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Default Extension="docx" ContentType="application/vnd.openxmlformats-officedocument.wordprocessingml.document"/>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54" r:id="rId3"/>
    <p:sldMasterId id="2147483656" r:id="rId4"/>
    <p:sldMasterId id="2147483661" r:id="rId5"/>
  </p:sldMasterIdLst>
  <p:notesMasterIdLst>
    <p:notesMasterId r:id="rId25"/>
  </p:notesMasterIdLst>
  <p:sldIdLst>
    <p:sldId id="264" r:id="rId6"/>
    <p:sldId id="273" r:id="rId7"/>
    <p:sldId id="277" r:id="rId8"/>
    <p:sldId id="274" r:id="rId9"/>
    <p:sldId id="278" r:id="rId10"/>
    <p:sldId id="275" r:id="rId11"/>
    <p:sldId id="291" r:id="rId12"/>
    <p:sldId id="279" r:id="rId13"/>
    <p:sldId id="286" r:id="rId14"/>
    <p:sldId id="280" r:id="rId15"/>
    <p:sldId id="287" r:id="rId16"/>
    <p:sldId id="288" r:id="rId17"/>
    <p:sldId id="283" r:id="rId18"/>
    <p:sldId id="289" r:id="rId19"/>
    <p:sldId id="290" r:id="rId20"/>
    <p:sldId id="284" r:id="rId21"/>
    <p:sldId id="285" r:id="rId22"/>
    <p:sldId id="265" r:id="rId23"/>
    <p:sldId id="272"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203C"/>
    <a:srgbClr val="0F203B"/>
    <a:srgbClr val="0F1F3A"/>
    <a:srgbClr val="0F233F"/>
    <a:srgbClr val="0F2440"/>
    <a:srgbClr val="10203D"/>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94242" autoAdjust="0"/>
  </p:normalViewPr>
  <p:slideViewPr>
    <p:cSldViewPr>
      <p:cViewPr varScale="1">
        <p:scale>
          <a:sx n="104" d="100"/>
          <a:sy n="104" d="100"/>
        </p:scale>
        <p:origin x="-1878" y="-8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E91A80-3F9F-452B-94F5-00A51D53C67D}" type="datetimeFigureOut">
              <a:rPr lang="zh-CN" altLang="en-US" smtClean="0"/>
              <a:pPr/>
              <a:t>2017/7/19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63C375-5181-4E63-A9D0-83449184562A}" type="slidenum">
              <a:rPr lang="zh-CN" altLang="en-US" smtClean="0"/>
              <a:pPr/>
              <a:t>‹#›</a:t>
            </a:fld>
            <a:endParaRPr lang="zh-CN" altLang="en-US"/>
          </a:p>
        </p:txBody>
      </p:sp>
    </p:spTree>
    <p:extLst>
      <p:ext uri="{BB962C8B-B14F-4D97-AF65-F5344CB8AC3E}">
        <p14:creationId xmlns="" xmlns:p14="http://schemas.microsoft.com/office/powerpoint/2010/main" val="4086801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463C375-5181-4E63-A9D0-83449184562A}" type="slidenum">
              <a:rPr lang="zh-CN" altLang="en-US" smtClean="0"/>
              <a:pPr/>
              <a:t>10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463C375-5181-4E63-A9D0-83449184562A}" type="slidenum">
              <a:rPr lang="zh-CN" altLang="en-US" smtClean="0"/>
              <a:pPr/>
              <a:t>12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467544" y="6237312"/>
            <a:ext cx="2057400" cy="365125"/>
          </a:xfrm>
        </p:spPr>
        <p:txBody>
          <a:bodyPr/>
          <a:lstStyle>
            <a:lvl1pPr algn="l">
              <a:defRPr/>
            </a:lvl1pPr>
          </a:lstStyle>
          <a:p>
            <a:fld id="{B58583F5-48BB-4DCE-AF36-4BBA144D1486}" type="slidenum">
              <a:rPr lang="zh-CN" altLang="en-US" smtClean="0"/>
              <a:pPr/>
              <a:t>‹#›</a:t>
            </a:fld>
            <a:endParaRPr lang="zh-CN" altLang="en-US" dirty="0"/>
          </a:p>
        </p:txBody>
      </p:sp>
      <p:sp>
        <p:nvSpPr>
          <p:cNvPr id="3" name="文本框 2"/>
          <p:cNvSpPr txBox="1"/>
          <p:nvPr userDrawn="1"/>
        </p:nvSpPr>
        <p:spPr>
          <a:xfrm>
            <a:off x="7758354" y="6231136"/>
            <a:ext cx="972108" cy="307777"/>
          </a:xfrm>
          <a:prstGeom prst="rect">
            <a:avLst/>
          </a:prstGeom>
          <a:solidFill>
            <a:srgbClr val="0F203B"/>
          </a:solidFill>
        </p:spPr>
        <p:txBody>
          <a:bodyPr wrap="square" rtlCol="0">
            <a:spAutoFit/>
          </a:bodyPr>
          <a:lstStyle/>
          <a:p>
            <a:endParaRPr lang="en-US" sz="1400" dirty="0">
              <a:solidFill>
                <a:srgbClr val="0F1F3A"/>
              </a:solidFill>
            </a:endParaRPr>
          </a:p>
        </p:txBody>
      </p:sp>
    </p:spTree>
    <p:extLst>
      <p:ext uri="{BB962C8B-B14F-4D97-AF65-F5344CB8AC3E}">
        <p14:creationId xmlns="" xmlns:p14="http://schemas.microsoft.com/office/powerpoint/2010/main" val="258926921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467544" y="2492896"/>
            <a:ext cx="8046894" cy="706582"/>
          </a:xfrm>
        </p:spPr>
        <p:txBody>
          <a:bodyPr anchor="b">
            <a:normAutofit/>
          </a:bodyPr>
          <a:lstStyle>
            <a:lvl1pPr algn="ctr">
              <a:defRPr sz="4000" b="0" baseline="0">
                <a:solidFill>
                  <a:schemeClr val="bg1"/>
                </a:solidFill>
                <a:latin typeface="微软雅黑" panose="020B0503020204020204" pitchFamily="34" charset="-122"/>
                <a:ea typeface="微软雅黑" panose="020B0503020204020204" pitchFamily="34" charset="-122"/>
              </a:defRPr>
            </a:lvl1pPr>
          </a:lstStyle>
          <a:p>
            <a:r>
              <a:rPr lang="zh-CN" altLang="en-US" dirty="0" smtClean="0"/>
              <a:t>微软雅黑 </a:t>
            </a:r>
            <a:r>
              <a:rPr lang="en-US" altLang="zh-CN" dirty="0" smtClean="0"/>
              <a:t>40pt </a:t>
            </a:r>
            <a:r>
              <a:rPr lang="zh-CN" altLang="en-US" dirty="0" smtClean="0"/>
              <a:t>，居中，最多两行</a:t>
            </a:r>
            <a:endParaRPr lang="zh-CN" altLang="en-US" dirty="0"/>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a:xfrm>
            <a:off x="261911" y="6328640"/>
            <a:ext cx="2057400" cy="365125"/>
          </a:xfrm>
        </p:spPr>
        <p:txBody>
          <a:bodyPr/>
          <a:lstStyle>
            <a:lvl1pPr algn="l">
              <a:defRPr/>
            </a:lvl1pPr>
          </a:lstStyle>
          <a:p>
            <a:fld id="{B58583F5-48BB-4DCE-AF36-4BBA144D1486}"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7" name="文本框 6"/>
          <p:cNvSpPr txBox="1"/>
          <p:nvPr userDrawn="1"/>
        </p:nvSpPr>
        <p:spPr>
          <a:xfrm>
            <a:off x="7758354" y="6231136"/>
            <a:ext cx="972108" cy="307777"/>
          </a:xfrm>
          <a:prstGeom prst="rect">
            <a:avLst/>
          </a:prstGeom>
          <a:solidFill>
            <a:srgbClr val="0F203B"/>
          </a:solidFill>
        </p:spPr>
        <p:txBody>
          <a:bodyPr wrap="square" rtlCol="0">
            <a:spAutoFit/>
          </a:bodyPr>
          <a:lstStyle/>
          <a:p>
            <a:endParaRPr lang="en-US" sz="1400" dirty="0">
              <a:solidFill>
                <a:srgbClr val="0F1F3A"/>
              </a:solidFill>
            </a:endParaRPr>
          </a:p>
        </p:txBody>
      </p:sp>
    </p:spTree>
    <p:extLst>
      <p:ext uri="{BB962C8B-B14F-4D97-AF65-F5344CB8AC3E}">
        <p14:creationId xmlns="" xmlns:p14="http://schemas.microsoft.com/office/powerpoint/2010/main" val="93203770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54095" y="7135"/>
            <a:ext cx="7745412" cy="871540"/>
          </a:xfrm>
        </p:spPr>
        <p:txBody>
          <a:bodyPr/>
          <a:lstStyle>
            <a:lvl1pPr>
              <a:defRPr sz="28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prstClr val="black">
                    <a:tint val="75000"/>
                  </a:prstClr>
                </a:solidFill>
              </a:rPr>
              <a:t>Page </a:t>
            </a:r>
            <a:fld id="{7E9DDCC8-ADFC-427F-B3A0-C0435C79A23C}" type="slidenum">
              <a:rPr lang="de-DE" altLang="zh-CN">
                <a:solidFill>
                  <a:prstClr val="black">
                    <a:tint val="75000"/>
                  </a:prstClr>
                </a:solidFill>
              </a:rPr>
              <a:pPr>
                <a:defRPr/>
              </a:pPr>
              <a:t>‹#›</a:t>
            </a:fld>
            <a:endParaRPr lang="en-GB" altLang="zh-CN">
              <a:solidFill>
                <a:prstClr val="black">
                  <a:tint val="75000"/>
                </a:prstClr>
              </a:solidFill>
            </a:endParaRPr>
          </a:p>
        </p:txBody>
      </p:sp>
    </p:spTree>
    <p:extLst>
      <p:ext uri="{BB962C8B-B14F-4D97-AF65-F5344CB8AC3E}">
        <p14:creationId xmlns="" xmlns:p14="http://schemas.microsoft.com/office/powerpoint/2010/main" val="394917014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95306" y="44452"/>
            <a:ext cx="8186737" cy="579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0"/>
          <p:cNvSpPr>
            <a:spLocks noGrp="1" noChangeArrowheads="1"/>
          </p:cNvSpPr>
          <p:nvPr>
            <p:ph type="dt" sz="half" idx="10"/>
          </p:nvPr>
        </p:nvSpPr>
        <p:spPr>
          <a:ln/>
        </p:spPr>
        <p:txBody>
          <a:bodyPr/>
          <a:lstStyle>
            <a:lvl1pPr>
              <a:defRPr/>
            </a:lvl1pPr>
          </a:lstStyle>
          <a:p>
            <a:pPr>
              <a:defRPr/>
            </a:pPr>
            <a:r>
              <a:rPr lang="de-DE" altLang="zh-CN">
                <a:solidFill>
                  <a:prstClr val="black">
                    <a:tint val="75000"/>
                  </a:prstClr>
                </a:solidFill>
              </a:rPr>
              <a:t>Page </a:t>
            </a:r>
            <a:fld id="{A5E270CF-7339-4901-8DAC-04666005D667}" type="slidenum">
              <a:rPr lang="de-DE" altLang="zh-CN">
                <a:solidFill>
                  <a:prstClr val="black">
                    <a:tint val="75000"/>
                  </a:prstClr>
                </a:solidFill>
              </a:rPr>
              <a:pPr>
                <a:defRPr/>
              </a:pPr>
              <a:t>‹#›</a:t>
            </a:fld>
            <a:endParaRPr lang="en-GB" altLang="zh-CN">
              <a:solidFill>
                <a:prstClr val="black">
                  <a:tint val="75000"/>
                </a:prstClr>
              </a:solidFill>
            </a:endParaRPr>
          </a:p>
        </p:txBody>
      </p:sp>
    </p:spTree>
    <p:extLst>
      <p:ext uri="{BB962C8B-B14F-4D97-AF65-F5344CB8AC3E}">
        <p14:creationId xmlns="" xmlns:p14="http://schemas.microsoft.com/office/powerpoint/2010/main" val="322956560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85581" y="396655"/>
            <a:ext cx="8370796" cy="800100"/>
          </a:xfrm>
          <a:prstGeom prst="rect">
            <a:avLst/>
          </a:prstGeom>
        </p:spPr>
        <p:txBody>
          <a:bodyPr lIns="68556" tIns="34280" rIns="68556" bIns="34280" anchor="ctr"/>
          <a:lstStyle>
            <a:lvl1pPr>
              <a:defRPr sz="2800" b="1">
                <a:solidFill>
                  <a:schemeClr val="tx2"/>
                </a:solidFi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Tree>
    <p:extLst>
      <p:ext uri="{BB962C8B-B14F-4D97-AF65-F5344CB8AC3E}">
        <p14:creationId xmlns="" xmlns:p14="http://schemas.microsoft.com/office/powerpoint/2010/main" val="296917525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pPr/>
              <a:t>7/19/2017</a:t>
            </a:fld>
            <a:endParaRPr 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ECAC47-4F97-431E-B247-ACFCC4E39FDB}" type="slidenum">
              <a:rPr lang="zh-CN" altLang="en-US" smtClean="0"/>
              <a:pPr/>
              <a:t>‹#›</a:t>
            </a:fld>
            <a:endParaRPr lang="zh-CN" altLang="en-US" dirty="0"/>
          </a:p>
        </p:txBody>
      </p:sp>
    </p:spTree>
    <p:extLst>
      <p:ext uri="{BB962C8B-B14F-4D97-AF65-F5344CB8AC3E}">
        <p14:creationId xmlns="" xmlns:p14="http://schemas.microsoft.com/office/powerpoint/2010/main" val="3810162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260928" y="404665"/>
            <a:ext cx="8626361" cy="706581"/>
          </a:xfrm>
        </p:spPr>
        <p:txBody>
          <a:bodyPr anchor="b">
            <a:normAutofit/>
          </a:bodyPr>
          <a:lstStyle>
            <a:lvl1pPr algn="l">
              <a:defRPr sz="3600" baseline="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smtClean="0"/>
              <a:t>微软雅黑 </a:t>
            </a:r>
            <a:r>
              <a:rPr lang="en-US" altLang="zh-CN" dirty="0" smtClean="0"/>
              <a:t>36pt </a:t>
            </a:r>
            <a:r>
              <a:rPr lang="zh-CN" altLang="en-US" dirty="0" smtClean="0"/>
              <a:t>，左对齐，最多两行</a:t>
            </a:r>
            <a:endParaRPr lang="zh-CN" altLang="en-US" dirty="0"/>
          </a:p>
        </p:txBody>
      </p:sp>
    </p:spTree>
    <p:extLst>
      <p:ext uri="{BB962C8B-B14F-4D97-AF65-F5344CB8AC3E}">
        <p14:creationId xmlns="" xmlns:p14="http://schemas.microsoft.com/office/powerpoint/2010/main" val="791036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5_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260928" y="404665"/>
            <a:ext cx="8626361" cy="706581"/>
          </a:xfrm>
        </p:spPr>
        <p:txBody>
          <a:bodyPr anchor="b">
            <a:normAutofit/>
          </a:bodyPr>
          <a:lstStyle>
            <a:lvl1pPr algn="l">
              <a:defRPr sz="3600" baseline="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smtClean="0"/>
              <a:t>微软雅黑 </a:t>
            </a:r>
            <a:r>
              <a:rPr lang="en-US" altLang="zh-CN" dirty="0" smtClean="0"/>
              <a:t>36pt </a:t>
            </a:r>
            <a:r>
              <a:rPr lang="zh-CN" altLang="en-US" dirty="0" smtClean="0"/>
              <a:t>，左对齐，最多两行</a:t>
            </a:r>
            <a:endParaRPr lang="zh-CN" altLang="en-US" dirty="0"/>
          </a:p>
        </p:txBody>
      </p:sp>
    </p:spTree>
    <p:extLst>
      <p:ext uri="{BB962C8B-B14F-4D97-AF65-F5344CB8AC3E}">
        <p14:creationId xmlns="" xmlns:p14="http://schemas.microsoft.com/office/powerpoint/2010/main" val="507984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6_标题幻灯片">
    <p:spTree>
      <p:nvGrpSpPr>
        <p:cNvPr id="1" name=""/>
        <p:cNvGrpSpPr/>
        <p:nvPr/>
      </p:nvGrpSpPr>
      <p:grpSpPr>
        <a:xfrm>
          <a:off x="0" y="0"/>
          <a:ext cx="0" cy="0"/>
          <a:chOff x="0" y="0"/>
          <a:chExt cx="0" cy="0"/>
        </a:xfrm>
      </p:grpSpPr>
      <p:sp>
        <p:nvSpPr>
          <p:cNvPr id="6" name="TextBox 7"/>
          <p:cNvSpPr txBox="1"/>
          <p:nvPr userDrawn="1"/>
        </p:nvSpPr>
        <p:spPr>
          <a:xfrm>
            <a:off x="430245" y="5157192"/>
            <a:ext cx="5923953" cy="1169551"/>
          </a:xfrm>
          <a:prstGeom prst="rect">
            <a:avLst/>
          </a:prstGeom>
          <a:noFill/>
        </p:spPr>
        <p:txBody>
          <a:bodyPr wrap="square" rtlCol="0">
            <a:spAutoFit/>
          </a:bodyPr>
          <a:lstStyle/>
          <a:p>
            <a:pPr algn="l">
              <a:lnSpc>
                <a:spcPct val="100000"/>
              </a:lnSpc>
              <a:buNone/>
            </a:pPr>
            <a:r>
              <a:rPr lang="en-US" altLang="zh-CN" sz="1000" b="1" kern="1200" dirty="0" smtClean="0">
                <a:solidFill>
                  <a:schemeClr val="bg1"/>
                </a:solidFill>
                <a:effectLst/>
                <a:latin typeface="Arial" pitchFamily="34" charset="0"/>
                <a:ea typeface="宋体" charset="-122"/>
                <a:cs typeface="Arial" pitchFamily="34" charset="0"/>
              </a:rPr>
              <a:t>Copyright©2017 Huawei Technologies Co., Ltd. All Rights Reserved.</a:t>
            </a:r>
            <a:endParaRPr lang="zh-CN" altLang="zh-CN" sz="1000" kern="1200" dirty="0" smtClean="0">
              <a:solidFill>
                <a:schemeClr val="bg1"/>
              </a:solidFill>
              <a:effectLst/>
              <a:latin typeface="Arial" pitchFamily="34" charset="0"/>
              <a:ea typeface="宋体" charset="-122"/>
              <a:cs typeface="Arial" pitchFamily="34" charset="0"/>
            </a:endParaRPr>
          </a:p>
          <a:p>
            <a:pPr algn="l">
              <a:lnSpc>
                <a:spcPct val="100000"/>
              </a:lnSpc>
              <a:buNone/>
            </a:pPr>
            <a:r>
              <a:rPr lang="en-US" altLang="zh-CN" sz="1000" kern="1200" dirty="0" smtClean="0">
                <a:solidFill>
                  <a:schemeClr val="bg1"/>
                </a:solidFill>
                <a:effectLst/>
                <a:latin typeface="Arial" pitchFamily="34" charset="0"/>
                <a:ea typeface="宋体"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00" kern="1200" dirty="0">
              <a:solidFill>
                <a:schemeClr val="bg1"/>
              </a:solidFill>
              <a:effectLst/>
              <a:latin typeface="Arial" pitchFamily="34" charset="0"/>
              <a:ea typeface="宋体" charset="-122"/>
              <a:cs typeface="Arial" pitchFamily="34" charset="0"/>
            </a:endParaRPr>
          </a:p>
        </p:txBody>
      </p:sp>
      <p:sp>
        <p:nvSpPr>
          <p:cNvPr id="3" name="矩形 2"/>
          <p:cNvSpPr/>
          <p:nvPr userDrawn="1"/>
        </p:nvSpPr>
        <p:spPr>
          <a:xfrm>
            <a:off x="424325" y="2420889"/>
            <a:ext cx="5821861" cy="1200329"/>
          </a:xfrm>
          <a:prstGeom prst="rect">
            <a:avLst/>
          </a:prstGeom>
        </p:spPr>
        <p:txBody>
          <a:bodyPr wrap="square">
            <a:spAutoFit/>
          </a:bodyPr>
          <a:lstStyle/>
          <a:p>
            <a:r>
              <a:rPr lang="en-US" altLang="zh-CN" sz="7200" b="1" dirty="0" smtClean="0">
                <a:solidFill>
                  <a:schemeClr val="bg1"/>
                </a:solidFill>
                <a:latin typeface="FrutigerNext LT LightCn" pitchFamily="34" charset="0"/>
              </a:rPr>
              <a:t>THANKS</a:t>
            </a:r>
            <a:endParaRPr lang="zh-CN" altLang="en-US" sz="7200" b="1" dirty="0"/>
          </a:p>
        </p:txBody>
      </p:sp>
    </p:spTree>
    <p:extLst>
      <p:ext uri="{BB962C8B-B14F-4D97-AF65-F5344CB8AC3E}">
        <p14:creationId xmlns="" xmlns:p14="http://schemas.microsoft.com/office/powerpoint/2010/main" val="37153466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260928" y="404665"/>
            <a:ext cx="8626361" cy="706581"/>
          </a:xfrm>
        </p:spPr>
        <p:txBody>
          <a:bodyPr anchor="b">
            <a:normAutofit/>
          </a:bodyPr>
          <a:lstStyle>
            <a:lvl1pPr algn="l">
              <a:defRPr sz="3600" baseline="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smtClean="0"/>
              <a:t>微软雅黑 </a:t>
            </a:r>
            <a:r>
              <a:rPr lang="en-US" altLang="zh-CN" dirty="0" smtClean="0"/>
              <a:t>36pt </a:t>
            </a:r>
            <a:r>
              <a:rPr lang="zh-CN" altLang="en-US" dirty="0" smtClean="0"/>
              <a:t>，左对齐，最多两行</a:t>
            </a:r>
            <a:endParaRPr lang="zh-CN" altLang="en-US" dirty="0"/>
          </a:p>
        </p:txBody>
      </p:sp>
    </p:spTree>
    <p:extLst>
      <p:ext uri="{BB962C8B-B14F-4D97-AF65-F5344CB8AC3E}">
        <p14:creationId xmlns="" xmlns:p14="http://schemas.microsoft.com/office/powerpoint/2010/main" val="2223396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6" name="TextBox 7"/>
          <p:cNvSpPr txBox="1"/>
          <p:nvPr userDrawn="1"/>
        </p:nvSpPr>
        <p:spPr>
          <a:xfrm>
            <a:off x="430245" y="5157192"/>
            <a:ext cx="5923953" cy="1169551"/>
          </a:xfrm>
          <a:prstGeom prst="rect">
            <a:avLst/>
          </a:prstGeom>
          <a:noFill/>
        </p:spPr>
        <p:txBody>
          <a:bodyPr wrap="square" rtlCol="0">
            <a:spAutoFit/>
          </a:bodyPr>
          <a:lstStyle/>
          <a:p>
            <a:pPr algn="l">
              <a:lnSpc>
                <a:spcPct val="100000"/>
              </a:lnSpc>
              <a:buNone/>
            </a:pPr>
            <a:r>
              <a:rPr lang="en-US" altLang="zh-CN" sz="1000" b="1" kern="1200" dirty="0" smtClean="0">
                <a:solidFill>
                  <a:schemeClr val="bg1"/>
                </a:solidFill>
                <a:effectLst/>
                <a:latin typeface="Arial" pitchFamily="34" charset="0"/>
                <a:ea typeface="宋体" charset="-122"/>
                <a:cs typeface="Arial" pitchFamily="34" charset="0"/>
              </a:rPr>
              <a:t>Copyright©2017 Huawei Technologies Co., Ltd. All Rights Reserved.</a:t>
            </a:r>
            <a:endParaRPr lang="zh-CN" altLang="zh-CN" sz="1000" kern="1200" dirty="0" smtClean="0">
              <a:solidFill>
                <a:schemeClr val="bg1"/>
              </a:solidFill>
              <a:effectLst/>
              <a:latin typeface="Arial" pitchFamily="34" charset="0"/>
              <a:ea typeface="宋体" charset="-122"/>
              <a:cs typeface="Arial" pitchFamily="34" charset="0"/>
            </a:endParaRPr>
          </a:p>
          <a:p>
            <a:pPr algn="l">
              <a:lnSpc>
                <a:spcPct val="100000"/>
              </a:lnSpc>
              <a:buNone/>
            </a:pPr>
            <a:r>
              <a:rPr lang="en-US" altLang="zh-CN" sz="1000" kern="1200" dirty="0" smtClean="0">
                <a:solidFill>
                  <a:schemeClr val="bg1"/>
                </a:solidFill>
                <a:effectLst/>
                <a:latin typeface="Arial" pitchFamily="34" charset="0"/>
                <a:ea typeface="宋体"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00" kern="1200" dirty="0">
              <a:solidFill>
                <a:schemeClr val="bg1"/>
              </a:solidFill>
              <a:effectLst/>
              <a:latin typeface="Arial" pitchFamily="34" charset="0"/>
              <a:ea typeface="宋体" charset="-122"/>
              <a:cs typeface="Arial" pitchFamily="34" charset="0"/>
            </a:endParaRPr>
          </a:p>
        </p:txBody>
      </p:sp>
      <p:sp>
        <p:nvSpPr>
          <p:cNvPr id="3" name="矩形 2"/>
          <p:cNvSpPr/>
          <p:nvPr userDrawn="1"/>
        </p:nvSpPr>
        <p:spPr>
          <a:xfrm>
            <a:off x="467544" y="2492896"/>
            <a:ext cx="5821861" cy="1200329"/>
          </a:xfrm>
          <a:prstGeom prst="rect">
            <a:avLst/>
          </a:prstGeom>
        </p:spPr>
        <p:txBody>
          <a:bodyPr wrap="square">
            <a:spAutoFit/>
          </a:bodyPr>
          <a:lstStyle/>
          <a:p>
            <a:r>
              <a:rPr lang="en-US" altLang="zh-CN" sz="7200" b="1" dirty="0" smtClean="0">
                <a:solidFill>
                  <a:schemeClr val="bg1"/>
                </a:solidFill>
                <a:latin typeface="FrutigerNext LT LightCn" pitchFamily="34" charset="0"/>
              </a:rPr>
              <a:t>THANKS</a:t>
            </a:r>
            <a:endParaRPr lang="zh-CN" altLang="en-US" sz="7200" b="1" dirty="0"/>
          </a:p>
        </p:txBody>
      </p:sp>
    </p:spTree>
    <p:extLst>
      <p:ext uri="{BB962C8B-B14F-4D97-AF65-F5344CB8AC3E}">
        <p14:creationId xmlns="" xmlns:p14="http://schemas.microsoft.com/office/powerpoint/2010/main" val="380885805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467544" y="2492896"/>
            <a:ext cx="8046894" cy="706582"/>
          </a:xfrm>
        </p:spPr>
        <p:txBody>
          <a:bodyPr anchor="b">
            <a:normAutofit/>
          </a:bodyPr>
          <a:lstStyle>
            <a:lvl1pPr algn="ctr">
              <a:defRPr sz="4000" b="0" baseline="0">
                <a:solidFill>
                  <a:schemeClr val="bg1"/>
                </a:solidFill>
                <a:latin typeface="微软雅黑" panose="020B0503020204020204" pitchFamily="34" charset="-122"/>
                <a:ea typeface="微软雅黑" panose="020B0503020204020204" pitchFamily="34" charset="-122"/>
              </a:defRPr>
            </a:lvl1pPr>
          </a:lstStyle>
          <a:p>
            <a:r>
              <a:rPr lang="zh-CN" altLang="en-US" dirty="0" smtClean="0"/>
              <a:t>微软雅黑 </a:t>
            </a:r>
            <a:r>
              <a:rPr lang="en-US" altLang="zh-CN" dirty="0" smtClean="0"/>
              <a:t>40pt </a:t>
            </a:r>
            <a:r>
              <a:rPr lang="zh-CN" altLang="en-US" dirty="0" smtClean="0"/>
              <a:t>，居中，最多两行</a:t>
            </a:r>
            <a:endParaRPr lang="zh-CN" altLang="en-US" dirty="0"/>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a:xfrm>
            <a:off x="261911" y="6328640"/>
            <a:ext cx="2057400" cy="365125"/>
          </a:xfrm>
        </p:spPr>
        <p:txBody>
          <a:bodyPr/>
          <a:lstStyle>
            <a:lvl1pPr algn="l">
              <a:defRPr/>
            </a:lvl1pPr>
          </a:lstStyle>
          <a:p>
            <a:fld id="{B58583F5-48BB-4DCE-AF36-4BBA144D1486}" type="slidenum">
              <a:rPr lang="zh-CN" altLang="en-US" smtClean="0">
                <a:solidFill>
                  <a:prstClr val="black">
                    <a:tint val="75000"/>
                  </a:prstClr>
                </a:solidFill>
              </a:rPr>
              <a:pPr/>
              <a:t>‹#›</a:t>
            </a:fld>
            <a:endParaRPr lang="zh-CN" altLang="en-US" dirty="0">
              <a:solidFill>
                <a:prstClr val="black">
                  <a:tint val="75000"/>
                </a:prstClr>
              </a:solidFill>
            </a:endParaRPr>
          </a:p>
        </p:txBody>
      </p:sp>
    </p:spTree>
    <p:extLst>
      <p:ext uri="{BB962C8B-B14F-4D97-AF65-F5344CB8AC3E}">
        <p14:creationId xmlns="" xmlns:p14="http://schemas.microsoft.com/office/powerpoint/2010/main" val="12433406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85581" y="396655"/>
            <a:ext cx="8370796" cy="800100"/>
          </a:xfrm>
          <a:prstGeom prst="rect">
            <a:avLst/>
          </a:prstGeom>
        </p:spPr>
        <p:txBody>
          <a:bodyPr lIns="68556" tIns="34280" rIns="68556" bIns="34280" anchor="ctr"/>
          <a:lstStyle>
            <a:lvl1pPr>
              <a:defRPr sz="2800" b="1">
                <a:solidFill>
                  <a:schemeClr val="tx2"/>
                </a:solidFi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Tree>
    <p:extLst>
      <p:ext uri="{BB962C8B-B14F-4D97-AF65-F5344CB8AC3E}">
        <p14:creationId xmlns="" xmlns:p14="http://schemas.microsoft.com/office/powerpoint/2010/main" val="357636709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6.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9.xml"/><Relationship Id="rId1" Type="http://schemas.openxmlformats.org/officeDocument/2006/relationships/slideLayout" Target="../slideLayouts/slideLayout8.xml"/><Relationship Id="rId5" Type="http://schemas.openxmlformats.org/officeDocument/2006/relationships/image" Target="../media/image2.png"/><Relationship Id="rId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image" Target="../media/image2.pn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image" Target="../media/image1.jpeg"/><Relationship Id="rId5" Type="http://schemas.openxmlformats.org/officeDocument/2006/relationships/theme" Target="../theme/theme5.xml"/><Relationship Id="rId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cstate="print">
            <a:lum/>
          </a:blip>
          <a:srcRect/>
          <a:stretch>
            <a:fillRect l="-17000" r="-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8583F5-48BB-4DCE-AF36-4BBA144D1486}" type="slidenum">
              <a:rPr lang="zh-CN" altLang="en-US" smtClean="0"/>
              <a:pPr/>
              <a:t>‹#›</a:t>
            </a:fld>
            <a:endParaRPr lang="zh-CN" altLang="en-US"/>
          </a:p>
        </p:txBody>
      </p:sp>
      <p:sp>
        <p:nvSpPr>
          <p:cNvPr id="8" name="文本框 7"/>
          <p:cNvSpPr txBox="1"/>
          <p:nvPr userDrawn="1"/>
        </p:nvSpPr>
        <p:spPr>
          <a:xfrm>
            <a:off x="467544" y="5949280"/>
            <a:ext cx="1134126" cy="369332"/>
          </a:xfrm>
          <a:prstGeom prst="rect">
            <a:avLst/>
          </a:prstGeom>
          <a:solidFill>
            <a:srgbClr val="10203D"/>
          </a:solidFill>
          <a:ln>
            <a:noFill/>
          </a:ln>
        </p:spPr>
        <p:txBody>
          <a:bodyPr wrap="square" rtlCol="0">
            <a:spAutoFit/>
          </a:bodyPr>
          <a:lstStyle/>
          <a:p>
            <a:endParaRPr lang="en-US" sz="1800" dirty="0"/>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11560" y="6381328"/>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dirty="0"/>
          </a:p>
        </p:txBody>
      </p:sp>
      <p:pic>
        <p:nvPicPr>
          <p:cNvPr id="9" name="图片 8"/>
          <p:cNvPicPr>
            <a:picLocks noChangeAspect="1"/>
          </p:cNvPicPr>
          <p:nvPr userDrawn="1"/>
        </p:nvPicPr>
        <p:blipFill>
          <a:blip r:embed="rId8" cstate="print">
            <a:extLst>
              <a:ext uri="{28A0092B-C50C-407E-A947-70E740481C1C}">
                <a14:useLocalDpi xmlns="" xmlns:a14="http://schemas.microsoft.com/office/drawing/2010/main" val="0"/>
              </a:ext>
            </a:extLst>
          </a:blip>
          <a:stretch>
            <a:fillRect/>
          </a:stretch>
        </p:blipFill>
        <p:spPr>
          <a:xfrm>
            <a:off x="2123728" y="332656"/>
            <a:ext cx="702785" cy="288032"/>
          </a:xfrm>
          <a:prstGeom prst="rect">
            <a:avLst/>
          </a:prstGeom>
        </p:spPr>
      </p:pic>
      <p:pic>
        <p:nvPicPr>
          <p:cNvPr id="10" name="图片 9"/>
          <p:cNvPicPr>
            <a:picLocks noChangeAspect="1"/>
          </p:cNvPicPr>
          <p:nvPr userDrawn="1"/>
        </p:nvPicPr>
        <p:blipFill>
          <a:blip r:embed="rId9" cstate="print">
            <a:extLst>
              <a:ext uri="{28A0092B-C50C-407E-A947-70E740481C1C}">
                <a14:useLocalDpi xmlns="" xmlns:a14="http://schemas.microsoft.com/office/drawing/2010/main" val="0"/>
              </a:ext>
            </a:extLst>
          </a:blip>
          <a:stretch>
            <a:fillRect/>
          </a:stretch>
        </p:blipFill>
        <p:spPr>
          <a:xfrm>
            <a:off x="107504" y="-16938"/>
            <a:ext cx="2159224" cy="936104"/>
          </a:xfrm>
          <a:prstGeom prst="rect">
            <a:avLst/>
          </a:prstGeom>
        </p:spPr>
      </p:pic>
    </p:spTree>
    <p:extLst>
      <p:ext uri="{BB962C8B-B14F-4D97-AF65-F5344CB8AC3E}">
        <p14:creationId xmlns="" xmlns:p14="http://schemas.microsoft.com/office/powerpoint/2010/main" val="1743260941"/>
      </p:ext>
    </p:extLst>
  </p:cSld>
  <p:clrMap bg1="lt1" tx1="dk1" bg2="lt2" tx2="dk2" accent1="accent1" accent2="accent2" accent3="accent3" accent4="accent4" accent5="accent5" accent6="accent6" hlink="hlink" folHlink="folHlink"/>
  <p:sldLayoutIdLst>
    <p:sldLayoutId id="2147483651" r:id="rId1"/>
    <p:sldLayoutId id="2147483731" r:id="rId2"/>
    <p:sldLayoutId id="2147483704" r:id="rId3"/>
    <p:sldLayoutId id="2147483705" r:id="rId4"/>
    <p:sldLayoutId id="2147483734" r:id="rId5"/>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l="-17000" r="-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5" name="文本框 4"/>
          <p:cNvSpPr txBox="1"/>
          <p:nvPr userDrawn="1"/>
        </p:nvSpPr>
        <p:spPr>
          <a:xfrm>
            <a:off x="467544" y="5949280"/>
            <a:ext cx="1134126" cy="369332"/>
          </a:xfrm>
          <a:prstGeom prst="rect">
            <a:avLst/>
          </a:prstGeom>
          <a:solidFill>
            <a:srgbClr val="10203D"/>
          </a:solidFill>
          <a:ln>
            <a:noFill/>
          </a:ln>
        </p:spPr>
        <p:txBody>
          <a:bodyPr wrap="square" rtlCol="0">
            <a:spAutoFit/>
          </a:bodyPr>
          <a:lstStyle/>
          <a:p>
            <a:endParaRPr lang="en-US" sz="1800" dirty="0"/>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文本框 5"/>
          <p:cNvSpPr txBox="1"/>
          <p:nvPr userDrawn="1"/>
        </p:nvSpPr>
        <p:spPr>
          <a:xfrm>
            <a:off x="7758354" y="6231136"/>
            <a:ext cx="972108" cy="307777"/>
          </a:xfrm>
          <a:prstGeom prst="rect">
            <a:avLst/>
          </a:prstGeom>
          <a:solidFill>
            <a:srgbClr val="0F203B"/>
          </a:solidFill>
        </p:spPr>
        <p:txBody>
          <a:bodyPr wrap="square" rtlCol="0">
            <a:spAutoFit/>
          </a:bodyPr>
          <a:lstStyle/>
          <a:p>
            <a:endParaRPr lang="en-US" sz="1400" dirty="0">
              <a:solidFill>
                <a:srgbClr val="0F1F3A"/>
              </a:solidFill>
            </a:endParaRPr>
          </a:p>
        </p:txBody>
      </p:sp>
      <p:pic>
        <p:nvPicPr>
          <p:cNvPr id="7" name="图片 6"/>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8028384" y="260648"/>
            <a:ext cx="864096" cy="360040"/>
          </a:xfrm>
          <a:prstGeom prst="rect">
            <a:avLst/>
          </a:prstGeom>
        </p:spPr>
      </p:pic>
    </p:spTree>
    <p:extLst>
      <p:ext uri="{BB962C8B-B14F-4D97-AF65-F5344CB8AC3E}">
        <p14:creationId xmlns="" xmlns:p14="http://schemas.microsoft.com/office/powerpoint/2010/main" val="3286075987"/>
      </p:ext>
    </p:extLst>
  </p:cSld>
  <p:clrMap bg1="lt1" tx1="dk1" bg2="lt2" tx2="dk2" accent1="accent1" accent2="accent2" accent3="accent3" accent4="accent4" accent5="accent5" accent6="accent6" hlink="hlink" folHlink="folHlink"/>
  <p:sldLayoutIdLst>
    <p:sldLayoutId id="2147483653" r:id="rId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l="-17000" r="-17000"/>
          </a:stretch>
        </a:blipFill>
        <a:effectLst/>
      </p:bgPr>
    </p:bg>
    <p:spTree>
      <p:nvGrpSpPr>
        <p:cNvPr id="1" name=""/>
        <p:cNvGrpSpPr/>
        <p:nvPr/>
      </p:nvGrpSpPr>
      <p:grpSpPr>
        <a:xfrm>
          <a:off x="0" y="0"/>
          <a:ext cx="0" cy="0"/>
          <a:chOff x="0" y="0"/>
          <a:chExt cx="0" cy="0"/>
        </a:xfrm>
      </p:grpSpPr>
      <p:sp>
        <p:nvSpPr>
          <p:cNvPr id="5" name="文本框 4"/>
          <p:cNvSpPr txBox="1"/>
          <p:nvPr userDrawn="1"/>
        </p:nvSpPr>
        <p:spPr>
          <a:xfrm>
            <a:off x="467544" y="5949280"/>
            <a:ext cx="1134126" cy="369332"/>
          </a:xfrm>
          <a:prstGeom prst="rect">
            <a:avLst/>
          </a:prstGeom>
          <a:solidFill>
            <a:srgbClr val="10203D"/>
          </a:solidFill>
          <a:ln>
            <a:noFill/>
          </a:ln>
        </p:spPr>
        <p:txBody>
          <a:bodyPr wrap="square" rtlCol="0">
            <a:spAutoFit/>
          </a:bodyPr>
          <a:lstStyle/>
          <a:p>
            <a:endParaRPr lang="en-US" sz="1800" dirty="0"/>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文本框 5"/>
          <p:cNvSpPr txBox="1"/>
          <p:nvPr userDrawn="1"/>
        </p:nvSpPr>
        <p:spPr>
          <a:xfrm>
            <a:off x="521550" y="404664"/>
            <a:ext cx="432048" cy="369332"/>
          </a:xfrm>
          <a:prstGeom prst="rect">
            <a:avLst/>
          </a:prstGeom>
          <a:solidFill>
            <a:srgbClr val="11203C"/>
          </a:solidFill>
        </p:spPr>
        <p:txBody>
          <a:bodyPr wrap="square" rtlCol="0">
            <a:spAutoFit/>
          </a:bodyPr>
          <a:lstStyle/>
          <a:p>
            <a:endParaRPr lang="en-US" sz="1800" dirty="0"/>
          </a:p>
        </p:txBody>
      </p:sp>
      <p:pic>
        <p:nvPicPr>
          <p:cNvPr id="7" name="图片 6"/>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2123728" y="332656"/>
            <a:ext cx="702785" cy="288032"/>
          </a:xfrm>
          <a:prstGeom prst="rect">
            <a:avLst/>
          </a:prstGeom>
        </p:spPr>
      </p:pic>
      <p:sp>
        <p:nvSpPr>
          <p:cNvPr id="2" name="标题占位符 1"/>
          <p:cNvSpPr>
            <a:spLocks noGrp="1"/>
          </p:cNvSpPr>
          <p:nvPr>
            <p:ph type="title"/>
          </p:nvPr>
        </p:nvSpPr>
        <p:spPr>
          <a:xfrm>
            <a:off x="611560" y="404664"/>
            <a:ext cx="7886700" cy="1325563"/>
          </a:xfrm>
          <a:prstGeom prst="rect">
            <a:avLst/>
          </a:prstGeom>
        </p:spPr>
        <p:txBody>
          <a:bodyPr vert="horz" lIns="91440" tIns="45720" rIns="91440" bIns="45720" rtlCol="0" anchor="ctr">
            <a:normAutofit/>
          </a:bodyPr>
          <a:lstStyle/>
          <a:p>
            <a:r>
              <a:rPr lang="zh-CN" altLang="en-US" dirty="0"/>
              <a:t>单击此处编辑母版标题样式</a:t>
            </a:r>
          </a:p>
        </p:txBody>
      </p:sp>
      <p:pic>
        <p:nvPicPr>
          <p:cNvPr id="9" name="图片 8"/>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a:xfrm>
            <a:off x="107504" y="-16938"/>
            <a:ext cx="2159224" cy="936104"/>
          </a:xfrm>
          <a:prstGeom prst="rect">
            <a:avLst/>
          </a:prstGeom>
        </p:spPr>
      </p:pic>
    </p:spTree>
    <p:extLst>
      <p:ext uri="{BB962C8B-B14F-4D97-AF65-F5344CB8AC3E}">
        <p14:creationId xmlns="" xmlns:p14="http://schemas.microsoft.com/office/powerpoint/2010/main" val="2313498749"/>
      </p:ext>
    </p:extLst>
  </p:cSld>
  <p:clrMap bg1="lt1" tx1="dk1" bg2="lt2" tx2="dk2" accent1="accent1" accent2="accent2" accent3="accent3" accent4="accent4" accent5="accent5" accent6="accent6" hlink="hlink" folHlink="folHlink"/>
  <p:sldLayoutIdLst>
    <p:sldLayoutId id="2147483655" r:id="rId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cstate="print">
            <a:lum/>
          </a:blip>
          <a:srcRect/>
          <a:stretch>
            <a:fillRect l="-17000" r="-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8583F5-48BB-4DCE-AF36-4BBA144D1486}"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7" name="图片 6"/>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a:xfrm>
            <a:off x="7974379" y="188640"/>
            <a:ext cx="846093" cy="360040"/>
          </a:xfrm>
          <a:prstGeom prst="rect">
            <a:avLst/>
          </a:prstGeom>
        </p:spPr>
      </p:pic>
      <p:sp>
        <p:nvSpPr>
          <p:cNvPr id="8" name="文本框 7"/>
          <p:cNvSpPr txBox="1"/>
          <p:nvPr userDrawn="1"/>
        </p:nvSpPr>
        <p:spPr>
          <a:xfrm>
            <a:off x="467544" y="5949280"/>
            <a:ext cx="1134126" cy="369332"/>
          </a:xfrm>
          <a:prstGeom prst="rect">
            <a:avLst/>
          </a:prstGeom>
          <a:solidFill>
            <a:srgbClr val="10203D"/>
          </a:solidFill>
          <a:ln>
            <a:noFill/>
          </a:ln>
        </p:spPr>
        <p:txBody>
          <a:bodyPr wrap="square" rtlCol="0">
            <a:spAutoFit/>
          </a:bodyPr>
          <a:lstStyle/>
          <a:p>
            <a:endParaRPr lang="en-US" sz="1800" dirty="0"/>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dirty="0">
              <a:solidFill>
                <a:prstClr val="black">
                  <a:tint val="75000"/>
                </a:prstClr>
              </a:solidFill>
            </a:endParaRPr>
          </a:p>
        </p:txBody>
      </p:sp>
    </p:spTree>
    <p:extLst>
      <p:ext uri="{BB962C8B-B14F-4D97-AF65-F5344CB8AC3E}">
        <p14:creationId xmlns="" xmlns:p14="http://schemas.microsoft.com/office/powerpoint/2010/main" val="1199170267"/>
      </p:ext>
    </p:extLst>
  </p:cSld>
  <p:clrMap bg1="lt1" tx1="dk1" bg2="lt2" tx2="dk2" accent1="accent1" accent2="accent2" accent3="accent3" accent4="accent4" accent5="accent5" accent6="accent6" hlink="hlink" folHlink="folHlink"/>
  <p:sldLayoutIdLst>
    <p:sldLayoutId id="2147483657" r:id="rId1"/>
    <p:sldLayoutId id="2147483660" r:id="rId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cstate="print">
            <a:lum/>
          </a:blip>
          <a:srcRect/>
          <a:stretch>
            <a:fillRect l="-17000" r="-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8583F5-48BB-4DCE-AF36-4BBA144D1486}"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7" name="图片 6"/>
          <p:cNvPicPr>
            <a:picLocks noChangeAspect="1"/>
          </p:cNvPicPr>
          <p:nvPr userDrawn="1"/>
        </p:nvPicPr>
        <p:blipFill>
          <a:blip r:embed="rId7" cstate="print">
            <a:extLst>
              <a:ext uri="{28A0092B-C50C-407E-A947-70E740481C1C}">
                <a14:useLocalDpi xmlns="" xmlns:a14="http://schemas.microsoft.com/office/drawing/2010/main" val="0"/>
              </a:ext>
            </a:extLst>
          </a:blip>
          <a:stretch>
            <a:fillRect/>
          </a:stretch>
        </p:blipFill>
        <p:spPr>
          <a:xfrm>
            <a:off x="7974379" y="188640"/>
            <a:ext cx="846093" cy="360040"/>
          </a:xfrm>
          <a:prstGeom prst="rect">
            <a:avLst/>
          </a:prstGeom>
        </p:spPr>
      </p:pic>
      <p:sp>
        <p:nvSpPr>
          <p:cNvPr id="8" name="文本框 7"/>
          <p:cNvSpPr txBox="1"/>
          <p:nvPr userDrawn="1"/>
        </p:nvSpPr>
        <p:spPr>
          <a:xfrm>
            <a:off x="467544" y="5949280"/>
            <a:ext cx="1134126" cy="369332"/>
          </a:xfrm>
          <a:prstGeom prst="rect">
            <a:avLst/>
          </a:prstGeom>
          <a:solidFill>
            <a:srgbClr val="10203D"/>
          </a:solidFill>
          <a:ln>
            <a:noFill/>
          </a:ln>
        </p:spPr>
        <p:txBody>
          <a:bodyPr wrap="square" rtlCol="0">
            <a:spAutoFit/>
          </a:bodyPr>
          <a:lstStyle/>
          <a:p>
            <a:endParaRPr lang="en-US" sz="1800" dirty="0">
              <a:solidFill>
                <a:prstClr val="black"/>
              </a:solidFill>
            </a:endParaRP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dirty="0">
              <a:solidFill>
                <a:prstClr val="black">
                  <a:tint val="75000"/>
                </a:prstClr>
              </a:solidFill>
            </a:endParaRPr>
          </a:p>
        </p:txBody>
      </p:sp>
      <p:sp>
        <p:nvSpPr>
          <p:cNvPr id="9" name="文本框 8"/>
          <p:cNvSpPr txBox="1"/>
          <p:nvPr userDrawn="1"/>
        </p:nvSpPr>
        <p:spPr>
          <a:xfrm>
            <a:off x="7758354" y="6231136"/>
            <a:ext cx="972108" cy="307777"/>
          </a:xfrm>
          <a:prstGeom prst="rect">
            <a:avLst/>
          </a:prstGeom>
          <a:solidFill>
            <a:srgbClr val="0F203B"/>
          </a:solidFill>
        </p:spPr>
        <p:txBody>
          <a:bodyPr wrap="square" rtlCol="0">
            <a:spAutoFit/>
          </a:bodyPr>
          <a:lstStyle/>
          <a:p>
            <a:endParaRPr lang="en-US" sz="1400" dirty="0">
              <a:solidFill>
                <a:srgbClr val="0F1F3A"/>
              </a:solidFill>
            </a:endParaRPr>
          </a:p>
        </p:txBody>
      </p:sp>
    </p:spTree>
    <p:extLst>
      <p:ext uri="{BB962C8B-B14F-4D97-AF65-F5344CB8AC3E}">
        <p14:creationId xmlns="" xmlns:p14="http://schemas.microsoft.com/office/powerpoint/2010/main" val="226378343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Office_Word___1.docx"/><Relationship Id="rId2" Type="http://schemas.openxmlformats.org/officeDocument/2006/relationships/slideLayout" Target="../slideLayouts/slideLayout9.xml"/><Relationship Id="rId1" Type="http://schemas.openxmlformats.org/officeDocument/2006/relationships/vmlDrawing" Target="../drawings/vmlDrawing1.v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132856"/>
            <a:ext cx="7488832" cy="864096"/>
          </a:xfrm>
        </p:spPr>
        <p:txBody>
          <a:bodyPr>
            <a:normAutofit fontScale="90000"/>
          </a:bodyPr>
          <a:lstStyle/>
          <a:p>
            <a:r>
              <a:rPr lang="zh-CN" altLang="zh-CN" sz="4800" b="1" dirty="0">
                <a:solidFill>
                  <a:schemeClr val="bg1"/>
                </a:solidFill>
              </a:rPr>
              <a:t>边缘计算容器应用开发实战</a:t>
            </a:r>
            <a:endParaRPr lang="zh-CN" altLang="en-US" sz="4800" b="1" dirty="0">
              <a:solidFill>
                <a:schemeClr val="bg1"/>
              </a:solidFill>
              <a:cs typeface="Ebrima" panose="02000000000000000000" pitchFamily="2" charset="0"/>
            </a:endParaRPr>
          </a:p>
        </p:txBody>
      </p:sp>
      <p:sp>
        <p:nvSpPr>
          <p:cNvPr id="4" name="副标题 3"/>
          <p:cNvSpPr>
            <a:spLocks noGrp="1"/>
          </p:cNvSpPr>
          <p:nvPr>
            <p:ph type="subTitle" idx="1"/>
          </p:nvPr>
        </p:nvSpPr>
        <p:spPr>
          <a:xfrm>
            <a:off x="971600" y="4077072"/>
            <a:ext cx="6858000" cy="1655762"/>
          </a:xfrm>
        </p:spPr>
        <p:txBody>
          <a:bodyPr>
            <a:normAutofit/>
          </a:bodyPr>
          <a:lstStyle/>
          <a:p>
            <a:r>
              <a:rPr lang="zh-CN" altLang="en-US" sz="1800" dirty="0" smtClean="0">
                <a:solidFill>
                  <a:schemeClr val="bg1"/>
                </a:solidFill>
                <a:latin typeface="微软雅黑" panose="020B0503020204020204" pitchFamily="34" charset="-122"/>
                <a:ea typeface="微软雅黑" panose="020B0503020204020204" pitchFamily="34" charset="-122"/>
              </a:rPr>
              <a:t>胡剑</a:t>
            </a:r>
            <a:endParaRPr lang="en-US" altLang="zh-CN" sz="1800" dirty="0" smtClean="0">
              <a:solidFill>
                <a:schemeClr val="bg1"/>
              </a:solidFill>
              <a:latin typeface="微软雅黑" panose="020B0503020204020204" pitchFamily="34" charset="-122"/>
              <a:ea typeface="微软雅黑" panose="020B0503020204020204" pitchFamily="34" charset="-122"/>
            </a:endParaRPr>
          </a:p>
          <a:p>
            <a:r>
              <a:rPr lang="zh-CN" altLang="en-US" sz="1800" dirty="0" smtClean="0">
                <a:solidFill>
                  <a:schemeClr val="bg1"/>
                </a:solidFill>
                <a:latin typeface="微软雅黑" panose="020B0503020204020204" pitchFamily="34" charset="-122"/>
                <a:ea typeface="微软雅黑" panose="020B0503020204020204" pitchFamily="34" charset="-122"/>
              </a:rPr>
              <a:t>华</a:t>
            </a:r>
            <a:r>
              <a:rPr lang="zh-CN" altLang="en-US" sz="1800" dirty="0">
                <a:solidFill>
                  <a:schemeClr val="bg1"/>
                </a:solidFill>
                <a:latin typeface="微软雅黑" panose="020B0503020204020204" pitchFamily="34" charset="-122"/>
                <a:ea typeface="微软雅黑" panose="020B0503020204020204" pitchFamily="34" charset="-122"/>
              </a:rPr>
              <a:t>为企业网关</a:t>
            </a:r>
            <a:r>
              <a:rPr lang="en-US" altLang="zh-CN" sz="1800" dirty="0">
                <a:solidFill>
                  <a:schemeClr val="bg1"/>
                </a:solidFill>
                <a:latin typeface="微软雅黑" panose="020B0503020204020204" pitchFamily="34" charset="-122"/>
                <a:ea typeface="微软雅黑" panose="020B0503020204020204" pitchFamily="34" charset="-122"/>
              </a:rPr>
              <a:t>EC-IOT</a:t>
            </a:r>
            <a:r>
              <a:rPr lang="zh-CN" altLang="en-US" sz="1800" dirty="0">
                <a:solidFill>
                  <a:schemeClr val="bg1"/>
                </a:solidFill>
                <a:latin typeface="微软雅黑" panose="020B0503020204020204" pitchFamily="34" charset="-122"/>
                <a:ea typeface="微软雅黑" panose="020B0503020204020204" pitchFamily="34" charset="-122"/>
              </a:rPr>
              <a:t>解决方案系统工程师</a:t>
            </a:r>
          </a:p>
        </p:txBody>
      </p:sp>
    </p:spTree>
    <p:extLst>
      <p:ext uri="{BB962C8B-B14F-4D97-AF65-F5344CB8AC3E}">
        <p14:creationId xmlns="" xmlns:p14="http://schemas.microsoft.com/office/powerpoint/2010/main" val="17652207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网关开发者架构</a:t>
            </a:r>
            <a:endParaRPr lang="zh-CN" altLang="en-US" dirty="0">
              <a:solidFill>
                <a:schemeClr val="bg1"/>
              </a:solidFill>
            </a:endParaRPr>
          </a:p>
        </p:txBody>
      </p:sp>
      <p:pic>
        <p:nvPicPr>
          <p:cNvPr id="3" name="图片 2"/>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83568" y="1268760"/>
            <a:ext cx="7821135" cy="3960440"/>
          </a:xfrm>
          <a:prstGeom prst="rect">
            <a:avLst/>
          </a:prstGeom>
          <a:noFill/>
          <a:ln>
            <a:noFill/>
          </a:ln>
        </p:spPr>
      </p:pic>
      <p:sp>
        <p:nvSpPr>
          <p:cNvPr id="4" name="文本框 3"/>
          <p:cNvSpPr txBox="1"/>
          <p:nvPr/>
        </p:nvSpPr>
        <p:spPr>
          <a:xfrm>
            <a:off x="395536" y="5733256"/>
            <a:ext cx="8405112" cy="1200329"/>
          </a:xfrm>
          <a:prstGeom prst="rect">
            <a:avLst/>
          </a:prstGeom>
          <a:noFill/>
        </p:spPr>
        <p:txBody>
          <a:bodyPr wrap="square" rtlCol="0">
            <a:spAutoFit/>
          </a:bodyPr>
          <a:lstStyle/>
          <a:p>
            <a:pPr marL="342900" indent="-342900">
              <a:buAutoNum type="arabicPlain"/>
            </a:pPr>
            <a:r>
              <a:rPr lang="zh-CN" altLang="en-US" dirty="0" smtClean="0">
                <a:solidFill>
                  <a:schemeClr val="bg1"/>
                </a:solidFill>
              </a:rPr>
              <a:t>在容器</a:t>
            </a:r>
            <a:r>
              <a:rPr lang="en-US" altLang="zh-CN" dirty="0" err="1" smtClean="0">
                <a:solidFill>
                  <a:schemeClr val="bg1"/>
                </a:solidFill>
              </a:rPr>
              <a:t>linux</a:t>
            </a:r>
            <a:r>
              <a:rPr lang="zh-CN" altLang="en-US" dirty="0" smtClean="0">
                <a:solidFill>
                  <a:schemeClr val="bg1"/>
                </a:solidFill>
              </a:rPr>
              <a:t>运行环境中，通过</a:t>
            </a:r>
            <a:r>
              <a:rPr lang="en-US" altLang="zh-CN" dirty="0" smtClean="0">
                <a:solidFill>
                  <a:schemeClr val="bg1"/>
                </a:solidFill>
              </a:rPr>
              <a:t>LINUX</a:t>
            </a:r>
            <a:r>
              <a:rPr lang="zh-CN" altLang="en-US" dirty="0" smtClean="0">
                <a:solidFill>
                  <a:schemeClr val="bg1"/>
                </a:solidFill>
              </a:rPr>
              <a:t>标准文件节点可以直接访问串口、</a:t>
            </a:r>
            <a:r>
              <a:rPr lang="en-US" altLang="zh-CN" dirty="0" smtClean="0">
                <a:solidFill>
                  <a:schemeClr val="bg1"/>
                </a:solidFill>
              </a:rPr>
              <a:t>DI/DO</a:t>
            </a:r>
            <a:r>
              <a:rPr lang="zh-CN" altLang="en-US" dirty="0" smtClean="0">
                <a:solidFill>
                  <a:schemeClr val="bg1"/>
                </a:solidFill>
              </a:rPr>
              <a:t>、</a:t>
            </a:r>
            <a:r>
              <a:rPr lang="en-US" altLang="zh-CN" dirty="0" smtClean="0">
                <a:solidFill>
                  <a:schemeClr val="bg1"/>
                </a:solidFill>
              </a:rPr>
              <a:t>CAN</a:t>
            </a:r>
            <a:r>
              <a:rPr lang="zh-CN" altLang="en-US" dirty="0" smtClean="0">
                <a:solidFill>
                  <a:schemeClr val="bg1"/>
                </a:solidFill>
              </a:rPr>
              <a:t>等接口（这次开放的是</a:t>
            </a:r>
            <a:r>
              <a:rPr lang="en-US" altLang="zh-CN" dirty="0" smtClean="0">
                <a:solidFill>
                  <a:schemeClr val="bg1"/>
                </a:solidFill>
              </a:rPr>
              <a:t>RS232</a:t>
            </a:r>
            <a:r>
              <a:rPr lang="zh-CN" altLang="en-US" dirty="0" smtClean="0">
                <a:solidFill>
                  <a:schemeClr val="bg1"/>
                </a:solidFill>
              </a:rPr>
              <a:t>）</a:t>
            </a:r>
            <a:endParaRPr lang="en-US" altLang="zh-CN" dirty="0" smtClean="0">
              <a:solidFill>
                <a:schemeClr val="bg1"/>
              </a:solidFill>
            </a:endParaRPr>
          </a:p>
          <a:p>
            <a:pPr marL="342900" indent="-342900">
              <a:buAutoNum type="arabicPlain"/>
            </a:pPr>
            <a:r>
              <a:rPr lang="zh-CN" altLang="en-US" dirty="0" smtClean="0">
                <a:solidFill>
                  <a:schemeClr val="bg1"/>
                </a:solidFill>
              </a:rPr>
              <a:t>在容器中通过</a:t>
            </a:r>
            <a:r>
              <a:rPr lang="en-US" altLang="zh-CN" dirty="0" err="1" smtClean="0">
                <a:solidFill>
                  <a:schemeClr val="bg1"/>
                </a:solidFill>
              </a:rPr>
              <a:t>json</a:t>
            </a:r>
            <a:r>
              <a:rPr lang="en-US" altLang="zh-CN" dirty="0" smtClean="0">
                <a:solidFill>
                  <a:schemeClr val="bg1"/>
                </a:solidFill>
              </a:rPr>
              <a:t> over </a:t>
            </a:r>
            <a:r>
              <a:rPr lang="en-US" altLang="zh-CN" dirty="0" err="1" smtClean="0">
                <a:solidFill>
                  <a:schemeClr val="bg1"/>
                </a:solidFill>
              </a:rPr>
              <a:t>Mqtt</a:t>
            </a:r>
            <a:r>
              <a:rPr lang="zh-CN" altLang="en-US" dirty="0" smtClean="0">
                <a:solidFill>
                  <a:schemeClr val="bg1"/>
                </a:solidFill>
              </a:rPr>
              <a:t>消息接口可以访问传统</a:t>
            </a:r>
            <a:r>
              <a:rPr lang="en-US" altLang="zh-CN" dirty="0" smtClean="0">
                <a:solidFill>
                  <a:schemeClr val="bg1"/>
                </a:solidFill>
              </a:rPr>
              <a:t>VRP(MQTT Broker</a:t>
            </a:r>
            <a:r>
              <a:rPr lang="zh-CN" altLang="en-US" dirty="0" smtClean="0">
                <a:solidFill>
                  <a:schemeClr val="bg1"/>
                </a:solidFill>
              </a:rPr>
              <a:t>地址为</a:t>
            </a:r>
            <a:r>
              <a:rPr lang="en-US" altLang="zh-CN" dirty="0" smtClean="0">
                <a:solidFill>
                  <a:schemeClr val="bg1"/>
                </a:solidFill>
              </a:rPr>
              <a:t>local</a:t>
            </a:r>
            <a:r>
              <a:rPr lang="zh-CN" altLang="en-US" dirty="0" smtClean="0">
                <a:solidFill>
                  <a:schemeClr val="bg1"/>
                </a:solidFill>
              </a:rPr>
              <a:t>地址</a:t>
            </a:r>
            <a:r>
              <a:rPr lang="en-US" altLang="zh-CN" dirty="0" smtClean="0">
                <a:solidFill>
                  <a:schemeClr val="bg1"/>
                </a:solidFill>
              </a:rPr>
              <a:t>)</a:t>
            </a:r>
            <a:endParaRPr lang="zh-CN" altLang="en-US" dirty="0">
              <a:solidFill>
                <a:schemeClr val="bg1"/>
              </a:solidFill>
            </a:endParaRPr>
          </a:p>
        </p:txBody>
      </p:sp>
    </p:spTree>
    <p:extLst>
      <p:ext uri="{BB962C8B-B14F-4D97-AF65-F5344CB8AC3E}">
        <p14:creationId xmlns="" xmlns:p14="http://schemas.microsoft.com/office/powerpoint/2010/main" val="244961251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bg1"/>
                </a:solidFill>
              </a:rPr>
              <a:t>VRP</a:t>
            </a:r>
            <a:r>
              <a:rPr lang="zh-CN" altLang="en-US" dirty="0" smtClean="0">
                <a:solidFill>
                  <a:schemeClr val="bg1"/>
                </a:solidFill>
              </a:rPr>
              <a:t>网络以及设备状态信息开放</a:t>
            </a:r>
            <a:endParaRPr lang="zh-CN" altLang="en-US" dirty="0">
              <a:solidFill>
                <a:schemeClr val="bg1"/>
              </a:solidFill>
            </a:endParaRPr>
          </a:p>
        </p:txBody>
      </p:sp>
      <p:sp>
        <p:nvSpPr>
          <p:cNvPr id="3" name="内容占位符 2"/>
          <p:cNvSpPr txBox="1">
            <a:spLocks/>
          </p:cNvSpPr>
          <p:nvPr/>
        </p:nvSpPr>
        <p:spPr>
          <a:xfrm>
            <a:off x="-4835" y="1297325"/>
            <a:ext cx="3424707" cy="48971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solidFill>
                  <a:schemeClr val="bg1"/>
                </a:solidFill>
              </a:rPr>
              <a:t>1 </a:t>
            </a:r>
            <a:r>
              <a:rPr lang="zh-CN" altLang="en-US" sz="1400" dirty="0" smtClean="0">
                <a:solidFill>
                  <a:schemeClr val="bg1"/>
                </a:solidFill>
              </a:rPr>
              <a:t>静态信息</a:t>
            </a:r>
            <a:r>
              <a:rPr lang="en-US" altLang="zh-CN" sz="1400" dirty="0" smtClean="0">
                <a:solidFill>
                  <a:schemeClr val="bg1"/>
                </a:solidFill>
              </a:rPr>
              <a:t>:</a:t>
            </a:r>
          </a:p>
          <a:p>
            <a:pPr marL="0" indent="0">
              <a:buFont typeface="Arial" panose="020B0604020202020204" pitchFamily="34" charset="0"/>
              <a:buNone/>
            </a:pPr>
            <a:r>
              <a:rPr lang="zh-CN" altLang="en-US" sz="1400" dirty="0" smtClean="0">
                <a:solidFill>
                  <a:schemeClr val="bg1"/>
                </a:solidFill>
              </a:rPr>
              <a:t>设备启动开始时间</a:t>
            </a:r>
            <a:endParaRPr lang="en-US" altLang="zh-CN" sz="1400" dirty="0" smtClean="0">
              <a:solidFill>
                <a:schemeClr val="bg1"/>
              </a:solidFill>
            </a:endParaRPr>
          </a:p>
          <a:p>
            <a:pPr marL="0" indent="0">
              <a:buFont typeface="Arial" panose="020B0604020202020204" pitchFamily="34" charset="0"/>
              <a:buNone/>
            </a:pPr>
            <a:r>
              <a:rPr lang="zh-CN" altLang="en-US" sz="1400" dirty="0" smtClean="0">
                <a:solidFill>
                  <a:schemeClr val="bg1"/>
                </a:solidFill>
              </a:rPr>
              <a:t>硬件版本</a:t>
            </a:r>
            <a:endParaRPr lang="en-US" altLang="zh-CN" sz="1400" dirty="0" smtClean="0">
              <a:solidFill>
                <a:schemeClr val="bg1"/>
              </a:solidFill>
            </a:endParaRPr>
          </a:p>
          <a:p>
            <a:pPr marL="0" indent="0">
              <a:buFont typeface="Arial" panose="020B0604020202020204" pitchFamily="34" charset="0"/>
              <a:buNone/>
            </a:pPr>
            <a:r>
              <a:rPr lang="zh-CN" altLang="en-US" sz="1400" dirty="0" smtClean="0">
                <a:solidFill>
                  <a:schemeClr val="bg1"/>
                </a:solidFill>
              </a:rPr>
              <a:t>软件版本</a:t>
            </a:r>
            <a:endParaRPr lang="en-US" altLang="zh-CN" sz="1400" dirty="0" smtClean="0">
              <a:solidFill>
                <a:schemeClr val="bg1"/>
              </a:solidFill>
            </a:endParaRPr>
          </a:p>
          <a:p>
            <a:pPr marL="0" indent="0">
              <a:buFont typeface="Arial" panose="020B0604020202020204" pitchFamily="34" charset="0"/>
              <a:buNone/>
            </a:pPr>
            <a:r>
              <a:rPr lang="zh-CN" altLang="en-US" sz="1400" dirty="0" smtClean="0">
                <a:solidFill>
                  <a:schemeClr val="bg1"/>
                </a:solidFill>
              </a:rPr>
              <a:t>上一次复位原因</a:t>
            </a:r>
            <a:endParaRPr lang="en-US" altLang="zh-CN" sz="1400" dirty="0" smtClean="0">
              <a:solidFill>
                <a:schemeClr val="bg1"/>
              </a:solidFill>
            </a:endParaRPr>
          </a:p>
          <a:p>
            <a:pPr marL="0" indent="0">
              <a:buFont typeface="Arial" panose="020B0604020202020204" pitchFamily="34" charset="0"/>
              <a:buNone/>
            </a:pPr>
            <a:r>
              <a:rPr lang="en-US" altLang="zh-CN" sz="1400" dirty="0" smtClean="0">
                <a:solidFill>
                  <a:schemeClr val="bg1"/>
                </a:solidFill>
              </a:rPr>
              <a:t>LTE</a:t>
            </a:r>
            <a:r>
              <a:rPr lang="zh-CN" altLang="en-US" sz="1400" dirty="0" smtClean="0">
                <a:solidFill>
                  <a:schemeClr val="bg1"/>
                </a:solidFill>
              </a:rPr>
              <a:t>信息</a:t>
            </a:r>
            <a:endParaRPr lang="en-US" altLang="zh-CN" sz="1400" dirty="0" smtClean="0">
              <a:solidFill>
                <a:schemeClr val="bg1"/>
              </a:solidFill>
            </a:endParaRPr>
          </a:p>
          <a:p>
            <a:pPr marL="0" lvl="1" indent="0">
              <a:spcBef>
                <a:spcPts val="1000"/>
              </a:spcBef>
              <a:buFont typeface="Arial" panose="020B0604020202020204" pitchFamily="34" charset="0"/>
              <a:buNone/>
            </a:pPr>
            <a:r>
              <a:rPr lang="en-US" altLang="zh-CN" sz="1400" dirty="0" smtClean="0">
                <a:solidFill>
                  <a:schemeClr val="bg1"/>
                </a:solidFill>
              </a:rPr>
              <a:t>     o LTE</a:t>
            </a:r>
            <a:r>
              <a:rPr lang="zh-CN" altLang="en-US" sz="1400" dirty="0" smtClean="0">
                <a:solidFill>
                  <a:schemeClr val="bg1"/>
                </a:solidFill>
              </a:rPr>
              <a:t>模块名字以及固件版本号</a:t>
            </a:r>
            <a:r>
              <a:rPr lang="en-US" altLang="zh-CN" sz="1400" dirty="0" smtClean="0">
                <a:solidFill>
                  <a:schemeClr val="bg1"/>
                </a:solidFill>
              </a:rPr>
              <a:t> </a:t>
            </a:r>
          </a:p>
          <a:p>
            <a:pPr marL="0" lvl="1" indent="0">
              <a:spcBef>
                <a:spcPts val="1000"/>
              </a:spcBef>
              <a:buFont typeface="Arial" panose="020B0604020202020204" pitchFamily="34" charset="0"/>
              <a:buNone/>
            </a:pPr>
            <a:r>
              <a:rPr lang="en-US" altLang="zh-CN" sz="1400" dirty="0" smtClean="0">
                <a:solidFill>
                  <a:schemeClr val="bg1"/>
                </a:solidFill>
              </a:rPr>
              <a:t>     o IMEI</a:t>
            </a:r>
          </a:p>
          <a:p>
            <a:pPr marL="0" lvl="1" indent="0">
              <a:spcBef>
                <a:spcPts val="1000"/>
              </a:spcBef>
              <a:buFont typeface="Arial" panose="020B0604020202020204" pitchFamily="34" charset="0"/>
              <a:buNone/>
            </a:pPr>
            <a:endParaRPr lang="en-US" altLang="zh-CN" sz="1400" dirty="0" smtClean="0">
              <a:solidFill>
                <a:schemeClr val="bg1"/>
              </a:solidFill>
            </a:endParaRPr>
          </a:p>
          <a:p>
            <a:pPr marL="0" indent="0">
              <a:buFont typeface="Arial" panose="020B0604020202020204" pitchFamily="34" charset="0"/>
              <a:buNone/>
            </a:pPr>
            <a:endParaRPr lang="en-US" altLang="zh-CN" sz="1400" dirty="0" smtClean="0">
              <a:solidFill>
                <a:schemeClr val="bg1"/>
              </a:solidFill>
            </a:endParaRPr>
          </a:p>
          <a:p>
            <a:pPr marL="0" indent="0">
              <a:buFont typeface="Arial" panose="020B0604020202020204" pitchFamily="34" charset="0"/>
              <a:buNone/>
            </a:pPr>
            <a:endParaRPr lang="en-US" altLang="zh-CN" sz="1400" dirty="0">
              <a:solidFill>
                <a:schemeClr val="bg1"/>
              </a:solidFill>
            </a:endParaRPr>
          </a:p>
        </p:txBody>
      </p:sp>
      <p:sp>
        <p:nvSpPr>
          <p:cNvPr id="4" name="内容占位符 2"/>
          <p:cNvSpPr txBox="1">
            <a:spLocks/>
          </p:cNvSpPr>
          <p:nvPr/>
        </p:nvSpPr>
        <p:spPr>
          <a:xfrm>
            <a:off x="3101735" y="1231996"/>
            <a:ext cx="4133043" cy="5664757"/>
          </a:xfrm>
          <a:prstGeom prst="rect">
            <a:avLst/>
          </a:prstGeom>
        </p:spPr>
        <p:txBody>
          <a:bodyPr vert="horz" lIns="91440" tIns="45720" rIns="91440" bIns="45720" rtlCol="0">
            <a:noAutofit/>
          </a:bodyPr>
          <a:lstStyle>
            <a:defPPr>
              <a:defRPr lang="zh-CN"/>
            </a:defPPr>
            <a:lvl1pPr indent="0">
              <a:lnSpc>
                <a:spcPct val="90000"/>
              </a:lnSpc>
              <a:spcBef>
                <a:spcPts val="1000"/>
              </a:spcBef>
              <a:buFont typeface="Arial" panose="020B0604020202020204" pitchFamily="34" charset="0"/>
              <a:buNone/>
              <a:defRPr sz="2800"/>
            </a:lvl1pPr>
            <a:lvl2pPr marL="0" lvl="1" indent="0">
              <a:lnSpc>
                <a:spcPct val="90000"/>
              </a:lnSpc>
              <a:spcBef>
                <a:spcPts val="1000"/>
              </a:spcBef>
              <a:buFont typeface="Arial" panose="020B0604020202020204" pitchFamily="34" charset="0"/>
              <a:buNone/>
              <a:defRPr sz="27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1200" dirty="0">
                <a:solidFill>
                  <a:schemeClr val="bg1"/>
                </a:solidFill>
              </a:rPr>
              <a:t>2 </a:t>
            </a:r>
            <a:r>
              <a:rPr lang="zh-CN" altLang="en-US" sz="1200" dirty="0" smtClean="0">
                <a:solidFill>
                  <a:schemeClr val="bg1"/>
                </a:solidFill>
              </a:rPr>
              <a:t>动态信息</a:t>
            </a:r>
            <a:r>
              <a:rPr lang="en-US" altLang="zh-CN" sz="1200" dirty="0" smtClean="0">
                <a:solidFill>
                  <a:schemeClr val="bg1"/>
                </a:solidFill>
              </a:rPr>
              <a:t> :</a:t>
            </a:r>
            <a:endParaRPr lang="en-US" altLang="zh-CN" sz="1200" dirty="0">
              <a:solidFill>
                <a:schemeClr val="bg1"/>
              </a:solidFill>
            </a:endParaRPr>
          </a:p>
          <a:p>
            <a:r>
              <a:rPr lang="en-US" altLang="zh-CN" sz="1200" dirty="0" smtClean="0">
                <a:solidFill>
                  <a:schemeClr val="bg1"/>
                </a:solidFill>
              </a:rPr>
              <a:t>LTE</a:t>
            </a:r>
            <a:r>
              <a:rPr lang="zh-CN" altLang="en-US" sz="1200" dirty="0" smtClean="0">
                <a:solidFill>
                  <a:schemeClr val="bg1"/>
                </a:solidFill>
              </a:rPr>
              <a:t>状态信息</a:t>
            </a:r>
            <a:r>
              <a:rPr lang="en-US" altLang="zh-CN" sz="1200" dirty="0" smtClean="0">
                <a:solidFill>
                  <a:schemeClr val="bg1"/>
                </a:solidFill>
              </a:rPr>
              <a:t>: </a:t>
            </a:r>
            <a:r>
              <a:rPr lang="en-US" altLang="zh-CN" sz="1200" dirty="0">
                <a:solidFill>
                  <a:schemeClr val="bg1"/>
                </a:solidFill>
              </a:rPr>
              <a:t>			</a:t>
            </a:r>
          </a:p>
          <a:p>
            <a:r>
              <a:rPr lang="it-IT" altLang="zh-CN" sz="1200" dirty="0" smtClean="0">
                <a:solidFill>
                  <a:schemeClr val="bg1"/>
                </a:solidFill>
              </a:rPr>
              <a:t>o </a:t>
            </a:r>
            <a:r>
              <a:rPr lang="it-IT" altLang="zh-CN" sz="1200" dirty="0">
                <a:solidFill>
                  <a:schemeClr val="bg1"/>
                </a:solidFill>
              </a:rPr>
              <a:t>Mobile network operator (MNO)</a:t>
            </a:r>
          </a:p>
          <a:p>
            <a:r>
              <a:rPr lang="en-US" altLang="zh-CN" sz="1200" dirty="0">
                <a:solidFill>
                  <a:schemeClr val="bg1"/>
                </a:solidFill>
              </a:rPr>
              <a:t>o SIM card IMSI</a:t>
            </a:r>
          </a:p>
          <a:p>
            <a:r>
              <a:rPr lang="en-US" altLang="zh-CN" sz="1200" dirty="0" smtClean="0">
                <a:solidFill>
                  <a:schemeClr val="bg1"/>
                </a:solidFill>
              </a:rPr>
              <a:t>o Current Mode(2g/3g/4g).</a:t>
            </a:r>
          </a:p>
          <a:p>
            <a:r>
              <a:rPr lang="en-US" altLang="zh-CN" sz="1200" dirty="0" smtClean="0">
                <a:solidFill>
                  <a:schemeClr val="bg1"/>
                </a:solidFill>
              </a:rPr>
              <a:t>o ICCID.</a:t>
            </a:r>
          </a:p>
          <a:p>
            <a:r>
              <a:rPr lang="en-US" altLang="zh-CN" sz="1200" dirty="0" smtClean="0">
                <a:solidFill>
                  <a:schemeClr val="bg1"/>
                </a:solidFill>
              </a:rPr>
              <a:t>o </a:t>
            </a:r>
            <a:r>
              <a:rPr lang="en-US" altLang="zh-CN" sz="1200" dirty="0">
                <a:solidFill>
                  <a:schemeClr val="bg1"/>
                </a:solidFill>
              </a:rPr>
              <a:t>Current RSSI (Received signal strength indicator).</a:t>
            </a:r>
          </a:p>
          <a:p>
            <a:r>
              <a:rPr lang="en-US" altLang="zh-CN" sz="1200" dirty="0">
                <a:solidFill>
                  <a:schemeClr val="bg1"/>
                </a:solidFill>
              </a:rPr>
              <a:t>o Current RSRP (Reference signal received power).</a:t>
            </a:r>
          </a:p>
          <a:p>
            <a:r>
              <a:rPr lang="en-US" altLang="zh-CN" sz="1200" dirty="0">
                <a:solidFill>
                  <a:schemeClr val="bg1"/>
                </a:solidFill>
              </a:rPr>
              <a:t>o Current RSRQ (Reference signal received quality).</a:t>
            </a:r>
          </a:p>
          <a:p>
            <a:r>
              <a:rPr lang="en-US" altLang="zh-CN" sz="1200" dirty="0">
                <a:solidFill>
                  <a:schemeClr val="bg1"/>
                </a:solidFill>
              </a:rPr>
              <a:t>o Current SINR (Signal to interference plus noise ratio).</a:t>
            </a:r>
          </a:p>
          <a:p>
            <a:r>
              <a:rPr lang="en-US" altLang="zh-CN" sz="1200" dirty="0">
                <a:solidFill>
                  <a:schemeClr val="bg1"/>
                </a:solidFill>
              </a:rPr>
              <a:t>o Current RSCP (Received signal code power).</a:t>
            </a:r>
          </a:p>
          <a:p>
            <a:r>
              <a:rPr lang="en-US" altLang="zh-CN" sz="1200" dirty="0">
                <a:solidFill>
                  <a:schemeClr val="bg1"/>
                </a:solidFill>
              </a:rPr>
              <a:t>o Current ECIO (Energy per chip to interference of other cell ratio).</a:t>
            </a:r>
          </a:p>
          <a:p>
            <a:r>
              <a:rPr lang="en-US" altLang="zh-CN" sz="1200" dirty="0">
                <a:solidFill>
                  <a:schemeClr val="bg1"/>
                </a:solidFill>
              </a:rPr>
              <a:t>o Data sent / received since 1</a:t>
            </a:r>
            <a:r>
              <a:rPr lang="en-US" altLang="zh-CN" sz="400" dirty="0">
                <a:solidFill>
                  <a:schemeClr val="bg1"/>
                </a:solidFill>
              </a:rPr>
              <a:t>st </a:t>
            </a:r>
            <a:r>
              <a:rPr lang="en-US" altLang="zh-CN" sz="1200" dirty="0">
                <a:solidFill>
                  <a:schemeClr val="bg1"/>
                </a:solidFill>
              </a:rPr>
              <a:t>day of month</a:t>
            </a:r>
          </a:p>
          <a:p>
            <a:r>
              <a:rPr lang="en-US" altLang="zh-CN" sz="1200" dirty="0">
                <a:solidFill>
                  <a:schemeClr val="bg1"/>
                </a:solidFill>
              </a:rPr>
              <a:t>o IPv4 (IPv6) address of mobile network</a:t>
            </a:r>
          </a:p>
          <a:p>
            <a:r>
              <a:rPr lang="en-US" altLang="zh-CN" sz="1200" strike="sngStrike" dirty="0" smtClean="0">
                <a:solidFill>
                  <a:schemeClr val="bg1">
                    <a:lumMod val="85000"/>
                  </a:schemeClr>
                </a:solidFill>
              </a:rPr>
              <a:t>o Voice status: on- / off-hook, last call timestamp</a:t>
            </a:r>
          </a:p>
          <a:p>
            <a:r>
              <a:rPr lang="en-US" altLang="zh-CN" sz="1200" strike="sngStrike" dirty="0" smtClean="0">
                <a:solidFill>
                  <a:schemeClr val="bg1">
                    <a:lumMod val="85000"/>
                  </a:schemeClr>
                </a:solidFill>
              </a:rPr>
              <a:t>o </a:t>
            </a:r>
            <a:r>
              <a:rPr lang="en-US" altLang="zh-CN" sz="1200" strike="sngStrike" dirty="0">
                <a:solidFill>
                  <a:schemeClr val="bg1">
                    <a:lumMod val="85000"/>
                  </a:schemeClr>
                </a:solidFill>
              </a:rPr>
              <a:t>Is there voice and / or data communication </a:t>
            </a:r>
            <a:r>
              <a:rPr lang="en-US" altLang="zh-CN" sz="1200" strike="sngStrike" dirty="0" smtClean="0">
                <a:solidFill>
                  <a:schemeClr val="bg1">
                    <a:lumMod val="85000"/>
                  </a:schemeClr>
                </a:solidFill>
              </a:rPr>
              <a:t>available</a:t>
            </a:r>
          </a:p>
        </p:txBody>
      </p:sp>
      <p:sp>
        <p:nvSpPr>
          <p:cNvPr id="5" name="矩形 4"/>
          <p:cNvSpPr/>
          <p:nvPr/>
        </p:nvSpPr>
        <p:spPr>
          <a:xfrm>
            <a:off x="6948264" y="1196752"/>
            <a:ext cx="4259687" cy="1087477"/>
          </a:xfrm>
          <a:prstGeom prst="rect">
            <a:avLst/>
          </a:prstGeom>
        </p:spPr>
        <p:txBody>
          <a:bodyPr wrap="square">
            <a:spAutoFit/>
          </a:bodyPr>
          <a:lstStyle/>
          <a:p>
            <a:pPr marL="0" lvl="1">
              <a:spcBef>
                <a:spcPts val="1000"/>
              </a:spcBef>
              <a:buFont typeface="Arial" panose="020B0604020202020204" pitchFamily="34" charset="0"/>
              <a:buNone/>
            </a:pPr>
            <a:r>
              <a:rPr lang="en-US" altLang="zh-CN" sz="1600" dirty="0" smtClean="0">
                <a:solidFill>
                  <a:schemeClr val="bg1"/>
                </a:solidFill>
              </a:rPr>
              <a:t>3 </a:t>
            </a:r>
            <a:r>
              <a:rPr lang="zh-CN" altLang="en-US" sz="1600" dirty="0" smtClean="0">
                <a:solidFill>
                  <a:schemeClr val="bg1"/>
                </a:solidFill>
              </a:rPr>
              <a:t>配置信息</a:t>
            </a:r>
            <a:endParaRPr lang="en-US" altLang="zh-CN" sz="1600" dirty="0">
              <a:solidFill>
                <a:schemeClr val="bg1"/>
              </a:solidFill>
            </a:endParaRPr>
          </a:p>
          <a:p>
            <a:pPr marL="0" lvl="1">
              <a:spcBef>
                <a:spcPts val="1000"/>
              </a:spcBef>
              <a:buFont typeface="Arial" panose="020B0604020202020204" pitchFamily="34" charset="0"/>
              <a:buNone/>
            </a:pPr>
            <a:r>
              <a:rPr lang="zh-CN" altLang="en-US" sz="1600" dirty="0" smtClean="0">
                <a:solidFill>
                  <a:schemeClr val="bg1"/>
                </a:solidFill>
              </a:rPr>
              <a:t>发送与接收短消息</a:t>
            </a:r>
            <a:endParaRPr lang="en-US" altLang="zh-CN" sz="1600" dirty="0" smtClean="0">
              <a:solidFill>
                <a:schemeClr val="bg1"/>
              </a:solidFill>
            </a:endParaRPr>
          </a:p>
          <a:p>
            <a:pPr marL="0" lvl="1">
              <a:spcBef>
                <a:spcPts val="1000"/>
              </a:spcBef>
              <a:buFont typeface="Arial" panose="020B0604020202020204" pitchFamily="34" charset="0"/>
              <a:buNone/>
            </a:pPr>
            <a:r>
              <a:rPr lang="zh-CN" altLang="en-US" sz="1600" dirty="0" smtClean="0">
                <a:solidFill>
                  <a:schemeClr val="bg1"/>
                </a:solidFill>
              </a:rPr>
              <a:t>复位命令</a:t>
            </a:r>
            <a:endParaRPr lang="en-US" altLang="zh-CN" sz="1600" dirty="0">
              <a:solidFill>
                <a:schemeClr val="bg1"/>
              </a:solidFill>
            </a:endParaRPr>
          </a:p>
        </p:txBody>
      </p:sp>
      <p:sp>
        <p:nvSpPr>
          <p:cNvPr id="6" name="矩形 5"/>
          <p:cNvSpPr/>
          <p:nvPr/>
        </p:nvSpPr>
        <p:spPr>
          <a:xfrm>
            <a:off x="7020272" y="3453979"/>
            <a:ext cx="4259687" cy="1364476"/>
          </a:xfrm>
          <a:prstGeom prst="rect">
            <a:avLst/>
          </a:prstGeom>
        </p:spPr>
        <p:txBody>
          <a:bodyPr wrap="square">
            <a:spAutoFit/>
          </a:bodyPr>
          <a:lstStyle/>
          <a:p>
            <a:pPr marL="0" lvl="1">
              <a:spcBef>
                <a:spcPts val="1000"/>
              </a:spcBef>
              <a:buFont typeface="Arial" panose="020B0604020202020204" pitchFamily="34" charset="0"/>
              <a:buNone/>
            </a:pPr>
            <a:r>
              <a:rPr lang="en-US" altLang="zh-CN" sz="1600" dirty="0">
                <a:solidFill>
                  <a:schemeClr val="bg1"/>
                </a:solidFill>
              </a:rPr>
              <a:t>4 </a:t>
            </a:r>
            <a:r>
              <a:rPr lang="zh-CN" altLang="en-US" sz="1600" dirty="0" smtClean="0">
                <a:solidFill>
                  <a:schemeClr val="bg1"/>
                </a:solidFill>
              </a:rPr>
              <a:t>事件信息</a:t>
            </a:r>
            <a:endParaRPr lang="en-US" altLang="zh-CN" sz="1600" dirty="0">
              <a:solidFill>
                <a:schemeClr val="bg1"/>
              </a:solidFill>
            </a:endParaRPr>
          </a:p>
          <a:p>
            <a:r>
              <a:rPr lang="zh-CN" altLang="en-US" dirty="0" smtClean="0">
                <a:solidFill>
                  <a:schemeClr val="bg1"/>
                </a:solidFill>
              </a:rPr>
              <a:t>复位事件</a:t>
            </a:r>
            <a:r>
              <a:rPr lang="en-US" altLang="zh-CN" dirty="0" smtClean="0">
                <a:solidFill>
                  <a:schemeClr val="bg1"/>
                </a:solidFill>
              </a:rPr>
              <a:t> </a:t>
            </a:r>
            <a:r>
              <a:rPr lang="en-US" altLang="zh-CN" dirty="0">
                <a:solidFill>
                  <a:schemeClr val="bg1"/>
                </a:solidFill>
              </a:rPr>
              <a:t>			              </a:t>
            </a:r>
          </a:p>
          <a:p>
            <a:pPr marL="0" lvl="1">
              <a:spcBef>
                <a:spcPts val="1000"/>
              </a:spcBef>
              <a:buFont typeface="Arial" panose="020B0604020202020204" pitchFamily="34" charset="0"/>
              <a:buNone/>
            </a:pPr>
            <a:r>
              <a:rPr lang="en-US" altLang="zh-CN" sz="1600" dirty="0" smtClean="0">
                <a:solidFill>
                  <a:schemeClr val="bg1"/>
                </a:solidFill>
              </a:rPr>
              <a:t>o </a:t>
            </a:r>
            <a:r>
              <a:rPr lang="zh-CN" altLang="en-US" sz="1600" dirty="0" smtClean="0">
                <a:solidFill>
                  <a:schemeClr val="bg1"/>
                </a:solidFill>
              </a:rPr>
              <a:t>出厂配置事件</a:t>
            </a:r>
            <a:endParaRPr lang="en-US" altLang="zh-CN" sz="1600" dirty="0">
              <a:solidFill>
                <a:schemeClr val="bg1"/>
              </a:solidFill>
            </a:endParaRPr>
          </a:p>
          <a:p>
            <a:pPr marL="0" lvl="1">
              <a:spcBef>
                <a:spcPts val="1000"/>
              </a:spcBef>
              <a:buFont typeface="Arial" panose="020B0604020202020204" pitchFamily="34" charset="0"/>
              <a:buNone/>
            </a:pPr>
            <a:r>
              <a:rPr lang="en-US" altLang="zh-CN" sz="1600" dirty="0">
                <a:solidFill>
                  <a:schemeClr val="bg1"/>
                </a:solidFill>
              </a:rPr>
              <a:t>o </a:t>
            </a:r>
            <a:r>
              <a:rPr lang="zh-CN" altLang="en-US" sz="1600" dirty="0" smtClean="0">
                <a:solidFill>
                  <a:schemeClr val="bg1"/>
                </a:solidFill>
              </a:rPr>
              <a:t>软复位事件</a:t>
            </a:r>
            <a:endParaRPr lang="en-US" altLang="zh-CN" sz="1600" dirty="0">
              <a:solidFill>
                <a:schemeClr val="bg1"/>
              </a:solidFill>
            </a:endParaRPr>
          </a:p>
        </p:txBody>
      </p:sp>
      <p:cxnSp>
        <p:nvCxnSpPr>
          <p:cNvPr id="8" name="直接连接符 7"/>
          <p:cNvCxnSpPr/>
          <p:nvPr/>
        </p:nvCxnSpPr>
        <p:spPr>
          <a:xfrm>
            <a:off x="3059832" y="1052736"/>
            <a:ext cx="0" cy="5472608"/>
          </a:xfrm>
          <a:prstGeom prst="line">
            <a:avLst/>
          </a:prstGeom>
          <a:ln w="57150"/>
        </p:spPr>
        <p:style>
          <a:lnRef idx="3">
            <a:schemeClr val="accent4"/>
          </a:lnRef>
          <a:fillRef idx="0">
            <a:schemeClr val="accent4"/>
          </a:fillRef>
          <a:effectRef idx="2">
            <a:schemeClr val="accent4"/>
          </a:effectRef>
          <a:fontRef idx="minor">
            <a:schemeClr val="tx1"/>
          </a:fontRef>
        </p:style>
      </p:cxnSp>
      <p:cxnSp>
        <p:nvCxnSpPr>
          <p:cNvPr id="10" name="直接连接符 9"/>
          <p:cNvCxnSpPr/>
          <p:nvPr/>
        </p:nvCxnSpPr>
        <p:spPr>
          <a:xfrm>
            <a:off x="6948264" y="1052736"/>
            <a:ext cx="0" cy="5472608"/>
          </a:xfrm>
          <a:prstGeom prst="line">
            <a:avLst/>
          </a:prstGeom>
          <a:ln w="57150"/>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 xmlns:p14="http://schemas.microsoft.com/office/powerpoint/2010/main" val="233085101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solidFill>
                  <a:schemeClr val="bg1"/>
                </a:solidFill>
              </a:rPr>
              <a:t>Json</a:t>
            </a:r>
            <a:r>
              <a:rPr lang="en-US" altLang="zh-CN" dirty="0" smtClean="0">
                <a:solidFill>
                  <a:schemeClr val="bg1"/>
                </a:solidFill>
              </a:rPr>
              <a:t>  Over </a:t>
            </a:r>
            <a:r>
              <a:rPr lang="en-US" altLang="zh-CN" dirty="0" err="1" smtClean="0">
                <a:solidFill>
                  <a:schemeClr val="bg1"/>
                </a:solidFill>
              </a:rPr>
              <a:t>Mqtt</a:t>
            </a:r>
            <a:r>
              <a:rPr lang="zh-CN" altLang="en-US" dirty="0" smtClean="0">
                <a:solidFill>
                  <a:schemeClr val="bg1"/>
                </a:solidFill>
              </a:rPr>
              <a:t>访问</a:t>
            </a:r>
            <a:r>
              <a:rPr lang="en-US" altLang="zh-CN" dirty="0" smtClean="0">
                <a:solidFill>
                  <a:schemeClr val="bg1"/>
                </a:solidFill>
              </a:rPr>
              <a:t>VRP</a:t>
            </a:r>
            <a:endParaRPr lang="zh-CN" altLang="en-US" dirty="0">
              <a:solidFill>
                <a:schemeClr val="bg1"/>
              </a:solidFill>
            </a:endParaRPr>
          </a:p>
        </p:txBody>
      </p:sp>
      <p:sp>
        <p:nvSpPr>
          <p:cNvPr id="3" name="圆角矩形 2"/>
          <p:cNvSpPr/>
          <p:nvPr/>
        </p:nvSpPr>
        <p:spPr>
          <a:xfrm>
            <a:off x="216777" y="1484785"/>
            <a:ext cx="1362107" cy="14658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Open APP</a:t>
            </a:r>
            <a:endParaRPr lang="zh-CN" altLang="en-US" dirty="0"/>
          </a:p>
        </p:txBody>
      </p:sp>
      <p:sp>
        <p:nvSpPr>
          <p:cNvPr id="4" name="圆角矩形 3"/>
          <p:cNvSpPr/>
          <p:nvPr/>
        </p:nvSpPr>
        <p:spPr>
          <a:xfrm>
            <a:off x="3595108" y="1484784"/>
            <a:ext cx="1480948" cy="1465841"/>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altLang="zh-CN" dirty="0" err="1" smtClean="0">
                <a:solidFill>
                  <a:schemeClr val="bg1"/>
                </a:solidFill>
              </a:rPr>
              <a:t>Mqtt</a:t>
            </a:r>
            <a:endParaRPr lang="en-US" altLang="zh-CN" dirty="0" smtClean="0">
              <a:solidFill>
                <a:schemeClr val="bg1"/>
              </a:solidFill>
            </a:endParaRPr>
          </a:p>
          <a:p>
            <a:pPr algn="ctr"/>
            <a:r>
              <a:rPr lang="en-US" altLang="zh-CN" dirty="0" smtClean="0">
                <a:solidFill>
                  <a:schemeClr val="bg1"/>
                </a:solidFill>
              </a:rPr>
              <a:t>Broker</a:t>
            </a:r>
            <a:endParaRPr lang="zh-CN" altLang="en-US" dirty="0">
              <a:solidFill>
                <a:schemeClr val="bg1"/>
              </a:solidFill>
            </a:endParaRPr>
          </a:p>
        </p:txBody>
      </p:sp>
      <p:sp>
        <p:nvSpPr>
          <p:cNvPr id="5" name="圆角矩形 4"/>
          <p:cNvSpPr/>
          <p:nvPr/>
        </p:nvSpPr>
        <p:spPr>
          <a:xfrm>
            <a:off x="7483540" y="1484784"/>
            <a:ext cx="1480948" cy="146584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3</a:t>
            </a:r>
            <a:r>
              <a:rPr lang="en-US" altLang="zh-CN" baseline="30000" dirty="0" smtClean="0"/>
              <a:t>rd</a:t>
            </a:r>
            <a:r>
              <a:rPr lang="en-US" altLang="zh-CN" dirty="0" smtClean="0"/>
              <a:t> APP</a:t>
            </a:r>
            <a:endParaRPr lang="zh-CN" altLang="en-US" dirty="0"/>
          </a:p>
        </p:txBody>
      </p:sp>
      <p:cxnSp>
        <p:nvCxnSpPr>
          <p:cNvPr id="6" name="直接箭头连接符 5"/>
          <p:cNvCxnSpPr>
            <a:stCxn id="3" idx="3"/>
            <a:endCxn id="4" idx="1"/>
          </p:cNvCxnSpPr>
          <p:nvPr/>
        </p:nvCxnSpPr>
        <p:spPr>
          <a:xfrm flipV="1">
            <a:off x="1578884" y="2217705"/>
            <a:ext cx="201622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601485" y="1868741"/>
            <a:ext cx="1745209" cy="646331"/>
          </a:xfrm>
          <a:prstGeom prst="rect">
            <a:avLst/>
          </a:prstGeom>
          <a:noFill/>
        </p:spPr>
        <p:txBody>
          <a:bodyPr wrap="square" rtlCol="0">
            <a:spAutoFit/>
          </a:bodyPr>
          <a:lstStyle/>
          <a:p>
            <a:r>
              <a:rPr lang="en-US" altLang="zh-CN" dirty="0" smtClean="0">
                <a:solidFill>
                  <a:schemeClr val="bg1"/>
                </a:solidFill>
              </a:rPr>
              <a:t>1 Publish Static Status</a:t>
            </a:r>
            <a:endParaRPr lang="zh-CN" altLang="en-US" dirty="0">
              <a:solidFill>
                <a:schemeClr val="bg1"/>
              </a:solidFill>
            </a:endParaRPr>
          </a:p>
        </p:txBody>
      </p:sp>
      <p:cxnSp>
        <p:nvCxnSpPr>
          <p:cNvPr id="8" name="直接箭头连接符 7"/>
          <p:cNvCxnSpPr/>
          <p:nvPr/>
        </p:nvCxnSpPr>
        <p:spPr>
          <a:xfrm flipH="1" flipV="1">
            <a:off x="5076056" y="1868741"/>
            <a:ext cx="2407485" cy="9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076056" y="1299588"/>
            <a:ext cx="2407484" cy="646331"/>
          </a:xfrm>
          <a:prstGeom prst="rect">
            <a:avLst/>
          </a:prstGeom>
          <a:noFill/>
        </p:spPr>
        <p:txBody>
          <a:bodyPr wrap="square" rtlCol="0">
            <a:spAutoFit/>
          </a:bodyPr>
          <a:lstStyle/>
          <a:p>
            <a:r>
              <a:rPr lang="en-US" altLang="zh-CN" dirty="0" smtClean="0">
                <a:solidFill>
                  <a:schemeClr val="bg1"/>
                </a:solidFill>
              </a:rPr>
              <a:t>2 Subscribe the topic “static status”</a:t>
            </a:r>
            <a:endParaRPr lang="zh-CN" altLang="en-US" dirty="0">
              <a:solidFill>
                <a:schemeClr val="bg1"/>
              </a:solidFill>
            </a:endParaRPr>
          </a:p>
        </p:txBody>
      </p:sp>
      <p:cxnSp>
        <p:nvCxnSpPr>
          <p:cNvPr id="10" name="直接箭头连接符 9"/>
          <p:cNvCxnSpPr/>
          <p:nvPr/>
        </p:nvCxnSpPr>
        <p:spPr>
          <a:xfrm>
            <a:off x="5076056" y="2420888"/>
            <a:ext cx="24074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5098657" y="2448138"/>
            <a:ext cx="2321981" cy="646331"/>
          </a:xfrm>
          <a:prstGeom prst="rect">
            <a:avLst/>
          </a:prstGeom>
          <a:noFill/>
        </p:spPr>
        <p:txBody>
          <a:bodyPr wrap="square" rtlCol="0">
            <a:spAutoFit/>
          </a:bodyPr>
          <a:lstStyle/>
          <a:p>
            <a:r>
              <a:rPr lang="en-US" altLang="zh-CN" dirty="0" smtClean="0">
                <a:solidFill>
                  <a:schemeClr val="bg1"/>
                </a:solidFill>
              </a:rPr>
              <a:t>3 Publish the topic </a:t>
            </a:r>
          </a:p>
          <a:p>
            <a:r>
              <a:rPr lang="en-US" altLang="zh-CN" dirty="0" smtClean="0">
                <a:solidFill>
                  <a:schemeClr val="bg1"/>
                </a:solidFill>
              </a:rPr>
              <a:t>“static status”</a:t>
            </a:r>
            <a:endParaRPr lang="zh-CN" altLang="en-US" dirty="0">
              <a:solidFill>
                <a:schemeClr val="bg1"/>
              </a:solidFill>
            </a:endParaRPr>
          </a:p>
        </p:txBody>
      </p:sp>
      <p:sp>
        <p:nvSpPr>
          <p:cNvPr id="18" name="圆角矩形 17"/>
          <p:cNvSpPr/>
          <p:nvPr/>
        </p:nvSpPr>
        <p:spPr>
          <a:xfrm>
            <a:off x="231819" y="3492567"/>
            <a:ext cx="1461572" cy="13780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Open APP</a:t>
            </a:r>
            <a:endParaRPr lang="zh-CN" altLang="en-US" dirty="0"/>
          </a:p>
        </p:txBody>
      </p:sp>
      <p:sp>
        <p:nvSpPr>
          <p:cNvPr id="19" name="圆角矩形 18"/>
          <p:cNvSpPr/>
          <p:nvPr/>
        </p:nvSpPr>
        <p:spPr>
          <a:xfrm>
            <a:off x="3635896" y="3502749"/>
            <a:ext cx="1462761" cy="1378039"/>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altLang="zh-CN" dirty="0" err="1" smtClean="0">
                <a:solidFill>
                  <a:schemeClr val="bg1"/>
                </a:solidFill>
              </a:rPr>
              <a:t>Mqtt</a:t>
            </a:r>
            <a:endParaRPr lang="en-US" altLang="zh-CN" dirty="0" smtClean="0">
              <a:solidFill>
                <a:schemeClr val="bg1"/>
              </a:solidFill>
            </a:endParaRPr>
          </a:p>
          <a:p>
            <a:pPr algn="ctr"/>
            <a:r>
              <a:rPr lang="en-US" altLang="zh-CN" dirty="0" smtClean="0">
                <a:solidFill>
                  <a:schemeClr val="bg1"/>
                </a:solidFill>
              </a:rPr>
              <a:t>Broker</a:t>
            </a:r>
            <a:endParaRPr lang="zh-CN" altLang="en-US" dirty="0">
              <a:solidFill>
                <a:schemeClr val="bg1"/>
              </a:solidFill>
            </a:endParaRPr>
          </a:p>
        </p:txBody>
      </p:sp>
      <p:sp>
        <p:nvSpPr>
          <p:cNvPr id="20" name="圆角矩形 19"/>
          <p:cNvSpPr/>
          <p:nvPr/>
        </p:nvSpPr>
        <p:spPr>
          <a:xfrm>
            <a:off x="7483539" y="3492566"/>
            <a:ext cx="1480949" cy="137803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3</a:t>
            </a:r>
            <a:r>
              <a:rPr lang="en-US" altLang="zh-CN" baseline="30000" dirty="0" smtClean="0"/>
              <a:t>rd</a:t>
            </a:r>
            <a:r>
              <a:rPr lang="en-US" altLang="zh-CN" dirty="0" smtClean="0"/>
              <a:t> APP</a:t>
            </a:r>
            <a:endParaRPr lang="zh-CN" altLang="en-US" dirty="0"/>
          </a:p>
        </p:txBody>
      </p:sp>
      <p:cxnSp>
        <p:nvCxnSpPr>
          <p:cNvPr id="21" name="直接箭头连接符 20"/>
          <p:cNvCxnSpPr/>
          <p:nvPr/>
        </p:nvCxnSpPr>
        <p:spPr>
          <a:xfrm flipH="1">
            <a:off x="5109144" y="3881559"/>
            <a:ext cx="23743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5097889" y="3284984"/>
            <a:ext cx="2365169" cy="923330"/>
          </a:xfrm>
          <a:prstGeom prst="rect">
            <a:avLst/>
          </a:prstGeom>
          <a:noFill/>
        </p:spPr>
        <p:txBody>
          <a:bodyPr wrap="square" rtlCol="0">
            <a:spAutoFit/>
          </a:bodyPr>
          <a:lstStyle/>
          <a:p>
            <a:r>
              <a:rPr lang="en-US" altLang="zh-CN" dirty="0" smtClean="0">
                <a:solidFill>
                  <a:schemeClr val="bg1"/>
                </a:solidFill>
              </a:rPr>
              <a:t>2 publish the request topic to get the data</a:t>
            </a:r>
            <a:endParaRPr lang="zh-CN" altLang="en-US" dirty="0">
              <a:solidFill>
                <a:schemeClr val="bg1"/>
              </a:solidFill>
            </a:endParaRPr>
          </a:p>
        </p:txBody>
      </p:sp>
      <p:cxnSp>
        <p:nvCxnSpPr>
          <p:cNvPr id="23" name="直接箭头连接符 22"/>
          <p:cNvCxnSpPr/>
          <p:nvPr/>
        </p:nvCxnSpPr>
        <p:spPr>
          <a:xfrm>
            <a:off x="5118232" y="4350212"/>
            <a:ext cx="2344826" cy="14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5148064" y="4438853"/>
            <a:ext cx="2491538" cy="646331"/>
          </a:xfrm>
          <a:prstGeom prst="rect">
            <a:avLst/>
          </a:prstGeom>
          <a:noFill/>
        </p:spPr>
        <p:txBody>
          <a:bodyPr wrap="square" rtlCol="0">
            <a:spAutoFit/>
          </a:bodyPr>
          <a:lstStyle/>
          <a:p>
            <a:r>
              <a:rPr lang="en-US" altLang="zh-CN" dirty="0" smtClean="0">
                <a:solidFill>
                  <a:schemeClr val="bg1"/>
                </a:solidFill>
              </a:rPr>
              <a:t>5 Publish the response</a:t>
            </a:r>
            <a:endParaRPr lang="zh-CN" altLang="en-US" dirty="0">
              <a:solidFill>
                <a:schemeClr val="bg1"/>
              </a:solidFill>
            </a:endParaRPr>
          </a:p>
        </p:txBody>
      </p:sp>
      <p:cxnSp>
        <p:nvCxnSpPr>
          <p:cNvPr id="25" name="直接箭头连接符 24"/>
          <p:cNvCxnSpPr/>
          <p:nvPr/>
        </p:nvCxnSpPr>
        <p:spPr>
          <a:xfrm flipH="1">
            <a:off x="1671200" y="3839537"/>
            <a:ext cx="1944215" cy="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659062" y="3214717"/>
            <a:ext cx="2552898" cy="646331"/>
          </a:xfrm>
          <a:prstGeom prst="rect">
            <a:avLst/>
          </a:prstGeom>
          <a:noFill/>
        </p:spPr>
        <p:txBody>
          <a:bodyPr wrap="square" rtlCol="0">
            <a:spAutoFit/>
          </a:bodyPr>
          <a:lstStyle/>
          <a:p>
            <a:r>
              <a:rPr lang="en-US" altLang="zh-CN" dirty="0" smtClean="0">
                <a:solidFill>
                  <a:schemeClr val="bg1"/>
                </a:solidFill>
              </a:rPr>
              <a:t>1 </a:t>
            </a:r>
            <a:r>
              <a:rPr lang="en-US" altLang="zh-CN" dirty="0">
                <a:solidFill>
                  <a:schemeClr val="bg1"/>
                </a:solidFill>
              </a:rPr>
              <a:t>Subscribe the </a:t>
            </a:r>
            <a:r>
              <a:rPr lang="en-US" altLang="zh-CN" dirty="0" smtClean="0">
                <a:solidFill>
                  <a:schemeClr val="bg1"/>
                </a:solidFill>
              </a:rPr>
              <a:t>topic to get the data</a:t>
            </a:r>
            <a:endParaRPr lang="zh-CN" altLang="en-US" dirty="0">
              <a:solidFill>
                <a:schemeClr val="bg1"/>
              </a:solidFill>
            </a:endParaRPr>
          </a:p>
        </p:txBody>
      </p:sp>
      <p:cxnSp>
        <p:nvCxnSpPr>
          <p:cNvPr id="27" name="直接箭头连接符 26"/>
          <p:cNvCxnSpPr>
            <a:stCxn id="19" idx="1"/>
            <a:endCxn id="18" idx="3"/>
          </p:cNvCxnSpPr>
          <p:nvPr/>
        </p:nvCxnSpPr>
        <p:spPr>
          <a:xfrm flipH="1" flipV="1">
            <a:off x="1693391" y="4181587"/>
            <a:ext cx="1942505" cy="10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1691680" y="3839537"/>
            <a:ext cx="2138407" cy="646331"/>
          </a:xfrm>
          <a:prstGeom prst="rect">
            <a:avLst/>
          </a:prstGeom>
          <a:noFill/>
        </p:spPr>
        <p:txBody>
          <a:bodyPr wrap="square" rtlCol="0">
            <a:spAutoFit/>
          </a:bodyPr>
          <a:lstStyle/>
          <a:p>
            <a:r>
              <a:rPr lang="en-US" altLang="zh-CN" dirty="0" smtClean="0">
                <a:solidFill>
                  <a:schemeClr val="bg1"/>
                </a:solidFill>
              </a:rPr>
              <a:t>3 publish the topic</a:t>
            </a:r>
            <a:endParaRPr lang="zh-CN" altLang="en-US" dirty="0">
              <a:solidFill>
                <a:schemeClr val="bg1"/>
              </a:solidFill>
            </a:endParaRPr>
          </a:p>
        </p:txBody>
      </p:sp>
      <p:cxnSp>
        <p:nvCxnSpPr>
          <p:cNvPr id="29" name="直接箭头连接符 28"/>
          <p:cNvCxnSpPr/>
          <p:nvPr/>
        </p:nvCxnSpPr>
        <p:spPr>
          <a:xfrm>
            <a:off x="1726907" y="4505817"/>
            <a:ext cx="1898502" cy="4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619672" y="4438853"/>
            <a:ext cx="2496802" cy="923330"/>
          </a:xfrm>
          <a:prstGeom prst="rect">
            <a:avLst/>
          </a:prstGeom>
          <a:noFill/>
        </p:spPr>
        <p:txBody>
          <a:bodyPr wrap="square" rtlCol="0">
            <a:spAutoFit/>
          </a:bodyPr>
          <a:lstStyle/>
          <a:p>
            <a:r>
              <a:rPr lang="en-US" altLang="zh-CN" dirty="0" smtClean="0">
                <a:solidFill>
                  <a:schemeClr val="bg1"/>
                </a:solidFill>
              </a:rPr>
              <a:t>4 publish the response of the topic</a:t>
            </a:r>
            <a:endParaRPr lang="zh-CN" altLang="en-US" dirty="0">
              <a:solidFill>
                <a:schemeClr val="bg1"/>
              </a:solidFill>
            </a:endParaRPr>
          </a:p>
        </p:txBody>
      </p:sp>
      <p:sp>
        <p:nvSpPr>
          <p:cNvPr id="46" name="圆角矩形 45"/>
          <p:cNvSpPr/>
          <p:nvPr/>
        </p:nvSpPr>
        <p:spPr>
          <a:xfrm>
            <a:off x="179511" y="5205703"/>
            <a:ext cx="1428336" cy="13780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Open APP</a:t>
            </a:r>
            <a:endParaRPr lang="zh-CN" altLang="en-US" dirty="0"/>
          </a:p>
        </p:txBody>
      </p:sp>
      <p:sp>
        <p:nvSpPr>
          <p:cNvPr id="47" name="圆角矩形 46"/>
          <p:cNvSpPr/>
          <p:nvPr/>
        </p:nvSpPr>
        <p:spPr>
          <a:xfrm>
            <a:off x="3635896" y="5205702"/>
            <a:ext cx="1552956" cy="1378039"/>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altLang="zh-CN" dirty="0" err="1" smtClean="0">
                <a:solidFill>
                  <a:schemeClr val="bg1"/>
                </a:solidFill>
              </a:rPr>
              <a:t>Mqtt</a:t>
            </a:r>
            <a:endParaRPr lang="en-US" altLang="zh-CN" dirty="0" smtClean="0">
              <a:solidFill>
                <a:schemeClr val="bg1"/>
              </a:solidFill>
            </a:endParaRPr>
          </a:p>
          <a:p>
            <a:pPr algn="ctr"/>
            <a:r>
              <a:rPr lang="en-US" altLang="zh-CN" dirty="0" smtClean="0">
                <a:solidFill>
                  <a:schemeClr val="bg1"/>
                </a:solidFill>
              </a:rPr>
              <a:t>Broker</a:t>
            </a:r>
            <a:endParaRPr lang="zh-CN" altLang="en-US" dirty="0">
              <a:solidFill>
                <a:schemeClr val="bg1"/>
              </a:solidFill>
            </a:endParaRPr>
          </a:p>
        </p:txBody>
      </p:sp>
      <p:sp>
        <p:nvSpPr>
          <p:cNvPr id="48" name="圆角矩形 47"/>
          <p:cNvSpPr/>
          <p:nvPr/>
        </p:nvSpPr>
        <p:spPr>
          <a:xfrm>
            <a:off x="7483538" y="5315723"/>
            <a:ext cx="1521737" cy="126801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3</a:t>
            </a:r>
            <a:r>
              <a:rPr lang="en-US" altLang="zh-CN" baseline="30000" dirty="0" smtClean="0"/>
              <a:t>rd</a:t>
            </a:r>
            <a:r>
              <a:rPr lang="en-US" altLang="zh-CN" dirty="0" smtClean="0"/>
              <a:t>APP</a:t>
            </a:r>
            <a:endParaRPr lang="zh-CN" altLang="en-US" dirty="0"/>
          </a:p>
        </p:txBody>
      </p:sp>
      <p:cxnSp>
        <p:nvCxnSpPr>
          <p:cNvPr id="49" name="直接箭头连接符 48"/>
          <p:cNvCxnSpPr>
            <a:stCxn id="46" idx="3"/>
            <a:endCxn id="47" idx="1"/>
          </p:cNvCxnSpPr>
          <p:nvPr/>
        </p:nvCxnSpPr>
        <p:spPr>
          <a:xfrm flipV="1">
            <a:off x="1607847" y="5894722"/>
            <a:ext cx="202804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1659062" y="5537082"/>
            <a:ext cx="1976834" cy="646331"/>
          </a:xfrm>
          <a:prstGeom prst="rect">
            <a:avLst/>
          </a:prstGeom>
          <a:noFill/>
        </p:spPr>
        <p:txBody>
          <a:bodyPr wrap="square" rtlCol="0">
            <a:spAutoFit/>
          </a:bodyPr>
          <a:lstStyle/>
          <a:p>
            <a:r>
              <a:rPr lang="en-US" altLang="zh-CN" dirty="0" smtClean="0">
                <a:solidFill>
                  <a:schemeClr val="bg1"/>
                </a:solidFill>
              </a:rPr>
              <a:t>1 Publish the event</a:t>
            </a:r>
            <a:endParaRPr lang="zh-CN" altLang="en-US" dirty="0">
              <a:solidFill>
                <a:schemeClr val="bg1"/>
              </a:solidFill>
            </a:endParaRPr>
          </a:p>
        </p:txBody>
      </p:sp>
      <p:cxnSp>
        <p:nvCxnSpPr>
          <p:cNvPr id="51" name="直接箭头连接符 50"/>
          <p:cNvCxnSpPr/>
          <p:nvPr/>
        </p:nvCxnSpPr>
        <p:spPr>
          <a:xfrm flipH="1">
            <a:off x="5188852" y="5661248"/>
            <a:ext cx="22742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5148064" y="5229200"/>
            <a:ext cx="2911540" cy="646331"/>
          </a:xfrm>
          <a:prstGeom prst="rect">
            <a:avLst/>
          </a:prstGeom>
          <a:noFill/>
        </p:spPr>
        <p:txBody>
          <a:bodyPr wrap="square" rtlCol="0">
            <a:spAutoFit/>
          </a:bodyPr>
          <a:lstStyle/>
          <a:p>
            <a:r>
              <a:rPr lang="en-US" altLang="zh-CN" dirty="0" smtClean="0">
                <a:solidFill>
                  <a:schemeClr val="bg1"/>
                </a:solidFill>
              </a:rPr>
              <a:t>2 Subscribe the topic “event”</a:t>
            </a:r>
            <a:endParaRPr lang="zh-CN" altLang="en-US" dirty="0">
              <a:solidFill>
                <a:schemeClr val="bg1"/>
              </a:solidFill>
            </a:endParaRPr>
          </a:p>
        </p:txBody>
      </p:sp>
      <p:cxnSp>
        <p:nvCxnSpPr>
          <p:cNvPr id="53" name="直接箭头连接符 52"/>
          <p:cNvCxnSpPr/>
          <p:nvPr/>
        </p:nvCxnSpPr>
        <p:spPr>
          <a:xfrm>
            <a:off x="5188852" y="6169977"/>
            <a:ext cx="22946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5188851" y="6169977"/>
            <a:ext cx="2870753" cy="646331"/>
          </a:xfrm>
          <a:prstGeom prst="rect">
            <a:avLst/>
          </a:prstGeom>
          <a:noFill/>
        </p:spPr>
        <p:txBody>
          <a:bodyPr wrap="square" rtlCol="0">
            <a:spAutoFit/>
          </a:bodyPr>
          <a:lstStyle/>
          <a:p>
            <a:r>
              <a:rPr lang="en-US" altLang="zh-CN" dirty="0" smtClean="0">
                <a:solidFill>
                  <a:schemeClr val="bg1"/>
                </a:solidFill>
              </a:rPr>
              <a:t>3 Publish the topic “event”</a:t>
            </a:r>
            <a:endParaRPr lang="zh-CN" altLang="en-US" dirty="0">
              <a:solidFill>
                <a:schemeClr val="bg1"/>
              </a:solidFill>
            </a:endParaRPr>
          </a:p>
        </p:txBody>
      </p:sp>
    </p:spTree>
    <p:extLst>
      <p:ext uri="{BB962C8B-B14F-4D97-AF65-F5344CB8AC3E}">
        <p14:creationId xmlns="" xmlns:p14="http://schemas.microsoft.com/office/powerpoint/2010/main" val="418202581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设备</a:t>
            </a:r>
            <a:r>
              <a:rPr lang="en-US" altLang="zh-CN" dirty="0" smtClean="0">
                <a:solidFill>
                  <a:schemeClr val="bg1"/>
                </a:solidFill>
              </a:rPr>
              <a:t>RS232</a:t>
            </a:r>
            <a:r>
              <a:rPr lang="zh-CN" altLang="en-US" dirty="0" smtClean="0">
                <a:solidFill>
                  <a:schemeClr val="bg1"/>
                </a:solidFill>
              </a:rPr>
              <a:t>访问</a:t>
            </a:r>
            <a:endParaRPr lang="zh-CN" altLang="en-US" dirty="0">
              <a:solidFill>
                <a:schemeClr val="bg1"/>
              </a:solidFill>
            </a:endParaRPr>
          </a:p>
        </p:txBody>
      </p:sp>
      <p:sp>
        <p:nvSpPr>
          <p:cNvPr id="3" name="文本框 2"/>
          <p:cNvSpPr txBox="1"/>
          <p:nvPr/>
        </p:nvSpPr>
        <p:spPr>
          <a:xfrm>
            <a:off x="380652" y="1628800"/>
            <a:ext cx="8216825" cy="3139321"/>
          </a:xfrm>
          <a:prstGeom prst="rect">
            <a:avLst/>
          </a:prstGeom>
          <a:noFill/>
        </p:spPr>
        <p:txBody>
          <a:bodyPr wrap="square" rtlCol="0">
            <a:spAutoFit/>
          </a:bodyPr>
          <a:lstStyle/>
          <a:p>
            <a:r>
              <a:rPr lang="en-US" altLang="zh-CN" dirty="0" smtClean="0">
                <a:solidFill>
                  <a:schemeClr val="bg1"/>
                </a:solidFill>
              </a:rPr>
              <a:t>AR502CGBS-L  RS232</a:t>
            </a:r>
            <a:r>
              <a:rPr lang="zh-CN" altLang="en-US" dirty="0" smtClean="0">
                <a:solidFill>
                  <a:schemeClr val="bg1"/>
                </a:solidFill>
              </a:rPr>
              <a:t>节点为</a:t>
            </a:r>
            <a:r>
              <a:rPr lang="en-US" altLang="zh-CN" dirty="0" smtClean="0">
                <a:solidFill>
                  <a:schemeClr val="bg1"/>
                </a:solidFill>
              </a:rPr>
              <a:t>/dev/ttyRS232;</a:t>
            </a:r>
          </a:p>
          <a:p>
            <a:pPr marL="800100" lvl="1" indent="-342900">
              <a:buAutoNum type="arabicPlain"/>
            </a:pPr>
            <a:r>
              <a:rPr lang="en-US" altLang="zh-CN" dirty="0" err="1">
                <a:solidFill>
                  <a:schemeClr val="bg1"/>
                </a:solidFill>
              </a:rPr>
              <a:t>f</a:t>
            </a:r>
            <a:r>
              <a:rPr lang="en-US" altLang="zh-CN" dirty="0" err="1" smtClean="0">
                <a:solidFill>
                  <a:schemeClr val="bg1"/>
                </a:solidFill>
              </a:rPr>
              <a:t>d</a:t>
            </a:r>
            <a:r>
              <a:rPr lang="en-US" altLang="zh-CN" dirty="0" smtClean="0">
                <a:solidFill>
                  <a:schemeClr val="bg1"/>
                </a:solidFill>
              </a:rPr>
              <a:t> = open</a:t>
            </a:r>
            <a:r>
              <a:rPr lang="en-US" altLang="zh-CN" dirty="0">
                <a:solidFill>
                  <a:schemeClr val="bg1"/>
                </a:solidFill>
              </a:rPr>
              <a:t>( </a:t>
            </a:r>
            <a:r>
              <a:rPr lang="zh-CN" altLang="en-US" dirty="0" smtClean="0">
                <a:solidFill>
                  <a:schemeClr val="bg1"/>
                </a:solidFill>
              </a:rPr>
              <a:t>“</a:t>
            </a:r>
            <a:r>
              <a:rPr lang="en-US" altLang="zh-CN" dirty="0" smtClean="0">
                <a:solidFill>
                  <a:schemeClr val="bg1"/>
                </a:solidFill>
              </a:rPr>
              <a:t>/dev/ttyRS232</a:t>
            </a:r>
            <a:r>
              <a:rPr lang="zh-CN" altLang="en-US" dirty="0" smtClean="0">
                <a:solidFill>
                  <a:schemeClr val="bg1"/>
                </a:solidFill>
              </a:rPr>
              <a:t>”</a:t>
            </a:r>
            <a:r>
              <a:rPr lang="en-US" altLang="zh-CN" dirty="0">
                <a:solidFill>
                  <a:schemeClr val="bg1"/>
                </a:solidFill>
              </a:rPr>
              <a:t> O_RDWR </a:t>
            </a:r>
            <a:r>
              <a:rPr lang="zh-CN" altLang="en-US" dirty="0" smtClean="0">
                <a:solidFill>
                  <a:schemeClr val="bg1"/>
                </a:solidFill>
              </a:rPr>
              <a:t>）打开串口</a:t>
            </a:r>
            <a:endParaRPr lang="en-US" altLang="zh-CN" dirty="0" smtClean="0">
              <a:solidFill>
                <a:schemeClr val="bg1"/>
              </a:solidFill>
            </a:endParaRPr>
          </a:p>
          <a:p>
            <a:pPr marL="800100" lvl="1" indent="-342900">
              <a:buAutoNum type="arabicPlain"/>
            </a:pPr>
            <a:r>
              <a:rPr lang="en-US" altLang="zh-CN" dirty="0" err="1" smtClean="0">
                <a:solidFill>
                  <a:schemeClr val="bg1"/>
                </a:solidFill>
              </a:rPr>
              <a:t>Tcsetattr</a:t>
            </a:r>
            <a:r>
              <a:rPr lang="en-US" altLang="zh-CN" dirty="0" smtClean="0">
                <a:solidFill>
                  <a:schemeClr val="bg1"/>
                </a:solidFill>
              </a:rPr>
              <a:t>(</a:t>
            </a:r>
            <a:r>
              <a:rPr lang="en-US" altLang="zh-CN" dirty="0" err="1" smtClean="0">
                <a:solidFill>
                  <a:schemeClr val="bg1"/>
                </a:solidFill>
              </a:rPr>
              <a:t>fd</a:t>
            </a:r>
            <a:r>
              <a:rPr lang="en-US" altLang="zh-CN" dirty="0">
                <a:solidFill>
                  <a:schemeClr val="bg1"/>
                </a:solidFill>
              </a:rPr>
              <a:t>, </a:t>
            </a:r>
            <a:r>
              <a:rPr lang="en-US" altLang="zh-CN" dirty="0" smtClean="0">
                <a:solidFill>
                  <a:schemeClr val="bg1"/>
                </a:solidFill>
              </a:rPr>
              <a:t>TCSANOW, </a:t>
            </a:r>
            <a:r>
              <a:rPr lang="zh-CN" altLang="en-US" dirty="0" smtClean="0">
                <a:solidFill>
                  <a:schemeClr val="bg1"/>
                </a:solidFill>
              </a:rPr>
              <a:t>选项）设置串口属性</a:t>
            </a:r>
            <a:endParaRPr lang="en-US" altLang="zh-CN" dirty="0" smtClean="0">
              <a:solidFill>
                <a:schemeClr val="bg1"/>
              </a:solidFill>
            </a:endParaRPr>
          </a:p>
          <a:p>
            <a:pPr marL="800100" lvl="1" indent="-342900">
              <a:buAutoNum type="arabicPlain"/>
            </a:pPr>
            <a:r>
              <a:rPr lang="en-US" altLang="zh-CN" dirty="0" smtClean="0">
                <a:solidFill>
                  <a:schemeClr val="bg1"/>
                </a:solidFill>
              </a:rPr>
              <a:t>Read </a:t>
            </a:r>
            <a:r>
              <a:rPr lang="en-US" altLang="zh-CN" dirty="0" err="1" smtClean="0">
                <a:solidFill>
                  <a:schemeClr val="bg1"/>
                </a:solidFill>
              </a:rPr>
              <a:t>fd</a:t>
            </a:r>
            <a:r>
              <a:rPr lang="en-US" altLang="zh-CN" dirty="0" smtClean="0">
                <a:solidFill>
                  <a:schemeClr val="bg1"/>
                </a:solidFill>
              </a:rPr>
              <a:t>    </a:t>
            </a:r>
            <a:r>
              <a:rPr lang="zh-CN" altLang="en-US" dirty="0" smtClean="0">
                <a:solidFill>
                  <a:schemeClr val="bg1"/>
                </a:solidFill>
              </a:rPr>
              <a:t>读取串口数据</a:t>
            </a:r>
            <a:endParaRPr lang="en-US" altLang="zh-CN" dirty="0" smtClean="0">
              <a:solidFill>
                <a:schemeClr val="bg1"/>
              </a:solidFill>
            </a:endParaRPr>
          </a:p>
          <a:p>
            <a:pPr marL="800100" lvl="1" indent="-342900">
              <a:buAutoNum type="arabicPlain"/>
            </a:pPr>
            <a:r>
              <a:rPr lang="en-US" altLang="zh-CN" dirty="0" smtClean="0">
                <a:solidFill>
                  <a:schemeClr val="bg1"/>
                </a:solidFill>
              </a:rPr>
              <a:t>Write </a:t>
            </a:r>
            <a:r>
              <a:rPr lang="en-US" altLang="zh-CN" dirty="0" err="1" smtClean="0">
                <a:solidFill>
                  <a:schemeClr val="bg1"/>
                </a:solidFill>
              </a:rPr>
              <a:t>fd</a:t>
            </a:r>
            <a:r>
              <a:rPr lang="en-US" altLang="zh-CN" dirty="0" smtClean="0">
                <a:solidFill>
                  <a:schemeClr val="bg1"/>
                </a:solidFill>
              </a:rPr>
              <a:t>   </a:t>
            </a:r>
            <a:r>
              <a:rPr lang="zh-CN" altLang="en-US" dirty="0" smtClean="0">
                <a:solidFill>
                  <a:schemeClr val="bg1"/>
                </a:solidFill>
              </a:rPr>
              <a:t>往串口写入数</a:t>
            </a:r>
            <a:r>
              <a:rPr lang="zh-CN" altLang="en-US" dirty="0" smtClean="0">
                <a:solidFill>
                  <a:schemeClr val="bg1"/>
                </a:solidFill>
              </a:rPr>
              <a:t>据</a:t>
            </a:r>
            <a:endParaRPr lang="en-US" altLang="zh-CN" dirty="0" smtClean="0">
              <a:solidFill>
                <a:schemeClr val="bg1"/>
              </a:solidFill>
            </a:endParaRPr>
          </a:p>
          <a:p>
            <a:pPr marL="800100" lvl="1" indent="-342900">
              <a:buAutoNum type="arabicPlain"/>
            </a:pPr>
            <a:r>
              <a:rPr lang="en-US" altLang="zh-CN" dirty="0" smtClean="0">
                <a:solidFill>
                  <a:schemeClr val="bg1"/>
                </a:solidFill>
              </a:rPr>
              <a:t>c</a:t>
            </a:r>
            <a:r>
              <a:rPr lang="en-US" altLang="zh-CN" dirty="0" smtClean="0">
                <a:solidFill>
                  <a:schemeClr val="bg1"/>
                </a:solidFill>
              </a:rPr>
              <a:t>lose</a:t>
            </a:r>
            <a:r>
              <a:rPr lang="en-US" altLang="zh-CN" dirty="0" smtClean="0">
                <a:solidFill>
                  <a:schemeClr val="bg1"/>
                </a:solidFill>
              </a:rPr>
              <a:t>(</a:t>
            </a:r>
            <a:r>
              <a:rPr lang="en-US" altLang="zh-CN" dirty="0" err="1" smtClean="0">
                <a:solidFill>
                  <a:schemeClr val="bg1"/>
                </a:solidFill>
              </a:rPr>
              <a:t>fd</a:t>
            </a:r>
            <a:r>
              <a:rPr lang="en-US" altLang="zh-CN" dirty="0" smtClean="0">
                <a:solidFill>
                  <a:schemeClr val="bg1"/>
                </a:solidFill>
              </a:rPr>
              <a:t>)  </a:t>
            </a:r>
            <a:r>
              <a:rPr lang="zh-CN" altLang="en-US" dirty="0" smtClean="0">
                <a:solidFill>
                  <a:schemeClr val="bg1"/>
                </a:solidFill>
              </a:rPr>
              <a:t>关闭串口</a:t>
            </a:r>
            <a:endParaRPr lang="en-US" altLang="zh-CN" dirty="0" smtClean="0">
              <a:solidFill>
                <a:schemeClr val="bg1"/>
              </a:solidFill>
            </a:endParaRPr>
          </a:p>
          <a:p>
            <a:pPr marL="800100" lvl="1" indent="-342900">
              <a:buAutoNum type="arabicPlain"/>
            </a:pPr>
            <a:endParaRPr lang="en-US" altLang="zh-CN" dirty="0">
              <a:solidFill>
                <a:schemeClr val="bg1"/>
              </a:solidFill>
            </a:endParaRPr>
          </a:p>
          <a:p>
            <a:r>
              <a:rPr lang="zh-CN" altLang="en-US" dirty="0" smtClean="0">
                <a:solidFill>
                  <a:schemeClr val="bg1"/>
                </a:solidFill>
              </a:rPr>
              <a:t>通过标准</a:t>
            </a:r>
            <a:r>
              <a:rPr lang="en-US" altLang="zh-CN" dirty="0" smtClean="0">
                <a:solidFill>
                  <a:schemeClr val="bg1"/>
                </a:solidFill>
              </a:rPr>
              <a:t>GLIBC</a:t>
            </a:r>
            <a:r>
              <a:rPr lang="zh-CN" altLang="en-US" dirty="0" smtClean="0">
                <a:solidFill>
                  <a:schemeClr val="bg1"/>
                </a:solidFill>
              </a:rPr>
              <a:t>访问接口，实现对串口的控制 </a:t>
            </a:r>
            <a:r>
              <a:rPr lang="zh-CN" altLang="en-US" dirty="0" smtClean="0">
                <a:solidFill>
                  <a:schemeClr val="bg1"/>
                </a:solidFill>
              </a:rPr>
              <a:t>。</a:t>
            </a:r>
            <a:endParaRPr lang="en-US" altLang="zh-CN" dirty="0" smtClean="0">
              <a:solidFill>
                <a:schemeClr val="bg1"/>
              </a:solidFill>
            </a:endParaRPr>
          </a:p>
          <a:p>
            <a:endParaRPr lang="en-US" altLang="zh-CN" dirty="0" smtClean="0">
              <a:solidFill>
                <a:schemeClr val="bg1"/>
              </a:solidFill>
            </a:endParaRPr>
          </a:p>
          <a:p>
            <a:r>
              <a:rPr lang="zh-CN" altLang="en-US" dirty="0" smtClean="0">
                <a:solidFill>
                  <a:srgbClr val="FF0000"/>
                </a:solidFill>
              </a:rPr>
              <a:t>该设备上的</a:t>
            </a:r>
            <a:r>
              <a:rPr lang="zh-CN" altLang="en-US" dirty="0" smtClean="0">
                <a:solidFill>
                  <a:srgbClr val="FF0000"/>
                </a:solidFill>
              </a:rPr>
              <a:t>串</a:t>
            </a:r>
            <a:r>
              <a:rPr lang="zh-CN" altLang="en-US" dirty="0" smtClean="0">
                <a:solidFill>
                  <a:srgbClr val="FF0000"/>
                </a:solidFill>
              </a:rPr>
              <a:t>口和</a:t>
            </a:r>
            <a:r>
              <a:rPr lang="en-US" altLang="zh-CN" dirty="0" smtClean="0">
                <a:solidFill>
                  <a:srgbClr val="FF0000"/>
                </a:solidFill>
              </a:rPr>
              <a:t>RS232</a:t>
            </a:r>
            <a:r>
              <a:rPr lang="zh-CN" altLang="en-US" dirty="0" smtClean="0">
                <a:solidFill>
                  <a:srgbClr val="FF0000"/>
                </a:solidFill>
              </a:rPr>
              <a:t>口是共用的，设备启动后串口就不能使用，只能通过</a:t>
            </a:r>
            <a:r>
              <a:rPr lang="en-US" altLang="zh-CN" dirty="0" smtClean="0">
                <a:solidFill>
                  <a:srgbClr val="FF0000"/>
                </a:solidFill>
              </a:rPr>
              <a:t>telnet</a:t>
            </a:r>
            <a:r>
              <a:rPr lang="zh-CN" altLang="en-US" dirty="0" smtClean="0">
                <a:solidFill>
                  <a:srgbClr val="FF0000"/>
                </a:solidFill>
              </a:rPr>
              <a:t>方式登陆设备</a:t>
            </a:r>
            <a:endParaRPr lang="en-US" altLang="zh-CN" dirty="0" smtClean="0">
              <a:solidFill>
                <a:srgbClr val="FF0000"/>
              </a:solidFill>
            </a:endParaRPr>
          </a:p>
        </p:txBody>
      </p:sp>
    </p:spTree>
    <p:extLst>
      <p:ext uri="{BB962C8B-B14F-4D97-AF65-F5344CB8AC3E}">
        <p14:creationId xmlns="" xmlns:p14="http://schemas.microsoft.com/office/powerpoint/2010/main" val="33852766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solidFill>
                  <a:schemeClr val="bg1"/>
                </a:solidFill>
              </a:rPr>
              <a:t>telnet</a:t>
            </a:r>
            <a:r>
              <a:rPr lang="zh-CN" altLang="en-US" dirty="0" smtClean="0">
                <a:solidFill>
                  <a:schemeClr val="bg1"/>
                </a:solidFill>
              </a:rPr>
              <a:t>登陆容器</a:t>
            </a:r>
          </a:p>
        </p:txBody>
      </p:sp>
      <p:pic>
        <p:nvPicPr>
          <p:cNvPr id="2050" name="Picture 2"/>
          <p:cNvPicPr>
            <a:picLocks noChangeAspect="1" noChangeArrowheads="1"/>
          </p:cNvPicPr>
          <p:nvPr/>
        </p:nvPicPr>
        <p:blipFill>
          <a:blip r:embed="rId2" cstate="print"/>
          <a:srcRect/>
          <a:stretch>
            <a:fillRect/>
          </a:stretch>
        </p:blipFill>
        <p:spPr bwMode="auto">
          <a:xfrm>
            <a:off x="3203848" y="692696"/>
            <a:ext cx="5529003" cy="5976664"/>
          </a:xfrm>
          <a:prstGeom prst="rect">
            <a:avLst/>
          </a:prstGeom>
          <a:noFill/>
          <a:ln w="9525">
            <a:noFill/>
            <a:miter lim="800000"/>
            <a:headEnd/>
            <a:tailEnd/>
          </a:ln>
        </p:spPr>
      </p:pic>
      <p:sp>
        <p:nvSpPr>
          <p:cNvPr id="4" name="TextBox 3"/>
          <p:cNvSpPr txBox="1"/>
          <p:nvPr/>
        </p:nvSpPr>
        <p:spPr>
          <a:xfrm>
            <a:off x="323528" y="1124744"/>
            <a:ext cx="2808312" cy="3693319"/>
          </a:xfrm>
          <a:prstGeom prst="rect">
            <a:avLst/>
          </a:prstGeom>
          <a:noFill/>
        </p:spPr>
        <p:txBody>
          <a:bodyPr wrap="square" rtlCol="0">
            <a:spAutoFit/>
          </a:bodyPr>
          <a:lstStyle/>
          <a:p>
            <a:pPr marL="342900" indent="-342900">
              <a:buAutoNum type="arabicPeriod"/>
            </a:pPr>
            <a:r>
              <a:rPr lang="en-US" altLang="zh-CN" dirty="0" smtClean="0">
                <a:solidFill>
                  <a:schemeClr val="bg1"/>
                </a:solidFill>
              </a:rPr>
              <a:t>PC</a:t>
            </a:r>
            <a:r>
              <a:rPr lang="zh-CN" altLang="en-US" dirty="0" smtClean="0">
                <a:solidFill>
                  <a:schemeClr val="bg1"/>
                </a:solidFill>
              </a:rPr>
              <a:t>连接通过</a:t>
            </a:r>
            <a:r>
              <a:rPr lang="en-US" altLang="zh-CN" dirty="0" smtClean="0">
                <a:solidFill>
                  <a:schemeClr val="bg1"/>
                </a:solidFill>
              </a:rPr>
              <a:t>GE0</a:t>
            </a:r>
            <a:r>
              <a:rPr lang="zh-CN" altLang="en-US" dirty="0" smtClean="0">
                <a:solidFill>
                  <a:schemeClr val="bg1"/>
                </a:solidFill>
              </a:rPr>
              <a:t>，通过</a:t>
            </a:r>
            <a:r>
              <a:rPr lang="en-US" altLang="zh-CN" dirty="0" smtClean="0">
                <a:solidFill>
                  <a:schemeClr val="bg1"/>
                </a:solidFill>
              </a:rPr>
              <a:t>telnet</a:t>
            </a:r>
            <a:r>
              <a:rPr lang="zh-CN" altLang="en-US" dirty="0" smtClean="0">
                <a:solidFill>
                  <a:schemeClr val="bg1"/>
                </a:solidFill>
              </a:rPr>
              <a:t>接入网关，</a:t>
            </a:r>
            <a:r>
              <a:rPr lang="en-US" altLang="zh-CN" dirty="0" smtClean="0">
                <a:solidFill>
                  <a:schemeClr val="bg1"/>
                </a:solidFill>
              </a:rPr>
              <a:t>telnet</a:t>
            </a:r>
            <a:r>
              <a:rPr lang="zh-CN" altLang="en-US" dirty="0" smtClean="0">
                <a:solidFill>
                  <a:schemeClr val="bg1"/>
                </a:solidFill>
              </a:rPr>
              <a:t>地址为</a:t>
            </a:r>
            <a:r>
              <a:rPr lang="en-US" altLang="zh-CN" dirty="0" smtClean="0">
                <a:solidFill>
                  <a:schemeClr val="bg1"/>
                </a:solidFill>
              </a:rPr>
              <a:t>100.1.1.1</a:t>
            </a:r>
          </a:p>
          <a:p>
            <a:pPr marL="342900" indent="-342900">
              <a:buAutoNum type="arabicPeriod"/>
            </a:pPr>
            <a:r>
              <a:rPr lang="zh-CN" altLang="en-US" dirty="0" smtClean="0">
                <a:solidFill>
                  <a:schemeClr val="bg1"/>
                </a:solidFill>
              </a:rPr>
              <a:t>登陆</a:t>
            </a:r>
            <a:r>
              <a:rPr lang="en-US" altLang="zh-CN" dirty="0" smtClean="0">
                <a:solidFill>
                  <a:schemeClr val="bg1"/>
                </a:solidFill>
              </a:rPr>
              <a:t>VRP</a:t>
            </a:r>
            <a:r>
              <a:rPr lang="zh-CN" altLang="en-US" dirty="0" smtClean="0">
                <a:solidFill>
                  <a:schemeClr val="bg1"/>
                </a:solidFill>
              </a:rPr>
              <a:t>，登陆密码</a:t>
            </a:r>
            <a:r>
              <a:rPr lang="en-US" altLang="zh-CN" dirty="0" err="1" smtClean="0">
                <a:solidFill>
                  <a:schemeClr val="bg1"/>
                </a:solidFill>
              </a:rPr>
              <a:t>Admin@huawei</a:t>
            </a:r>
            <a:endParaRPr lang="en-US" altLang="zh-CN" dirty="0" smtClean="0">
              <a:solidFill>
                <a:schemeClr val="bg1"/>
              </a:solidFill>
            </a:endParaRPr>
          </a:p>
          <a:p>
            <a:pPr marL="342900" indent="-342900">
              <a:buAutoNum type="arabicPeriod"/>
            </a:pPr>
            <a:r>
              <a:rPr lang="zh-CN" altLang="en-US" dirty="0" smtClean="0">
                <a:solidFill>
                  <a:schemeClr val="bg1"/>
                </a:solidFill>
              </a:rPr>
              <a:t>进入</a:t>
            </a:r>
            <a:r>
              <a:rPr lang="en-US" altLang="zh-CN" dirty="0" err="1" smtClean="0">
                <a:solidFill>
                  <a:schemeClr val="bg1"/>
                </a:solidFill>
              </a:rPr>
              <a:t>lxc</a:t>
            </a:r>
            <a:r>
              <a:rPr lang="zh-CN" altLang="en-US" dirty="0" smtClean="0">
                <a:solidFill>
                  <a:schemeClr val="bg1"/>
                </a:solidFill>
              </a:rPr>
              <a:t>视图，通过重定向命令</a:t>
            </a:r>
            <a:r>
              <a:rPr lang="en-US" altLang="zh-CN" dirty="0" smtClean="0">
                <a:solidFill>
                  <a:schemeClr val="bg1"/>
                </a:solidFill>
              </a:rPr>
              <a:t>container-console lxc0</a:t>
            </a:r>
            <a:r>
              <a:rPr lang="zh-CN" altLang="en-US" dirty="0" smtClean="0">
                <a:solidFill>
                  <a:schemeClr val="bg1"/>
                </a:solidFill>
              </a:rPr>
              <a:t>重定向到容器</a:t>
            </a:r>
            <a:endParaRPr lang="en-US" altLang="zh-CN" dirty="0" smtClean="0">
              <a:solidFill>
                <a:schemeClr val="bg1"/>
              </a:solidFill>
            </a:endParaRPr>
          </a:p>
          <a:p>
            <a:pPr marL="342900" indent="-342900">
              <a:buAutoNum type="arabicPeriod"/>
            </a:pPr>
            <a:r>
              <a:rPr lang="zh-CN" altLang="en-US" dirty="0" smtClean="0">
                <a:solidFill>
                  <a:schemeClr val="bg1"/>
                </a:solidFill>
              </a:rPr>
              <a:t>登陆容器，用户名</a:t>
            </a:r>
            <a:r>
              <a:rPr lang="en-US" altLang="zh-CN" dirty="0" smtClean="0">
                <a:solidFill>
                  <a:schemeClr val="bg1"/>
                </a:solidFill>
              </a:rPr>
              <a:t>/</a:t>
            </a:r>
            <a:r>
              <a:rPr lang="zh-CN" altLang="en-US" dirty="0" smtClean="0">
                <a:solidFill>
                  <a:schemeClr val="bg1"/>
                </a:solidFill>
              </a:rPr>
              <a:t>密码为</a:t>
            </a:r>
            <a:r>
              <a:rPr lang="en-US" altLang="zh-CN" dirty="0" smtClean="0">
                <a:solidFill>
                  <a:schemeClr val="bg1"/>
                </a:solidFill>
              </a:rPr>
              <a:t>root/root</a:t>
            </a:r>
          </a:p>
          <a:p>
            <a:pPr marL="342900" indent="-342900">
              <a:buAutoNum type="arabicPeriod"/>
            </a:pPr>
            <a:r>
              <a:rPr lang="en-US" altLang="zh-CN" dirty="0" err="1" smtClean="0">
                <a:solidFill>
                  <a:schemeClr val="bg1"/>
                </a:solidFill>
              </a:rPr>
              <a:t>Ctrl+a</a:t>
            </a:r>
            <a:r>
              <a:rPr lang="en-US" altLang="zh-CN" dirty="0" smtClean="0">
                <a:solidFill>
                  <a:schemeClr val="bg1"/>
                </a:solidFill>
              </a:rPr>
              <a:t> q</a:t>
            </a:r>
            <a:r>
              <a:rPr lang="zh-CN" altLang="en-US" dirty="0" smtClean="0">
                <a:solidFill>
                  <a:schemeClr val="bg1"/>
                </a:solidFill>
              </a:rPr>
              <a:t>退出重定向</a:t>
            </a:r>
            <a:endParaRPr lang="zh-CN" altLang="en-US" dirty="0">
              <a:solidFill>
                <a:schemeClr val="bg1"/>
              </a:solidFill>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solidFill>
                  <a:schemeClr val="bg1"/>
                </a:solidFill>
              </a:rPr>
              <a:t>SSH</a:t>
            </a:r>
            <a:r>
              <a:rPr lang="zh-CN" altLang="en-US" dirty="0" smtClean="0">
                <a:solidFill>
                  <a:schemeClr val="bg1"/>
                </a:solidFill>
              </a:rPr>
              <a:t>登陆容器</a:t>
            </a:r>
          </a:p>
        </p:txBody>
      </p:sp>
      <p:sp>
        <p:nvSpPr>
          <p:cNvPr id="4" name="TextBox 3"/>
          <p:cNvSpPr txBox="1"/>
          <p:nvPr/>
        </p:nvSpPr>
        <p:spPr>
          <a:xfrm>
            <a:off x="683568" y="3429000"/>
            <a:ext cx="6984776" cy="923330"/>
          </a:xfrm>
          <a:prstGeom prst="rect">
            <a:avLst/>
          </a:prstGeom>
          <a:noFill/>
        </p:spPr>
        <p:txBody>
          <a:bodyPr wrap="square" rtlCol="0">
            <a:spAutoFit/>
          </a:bodyPr>
          <a:lstStyle/>
          <a:p>
            <a:pPr marL="342900" indent="-342900">
              <a:buFontTx/>
              <a:buAutoNum type="arabicPeriod"/>
            </a:pPr>
            <a:r>
              <a:rPr lang="en-US" altLang="zh-CN" dirty="0" smtClean="0">
                <a:solidFill>
                  <a:schemeClr val="bg1"/>
                </a:solidFill>
              </a:rPr>
              <a:t>PC</a:t>
            </a:r>
            <a:r>
              <a:rPr lang="zh-CN" altLang="en-US" dirty="0" smtClean="0">
                <a:solidFill>
                  <a:schemeClr val="bg1"/>
                </a:solidFill>
              </a:rPr>
              <a:t>连接通过</a:t>
            </a:r>
            <a:r>
              <a:rPr lang="en-US" altLang="zh-CN" dirty="0" smtClean="0">
                <a:solidFill>
                  <a:schemeClr val="bg1"/>
                </a:solidFill>
              </a:rPr>
              <a:t>GE0</a:t>
            </a:r>
            <a:r>
              <a:rPr lang="zh-CN" altLang="en-US" dirty="0" smtClean="0">
                <a:solidFill>
                  <a:schemeClr val="bg1"/>
                </a:solidFill>
              </a:rPr>
              <a:t>，通过</a:t>
            </a:r>
            <a:r>
              <a:rPr lang="en-US" altLang="zh-CN" dirty="0" smtClean="0">
                <a:solidFill>
                  <a:schemeClr val="bg1"/>
                </a:solidFill>
              </a:rPr>
              <a:t>SSH</a:t>
            </a:r>
            <a:r>
              <a:rPr lang="zh-CN" altLang="en-US" dirty="0" smtClean="0">
                <a:solidFill>
                  <a:schemeClr val="bg1"/>
                </a:solidFill>
              </a:rPr>
              <a:t>直接登陆容器，</a:t>
            </a:r>
            <a:r>
              <a:rPr lang="en-US" altLang="zh-CN" dirty="0" smtClean="0">
                <a:solidFill>
                  <a:schemeClr val="bg1"/>
                </a:solidFill>
              </a:rPr>
              <a:t>SSH</a:t>
            </a:r>
            <a:r>
              <a:rPr lang="zh-CN" altLang="en-US" dirty="0" smtClean="0">
                <a:solidFill>
                  <a:schemeClr val="bg1"/>
                </a:solidFill>
              </a:rPr>
              <a:t>地址为</a:t>
            </a:r>
            <a:r>
              <a:rPr lang="en-US" altLang="zh-CN" dirty="0" smtClean="0">
                <a:solidFill>
                  <a:schemeClr val="bg1"/>
                </a:solidFill>
              </a:rPr>
              <a:t>200.1.1.253</a:t>
            </a:r>
          </a:p>
          <a:p>
            <a:pPr marL="342900" indent="-342900">
              <a:buAutoNum type="arabicPeriod"/>
            </a:pPr>
            <a:r>
              <a:rPr lang="zh-CN" altLang="en-US" dirty="0" smtClean="0">
                <a:solidFill>
                  <a:schemeClr val="bg1"/>
                </a:solidFill>
              </a:rPr>
              <a:t>登陆容器，用户名</a:t>
            </a:r>
            <a:r>
              <a:rPr lang="en-US" altLang="zh-CN" dirty="0" smtClean="0">
                <a:solidFill>
                  <a:schemeClr val="bg1"/>
                </a:solidFill>
              </a:rPr>
              <a:t>/</a:t>
            </a:r>
            <a:r>
              <a:rPr lang="zh-CN" altLang="en-US" dirty="0" smtClean="0">
                <a:solidFill>
                  <a:schemeClr val="bg1"/>
                </a:solidFill>
              </a:rPr>
              <a:t>密码为</a:t>
            </a:r>
            <a:r>
              <a:rPr lang="en-US" altLang="zh-CN" dirty="0" smtClean="0">
                <a:solidFill>
                  <a:schemeClr val="bg1"/>
                </a:solidFill>
              </a:rPr>
              <a:t>root/root</a:t>
            </a:r>
          </a:p>
        </p:txBody>
      </p:sp>
      <p:pic>
        <p:nvPicPr>
          <p:cNvPr id="3074" name="Picture 2"/>
          <p:cNvPicPr>
            <a:picLocks noChangeAspect="1" noChangeArrowheads="1"/>
          </p:cNvPicPr>
          <p:nvPr/>
        </p:nvPicPr>
        <p:blipFill>
          <a:blip r:embed="rId2" cstate="print"/>
          <a:srcRect/>
          <a:stretch>
            <a:fillRect/>
          </a:stretch>
        </p:blipFill>
        <p:spPr bwMode="auto">
          <a:xfrm>
            <a:off x="755576" y="1268760"/>
            <a:ext cx="6402387" cy="1800225"/>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容器内</a:t>
            </a:r>
            <a:r>
              <a:rPr lang="en-US" altLang="zh-CN" dirty="0" err="1" smtClean="0">
                <a:solidFill>
                  <a:schemeClr val="bg1"/>
                </a:solidFill>
              </a:rPr>
              <a:t>debian</a:t>
            </a:r>
            <a:r>
              <a:rPr lang="en-US" altLang="zh-CN" dirty="0" smtClean="0">
                <a:solidFill>
                  <a:schemeClr val="bg1"/>
                </a:solidFill>
              </a:rPr>
              <a:t> LINUX</a:t>
            </a:r>
            <a:endParaRPr lang="zh-CN" altLang="en-US" dirty="0">
              <a:solidFill>
                <a:schemeClr val="bg1"/>
              </a:solidFill>
            </a:endParaRPr>
          </a:p>
        </p:txBody>
      </p:sp>
      <p:sp>
        <p:nvSpPr>
          <p:cNvPr id="3" name="文本框 2"/>
          <p:cNvSpPr txBox="1"/>
          <p:nvPr/>
        </p:nvSpPr>
        <p:spPr>
          <a:xfrm>
            <a:off x="539552" y="1340768"/>
            <a:ext cx="8216825" cy="3693319"/>
          </a:xfrm>
          <a:prstGeom prst="rect">
            <a:avLst/>
          </a:prstGeom>
          <a:noFill/>
        </p:spPr>
        <p:txBody>
          <a:bodyPr wrap="square" rtlCol="0">
            <a:spAutoFit/>
          </a:bodyPr>
          <a:lstStyle/>
          <a:p>
            <a:r>
              <a:rPr lang="en-US" altLang="zh-CN" dirty="0" smtClean="0">
                <a:solidFill>
                  <a:schemeClr val="bg1"/>
                </a:solidFill>
              </a:rPr>
              <a:t>1    </a:t>
            </a:r>
            <a:r>
              <a:rPr lang="zh-CN" altLang="en-US" dirty="0" smtClean="0">
                <a:solidFill>
                  <a:schemeClr val="bg1"/>
                </a:solidFill>
              </a:rPr>
              <a:t>安装开源应用</a:t>
            </a:r>
            <a:r>
              <a:rPr lang="en-US" altLang="zh-CN" dirty="0" smtClean="0">
                <a:solidFill>
                  <a:schemeClr val="bg1"/>
                </a:solidFill>
              </a:rPr>
              <a:t>;</a:t>
            </a:r>
          </a:p>
          <a:p>
            <a:pPr lvl="1"/>
            <a:r>
              <a:rPr lang="en-US" altLang="zh-CN" dirty="0" smtClean="0">
                <a:solidFill>
                  <a:schemeClr val="bg1"/>
                </a:solidFill>
              </a:rPr>
              <a:t>Apt-get update </a:t>
            </a:r>
            <a:r>
              <a:rPr lang="zh-CN" altLang="en-US" dirty="0" smtClean="0">
                <a:solidFill>
                  <a:schemeClr val="bg1"/>
                </a:solidFill>
              </a:rPr>
              <a:t>同步</a:t>
            </a:r>
            <a:r>
              <a:rPr lang="en-US" altLang="zh-CN" dirty="0">
                <a:solidFill>
                  <a:schemeClr val="bg1"/>
                </a:solidFill>
              </a:rPr>
              <a:t>/</a:t>
            </a:r>
            <a:r>
              <a:rPr lang="en-US" altLang="zh-CN" dirty="0" err="1" smtClean="0">
                <a:solidFill>
                  <a:schemeClr val="bg1"/>
                </a:solidFill>
              </a:rPr>
              <a:t>etc</a:t>
            </a:r>
            <a:r>
              <a:rPr lang="en-US" altLang="zh-CN" dirty="0" smtClean="0">
                <a:solidFill>
                  <a:schemeClr val="bg1"/>
                </a:solidFill>
              </a:rPr>
              <a:t>/apt/</a:t>
            </a:r>
            <a:r>
              <a:rPr lang="en-US" altLang="zh-CN" dirty="0" err="1" smtClean="0">
                <a:solidFill>
                  <a:schemeClr val="bg1"/>
                </a:solidFill>
              </a:rPr>
              <a:t>sources.list</a:t>
            </a:r>
            <a:r>
              <a:rPr lang="zh-CN" altLang="en-US" dirty="0" smtClean="0">
                <a:solidFill>
                  <a:schemeClr val="bg1"/>
                </a:solidFill>
              </a:rPr>
              <a:t>中源的索引</a:t>
            </a:r>
            <a:endParaRPr lang="en-US" altLang="zh-CN" dirty="0" smtClean="0">
              <a:solidFill>
                <a:schemeClr val="bg1"/>
              </a:solidFill>
            </a:endParaRPr>
          </a:p>
          <a:p>
            <a:pPr lvl="1"/>
            <a:r>
              <a:rPr lang="en-US" altLang="zh-CN" dirty="0" smtClean="0">
                <a:solidFill>
                  <a:schemeClr val="bg1"/>
                </a:solidFill>
              </a:rPr>
              <a:t>Apt-get install  XXXX </a:t>
            </a:r>
            <a:r>
              <a:rPr lang="zh-CN" altLang="en-US" dirty="0" smtClean="0">
                <a:solidFill>
                  <a:schemeClr val="bg1"/>
                </a:solidFill>
              </a:rPr>
              <a:t>安装应用</a:t>
            </a:r>
            <a:r>
              <a:rPr lang="en-US" altLang="zh-CN" dirty="0" smtClean="0">
                <a:solidFill>
                  <a:schemeClr val="bg1"/>
                </a:solidFill>
              </a:rPr>
              <a:t> </a:t>
            </a:r>
          </a:p>
          <a:p>
            <a:pPr marL="0" lvl="1"/>
            <a:endParaRPr lang="en-US" altLang="zh-CN" dirty="0" smtClean="0">
              <a:solidFill>
                <a:schemeClr val="bg1"/>
              </a:solidFill>
            </a:endParaRPr>
          </a:p>
          <a:p>
            <a:pPr marL="0" lvl="1"/>
            <a:r>
              <a:rPr lang="en-US" altLang="zh-CN" dirty="0" smtClean="0">
                <a:solidFill>
                  <a:schemeClr val="bg1"/>
                </a:solidFill>
              </a:rPr>
              <a:t>2     </a:t>
            </a:r>
            <a:r>
              <a:rPr lang="en-US" altLang="zh-CN" dirty="0" err="1" smtClean="0">
                <a:solidFill>
                  <a:schemeClr val="bg1"/>
                </a:solidFill>
              </a:rPr>
              <a:t>Systemd</a:t>
            </a:r>
            <a:r>
              <a:rPr lang="en-US" altLang="zh-CN" dirty="0" smtClean="0">
                <a:solidFill>
                  <a:schemeClr val="bg1"/>
                </a:solidFill>
              </a:rPr>
              <a:t> </a:t>
            </a:r>
            <a:r>
              <a:rPr lang="zh-CN" altLang="en-US" dirty="0">
                <a:solidFill>
                  <a:schemeClr val="bg1"/>
                </a:solidFill>
              </a:rPr>
              <a:t>监控系统状态</a:t>
            </a:r>
            <a:endParaRPr lang="en-US" altLang="zh-CN" dirty="0">
              <a:solidFill>
                <a:schemeClr val="bg1"/>
              </a:solidFill>
            </a:endParaRPr>
          </a:p>
          <a:p>
            <a:pPr lvl="1"/>
            <a:r>
              <a:rPr lang="en-US" altLang="zh-CN" dirty="0" err="1" smtClean="0">
                <a:solidFill>
                  <a:schemeClr val="bg1"/>
                </a:solidFill>
              </a:rPr>
              <a:t>Systemctrl</a:t>
            </a:r>
            <a:r>
              <a:rPr lang="en-US" altLang="zh-CN" dirty="0" smtClean="0">
                <a:solidFill>
                  <a:schemeClr val="bg1"/>
                </a:solidFill>
              </a:rPr>
              <a:t> status XXX  </a:t>
            </a:r>
            <a:r>
              <a:rPr lang="zh-CN" altLang="en-US" dirty="0" smtClean="0">
                <a:solidFill>
                  <a:schemeClr val="bg1"/>
                </a:solidFill>
              </a:rPr>
              <a:t>查看安装应用状态</a:t>
            </a:r>
            <a:endParaRPr lang="en-US" altLang="zh-CN" dirty="0" smtClean="0">
              <a:solidFill>
                <a:schemeClr val="bg1"/>
              </a:solidFill>
            </a:endParaRPr>
          </a:p>
          <a:p>
            <a:pPr lvl="1"/>
            <a:r>
              <a:rPr lang="en-US" altLang="zh-CN" dirty="0" smtClean="0">
                <a:solidFill>
                  <a:schemeClr val="bg1"/>
                </a:solidFill>
              </a:rPr>
              <a:t>Journal –f </a:t>
            </a:r>
            <a:r>
              <a:rPr lang="zh-CN" altLang="en-US" dirty="0" smtClean="0">
                <a:solidFill>
                  <a:schemeClr val="bg1"/>
                </a:solidFill>
              </a:rPr>
              <a:t>查看设备中日志信息</a:t>
            </a:r>
            <a:endParaRPr lang="en-US" altLang="zh-CN" dirty="0">
              <a:solidFill>
                <a:schemeClr val="bg1"/>
              </a:solidFill>
            </a:endParaRPr>
          </a:p>
          <a:p>
            <a:pPr marL="342900" indent="-342900">
              <a:buAutoNum type="arabicPlain" startAt="3"/>
            </a:pPr>
            <a:endParaRPr lang="en-US" altLang="zh-CN" dirty="0" smtClean="0">
              <a:solidFill>
                <a:schemeClr val="bg1"/>
              </a:solidFill>
            </a:endParaRPr>
          </a:p>
          <a:p>
            <a:pPr marL="342900" indent="-342900">
              <a:buAutoNum type="arabicPlain" startAt="3"/>
            </a:pPr>
            <a:r>
              <a:rPr lang="en-US" altLang="zh-CN" dirty="0" smtClean="0">
                <a:solidFill>
                  <a:schemeClr val="bg1"/>
                </a:solidFill>
              </a:rPr>
              <a:t>CRUL</a:t>
            </a:r>
            <a:r>
              <a:rPr lang="zh-CN" altLang="en-US" dirty="0" smtClean="0">
                <a:solidFill>
                  <a:schemeClr val="bg1"/>
                </a:solidFill>
              </a:rPr>
              <a:t>工具从外部下载文件</a:t>
            </a:r>
            <a:endParaRPr lang="en-US" altLang="zh-CN" dirty="0" smtClean="0">
              <a:solidFill>
                <a:schemeClr val="bg1"/>
              </a:solidFill>
            </a:endParaRPr>
          </a:p>
          <a:p>
            <a:endParaRPr lang="en-US" altLang="zh-CN" dirty="0" smtClean="0">
              <a:solidFill>
                <a:schemeClr val="bg1"/>
              </a:solidFill>
            </a:endParaRPr>
          </a:p>
          <a:p>
            <a:pPr marL="342900" indent="-342900">
              <a:buAutoNum type="arabicPlain" startAt="4"/>
            </a:pPr>
            <a:r>
              <a:rPr lang="zh-CN" altLang="en-US" dirty="0" smtClean="0">
                <a:solidFill>
                  <a:schemeClr val="bg1"/>
                </a:solidFill>
              </a:rPr>
              <a:t>登录容器通过</a:t>
            </a:r>
            <a:r>
              <a:rPr lang="en-US" altLang="zh-CN" dirty="0" err="1" smtClean="0">
                <a:solidFill>
                  <a:schemeClr val="bg1"/>
                </a:solidFill>
              </a:rPr>
              <a:t>ssh</a:t>
            </a:r>
            <a:r>
              <a:rPr lang="zh-CN" altLang="en-US" dirty="0" smtClean="0">
                <a:solidFill>
                  <a:schemeClr val="bg1"/>
                </a:solidFill>
              </a:rPr>
              <a:t>，默认用户名、密码为</a:t>
            </a:r>
            <a:r>
              <a:rPr lang="en-US" altLang="zh-CN" dirty="0" smtClean="0">
                <a:solidFill>
                  <a:schemeClr val="bg1"/>
                </a:solidFill>
              </a:rPr>
              <a:t>root</a:t>
            </a:r>
            <a:r>
              <a:rPr lang="zh-CN" altLang="en-US" dirty="0" smtClean="0">
                <a:solidFill>
                  <a:schemeClr val="bg1"/>
                </a:solidFill>
              </a:rPr>
              <a:t>、</a:t>
            </a:r>
            <a:r>
              <a:rPr lang="en-US" altLang="zh-CN" dirty="0" smtClean="0">
                <a:solidFill>
                  <a:schemeClr val="bg1"/>
                </a:solidFill>
              </a:rPr>
              <a:t>root</a:t>
            </a:r>
            <a:r>
              <a:rPr lang="zh-CN" altLang="en-US" dirty="0" smtClean="0">
                <a:solidFill>
                  <a:schemeClr val="bg1"/>
                </a:solidFill>
              </a:rPr>
              <a:t>，</a:t>
            </a:r>
            <a:r>
              <a:rPr lang="en-US" altLang="zh-CN" dirty="0" smtClean="0">
                <a:solidFill>
                  <a:schemeClr val="bg1"/>
                </a:solidFill>
              </a:rPr>
              <a:t>IP</a:t>
            </a:r>
            <a:r>
              <a:rPr lang="zh-CN" altLang="en-US" dirty="0" smtClean="0">
                <a:solidFill>
                  <a:schemeClr val="bg1"/>
                </a:solidFill>
              </a:rPr>
              <a:t>为</a:t>
            </a:r>
            <a:r>
              <a:rPr lang="en-US" altLang="zh-CN" dirty="0" smtClean="0">
                <a:solidFill>
                  <a:schemeClr val="bg1"/>
                </a:solidFill>
              </a:rPr>
              <a:t>200.1.1.253</a:t>
            </a:r>
          </a:p>
          <a:p>
            <a:pPr marL="342900" indent="-342900">
              <a:buAutoNum type="arabicPlain" startAt="4"/>
            </a:pPr>
            <a:endParaRPr lang="en-US" altLang="zh-CN" dirty="0" smtClean="0">
              <a:solidFill>
                <a:schemeClr val="bg1"/>
              </a:solidFill>
            </a:endParaRPr>
          </a:p>
          <a:p>
            <a:pPr marL="342900" indent="-342900">
              <a:buAutoNum type="arabicPlain" startAt="4"/>
            </a:pPr>
            <a:r>
              <a:rPr lang="zh-CN" altLang="en-US" dirty="0" smtClean="0">
                <a:solidFill>
                  <a:schemeClr val="bg1"/>
                </a:solidFill>
              </a:rPr>
              <a:t>已安装的应用可以通过</a:t>
            </a:r>
            <a:r>
              <a:rPr lang="en-US" altLang="zh-CN" dirty="0" err="1" smtClean="0">
                <a:solidFill>
                  <a:schemeClr val="bg1"/>
                </a:solidFill>
              </a:rPr>
              <a:t>dpkg</a:t>
            </a:r>
            <a:r>
              <a:rPr lang="en-US" altLang="zh-CN" dirty="0" smtClean="0">
                <a:solidFill>
                  <a:schemeClr val="bg1"/>
                </a:solidFill>
              </a:rPr>
              <a:t> –l</a:t>
            </a:r>
            <a:r>
              <a:rPr lang="zh-CN" altLang="en-US" dirty="0" smtClean="0">
                <a:solidFill>
                  <a:schemeClr val="bg1"/>
                </a:solidFill>
              </a:rPr>
              <a:t>查看已安装的软件</a:t>
            </a:r>
            <a:endParaRPr lang="en-US" altLang="zh-CN" dirty="0" smtClean="0">
              <a:solidFill>
                <a:schemeClr val="bg1"/>
              </a:solidFill>
            </a:endParaRPr>
          </a:p>
        </p:txBody>
      </p:sp>
    </p:spTree>
    <p:extLst>
      <p:ext uri="{BB962C8B-B14F-4D97-AF65-F5344CB8AC3E}">
        <p14:creationId xmlns="" xmlns:p14="http://schemas.microsoft.com/office/powerpoint/2010/main" val="307339143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开发者开发环境</a:t>
            </a:r>
            <a:endParaRPr lang="zh-CN" altLang="en-US" dirty="0">
              <a:solidFill>
                <a:schemeClr val="bg1"/>
              </a:solidFill>
            </a:endParaRPr>
          </a:p>
        </p:txBody>
      </p:sp>
      <p:sp>
        <p:nvSpPr>
          <p:cNvPr id="3" name="文本框 2"/>
          <p:cNvSpPr txBox="1"/>
          <p:nvPr/>
        </p:nvSpPr>
        <p:spPr>
          <a:xfrm>
            <a:off x="385581" y="1340768"/>
            <a:ext cx="8370796" cy="2862322"/>
          </a:xfrm>
          <a:prstGeom prst="rect">
            <a:avLst/>
          </a:prstGeom>
          <a:noFill/>
        </p:spPr>
        <p:txBody>
          <a:bodyPr wrap="square" rtlCol="0">
            <a:spAutoFit/>
          </a:bodyPr>
          <a:lstStyle/>
          <a:p>
            <a:r>
              <a:rPr lang="en-US" altLang="zh-CN" dirty="0" smtClean="0">
                <a:solidFill>
                  <a:schemeClr val="bg1"/>
                </a:solidFill>
              </a:rPr>
              <a:t>1 </a:t>
            </a:r>
            <a:r>
              <a:rPr lang="zh-CN" altLang="en-US" dirty="0" smtClean="0">
                <a:solidFill>
                  <a:schemeClr val="bg1"/>
                </a:solidFill>
              </a:rPr>
              <a:t>开发者使用基于</a:t>
            </a:r>
            <a:r>
              <a:rPr lang="en-US" altLang="zh-CN" dirty="0" smtClean="0">
                <a:solidFill>
                  <a:schemeClr val="bg1"/>
                </a:solidFill>
              </a:rPr>
              <a:t>AMD64</a:t>
            </a:r>
            <a:r>
              <a:rPr lang="zh-CN" altLang="en-US" dirty="0" smtClean="0">
                <a:solidFill>
                  <a:schemeClr val="bg1"/>
                </a:solidFill>
              </a:rPr>
              <a:t>架构的</a:t>
            </a:r>
            <a:r>
              <a:rPr lang="en-US" altLang="zh-CN" dirty="0" smtClean="0">
                <a:solidFill>
                  <a:schemeClr val="bg1"/>
                </a:solidFill>
              </a:rPr>
              <a:t>PC</a:t>
            </a:r>
            <a:r>
              <a:rPr lang="zh-CN" altLang="en-US" dirty="0" smtClean="0">
                <a:solidFill>
                  <a:schemeClr val="bg1"/>
                </a:solidFill>
              </a:rPr>
              <a:t>，安装</a:t>
            </a:r>
            <a:r>
              <a:rPr lang="en-US" altLang="zh-CN" dirty="0" smtClean="0">
                <a:solidFill>
                  <a:schemeClr val="bg1"/>
                </a:solidFill>
              </a:rPr>
              <a:t>UBUNTU 14.04</a:t>
            </a:r>
            <a:r>
              <a:rPr lang="zh-CN" altLang="en-US" dirty="0" smtClean="0">
                <a:solidFill>
                  <a:schemeClr val="bg1"/>
                </a:solidFill>
              </a:rPr>
              <a:t>以上版本，安装</a:t>
            </a:r>
            <a:r>
              <a:rPr lang="en-US" altLang="zh-CN" dirty="0" err="1" smtClean="0">
                <a:solidFill>
                  <a:schemeClr val="bg1"/>
                </a:solidFill>
              </a:rPr>
              <a:t>docker</a:t>
            </a:r>
            <a:r>
              <a:rPr lang="zh-CN" altLang="en-US" dirty="0" smtClean="0">
                <a:solidFill>
                  <a:schemeClr val="bg1"/>
                </a:solidFill>
              </a:rPr>
              <a:t>工具，从</a:t>
            </a:r>
            <a:r>
              <a:rPr lang="en-US" altLang="zh-CN" dirty="0" smtClean="0">
                <a:solidFill>
                  <a:schemeClr val="bg1"/>
                </a:solidFill>
              </a:rPr>
              <a:t>docker.io</a:t>
            </a:r>
            <a:r>
              <a:rPr lang="zh-CN" altLang="en-US" dirty="0" smtClean="0">
                <a:solidFill>
                  <a:schemeClr val="bg1"/>
                </a:solidFill>
              </a:rPr>
              <a:t>获取</a:t>
            </a:r>
            <a:r>
              <a:rPr lang="en-US" altLang="zh-CN" dirty="0" smtClean="0">
                <a:solidFill>
                  <a:schemeClr val="bg1"/>
                </a:solidFill>
              </a:rPr>
              <a:t>C</a:t>
            </a:r>
            <a:r>
              <a:rPr lang="zh-CN" altLang="en-US" dirty="0" smtClean="0">
                <a:solidFill>
                  <a:schemeClr val="bg1"/>
                </a:solidFill>
              </a:rPr>
              <a:t>、</a:t>
            </a:r>
            <a:r>
              <a:rPr lang="en-US" altLang="zh-CN" dirty="0" smtClean="0">
                <a:solidFill>
                  <a:schemeClr val="bg1"/>
                </a:solidFill>
              </a:rPr>
              <a:t>C++</a:t>
            </a:r>
            <a:r>
              <a:rPr lang="zh-CN" altLang="en-US" dirty="0" smtClean="0">
                <a:solidFill>
                  <a:schemeClr val="bg1"/>
                </a:solidFill>
              </a:rPr>
              <a:t>编译环境；</a:t>
            </a:r>
            <a:endParaRPr lang="en-US" altLang="zh-CN" dirty="0" smtClean="0">
              <a:solidFill>
                <a:schemeClr val="bg1"/>
              </a:solidFill>
            </a:endParaRPr>
          </a:p>
          <a:p>
            <a:endParaRPr lang="en-US" altLang="zh-CN" dirty="0" smtClean="0">
              <a:solidFill>
                <a:schemeClr val="bg1"/>
              </a:solidFill>
            </a:endParaRPr>
          </a:p>
          <a:p>
            <a:r>
              <a:rPr lang="en-US" altLang="zh-CN" dirty="0" smtClean="0">
                <a:solidFill>
                  <a:schemeClr val="bg1"/>
                </a:solidFill>
              </a:rPr>
              <a:t>2 </a:t>
            </a:r>
            <a:r>
              <a:rPr lang="zh-CN" altLang="en-US" dirty="0" smtClean="0">
                <a:solidFill>
                  <a:schemeClr val="bg1"/>
                </a:solidFill>
              </a:rPr>
              <a:t>如果开发者基于</a:t>
            </a:r>
            <a:r>
              <a:rPr lang="en-US" altLang="zh-CN" dirty="0" smtClean="0">
                <a:solidFill>
                  <a:schemeClr val="bg1"/>
                </a:solidFill>
              </a:rPr>
              <a:t>python</a:t>
            </a:r>
            <a:r>
              <a:rPr lang="zh-CN" altLang="en-US" dirty="0" smtClean="0">
                <a:solidFill>
                  <a:schemeClr val="bg1"/>
                </a:solidFill>
              </a:rPr>
              <a:t>或者</a:t>
            </a:r>
            <a:r>
              <a:rPr lang="en-US" altLang="zh-CN" dirty="0" smtClean="0">
                <a:solidFill>
                  <a:schemeClr val="bg1"/>
                </a:solidFill>
              </a:rPr>
              <a:t>java</a:t>
            </a:r>
            <a:r>
              <a:rPr lang="zh-CN" altLang="en-US" dirty="0" smtClean="0">
                <a:solidFill>
                  <a:schemeClr val="bg1"/>
                </a:solidFill>
              </a:rPr>
              <a:t>，那么可以直接将软件部署到设备上进行运行；</a:t>
            </a:r>
            <a:endParaRPr lang="en-US" altLang="zh-CN" dirty="0" smtClean="0">
              <a:solidFill>
                <a:schemeClr val="bg1"/>
              </a:solidFill>
            </a:endParaRPr>
          </a:p>
          <a:p>
            <a:endParaRPr lang="en-US" altLang="zh-CN" dirty="0">
              <a:solidFill>
                <a:schemeClr val="bg1"/>
              </a:solidFill>
            </a:endParaRPr>
          </a:p>
          <a:p>
            <a:r>
              <a:rPr lang="en-US" altLang="zh-CN" dirty="0" smtClean="0">
                <a:solidFill>
                  <a:schemeClr val="bg1"/>
                </a:solidFill>
              </a:rPr>
              <a:t>3 </a:t>
            </a:r>
            <a:r>
              <a:rPr lang="zh-CN" altLang="en-US" dirty="0" smtClean="0">
                <a:solidFill>
                  <a:schemeClr val="bg1"/>
                </a:solidFill>
              </a:rPr>
              <a:t>开发者可以通过 </a:t>
            </a:r>
            <a:r>
              <a:rPr lang="en-US" altLang="zh-CN" dirty="0" smtClean="0">
                <a:solidFill>
                  <a:schemeClr val="bg1"/>
                </a:solidFill>
              </a:rPr>
              <a:t>apt-get install  </a:t>
            </a:r>
            <a:r>
              <a:rPr lang="zh-CN" altLang="en-US" dirty="0" smtClean="0">
                <a:solidFill>
                  <a:schemeClr val="bg1"/>
                </a:solidFill>
              </a:rPr>
              <a:t>命令安装需要的</a:t>
            </a:r>
            <a:r>
              <a:rPr lang="en-US" altLang="zh-CN" dirty="0" smtClean="0">
                <a:solidFill>
                  <a:schemeClr val="bg1"/>
                </a:solidFill>
              </a:rPr>
              <a:t>python</a:t>
            </a:r>
            <a:r>
              <a:rPr lang="zh-CN" altLang="en-US" dirty="0" smtClean="0">
                <a:solidFill>
                  <a:schemeClr val="bg1"/>
                </a:solidFill>
              </a:rPr>
              <a:t>解释器或者</a:t>
            </a:r>
            <a:r>
              <a:rPr lang="en-US" altLang="zh-CN" dirty="0" smtClean="0">
                <a:solidFill>
                  <a:schemeClr val="bg1"/>
                </a:solidFill>
              </a:rPr>
              <a:t>OPENJDK JAVA</a:t>
            </a:r>
            <a:r>
              <a:rPr lang="zh-CN" altLang="en-US" dirty="0" smtClean="0">
                <a:solidFill>
                  <a:schemeClr val="bg1"/>
                </a:solidFill>
              </a:rPr>
              <a:t>运行环境；</a:t>
            </a:r>
            <a:endParaRPr lang="en-US" altLang="zh-CN" dirty="0" smtClean="0">
              <a:solidFill>
                <a:schemeClr val="bg1"/>
              </a:solidFill>
            </a:endParaRPr>
          </a:p>
          <a:p>
            <a:endParaRPr lang="en-US" altLang="zh-CN" dirty="0">
              <a:solidFill>
                <a:schemeClr val="bg1"/>
              </a:solidFill>
            </a:endParaRPr>
          </a:p>
          <a:p>
            <a:r>
              <a:rPr lang="en-US" altLang="zh-CN" dirty="0" smtClean="0">
                <a:solidFill>
                  <a:schemeClr val="bg1"/>
                </a:solidFill>
              </a:rPr>
              <a:t>4 </a:t>
            </a:r>
            <a:r>
              <a:rPr lang="zh-CN" altLang="en-US" dirty="0" smtClean="0">
                <a:solidFill>
                  <a:schemeClr val="bg1"/>
                </a:solidFill>
              </a:rPr>
              <a:t>开发者完成软件开发后，请将软件打包成</a:t>
            </a:r>
            <a:r>
              <a:rPr lang="en-US" altLang="zh-CN" dirty="0" err="1" smtClean="0">
                <a:solidFill>
                  <a:schemeClr val="bg1"/>
                </a:solidFill>
              </a:rPr>
              <a:t>debian</a:t>
            </a:r>
            <a:r>
              <a:rPr lang="zh-CN" altLang="en-US" dirty="0" smtClean="0">
                <a:solidFill>
                  <a:schemeClr val="bg1"/>
                </a:solidFill>
              </a:rPr>
              <a:t>包方式，登录到容器中下载到容器内，然后通过</a:t>
            </a:r>
            <a:r>
              <a:rPr lang="en-US" altLang="zh-CN" dirty="0" err="1" smtClean="0">
                <a:solidFill>
                  <a:schemeClr val="bg1"/>
                </a:solidFill>
              </a:rPr>
              <a:t>dpkg</a:t>
            </a:r>
            <a:r>
              <a:rPr lang="en-US" altLang="zh-CN" dirty="0" smtClean="0">
                <a:solidFill>
                  <a:schemeClr val="bg1"/>
                </a:solidFill>
              </a:rPr>
              <a:t> –i</a:t>
            </a:r>
            <a:r>
              <a:rPr lang="zh-CN" altLang="en-US" dirty="0" smtClean="0">
                <a:solidFill>
                  <a:schemeClr val="bg1"/>
                </a:solidFill>
              </a:rPr>
              <a:t>命令完成软件的安装；</a:t>
            </a:r>
            <a:endParaRPr lang="zh-CN" altLang="en-US" dirty="0">
              <a:solidFill>
                <a:schemeClr val="bg1"/>
              </a:solidFill>
            </a:endParaRPr>
          </a:p>
        </p:txBody>
      </p:sp>
      <p:graphicFrame>
        <p:nvGraphicFramePr>
          <p:cNvPr id="4" name="对象 3"/>
          <p:cNvGraphicFramePr>
            <a:graphicFrameLocks noChangeAspect="1"/>
          </p:cNvGraphicFramePr>
          <p:nvPr/>
        </p:nvGraphicFramePr>
        <p:xfrm>
          <a:off x="6732240" y="4149080"/>
          <a:ext cx="914400" cy="828675"/>
        </p:xfrm>
        <a:graphic>
          <a:graphicData uri="http://schemas.openxmlformats.org/presentationml/2006/ole">
            <p:oleObj spid="_x0000_s1026" name="文档" showAsIcon="1" r:id="rId3" imgW="914400" imgH="828720" progId="Word.Document.12">
              <p:embed/>
            </p:oleObj>
          </a:graphicData>
        </a:graphic>
      </p:graphicFrame>
    </p:spTree>
    <p:extLst>
      <p:ext uri="{BB962C8B-B14F-4D97-AF65-F5344CB8AC3E}">
        <p14:creationId xmlns="" xmlns:p14="http://schemas.microsoft.com/office/powerpoint/2010/main" val="203643130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5632750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58583F5-48BB-4DCE-AF36-4BBA144D1486}" type="slidenum">
              <a:rPr lang="zh-CN" altLang="en-US" smtClean="0">
                <a:solidFill>
                  <a:prstClr val="black">
                    <a:tint val="75000"/>
                  </a:prstClr>
                </a:solidFill>
              </a:rPr>
              <a:pPr/>
              <a:t>19</a:t>
            </a:fld>
            <a:endParaRPr lang="zh-CN" altLang="en-US" dirty="0">
              <a:solidFill>
                <a:prstClr val="black">
                  <a:tint val="75000"/>
                </a:prstClr>
              </a:solidFill>
            </a:endParaRPr>
          </a:p>
        </p:txBody>
      </p:sp>
      <p:sp>
        <p:nvSpPr>
          <p:cNvPr id="4" name="文本框 3"/>
          <p:cNvSpPr txBox="1"/>
          <p:nvPr/>
        </p:nvSpPr>
        <p:spPr>
          <a:xfrm>
            <a:off x="1763688" y="5085184"/>
            <a:ext cx="2643505" cy="923330"/>
          </a:xfrm>
          <a:prstGeom prst="rect">
            <a:avLst/>
          </a:prstGeom>
          <a:noFill/>
        </p:spPr>
        <p:txBody>
          <a:bodyPr wrap="square" lIns="0" tIns="0" rIns="0" bIns="0" rtlCol="0">
            <a:spAutoFit/>
          </a:bodyPr>
          <a:lstStyle>
            <a:defPPr>
              <a:defRPr lang="zh-CN"/>
            </a:defPPr>
            <a:lvl1pPr>
              <a:defRPr>
                <a:solidFill>
                  <a:schemeClr val="bg1"/>
                </a:solidFill>
              </a:defRPr>
            </a:lvl1pPr>
          </a:lstStyle>
          <a:p>
            <a:pPr>
              <a:lnSpc>
                <a:spcPts val="1800"/>
              </a:lnSpc>
            </a:pPr>
            <a:r>
              <a:rPr lang="zh-CN" altLang="en-US" sz="1200" dirty="0">
                <a:solidFill>
                  <a:prstClr val="white"/>
                </a:solidFill>
                <a:latin typeface="微软雅黑" panose="020B0503020204020204" pitchFamily="34" charset="-122"/>
                <a:ea typeface="微软雅黑" panose="020B0503020204020204" pitchFamily="34" charset="-122"/>
              </a:rPr>
              <a:t>希望也能在您所在的城市举办 </a:t>
            </a:r>
            <a:r>
              <a:rPr lang="en-US" altLang="zh-CN" sz="1200" dirty="0">
                <a:solidFill>
                  <a:prstClr val="white"/>
                </a:solidFill>
                <a:latin typeface="微软雅黑" panose="020B0503020204020204" pitchFamily="34" charset="-122"/>
                <a:ea typeface="微软雅黑" panose="020B0503020204020204" pitchFamily="34" charset="-122"/>
              </a:rPr>
              <a:t>HDG</a:t>
            </a:r>
            <a:r>
              <a:rPr lang="zh-CN" altLang="en-US" sz="1200" dirty="0">
                <a:solidFill>
                  <a:prstClr val="white"/>
                </a:solidFill>
                <a:latin typeface="微软雅黑" panose="020B0503020204020204" pitchFamily="34" charset="-122"/>
                <a:ea typeface="微软雅黑" panose="020B0503020204020204" pitchFamily="34" charset="-122"/>
              </a:rPr>
              <a:t>？</a:t>
            </a:r>
            <a:endParaRPr lang="en-US" altLang="zh-CN" sz="1200" dirty="0">
              <a:solidFill>
                <a:prstClr val="white"/>
              </a:solidFill>
              <a:latin typeface="微软雅黑" panose="020B0503020204020204" pitchFamily="34" charset="-122"/>
              <a:ea typeface="微软雅黑" panose="020B0503020204020204" pitchFamily="34" charset="-122"/>
            </a:endParaRPr>
          </a:p>
          <a:p>
            <a:pPr>
              <a:lnSpc>
                <a:spcPts val="1800"/>
              </a:lnSpc>
            </a:pPr>
            <a:r>
              <a:rPr lang="zh-CN" altLang="en-US" sz="1200" dirty="0">
                <a:solidFill>
                  <a:prstClr val="white"/>
                </a:solidFill>
                <a:latin typeface="微软雅黑" panose="020B0503020204020204" pitchFamily="34" charset="-122"/>
                <a:ea typeface="微软雅黑" panose="020B0503020204020204" pitchFamily="34" charset="-122"/>
              </a:rPr>
              <a:t>想听华为专家分享什么技术干货？</a:t>
            </a:r>
            <a:endParaRPr lang="en-US" altLang="zh-CN" sz="1200" dirty="0">
              <a:solidFill>
                <a:prstClr val="white"/>
              </a:solidFill>
              <a:latin typeface="微软雅黑" panose="020B0503020204020204" pitchFamily="34" charset="-122"/>
              <a:ea typeface="微软雅黑" panose="020B0503020204020204" pitchFamily="34" charset="-122"/>
            </a:endParaRPr>
          </a:p>
          <a:p>
            <a:pPr>
              <a:lnSpc>
                <a:spcPts val="1800"/>
              </a:lnSpc>
            </a:pPr>
            <a:r>
              <a:rPr lang="zh-CN" altLang="en-US" sz="1200" dirty="0">
                <a:solidFill>
                  <a:prstClr val="white"/>
                </a:solidFill>
                <a:latin typeface="微软雅黑" panose="020B0503020204020204" pitchFamily="34" charset="-122"/>
                <a:ea typeface="微软雅黑" panose="020B0503020204020204" pitchFamily="34" charset="-122"/>
              </a:rPr>
              <a:t>请关注社区微信号回复联系我们，</a:t>
            </a:r>
            <a:endParaRPr lang="en-US" altLang="zh-CN" sz="1200" dirty="0">
              <a:solidFill>
                <a:prstClr val="white"/>
              </a:solidFill>
              <a:latin typeface="微软雅黑" panose="020B0503020204020204" pitchFamily="34" charset="-122"/>
              <a:ea typeface="微软雅黑" panose="020B0503020204020204" pitchFamily="34" charset="-122"/>
            </a:endParaRPr>
          </a:p>
          <a:p>
            <a:pPr>
              <a:lnSpc>
                <a:spcPts val="1800"/>
              </a:lnSpc>
            </a:pPr>
            <a:r>
              <a:rPr lang="zh-CN" altLang="en-US" sz="1200" dirty="0">
                <a:solidFill>
                  <a:prstClr val="white"/>
                </a:solidFill>
                <a:latin typeface="微软雅黑" panose="020B0503020204020204" pitchFamily="34" charset="-122"/>
                <a:ea typeface="微软雅黑" panose="020B0503020204020204" pitchFamily="34" charset="-122"/>
              </a:rPr>
              <a:t>一起让各地 </a:t>
            </a:r>
            <a:r>
              <a:rPr lang="en-US" altLang="zh-CN" sz="1200" dirty="0">
                <a:solidFill>
                  <a:prstClr val="white"/>
                </a:solidFill>
                <a:latin typeface="微软雅黑" panose="020B0503020204020204" pitchFamily="34" charset="-122"/>
                <a:ea typeface="微软雅黑" panose="020B0503020204020204" pitchFamily="34" charset="-122"/>
              </a:rPr>
              <a:t>HDG “</a:t>
            </a:r>
            <a:r>
              <a:rPr lang="zh-CN" altLang="en-US" sz="1200" dirty="0">
                <a:solidFill>
                  <a:prstClr val="white"/>
                </a:solidFill>
                <a:latin typeface="微软雅黑" panose="020B0503020204020204" pitchFamily="34" charset="-122"/>
                <a:ea typeface="微软雅黑" panose="020B0503020204020204" pitchFamily="34" charset="-122"/>
              </a:rPr>
              <a:t>因聚而生”</a:t>
            </a:r>
            <a:r>
              <a:rPr lang="en-US" altLang="zh-CN" sz="1200" dirty="0">
                <a:solidFill>
                  <a:prstClr val="white"/>
                </a:solidFill>
                <a:latin typeface="微软雅黑" panose="020B0503020204020204" pitchFamily="34" charset="-122"/>
                <a:ea typeface="微软雅黑" panose="020B0503020204020204" pitchFamily="34" charset="-122"/>
              </a:rPr>
              <a:t>!</a:t>
            </a:r>
            <a:endParaRPr lang="zh-CN" altLang="en-US" sz="1200" dirty="0">
              <a:solidFill>
                <a:prstClr val="white"/>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691680" y="1052736"/>
            <a:ext cx="3454819" cy="1846659"/>
          </a:xfrm>
          <a:prstGeom prst="rect">
            <a:avLst/>
          </a:prstGeom>
          <a:noFill/>
        </p:spPr>
        <p:txBody>
          <a:bodyPr wrap="square" lIns="0" tIns="0" rIns="0" bIns="0" rtlCol="0">
            <a:spAutoFit/>
          </a:bodyPr>
          <a:lstStyle>
            <a:defPPr>
              <a:defRPr lang="zh-CN"/>
            </a:defPPr>
            <a:lvl1pPr>
              <a:defRPr>
                <a:solidFill>
                  <a:schemeClr val="bg1"/>
                </a:solidFill>
              </a:defRPr>
            </a:lvl1pPr>
          </a:lstStyle>
          <a:p>
            <a:pPr>
              <a:lnSpc>
                <a:spcPts val="1800"/>
              </a:lnSpc>
            </a:pPr>
            <a:r>
              <a:rPr lang="zh-CN" altLang="en-US" sz="1600" b="1" dirty="0">
                <a:solidFill>
                  <a:prstClr val="white"/>
                </a:solidFill>
                <a:latin typeface="微软雅黑" panose="020B0503020204020204" pitchFamily="34" charset="-122"/>
                <a:ea typeface="微软雅黑" panose="020B0503020204020204" pitchFamily="34" charset="-122"/>
              </a:rPr>
              <a:t>华为开发者汇</a:t>
            </a:r>
            <a:endParaRPr lang="en-US" altLang="zh-CN" sz="1600" b="1" dirty="0">
              <a:solidFill>
                <a:prstClr val="white"/>
              </a:solidFill>
              <a:latin typeface="微软雅黑" panose="020B0503020204020204" pitchFamily="34" charset="-122"/>
              <a:ea typeface="微软雅黑" panose="020B0503020204020204" pitchFamily="34" charset="-122"/>
            </a:endParaRPr>
          </a:p>
          <a:p>
            <a:pPr>
              <a:lnSpc>
                <a:spcPts val="1800"/>
              </a:lnSpc>
            </a:pPr>
            <a:r>
              <a:rPr lang="en-US" altLang="zh-CN" sz="1600" b="1" dirty="0">
                <a:solidFill>
                  <a:prstClr val="white"/>
                </a:solidFill>
                <a:latin typeface="微软雅黑" panose="020B0503020204020204" pitchFamily="34" charset="-122"/>
                <a:ea typeface="微软雅黑" panose="020B0503020204020204" pitchFamily="34" charset="-122"/>
              </a:rPr>
              <a:t>Huawei Developers Gathering</a:t>
            </a:r>
          </a:p>
          <a:p>
            <a:pPr>
              <a:lnSpc>
                <a:spcPts val="1800"/>
              </a:lnSpc>
            </a:pPr>
            <a:endParaRPr lang="en-US" altLang="zh-CN" sz="1100" dirty="0">
              <a:solidFill>
                <a:prstClr val="white"/>
              </a:solidFill>
              <a:latin typeface="微软雅黑" panose="020B0503020204020204" pitchFamily="34" charset="-122"/>
              <a:ea typeface="微软雅黑" panose="020B0503020204020204" pitchFamily="34" charset="-122"/>
            </a:endParaRPr>
          </a:p>
          <a:p>
            <a:pPr algn="just">
              <a:lnSpc>
                <a:spcPts val="1800"/>
              </a:lnSpc>
            </a:pPr>
            <a:r>
              <a:rPr lang="zh-CN" altLang="en-US" sz="1100" dirty="0">
                <a:latin typeface="微软雅黑" panose="020B0503020204020204" pitchFamily="34" charset="-122"/>
                <a:ea typeface="微软雅黑" panose="020B0503020204020204" pitchFamily="34" charset="-122"/>
              </a:rPr>
              <a:t>是由华为开发者社区发起的面向华为开发者进行技术交流的园地，通过线上和线下的技术沙龙、</a:t>
            </a:r>
            <a:r>
              <a:rPr lang="en-US" altLang="zh-CN" sz="1100" dirty="0">
                <a:latin typeface="微软雅黑" panose="020B0503020204020204" pitchFamily="34" charset="-122"/>
                <a:ea typeface="微软雅黑" panose="020B0503020204020204" pitchFamily="34" charset="-122"/>
              </a:rPr>
              <a:t>Workshop</a:t>
            </a:r>
            <a:r>
              <a:rPr lang="zh-CN" altLang="en-US" sz="1100" dirty="0">
                <a:latin typeface="微软雅黑" panose="020B0503020204020204" pitchFamily="34" charset="-122"/>
                <a:ea typeface="微软雅黑" panose="020B0503020204020204" pitchFamily="34" charset="-122"/>
              </a:rPr>
              <a:t>、黑客马拉松、开发者大赛等活动，让大家在一起学习最新技术发展和行业趋势、了解华为技术和开放能力、促进 </a:t>
            </a:r>
            <a:r>
              <a:rPr lang="en-US" altLang="zh-CN" sz="1100" dirty="0">
                <a:latin typeface="微软雅黑" panose="020B0503020204020204" pitchFamily="34" charset="-122"/>
                <a:ea typeface="微软雅黑" panose="020B0503020204020204" pitchFamily="34" charset="-122"/>
              </a:rPr>
              <a:t>ISV </a:t>
            </a:r>
            <a:r>
              <a:rPr lang="zh-CN" altLang="en-US" sz="1100" dirty="0">
                <a:latin typeface="微软雅黑" panose="020B0503020204020204" pitchFamily="34" charset="-122"/>
                <a:ea typeface="微软雅黑" panose="020B0503020204020204" pitchFamily="34" charset="-122"/>
              </a:rPr>
              <a:t>开发者之间的交流</a:t>
            </a:r>
            <a:r>
              <a:rPr lang="zh-CN" altLang="en-US" sz="1200" dirty="0">
                <a:solidFill>
                  <a:prstClr val="white"/>
                </a:solidFill>
                <a:latin typeface="微软雅黑" panose="020B0503020204020204" pitchFamily="34" charset="-122"/>
                <a:ea typeface="微软雅黑" panose="020B0503020204020204" pitchFamily="34" charset="-122"/>
              </a:rPr>
              <a:t>。</a:t>
            </a:r>
          </a:p>
        </p:txBody>
      </p:sp>
      <p:sp>
        <p:nvSpPr>
          <p:cNvPr id="6" name="Freeform 6"/>
          <p:cNvSpPr>
            <a:spLocks noEditPoints="1"/>
          </p:cNvSpPr>
          <p:nvPr/>
        </p:nvSpPr>
        <p:spPr bwMode="auto">
          <a:xfrm>
            <a:off x="467544" y="5085184"/>
            <a:ext cx="961230" cy="504484"/>
          </a:xfrm>
          <a:custGeom>
            <a:avLst/>
            <a:gdLst>
              <a:gd name="T0" fmla="*/ 776 w 868"/>
              <a:gd name="T1" fmla="*/ 17 h 409"/>
              <a:gd name="T2" fmla="*/ 596 w 868"/>
              <a:gd name="T3" fmla="*/ 71 h 409"/>
              <a:gd name="T4" fmla="*/ 591 w 868"/>
              <a:gd name="T5" fmla="*/ 118 h 409"/>
              <a:gd name="T6" fmla="*/ 479 w 868"/>
              <a:gd name="T7" fmla="*/ 112 h 409"/>
              <a:gd name="T8" fmla="*/ 418 w 868"/>
              <a:gd name="T9" fmla="*/ 118 h 409"/>
              <a:gd name="T10" fmla="*/ 412 w 868"/>
              <a:gd name="T11" fmla="*/ 119 h 409"/>
              <a:gd name="T12" fmla="*/ 275 w 868"/>
              <a:gd name="T13" fmla="*/ 128 h 409"/>
              <a:gd name="T14" fmla="*/ 258 w 868"/>
              <a:gd name="T15" fmla="*/ 63 h 409"/>
              <a:gd name="T16" fmla="*/ 91 w 868"/>
              <a:gd name="T17" fmla="*/ 17 h 409"/>
              <a:gd name="T18" fmla="*/ 4 w 868"/>
              <a:gd name="T19" fmla="*/ 258 h 409"/>
              <a:gd name="T20" fmla="*/ 187 w 868"/>
              <a:gd name="T21" fmla="*/ 342 h 409"/>
              <a:gd name="T22" fmla="*/ 227 w 868"/>
              <a:gd name="T23" fmla="*/ 318 h 409"/>
              <a:gd name="T24" fmla="*/ 306 w 868"/>
              <a:gd name="T25" fmla="*/ 318 h 409"/>
              <a:gd name="T26" fmla="*/ 314 w 868"/>
              <a:gd name="T27" fmla="*/ 372 h 409"/>
              <a:gd name="T28" fmla="*/ 338 w 868"/>
              <a:gd name="T29" fmla="*/ 368 h 409"/>
              <a:gd name="T30" fmla="*/ 360 w 868"/>
              <a:gd name="T31" fmla="*/ 385 h 409"/>
              <a:gd name="T32" fmla="*/ 383 w 868"/>
              <a:gd name="T33" fmla="*/ 396 h 409"/>
              <a:gd name="T34" fmla="*/ 407 w 868"/>
              <a:gd name="T35" fmla="*/ 389 h 409"/>
              <a:gd name="T36" fmla="*/ 422 w 868"/>
              <a:gd name="T37" fmla="*/ 409 h 409"/>
              <a:gd name="T38" fmla="*/ 453 w 868"/>
              <a:gd name="T39" fmla="*/ 385 h 409"/>
              <a:gd name="T40" fmla="*/ 484 w 868"/>
              <a:gd name="T41" fmla="*/ 393 h 409"/>
              <a:gd name="T42" fmla="*/ 508 w 868"/>
              <a:gd name="T43" fmla="*/ 369 h 409"/>
              <a:gd name="T44" fmla="*/ 544 w 868"/>
              <a:gd name="T45" fmla="*/ 365 h 409"/>
              <a:gd name="T46" fmla="*/ 575 w 868"/>
              <a:gd name="T47" fmla="*/ 319 h 409"/>
              <a:gd name="T48" fmla="*/ 660 w 868"/>
              <a:gd name="T49" fmla="*/ 280 h 409"/>
              <a:gd name="T50" fmla="*/ 702 w 868"/>
              <a:gd name="T51" fmla="*/ 319 h 409"/>
              <a:gd name="T52" fmla="*/ 863 w 868"/>
              <a:gd name="T53" fmla="*/ 222 h 409"/>
              <a:gd name="T54" fmla="*/ 195 w 868"/>
              <a:gd name="T55" fmla="*/ 324 h 409"/>
              <a:gd name="T56" fmla="*/ 33 w 868"/>
              <a:gd name="T57" fmla="*/ 279 h 409"/>
              <a:gd name="T58" fmla="*/ 78 w 868"/>
              <a:gd name="T59" fmla="*/ 47 h 409"/>
              <a:gd name="T60" fmla="*/ 94 w 868"/>
              <a:gd name="T61" fmla="*/ 37 h 409"/>
              <a:gd name="T62" fmla="*/ 263 w 868"/>
              <a:gd name="T63" fmla="*/ 98 h 409"/>
              <a:gd name="T64" fmla="*/ 556 w 868"/>
              <a:gd name="T65" fmla="*/ 296 h 409"/>
              <a:gd name="T66" fmla="*/ 565 w 868"/>
              <a:gd name="T67" fmla="*/ 316 h 409"/>
              <a:gd name="T68" fmla="*/ 550 w 868"/>
              <a:gd name="T69" fmla="*/ 330 h 409"/>
              <a:gd name="T70" fmla="*/ 472 w 868"/>
              <a:gd name="T71" fmla="*/ 284 h 409"/>
              <a:gd name="T72" fmla="*/ 542 w 868"/>
              <a:gd name="T73" fmla="*/ 338 h 409"/>
              <a:gd name="T74" fmla="*/ 514 w 868"/>
              <a:gd name="T75" fmla="*/ 360 h 409"/>
              <a:gd name="T76" fmla="*/ 447 w 868"/>
              <a:gd name="T77" fmla="*/ 319 h 409"/>
              <a:gd name="T78" fmla="*/ 498 w 868"/>
              <a:gd name="T79" fmla="*/ 364 h 409"/>
              <a:gd name="T80" fmla="*/ 484 w 868"/>
              <a:gd name="T81" fmla="*/ 382 h 409"/>
              <a:gd name="T82" fmla="*/ 450 w 868"/>
              <a:gd name="T83" fmla="*/ 346 h 409"/>
              <a:gd name="T84" fmla="*/ 421 w 868"/>
              <a:gd name="T85" fmla="*/ 342 h 409"/>
              <a:gd name="T86" fmla="*/ 402 w 868"/>
              <a:gd name="T87" fmla="*/ 322 h 409"/>
              <a:gd name="T88" fmla="*/ 386 w 868"/>
              <a:gd name="T89" fmla="*/ 314 h 409"/>
              <a:gd name="T90" fmla="*/ 355 w 868"/>
              <a:gd name="T91" fmla="*/ 315 h 409"/>
              <a:gd name="T92" fmla="*/ 333 w 868"/>
              <a:gd name="T93" fmla="*/ 293 h 409"/>
              <a:gd name="T94" fmla="*/ 235 w 868"/>
              <a:gd name="T95" fmla="*/ 285 h 409"/>
              <a:gd name="T96" fmla="*/ 379 w 868"/>
              <a:gd name="T97" fmla="*/ 140 h 409"/>
              <a:gd name="T98" fmla="*/ 378 w 868"/>
              <a:gd name="T99" fmla="*/ 189 h 409"/>
              <a:gd name="T100" fmla="*/ 406 w 868"/>
              <a:gd name="T101" fmla="*/ 181 h 409"/>
              <a:gd name="T102" fmla="*/ 440 w 868"/>
              <a:gd name="T103" fmla="*/ 160 h 409"/>
              <a:gd name="T104" fmla="*/ 565 w 868"/>
              <a:gd name="T105" fmla="*/ 244 h 409"/>
              <a:gd name="T106" fmla="*/ 589 w 868"/>
              <a:gd name="T107" fmla="*/ 273 h 409"/>
              <a:gd name="T108" fmla="*/ 576 w 868"/>
              <a:gd name="T109" fmla="*/ 292 h 409"/>
              <a:gd name="T110" fmla="*/ 490 w 868"/>
              <a:gd name="T111" fmla="*/ 244 h 409"/>
              <a:gd name="T112" fmla="*/ 556 w 868"/>
              <a:gd name="T113" fmla="*/ 296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68" h="409">
                <a:moveTo>
                  <a:pt x="863" y="222"/>
                </a:moveTo>
                <a:cubicBezTo>
                  <a:pt x="776" y="17"/>
                  <a:pt x="776" y="17"/>
                  <a:pt x="776" y="17"/>
                </a:cubicBezTo>
                <a:cubicBezTo>
                  <a:pt x="771" y="6"/>
                  <a:pt x="757" y="0"/>
                  <a:pt x="745" y="5"/>
                </a:cubicBezTo>
                <a:cubicBezTo>
                  <a:pt x="596" y="71"/>
                  <a:pt x="596" y="71"/>
                  <a:pt x="596" y="71"/>
                </a:cubicBezTo>
                <a:cubicBezTo>
                  <a:pt x="585" y="76"/>
                  <a:pt x="579" y="90"/>
                  <a:pt x="584" y="101"/>
                </a:cubicBezTo>
                <a:cubicBezTo>
                  <a:pt x="591" y="118"/>
                  <a:pt x="591" y="118"/>
                  <a:pt x="591" y="118"/>
                </a:cubicBezTo>
                <a:cubicBezTo>
                  <a:pt x="569" y="126"/>
                  <a:pt x="544" y="135"/>
                  <a:pt x="531" y="138"/>
                </a:cubicBezTo>
                <a:cubicBezTo>
                  <a:pt x="519" y="121"/>
                  <a:pt x="491" y="113"/>
                  <a:pt x="479" y="112"/>
                </a:cubicBezTo>
                <a:cubicBezTo>
                  <a:pt x="479" y="112"/>
                  <a:pt x="479" y="112"/>
                  <a:pt x="479" y="112"/>
                </a:cubicBezTo>
                <a:cubicBezTo>
                  <a:pt x="465" y="112"/>
                  <a:pt x="437" y="116"/>
                  <a:pt x="418" y="118"/>
                </a:cubicBezTo>
                <a:cubicBezTo>
                  <a:pt x="418" y="118"/>
                  <a:pt x="418" y="118"/>
                  <a:pt x="418" y="118"/>
                </a:cubicBezTo>
                <a:cubicBezTo>
                  <a:pt x="416" y="119"/>
                  <a:pt x="414" y="119"/>
                  <a:pt x="412" y="119"/>
                </a:cubicBezTo>
                <a:cubicBezTo>
                  <a:pt x="402" y="121"/>
                  <a:pt x="392" y="122"/>
                  <a:pt x="386" y="130"/>
                </a:cubicBezTo>
                <a:cubicBezTo>
                  <a:pt x="353" y="129"/>
                  <a:pt x="297" y="128"/>
                  <a:pt x="275" y="128"/>
                </a:cubicBezTo>
                <a:cubicBezTo>
                  <a:pt x="282" y="102"/>
                  <a:pt x="282" y="102"/>
                  <a:pt x="282" y="102"/>
                </a:cubicBezTo>
                <a:cubicBezTo>
                  <a:pt x="286" y="85"/>
                  <a:pt x="275" y="67"/>
                  <a:pt x="258" y="63"/>
                </a:cubicBezTo>
                <a:cubicBezTo>
                  <a:pt x="99" y="18"/>
                  <a:pt x="99" y="18"/>
                  <a:pt x="99" y="18"/>
                </a:cubicBezTo>
                <a:cubicBezTo>
                  <a:pt x="97" y="18"/>
                  <a:pt x="94" y="17"/>
                  <a:pt x="91" y="17"/>
                </a:cubicBezTo>
                <a:cubicBezTo>
                  <a:pt x="76" y="17"/>
                  <a:pt x="63" y="27"/>
                  <a:pt x="59" y="42"/>
                </a:cubicBezTo>
                <a:cubicBezTo>
                  <a:pt x="4" y="258"/>
                  <a:pt x="4" y="258"/>
                  <a:pt x="4" y="258"/>
                </a:cubicBezTo>
                <a:cubicBezTo>
                  <a:pt x="0" y="276"/>
                  <a:pt x="10" y="293"/>
                  <a:pt x="28" y="298"/>
                </a:cubicBezTo>
                <a:cubicBezTo>
                  <a:pt x="187" y="342"/>
                  <a:pt x="187" y="342"/>
                  <a:pt x="187" y="342"/>
                </a:cubicBezTo>
                <a:cubicBezTo>
                  <a:pt x="189" y="343"/>
                  <a:pt x="192" y="343"/>
                  <a:pt x="195" y="343"/>
                </a:cubicBezTo>
                <a:cubicBezTo>
                  <a:pt x="210" y="343"/>
                  <a:pt x="223" y="333"/>
                  <a:pt x="227" y="318"/>
                </a:cubicBezTo>
                <a:cubicBezTo>
                  <a:pt x="233" y="295"/>
                  <a:pt x="233" y="295"/>
                  <a:pt x="233" y="295"/>
                </a:cubicBezTo>
                <a:cubicBezTo>
                  <a:pt x="247" y="300"/>
                  <a:pt x="280" y="310"/>
                  <a:pt x="306" y="318"/>
                </a:cubicBezTo>
                <a:cubicBezTo>
                  <a:pt x="305" y="319"/>
                  <a:pt x="304" y="321"/>
                  <a:pt x="303" y="324"/>
                </a:cubicBezTo>
                <a:cubicBezTo>
                  <a:pt x="290" y="358"/>
                  <a:pt x="308" y="369"/>
                  <a:pt x="314" y="372"/>
                </a:cubicBezTo>
                <a:cubicBezTo>
                  <a:pt x="317" y="373"/>
                  <a:pt x="320" y="374"/>
                  <a:pt x="323" y="374"/>
                </a:cubicBezTo>
                <a:cubicBezTo>
                  <a:pt x="329" y="374"/>
                  <a:pt x="334" y="371"/>
                  <a:pt x="338" y="368"/>
                </a:cubicBezTo>
                <a:cubicBezTo>
                  <a:pt x="339" y="374"/>
                  <a:pt x="342" y="379"/>
                  <a:pt x="349" y="382"/>
                </a:cubicBezTo>
                <a:cubicBezTo>
                  <a:pt x="353" y="384"/>
                  <a:pt x="357" y="385"/>
                  <a:pt x="360" y="385"/>
                </a:cubicBezTo>
                <a:cubicBezTo>
                  <a:pt x="365" y="385"/>
                  <a:pt x="369" y="384"/>
                  <a:pt x="372" y="381"/>
                </a:cubicBezTo>
                <a:cubicBezTo>
                  <a:pt x="374" y="388"/>
                  <a:pt x="378" y="394"/>
                  <a:pt x="383" y="396"/>
                </a:cubicBezTo>
                <a:cubicBezTo>
                  <a:pt x="385" y="398"/>
                  <a:pt x="387" y="398"/>
                  <a:pt x="390" y="398"/>
                </a:cubicBezTo>
                <a:cubicBezTo>
                  <a:pt x="397" y="398"/>
                  <a:pt x="402" y="394"/>
                  <a:pt x="407" y="389"/>
                </a:cubicBezTo>
                <a:cubicBezTo>
                  <a:pt x="408" y="393"/>
                  <a:pt x="409" y="398"/>
                  <a:pt x="411" y="401"/>
                </a:cubicBezTo>
                <a:cubicBezTo>
                  <a:pt x="414" y="405"/>
                  <a:pt x="418" y="408"/>
                  <a:pt x="422" y="409"/>
                </a:cubicBezTo>
                <a:cubicBezTo>
                  <a:pt x="424" y="409"/>
                  <a:pt x="425" y="409"/>
                  <a:pt x="426" y="409"/>
                </a:cubicBezTo>
                <a:cubicBezTo>
                  <a:pt x="443" y="409"/>
                  <a:pt x="450" y="392"/>
                  <a:pt x="453" y="385"/>
                </a:cubicBezTo>
                <a:cubicBezTo>
                  <a:pt x="453" y="384"/>
                  <a:pt x="453" y="384"/>
                  <a:pt x="453" y="383"/>
                </a:cubicBezTo>
                <a:cubicBezTo>
                  <a:pt x="463" y="388"/>
                  <a:pt x="475" y="393"/>
                  <a:pt x="484" y="393"/>
                </a:cubicBezTo>
                <a:cubicBezTo>
                  <a:pt x="491" y="393"/>
                  <a:pt x="497" y="391"/>
                  <a:pt x="501" y="387"/>
                </a:cubicBezTo>
                <a:cubicBezTo>
                  <a:pt x="505" y="382"/>
                  <a:pt x="507" y="377"/>
                  <a:pt x="508" y="369"/>
                </a:cubicBezTo>
                <a:cubicBezTo>
                  <a:pt x="509" y="369"/>
                  <a:pt x="510" y="370"/>
                  <a:pt x="511" y="370"/>
                </a:cubicBezTo>
                <a:cubicBezTo>
                  <a:pt x="525" y="375"/>
                  <a:pt x="536" y="373"/>
                  <a:pt x="544" y="365"/>
                </a:cubicBezTo>
                <a:cubicBezTo>
                  <a:pt x="550" y="358"/>
                  <a:pt x="552" y="348"/>
                  <a:pt x="553" y="341"/>
                </a:cubicBezTo>
                <a:cubicBezTo>
                  <a:pt x="562" y="340"/>
                  <a:pt x="571" y="330"/>
                  <a:pt x="575" y="319"/>
                </a:cubicBezTo>
                <a:cubicBezTo>
                  <a:pt x="576" y="318"/>
                  <a:pt x="576" y="316"/>
                  <a:pt x="576" y="315"/>
                </a:cubicBezTo>
                <a:cubicBezTo>
                  <a:pt x="660" y="280"/>
                  <a:pt x="660" y="280"/>
                  <a:pt x="660" y="280"/>
                </a:cubicBezTo>
                <a:cubicBezTo>
                  <a:pt x="672" y="306"/>
                  <a:pt x="672" y="306"/>
                  <a:pt x="672" y="306"/>
                </a:cubicBezTo>
                <a:cubicBezTo>
                  <a:pt x="677" y="318"/>
                  <a:pt x="690" y="324"/>
                  <a:pt x="702" y="319"/>
                </a:cubicBezTo>
                <a:cubicBezTo>
                  <a:pt x="851" y="253"/>
                  <a:pt x="851" y="253"/>
                  <a:pt x="851" y="253"/>
                </a:cubicBezTo>
                <a:cubicBezTo>
                  <a:pt x="863" y="248"/>
                  <a:pt x="868" y="234"/>
                  <a:pt x="863" y="222"/>
                </a:cubicBezTo>
                <a:close/>
                <a:moveTo>
                  <a:pt x="208" y="314"/>
                </a:moveTo>
                <a:cubicBezTo>
                  <a:pt x="206" y="320"/>
                  <a:pt x="201" y="324"/>
                  <a:pt x="195" y="324"/>
                </a:cubicBezTo>
                <a:cubicBezTo>
                  <a:pt x="194" y="324"/>
                  <a:pt x="193" y="324"/>
                  <a:pt x="192" y="324"/>
                </a:cubicBezTo>
                <a:cubicBezTo>
                  <a:pt x="33" y="279"/>
                  <a:pt x="33" y="279"/>
                  <a:pt x="33" y="279"/>
                </a:cubicBezTo>
                <a:cubicBezTo>
                  <a:pt x="25" y="277"/>
                  <a:pt x="21" y="270"/>
                  <a:pt x="23" y="263"/>
                </a:cubicBezTo>
                <a:cubicBezTo>
                  <a:pt x="78" y="47"/>
                  <a:pt x="78" y="47"/>
                  <a:pt x="78" y="47"/>
                </a:cubicBezTo>
                <a:cubicBezTo>
                  <a:pt x="79" y="41"/>
                  <a:pt x="85" y="36"/>
                  <a:pt x="91" y="36"/>
                </a:cubicBezTo>
                <a:cubicBezTo>
                  <a:pt x="92" y="36"/>
                  <a:pt x="93" y="37"/>
                  <a:pt x="94" y="37"/>
                </a:cubicBezTo>
                <a:cubicBezTo>
                  <a:pt x="253" y="81"/>
                  <a:pt x="253" y="81"/>
                  <a:pt x="253" y="81"/>
                </a:cubicBezTo>
                <a:cubicBezTo>
                  <a:pt x="260" y="83"/>
                  <a:pt x="265" y="90"/>
                  <a:pt x="263" y="98"/>
                </a:cubicBezTo>
                <a:lnTo>
                  <a:pt x="208" y="314"/>
                </a:lnTo>
                <a:close/>
                <a:moveTo>
                  <a:pt x="556" y="296"/>
                </a:moveTo>
                <a:cubicBezTo>
                  <a:pt x="559" y="298"/>
                  <a:pt x="561" y="299"/>
                  <a:pt x="564" y="300"/>
                </a:cubicBezTo>
                <a:cubicBezTo>
                  <a:pt x="568" y="305"/>
                  <a:pt x="566" y="312"/>
                  <a:pt x="565" y="316"/>
                </a:cubicBezTo>
                <a:cubicBezTo>
                  <a:pt x="562" y="324"/>
                  <a:pt x="555" y="330"/>
                  <a:pt x="551" y="330"/>
                </a:cubicBezTo>
                <a:cubicBezTo>
                  <a:pt x="551" y="330"/>
                  <a:pt x="550" y="330"/>
                  <a:pt x="550" y="330"/>
                </a:cubicBezTo>
                <a:cubicBezTo>
                  <a:pt x="472" y="284"/>
                  <a:pt x="472" y="284"/>
                  <a:pt x="472" y="284"/>
                </a:cubicBezTo>
                <a:cubicBezTo>
                  <a:pt x="472" y="284"/>
                  <a:pt x="472" y="284"/>
                  <a:pt x="472" y="284"/>
                </a:cubicBezTo>
                <a:cubicBezTo>
                  <a:pt x="467" y="293"/>
                  <a:pt x="467" y="293"/>
                  <a:pt x="467" y="293"/>
                </a:cubicBezTo>
                <a:cubicBezTo>
                  <a:pt x="469" y="294"/>
                  <a:pt x="526" y="329"/>
                  <a:pt x="542" y="338"/>
                </a:cubicBezTo>
                <a:cubicBezTo>
                  <a:pt x="542" y="343"/>
                  <a:pt x="541" y="352"/>
                  <a:pt x="536" y="357"/>
                </a:cubicBezTo>
                <a:cubicBezTo>
                  <a:pt x="532" y="362"/>
                  <a:pt x="524" y="363"/>
                  <a:pt x="514" y="360"/>
                </a:cubicBezTo>
                <a:cubicBezTo>
                  <a:pt x="512" y="359"/>
                  <a:pt x="509" y="358"/>
                  <a:pt x="506" y="356"/>
                </a:cubicBezTo>
                <a:cubicBezTo>
                  <a:pt x="502" y="352"/>
                  <a:pt x="488" y="343"/>
                  <a:pt x="447" y="319"/>
                </a:cubicBezTo>
                <a:cubicBezTo>
                  <a:pt x="441" y="328"/>
                  <a:pt x="441" y="328"/>
                  <a:pt x="441" y="328"/>
                </a:cubicBezTo>
                <a:cubicBezTo>
                  <a:pt x="442" y="329"/>
                  <a:pt x="476" y="352"/>
                  <a:pt x="498" y="364"/>
                </a:cubicBezTo>
                <a:cubicBezTo>
                  <a:pt x="497" y="371"/>
                  <a:pt x="496" y="376"/>
                  <a:pt x="493" y="379"/>
                </a:cubicBezTo>
                <a:cubicBezTo>
                  <a:pt x="491" y="381"/>
                  <a:pt x="488" y="382"/>
                  <a:pt x="484" y="382"/>
                </a:cubicBezTo>
                <a:cubicBezTo>
                  <a:pt x="476" y="382"/>
                  <a:pt x="465" y="377"/>
                  <a:pt x="456" y="372"/>
                </a:cubicBezTo>
                <a:cubicBezTo>
                  <a:pt x="457" y="361"/>
                  <a:pt x="454" y="352"/>
                  <a:pt x="450" y="346"/>
                </a:cubicBezTo>
                <a:cubicBezTo>
                  <a:pt x="446" y="340"/>
                  <a:pt x="440" y="336"/>
                  <a:pt x="434" y="336"/>
                </a:cubicBezTo>
                <a:cubicBezTo>
                  <a:pt x="431" y="336"/>
                  <a:pt x="426" y="337"/>
                  <a:pt x="421" y="342"/>
                </a:cubicBezTo>
                <a:cubicBezTo>
                  <a:pt x="420" y="338"/>
                  <a:pt x="419" y="334"/>
                  <a:pt x="417" y="331"/>
                </a:cubicBezTo>
                <a:cubicBezTo>
                  <a:pt x="413" y="325"/>
                  <a:pt x="408" y="322"/>
                  <a:pt x="402" y="322"/>
                </a:cubicBezTo>
                <a:cubicBezTo>
                  <a:pt x="399" y="322"/>
                  <a:pt x="395" y="323"/>
                  <a:pt x="390" y="327"/>
                </a:cubicBezTo>
                <a:cubicBezTo>
                  <a:pt x="389" y="322"/>
                  <a:pt x="388" y="318"/>
                  <a:pt x="386" y="314"/>
                </a:cubicBezTo>
                <a:cubicBezTo>
                  <a:pt x="383" y="310"/>
                  <a:pt x="378" y="307"/>
                  <a:pt x="372" y="307"/>
                </a:cubicBezTo>
                <a:cubicBezTo>
                  <a:pt x="367" y="307"/>
                  <a:pt x="361" y="310"/>
                  <a:pt x="355" y="315"/>
                </a:cubicBezTo>
                <a:cubicBezTo>
                  <a:pt x="354" y="311"/>
                  <a:pt x="353" y="308"/>
                  <a:pt x="351" y="304"/>
                </a:cubicBezTo>
                <a:cubicBezTo>
                  <a:pt x="346" y="297"/>
                  <a:pt x="340" y="293"/>
                  <a:pt x="333" y="293"/>
                </a:cubicBezTo>
                <a:cubicBezTo>
                  <a:pt x="327" y="293"/>
                  <a:pt x="319" y="295"/>
                  <a:pt x="311" y="308"/>
                </a:cubicBezTo>
                <a:cubicBezTo>
                  <a:pt x="284" y="300"/>
                  <a:pt x="250" y="289"/>
                  <a:pt x="235" y="285"/>
                </a:cubicBezTo>
                <a:cubicBezTo>
                  <a:pt x="272" y="138"/>
                  <a:pt x="272" y="138"/>
                  <a:pt x="272" y="138"/>
                </a:cubicBezTo>
                <a:cubicBezTo>
                  <a:pt x="291" y="139"/>
                  <a:pt x="345" y="139"/>
                  <a:pt x="379" y="140"/>
                </a:cubicBezTo>
                <a:cubicBezTo>
                  <a:pt x="372" y="153"/>
                  <a:pt x="362" y="175"/>
                  <a:pt x="369" y="185"/>
                </a:cubicBezTo>
                <a:cubicBezTo>
                  <a:pt x="371" y="188"/>
                  <a:pt x="374" y="189"/>
                  <a:pt x="378" y="189"/>
                </a:cubicBezTo>
                <a:cubicBezTo>
                  <a:pt x="386" y="189"/>
                  <a:pt x="396" y="185"/>
                  <a:pt x="402" y="183"/>
                </a:cubicBezTo>
                <a:cubicBezTo>
                  <a:pt x="404" y="182"/>
                  <a:pt x="405" y="182"/>
                  <a:pt x="406" y="181"/>
                </a:cubicBezTo>
                <a:cubicBezTo>
                  <a:pt x="412" y="179"/>
                  <a:pt x="425" y="170"/>
                  <a:pt x="434" y="162"/>
                </a:cubicBezTo>
                <a:cubicBezTo>
                  <a:pt x="440" y="160"/>
                  <a:pt x="440" y="160"/>
                  <a:pt x="440" y="160"/>
                </a:cubicBezTo>
                <a:cubicBezTo>
                  <a:pt x="477" y="182"/>
                  <a:pt x="525" y="217"/>
                  <a:pt x="553" y="236"/>
                </a:cubicBezTo>
                <a:cubicBezTo>
                  <a:pt x="558" y="239"/>
                  <a:pt x="561" y="242"/>
                  <a:pt x="565" y="244"/>
                </a:cubicBezTo>
                <a:cubicBezTo>
                  <a:pt x="582" y="258"/>
                  <a:pt x="582" y="258"/>
                  <a:pt x="582" y="258"/>
                </a:cubicBezTo>
                <a:cubicBezTo>
                  <a:pt x="586" y="263"/>
                  <a:pt x="588" y="268"/>
                  <a:pt x="589" y="273"/>
                </a:cubicBezTo>
                <a:cubicBezTo>
                  <a:pt x="581" y="291"/>
                  <a:pt x="581" y="291"/>
                  <a:pt x="581" y="291"/>
                </a:cubicBezTo>
                <a:cubicBezTo>
                  <a:pt x="580" y="292"/>
                  <a:pt x="578" y="292"/>
                  <a:pt x="576" y="292"/>
                </a:cubicBezTo>
                <a:cubicBezTo>
                  <a:pt x="574" y="292"/>
                  <a:pt x="572" y="292"/>
                  <a:pt x="569" y="291"/>
                </a:cubicBezTo>
                <a:cubicBezTo>
                  <a:pt x="555" y="280"/>
                  <a:pt x="493" y="246"/>
                  <a:pt x="490" y="244"/>
                </a:cubicBezTo>
                <a:cubicBezTo>
                  <a:pt x="485" y="253"/>
                  <a:pt x="485" y="253"/>
                  <a:pt x="485" y="253"/>
                </a:cubicBezTo>
                <a:cubicBezTo>
                  <a:pt x="485" y="254"/>
                  <a:pt x="536" y="283"/>
                  <a:pt x="556" y="29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nvGrpSpPr>
          <p:cNvPr id="7" name="组合 94"/>
          <p:cNvGrpSpPr/>
          <p:nvPr/>
        </p:nvGrpSpPr>
        <p:grpSpPr>
          <a:xfrm>
            <a:off x="611560" y="3429000"/>
            <a:ext cx="597847" cy="652335"/>
            <a:chOff x="1649" y="1652998"/>
            <a:chExt cx="2508250" cy="2736850"/>
          </a:xfrm>
        </p:grpSpPr>
        <p:sp>
          <p:nvSpPr>
            <p:cNvPr id="8" name="Oval 11"/>
            <p:cNvSpPr>
              <a:spLocks noChangeArrowheads="1"/>
            </p:cNvSpPr>
            <p:nvPr/>
          </p:nvSpPr>
          <p:spPr bwMode="auto">
            <a:xfrm>
              <a:off x="173099" y="3500848"/>
              <a:ext cx="338138" cy="338138"/>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 name="Oval 12"/>
            <p:cNvSpPr>
              <a:spLocks noChangeArrowheads="1"/>
            </p:cNvSpPr>
            <p:nvPr/>
          </p:nvSpPr>
          <p:spPr bwMode="auto">
            <a:xfrm>
              <a:off x="1649" y="1994311"/>
              <a:ext cx="339725" cy="341313"/>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 name="Freeform 13"/>
            <p:cNvSpPr>
              <a:spLocks noEditPoints="1"/>
            </p:cNvSpPr>
            <p:nvPr/>
          </p:nvSpPr>
          <p:spPr bwMode="auto">
            <a:xfrm>
              <a:off x="747774" y="1652998"/>
              <a:ext cx="1762125" cy="2736850"/>
            </a:xfrm>
            <a:custGeom>
              <a:avLst/>
              <a:gdLst>
                <a:gd name="T0" fmla="*/ 425 w 470"/>
                <a:gd name="T1" fmla="*/ 498 h 730"/>
                <a:gd name="T2" fmla="*/ 397 w 470"/>
                <a:gd name="T3" fmla="*/ 507 h 730"/>
                <a:gd name="T4" fmla="*/ 197 w 470"/>
                <a:gd name="T5" fmla="*/ 385 h 730"/>
                <a:gd name="T6" fmla="*/ 204 w 470"/>
                <a:gd name="T7" fmla="*/ 348 h 730"/>
                <a:gd name="T8" fmla="*/ 192 w 470"/>
                <a:gd name="T9" fmla="*/ 301 h 730"/>
                <a:gd name="T10" fmla="*/ 334 w 470"/>
                <a:gd name="T11" fmla="*/ 160 h 730"/>
                <a:gd name="T12" fmla="*/ 379 w 470"/>
                <a:gd name="T13" fmla="*/ 173 h 730"/>
                <a:gd name="T14" fmla="*/ 466 w 470"/>
                <a:gd name="T15" fmla="*/ 86 h 730"/>
                <a:gd name="T16" fmla="*/ 379 w 470"/>
                <a:gd name="T17" fmla="*/ 0 h 730"/>
                <a:gd name="T18" fmla="*/ 293 w 470"/>
                <a:gd name="T19" fmla="*/ 86 h 730"/>
                <a:gd name="T20" fmla="*/ 310 w 470"/>
                <a:gd name="T21" fmla="*/ 138 h 730"/>
                <a:gd name="T22" fmla="*/ 173 w 470"/>
                <a:gd name="T23" fmla="*/ 275 h 730"/>
                <a:gd name="T24" fmla="*/ 102 w 470"/>
                <a:gd name="T25" fmla="*/ 246 h 730"/>
                <a:gd name="T26" fmla="*/ 0 w 470"/>
                <a:gd name="T27" fmla="*/ 348 h 730"/>
                <a:gd name="T28" fmla="*/ 102 w 470"/>
                <a:gd name="T29" fmla="*/ 450 h 730"/>
                <a:gd name="T30" fmla="*/ 103 w 470"/>
                <a:gd name="T31" fmla="*/ 450 h 730"/>
                <a:gd name="T32" fmla="*/ 135 w 470"/>
                <a:gd name="T33" fmla="*/ 566 h 730"/>
                <a:gd name="T34" fmla="*/ 86 w 470"/>
                <a:gd name="T35" fmla="*/ 643 h 730"/>
                <a:gd name="T36" fmla="*/ 172 w 470"/>
                <a:gd name="T37" fmla="*/ 730 h 730"/>
                <a:gd name="T38" fmla="*/ 259 w 470"/>
                <a:gd name="T39" fmla="*/ 643 h 730"/>
                <a:gd name="T40" fmla="*/ 172 w 470"/>
                <a:gd name="T41" fmla="*/ 557 h 730"/>
                <a:gd name="T42" fmla="*/ 167 w 470"/>
                <a:gd name="T43" fmla="*/ 557 h 730"/>
                <a:gd name="T44" fmla="*/ 135 w 470"/>
                <a:gd name="T45" fmla="*/ 444 h 730"/>
                <a:gd name="T46" fmla="*/ 181 w 470"/>
                <a:gd name="T47" fmla="*/ 413 h 730"/>
                <a:gd name="T48" fmla="*/ 380 w 470"/>
                <a:gd name="T49" fmla="*/ 535 h 730"/>
                <a:gd name="T50" fmla="*/ 379 w 470"/>
                <a:gd name="T51" fmla="*/ 543 h 730"/>
                <a:gd name="T52" fmla="*/ 425 w 470"/>
                <a:gd name="T53" fmla="*/ 588 h 730"/>
                <a:gd name="T54" fmla="*/ 470 w 470"/>
                <a:gd name="T55" fmla="*/ 543 h 730"/>
                <a:gd name="T56" fmla="*/ 425 w 470"/>
                <a:gd name="T57" fmla="*/ 498 h 730"/>
                <a:gd name="T58" fmla="*/ 227 w 470"/>
                <a:gd name="T59" fmla="*/ 643 h 730"/>
                <a:gd name="T60" fmla="*/ 172 w 470"/>
                <a:gd name="T61" fmla="*/ 698 h 730"/>
                <a:gd name="T62" fmla="*/ 118 w 470"/>
                <a:gd name="T63" fmla="*/ 643 h 730"/>
                <a:gd name="T64" fmla="*/ 172 w 470"/>
                <a:gd name="T65" fmla="*/ 589 h 730"/>
                <a:gd name="T66" fmla="*/ 227 w 470"/>
                <a:gd name="T67" fmla="*/ 643 h 730"/>
                <a:gd name="T68" fmla="*/ 379 w 470"/>
                <a:gd name="T69" fmla="*/ 32 h 730"/>
                <a:gd name="T70" fmla="*/ 434 w 470"/>
                <a:gd name="T71" fmla="*/ 86 h 730"/>
                <a:gd name="T72" fmla="*/ 379 w 470"/>
                <a:gd name="T73" fmla="*/ 141 h 730"/>
                <a:gd name="T74" fmla="*/ 325 w 470"/>
                <a:gd name="T75" fmla="*/ 86 h 730"/>
                <a:gd name="T76" fmla="*/ 379 w 470"/>
                <a:gd name="T77" fmla="*/ 32 h 730"/>
                <a:gd name="T78" fmla="*/ 102 w 470"/>
                <a:gd name="T79" fmla="*/ 418 h 730"/>
                <a:gd name="T80" fmla="*/ 32 w 470"/>
                <a:gd name="T81" fmla="*/ 348 h 730"/>
                <a:gd name="T82" fmla="*/ 102 w 470"/>
                <a:gd name="T83" fmla="*/ 278 h 730"/>
                <a:gd name="T84" fmla="*/ 172 w 470"/>
                <a:gd name="T85" fmla="*/ 348 h 730"/>
                <a:gd name="T86" fmla="*/ 102 w 470"/>
                <a:gd name="T87" fmla="*/ 41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0" h="730">
                  <a:moveTo>
                    <a:pt x="425" y="498"/>
                  </a:moveTo>
                  <a:cubicBezTo>
                    <a:pt x="414" y="498"/>
                    <a:pt x="405" y="501"/>
                    <a:pt x="397" y="507"/>
                  </a:cubicBezTo>
                  <a:cubicBezTo>
                    <a:pt x="197" y="385"/>
                    <a:pt x="197" y="385"/>
                    <a:pt x="197" y="385"/>
                  </a:cubicBezTo>
                  <a:cubicBezTo>
                    <a:pt x="202" y="373"/>
                    <a:pt x="204" y="361"/>
                    <a:pt x="204" y="348"/>
                  </a:cubicBezTo>
                  <a:cubicBezTo>
                    <a:pt x="204" y="331"/>
                    <a:pt x="200" y="315"/>
                    <a:pt x="192" y="301"/>
                  </a:cubicBezTo>
                  <a:cubicBezTo>
                    <a:pt x="334" y="160"/>
                    <a:pt x="334" y="160"/>
                    <a:pt x="334" y="160"/>
                  </a:cubicBezTo>
                  <a:cubicBezTo>
                    <a:pt x="347" y="168"/>
                    <a:pt x="363" y="173"/>
                    <a:pt x="379" y="173"/>
                  </a:cubicBezTo>
                  <a:cubicBezTo>
                    <a:pt x="427" y="173"/>
                    <a:pt x="466" y="134"/>
                    <a:pt x="466" y="86"/>
                  </a:cubicBezTo>
                  <a:cubicBezTo>
                    <a:pt x="466" y="39"/>
                    <a:pt x="427" y="0"/>
                    <a:pt x="379" y="0"/>
                  </a:cubicBezTo>
                  <a:cubicBezTo>
                    <a:pt x="332" y="0"/>
                    <a:pt x="293" y="39"/>
                    <a:pt x="293" y="86"/>
                  </a:cubicBezTo>
                  <a:cubicBezTo>
                    <a:pt x="293" y="106"/>
                    <a:pt x="299" y="123"/>
                    <a:pt x="310" y="138"/>
                  </a:cubicBezTo>
                  <a:cubicBezTo>
                    <a:pt x="173" y="275"/>
                    <a:pt x="173" y="275"/>
                    <a:pt x="173" y="275"/>
                  </a:cubicBezTo>
                  <a:cubicBezTo>
                    <a:pt x="155" y="257"/>
                    <a:pt x="130" y="246"/>
                    <a:pt x="102" y="246"/>
                  </a:cubicBezTo>
                  <a:cubicBezTo>
                    <a:pt x="46" y="246"/>
                    <a:pt x="0" y="292"/>
                    <a:pt x="0" y="348"/>
                  </a:cubicBezTo>
                  <a:cubicBezTo>
                    <a:pt x="0" y="405"/>
                    <a:pt x="46" y="450"/>
                    <a:pt x="102" y="450"/>
                  </a:cubicBezTo>
                  <a:cubicBezTo>
                    <a:pt x="102" y="450"/>
                    <a:pt x="103" y="450"/>
                    <a:pt x="103" y="450"/>
                  </a:cubicBezTo>
                  <a:cubicBezTo>
                    <a:pt x="135" y="566"/>
                    <a:pt x="135" y="566"/>
                    <a:pt x="135" y="566"/>
                  </a:cubicBezTo>
                  <a:cubicBezTo>
                    <a:pt x="106" y="580"/>
                    <a:pt x="86" y="609"/>
                    <a:pt x="86" y="643"/>
                  </a:cubicBezTo>
                  <a:cubicBezTo>
                    <a:pt x="86" y="691"/>
                    <a:pt x="125" y="730"/>
                    <a:pt x="172" y="730"/>
                  </a:cubicBezTo>
                  <a:cubicBezTo>
                    <a:pt x="220" y="730"/>
                    <a:pt x="259" y="691"/>
                    <a:pt x="259" y="643"/>
                  </a:cubicBezTo>
                  <a:cubicBezTo>
                    <a:pt x="259" y="596"/>
                    <a:pt x="220" y="557"/>
                    <a:pt x="172" y="557"/>
                  </a:cubicBezTo>
                  <a:cubicBezTo>
                    <a:pt x="170" y="557"/>
                    <a:pt x="169" y="557"/>
                    <a:pt x="167" y="557"/>
                  </a:cubicBezTo>
                  <a:cubicBezTo>
                    <a:pt x="135" y="444"/>
                    <a:pt x="135" y="444"/>
                    <a:pt x="135" y="444"/>
                  </a:cubicBezTo>
                  <a:cubicBezTo>
                    <a:pt x="153" y="438"/>
                    <a:pt x="169" y="427"/>
                    <a:pt x="181" y="413"/>
                  </a:cubicBezTo>
                  <a:cubicBezTo>
                    <a:pt x="380" y="535"/>
                    <a:pt x="380" y="535"/>
                    <a:pt x="380" y="535"/>
                  </a:cubicBezTo>
                  <a:cubicBezTo>
                    <a:pt x="380" y="537"/>
                    <a:pt x="379" y="540"/>
                    <a:pt x="379" y="543"/>
                  </a:cubicBezTo>
                  <a:cubicBezTo>
                    <a:pt x="379" y="568"/>
                    <a:pt x="400" y="588"/>
                    <a:pt x="425" y="588"/>
                  </a:cubicBezTo>
                  <a:cubicBezTo>
                    <a:pt x="450" y="588"/>
                    <a:pt x="470" y="568"/>
                    <a:pt x="470" y="543"/>
                  </a:cubicBezTo>
                  <a:cubicBezTo>
                    <a:pt x="470" y="518"/>
                    <a:pt x="450" y="498"/>
                    <a:pt x="425" y="498"/>
                  </a:cubicBezTo>
                  <a:close/>
                  <a:moveTo>
                    <a:pt x="227" y="643"/>
                  </a:moveTo>
                  <a:cubicBezTo>
                    <a:pt x="227" y="673"/>
                    <a:pt x="202" y="698"/>
                    <a:pt x="172" y="698"/>
                  </a:cubicBezTo>
                  <a:cubicBezTo>
                    <a:pt x="142" y="698"/>
                    <a:pt x="118" y="673"/>
                    <a:pt x="118" y="643"/>
                  </a:cubicBezTo>
                  <a:cubicBezTo>
                    <a:pt x="118" y="614"/>
                    <a:pt x="142" y="589"/>
                    <a:pt x="172" y="589"/>
                  </a:cubicBezTo>
                  <a:cubicBezTo>
                    <a:pt x="202" y="589"/>
                    <a:pt x="227" y="614"/>
                    <a:pt x="227" y="643"/>
                  </a:cubicBezTo>
                  <a:close/>
                  <a:moveTo>
                    <a:pt x="379" y="32"/>
                  </a:moveTo>
                  <a:cubicBezTo>
                    <a:pt x="409" y="32"/>
                    <a:pt x="434" y="56"/>
                    <a:pt x="434" y="86"/>
                  </a:cubicBezTo>
                  <a:cubicBezTo>
                    <a:pt x="434" y="116"/>
                    <a:pt x="409" y="141"/>
                    <a:pt x="379" y="141"/>
                  </a:cubicBezTo>
                  <a:cubicBezTo>
                    <a:pt x="350" y="141"/>
                    <a:pt x="325" y="116"/>
                    <a:pt x="325" y="86"/>
                  </a:cubicBezTo>
                  <a:cubicBezTo>
                    <a:pt x="325" y="56"/>
                    <a:pt x="350" y="32"/>
                    <a:pt x="379" y="32"/>
                  </a:cubicBezTo>
                  <a:close/>
                  <a:moveTo>
                    <a:pt x="102" y="418"/>
                  </a:moveTo>
                  <a:cubicBezTo>
                    <a:pt x="63" y="418"/>
                    <a:pt x="32" y="387"/>
                    <a:pt x="32" y="348"/>
                  </a:cubicBezTo>
                  <a:cubicBezTo>
                    <a:pt x="32" y="310"/>
                    <a:pt x="63" y="278"/>
                    <a:pt x="102" y="278"/>
                  </a:cubicBezTo>
                  <a:cubicBezTo>
                    <a:pt x="141" y="278"/>
                    <a:pt x="172" y="310"/>
                    <a:pt x="172" y="348"/>
                  </a:cubicBezTo>
                  <a:cubicBezTo>
                    <a:pt x="172" y="387"/>
                    <a:pt x="141" y="418"/>
                    <a:pt x="102" y="41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1" name="Freeform 14"/>
            <p:cNvSpPr>
              <a:spLocks/>
            </p:cNvSpPr>
            <p:nvPr/>
          </p:nvSpPr>
          <p:spPr bwMode="auto">
            <a:xfrm>
              <a:off x="368362" y="2289586"/>
              <a:ext cx="385763" cy="349250"/>
            </a:xfrm>
            <a:custGeom>
              <a:avLst/>
              <a:gdLst>
                <a:gd name="T0" fmla="*/ 75 w 103"/>
                <a:gd name="T1" fmla="*/ 89 h 93"/>
                <a:gd name="T2" fmla="*/ 85 w 103"/>
                <a:gd name="T3" fmla="*/ 93 h 93"/>
                <a:gd name="T4" fmla="*/ 98 w 103"/>
                <a:gd name="T5" fmla="*/ 87 h 93"/>
                <a:gd name="T6" fmla="*/ 96 w 103"/>
                <a:gd name="T7" fmla="*/ 64 h 93"/>
                <a:gd name="T8" fmla="*/ 29 w 103"/>
                <a:gd name="T9" fmla="*/ 6 h 93"/>
                <a:gd name="T10" fmla="*/ 6 w 103"/>
                <a:gd name="T11" fmla="*/ 7 h 93"/>
                <a:gd name="T12" fmla="*/ 8 w 103"/>
                <a:gd name="T13" fmla="*/ 30 h 93"/>
                <a:gd name="T14" fmla="*/ 75 w 103"/>
                <a:gd name="T15" fmla="*/ 89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93">
                  <a:moveTo>
                    <a:pt x="75" y="89"/>
                  </a:moveTo>
                  <a:cubicBezTo>
                    <a:pt x="78" y="91"/>
                    <a:pt x="82" y="93"/>
                    <a:pt x="85" y="93"/>
                  </a:cubicBezTo>
                  <a:cubicBezTo>
                    <a:pt x="90" y="93"/>
                    <a:pt x="94" y="91"/>
                    <a:pt x="98" y="87"/>
                  </a:cubicBezTo>
                  <a:cubicBezTo>
                    <a:pt x="103" y="80"/>
                    <a:pt x="103" y="70"/>
                    <a:pt x="96" y="64"/>
                  </a:cubicBezTo>
                  <a:cubicBezTo>
                    <a:pt x="29" y="6"/>
                    <a:pt x="29" y="6"/>
                    <a:pt x="29" y="6"/>
                  </a:cubicBezTo>
                  <a:cubicBezTo>
                    <a:pt x="22" y="0"/>
                    <a:pt x="12" y="1"/>
                    <a:pt x="6" y="7"/>
                  </a:cubicBezTo>
                  <a:cubicBezTo>
                    <a:pt x="0" y="14"/>
                    <a:pt x="1" y="24"/>
                    <a:pt x="8" y="30"/>
                  </a:cubicBezTo>
                  <a:lnTo>
                    <a:pt x="75" y="8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2" name="Freeform 15"/>
            <p:cNvSpPr>
              <a:spLocks/>
            </p:cNvSpPr>
            <p:nvPr/>
          </p:nvSpPr>
          <p:spPr bwMode="auto">
            <a:xfrm>
              <a:off x="495362" y="3250023"/>
              <a:ext cx="304800" cy="277813"/>
            </a:xfrm>
            <a:custGeom>
              <a:avLst/>
              <a:gdLst>
                <a:gd name="T0" fmla="*/ 53 w 81"/>
                <a:gd name="T1" fmla="*/ 6 h 74"/>
                <a:gd name="T2" fmla="*/ 7 w 81"/>
                <a:gd name="T3" fmla="*/ 45 h 74"/>
                <a:gd name="T4" fmla="*/ 6 w 81"/>
                <a:gd name="T5" fmla="*/ 68 h 74"/>
                <a:gd name="T6" fmla="*/ 18 w 81"/>
                <a:gd name="T7" fmla="*/ 74 h 74"/>
                <a:gd name="T8" fmla="*/ 28 w 81"/>
                <a:gd name="T9" fmla="*/ 70 h 74"/>
                <a:gd name="T10" fmla="*/ 74 w 81"/>
                <a:gd name="T11" fmla="*/ 30 h 74"/>
                <a:gd name="T12" fmla="*/ 75 w 81"/>
                <a:gd name="T13" fmla="*/ 7 h 74"/>
                <a:gd name="T14" fmla="*/ 53 w 81"/>
                <a:gd name="T15" fmla="*/ 6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74">
                  <a:moveTo>
                    <a:pt x="53" y="6"/>
                  </a:moveTo>
                  <a:cubicBezTo>
                    <a:pt x="7" y="45"/>
                    <a:pt x="7" y="45"/>
                    <a:pt x="7" y="45"/>
                  </a:cubicBezTo>
                  <a:cubicBezTo>
                    <a:pt x="0" y="51"/>
                    <a:pt x="0" y="61"/>
                    <a:pt x="6" y="68"/>
                  </a:cubicBezTo>
                  <a:cubicBezTo>
                    <a:pt x="9" y="72"/>
                    <a:pt x="13" y="74"/>
                    <a:pt x="18" y="74"/>
                  </a:cubicBezTo>
                  <a:cubicBezTo>
                    <a:pt x="22" y="74"/>
                    <a:pt x="25" y="72"/>
                    <a:pt x="28" y="70"/>
                  </a:cubicBezTo>
                  <a:cubicBezTo>
                    <a:pt x="74" y="30"/>
                    <a:pt x="74" y="30"/>
                    <a:pt x="74" y="30"/>
                  </a:cubicBezTo>
                  <a:cubicBezTo>
                    <a:pt x="81" y="24"/>
                    <a:pt x="81" y="14"/>
                    <a:pt x="75" y="7"/>
                  </a:cubicBezTo>
                  <a:cubicBezTo>
                    <a:pt x="70" y="1"/>
                    <a:pt x="59" y="0"/>
                    <a:pt x="53" y="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pic>
        <p:nvPicPr>
          <p:cNvPr id="13" name="图片 1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323528" y="1340768"/>
            <a:ext cx="1224136" cy="470348"/>
          </a:xfrm>
          <a:prstGeom prst="rect">
            <a:avLst/>
          </a:prstGeom>
        </p:spPr>
      </p:pic>
      <p:pic>
        <p:nvPicPr>
          <p:cNvPr id="14" name="图片 1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156176" y="1052736"/>
            <a:ext cx="1800000" cy="1800000"/>
          </a:xfrm>
          <a:prstGeom prst="rect">
            <a:avLst/>
          </a:prstGeom>
        </p:spPr>
      </p:pic>
      <p:pic>
        <p:nvPicPr>
          <p:cNvPr id="15" name="图片 14"/>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6156176" y="3429000"/>
            <a:ext cx="1800000" cy="1800000"/>
          </a:xfrm>
          <a:prstGeom prst="rect">
            <a:avLst/>
          </a:prstGeom>
        </p:spPr>
      </p:pic>
      <p:sp>
        <p:nvSpPr>
          <p:cNvPr id="16" name="文本框 15"/>
          <p:cNvSpPr txBox="1"/>
          <p:nvPr/>
        </p:nvSpPr>
        <p:spPr>
          <a:xfrm>
            <a:off x="6588224" y="2996952"/>
            <a:ext cx="1080120" cy="230832"/>
          </a:xfrm>
          <a:prstGeom prst="rect">
            <a:avLst/>
          </a:prstGeom>
          <a:noFill/>
        </p:spPr>
        <p:txBody>
          <a:bodyPr wrap="square" lIns="0" tIns="0" rIns="0" bIns="0" rtlCol="0">
            <a:spAutoFit/>
          </a:bodyPr>
          <a:lstStyle>
            <a:defPPr>
              <a:defRPr lang="zh-CN"/>
            </a:defPPr>
            <a:lvl1pPr>
              <a:defRPr>
                <a:solidFill>
                  <a:schemeClr val="bg1"/>
                </a:solidFill>
              </a:defRPr>
            </a:lvl1pPr>
          </a:lstStyle>
          <a:p>
            <a:pPr>
              <a:lnSpc>
                <a:spcPts val="1800"/>
              </a:lnSpc>
            </a:pPr>
            <a:r>
              <a:rPr lang="zh-CN" altLang="en-US" sz="1200" dirty="0">
                <a:solidFill>
                  <a:prstClr val="white"/>
                </a:solidFill>
                <a:latin typeface="微软雅黑" panose="020B0503020204020204" pitchFamily="34" charset="-122"/>
                <a:ea typeface="微软雅黑" panose="020B0503020204020204" pitchFamily="34" charset="-122"/>
              </a:rPr>
              <a:t>微信公众号</a:t>
            </a:r>
          </a:p>
        </p:txBody>
      </p:sp>
      <p:sp>
        <p:nvSpPr>
          <p:cNvPr id="17" name="文本框 16"/>
          <p:cNvSpPr txBox="1"/>
          <p:nvPr/>
        </p:nvSpPr>
        <p:spPr>
          <a:xfrm>
            <a:off x="6948264" y="5373216"/>
            <a:ext cx="1080120" cy="230832"/>
          </a:xfrm>
          <a:prstGeom prst="rect">
            <a:avLst/>
          </a:prstGeom>
          <a:noFill/>
        </p:spPr>
        <p:txBody>
          <a:bodyPr wrap="square" lIns="0" tIns="0" rIns="0" bIns="0" rtlCol="0">
            <a:spAutoFit/>
          </a:bodyPr>
          <a:lstStyle>
            <a:defPPr>
              <a:defRPr lang="zh-CN"/>
            </a:defPPr>
            <a:lvl1pPr>
              <a:defRPr>
                <a:solidFill>
                  <a:schemeClr val="bg1"/>
                </a:solidFill>
              </a:defRPr>
            </a:lvl1pPr>
          </a:lstStyle>
          <a:p>
            <a:pPr>
              <a:lnSpc>
                <a:spcPts val="1800"/>
              </a:lnSpc>
            </a:pPr>
            <a:r>
              <a:rPr lang="zh-CN" altLang="en-US" sz="1200" dirty="0">
                <a:solidFill>
                  <a:prstClr val="white"/>
                </a:solidFill>
                <a:latin typeface="微软雅黑" panose="020B0503020204020204" pitchFamily="34" charset="-122"/>
                <a:ea typeface="微软雅黑" panose="020B0503020204020204" pitchFamily="34" charset="-122"/>
              </a:rPr>
              <a:t>官网</a:t>
            </a:r>
          </a:p>
        </p:txBody>
      </p:sp>
      <p:sp>
        <p:nvSpPr>
          <p:cNvPr id="18" name="矩形 17"/>
          <p:cNvSpPr/>
          <p:nvPr/>
        </p:nvSpPr>
        <p:spPr>
          <a:xfrm>
            <a:off x="5292080" y="5733256"/>
            <a:ext cx="3456384" cy="276999"/>
          </a:xfrm>
          <a:prstGeom prst="rect">
            <a:avLst/>
          </a:prstGeom>
        </p:spPr>
        <p:txBody>
          <a:bodyPr wrap="square">
            <a:spAutoFit/>
          </a:bodyPr>
          <a:lstStyle/>
          <a:p>
            <a:r>
              <a:rPr lang="zh-CN" altLang="en-US" sz="1200" dirty="0">
                <a:solidFill>
                  <a:prstClr val="white"/>
                </a:solidFill>
                <a:latin typeface="微软雅黑" panose="020B0503020204020204" pitchFamily="34" charset="-122"/>
                <a:ea typeface="微软雅黑" panose="020B0503020204020204" pitchFamily="34" charset="-122"/>
              </a:rPr>
              <a:t>官网  </a:t>
            </a:r>
            <a:r>
              <a:rPr lang="en-US" altLang="zh-CN" sz="1200" dirty="0">
                <a:solidFill>
                  <a:prstClr val="white"/>
                </a:solidFill>
                <a:latin typeface="微软雅黑" panose="020B0503020204020204" pitchFamily="34" charset="-122"/>
                <a:ea typeface="微软雅黑" panose="020B0503020204020204" pitchFamily="34" charset="-122"/>
              </a:rPr>
              <a:t>    </a:t>
            </a:r>
            <a:r>
              <a:rPr lang="en-US" sz="1200" dirty="0">
                <a:solidFill>
                  <a:prstClr val="white"/>
                </a:solidFill>
                <a:latin typeface="微软雅黑" panose="020B0503020204020204" pitchFamily="34" charset="-122"/>
                <a:ea typeface="微软雅黑" panose="020B0503020204020204" pitchFamily="34" charset="-122"/>
              </a:rPr>
              <a:t>http://developer.huawei.com/ict/cn</a:t>
            </a:r>
          </a:p>
        </p:txBody>
      </p:sp>
      <p:sp>
        <p:nvSpPr>
          <p:cNvPr id="19" name="文本框 18"/>
          <p:cNvSpPr txBox="1"/>
          <p:nvPr/>
        </p:nvSpPr>
        <p:spPr>
          <a:xfrm>
            <a:off x="1691680" y="3429000"/>
            <a:ext cx="3459425" cy="1051570"/>
          </a:xfrm>
          <a:prstGeom prst="rect">
            <a:avLst/>
          </a:prstGeom>
          <a:noFill/>
        </p:spPr>
        <p:txBody>
          <a:bodyPr wrap="square" lIns="0" tIns="0" rIns="0" bIns="0" rtlCol="0">
            <a:spAutoFit/>
          </a:bodyPr>
          <a:lstStyle>
            <a:defPPr>
              <a:defRPr lang="zh-CN"/>
            </a:defPPr>
            <a:lvl1pPr>
              <a:defRPr>
                <a:solidFill>
                  <a:schemeClr val="bg1"/>
                </a:solidFill>
              </a:defRPr>
            </a:lvl1pPr>
          </a:lstStyle>
          <a:p>
            <a:pPr>
              <a:lnSpc>
                <a:spcPts val="1800"/>
              </a:lnSpc>
              <a:spcAft>
                <a:spcPts val="1000"/>
              </a:spcAft>
            </a:pPr>
            <a:r>
              <a:rPr lang="en-US" altLang="zh-CN" b="1" dirty="0">
                <a:solidFill>
                  <a:prstClr val="white"/>
                </a:solidFill>
                <a:latin typeface="微软雅黑" panose="020B0503020204020204" pitchFamily="34" charset="-122"/>
                <a:ea typeface="微软雅黑" panose="020B0503020204020204" pitchFamily="34" charset="-122"/>
              </a:rPr>
              <a:t>HDG 2016 </a:t>
            </a:r>
            <a:r>
              <a:rPr lang="zh-CN" altLang="en-US" sz="1200" dirty="0">
                <a:solidFill>
                  <a:prstClr val="white"/>
                </a:solidFill>
                <a:latin typeface="微软雅黑" panose="020B0503020204020204" pitchFamily="34" charset="-122"/>
                <a:ea typeface="微软雅黑" panose="020B0503020204020204" pitchFamily="34" charset="-122"/>
              </a:rPr>
              <a:t>走过了上海、南京、西安、杭州、苏州、成都、武汉、北京、深圳。</a:t>
            </a:r>
            <a:endParaRPr lang="en-US" altLang="zh-CN" sz="1200" dirty="0">
              <a:solidFill>
                <a:prstClr val="white"/>
              </a:solidFill>
              <a:latin typeface="微软雅黑" panose="020B0503020204020204" pitchFamily="34" charset="-122"/>
              <a:ea typeface="微软雅黑" panose="020B0503020204020204" pitchFamily="34" charset="-122"/>
            </a:endParaRPr>
          </a:p>
          <a:p>
            <a:pPr>
              <a:lnSpc>
                <a:spcPts val="1800"/>
              </a:lnSpc>
              <a:spcAft>
                <a:spcPts val="1000"/>
              </a:spcAft>
            </a:pPr>
            <a:r>
              <a:rPr lang="en-US" altLang="zh-CN" b="1" dirty="0">
                <a:solidFill>
                  <a:prstClr val="white"/>
                </a:solidFill>
                <a:latin typeface="微软雅黑" panose="020B0503020204020204" pitchFamily="34" charset="-122"/>
                <a:ea typeface="微软雅黑" panose="020B0503020204020204" pitchFamily="34" charset="-122"/>
              </a:rPr>
              <a:t>HDG 2017 </a:t>
            </a:r>
            <a:r>
              <a:rPr lang="zh-CN" altLang="en-US" sz="1200" dirty="0">
                <a:solidFill>
                  <a:prstClr val="white"/>
                </a:solidFill>
                <a:latin typeface="微软雅黑" panose="020B0503020204020204" pitchFamily="34" charset="-122"/>
                <a:ea typeface="微软雅黑" panose="020B0503020204020204" pitchFamily="34" charset="-122"/>
              </a:rPr>
              <a:t>我们将走的更远，希望汇聚更多开发者，一同话技术、写代码、搞项目。</a:t>
            </a:r>
            <a:endParaRPr lang="zh-CN" altLang="en-US" sz="10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23037101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58583F5-48BB-4DCE-AF36-4BBA144D1486}" type="slidenum">
              <a:rPr lang="zh-CN" altLang="en-US" smtClean="0">
                <a:solidFill>
                  <a:prstClr val="black">
                    <a:tint val="75000"/>
                  </a:prstClr>
                </a:solidFill>
              </a:rPr>
              <a:pPr/>
              <a:t>2</a:t>
            </a:fld>
            <a:endParaRPr lang="zh-CN" altLang="en-US" dirty="0">
              <a:solidFill>
                <a:prstClr val="black">
                  <a:tint val="75000"/>
                </a:prstClr>
              </a:solidFill>
            </a:endParaRPr>
          </a:p>
        </p:txBody>
      </p:sp>
      <p:sp>
        <p:nvSpPr>
          <p:cNvPr id="4" name="标题 3"/>
          <p:cNvSpPr>
            <a:spLocks noGrp="1"/>
          </p:cNvSpPr>
          <p:nvPr>
            <p:ph type="ctrTitle"/>
          </p:nvPr>
        </p:nvSpPr>
        <p:spPr>
          <a:xfrm>
            <a:off x="323528" y="404664"/>
            <a:ext cx="8626361" cy="706581"/>
          </a:xfrm>
        </p:spPr>
        <p:txBody>
          <a:bodyPr>
            <a:normAutofit/>
          </a:bodyPr>
          <a:lstStyle/>
          <a:p>
            <a:pPr algn="l"/>
            <a:r>
              <a:rPr lang="zh-CN" altLang="en-US" sz="3600" dirty="0" smtClean="0"/>
              <a:t>开放背景</a:t>
            </a:r>
            <a:endParaRPr lang="zh-CN" altLang="en-US" sz="3600" dirty="0"/>
          </a:p>
        </p:txBody>
      </p:sp>
      <p:sp>
        <p:nvSpPr>
          <p:cNvPr id="5" name="矩形 4"/>
          <p:cNvSpPr/>
          <p:nvPr/>
        </p:nvSpPr>
        <p:spPr>
          <a:xfrm>
            <a:off x="395536" y="1988840"/>
            <a:ext cx="8208912" cy="461665"/>
          </a:xfrm>
          <a:prstGeom prst="rect">
            <a:avLst/>
          </a:prstGeom>
        </p:spPr>
        <p:txBody>
          <a:bodyPr wrap="square">
            <a:spAutoFit/>
          </a:bodyPr>
          <a:lstStyle/>
          <a:p>
            <a:endParaRPr lang="en-US" altLang="zh-CN" sz="2400" dirty="0">
              <a:solidFill>
                <a:srgbClr val="FF0000"/>
              </a:solidFill>
              <a:latin typeface="微软雅黑" panose="020B0503020204020204" pitchFamily="34" charset="-122"/>
              <a:ea typeface="微软雅黑" panose="020B0503020204020204" pitchFamily="34" charset="-122"/>
            </a:endParaRPr>
          </a:p>
        </p:txBody>
      </p:sp>
      <p:sp>
        <p:nvSpPr>
          <p:cNvPr id="7" name="Freeform 8"/>
          <p:cNvSpPr>
            <a:spLocks noChangeAspect="1"/>
          </p:cNvSpPr>
          <p:nvPr/>
        </p:nvSpPr>
        <p:spPr bwMode="auto">
          <a:xfrm>
            <a:off x="6197284" y="2060848"/>
            <a:ext cx="967004" cy="965745"/>
          </a:xfrm>
          <a:custGeom>
            <a:avLst/>
            <a:gdLst/>
            <a:ahLst/>
            <a:cxnLst>
              <a:cxn ang="0">
                <a:pos x="2113" y="3826"/>
              </a:cxn>
              <a:cxn ang="0">
                <a:pos x="2396" y="3775"/>
              </a:cxn>
              <a:cxn ang="0">
                <a:pos x="2663" y="3684"/>
              </a:cxn>
              <a:cxn ang="0">
                <a:pos x="2911" y="3557"/>
              </a:cxn>
              <a:cxn ang="0">
                <a:pos x="3136" y="3397"/>
              </a:cxn>
              <a:cxn ang="0">
                <a:pos x="3336" y="3206"/>
              </a:cxn>
              <a:cxn ang="0">
                <a:pos x="3507" y="2988"/>
              </a:cxn>
              <a:cxn ang="0">
                <a:pos x="3646" y="2748"/>
              </a:cxn>
              <a:cxn ang="0">
                <a:pos x="3749" y="2487"/>
              </a:cxn>
              <a:cxn ang="0">
                <a:pos x="3813" y="2209"/>
              </a:cxn>
              <a:cxn ang="0">
                <a:pos x="3836" y="1917"/>
              </a:cxn>
              <a:cxn ang="0">
                <a:pos x="3813" y="1626"/>
              </a:cxn>
              <a:cxn ang="0">
                <a:pos x="3749" y="1349"/>
              </a:cxn>
              <a:cxn ang="0">
                <a:pos x="3646" y="1088"/>
              </a:cxn>
              <a:cxn ang="0">
                <a:pos x="3507" y="846"/>
              </a:cxn>
              <a:cxn ang="0">
                <a:pos x="3336" y="629"/>
              </a:cxn>
              <a:cxn ang="0">
                <a:pos x="3136" y="439"/>
              </a:cxn>
              <a:cxn ang="0">
                <a:pos x="2911" y="278"/>
              </a:cxn>
              <a:cxn ang="0">
                <a:pos x="2663" y="151"/>
              </a:cxn>
              <a:cxn ang="0">
                <a:pos x="2396" y="61"/>
              </a:cxn>
              <a:cxn ang="0">
                <a:pos x="2113" y="10"/>
              </a:cxn>
              <a:cxn ang="0">
                <a:pos x="1819" y="3"/>
              </a:cxn>
              <a:cxn ang="0">
                <a:pos x="1531" y="39"/>
              </a:cxn>
              <a:cxn ang="0">
                <a:pos x="1259" y="117"/>
              </a:cxn>
              <a:cxn ang="0">
                <a:pos x="1005" y="232"/>
              </a:cxn>
              <a:cxn ang="0">
                <a:pos x="771" y="382"/>
              </a:cxn>
              <a:cxn ang="0">
                <a:pos x="562" y="563"/>
              </a:cxn>
              <a:cxn ang="0">
                <a:pos x="381" y="771"/>
              </a:cxn>
              <a:cxn ang="0">
                <a:pos x="231" y="1004"/>
              </a:cxn>
              <a:cxn ang="0">
                <a:pos x="116" y="1259"/>
              </a:cxn>
              <a:cxn ang="0">
                <a:pos x="39" y="1532"/>
              </a:cxn>
              <a:cxn ang="0">
                <a:pos x="2" y="1819"/>
              </a:cxn>
              <a:cxn ang="0">
                <a:pos x="9" y="2113"/>
              </a:cxn>
              <a:cxn ang="0">
                <a:pos x="60" y="2396"/>
              </a:cxn>
              <a:cxn ang="0">
                <a:pos x="151" y="2663"/>
              </a:cxn>
              <a:cxn ang="0">
                <a:pos x="278" y="2911"/>
              </a:cxn>
              <a:cxn ang="0">
                <a:pos x="438" y="3136"/>
              </a:cxn>
              <a:cxn ang="0">
                <a:pos x="629" y="3337"/>
              </a:cxn>
              <a:cxn ang="0">
                <a:pos x="847" y="3507"/>
              </a:cxn>
              <a:cxn ang="0">
                <a:pos x="1087" y="3646"/>
              </a:cxn>
              <a:cxn ang="0">
                <a:pos x="1348" y="3749"/>
              </a:cxn>
              <a:cxn ang="0">
                <a:pos x="1626" y="3814"/>
              </a:cxn>
              <a:cxn ang="0">
                <a:pos x="1918" y="3835"/>
              </a:cxn>
            </a:cxnLst>
            <a:rect l="0" t="0" r="r" b="b"/>
            <a:pathLst>
              <a:path w="3836" h="3835">
                <a:moveTo>
                  <a:pt x="1918" y="3835"/>
                </a:moveTo>
                <a:lnTo>
                  <a:pt x="2015" y="3833"/>
                </a:lnTo>
                <a:lnTo>
                  <a:pt x="2113" y="3826"/>
                </a:lnTo>
                <a:lnTo>
                  <a:pt x="2209" y="3814"/>
                </a:lnTo>
                <a:lnTo>
                  <a:pt x="2303" y="3796"/>
                </a:lnTo>
                <a:lnTo>
                  <a:pt x="2396" y="3775"/>
                </a:lnTo>
                <a:lnTo>
                  <a:pt x="2486" y="3749"/>
                </a:lnTo>
                <a:lnTo>
                  <a:pt x="2576" y="3719"/>
                </a:lnTo>
                <a:lnTo>
                  <a:pt x="2663" y="3684"/>
                </a:lnTo>
                <a:lnTo>
                  <a:pt x="2748" y="3646"/>
                </a:lnTo>
                <a:lnTo>
                  <a:pt x="2831" y="3604"/>
                </a:lnTo>
                <a:lnTo>
                  <a:pt x="2911" y="3557"/>
                </a:lnTo>
                <a:lnTo>
                  <a:pt x="2989" y="3507"/>
                </a:lnTo>
                <a:lnTo>
                  <a:pt x="3064" y="3454"/>
                </a:lnTo>
                <a:lnTo>
                  <a:pt x="3136" y="3397"/>
                </a:lnTo>
                <a:lnTo>
                  <a:pt x="3206" y="3337"/>
                </a:lnTo>
                <a:lnTo>
                  <a:pt x="3273" y="3273"/>
                </a:lnTo>
                <a:lnTo>
                  <a:pt x="3336" y="3206"/>
                </a:lnTo>
                <a:lnTo>
                  <a:pt x="3396" y="3136"/>
                </a:lnTo>
                <a:lnTo>
                  <a:pt x="3453" y="3064"/>
                </a:lnTo>
                <a:lnTo>
                  <a:pt x="3507" y="2988"/>
                </a:lnTo>
                <a:lnTo>
                  <a:pt x="3557" y="2911"/>
                </a:lnTo>
                <a:lnTo>
                  <a:pt x="3603" y="2830"/>
                </a:lnTo>
                <a:lnTo>
                  <a:pt x="3646" y="2748"/>
                </a:lnTo>
                <a:lnTo>
                  <a:pt x="3685" y="2663"/>
                </a:lnTo>
                <a:lnTo>
                  <a:pt x="3718" y="2576"/>
                </a:lnTo>
                <a:lnTo>
                  <a:pt x="3749" y="2487"/>
                </a:lnTo>
                <a:lnTo>
                  <a:pt x="3775" y="2396"/>
                </a:lnTo>
                <a:lnTo>
                  <a:pt x="3797" y="2304"/>
                </a:lnTo>
                <a:lnTo>
                  <a:pt x="3813" y="2209"/>
                </a:lnTo>
                <a:lnTo>
                  <a:pt x="3825" y="2113"/>
                </a:lnTo>
                <a:lnTo>
                  <a:pt x="3834" y="2016"/>
                </a:lnTo>
                <a:lnTo>
                  <a:pt x="3836" y="1917"/>
                </a:lnTo>
                <a:lnTo>
                  <a:pt x="3834" y="1819"/>
                </a:lnTo>
                <a:lnTo>
                  <a:pt x="3825" y="1722"/>
                </a:lnTo>
                <a:lnTo>
                  <a:pt x="3813" y="1626"/>
                </a:lnTo>
                <a:lnTo>
                  <a:pt x="3797" y="1532"/>
                </a:lnTo>
                <a:lnTo>
                  <a:pt x="3775" y="1439"/>
                </a:lnTo>
                <a:lnTo>
                  <a:pt x="3749" y="1349"/>
                </a:lnTo>
                <a:lnTo>
                  <a:pt x="3718" y="1259"/>
                </a:lnTo>
                <a:lnTo>
                  <a:pt x="3685" y="1172"/>
                </a:lnTo>
                <a:lnTo>
                  <a:pt x="3646" y="1088"/>
                </a:lnTo>
                <a:lnTo>
                  <a:pt x="3603" y="1004"/>
                </a:lnTo>
                <a:lnTo>
                  <a:pt x="3557" y="925"/>
                </a:lnTo>
                <a:lnTo>
                  <a:pt x="3507" y="846"/>
                </a:lnTo>
                <a:lnTo>
                  <a:pt x="3453" y="771"/>
                </a:lnTo>
                <a:lnTo>
                  <a:pt x="3396" y="699"/>
                </a:lnTo>
                <a:lnTo>
                  <a:pt x="3336" y="629"/>
                </a:lnTo>
                <a:lnTo>
                  <a:pt x="3273" y="563"/>
                </a:lnTo>
                <a:lnTo>
                  <a:pt x="3206" y="499"/>
                </a:lnTo>
                <a:lnTo>
                  <a:pt x="3136" y="439"/>
                </a:lnTo>
                <a:lnTo>
                  <a:pt x="3064" y="382"/>
                </a:lnTo>
                <a:lnTo>
                  <a:pt x="2989" y="328"/>
                </a:lnTo>
                <a:lnTo>
                  <a:pt x="2911" y="278"/>
                </a:lnTo>
                <a:lnTo>
                  <a:pt x="2831" y="232"/>
                </a:lnTo>
                <a:lnTo>
                  <a:pt x="2748" y="189"/>
                </a:lnTo>
                <a:lnTo>
                  <a:pt x="2663" y="151"/>
                </a:lnTo>
                <a:lnTo>
                  <a:pt x="2576" y="117"/>
                </a:lnTo>
                <a:lnTo>
                  <a:pt x="2486" y="86"/>
                </a:lnTo>
                <a:lnTo>
                  <a:pt x="2396" y="61"/>
                </a:lnTo>
                <a:lnTo>
                  <a:pt x="2303" y="39"/>
                </a:lnTo>
                <a:lnTo>
                  <a:pt x="2209" y="22"/>
                </a:lnTo>
                <a:lnTo>
                  <a:pt x="2113" y="10"/>
                </a:lnTo>
                <a:lnTo>
                  <a:pt x="2015" y="3"/>
                </a:lnTo>
                <a:lnTo>
                  <a:pt x="1918" y="0"/>
                </a:lnTo>
                <a:lnTo>
                  <a:pt x="1819" y="3"/>
                </a:lnTo>
                <a:lnTo>
                  <a:pt x="1722" y="10"/>
                </a:lnTo>
                <a:lnTo>
                  <a:pt x="1626" y="22"/>
                </a:lnTo>
                <a:lnTo>
                  <a:pt x="1531" y="39"/>
                </a:lnTo>
                <a:lnTo>
                  <a:pt x="1439" y="61"/>
                </a:lnTo>
                <a:lnTo>
                  <a:pt x="1348" y="86"/>
                </a:lnTo>
                <a:lnTo>
                  <a:pt x="1259" y="117"/>
                </a:lnTo>
                <a:lnTo>
                  <a:pt x="1172" y="151"/>
                </a:lnTo>
                <a:lnTo>
                  <a:pt x="1087" y="189"/>
                </a:lnTo>
                <a:lnTo>
                  <a:pt x="1005" y="232"/>
                </a:lnTo>
                <a:lnTo>
                  <a:pt x="924" y="278"/>
                </a:lnTo>
                <a:lnTo>
                  <a:pt x="847" y="328"/>
                </a:lnTo>
                <a:lnTo>
                  <a:pt x="771" y="382"/>
                </a:lnTo>
                <a:lnTo>
                  <a:pt x="699" y="439"/>
                </a:lnTo>
                <a:lnTo>
                  <a:pt x="629" y="499"/>
                </a:lnTo>
                <a:lnTo>
                  <a:pt x="562" y="563"/>
                </a:lnTo>
                <a:lnTo>
                  <a:pt x="499" y="629"/>
                </a:lnTo>
                <a:lnTo>
                  <a:pt x="438" y="699"/>
                </a:lnTo>
                <a:lnTo>
                  <a:pt x="381" y="771"/>
                </a:lnTo>
                <a:lnTo>
                  <a:pt x="328" y="846"/>
                </a:lnTo>
                <a:lnTo>
                  <a:pt x="278" y="925"/>
                </a:lnTo>
                <a:lnTo>
                  <a:pt x="231" y="1004"/>
                </a:lnTo>
                <a:lnTo>
                  <a:pt x="189" y="1088"/>
                </a:lnTo>
                <a:lnTo>
                  <a:pt x="151" y="1172"/>
                </a:lnTo>
                <a:lnTo>
                  <a:pt x="116" y="1259"/>
                </a:lnTo>
                <a:lnTo>
                  <a:pt x="85" y="1349"/>
                </a:lnTo>
                <a:lnTo>
                  <a:pt x="60" y="1439"/>
                </a:lnTo>
                <a:lnTo>
                  <a:pt x="39" y="1532"/>
                </a:lnTo>
                <a:lnTo>
                  <a:pt x="21" y="1626"/>
                </a:lnTo>
                <a:lnTo>
                  <a:pt x="9" y="1722"/>
                </a:lnTo>
                <a:lnTo>
                  <a:pt x="2" y="1819"/>
                </a:lnTo>
                <a:lnTo>
                  <a:pt x="0" y="1917"/>
                </a:lnTo>
                <a:lnTo>
                  <a:pt x="2" y="2016"/>
                </a:lnTo>
                <a:lnTo>
                  <a:pt x="9" y="2113"/>
                </a:lnTo>
                <a:lnTo>
                  <a:pt x="21" y="2209"/>
                </a:lnTo>
                <a:lnTo>
                  <a:pt x="39" y="2304"/>
                </a:lnTo>
                <a:lnTo>
                  <a:pt x="60" y="2396"/>
                </a:lnTo>
                <a:lnTo>
                  <a:pt x="85" y="2487"/>
                </a:lnTo>
                <a:lnTo>
                  <a:pt x="116" y="2576"/>
                </a:lnTo>
                <a:lnTo>
                  <a:pt x="151" y="2663"/>
                </a:lnTo>
                <a:lnTo>
                  <a:pt x="189" y="2748"/>
                </a:lnTo>
                <a:lnTo>
                  <a:pt x="231" y="2830"/>
                </a:lnTo>
                <a:lnTo>
                  <a:pt x="278" y="2911"/>
                </a:lnTo>
                <a:lnTo>
                  <a:pt x="328" y="2988"/>
                </a:lnTo>
                <a:lnTo>
                  <a:pt x="381" y="3064"/>
                </a:lnTo>
                <a:lnTo>
                  <a:pt x="438" y="3136"/>
                </a:lnTo>
                <a:lnTo>
                  <a:pt x="499" y="3206"/>
                </a:lnTo>
                <a:lnTo>
                  <a:pt x="562" y="3273"/>
                </a:lnTo>
                <a:lnTo>
                  <a:pt x="629" y="3337"/>
                </a:lnTo>
                <a:lnTo>
                  <a:pt x="699" y="3397"/>
                </a:lnTo>
                <a:lnTo>
                  <a:pt x="771" y="3454"/>
                </a:lnTo>
                <a:lnTo>
                  <a:pt x="847" y="3507"/>
                </a:lnTo>
                <a:lnTo>
                  <a:pt x="924" y="3557"/>
                </a:lnTo>
                <a:lnTo>
                  <a:pt x="1005" y="3604"/>
                </a:lnTo>
                <a:lnTo>
                  <a:pt x="1087" y="3646"/>
                </a:lnTo>
                <a:lnTo>
                  <a:pt x="1172" y="3684"/>
                </a:lnTo>
                <a:lnTo>
                  <a:pt x="1259" y="3719"/>
                </a:lnTo>
                <a:lnTo>
                  <a:pt x="1348" y="3749"/>
                </a:lnTo>
                <a:lnTo>
                  <a:pt x="1439" y="3775"/>
                </a:lnTo>
                <a:lnTo>
                  <a:pt x="1531" y="3796"/>
                </a:lnTo>
                <a:lnTo>
                  <a:pt x="1626" y="3814"/>
                </a:lnTo>
                <a:lnTo>
                  <a:pt x="1722" y="3826"/>
                </a:lnTo>
                <a:lnTo>
                  <a:pt x="1819" y="3833"/>
                </a:lnTo>
                <a:lnTo>
                  <a:pt x="1918" y="3835"/>
                </a:lnTo>
                <a:close/>
              </a:path>
            </a:pathLst>
          </a:custGeom>
          <a:gradFill flip="none" rotWithShape="1">
            <a:gsLst>
              <a:gs pos="0">
                <a:srgbClr val="D6E5F2"/>
              </a:gs>
              <a:gs pos="100000">
                <a:srgbClr val="BFD1E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28600" algn="ctr" defTabSz="2560411" fontAlgn="ctr">
              <a:buClr>
                <a:srgbClr val="990000"/>
              </a:buClr>
              <a:buSzPct val="60000"/>
              <a:defRPr/>
            </a:pPr>
            <a:endParaRPr lang="zh-CN" altLang="en-US" dirty="0">
              <a:solidFill>
                <a:schemeClr val="lt1"/>
              </a:solidFill>
              <a:sym typeface="Arial"/>
            </a:endParaRPr>
          </a:p>
        </p:txBody>
      </p:sp>
      <p:sp>
        <p:nvSpPr>
          <p:cNvPr id="8" name="Freeform 9"/>
          <p:cNvSpPr>
            <a:spLocks noChangeAspect="1"/>
          </p:cNvSpPr>
          <p:nvPr/>
        </p:nvSpPr>
        <p:spPr bwMode="auto">
          <a:xfrm>
            <a:off x="913514" y="2073599"/>
            <a:ext cx="965745" cy="965745"/>
          </a:xfrm>
          <a:custGeom>
            <a:avLst/>
            <a:gdLst/>
            <a:ahLst/>
            <a:cxnLst>
              <a:cxn ang="0">
                <a:pos x="2114" y="3826"/>
              </a:cxn>
              <a:cxn ang="0">
                <a:pos x="2397" y="3775"/>
              </a:cxn>
              <a:cxn ang="0">
                <a:pos x="2664" y="3685"/>
              </a:cxn>
              <a:cxn ang="0">
                <a:pos x="2912" y="3557"/>
              </a:cxn>
              <a:cxn ang="0">
                <a:pos x="3137" y="3397"/>
              </a:cxn>
              <a:cxn ang="0">
                <a:pos x="3337" y="3207"/>
              </a:cxn>
              <a:cxn ang="0">
                <a:pos x="3508" y="2989"/>
              </a:cxn>
              <a:cxn ang="0">
                <a:pos x="3646" y="2748"/>
              </a:cxn>
              <a:cxn ang="0">
                <a:pos x="3750" y="2487"/>
              </a:cxn>
              <a:cxn ang="0">
                <a:pos x="3815" y="2209"/>
              </a:cxn>
              <a:cxn ang="0">
                <a:pos x="3836" y="1918"/>
              </a:cxn>
              <a:cxn ang="0">
                <a:pos x="3815" y="1626"/>
              </a:cxn>
              <a:cxn ang="0">
                <a:pos x="3750" y="1349"/>
              </a:cxn>
              <a:cxn ang="0">
                <a:pos x="3646" y="1087"/>
              </a:cxn>
              <a:cxn ang="0">
                <a:pos x="3508" y="847"/>
              </a:cxn>
              <a:cxn ang="0">
                <a:pos x="3337" y="630"/>
              </a:cxn>
              <a:cxn ang="0">
                <a:pos x="3137" y="439"/>
              </a:cxn>
              <a:cxn ang="0">
                <a:pos x="2912" y="278"/>
              </a:cxn>
              <a:cxn ang="0">
                <a:pos x="2664" y="151"/>
              </a:cxn>
              <a:cxn ang="0">
                <a:pos x="2397" y="60"/>
              </a:cxn>
              <a:cxn ang="0">
                <a:pos x="2114" y="10"/>
              </a:cxn>
              <a:cxn ang="0">
                <a:pos x="1820" y="2"/>
              </a:cxn>
              <a:cxn ang="0">
                <a:pos x="1533" y="39"/>
              </a:cxn>
              <a:cxn ang="0">
                <a:pos x="1260" y="117"/>
              </a:cxn>
              <a:cxn ang="0">
                <a:pos x="1005" y="232"/>
              </a:cxn>
              <a:cxn ang="0">
                <a:pos x="772" y="382"/>
              </a:cxn>
              <a:cxn ang="0">
                <a:pos x="563" y="562"/>
              </a:cxn>
              <a:cxn ang="0">
                <a:pos x="382" y="771"/>
              </a:cxn>
              <a:cxn ang="0">
                <a:pos x="233" y="1005"/>
              </a:cxn>
              <a:cxn ang="0">
                <a:pos x="117" y="1259"/>
              </a:cxn>
              <a:cxn ang="0">
                <a:pos x="39" y="1533"/>
              </a:cxn>
              <a:cxn ang="0">
                <a:pos x="3" y="1820"/>
              </a:cxn>
              <a:cxn ang="0">
                <a:pos x="10" y="2113"/>
              </a:cxn>
              <a:cxn ang="0">
                <a:pos x="60" y="2397"/>
              </a:cxn>
              <a:cxn ang="0">
                <a:pos x="151" y="2664"/>
              </a:cxn>
              <a:cxn ang="0">
                <a:pos x="278" y="2911"/>
              </a:cxn>
              <a:cxn ang="0">
                <a:pos x="439" y="3136"/>
              </a:cxn>
              <a:cxn ang="0">
                <a:pos x="630" y="3336"/>
              </a:cxn>
              <a:cxn ang="0">
                <a:pos x="847" y="3507"/>
              </a:cxn>
              <a:cxn ang="0">
                <a:pos x="1088" y="3646"/>
              </a:cxn>
              <a:cxn ang="0">
                <a:pos x="1349" y="3749"/>
              </a:cxn>
              <a:cxn ang="0">
                <a:pos x="1627" y="3814"/>
              </a:cxn>
              <a:cxn ang="0">
                <a:pos x="1918" y="3836"/>
              </a:cxn>
            </a:cxnLst>
            <a:rect l="0" t="0" r="r" b="b"/>
            <a:pathLst>
              <a:path w="3836" h="3836">
                <a:moveTo>
                  <a:pt x="1918" y="3836"/>
                </a:moveTo>
                <a:lnTo>
                  <a:pt x="2017" y="3833"/>
                </a:lnTo>
                <a:lnTo>
                  <a:pt x="2114" y="3826"/>
                </a:lnTo>
                <a:lnTo>
                  <a:pt x="2210" y="3814"/>
                </a:lnTo>
                <a:lnTo>
                  <a:pt x="2304" y="3797"/>
                </a:lnTo>
                <a:lnTo>
                  <a:pt x="2397" y="3775"/>
                </a:lnTo>
                <a:lnTo>
                  <a:pt x="2488" y="3749"/>
                </a:lnTo>
                <a:lnTo>
                  <a:pt x="2576" y="3719"/>
                </a:lnTo>
                <a:lnTo>
                  <a:pt x="2664" y="3685"/>
                </a:lnTo>
                <a:lnTo>
                  <a:pt x="2749" y="3646"/>
                </a:lnTo>
                <a:lnTo>
                  <a:pt x="2831" y="3604"/>
                </a:lnTo>
                <a:lnTo>
                  <a:pt x="2912" y="3557"/>
                </a:lnTo>
                <a:lnTo>
                  <a:pt x="2989" y="3507"/>
                </a:lnTo>
                <a:lnTo>
                  <a:pt x="3065" y="3454"/>
                </a:lnTo>
                <a:lnTo>
                  <a:pt x="3137" y="3397"/>
                </a:lnTo>
                <a:lnTo>
                  <a:pt x="3207" y="3336"/>
                </a:lnTo>
                <a:lnTo>
                  <a:pt x="3273" y="3273"/>
                </a:lnTo>
                <a:lnTo>
                  <a:pt x="3337" y="3207"/>
                </a:lnTo>
                <a:lnTo>
                  <a:pt x="3398" y="3136"/>
                </a:lnTo>
                <a:lnTo>
                  <a:pt x="3455" y="3064"/>
                </a:lnTo>
                <a:lnTo>
                  <a:pt x="3508" y="2989"/>
                </a:lnTo>
                <a:lnTo>
                  <a:pt x="3558" y="2911"/>
                </a:lnTo>
                <a:lnTo>
                  <a:pt x="3605" y="2831"/>
                </a:lnTo>
                <a:lnTo>
                  <a:pt x="3646" y="2748"/>
                </a:lnTo>
                <a:lnTo>
                  <a:pt x="3685" y="2664"/>
                </a:lnTo>
                <a:lnTo>
                  <a:pt x="3720" y="2576"/>
                </a:lnTo>
                <a:lnTo>
                  <a:pt x="3750" y="2487"/>
                </a:lnTo>
                <a:lnTo>
                  <a:pt x="3776" y="2397"/>
                </a:lnTo>
                <a:lnTo>
                  <a:pt x="3797" y="2304"/>
                </a:lnTo>
                <a:lnTo>
                  <a:pt x="3815" y="2209"/>
                </a:lnTo>
                <a:lnTo>
                  <a:pt x="3827" y="2113"/>
                </a:lnTo>
                <a:lnTo>
                  <a:pt x="3834" y="2017"/>
                </a:lnTo>
                <a:lnTo>
                  <a:pt x="3836" y="1918"/>
                </a:lnTo>
                <a:lnTo>
                  <a:pt x="3834" y="1820"/>
                </a:lnTo>
                <a:lnTo>
                  <a:pt x="3827" y="1722"/>
                </a:lnTo>
                <a:lnTo>
                  <a:pt x="3815" y="1626"/>
                </a:lnTo>
                <a:lnTo>
                  <a:pt x="3797" y="1533"/>
                </a:lnTo>
                <a:lnTo>
                  <a:pt x="3776" y="1440"/>
                </a:lnTo>
                <a:lnTo>
                  <a:pt x="3750" y="1349"/>
                </a:lnTo>
                <a:lnTo>
                  <a:pt x="3720" y="1259"/>
                </a:lnTo>
                <a:lnTo>
                  <a:pt x="3685" y="1173"/>
                </a:lnTo>
                <a:lnTo>
                  <a:pt x="3646" y="1087"/>
                </a:lnTo>
                <a:lnTo>
                  <a:pt x="3605" y="1005"/>
                </a:lnTo>
                <a:lnTo>
                  <a:pt x="3558" y="924"/>
                </a:lnTo>
                <a:lnTo>
                  <a:pt x="3508" y="847"/>
                </a:lnTo>
                <a:lnTo>
                  <a:pt x="3455" y="771"/>
                </a:lnTo>
                <a:lnTo>
                  <a:pt x="3398" y="699"/>
                </a:lnTo>
                <a:lnTo>
                  <a:pt x="3337" y="630"/>
                </a:lnTo>
                <a:lnTo>
                  <a:pt x="3273" y="562"/>
                </a:lnTo>
                <a:lnTo>
                  <a:pt x="3207" y="499"/>
                </a:lnTo>
                <a:lnTo>
                  <a:pt x="3137" y="439"/>
                </a:lnTo>
                <a:lnTo>
                  <a:pt x="3065" y="382"/>
                </a:lnTo>
                <a:lnTo>
                  <a:pt x="2989" y="328"/>
                </a:lnTo>
                <a:lnTo>
                  <a:pt x="2912" y="278"/>
                </a:lnTo>
                <a:lnTo>
                  <a:pt x="2831" y="232"/>
                </a:lnTo>
                <a:lnTo>
                  <a:pt x="2749" y="190"/>
                </a:lnTo>
                <a:lnTo>
                  <a:pt x="2664" y="151"/>
                </a:lnTo>
                <a:lnTo>
                  <a:pt x="2576" y="117"/>
                </a:lnTo>
                <a:lnTo>
                  <a:pt x="2488" y="87"/>
                </a:lnTo>
                <a:lnTo>
                  <a:pt x="2397" y="60"/>
                </a:lnTo>
                <a:lnTo>
                  <a:pt x="2304" y="39"/>
                </a:lnTo>
                <a:lnTo>
                  <a:pt x="2210" y="22"/>
                </a:lnTo>
                <a:lnTo>
                  <a:pt x="2114" y="10"/>
                </a:lnTo>
                <a:lnTo>
                  <a:pt x="2017" y="2"/>
                </a:lnTo>
                <a:lnTo>
                  <a:pt x="1918" y="0"/>
                </a:lnTo>
                <a:lnTo>
                  <a:pt x="1820" y="2"/>
                </a:lnTo>
                <a:lnTo>
                  <a:pt x="1722" y="10"/>
                </a:lnTo>
                <a:lnTo>
                  <a:pt x="1627" y="22"/>
                </a:lnTo>
                <a:lnTo>
                  <a:pt x="1533" y="39"/>
                </a:lnTo>
                <a:lnTo>
                  <a:pt x="1440" y="60"/>
                </a:lnTo>
                <a:lnTo>
                  <a:pt x="1349" y="87"/>
                </a:lnTo>
                <a:lnTo>
                  <a:pt x="1260" y="117"/>
                </a:lnTo>
                <a:lnTo>
                  <a:pt x="1173" y="151"/>
                </a:lnTo>
                <a:lnTo>
                  <a:pt x="1088" y="190"/>
                </a:lnTo>
                <a:lnTo>
                  <a:pt x="1005" y="232"/>
                </a:lnTo>
                <a:lnTo>
                  <a:pt x="926" y="278"/>
                </a:lnTo>
                <a:lnTo>
                  <a:pt x="847" y="328"/>
                </a:lnTo>
                <a:lnTo>
                  <a:pt x="772" y="382"/>
                </a:lnTo>
                <a:lnTo>
                  <a:pt x="699" y="439"/>
                </a:lnTo>
                <a:lnTo>
                  <a:pt x="630" y="499"/>
                </a:lnTo>
                <a:lnTo>
                  <a:pt x="563" y="562"/>
                </a:lnTo>
                <a:lnTo>
                  <a:pt x="500" y="630"/>
                </a:lnTo>
                <a:lnTo>
                  <a:pt x="439" y="699"/>
                </a:lnTo>
                <a:lnTo>
                  <a:pt x="382" y="771"/>
                </a:lnTo>
                <a:lnTo>
                  <a:pt x="328" y="847"/>
                </a:lnTo>
                <a:lnTo>
                  <a:pt x="278" y="924"/>
                </a:lnTo>
                <a:lnTo>
                  <a:pt x="233" y="1005"/>
                </a:lnTo>
                <a:lnTo>
                  <a:pt x="190" y="1087"/>
                </a:lnTo>
                <a:lnTo>
                  <a:pt x="151" y="1173"/>
                </a:lnTo>
                <a:lnTo>
                  <a:pt x="117" y="1259"/>
                </a:lnTo>
                <a:lnTo>
                  <a:pt x="87" y="1349"/>
                </a:lnTo>
                <a:lnTo>
                  <a:pt x="60" y="1440"/>
                </a:lnTo>
                <a:lnTo>
                  <a:pt x="39" y="1533"/>
                </a:lnTo>
                <a:lnTo>
                  <a:pt x="23" y="1626"/>
                </a:lnTo>
                <a:lnTo>
                  <a:pt x="10" y="1722"/>
                </a:lnTo>
                <a:lnTo>
                  <a:pt x="3" y="1820"/>
                </a:lnTo>
                <a:lnTo>
                  <a:pt x="0" y="1918"/>
                </a:lnTo>
                <a:lnTo>
                  <a:pt x="3" y="2017"/>
                </a:lnTo>
                <a:lnTo>
                  <a:pt x="10" y="2113"/>
                </a:lnTo>
                <a:lnTo>
                  <a:pt x="23" y="2209"/>
                </a:lnTo>
                <a:lnTo>
                  <a:pt x="39" y="2304"/>
                </a:lnTo>
                <a:lnTo>
                  <a:pt x="60" y="2397"/>
                </a:lnTo>
                <a:lnTo>
                  <a:pt x="87" y="2487"/>
                </a:lnTo>
                <a:lnTo>
                  <a:pt x="117" y="2576"/>
                </a:lnTo>
                <a:lnTo>
                  <a:pt x="151" y="2664"/>
                </a:lnTo>
                <a:lnTo>
                  <a:pt x="190" y="2748"/>
                </a:lnTo>
                <a:lnTo>
                  <a:pt x="233" y="2831"/>
                </a:lnTo>
                <a:lnTo>
                  <a:pt x="278" y="2911"/>
                </a:lnTo>
                <a:lnTo>
                  <a:pt x="328" y="2989"/>
                </a:lnTo>
                <a:lnTo>
                  <a:pt x="382" y="3064"/>
                </a:lnTo>
                <a:lnTo>
                  <a:pt x="439" y="3136"/>
                </a:lnTo>
                <a:lnTo>
                  <a:pt x="500" y="3207"/>
                </a:lnTo>
                <a:lnTo>
                  <a:pt x="563" y="3273"/>
                </a:lnTo>
                <a:lnTo>
                  <a:pt x="630" y="3336"/>
                </a:lnTo>
                <a:lnTo>
                  <a:pt x="699" y="3397"/>
                </a:lnTo>
                <a:lnTo>
                  <a:pt x="772" y="3454"/>
                </a:lnTo>
                <a:lnTo>
                  <a:pt x="847" y="3507"/>
                </a:lnTo>
                <a:lnTo>
                  <a:pt x="926" y="3557"/>
                </a:lnTo>
                <a:lnTo>
                  <a:pt x="1005" y="3604"/>
                </a:lnTo>
                <a:lnTo>
                  <a:pt x="1088" y="3646"/>
                </a:lnTo>
                <a:lnTo>
                  <a:pt x="1173" y="3685"/>
                </a:lnTo>
                <a:lnTo>
                  <a:pt x="1260" y="3719"/>
                </a:lnTo>
                <a:lnTo>
                  <a:pt x="1349" y="3749"/>
                </a:lnTo>
                <a:lnTo>
                  <a:pt x="1440" y="3775"/>
                </a:lnTo>
                <a:lnTo>
                  <a:pt x="1533" y="3797"/>
                </a:lnTo>
                <a:lnTo>
                  <a:pt x="1627" y="3814"/>
                </a:lnTo>
                <a:lnTo>
                  <a:pt x="1722" y="3826"/>
                </a:lnTo>
                <a:lnTo>
                  <a:pt x="1820" y="3833"/>
                </a:lnTo>
                <a:lnTo>
                  <a:pt x="1918" y="3836"/>
                </a:lnTo>
                <a:close/>
              </a:path>
            </a:pathLst>
          </a:custGeom>
          <a:gradFill flip="none" rotWithShape="1">
            <a:gsLst>
              <a:gs pos="0">
                <a:srgbClr val="D6E5F2"/>
              </a:gs>
              <a:gs pos="100000">
                <a:srgbClr val="BFD1E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28600" algn="ctr" defTabSz="2560411" fontAlgn="ctr">
              <a:buClr>
                <a:srgbClr val="990000"/>
              </a:buClr>
              <a:buSzPct val="60000"/>
              <a:defRPr/>
            </a:pPr>
            <a:endParaRPr lang="zh-CN" altLang="en-US">
              <a:solidFill>
                <a:schemeClr val="lt1"/>
              </a:solidFill>
              <a:sym typeface="Arial"/>
            </a:endParaRPr>
          </a:p>
        </p:txBody>
      </p:sp>
      <p:sp>
        <p:nvSpPr>
          <p:cNvPr id="9" name="Freeform 10"/>
          <p:cNvSpPr>
            <a:spLocks noChangeAspect="1"/>
          </p:cNvSpPr>
          <p:nvPr/>
        </p:nvSpPr>
        <p:spPr bwMode="auto">
          <a:xfrm>
            <a:off x="898334" y="5138445"/>
            <a:ext cx="965745" cy="965745"/>
          </a:xfrm>
          <a:custGeom>
            <a:avLst/>
            <a:gdLst/>
            <a:ahLst/>
            <a:cxnLst>
              <a:cxn ang="0">
                <a:pos x="2114" y="3825"/>
              </a:cxn>
              <a:cxn ang="0">
                <a:pos x="2397" y="3774"/>
              </a:cxn>
              <a:cxn ang="0">
                <a:pos x="2664" y="3685"/>
              </a:cxn>
              <a:cxn ang="0">
                <a:pos x="2911" y="3557"/>
              </a:cxn>
              <a:cxn ang="0">
                <a:pos x="3137" y="3396"/>
              </a:cxn>
              <a:cxn ang="0">
                <a:pos x="3336" y="3206"/>
              </a:cxn>
              <a:cxn ang="0">
                <a:pos x="3508" y="2989"/>
              </a:cxn>
              <a:cxn ang="0">
                <a:pos x="3646" y="2748"/>
              </a:cxn>
              <a:cxn ang="0">
                <a:pos x="3749" y="2486"/>
              </a:cxn>
              <a:cxn ang="0">
                <a:pos x="3814" y="2209"/>
              </a:cxn>
              <a:cxn ang="0">
                <a:pos x="3836" y="1918"/>
              </a:cxn>
              <a:cxn ang="0">
                <a:pos x="3814" y="1626"/>
              </a:cxn>
              <a:cxn ang="0">
                <a:pos x="3749" y="1348"/>
              </a:cxn>
              <a:cxn ang="0">
                <a:pos x="3646" y="1087"/>
              </a:cxn>
              <a:cxn ang="0">
                <a:pos x="3508" y="847"/>
              </a:cxn>
              <a:cxn ang="0">
                <a:pos x="3336" y="629"/>
              </a:cxn>
              <a:cxn ang="0">
                <a:pos x="3137" y="438"/>
              </a:cxn>
              <a:cxn ang="0">
                <a:pos x="2911" y="278"/>
              </a:cxn>
              <a:cxn ang="0">
                <a:pos x="2664" y="151"/>
              </a:cxn>
              <a:cxn ang="0">
                <a:pos x="2397" y="60"/>
              </a:cxn>
              <a:cxn ang="0">
                <a:pos x="2114" y="9"/>
              </a:cxn>
              <a:cxn ang="0">
                <a:pos x="1820" y="2"/>
              </a:cxn>
              <a:cxn ang="0">
                <a:pos x="1533" y="39"/>
              </a:cxn>
              <a:cxn ang="0">
                <a:pos x="1260" y="116"/>
              </a:cxn>
              <a:cxn ang="0">
                <a:pos x="1005" y="231"/>
              </a:cxn>
              <a:cxn ang="0">
                <a:pos x="771" y="381"/>
              </a:cxn>
              <a:cxn ang="0">
                <a:pos x="563" y="562"/>
              </a:cxn>
              <a:cxn ang="0">
                <a:pos x="382" y="771"/>
              </a:cxn>
              <a:cxn ang="0">
                <a:pos x="232" y="1005"/>
              </a:cxn>
              <a:cxn ang="0">
                <a:pos x="117" y="1259"/>
              </a:cxn>
              <a:cxn ang="0">
                <a:pos x="39" y="1531"/>
              </a:cxn>
              <a:cxn ang="0">
                <a:pos x="2" y="1819"/>
              </a:cxn>
              <a:cxn ang="0">
                <a:pos x="10" y="2113"/>
              </a:cxn>
              <a:cxn ang="0">
                <a:pos x="60" y="2396"/>
              </a:cxn>
              <a:cxn ang="0">
                <a:pos x="151" y="2663"/>
              </a:cxn>
              <a:cxn ang="0">
                <a:pos x="278" y="2910"/>
              </a:cxn>
              <a:cxn ang="0">
                <a:pos x="439" y="3136"/>
              </a:cxn>
              <a:cxn ang="0">
                <a:pos x="630" y="3336"/>
              </a:cxn>
              <a:cxn ang="0">
                <a:pos x="847" y="3507"/>
              </a:cxn>
              <a:cxn ang="0">
                <a:pos x="1087" y="3646"/>
              </a:cxn>
              <a:cxn ang="0">
                <a:pos x="1349" y="3749"/>
              </a:cxn>
              <a:cxn ang="0">
                <a:pos x="1626" y="3813"/>
              </a:cxn>
              <a:cxn ang="0">
                <a:pos x="1918" y="3835"/>
              </a:cxn>
            </a:cxnLst>
            <a:rect l="0" t="0" r="r" b="b"/>
            <a:pathLst>
              <a:path w="3836" h="3835">
                <a:moveTo>
                  <a:pt x="1918" y="3835"/>
                </a:moveTo>
                <a:lnTo>
                  <a:pt x="2017" y="3832"/>
                </a:lnTo>
                <a:lnTo>
                  <a:pt x="2114" y="3825"/>
                </a:lnTo>
                <a:lnTo>
                  <a:pt x="2209" y="3813"/>
                </a:lnTo>
                <a:lnTo>
                  <a:pt x="2304" y="3797"/>
                </a:lnTo>
                <a:lnTo>
                  <a:pt x="2397" y="3774"/>
                </a:lnTo>
                <a:lnTo>
                  <a:pt x="2488" y="3749"/>
                </a:lnTo>
                <a:lnTo>
                  <a:pt x="2576" y="3718"/>
                </a:lnTo>
                <a:lnTo>
                  <a:pt x="2664" y="3685"/>
                </a:lnTo>
                <a:lnTo>
                  <a:pt x="2748" y="3646"/>
                </a:lnTo>
                <a:lnTo>
                  <a:pt x="2831" y="3603"/>
                </a:lnTo>
                <a:lnTo>
                  <a:pt x="2911" y="3557"/>
                </a:lnTo>
                <a:lnTo>
                  <a:pt x="2989" y="3507"/>
                </a:lnTo>
                <a:lnTo>
                  <a:pt x="3064" y="3453"/>
                </a:lnTo>
                <a:lnTo>
                  <a:pt x="3137" y="3396"/>
                </a:lnTo>
                <a:lnTo>
                  <a:pt x="3207" y="3336"/>
                </a:lnTo>
                <a:lnTo>
                  <a:pt x="3273" y="3273"/>
                </a:lnTo>
                <a:lnTo>
                  <a:pt x="3336" y="3206"/>
                </a:lnTo>
                <a:lnTo>
                  <a:pt x="3398" y="3136"/>
                </a:lnTo>
                <a:lnTo>
                  <a:pt x="3455" y="3064"/>
                </a:lnTo>
                <a:lnTo>
                  <a:pt x="3508" y="2989"/>
                </a:lnTo>
                <a:lnTo>
                  <a:pt x="3558" y="2910"/>
                </a:lnTo>
                <a:lnTo>
                  <a:pt x="3604" y="2831"/>
                </a:lnTo>
                <a:lnTo>
                  <a:pt x="3646" y="2748"/>
                </a:lnTo>
                <a:lnTo>
                  <a:pt x="3685" y="2663"/>
                </a:lnTo>
                <a:lnTo>
                  <a:pt x="3720" y="2576"/>
                </a:lnTo>
                <a:lnTo>
                  <a:pt x="3749" y="2486"/>
                </a:lnTo>
                <a:lnTo>
                  <a:pt x="3776" y="2396"/>
                </a:lnTo>
                <a:lnTo>
                  <a:pt x="3797" y="2303"/>
                </a:lnTo>
                <a:lnTo>
                  <a:pt x="3814" y="2209"/>
                </a:lnTo>
                <a:lnTo>
                  <a:pt x="3827" y="2113"/>
                </a:lnTo>
                <a:lnTo>
                  <a:pt x="3834" y="2015"/>
                </a:lnTo>
                <a:lnTo>
                  <a:pt x="3836" y="1918"/>
                </a:lnTo>
                <a:lnTo>
                  <a:pt x="3834" y="1819"/>
                </a:lnTo>
                <a:lnTo>
                  <a:pt x="3827" y="1722"/>
                </a:lnTo>
                <a:lnTo>
                  <a:pt x="3814" y="1626"/>
                </a:lnTo>
                <a:lnTo>
                  <a:pt x="3797" y="1531"/>
                </a:lnTo>
                <a:lnTo>
                  <a:pt x="3776" y="1439"/>
                </a:lnTo>
                <a:lnTo>
                  <a:pt x="3749" y="1348"/>
                </a:lnTo>
                <a:lnTo>
                  <a:pt x="3720" y="1259"/>
                </a:lnTo>
                <a:lnTo>
                  <a:pt x="3685" y="1172"/>
                </a:lnTo>
                <a:lnTo>
                  <a:pt x="3646" y="1087"/>
                </a:lnTo>
                <a:lnTo>
                  <a:pt x="3604" y="1005"/>
                </a:lnTo>
                <a:lnTo>
                  <a:pt x="3558" y="924"/>
                </a:lnTo>
                <a:lnTo>
                  <a:pt x="3508" y="847"/>
                </a:lnTo>
                <a:lnTo>
                  <a:pt x="3455" y="771"/>
                </a:lnTo>
                <a:lnTo>
                  <a:pt x="3398" y="699"/>
                </a:lnTo>
                <a:lnTo>
                  <a:pt x="3336" y="629"/>
                </a:lnTo>
                <a:lnTo>
                  <a:pt x="3273" y="562"/>
                </a:lnTo>
                <a:lnTo>
                  <a:pt x="3207" y="499"/>
                </a:lnTo>
                <a:lnTo>
                  <a:pt x="3137" y="438"/>
                </a:lnTo>
                <a:lnTo>
                  <a:pt x="3064" y="381"/>
                </a:lnTo>
                <a:lnTo>
                  <a:pt x="2989" y="328"/>
                </a:lnTo>
                <a:lnTo>
                  <a:pt x="2911" y="278"/>
                </a:lnTo>
                <a:lnTo>
                  <a:pt x="2831" y="231"/>
                </a:lnTo>
                <a:lnTo>
                  <a:pt x="2748" y="189"/>
                </a:lnTo>
                <a:lnTo>
                  <a:pt x="2664" y="151"/>
                </a:lnTo>
                <a:lnTo>
                  <a:pt x="2576" y="116"/>
                </a:lnTo>
                <a:lnTo>
                  <a:pt x="2488" y="85"/>
                </a:lnTo>
                <a:lnTo>
                  <a:pt x="2397" y="60"/>
                </a:lnTo>
                <a:lnTo>
                  <a:pt x="2304" y="39"/>
                </a:lnTo>
                <a:lnTo>
                  <a:pt x="2209" y="21"/>
                </a:lnTo>
                <a:lnTo>
                  <a:pt x="2114" y="9"/>
                </a:lnTo>
                <a:lnTo>
                  <a:pt x="2017" y="2"/>
                </a:lnTo>
                <a:lnTo>
                  <a:pt x="1918" y="0"/>
                </a:lnTo>
                <a:lnTo>
                  <a:pt x="1820" y="2"/>
                </a:lnTo>
                <a:lnTo>
                  <a:pt x="1722" y="9"/>
                </a:lnTo>
                <a:lnTo>
                  <a:pt x="1626" y="21"/>
                </a:lnTo>
                <a:lnTo>
                  <a:pt x="1533" y="39"/>
                </a:lnTo>
                <a:lnTo>
                  <a:pt x="1440" y="60"/>
                </a:lnTo>
                <a:lnTo>
                  <a:pt x="1349" y="85"/>
                </a:lnTo>
                <a:lnTo>
                  <a:pt x="1260" y="116"/>
                </a:lnTo>
                <a:lnTo>
                  <a:pt x="1173" y="151"/>
                </a:lnTo>
                <a:lnTo>
                  <a:pt x="1087" y="189"/>
                </a:lnTo>
                <a:lnTo>
                  <a:pt x="1005" y="231"/>
                </a:lnTo>
                <a:lnTo>
                  <a:pt x="924" y="278"/>
                </a:lnTo>
                <a:lnTo>
                  <a:pt x="847" y="328"/>
                </a:lnTo>
                <a:lnTo>
                  <a:pt x="771" y="381"/>
                </a:lnTo>
                <a:lnTo>
                  <a:pt x="699" y="438"/>
                </a:lnTo>
                <a:lnTo>
                  <a:pt x="630" y="499"/>
                </a:lnTo>
                <a:lnTo>
                  <a:pt x="563" y="562"/>
                </a:lnTo>
                <a:lnTo>
                  <a:pt x="499" y="629"/>
                </a:lnTo>
                <a:lnTo>
                  <a:pt x="439" y="699"/>
                </a:lnTo>
                <a:lnTo>
                  <a:pt x="382" y="771"/>
                </a:lnTo>
                <a:lnTo>
                  <a:pt x="328" y="847"/>
                </a:lnTo>
                <a:lnTo>
                  <a:pt x="278" y="924"/>
                </a:lnTo>
                <a:lnTo>
                  <a:pt x="232" y="1005"/>
                </a:lnTo>
                <a:lnTo>
                  <a:pt x="190" y="1087"/>
                </a:lnTo>
                <a:lnTo>
                  <a:pt x="151" y="1172"/>
                </a:lnTo>
                <a:lnTo>
                  <a:pt x="117" y="1259"/>
                </a:lnTo>
                <a:lnTo>
                  <a:pt x="87" y="1348"/>
                </a:lnTo>
                <a:lnTo>
                  <a:pt x="60" y="1439"/>
                </a:lnTo>
                <a:lnTo>
                  <a:pt x="39" y="1531"/>
                </a:lnTo>
                <a:lnTo>
                  <a:pt x="22" y="1626"/>
                </a:lnTo>
                <a:lnTo>
                  <a:pt x="10" y="1722"/>
                </a:lnTo>
                <a:lnTo>
                  <a:pt x="2" y="1819"/>
                </a:lnTo>
                <a:lnTo>
                  <a:pt x="0" y="1918"/>
                </a:lnTo>
                <a:lnTo>
                  <a:pt x="2" y="2015"/>
                </a:lnTo>
                <a:lnTo>
                  <a:pt x="10" y="2113"/>
                </a:lnTo>
                <a:lnTo>
                  <a:pt x="22" y="2209"/>
                </a:lnTo>
                <a:lnTo>
                  <a:pt x="39" y="2303"/>
                </a:lnTo>
                <a:lnTo>
                  <a:pt x="60" y="2396"/>
                </a:lnTo>
                <a:lnTo>
                  <a:pt x="87" y="2486"/>
                </a:lnTo>
                <a:lnTo>
                  <a:pt x="117" y="2576"/>
                </a:lnTo>
                <a:lnTo>
                  <a:pt x="151" y="2663"/>
                </a:lnTo>
                <a:lnTo>
                  <a:pt x="190" y="2748"/>
                </a:lnTo>
                <a:lnTo>
                  <a:pt x="232" y="2831"/>
                </a:lnTo>
                <a:lnTo>
                  <a:pt x="278" y="2910"/>
                </a:lnTo>
                <a:lnTo>
                  <a:pt x="328" y="2989"/>
                </a:lnTo>
                <a:lnTo>
                  <a:pt x="382" y="3064"/>
                </a:lnTo>
                <a:lnTo>
                  <a:pt x="439" y="3136"/>
                </a:lnTo>
                <a:lnTo>
                  <a:pt x="499" y="3206"/>
                </a:lnTo>
                <a:lnTo>
                  <a:pt x="563" y="3273"/>
                </a:lnTo>
                <a:lnTo>
                  <a:pt x="630" y="3336"/>
                </a:lnTo>
                <a:lnTo>
                  <a:pt x="699" y="3396"/>
                </a:lnTo>
                <a:lnTo>
                  <a:pt x="771" y="3453"/>
                </a:lnTo>
                <a:lnTo>
                  <a:pt x="847" y="3507"/>
                </a:lnTo>
                <a:lnTo>
                  <a:pt x="924" y="3557"/>
                </a:lnTo>
                <a:lnTo>
                  <a:pt x="1005" y="3603"/>
                </a:lnTo>
                <a:lnTo>
                  <a:pt x="1087" y="3646"/>
                </a:lnTo>
                <a:lnTo>
                  <a:pt x="1173" y="3685"/>
                </a:lnTo>
                <a:lnTo>
                  <a:pt x="1260" y="3718"/>
                </a:lnTo>
                <a:lnTo>
                  <a:pt x="1349" y="3749"/>
                </a:lnTo>
                <a:lnTo>
                  <a:pt x="1440" y="3774"/>
                </a:lnTo>
                <a:lnTo>
                  <a:pt x="1533" y="3797"/>
                </a:lnTo>
                <a:lnTo>
                  <a:pt x="1626" y="3813"/>
                </a:lnTo>
                <a:lnTo>
                  <a:pt x="1722" y="3825"/>
                </a:lnTo>
                <a:lnTo>
                  <a:pt x="1820" y="3832"/>
                </a:lnTo>
                <a:lnTo>
                  <a:pt x="1918" y="3835"/>
                </a:lnTo>
                <a:close/>
              </a:path>
            </a:pathLst>
          </a:custGeom>
          <a:gradFill flip="none" rotWithShape="1">
            <a:gsLst>
              <a:gs pos="0">
                <a:srgbClr val="D6E5F2"/>
              </a:gs>
              <a:gs pos="100000">
                <a:srgbClr val="BFD1E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28600" algn="ctr" defTabSz="2560411" fontAlgn="ctr">
              <a:buClr>
                <a:srgbClr val="990000"/>
              </a:buClr>
              <a:buSzPct val="60000"/>
              <a:defRPr/>
            </a:pPr>
            <a:endParaRPr lang="zh-CN" altLang="en-US">
              <a:solidFill>
                <a:schemeClr val="lt1"/>
              </a:solidFill>
              <a:sym typeface="Arial"/>
            </a:endParaRPr>
          </a:p>
        </p:txBody>
      </p:sp>
      <p:sp>
        <p:nvSpPr>
          <p:cNvPr id="10" name="Freeform 69"/>
          <p:cNvSpPr>
            <a:spLocks noEditPoints="1"/>
          </p:cNvSpPr>
          <p:nvPr/>
        </p:nvSpPr>
        <p:spPr bwMode="auto">
          <a:xfrm>
            <a:off x="6310897" y="2347666"/>
            <a:ext cx="739779" cy="392108"/>
          </a:xfrm>
          <a:custGeom>
            <a:avLst/>
            <a:gdLst/>
            <a:ahLst/>
            <a:cxnLst>
              <a:cxn ang="0">
                <a:pos x="14373" y="10762"/>
              </a:cxn>
              <a:cxn ang="0">
                <a:pos x="13787" y="11153"/>
              </a:cxn>
              <a:cxn ang="0">
                <a:pos x="12125" y="10957"/>
              </a:cxn>
              <a:cxn ang="0">
                <a:pos x="12027" y="9392"/>
              </a:cxn>
              <a:cxn ang="0">
                <a:pos x="3911" y="10762"/>
              </a:cxn>
              <a:cxn ang="0">
                <a:pos x="3324" y="11153"/>
              </a:cxn>
              <a:cxn ang="0">
                <a:pos x="1663" y="10957"/>
              </a:cxn>
              <a:cxn ang="0">
                <a:pos x="1565" y="9392"/>
              </a:cxn>
              <a:cxn ang="0">
                <a:pos x="978" y="7142"/>
              </a:cxn>
              <a:cxn ang="0">
                <a:pos x="2151" y="3522"/>
              </a:cxn>
              <a:cxn ang="0">
                <a:pos x="98" y="3032"/>
              </a:cxn>
              <a:cxn ang="0">
                <a:pos x="98" y="1859"/>
              </a:cxn>
              <a:cxn ang="0">
                <a:pos x="2054" y="1859"/>
              </a:cxn>
              <a:cxn ang="0">
                <a:pos x="2346" y="3032"/>
              </a:cxn>
              <a:cxn ang="0">
                <a:pos x="3423" y="196"/>
              </a:cxn>
              <a:cxn ang="0">
                <a:pos x="7138" y="0"/>
              </a:cxn>
              <a:cxn ang="0">
                <a:pos x="12125" y="0"/>
              </a:cxn>
              <a:cxn ang="0">
                <a:pos x="13005" y="782"/>
              </a:cxn>
              <a:cxn ang="0">
                <a:pos x="13787" y="2055"/>
              </a:cxn>
              <a:cxn ang="0">
                <a:pos x="15645" y="1761"/>
              </a:cxn>
              <a:cxn ang="0">
                <a:pos x="16036" y="2837"/>
              </a:cxn>
              <a:cxn ang="0">
                <a:pos x="14373" y="3131"/>
              </a:cxn>
              <a:cxn ang="0">
                <a:pos x="14765" y="5478"/>
              </a:cxn>
              <a:cxn ang="0">
                <a:pos x="14862" y="8316"/>
              </a:cxn>
              <a:cxn ang="0">
                <a:pos x="8800" y="685"/>
              </a:cxn>
              <a:cxn ang="0">
                <a:pos x="4204" y="685"/>
              </a:cxn>
              <a:cxn ang="0">
                <a:pos x="3520" y="979"/>
              </a:cxn>
              <a:cxn ang="0">
                <a:pos x="3520" y="3032"/>
              </a:cxn>
              <a:cxn ang="0">
                <a:pos x="12222" y="782"/>
              </a:cxn>
              <a:cxn ang="0">
                <a:pos x="8800" y="685"/>
              </a:cxn>
              <a:cxn ang="0">
                <a:pos x="1955" y="5675"/>
              </a:cxn>
              <a:cxn ang="0">
                <a:pos x="1663" y="6946"/>
              </a:cxn>
              <a:cxn ang="0">
                <a:pos x="2738" y="7631"/>
              </a:cxn>
              <a:cxn ang="0">
                <a:pos x="3814" y="6946"/>
              </a:cxn>
              <a:cxn ang="0">
                <a:pos x="3520" y="5675"/>
              </a:cxn>
              <a:cxn ang="0">
                <a:pos x="12907" y="5381"/>
              </a:cxn>
              <a:cxn ang="0">
                <a:pos x="11832" y="6066"/>
              </a:cxn>
              <a:cxn ang="0">
                <a:pos x="12125" y="7337"/>
              </a:cxn>
              <a:cxn ang="0">
                <a:pos x="13396" y="7533"/>
              </a:cxn>
              <a:cxn ang="0">
                <a:pos x="14081" y="6555"/>
              </a:cxn>
              <a:cxn ang="0">
                <a:pos x="13396" y="5478"/>
              </a:cxn>
              <a:cxn ang="0">
                <a:pos x="5084" y="5675"/>
              </a:cxn>
              <a:cxn ang="0">
                <a:pos x="4791" y="6066"/>
              </a:cxn>
              <a:cxn ang="0">
                <a:pos x="4987" y="7240"/>
              </a:cxn>
              <a:cxn ang="0">
                <a:pos x="10462" y="7436"/>
              </a:cxn>
              <a:cxn ang="0">
                <a:pos x="10853" y="7142"/>
              </a:cxn>
              <a:cxn ang="0">
                <a:pos x="10853" y="5870"/>
              </a:cxn>
              <a:cxn ang="0">
                <a:pos x="10462" y="5577"/>
              </a:cxn>
            </a:cxnLst>
            <a:rect l="0" t="0" r="r" b="b"/>
            <a:pathLst>
              <a:path w="16036" h="11153">
                <a:moveTo>
                  <a:pt x="14373" y="9392"/>
                </a:moveTo>
                <a:lnTo>
                  <a:pt x="14373" y="10566"/>
                </a:lnTo>
                <a:lnTo>
                  <a:pt x="14373" y="10762"/>
                </a:lnTo>
                <a:lnTo>
                  <a:pt x="14178" y="10957"/>
                </a:lnTo>
                <a:lnTo>
                  <a:pt x="13982" y="11153"/>
                </a:lnTo>
                <a:lnTo>
                  <a:pt x="13787" y="11153"/>
                </a:lnTo>
                <a:lnTo>
                  <a:pt x="12613" y="11153"/>
                </a:lnTo>
                <a:lnTo>
                  <a:pt x="12321" y="11153"/>
                </a:lnTo>
                <a:lnTo>
                  <a:pt x="12125" y="10957"/>
                </a:lnTo>
                <a:lnTo>
                  <a:pt x="12027" y="10762"/>
                </a:lnTo>
                <a:lnTo>
                  <a:pt x="12027" y="10566"/>
                </a:lnTo>
                <a:lnTo>
                  <a:pt x="12027" y="9392"/>
                </a:lnTo>
                <a:lnTo>
                  <a:pt x="3911" y="9392"/>
                </a:lnTo>
                <a:lnTo>
                  <a:pt x="3911" y="10566"/>
                </a:lnTo>
                <a:lnTo>
                  <a:pt x="3911" y="10762"/>
                </a:lnTo>
                <a:lnTo>
                  <a:pt x="3715" y="10957"/>
                </a:lnTo>
                <a:lnTo>
                  <a:pt x="3618" y="11153"/>
                </a:lnTo>
                <a:lnTo>
                  <a:pt x="3324" y="11153"/>
                </a:lnTo>
                <a:lnTo>
                  <a:pt x="2151" y="11153"/>
                </a:lnTo>
                <a:lnTo>
                  <a:pt x="1858" y="11153"/>
                </a:lnTo>
                <a:lnTo>
                  <a:pt x="1663" y="10957"/>
                </a:lnTo>
                <a:lnTo>
                  <a:pt x="1565" y="10762"/>
                </a:lnTo>
                <a:lnTo>
                  <a:pt x="1565" y="10566"/>
                </a:lnTo>
                <a:lnTo>
                  <a:pt x="1565" y="9392"/>
                </a:lnTo>
                <a:lnTo>
                  <a:pt x="1271" y="9392"/>
                </a:lnTo>
                <a:lnTo>
                  <a:pt x="1075" y="8316"/>
                </a:lnTo>
                <a:lnTo>
                  <a:pt x="978" y="7142"/>
                </a:lnTo>
                <a:lnTo>
                  <a:pt x="978" y="6066"/>
                </a:lnTo>
                <a:lnTo>
                  <a:pt x="1271" y="4892"/>
                </a:lnTo>
                <a:lnTo>
                  <a:pt x="2151" y="3522"/>
                </a:lnTo>
                <a:lnTo>
                  <a:pt x="1663" y="3131"/>
                </a:lnTo>
                <a:lnTo>
                  <a:pt x="294" y="3131"/>
                </a:lnTo>
                <a:lnTo>
                  <a:pt x="98" y="3032"/>
                </a:lnTo>
                <a:lnTo>
                  <a:pt x="0" y="2837"/>
                </a:lnTo>
                <a:lnTo>
                  <a:pt x="0" y="2055"/>
                </a:lnTo>
                <a:lnTo>
                  <a:pt x="98" y="1859"/>
                </a:lnTo>
                <a:lnTo>
                  <a:pt x="294" y="1761"/>
                </a:lnTo>
                <a:lnTo>
                  <a:pt x="1858" y="1761"/>
                </a:lnTo>
                <a:lnTo>
                  <a:pt x="2054" y="1859"/>
                </a:lnTo>
                <a:lnTo>
                  <a:pt x="2151" y="2055"/>
                </a:lnTo>
                <a:lnTo>
                  <a:pt x="2151" y="2740"/>
                </a:lnTo>
                <a:lnTo>
                  <a:pt x="2346" y="3032"/>
                </a:lnTo>
                <a:lnTo>
                  <a:pt x="2934" y="782"/>
                </a:lnTo>
                <a:lnTo>
                  <a:pt x="3129" y="391"/>
                </a:lnTo>
                <a:lnTo>
                  <a:pt x="3423" y="196"/>
                </a:lnTo>
                <a:lnTo>
                  <a:pt x="3814" y="0"/>
                </a:lnTo>
                <a:lnTo>
                  <a:pt x="4204" y="0"/>
                </a:lnTo>
                <a:lnTo>
                  <a:pt x="7138" y="0"/>
                </a:lnTo>
                <a:lnTo>
                  <a:pt x="8800" y="0"/>
                </a:lnTo>
                <a:lnTo>
                  <a:pt x="11733" y="0"/>
                </a:lnTo>
                <a:lnTo>
                  <a:pt x="12125" y="0"/>
                </a:lnTo>
                <a:lnTo>
                  <a:pt x="12516" y="196"/>
                </a:lnTo>
                <a:lnTo>
                  <a:pt x="12809" y="391"/>
                </a:lnTo>
                <a:lnTo>
                  <a:pt x="13005" y="782"/>
                </a:lnTo>
                <a:lnTo>
                  <a:pt x="13592" y="3032"/>
                </a:lnTo>
                <a:lnTo>
                  <a:pt x="13787" y="2740"/>
                </a:lnTo>
                <a:lnTo>
                  <a:pt x="13787" y="2055"/>
                </a:lnTo>
                <a:lnTo>
                  <a:pt x="13885" y="1859"/>
                </a:lnTo>
                <a:lnTo>
                  <a:pt x="14081" y="1761"/>
                </a:lnTo>
                <a:lnTo>
                  <a:pt x="15645" y="1761"/>
                </a:lnTo>
                <a:lnTo>
                  <a:pt x="15938" y="1859"/>
                </a:lnTo>
                <a:lnTo>
                  <a:pt x="16036" y="2055"/>
                </a:lnTo>
                <a:lnTo>
                  <a:pt x="16036" y="2837"/>
                </a:lnTo>
                <a:lnTo>
                  <a:pt x="15938" y="3032"/>
                </a:lnTo>
                <a:lnTo>
                  <a:pt x="15645" y="3131"/>
                </a:lnTo>
                <a:lnTo>
                  <a:pt x="14373" y="3131"/>
                </a:lnTo>
                <a:lnTo>
                  <a:pt x="13787" y="3522"/>
                </a:lnTo>
                <a:lnTo>
                  <a:pt x="14667" y="4892"/>
                </a:lnTo>
                <a:lnTo>
                  <a:pt x="14765" y="5478"/>
                </a:lnTo>
                <a:lnTo>
                  <a:pt x="14961" y="6066"/>
                </a:lnTo>
                <a:lnTo>
                  <a:pt x="15058" y="7142"/>
                </a:lnTo>
                <a:lnTo>
                  <a:pt x="14862" y="8316"/>
                </a:lnTo>
                <a:lnTo>
                  <a:pt x="14667" y="9392"/>
                </a:lnTo>
                <a:lnTo>
                  <a:pt x="14373" y="9392"/>
                </a:lnTo>
                <a:close/>
                <a:moveTo>
                  <a:pt x="8800" y="685"/>
                </a:moveTo>
                <a:lnTo>
                  <a:pt x="8018" y="685"/>
                </a:lnTo>
                <a:lnTo>
                  <a:pt x="7138" y="685"/>
                </a:lnTo>
                <a:lnTo>
                  <a:pt x="4204" y="685"/>
                </a:lnTo>
                <a:lnTo>
                  <a:pt x="3911" y="685"/>
                </a:lnTo>
                <a:lnTo>
                  <a:pt x="3715" y="782"/>
                </a:lnTo>
                <a:lnTo>
                  <a:pt x="3520" y="979"/>
                </a:lnTo>
                <a:lnTo>
                  <a:pt x="3129" y="2837"/>
                </a:lnTo>
                <a:lnTo>
                  <a:pt x="3031" y="3032"/>
                </a:lnTo>
                <a:lnTo>
                  <a:pt x="3520" y="3032"/>
                </a:lnTo>
                <a:lnTo>
                  <a:pt x="12907" y="3032"/>
                </a:lnTo>
                <a:lnTo>
                  <a:pt x="12418" y="979"/>
                </a:lnTo>
                <a:lnTo>
                  <a:pt x="12222" y="782"/>
                </a:lnTo>
                <a:lnTo>
                  <a:pt x="12027" y="685"/>
                </a:lnTo>
                <a:lnTo>
                  <a:pt x="11733" y="685"/>
                </a:lnTo>
                <a:lnTo>
                  <a:pt x="8800" y="685"/>
                </a:lnTo>
                <a:close/>
                <a:moveTo>
                  <a:pt x="2738" y="5381"/>
                </a:moveTo>
                <a:lnTo>
                  <a:pt x="2346" y="5478"/>
                </a:lnTo>
                <a:lnTo>
                  <a:pt x="1955" y="5675"/>
                </a:lnTo>
                <a:lnTo>
                  <a:pt x="1663" y="6066"/>
                </a:lnTo>
                <a:lnTo>
                  <a:pt x="1565" y="6555"/>
                </a:lnTo>
                <a:lnTo>
                  <a:pt x="1663" y="6946"/>
                </a:lnTo>
                <a:lnTo>
                  <a:pt x="1955" y="7337"/>
                </a:lnTo>
                <a:lnTo>
                  <a:pt x="2346" y="7533"/>
                </a:lnTo>
                <a:lnTo>
                  <a:pt x="2738" y="7631"/>
                </a:lnTo>
                <a:lnTo>
                  <a:pt x="3226" y="7533"/>
                </a:lnTo>
                <a:lnTo>
                  <a:pt x="3520" y="7337"/>
                </a:lnTo>
                <a:lnTo>
                  <a:pt x="3814" y="6946"/>
                </a:lnTo>
                <a:lnTo>
                  <a:pt x="3911" y="6555"/>
                </a:lnTo>
                <a:lnTo>
                  <a:pt x="3814" y="6066"/>
                </a:lnTo>
                <a:lnTo>
                  <a:pt x="3520" y="5675"/>
                </a:lnTo>
                <a:lnTo>
                  <a:pt x="3226" y="5478"/>
                </a:lnTo>
                <a:lnTo>
                  <a:pt x="2738" y="5381"/>
                </a:lnTo>
                <a:close/>
                <a:moveTo>
                  <a:pt x="12907" y="5381"/>
                </a:moveTo>
                <a:lnTo>
                  <a:pt x="12516" y="5478"/>
                </a:lnTo>
                <a:lnTo>
                  <a:pt x="12125" y="5675"/>
                </a:lnTo>
                <a:lnTo>
                  <a:pt x="11832" y="6066"/>
                </a:lnTo>
                <a:lnTo>
                  <a:pt x="11733" y="6555"/>
                </a:lnTo>
                <a:lnTo>
                  <a:pt x="11832" y="6946"/>
                </a:lnTo>
                <a:lnTo>
                  <a:pt x="12125" y="7337"/>
                </a:lnTo>
                <a:lnTo>
                  <a:pt x="12516" y="7533"/>
                </a:lnTo>
                <a:lnTo>
                  <a:pt x="12907" y="7631"/>
                </a:lnTo>
                <a:lnTo>
                  <a:pt x="13396" y="7533"/>
                </a:lnTo>
                <a:lnTo>
                  <a:pt x="13690" y="7337"/>
                </a:lnTo>
                <a:lnTo>
                  <a:pt x="13982" y="6946"/>
                </a:lnTo>
                <a:lnTo>
                  <a:pt x="14081" y="6555"/>
                </a:lnTo>
                <a:lnTo>
                  <a:pt x="13982" y="6066"/>
                </a:lnTo>
                <a:lnTo>
                  <a:pt x="13690" y="5675"/>
                </a:lnTo>
                <a:lnTo>
                  <a:pt x="13396" y="5478"/>
                </a:lnTo>
                <a:lnTo>
                  <a:pt x="12907" y="5381"/>
                </a:lnTo>
                <a:close/>
                <a:moveTo>
                  <a:pt x="5280" y="5577"/>
                </a:moveTo>
                <a:lnTo>
                  <a:pt x="5084" y="5675"/>
                </a:lnTo>
                <a:lnTo>
                  <a:pt x="4987" y="5772"/>
                </a:lnTo>
                <a:lnTo>
                  <a:pt x="4889" y="5870"/>
                </a:lnTo>
                <a:lnTo>
                  <a:pt x="4791" y="6066"/>
                </a:lnTo>
                <a:lnTo>
                  <a:pt x="4791" y="6946"/>
                </a:lnTo>
                <a:lnTo>
                  <a:pt x="4889" y="7142"/>
                </a:lnTo>
                <a:lnTo>
                  <a:pt x="4987" y="7240"/>
                </a:lnTo>
                <a:lnTo>
                  <a:pt x="5084" y="7337"/>
                </a:lnTo>
                <a:lnTo>
                  <a:pt x="5280" y="7436"/>
                </a:lnTo>
                <a:lnTo>
                  <a:pt x="10462" y="7436"/>
                </a:lnTo>
                <a:lnTo>
                  <a:pt x="10658" y="7337"/>
                </a:lnTo>
                <a:lnTo>
                  <a:pt x="10756" y="7240"/>
                </a:lnTo>
                <a:lnTo>
                  <a:pt x="10853" y="7142"/>
                </a:lnTo>
                <a:lnTo>
                  <a:pt x="10952" y="6946"/>
                </a:lnTo>
                <a:lnTo>
                  <a:pt x="10952" y="6066"/>
                </a:lnTo>
                <a:lnTo>
                  <a:pt x="10853" y="5870"/>
                </a:lnTo>
                <a:lnTo>
                  <a:pt x="10756" y="5772"/>
                </a:lnTo>
                <a:lnTo>
                  <a:pt x="10658" y="5675"/>
                </a:lnTo>
                <a:lnTo>
                  <a:pt x="10462" y="5577"/>
                </a:lnTo>
                <a:lnTo>
                  <a:pt x="5280" y="5577"/>
                </a:lnTo>
                <a:close/>
              </a:path>
            </a:pathLst>
          </a:custGeom>
          <a:solidFill>
            <a:schemeClr val="accent1">
              <a:lumMod val="75000"/>
            </a:schemeClr>
          </a:solidFill>
          <a:ln w="9525">
            <a:noFill/>
            <a:round/>
            <a:headEnd/>
            <a:tailEnd/>
          </a:ln>
        </p:spPr>
        <p:txBody>
          <a:bodyPr vert="horz" wrap="square" lIns="121948" tIns="60974" rIns="121948" bIns="60974" numCol="1" anchor="t" anchorCtr="0" compatLnSpc="1">
            <a:prstTxWarp prst="textNoShape">
              <a:avLst/>
            </a:prstTxWarp>
          </a:bodyPr>
          <a:lstStyle/>
          <a:p>
            <a:endParaRPr lang="zh-CN" altLang="en-US" sz="1334">
              <a:solidFill>
                <a:schemeClr val="tx1">
                  <a:lumMod val="75000"/>
                  <a:lumOff val="25000"/>
                </a:schemeClr>
              </a:solidFill>
              <a:ea typeface="微软雅黑" panose="020B0503020204020204" pitchFamily="34" charset="-122"/>
              <a:cs typeface="Arial" pitchFamily="34" charset="0"/>
            </a:endParaRPr>
          </a:p>
        </p:txBody>
      </p:sp>
      <p:sp>
        <p:nvSpPr>
          <p:cNvPr id="11" name="Freeform 106"/>
          <p:cNvSpPr>
            <a:spLocks noChangeAspect="1" noEditPoints="1"/>
          </p:cNvSpPr>
          <p:nvPr/>
        </p:nvSpPr>
        <p:spPr bwMode="auto">
          <a:xfrm>
            <a:off x="1204506" y="2207496"/>
            <a:ext cx="383760" cy="697950"/>
          </a:xfrm>
          <a:custGeom>
            <a:avLst/>
            <a:gdLst/>
            <a:ahLst/>
            <a:cxnLst>
              <a:cxn ang="0">
                <a:pos x="4472" y="8892"/>
              </a:cxn>
              <a:cxn ang="0">
                <a:pos x="4264" y="9360"/>
              </a:cxn>
              <a:cxn ang="0">
                <a:pos x="4680" y="9360"/>
              </a:cxn>
              <a:cxn ang="0">
                <a:pos x="3172" y="11908"/>
              </a:cxn>
              <a:cxn ang="0">
                <a:pos x="2496" y="11700"/>
              </a:cxn>
              <a:cxn ang="0">
                <a:pos x="2132" y="10816"/>
              </a:cxn>
              <a:cxn ang="0">
                <a:pos x="1248" y="8008"/>
              </a:cxn>
              <a:cxn ang="0">
                <a:pos x="156" y="5616"/>
              </a:cxn>
              <a:cxn ang="0">
                <a:pos x="0" y="4004"/>
              </a:cxn>
              <a:cxn ang="0">
                <a:pos x="364" y="2704"/>
              </a:cxn>
              <a:cxn ang="0">
                <a:pos x="988" y="1612"/>
              </a:cxn>
              <a:cxn ang="0">
                <a:pos x="1976" y="780"/>
              </a:cxn>
              <a:cxn ang="0">
                <a:pos x="3120" y="208"/>
              </a:cxn>
              <a:cxn ang="0">
                <a:pos x="4472" y="0"/>
              </a:cxn>
              <a:cxn ang="0">
                <a:pos x="5772" y="208"/>
              </a:cxn>
              <a:cxn ang="0">
                <a:pos x="6916" y="780"/>
              </a:cxn>
              <a:cxn ang="0">
                <a:pos x="7904" y="1612"/>
              </a:cxn>
              <a:cxn ang="0">
                <a:pos x="8528" y="2704"/>
              </a:cxn>
              <a:cxn ang="0">
                <a:pos x="8892" y="4004"/>
              </a:cxn>
              <a:cxn ang="0">
                <a:pos x="8736" y="5616"/>
              </a:cxn>
              <a:cxn ang="0">
                <a:pos x="7644" y="8008"/>
              </a:cxn>
              <a:cxn ang="0">
                <a:pos x="6760" y="10816"/>
              </a:cxn>
              <a:cxn ang="0">
                <a:pos x="6448" y="11700"/>
              </a:cxn>
              <a:cxn ang="0">
                <a:pos x="5720" y="11908"/>
              </a:cxn>
              <a:cxn ang="0">
                <a:pos x="5044" y="16016"/>
              </a:cxn>
              <a:cxn ang="0">
                <a:pos x="4108" y="16120"/>
              </a:cxn>
              <a:cxn ang="0">
                <a:pos x="3380" y="15548"/>
              </a:cxn>
              <a:cxn ang="0">
                <a:pos x="2860" y="13052"/>
              </a:cxn>
              <a:cxn ang="0">
                <a:pos x="2652" y="12896"/>
              </a:cxn>
              <a:cxn ang="0">
                <a:pos x="2652" y="12428"/>
              </a:cxn>
              <a:cxn ang="0">
                <a:pos x="2860" y="12272"/>
              </a:cxn>
              <a:cxn ang="0">
                <a:pos x="6188" y="12376"/>
              </a:cxn>
              <a:cxn ang="0">
                <a:pos x="6240" y="12792"/>
              </a:cxn>
              <a:cxn ang="0">
                <a:pos x="6084" y="13000"/>
              </a:cxn>
              <a:cxn ang="0">
                <a:pos x="2860" y="14144"/>
              </a:cxn>
              <a:cxn ang="0">
                <a:pos x="2652" y="13988"/>
              </a:cxn>
              <a:cxn ang="0">
                <a:pos x="2652" y="13520"/>
              </a:cxn>
              <a:cxn ang="0">
                <a:pos x="2860" y="13364"/>
              </a:cxn>
              <a:cxn ang="0">
                <a:pos x="6188" y="13416"/>
              </a:cxn>
              <a:cxn ang="0">
                <a:pos x="6240" y="13884"/>
              </a:cxn>
              <a:cxn ang="0">
                <a:pos x="6084" y="14092"/>
              </a:cxn>
              <a:cxn ang="0">
                <a:pos x="2860" y="15184"/>
              </a:cxn>
              <a:cxn ang="0">
                <a:pos x="2652" y="15080"/>
              </a:cxn>
              <a:cxn ang="0">
                <a:pos x="2652" y="14612"/>
              </a:cxn>
              <a:cxn ang="0">
                <a:pos x="2860" y="14456"/>
              </a:cxn>
              <a:cxn ang="0">
                <a:pos x="6188" y="14508"/>
              </a:cxn>
              <a:cxn ang="0">
                <a:pos x="6240" y="14976"/>
              </a:cxn>
              <a:cxn ang="0">
                <a:pos x="6084" y="15184"/>
              </a:cxn>
            </a:cxnLst>
            <a:rect l="0" t="0" r="r" b="b"/>
            <a:pathLst>
              <a:path w="8892" h="16172">
                <a:moveTo>
                  <a:pt x="5824" y="7332"/>
                </a:moveTo>
                <a:lnTo>
                  <a:pt x="5460" y="7124"/>
                </a:lnTo>
                <a:lnTo>
                  <a:pt x="4472" y="8892"/>
                </a:lnTo>
                <a:lnTo>
                  <a:pt x="3432" y="7124"/>
                </a:lnTo>
                <a:lnTo>
                  <a:pt x="3068" y="7332"/>
                </a:lnTo>
                <a:lnTo>
                  <a:pt x="4264" y="9360"/>
                </a:lnTo>
                <a:lnTo>
                  <a:pt x="4264" y="11232"/>
                </a:lnTo>
                <a:lnTo>
                  <a:pt x="4680" y="11232"/>
                </a:lnTo>
                <a:lnTo>
                  <a:pt x="4680" y="9360"/>
                </a:lnTo>
                <a:lnTo>
                  <a:pt x="5824" y="7332"/>
                </a:lnTo>
                <a:close/>
                <a:moveTo>
                  <a:pt x="5720" y="11908"/>
                </a:moveTo>
                <a:lnTo>
                  <a:pt x="3172" y="11908"/>
                </a:lnTo>
                <a:lnTo>
                  <a:pt x="2756" y="11856"/>
                </a:lnTo>
                <a:lnTo>
                  <a:pt x="2600" y="11804"/>
                </a:lnTo>
                <a:lnTo>
                  <a:pt x="2496" y="11700"/>
                </a:lnTo>
                <a:lnTo>
                  <a:pt x="2340" y="11544"/>
                </a:lnTo>
                <a:lnTo>
                  <a:pt x="2288" y="11336"/>
                </a:lnTo>
                <a:lnTo>
                  <a:pt x="2132" y="10816"/>
                </a:lnTo>
                <a:lnTo>
                  <a:pt x="1976" y="9984"/>
                </a:lnTo>
                <a:lnTo>
                  <a:pt x="1716" y="9100"/>
                </a:lnTo>
                <a:lnTo>
                  <a:pt x="1248" y="8008"/>
                </a:lnTo>
                <a:lnTo>
                  <a:pt x="572" y="6656"/>
                </a:lnTo>
                <a:lnTo>
                  <a:pt x="364" y="6136"/>
                </a:lnTo>
                <a:lnTo>
                  <a:pt x="156" y="5616"/>
                </a:lnTo>
                <a:lnTo>
                  <a:pt x="52" y="5044"/>
                </a:lnTo>
                <a:lnTo>
                  <a:pt x="0" y="4420"/>
                </a:lnTo>
                <a:lnTo>
                  <a:pt x="0" y="4004"/>
                </a:lnTo>
                <a:lnTo>
                  <a:pt x="104" y="3536"/>
                </a:lnTo>
                <a:lnTo>
                  <a:pt x="208" y="3120"/>
                </a:lnTo>
                <a:lnTo>
                  <a:pt x="364" y="2704"/>
                </a:lnTo>
                <a:lnTo>
                  <a:pt x="520" y="2340"/>
                </a:lnTo>
                <a:lnTo>
                  <a:pt x="780" y="1976"/>
                </a:lnTo>
                <a:lnTo>
                  <a:pt x="988" y="1612"/>
                </a:lnTo>
                <a:lnTo>
                  <a:pt x="1300" y="1300"/>
                </a:lnTo>
                <a:lnTo>
                  <a:pt x="1612" y="988"/>
                </a:lnTo>
                <a:lnTo>
                  <a:pt x="1976" y="780"/>
                </a:lnTo>
                <a:lnTo>
                  <a:pt x="2340" y="521"/>
                </a:lnTo>
                <a:lnTo>
                  <a:pt x="2704" y="364"/>
                </a:lnTo>
                <a:lnTo>
                  <a:pt x="3120" y="208"/>
                </a:lnTo>
                <a:lnTo>
                  <a:pt x="3536" y="104"/>
                </a:lnTo>
                <a:lnTo>
                  <a:pt x="4004" y="0"/>
                </a:lnTo>
                <a:lnTo>
                  <a:pt x="4472" y="0"/>
                </a:lnTo>
                <a:lnTo>
                  <a:pt x="4888" y="0"/>
                </a:lnTo>
                <a:lnTo>
                  <a:pt x="5356" y="104"/>
                </a:lnTo>
                <a:lnTo>
                  <a:pt x="5772" y="208"/>
                </a:lnTo>
                <a:lnTo>
                  <a:pt x="6188" y="364"/>
                </a:lnTo>
                <a:lnTo>
                  <a:pt x="6552" y="521"/>
                </a:lnTo>
                <a:lnTo>
                  <a:pt x="6916" y="780"/>
                </a:lnTo>
                <a:lnTo>
                  <a:pt x="7280" y="988"/>
                </a:lnTo>
                <a:lnTo>
                  <a:pt x="7592" y="1300"/>
                </a:lnTo>
                <a:lnTo>
                  <a:pt x="7904" y="1612"/>
                </a:lnTo>
                <a:lnTo>
                  <a:pt x="8112" y="1976"/>
                </a:lnTo>
                <a:lnTo>
                  <a:pt x="8372" y="2340"/>
                </a:lnTo>
                <a:lnTo>
                  <a:pt x="8528" y="2704"/>
                </a:lnTo>
                <a:lnTo>
                  <a:pt x="8684" y="3120"/>
                </a:lnTo>
                <a:lnTo>
                  <a:pt x="8788" y="3536"/>
                </a:lnTo>
                <a:lnTo>
                  <a:pt x="8892" y="4004"/>
                </a:lnTo>
                <a:lnTo>
                  <a:pt x="8892" y="4420"/>
                </a:lnTo>
                <a:lnTo>
                  <a:pt x="8840" y="5044"/>
                </a:lnTo>
                <a:lnTo>
                  <a:pt x="8736" y="5616"/>
                </a:lnTo>
                <a:lnTo>
                  <a:pt x="8528" y="6136"/>
                </a:lnTo>
                <a:lnTo>
                  <a:pt x="8320" y="6656"/>
                </a:lnTo>
                <a:lnTo>
                  <a:pt x="7644" y="8008"/>
                </a:lnTo>
                <a:lnTo>
                  <a:pt x="7176" y="9100"/>
                </a:lnTo>
                <a:lnTo>
                  <a:pt x="6916" y="9984"/>
                </a:lnTo>
                <a:lnTo>
                  <a:pt x="6760" y="10816"/>
                </a:lnTo>
                <a:lnTo>
                  <a:pt x="6604" y="11336"/>
                </a:lnTo>
                <a:lnTo>
                  <a:pt x="6552" y="11544"/>
                </a:lnTo>
                <a:lnTo>
                  <a:pt x="6448" y="11700"/>
                </a:lnTo>
                <a:lnTo>
                  <a:pt x="6292" y="11804"/>
                </a:lnTo>
                <a:lnTo>
                  <a:pt x="6136" y="11856"/>
                </a:lnTo>
                <a:lnTo>
                  <a:pt x="5720" y="11908"/>
                </a:lnTo>
                <a:close/>
                <a:moveTo>
                  <a:pt x="5460" y="15548"/>
                </a:moveTo>
                <a:lnTo>
                  <a:pt x="5304" y="15808"/>
                </a:lnTo>
                <a:lnTo>
                  <a:pt x="5044" y="16016"/>
                </a:lnTo>
                <a:lnTo>
                  <a:pt x="4784" y="16120"/>
                </a:lnTo>
                <a:lnTo>
                  <a:pt x="4420" y="16172"/>
                </a:lnTo>
                <a:lnTo>
                  <a:pt x="4108" y="16120"/>
                </a:lnTo>
                <a:lnTo>
                  <a:pt x="3796" y="16016"/>
                </a:lnTo>
                <a:lnTo>
                  <a:pt x="3536" y="15808"/>
                </a:lnTo>
                <a:lnTo>
                  <a:pt x="3380" y="15548"/>
                </a:lnTo>
                <a:lnTo>
                  <a:pt x="5460" y="15548"/>
                </a:lnTo>
                <a:close/>
                <a:moveTo>
                  <a:pt x="6032" y="13052"/>
                </a:moveTo>
                <a:lnTo>
                  <a:pt x="2860" y="13052"/>
                </a:lnTo>
                <a:lnTo>
                  <a:pt x="2756" y="13000"/>
                </a:lnTo>
                <a:lnTo>
                  <a:pt x="2704" y="12948"/>
                </a:lnTo>
                <a:lnTo>
                  <a:pt x="2652" y="12896"/>
                </a:lnTo>
                <a:lnTo>
                  <a:pt x="2652" y="12792"/>
                </a:lnTo>
                <a:lnTo>
                  <a:pt x="2652" y="12532"/>
                </a:lnTo>
                <a:lnTo>
                  <a:pt x="2652" y="12428"/>
                </a:lnTo>
                <a:lnTo>
                  <a:pt x="2704" y="12376"/>
                </a:lnTo>
                <a:lnTo>
                  <a:pt x="2756" y="12324"/>
                </a:lnTo>
                <a:lnTo>
                  <a:pt x="2860" y="12272"/>
                </a:lnTo>
                <a:lnTo>
                  <a:pt x="6032" y="12272"/>
                </a:lnTo>
                <a:lnTo>
                  <a:pt x="6084" y="12324"/>
                </a:lnTo>
                <a:lnTo>
                  <a:pt x="6188" y="12376"/>
                </a:lnTo>
                <a:lnTo>
                  <a:pt x="6188" y="12428"/>
                </a:lnTo>
                <a:lnTo>
                  <a:pt x="6240" y="12532"/>
                </a:lnTo>
                <a:lnTo>
                  <a:pt x="6240" y="12792"/>
                </a:lnTo>
                <a:lnTo>
                  <a:pt x="6188" y="12896"/>
                </a:lnTo>
                <a:lnTo>
                  <a:pt x="6188" y="12948"/>
                </a:lnTo>
                <a:lnTo>
                  <a:pt x="6084" y="13000"/>
                </a:lnTo>
                <a:lnTo>
                  <a:pt x="6032" y="13052"/>
                </a:lnTo>
                <a:close/>
                <a:moveTo>
                  <a:pt x="6032" y="14144"/>
                </a:moveTo>
                <a:lnTo>
                  <a:pt x="2860" y="14144"/>
                </a:lnTo>
                <a:lnTo>
                  <a:pt x="2756" y="14092"/>
                </a:lnTo>
                <a:lnTo>
                  <a:pt x="2704" y="14040"/>
                </a:lnTo>
                <a:lnTo>
                  <a:pt x="2652" y="13988"/>
                </a:lnTo>
                <a:lnTo>
                  <a:pt x="2652" y="13884"/>
                </a:lnTo>
                <a:lnTo>
                  <a:pt x="2652" y="13624"/>
                </a:lnTo>
                <a:lnTo>
                  <a:pt x="2652" y="13520"/>
                </a:lnTo>
                <a:lnTo>
                  <a:pt x="2704" y="13416"/>
                </a:lnTo>
                <a:lnTo>
                  <a:pt x="2756" y="13416"/>
                </a:lnTo>
                <a:lnTo>
                  <a:pt x="2860" y="13364"/>
                </a:lnTo>
                <a:lnTo>
                  <a:pt x="6032" y="13364"/>
                </a:lnTo>
                <a:lnTo>
                  <a:pt x="6084" y="13416"/>
                </a:lnTo>
                <a:lnTo>
                  <a:pt x="6188" y="13416"/>
                </a:lnTo>
                <a:lnTo>
                  <a:pt x="6188" y="13520"/>
                </a:lnTo>
                <a:lnTo>
                  <a:pt x="6240" y="13624"/>
                </a:lnTo>
                <a:lnTo>
                  <a:pt x="6240" y="13884"/>
                </a:lnTo>
                <a:lnTo>
                  <a:pt x="6188" y="13988"/>
                </a:lnTo>
                <a:lnTo>
                  <a:pt x="6188" y="14040"/>
                </a:lnTo>
                <a:lnTo>
                  <a:pt x="6084" y="14092"/>
                </a:lnTo>
                <a:lnTo>
                  <a:pt x="6032" y="14144"/>
                </a:lnTo>
                <a:close/>
                <a:moveTo>
                  <a:pt x="6032" y="15184"/>
                </a:moveTo>
                <a:lnTo>
                  <a:pt x="2860" y="15184"/>
                </a:lnTo>
                <a:lnTo>
                  <a:pt x="2756" y="15184"/>
                </a:lnTo>
                <a:lnTo>
                  <a:pt x="2704" y="15132"/>
                </a:lnTo>
                <a:lnTo>
                  <a:pt x="2652" y="15080"/>
                </a:lnTo>
                <a:lnTo>
                  <a:pt x="2652" y="14976"/>
                </a:lnTo>
                <a:lnTo>
                  <a:pt x="2652" y="14664"/>
                </a:lnTo>
                <a:lnTo>
                  <a:pt x="2652" y="14612"/>
                </a:lnTo>
                <a:lnTo>
                  <a:pt x="2704" y="14508"/>
                </a:lnTo>
                <a:lnTo>
                  <a:pt x="2756" y="14456"/>
                </a:lnTo>
                <a:lnTo>
                  <a:pt x="2860" y="14456"/>
                </a:lnTo>
                <a:lnTo>
                  <a:pt x="6032" y="14456"/>
                </a:lnTo>
                <a:lnTo>
                  <a:pt x="6084" y="14456"/>
                </a:lnTo>
                <a:lnTo>
                  <a:pt x="6188" y="14508"/>
                </a:lnTo>
                <a:lnTo>
                  <a:pt x="6188" y="14612"/>
                </a:lnTo>
                <a:lnTo>
                  <a:pt x="6240" y="14664"/>
                </a:lnTo>
                <a:lnTo>
                  <a:pt x="6240" y="14976"/>
                </a:lnTo>
                <a:lnTo>
                  <a:pt x="6188" y="15080"/>
                </a:lnTo>
                <a:lnTo>
                  <a:pt x="6188" y="15132"/>
                </a:lnTo>
                <a:lnTo>
                  <a:pt x="6084" y="15184"/>
                </a:lnTo>
                <a:lnTo>
                  <a:pt x="6032" y="15184"/>
                </a:lnTo>
                <a:close/>
              </a:path>
            </a:pathLst>
          </a:custGeom>
          <a:solidFill>
            <a:schemeClr val="accent1">
              <a:lumMod val="75000"/>
            </a:schemeClr>
          </a:solidFill>
          <a:ln w="9525">
            <a:noFill/>
            <a:round/>
            <a:headEnd/>
            <a:tailEnd/>
          </a:ln>
        </p:spPr>
        <p:txBody>
          <a:bodyPr vert="horz" wrap="square" lIns="121948" tIns="60974" rIns="121948" bIns="60974" numCol="1" anchor="t" anchorCtr="0" compatLnSpc="1">
            <a:prstTxWarp prst="textNoShape">
              <a:avLst/>
            </a:prstTxWarp>
          </a:bodyPr>
          <a:lstStyle/>
          <a:p>
            <a:endParaRPr lang="zh-CN" altLang="en-US" sz="1334">
              <a:solidFill>
                <a:schemeClr val="tx1">
                  <a:lumMod val="75000"/>
                  <a:lumOff val="25000"/>
                </a:schemeClr>
              </a:solidFill>
              <a:ea typeface="微软雅黑" panose="020B0503020204020204" pitchFamily="34" charset="-122"/>
              <a:cs typeface="Arial" pitchFamily="34" charset="0"/>
            </a:endParaRPr>
          </a:p>
        </p:txBody>
      </p:sp>
      <p:grpSp>
        <p:nvGrpSpPr>
          <p:cNvPr id="12" name="组合 92"/>
          <p:cNvGrpSpPr>
            <a:grpSpLocks noChangeAspect="1"/>
          </p:cNvGrpSpPr>
          <p:nvPr/>
        </p:nvGrpSpPr>
        <p:grpSpPr>
          <a:xfrm>
            <a:off x="1080036" y="5233305"/>
            <a:ext cx="602340" cy="776024"/>
            <a:chOff x="765175" y="3238500"/>
            <a:chExt cx="1117600" cy="1439863"/>
          </a:xfrm>
          <a:solidFill>
            <a:schemeClr val="bg1"/>
          </a:solidFill>
        </p:grpSpPr>
        <p:sp>
          <p:nvSpPr>
            <p:cNvPr id="13" name="Rectangle 6"/>
            <p:cNvSpPr>
              <a:spLocks noChangeArrowheads="1"/>
            </p:cNvSpPr>
            <p:nvPr/>
          </p:nvSpPr>
          <p:spPr bwMode="auto">
            <a:xfrm>
              <a:off x="1220788" y="3559175"/>
              <a:ext cx="219075" cy="19050"/>
            </a:xfrm>
            <a:prstGeom prst="rect">
              <a:avLst/>
            </a:prstGeom>
            <a:solidFill>
              <a:schemeClr val="accent1">
                <a:lumMod val="75000"/>
              </a:schemeClr>
            </a:solidFill>
            <a:ln w="9525">
              <a:noFill/>
              <a:round/>
              <a:headEnd/>
              <a:tailEnd/>
            </a:ln>
          </p:spPr>
          <p:txBody>
            <a:bodyPr vert="horz" wrap="square" lIns="121948" tIns="60974" rIns="121948" bIns="60974" numCol="1" anchor="t" anchorCtr="0" compatLnSpc="1">
              <a:prstTxWarp prst="textNoShape">
                <a:avLst/>
              </a:prstTxWarp>
            </a:bodyPr>
            <a:lstStyle/>
            <a:p>
              <a:endParaRPr lang="zh-CN" altLang="en-US" sz="1334">
                <a:solidFill>
                  <a:schemeClr val="tx1">
                    <a:lumMod val="75000"/>
                    <a:lumOff val="25000"/>
                  </a:schemeClr>
                </a:solidFill>
                <a:ea typeface="微软雅黑" panose="020B0503020204020204" pitchFamily="34" charset="-122"/>
                <a:cs typeface="Arial" pitchFamily="34" charset="0"/>
              </a:endParaRPr>
            </a:p>
          </p:txBody>
        </p:sp>
        <p:sp>
          <p:nvSpPr>
            <p:cNvPr id="14" name="Rectangle 7"/>
            <p:cNvSpPr>
              <a:spLocks noChangeArrowheads="1"/>
            </p:cNvSpPr>
            <p:nvPr/>
          </p:nvSpPr>
          <p:spPr bwMode="auto">
            <a:xfrm>
              <a:off x="1252538" y="3387725"/>
              <a:ext cx="157163" cy="19050"/>
            </a:xfrm>
            <a:prstGeom prst="rect">
              <a:avLst/>
            </a:prstGeom>
            <a:solidFill>
              <a:schemeClr val="accent1">
                <a:lumMod val="75000"/>
              </a:schemeClr>
            </a:solidFill>
            <a:ln w="9525">
              <a:noFill/>
              <a:round/>
              <a:headEnd/>
              <a:tailEnd/>
            </a:ln>
          </p:spPr>
          <p:txBody>
            <a:bodyPr vert="horz" wrap="square" lIns="121948" tIns="60974" rIns="121948" bIns="60974" numCol="1" anchor="t" anchorCtr="0" compatLnSpc="1">
              <a:prstTxWarp prst="textNoShape">
                <a:avLst/>
              </a:prstTxWarp>
            </a:bodyPr>
            <a:lstStyle/>
            <a:p>
              <a:endParaRPr lang="zh-CN" altLang="en-US" sz="1334">
                <a:solidFill>
                  <a:schemeClr val="tx1">
                    <a:lumMod val="75000"/>
                    <a:lumOff val="25000"/>
                  </a:schemeClr>
                </a:solidFill>
                <a:ea typeface="微软雅黑" panose="020B0503020204020204" pitchFamily="34" charset="-122"/>
                <a:cs typeface="Arial" pitchFamily="34" charset="0"/>
              </a:endParaRPr>
            </a:p>
          </p:txBody>
        </p:sp>
        <p:sp>
          <p:nvSpPr>
            <p:cNvPr id="15" name="Freeform 8"/>
            <p:cNvSpPr>
              <a:spLocks/>
            </p:cNvSpPr>
            <p:nvPr/>
          </p:nvSpPr>
          <p:spPr bwMode="auto">
            <a:xfrm>
              <a:off x="1374775" y="3387725"/>
              <a:ext cx="292100" cy="1290638"/>
            </a:xfrm>
            <a:custGeom>
              <a:avLst/>
              <a:gdLst/>
              <a:ahLst/>
              <a:cxnLst>
                <a:cxn ang="0">
                  <a:pos x="3308" y="14586"/>
                </a:cxn>
                <a:cxn ang="0">
                  <a:pos x="2936" y="14637"/>
                </a:cxn>
                <a:cxn ang="0">
                  <a:pos x="0" y="0"/>
                </a:cxn>
                <a:cxn ang="0">
                  <a:pos x="405" y="83"/>
                </a:cxn>
                <a:cxn ang="0">
                  <a:pos x="3308" y="14586"/>
                </a:cxn>
              </a:cxnLst>
              <a:rect l="0" t="0" r="r" b="b"/>
              <a:pathLst>
                <a:path w="3308" h="14637">
                  <a:moveTo>
                    <a:pt x="3308" y="14586"/>
                  </a:moveTo>
                  <a:lnTo>
                    <a:pt x="2936" y="14637"/>
                  </a:lnTo>
                  <a:lnTo>
                    <a:pt x="0" y="0"/>
                  </a:lnTo>
                  <a:lnTo>
                    <a:pt x="405" y="83"/>
                  </a:lnTo>
                  <a:lnTo>
                    <a:pt x="3308" y="14586"/>
                  </a:lnTo>
                  <a:close/>
                </a:path>
              </a:pathLst>
            </a:custGeom>
            <a:solidFill>
              <a:schemeClr val="accent1">
                <a:lumMod val="75000"/>
              </a:schemeClr>
            </a:solidFill>
            <a:ln w="9525">
              <a:noFill/>
              <a:round/>
              <a:headEnd/>
              <a:tailEnd/>
            </a:ln>
          </p:spPr>
          <p:txBody>
            <a:bodyPr vert="horz" wrap="square" lIns="121948" tIns="60974" rIns="121948" bIns="60974" numCol="1" anchor="t" anchorCtr="0" compatLnSpc="1">
              <a:prstTxWarp prst="textNoShape">
                <a:avLst/>
              </a:prstTxWarp>
            </a:bodyPr>
            <a:lstStyle/>
            <a:p>
              <a:endParaRPr lang="zh-CN" altLang="en-US" sz="1334">
                <a:solidFill>
                  <a:schemeClr val="tx1">
                    <a:lumMod val="75000"/>
                    <a:lumOff val="25000"/>
                  </a:schemeClr>
                </a:solidFill>
                <a:ea typeface="微软雅黑" panose="020B0503020204020204" pitchFamily="34" charset="-122"/>
                <a:cs typeface="Arial" pitchFamily="34" charset="0"/>
              </a:endParaRPr>
            </a:p>
          </p:txBody>
        </p:sp>
        <p:sp>
          <p:nvSpPr>
            <p:cNvPr id="16" name="Freeform 9"/>
            <p:cNvSpPr>
              <a:spLocks/>
            </p:cNvSpPr>
            <p:nvPr/>
          </p:nvSpPr>
          <p:spPr bwMode="auto">
            <a:xfrm>
              <a:off x="996950" y="3390900"/>
              <a:ext cx="290513" cy="1287463"/>
            </a:xfrm>
            <a:custGeom>
              <a:avLst/>
              <a:gdLst/>
              <a:ahLst/>
              <a:cxnLst>
                <a:cxn ang="0">
                  <a:pos x="3291" y="0"/>
                </a:cxn>
                <a:cxn ang="0">
                  <a:pos x="2886" y="50"/>
                </a:cxn>
                <a:cxn ang="0">
                  <a:pos x="0" y="14553"/>
                </a:cxn>
                <a:cxn ang="0">
                  <a:pos x="371" y="14604"/>
                </a:cxn>
                <a:cxn ang="0">
                  <a:pos x="3291" y="0"/>
                </a:cxn>
              </a:cxnLst>
              <a:rect l="0" t="0" r="r" b="b"/>
              <a:pathLst>
                <a:path w="3291" h="14604">
                  <a:moveTo>
                    <a:pt x="3291" y="0"/>
                  </a:moveTo>
                  <a:lnTo>
                    <a:pt x="2886" y="50"/>
                  </a:lnTo>
                  <a:lnTo>
                    <a:pt x="0" y="14553"/>
                  </a:lnTo>
                  <a:lnTo>
                    <a:pt x="371" y="14604"/>
                  </a:lnTo>
                  <a:lnTo>
                    <a:pt x="3291" y="0"/>
                  </a:lnTo>
                  <a:close/>
                </a:path>
              </a:pathLst>
            </a:custGeom>
            <a:solidFill>
              <a:schemeClr val="accent1">
                <a:lumMod val="75000"/>
              </a:schemeClr>
            </a:solidFill>
            <a:ln w="9525">
              <a:noFill/>
              <a:round/>
              <a:headEnd/>
              <a:tailEnd/>
            </a:ln>
          </p:spPr>
          <p:txBody>
            <a:bodyPr vert="horz" wrap="square" lIns="121948" tIns="60974" rIns="121948" bIns="60974" numCol="1" anchor="t" anchorCtr="0" compatLnSpc="1">
              <a:prstTxWarp prst="textNoShape">
                <a:avLst/>
              </a:prstTxWarp>
            </a:bodyPr>
            <a:lstStyle/>
            <a:p>
              <a:endParaRPr lang="zh-CN" altLang="en-US" sz="1334">
                <a:solidFill>
                  <a:schemeClr val="tx1">
                    <a:lumMod val="75000"/>
                    <a:lumOff val="25000"/>
                  </a:schemeClr>
                </a:solidFill>
                <a:ea typeface="微软雅黑" panose="020B0503020204020204" pitchFamily="34" charset="-122"/>
                <a:cs typeface="Arial" pitchFamily="34" charset="0"/>
              </a:endParaRPr>
            </a:p>
          </p:txBody>
        </p:sp>
        <p:sp>
          <p:nvSpPr>
            <p:cNvPr id="17" name="Rectangle 10"/>
            <p:cNvSpPr>
              <a:spLocks noChangeArrowheads="1"/>
            </p:cNvSpPr>
            <p:nvPr/>
          </p:nvSpPr>
          <p:spPr bwMode="auto">
            <a:xfrm>
              <a:off x="1169988" y="3792538"/>
              <a:ext cx="320675" cy="19050"/>
            </a:xfrm>
            <a:prstGeom prst="rect">
              <a:avLst/>
            </a:prstGeom>
            <a:solidFill>
              <a:schemeClr val="accent1">
                <a:lumMod val="75000"/>
              </a:schemeClr>
            </a:solidFill>
            <a:ln w="9525">
              <a:noFill/>
              <a:round/>
              <a:headEnd/>
              <a:tailEnd/>
            </a:ln>
          </p:spPr>
          <p:txBody>
            <a:bodyPr vert="horz" wrap="square" lIns="121948" tIns="60974" rIns="121948" bIns="60974" numCol="1" anchor="t" anchorCtr="0" compatLnSpc="1">
              <a:prstTxWarp prst="textNoShape">
                <a:avLst/>
              </a:prstTxWarp>
            </a:bodyPr>
            <a:lstStyle/>
            <a:p>
              <a:endParaRPr lang="zh-CN" altLang="en-US" sz="1334">
                <a:solidFill>
                  <a:schemeClr val="tx1">
                    <a:lumMod val="75000"/>
                    <a:lumOff val="25000"/>
                  </a:schemeClr>
                </a:solidFill>
                <a:ea typeface="微软雅黑" panose="020B0503020204020204" pitchFamily="34" charset="-122"/>
                <a:cs typeface="Arial" pitchFamily="34" charset="0"/>
              </a:endParaRPr>
            </a:p>
          </p:txBody>
        </p:sp>
        <p:sp>
          <p:nvSpPr>
            <p:cNvPr id="18" name="Rectangle 11"/>
            <p:cNvSpPr>
              <a:spLocks noChangeArrowheads="1"/>
            </p:cNvSpPr>
            <p:nvPr/>
          </p:nvSpPr>
          <p:spPr bwMode="auto">
            <a:xfrm>
              <a:off x="1117600" y="4075113"/>
              <a:ext cx="425450" cy="19050"/>
            </a:xfrm>
            <a:prstGeom prst="rect">
              <a:avLst/>
            </a:prstGeom>
            <a:solidFill>
              <a:schemeClr val="accent1">
                <a:lumMod val="75000"/>
              </a:schemeClr>
            </a:solidFill>
            <a:ln w="9525">
              <a:noFill/>
              <a:round/>
              <a:headEnd/>
              <a:tailEnd/>
            </a:ln>
          </p:spPr>
          <p:txBody>
            <a:bodyPr vert="horz" wrap="square" lIns="121948" tIns="60974" rIns="121948" bIns="60974" numCol="1" anchor="t" anchorCtr="0" compatLnSpc="1">
              <a:prstTxWarp prst="textNoShape">
                <a:avLst/>
              </a:prstTxWarp>
            </a:bodyPr>
            <a:lstStyle/>
            <a:p>
              <a:endParaRPr lang="zh-CN" altLang="en-US" sz="1334">
                <a:solidFill>
                  <a:schemeClr val="tx1">
                    <a:lumMod val="75000"/>
                    <a:lumOff val="25000"/>
                  </a:schemeClr>
                </a:solidFill>
                <a:ea typeface="微软雅黑" panose="020B0503020204020204" pitchFamily="34" charset="-122"/>
                <a:cs typeface="Arial" pitchFamily="34" charset="0"/>
              </a:endParaRPr>
            </a:p>
          </p:txBody>
        </p:sp>
        <p:sp>
          <p:nvSpPr>
            <p:cNvPr id="19" name="Freeform 12"/>
            <p:cNvSpPr>
              <a:spLocks/>
            </p:cNvSpPr>
            <p:nvPr/>
          </p:nvSpPr>
          <p:spPr bwMode="auto">
            <a:xfrm>
              <a:off x="1219200" y="3568700"/>
              <a:ext cx="271463" cy="246063"/>
            </a:xfrm>
            <a:custGeom>
              <a:avLst/>
              <a:gdLst/>
              <a:ahLst/>
              <a:cxnLst>
                <a:cxn ang="0">
                  <a:pos x="2970" y="2785"/>
                </a:cxn>
                <a:cxn ang="0">
                  <a:pos x="0" y="169"/>
                </a:cxn>
                <a:cxn ang="0">
                  <a:pos x="117" y="0"/>
                </a:cxn>
                <a:cxn ang="0">
                  <a:pos x="3087" y="2617"/>
                </a:cxn>
                <a:cxn ang="0">
                  <a:pos x="2970" y="2785"/>
                </a:cxn>
              </a:cxnLst>
              <a:rect l="0" t="0" r="r" b="b"/>
              <a:pathLst>
                <a:path w="3087" h="2785">
                  <a:moveTo>
                    <a:pt x="2970" y="2785"/>
                  </a:moveTo>
                  <a:lnTo>
                    <a:pt x="0" y="169"/>
                  </a:lnTo>
                  <a:lnTo>
                    <a:pt x="117" y="0"/>
                  </a:lnTo>
                  <a:lnTo>
                    <a:pt x="3087" y="2617"/>
                  </a:lnTo>
                  <a:lnTo>
                    <a:pt x="2970" y="2785"/>
                  </a:lnTo>
                  <a:close/>
                </a:path>
              </a:pathLst>
            </a:custGeom>
            <a:solidFill>
              <a:schemeClr val="accent1">
                <a:lumMod val="75000"/>
              </a:schemeClr>
            </a:solidFill>
            <a:ln w="9525">
              <a:noFill/>
              <a:round/>
              <a:headEnd/>
              <a:tailEnd/>
            </a:ln>
          </p:spPr>
          <p:txBody>
            <a:bodyPr vert="horz" wrap="square" lIns="121948" tIns="60974" rIns="121948" bIns="60974" numCol="1" anchor="t" anchorCtr="0" compatLnSpc="1">
              <a:prstTxWarp prst="textNoShape">
                <a:avLst/>
              </a:prstTxWarp>
            </a:bodyPr>
            <a:lstStyle/>
            <a:p>
              <a:endParaRPr lang="zh-CN" altLang="en-US" sz="1334">
                <a:solidFill>
                  <a:schemeClr val="tx1">
                    <a:lumMod val="75000"/>
                    <a:lumOff val="25000"/>
                  </a:schemeClr>
                </a:solidFill>
                <a:ea typeface="微软雅黑" panose="020B0503020204020204" pitchFamily="34" charset="-122"/>
                <a:cs typeface="Arial" pitchFamily="34" charset="0"/>
              </a:endParaRPr>
            </a:p>
          </p:txBody>
        </p:sp>
        <p:sp>
          <p:nvSpPr>
            <p:cNvPr id="20" name="Freeform 13"/>
            <p:cNvSpPr>
              <a:spLocks/>
            </p:cNvSpPr>
            <p:nvPr/>
          </p:nvSpPr>
          <p:spPr bwMode="auto">
            <a:xfrm>
              <a:off x="1169988" y="3568700"/>
              <a:ext cx="273050" cy="246063"/>
            </a:xfrm>
            <a:custGeom>
              <a:avLst/>
              <a:gdLst/>
              <a:ahLst/>
              <a:cxnLst>
                <a:cxn ang="0">
                  <a:pos x="2971" y="0"/>
                </a:cxn>
                <a:cxn ang="0">
                  <a:pos x="0" y="2617"/>
                </a:cxn>
                <a:cxn ang="0">
                  <a:pos x="118" y="2785"/>
                </a:cxn>
                <a:cxn ang="0">
                  <a:pos x="3088" y="169"/>
                </a:cxn>
                <a:cxn ang="0">
                  <a:pos x="2971" y="0"/>
                </a:cxn>
              </a:cxnLst>
              <a:rect l="0" t="0" r="r" b="b"/>
              <a:pathLst>
                <a:path w="3088" h="2785">
                  <a:moveTo>
                    <a:pt x="2971" y="0"/>
                  </a:moveTo>
                  <a:lnTo>
                    <a:pt x="0" y="2617"/>
                  </a:lnTo>
                  <a:lnTo>
                    <a:pt x="118" y="2785"/>
                  </a:lnTo>
                  <a:lnTo>
                    <a:pt x="3088" y="169"/>
                  </a:lnTo>
                  <a:lnTo>
                    <a:pt x="2971" y="0"/>
                  </a:lnTo>
                  <a:close/>
                </a:path>
              </a:pathLst>
            </a:custGeom>
            <a:solidFill>
              <a:schemeClr val="accent1">
                <a:lumMod val="75000"/>
              </a:schemeClr>
            </a:solidFill>
            <a:ln w="9525">
              <a:noFill/>
              <a:round/>
              <a:headEnd/>
              <a:tailEnd/>
            </a:ln>
          </p:spPr>
          <p:txBody>
            <a:bodyPr vert="horz" wrap="square" lIns="121948" tIns="60974" rIns="121948" bIns="60974" numCol="1" anchor="t" anchorCtr="0" compatLnSpc="1">
              <a:prstTxWarp prst="textNoShape">
                <a:avLst/>
              </a:prstTxWarp>
            </a:bodyPr>
            <a:lstStyle/>
            <a:p>
              <a:endParaRPr lang="zh-CN" altLang="en-US" sz="1334">
                <a:solidFill>
                  <a:schemeClr val="tx1">
                    <a:lumMod val="75000"/>
                    <a:lumOff val="25000"/>
                  </a:schemeClr>
                </a:solidFill>
                <a:ea typeface="微软雅黑" panose="020B0503020204020204" pitchFamily="34" charset="-122"/>
                <a:cs typeface="Arial" pitchFamily="34" charset="0"/>
              </a:endParaRPr>
            </a:p>
          </p:txBody>
        </p:sp>
        <p:sp>
          <p:nvSpPr>
            <p:cNvPr id="21" name="Freeform 14"/>
            <p:cNvSpPr>
              <a:spLocks/>
            </p:cNvSpPr>
            <p:nvPr/>
          </p:nvSpPr>
          <p:spPr bwMode="auto">
            <a:xfrm>
              <a:off x="1252538" y="3397250"/>
              <a:ext cx="188913" cy="168275"/>
            </a:xfrm>
            <a:custGeom>
              <a:avLst/>
              <a:gdLst/>
              <a:ahLst/>
              <a:cxnLst>
                <a:cxn ang="0">
                  <a:pos x="2042" y="1908"/>
                </a:cxn>
                <a:cxn ang="0">
                  <a:pos x="0" y="169"/>
                </a:cxn>
                <a:cxn ang="0">
                  <a:pos x="101" y="0"/>
                </a:cxn>
                <a:cxn ang="0">
                  <a:pos x="2143" y="1722"/>
                </a:cxn>
                <a:cxn ang="0">
                  <a:pos x="2042" y="1908"/>
                </a:cxn>
              </a:cxnLst>
              <a:rect l="0" t="0" r="r" b="b"/>
              <a:pathLst>
                <a:path w="2143" h="1908">
                  <a:moveTo>
                    <a:pt x="2042" y="1908"/>
                  </a:moveTo>
                  <a:lnTo>
                    <a:pt x="0" y="169"/>
                  </a:lnTo>
                  <a:lnTo>
                    <a:pt x="101" y="0"/>
                  </a:lnTo>
                  <a:lnTo>
                    <a:pt x="2143" y="1722"/>
                  </a:lnTo>
                  <a:lnTo>
                    <a:pt x="2042" y="1908"/>
                  </a:lnTo>
                  <a:close/>
                </a:path>
              </a:pathLst>
            </a:custGeom>
            <a:solidFill>
              <a:schemeClr val="accent1">
                <a:lumMod val="75000"/>
              </a:schemeClr>
            </a:solidFill>
            <a:ln w="9525">
              <a:noFill/>
              <a:round/>
              <a:headEnd/>
              <a:tailEnd/>
            </a:ln>
          </p:spPr>
          <p:txBody>
            <a:bodyPr vert="horz" wrap="square" lIns="121948" tIns="60974" rIns="121948" bIns="60974" numCol="1" anchor="t" anchorCtr="0" compatLnSpc="1">
              <a:prstTxWarp prst="textNoShape">
                <a:avLst/>
              </a:prstTxWarp>
            </a:bodyPr>
            <a:lstStyle/>
            <a:p>
              <a:endParaRPr lang="zh-CN" altLang="en-US" sz="1334">
                <a:solidFill>
                  <a:schemeClr val="tx1">
                    <a:lumMod val="75000"/>
                    <a:lumOff val="25000"/>
                  </a:schemeClr>
                </a:solidFill>
                <a:ea typeface="微软雅黑" panose="020B0503020204020204" pitchFamily="34" charset="-122"/>
                <a:cs typeface="Arial" pitchFamily="34" charset="0"/>
              </a:endParaRPr>
            </a:p>
          </p:txBody>
        </p:sp>
        <p:sp>
          <p:nvSpPr>
            <p:cNvPr id="22" name="Freeform 15"/>
            <p:cNvSpPr>
              <a:spLocks/>
            </p:cNvSpPr>
            <p:nvPr/>
          </p:nvSpPr>
          <p:spPr bwMode="auto">
            <a:xfrm>
              <a:off x="1223963" y="3397250"/>
              <a:ext cx="188913" cy="168275"/>
            </a:xfrm>
            <a:custGeom>
              <a:avLst/>
              <a:gdLst/>
              <a:ahLst/>
              <a:cxnLst>
                <a:cxn ang="0">
                  <a:pos x="2025" y="0"/>
                </a:cxn>
                <a:cxn ang="0">
                  <a:pos x="0" y="1722"/>
                </a:cxn>
                <a:cxn ang="0">
                  <a:pos x="101" y="1908"/>
                </a:cxn>
                <a:cxn ang="0">
                  <a:pos x="2142" y="169"/>
                </a:cxn>
                <a:cxn ang="0">
                  <a:pos x="2025" y="0"/>
                </a:cxn>
              </a:cxnLst>
              <a:rect l="0" t="0" r="r" b="b"/>
              <a:pathLst>
                <a:path w="2142" h="1908">
                  <a:moveTo>
                    <a:pt x="2025" y="0"/>
                  </a:moveTo>
                  <a:lnTo>
                    <a:pt x="0" y="1722"/>
                  </a:lnTo>
                  <a:lnTo>
                    <a:pt x="101" y="1908"/>
                  </a:lnTo>
                  <a:lnTo>
                    <a:pt x="2142" y="169"/>
                  </a:lnTo>
                  <a:lnTo>
                    <a:pt x="2025" y="0"/>
                  </a:lnTo>
                  <a:close/>
                </a:path>
              </a:pathLst>
            </a:custGeom>
            <a:solidFill>
              <a:schemeClr val="accent1">
                <a:lumMod val="75000"/>
              </a:schemeClr>
            </a:solidFill>
            <a:ln w="9525">
              <a:noFill/>
              <a:round/>
              <a:headEnd/>
              <a:tailEnd/>
            </a:ln>
          </p:spPr>
          <p:txBody>
            <a:bodyPr vert="horz" wrap="square" lIns="121948" tIns="60974" rIns="121948" bIns="60974" numCol="1" anchor="t" anchorCtr="0" compatLnSpc="1">
              <a:prstTxWarp prst="textNoShape">
                <a:avLst/>
              </a:prstTxWarp>
            </a:bodyPr>
            <a:lstStyle/>
            <a:p>
              <a:endParaRPr lang="zh-CN" altLang="en-US" sz="1334">
                <a:solidFill>
                  <a:schemeClr val="tx1">
                    <a:lumMod val="75000"/>
                    <a:lumOff val="25000"/>
                  </a:schemeClr>
                </a:solidFill>
                <a:ea typeface="微软雅黑" panose="020B0503020204020204" pitchFamily="34" charset="-122"/>
                <a:cs typeface="Arial" pitchFamily="34" charset="0"/>
              </a:endParaRPr>
            </a:p>
          </p:txBody>
        </p:sp>
        <p:sp>
          <p:nvSpPr>
            <p:cNvPr id="23" name="Freeform 16"/>
            <p:cNvSpPr>
              <a:spLocks/>
            </p:cNvSpPr>
            <p:nvPr/>
          </p:nvSpPr>
          <p:spPr bwMode="auto">
            <a:xfrm>
              <a:off x="1117600" y="3808413"/>
              <a:ext cx="382588" cy="276225"/>
            </a:xfrm>
            <a:custGeom>
              <a:avLst/>
              <a:gdLst/>
              <a:ahLst/>
              <a:cxnLst>
                <a:cxn ang="0">
                  <a:pos x="4168" y="0"/>
                </a:cxn>
                <a:cxn ang="0">
                  <a:pos x="0" y="2955"/>
                </a:cxn>
                <a:cxn ang="0">
                  <a:pos x="169" y="3123"/>
                </a:cxn>
                <a:cxn ang="0">
                  <a:pos x="4337" y="169"/>
                </a:cxn>
                <a:cxn ang="0">
                  <a:pos x="4168" y="0"/>
                </a:cxn>
              </a:cxnLst>
              <a:rect l="0" t="0" r="r" b="b"/>
              <a:pathLst>
                <a:path w="4337" h="3123">
                  <a:moveTo>
                    <a:pt x="4168" y="0"/>
                  </a:moveTo>
                  <a:lnTo>
                    <a:pt x="0" y="2955"/>
                  </a:lnTo>
                  <a:lnTo>
                    <a:pt x="169" y="3123"/>
                  </a:lnTo>
                  <a:lnTo>
                    <a:pt x="4337" y="169"/>
                  </a:lnTo>
                  <a:lnTo>
                    <a:pt x="4168" y="0"/>
                  </a:lnTo>
                  <a:close/>
                </a:path>
              </a:pathLst>
            </a:custGeom>
            <a:solidFill>
              <a:schemeClr val="accent1">
                <a:lumMod val="75000"/>
              </a:schemeClr>
            </a:solidFill>
            <a:ln w="9525">
              <a:noFill/>
              <a:round/>
              <a:headEnd/>
              <a:tailEnd/>
            </a:ln>
          </p:spPr>
          <p:txBody>
            <a:bodyPr vert="horz" wrap="square" lIns="121948" tIns="60974" rIns="121948" bIns="60974" numCol="1" anchor="t" anchorCtr="0" compatLnSpc="1">
              <a:prstTxWarp prst="textNoShape">
                <a:avLst/>
              </a:prstTxWarp>
            </a:bodyPr>
            <a:lstStyle/>
            <a:p>
              <a:endParaRPr lang="zh-CN" altLang="en-US" sz="1334">
                <a:solidFill>
                  <a:schemeClr val="tx1">
                    <a:lumMod val="75000"/>
                    <a:lumOff val="25000"/>
                  </a:schemeClr>
                </a:solidFill>
                <a:ea typeface="微软雅黑" panose="020B0503020204020204" pitchFamily="34" charset="-122"/>
                <a:cs typeface="Arial" pitchFamily="34" charset="0"/>
              </a:endParaRPr>
            </a:p>
          </p:txBody>
        </p:sp>
        <p:sp>
          <p:nvSpPr>
            <p:cNvPr id="24" name="Freeform 17"/>
            <p:cNvSpPr>
              <a:spLocks/>
            </p:cNvSpPr>
            <p:nvPr/>
          </p:nvSpPr>
          <p:spPr bwMode="auto">
            <a:xfrm>
              <a:off x="1163638" y="3808413"/>
              <a:ext cx="382588" cy="276225"/>
            </a:xfrm>
            <a:custGeom>
              <a:avLst/>
              <a:gdLst/>
              <a:ahLst/>
              <a:cxnLst>
                <a:cxn ang="0">
                  <a:pos x="4168" y="3123"/>
                </a:cxn>
                <a:cxn ang="0">
                  <a:pos x="0" y="169"/>
                </a:cxn>
                <a:cxn ang="0">
                  <a:pos x="169" y="0"/>
                </a:cxn>
                <a:cxn ang="0">
                  <a:pos x="4337" y="2955"/>
                </a:cxn>
                <a:cxn ang="0">
                  <a:pos x="4168" y="3123"/>
                </a:cxn>
              </a:cxnLst>
              <a:rect l="0" t="0" r="r" b="b"/>
              <a:pathLst>
                <a:path w="4337" h="3123">
                  <a:moveTo>
                    <a:pt x="4168" y="3123"/>
                  </a:moveTo>
                  <a:lnTo>
                    <a:pt x="0" y="169"/>
                  </a:lnTo>
                  <a:lnTo>
                    <a:pt x="169" y="0"/>
                  </a:lnTo>
                  <a:lnTo>
                    <a:pt x="4337" y="2955"/>
                  </a:lnTo>
                  <a:lnTo>
                    <a:pt x="4168" y="3123"/>
                  </a:lnTo>
                  <a:close/>
                </a:path>
              </a:pathLst>
            </a:custGeom>
            <a:solidFill>
              <a:schemeClr val="accent1">
                <a:lumMod val="75000"/>
              </a:schemeClr>
            </a:solidFill>
            <a:ln w="9525">
              <a:noFill/>
              <a:round/>
              <a:headEnd/>
              <a:tailEnd/>
            </a:ln>
          </p:spPr>
          <p:txBody>
            <a:bodyPr vert="horz" wrap="square" lIns="121948" tIns="60974" rIns="121948" bIns="60974" numCol="1" anchor="t" anchorCtr="0" compatLnSpc="1">
              <a:prstTxWarp prst="textNoShape">
                <a:avLst/>
              </a:prstTxWarp>
            </a:bodyPr>
            <a:lstStyle/>
            <a:p>
              <a:endParaRPr lang="zh-CN" altLang="en-US" sz="1334">
                <a:solidFill>
                  <a:schemeClr val="tx1">
                    <a:lumMod val="75000"/>
                    <a:lumOff val="25000"/>
                  </a:schemeClr>
                </a:solidFill>
                <a:ea typeface="微软雅黑" panose="020B0503020204020204" pitchFamily="34" charset="-122"/>
                <a:cs typeface="Arial" pitchFamily="34" charset="0"/>
              </a:endParaRPr>
            </a:p>
          </p:txBody>
        </p:sp>
        <p:sp>
          <p:nvSpPr>
            <p:cNvPr id="25" name="Freeform 18"/>
            <p:cNvSpPr>
              <a:spLocks/>
            </p:cNvSpPr>
            <p:nvPr/>
          </p:nvSpPr>
          <p:spPr bwMode="auto">
            <a:xfrm>
              <a:off x="1039813" y="3241675"/>
              <a:ext cx="214313" cy="153988"/>
            </a:xfrm>
            <a:custGeom>
              <a:avLst/>
              <a:gdLst/>
              <a:ahLst/>
              <a:cxnLst>
                <a:cxn ang="0">
                  <a:pos x="2345" y="1756"/>
                </a:cxn>
                <a:cxn ang="0">
                  <a:pos x="0" y="101"/>
                </a:cxn>
                <a:cxn ang="0">
                  <a:pos x="101" y="0"/>
                </a:cxn>
                <a:cxn ang="0">
                  <a:pos x="2430" y="1655"/>
                </a:cxn>
                <a:cxn ang="0">
                  <a:pos x="2345" y="1756"/>
                </a:cxn>
              </a:cxnLst>
              <a:rect l="0" t="0" r="r" b="b"/>
              <a:pathLst>
                <a:path w="2430" h="1756">
                  <a:moveTo>
                    <a:pt x="2345" y="1756"/>
                  </a:moveTo>
                  <a:lnTo>
                    <a:pt x="0" y="101"/>
                  </a:lnTo>
                  <a:lnTo>
                    <a:pt x="101" y="0"/>
                  </a:lnTo>
                  <a:lnTo>
                    <a:pt x="2430" y="1655"/>
                  </a:lnTo>
                  <a:lnTo>
                    <a:pt x="2345" y="1756"/>
                  </a:lnTo>
                  <a:close/>
                </a:path>
              </a:pathLst>
            </a:custGeom>
            <a:solidFill>
              <a:schemeClr val="accent1">
                <a:lumMod val="75000"/>
              </a:schemeClr>
            </a:solidFill>
            <a:ln w="9525">
              <a:noFill/>
              <a:round/>
              <a:headEnd/>
              <a:tailEnd/>
            </a:ln>
          </p:spPr>
          <p:txBody>
            <a:bodyPr vert="horz" wrap="square" lIns="121948" tIns="60974" rIns="121948" bIns="60974" numCol="1" anchor="t" anchorCtr="0" compatLnSpc="1">
              <a:prstTxWarp prst="textNoShape">
                <a:avLst/>
              </a:prstTxWarp>
            </a:bodyPr>
            <a:lstStyle/>
            <a:p>
              <a:endParaRPr lang="zh-CN" altLang="en-US" sz="1334">
                <a:solidFill>
                  <a:schemeClr val="tx1">
                    <a:lumMod val="75000"/>
                    <a:lumOff val="25000"/>
                  </a:schemeClr>
                </a:solidFill>
                <a:ea typeface="微软雅黑" panose="020B0503020204020204" pitchFamily="34" charset="-122"/>
                <a:cs typeface="Arial" pitchFamily="34" charset="0"/>
              </a:endParaRPr>
            </a:p>
          </p:txBody>
        </p:sp>
        <p:sp>
          <p:nvSpPr>
            <p:cNvPr id="26" name="Freeform 19"/>
            <p:cNvSpPr>
              <a:spLocks/>
            </p:cNvSpPr>
            <p:nvPr/>
          </p:nvSpPr>
          <p:spPr bwMode="auto">
            <a:xfrm>
              <a:off x="1039813" y="3238500"/>
              <a:ext cx="295275" cy="95250"/>
            </a:xfrm>
            <a:custGeom>
              <a:avLst/>
              <a:gdLst/>
              <a:ahLst/>
              <a:cxnLst>
                <a:cxn ang="0">
                  <a:pos x="3289" y="1081"/>
                </a:cxn>
                <a:cxn ang="0">
                  <a:pos x="0" y="135"/>
                </a:cxn>
                <a:cxn ang="0">
                  <a:pos x="67" y="0"/>
                </a:cxn>
                <a:cxn ang="0">
                  <a:pos x="3340" y="946"/>
                </a:cxn>
                <a:cxn ang="0">
                  <a:pos x="3289" y="1081"/>
                </a:cxn>
              </a:cxnLst>
              <a:rect l="0" t="0" r="r" b="b"/>
              <a:pathLst>
                <a:path w="3340" h="1081">
                  <a:moveTo>
                    <a:pt x="3289" y="1081"/>
                  </a:moveTo>
                  <a:lnTo>
                    <a:pt x="0" y="135"/>
                  </a:lnTo>
                  <a:lnTo>
                    <a:pt x="67" y="0"/>
                  </a:lnTo>
                  <a:lnTo>
                    <a:pt x="3340" y="946"/>
                  </a:lnTo>
                  <a:lnTo>
                    <a:pt x="3289" y="1081"/>
                  </a:lnTo>
                  <a:close/>
                </a:path>
              </a:pathLst>
            </a:custGeom>
            <a:solidFill>
              <a:schemeClr val="accent1">
                <a:lumMod val="75000"/>
              </a:schemeClr>
            </a:solidFill>
            <a:ln w="9525">
              <a:noFill/>
              <a:round/>
              <a:headEnd/>
              <a:tailEnd/>
            </a:ln>
          </p:spPr>
          <p:txBody>
            <a:bodyPr vert="horz" wrap="square" lIns="121948" tIns="60974" rIns="121948" bIns="60974" numCol="1" anchor="t" anchorCtr="0" compatLnSpc="1">
              <a:prstTxWarp prst="textNoShape">
                <a:avLst/>
              </a:prstTxWarp>
            </a:bodyPr>
            <a:lstStyle/>
            <a:p>
              <a:endParaRPr lang="zh-CN" altLang="en-US" sz="1334">
                <a:solidFill>
                  <a:schemeClr val="tx1">
                    <a:lumMod val="75000"/>
                    <a:lumOff val="25000"/>
                  </a:schemeClr>
                </a:solidFill>
                <a:ea typeface="微软雅黑" panose="020B0503020204020204" pitchFamily="34" charset="-122"/>
                <a:cs typeface="Arial" pitchFamily="34" charset="0"/>
              </a:endParaRPr>
            </a:p>
          </p:txBody>
        </p:sp>
        <p:sp>
          <p:nvSpPr>
            <p:cNvPr id="27" name="Freeform 20"/>
            <p:cNvSpPr>
              <a:spLocks/>
            </p:cNvSpPr>
            <p:nvPr/>
          </p:nvSpPr>
          <p:spPr bwMode="auto">
            <a:xfrm>
              <a:off x="1323975" y="3238500"/>
              <a:ext cx="295275" cy="95250"/>
            </a:xfrm>
            <a:custGeom>
              <a:avLst/>
              <a:gdLst/>
              <a:ahLst/>
              <a:cxnLst>
                <a:cxn ang="0">
                  <a:pos x="51" y="1081"/>
                </a:cxn>
                <a:cxn ang="0">
                  <a:pos x="3341" y="135"/>
                </a:cxn>
                <a:cxn ang="0">
                  <a:pos x="3291" y="0"/>
                </a:cxn>
                <a:cxn ang="0">
                  <a:pos x="0" y="946"/>
                </a:cxn>
                <a:cxn ang="0">
                  <a:pos x="51" y="1081"/>
                </a:cxn>
              </a:cxnLst>
              <a:rect l="0" t="0" r="r" b="b"/>
              <a:pathLst>
                <a:path w="3341" h="1081">
                  <a:moveTo>
                    <a:pt x="51" y="1081"/>
                  </a:moveTo>
                  <a:lnTo>
                    <a:pt x="3341" y="135"/>
                  </a:lnTo>
                  <a:lnTo>
                    <a:pt x="3291" y="0"/>
                  </a:lnTo>
                  <a:lnTo>
                    <a:pt x="0" y="946"/>
                  </a:lnTo>
                  <a:lnTo>
                    <a:pt x="51" y="1081"/>
                  </a:lnTo>
                  <a:close/>
                </a:path>
              </a:pathLst>
            </a:custGeom>
            <a:solidFill>
              <a:schemeClr val="accent1">
                <a:lumMod val="75000"/>
              </a:schemeClr>
            </a:solidFill>
            <a:ln w="9525">
              <a:noFill/>
              <a:round/>
              <a:headEnd/>
              <a:tailEnd/>
            </a:ln>
          </p:spPr>
          <p:txBody>
            <a:bodyPr vert="horz" wrap="square" lIns="121948" tIns="60974" rIns="121948" bIns="60974" numCol="1" anchor="t" anchorCtr="0" compatLnSpc="1">
              <a:prstTxWarp prst="textNoShape">
                <a:avLst/>
              </a:prstTxWarp>
            </a:bodyPr>
            <a:lstStyle/>
            <a:p>
              <a:endParaRPr lang="zh-CN" altLang="en-US" sz="1334">
                <a:solidFill>
                  <a:schemeClr val="tx1">
                    <a:lumMod val="75000"/>
                    <a:lumOff val="25000"/>
                  </a:schemeClr>
                </a:solidFill>
                <a:ea typeface="微软雅黑" panose="020B0503020204020204" pitchFamily="34" charset="-122"/>
                <a:cs typeface="Arial" pitchFamily="34" charset="0"/>
              </a:endParaRPr>
            </a:p>
          </p:txBody>
        </p:sp>
        <p:sp>
          <p:nvSpPr>
            <p:cNvPr id="28" name="Freeform 21"/>
            <p:cNvSpPr>
              <a:spLocks/>
            </p:cNvSpPr>
            <p:nvPr/>
          </p:nvSpPr>
          <p:spPr bwMode="auto">
            <a:xfrm>
              <a:off x="1404938" y="3241675"/>
              <a:ext cx="214313" cy="153988"/>
            </a:xfrm>
            <a:custGeom>
              <a:avLst/>
              <a:gdLst/>
              <a:ahLst/>
              <a:cxnLst>
                <a:cxn ang="0">
                  <a:pos x="83" y="1756"/>
                </a:cxn>
                <a:cxn ang="0">
                  <a:pos x="2429" y="101"/>
                </a:cxn>
                <a:cxn ang="0">
                  <a:pos x="2328" y="0"/>
                </a:cxn>
                <a:cxn ang="0">
                  <a:pos x="0" y="1655"/>
                </a:cxn>
                <a:cxn ang="0">
                  <a:pos x="83" y="1756"/>
                </a:cxn>
              </a:cxnLst>
              <a:rect l="0" t="0" r="r" b="b"/>
              <a:pathLst>
                <a:path w="2429" h="1756">
                  <a:moveTo>
                    <a:pt x="83" y="1756"/>
                  </a:moveTo>
                  <a:lnTo>
                    <a:pt x="2429" y="101"/>
                  </a:lnTo>
                  <a:lnTo>
                    <a:pt x="2328" y="0"/>
                  </a:lnTo>
                  <a:lnTo>
                    <a:pt x="0" y="1655"/>
                  </a:lnTo>
                  <a:lnTo>
                    <a:pt x="83" y="1756"/>
                  </a:lnTo>
                  <a:close/>
                </a:path>
              </a:pathLst>
            </a:custGeom>
            <a:solidFill>
              <a:schemeClr val="accent1">
                <a:lumMod val="75000"/>
              </a:schemeClr>
            </a:solidFill>
            <a:ln w="9525">
              <a:noFill/>
              <a:round/>
              <a:headEnd/>
              <a:tailEnd/>
            </a:ln>
          </p:spPr>
          <p:txBody>
            <a:bodyPr vert="horz" wrap="square" lIns="121948" tIns="60974" rIns="121948" bIns="60974" numCol="1" anchor="t" anchorCtr="0" compatLnSpc="1">
              <a:prstTxWarp prst="textNoShape">
                <a:avLst/>
              </a:prstTxWarp>
            </a:bodyPr>
            <a:lstStyle/>
            <a:p>
              <a:endParaRPr lang="zh-CN" altLang="en-US" sz="1334">
                <a:solidFill>
                  <a:schemeClr val="tx1">
                    <a:lumMod val="75000"/>
                    <a:lumOff val="25000"/>
                  </a:schemeClr>
                </a:solidFill>
                <a:ea typeface="微软雅黑" panose="020B0503020204020204" pitchFamily="34" charset="-122"/>
                <a:cs typeface="Arial" pitchFamily="34" charset="0"/>
              </a:endParaRPr>
            </a:p>
          </p:txBody>
        </p:sp>
        <p:sp>
          <p:nvSpPr>
            <p:cNvPr id="29" name="Freeform 22"/>
            <p:cNvSpPr>
              <a:spLocks/>
            </p:cNvSpPr>
            <p:nvPr/>
          </p:nvSpPr>
          <p:spPr bwMode="auto">
            <a:xfrm>
              <a:off x="1060450" y="4083050"/>
              <a:ext cx="490538" cy="295275"/>
            </a:xfrm>
            <a:custGeom>
              <a:avLst/>
              <a:gdLst/>
              <a:ahLst/>
              <a:cxnLst>
                <a:cxn ang="0">
                  <a:pos x="5433" y="0"/>
                </a:cxn>
                <a:cxn ang="0">
                  <a:pos x="0" y="3106"/>
                </a:cxn>
                <a:cxn ang="0">
                  <a:pos x="67" y="3359"/>
                </a:cxn>
                <a:cxn ang="0">
                  <a:pos x="5568" y="253"/>
                </a:cxn>
                <a:cxn ang="0">
                  <a:pos x="5433" y="0"/>
                </a:cxn>
              </a:cxnLst>
              <a:rect l="0" t="0" r="r" b="b"/>
              <a:pathLst>
                <a:path w="5568" h="3359">
                  <a:moveTo>
                    <a:pt x="5433" y="0"/>
                  </a:moveTo>
                  <a:lnTo>
                    <a:pt x="0" y="3106"/>
                  </a:lnTo>
                  <a:lnTo>
                    <a:pt x="67" y="3359"/>
                  </a:lnTo>
                  <a:lnTo>
                    <a:pt x="5568" y="253"/>
                  </a:lnTo>
                  <a:lnTo>
                    <a:pt x="5433" y="0"/>
                  </a:lnTo>
                  <a:close/>
                </a:path>
              </a:pathLst>
            </a:custGeom>
            <a:solidFill>
              <a:schemeClr val="accent1">
                <a:lumMod val="75000"/>
              </a:schemeClr>
            </a:solidFill>
            <a:ln w="9525">
              <a:noFill/>
              <a:round/>
              <a:headEnd/>
              <a:tailEnd/>
            </a:ln>
          </p:spPr>
          <p:txBody>
            <a:bodyPr vert="horz" wrap="square" lIns="121948" tIns="60974" rIns="121948" bIns="60974" numCol="1" anchor="t" anchorCtr="0" compatLnSpc="1">
              <a:prstTxWarp prst="textNoShape">
                <a:avLst/>
              </a:prstTxWarp>
            </a:bodyPr>
            <a:lstStyle/>
            <a:p>
              <a:endParaRPr lang="zh-CN" altLang="en-US" sz="1334">
                <a:solidFill>
                  <a:schemeClr val="tx1">
                    <a:lumMod val="75000"/>
                    <a:lumOff val="25000"/>
                  </a:schemeClr>
                </a:solidFill>
                <a:ea typeface="微软雅黑" panose="020B0503020204020204" pitchFamily="34" charset="-122"/>
                <a:cs typeface="Arial" pitchFamily="34" charset="0"/>
              </a:endParaRPr>
            </a:p>
          </p:txBody>
        </p:sp>
        <p:sp>
          <p:nvSpPr>
            <p:cNvPr id="30" name="Freeform 23"/>
            <p:cNvSpPr>
              <a:spLocks/>
            </p:cNvSpPr>
            <p:nvPr/>
          </p:nvSpPr>
          <p:spPr bwMode="auto">
            <a:xfrm>
              <a:off x="1114425" y="4083050"/>
              <a:ext cx="492125" cy="295275"/>
            </a:xfrm>
            <a:custGeom>
              <a:avLst/>
              <a:gdLst/>
              <a:ahLst/>
              <a:cxnLst>
                <a:cxn ang="0">
                  <a:pos x="5451" y="3343"/>
                </a:cxn>
                <a:cxn ang="0">
                  <a:pos x="0" y="236"/>
                </a:cxn>
                <a:cxn ang="0">
                  <a:pos x="85" y="0"/>
                </a:cxn>
                <a:cxn ang="0">
                  <a:pos x="5568" y="3090"/>
                </a:cxn>
                <a:cxn ang="0">
                  <a:pos x="5451" y="3343"/>
                </a:cxn>
              </a:cxnLst>
              <a:rect l="0" t="0" r="r" b="b"/>
              <a:pathLst>
                <a:path w="5568" h="3343">
                  <a:moveTo>
                    <a:pt x="5451" y="3343"/>
                  </a:moveTo>
                  <a:lnTo>
                    <a:pt x="0" y="236"/>
                  </a:lnTo>
                  <a:lnTo>
                    <a:pt x="85" y="0"/>
                  </a:lnTo>
                  <a:lnTo>
                    <a:pt x="5568" y="3090"/>
                  </a:lnTo>
                  <a:lnTo>
                    <a:pt x="5451" y="3343"/>
                  </a:lnTo>
                  <a:close/>
                </a:path>
              </a:pathLst>
            </a:custGeom>
            <a:solidFill>
              <a:schemeClr val="accent1">
                <a:lumMod val="75000"/>
              </a:schemeClr>
            </a:solidFill>
            <a:ln w="9525">
              <a:noFill/>
              <a:round/>
              <a:headEnd/>
              <a:tailEnd/>
            </a:ln>
          </p:spPr>
          <p:txBody>
            <a:bodyPr vert="horz" wrap="square" lIns="121948" tIns="60974" rIns="121948" bIns="60974" numCol="1" anchor="t" anchorCtr="0" compatLnSpc="1">
              <a:prstTxWarp prst="textNoShape">
                <a:avLst/>
              </a:prstTxWarp>
            </a:bodyPr>
            <a:lstStyle/>
            <a:p>
              <a:endParaRPr lang="zh-CN" altLang="en-US" sz="1334" dirty="0">
                <a:solidFill>
                  <a:schemeClr val="tx1">
                    <a:lumMod val="75000"/>
                    <a:lumOff val="25000"/>
                  </a:schemeClr>
                </a:solidFill>
                <a:ea typeface="微软雅黑" panose="020B0503020204020204" pitchFamily="34" charset="-122"/>
                <a:cs typeface="Arial" pitchFamily="34" charset="0"/>
              </a:endParaRPr>
            </a:p>
          </p:txBody>
        </p:sp>
        <p:sp>
          <p:nvSpPr>
            <p:cNvPr id="31" name="Freeform 24"/>
            <p:cNvSpPr>
              <a:spLocks/>
            </p:cNvSpPr>
            <p:nvPr/>
          </p:nvSpPr>
          <p:spPr bwMode="auto">
            <a:xfrm>
              <a:off x="1058863" y="4375150"/>
              <a:ext cx="582613" cy="233363"/>
            </a:xfrm>
            <a:custGeom>
              <a:avLst/>
              <a:gdLst/>
              <a:ahLst/>
              <a:cxnLst>
                <a:cxn ang="0">
                  <a:pos x="6614" y="2650"/>
                </a:cxn>
                <a:cxn ang="0">
                  <a:pos x="33" y="338"/>
                </a:cxn>
                <a:cxn ang="0">
                  <a:pos x="0" y="0"/>
                </a:cxn>
                <a:cxn ang="0">
                  <a:pos x="6614" y="2296"/>
                </a:cxn>
                <a:cxn ang="0">
                  <a:pos x="6614" y="2650"/>
                </a:cxn>
              </a:cxnLst>
              <a:rect l="0" t="0" r="r" b="b"/>
              <a:pathLst>
                <a:path w="6614" h="2650">
                  <a:moveTo>
                    <a:pt x="6614" y="2650"/>
                  </a:moveTo>
                  <a:lnTo>
                    <a:pt x="33" y="338"/>
                  </a:lnTo>
                  <a:lnTo>
                    <a:pt x="0" y="0"/>
                  </a:lnTo>
                  <a:lnTo>
                    <a:pt x="6614" y="2296"/>
                  </a:lnTo>
                  <a:lnTo>
                    <a:pt x="6614" y="2650"/>
                  </a:lnTo>
                  <a:close/>
                </a:path>
              </a:pathLst>
            </a:custGeom>
            <a:solidFill>
              <a:schemeClr val="accent1">
                <a:lumMod val="75000"/>
              </a:schemeClr>
            </a:solidFill>
            <a:ln w="9525">
              <a:noFill/>
              <a:round/>
              <a:headEnd/>
              <a:tailEnd/>
            </a:ln>
          </p:spPr>
          <p:txBody>
            <a:bodyPr vert="horz" wrap="square" lIns="121948" tIns="60974" rIns="121948" bIns="60974" numCol="1" anchor="t" anchorCtr="0" compatLnSpc="1">
              <a:prstTxWarp prst="textNoShape">
                <a:avLst/>
              </a:prstTxWarp>
            </a:bodyPr>
            <a:lstStyle/>
            <a:p>
              <a:endParaRPr lang="zh-CN" altLang="en-US" sz="1334">
                <a:solidFill>
                  <a:schemeClr val="tx1">
                    <a:lumMod val="75000"/>
                    <a:lumOff val="25000"/>
                  </a:schemeClr>
                </a:solidFill>
                <a:ea typeface="微软雅黑" panose="020B0503020204020204" pitchFamily="34" charset="-122"/>
                <a:cs typeface="Arial" pitchFamily="34" charset="0"/>
              </a:endParaRPr>
            </a:p>
          </p:txBody>
        </p:sp>
        <p:sp>
          <p:nvSpPr>
            <p:cNvPr id="32" name="Freeform 25"/>
            <p:cNvSpPr>
              <a:spLocks/>
            </p:cNvSpPr>
            <p:nvPr/>
          </p:nvSpPr>
          <p:spPr bwMode="auto">
            <a:xfrm>
              <a:off x="1017588" y="4375150"/>
              <a:ext cx="584200" cy="233363"/>
            </a:xfrm>
            <a:custGeom>
              <a:avLst/>
              <a:gdLst/>
              <a:ahLst/>
              <a:cxnLst>
                <a:cxn ang="0">
                  <a:pos x="6614" y="0"/>
                </a:cxn>
                <a:cxn ang="0">
                  <a:pos x="33" y="2312"/>
                </a:cxn>
                <a:cxn ang="0">
                  <a:pos x="0" y="2650"/>
                </a:cxn>
                <a:cxn ang="0">
                  <a:pos x="6614" y="354"/>
                </a:cxn>
                <a:cxn ang="0">
                  <a:pos x="6614" y="0"/>
                </a:cxn>
              </a:cxnLst>
              <a:rect l="0" t="0" r="r" b="b"/>
              <a:pathLst>
                <a:path w="6614" h="2650">
                  <a:moveTo>
                    <a:pt x="6614" y="0"/>
                  </a:moveTo>
                  <a:lnTo>
                    <a:pt x="33" y="2312"/>
                  </a:lnTo>
                  <a:lnTo>
                    <a:pt x="0" y="2650"/>
                  </a:lnTo>
                  <a:lnTo>
                    <a:pt x="6614" y="354"/>
                  </a:lnTo>
                  <a:lnTo>
                    <a:pt x="6614" y="0"/>
                  </a:lnTo>
                  <a:close/>
                </a:path>
              </a:pathLst>
            </a:custGeom>
            <a:solidFill>
              <a:schemeClr val="accent1">
                <a:lumMod val="75000"/>
              </a:schemeClr>
            </a:solidFill>
            <a:ln w="9525">
              <a:noFill/>
              <a:round/>
              <a:headEnd/>
              <a:tailEnd/>
            </a:ln>
          </p:spPr>
          <p:txBody>
            <a:bodyPr vert="horz" wrap="square" lIns="121948" tIns="60974" rIns="121948" bIns="60974" numCol="1" anchor="t" anchorCtr="0" compatLnSpc="1">
              <a:prstTxWarp prst="textNoShape">
                <a:avLst/>
              </a:prstTxWarp>
            </a:bodyPr>
            <a:lstStyle/>
            <a:p>
              <a:endParaRPr lang="zh-CN" altLang="en-US" sz="1334">
                <a:solidFill>
                  <a:schemeClr val="tx1">
                    <a:lumMod val="75000"/>
                    <a:lumOff val="25000"/>
                  </a:schemeClr>
                </a:solidFill>
                <a:ea typeface="微软雅黑" panose="020B0503020204020204" pitchFamily="34" charset="-122"/>
                <a:cs typeface="Arial" pitchFamily="34" charset="0"/>
              </a:endParaRPr>
            </a:p>
          </p:txBody>
        </p:sp>
        <p:sp>
          <p:nvSpPr>
            <p:cNvPr id="33" name="Rectangle 26"/>
            <p:cNvSpPr>
              <a:spLocks noChangeArrowheads="1"/>
            </p:cNvSpPr>
            <p:nvPr/>
          </p:nvSpPr>
          <p:spPr bwMode="auto">
            <a:xfrm>
              <a:off x="1060450" y="4365625"/>
              <a:ext cx="539750" cy="19050"/>
            </a:xfrm>
            <a:prstGeom prst="rect">
              <a:avLst/>
            </a:prstGeom>
            <a:solidFill>
              <a:schemeClr val="accent1">
                <a:lumMod val="75000"/>
              </a:schemeClr>
            </a:solidFill>
            <a:ln w="9525">
              <a:noFill/>
              <a:round/>
              <a:headEnd/>
              <a:tailEnd/>
            </a:ln>
          </p:spPr>
          <p:txBody>
            <a:bodyPr vert="horz" wrap="square" lIns="121948" tIns="60974" rIns="121948" bIns="60974" numCol="1" anchor="t" anchorCtr="0" compatLnSpc="1">
              <a:prstTxWarp prst="textNoShape">
                <a:avLst/>
              </a:prstTxWarp>
            </a:bodyPr>
            <a:lstStyle/>
            <a:p>
              <a:endParaRPr lang="zh-CN" altLang="en-US" sz="1334">
                <a:solidFill>
                  <a:schemeClr val="tx1">
                    <a:lumMod val="75000"/>
                    <a:lumOff val="25000"/>
                  </a:schemeClr>
                </a:solidFill>
                <a:ea typeface="微软雅黑" panose="020B0503020204020204" pitchFamily="34" charset="-122"/>
                <a:cs typeface="Arial" pitchFamily="34" charset="0"/>
              </a:endParaRPr>
            </a:p>
          </p:txBody>
        </p:sp>
        <p:sp>
          <p:nvSpPr>
            <p:cNvPr id="34" name="Rectangle 27"/>
            <p:cNvSpPr>
              <a:spLocks noChangeArrowheads="1"/>
            </p:cNvSpPr>
            <p:nvPr/>
          </p:nvSpPr>
          <p:spPr bwMode="auto">
            <a:xfrm>
              <a:off x="1019175" y="4592638"/>
              <a:ext cx="620713" cy="20638"/>
            </a:xfrm>
            <a:prstGeom prst="rect">
              <a:avLst/>
            </a:prstGeom>
            <a:solidFill>
              <a:schemeClr val="accent1">
                <a:lumMod val="75000"/>
              </a:schemeClr>
            </a:solidFill>
            <a:ln w="9525">
              <a:noFill/>
              <a:round/>
              <a:headEnd/>
              <a:tailEnd/>
            </a:ln>
          </p:spPr>
          <p:txBody>
            <a:bodyPr vert="horz" wrap="square" lIns="121948" tIns="60974" rIns="121948" bIns="60974" numCol="1" anchor="t" anchorCtr="0" compatLnSpc="1">
              <a:prstTxWarp prst="textNoShape">
                <a:avLst/>
              </a:prstTxWarp>
            </a:bodyPr>
            <a:lstStyle/>
            <a:p>
              <a:endParaRPr lang="zh-CN" altLang="en-US" sz="1334">
                <a:solidFill>
                  <a:schemeClr val="tx1">
                    <a:lumMod val="75000"/>
                    <a:lumOff val="25000"/>
                  </a:schemeClr>
                </a:solidFill>
                <a:ea typeface="微软雅黑" panose="020B0503020204020204" pitchFamily="34" charset="-122"/>
                <a:cs typeface="Arial" pitchFamily="34" charset="0"/>
              </a:endParaRPr>
            </a:p>
          </p:txBody>
        </p:sp>
        <p:sp>
          <p:nvSpPr>
            <p:cNvPr id="35" name="Freeform 28"/>
            <p:cNvSpPr>
              <a:spLocks noEditPoints="1"/>
            </p:cNvSpPr>
            <p:nvPr/>
          </p:nvSpPr>
          <p:spPr bwMode="auto">
            <a:xfrm>
              <a:off x="765175" y="3792538"/>
              <a:ext cx="1117600" cy="300038"/>
            </a:xfrm>
            <a:custGeom>
              <a:avLst/>
              <a:gdLst/>
              <a:ahLst/>
              <a:cxnLst>
                <a:cxn ang="0">
                  <a:pos x="8234" y="0"/>
                </a:cxn>
                <a:cxn ang="0">
                  <a:pos x="4606" y="0"/>
                </a:cxn>
                <a:cxn ang="0">
                  <a:pos x="0" y="3411"/>
                </a:cxn>
                <a:cxn ang="0">
                  <a:pos x="12672" y="3411"/>
                </a:cxn>
                <a:cxn ang="0">
                  <a:pos x="8234" y="0"/>
                </a:cxn>
                <a:cxn ang="0">
                  <a:pos x="4640" y="338"/>
                </a:cxn>
                <a:cxn ang="0">
                  <a:pos x="8200" y="338"/>
                </a:cxn>
                <a:cxn ang="0">
                  <a:pos x="11761" y="3073"/>
                </a:cxn>
                <a:cxn ang="0">
                  <a:pos x="928" y="3073"/>
                </a:cxn>
                <a:cxn ang="0">
                  <a:pos x="4640" y="338"/>
                </a:cxn>
              </a:cxnLst>
              <a:rect l="0" t="0" r="r" b="b"/>
              <a:pathLst>
                <a:path w="12672" h="3411">
                  <a:moveTo>
                    <a:pt x="8234" y="0"/>
                  </a:moveTo>
                  <a:lnTo>
                    <a:pt x="4606" y="0"/>
                  </a:lnTo>
                  <a:lnTo>
                    <a:pt x="0" y="3411"/>
                  </a:lnTo>
                  <a:lnTo>
                    <a:pt x="12672" y="3411"/>
                  </a:lnTo>
                  <a:lnTo>
                    <a:pt x="8234" y="0"/>
                  </a:lnTo>
                  <a:close/>
                  <a:moveTo>
                    <a:pt x="4640" y="338"/>
                  </a:moveTo>
                  <a:lnTo>
                    <a:pt x="8200" y="338"/>
                  </a:lnTo>
                  <a:lnTo>
                    <a:pt x="11761" y="3073"/>
                  </a:lnTo>
                  <a:lnTo>
                    <a:pt x="928" y="3073"/>
                  </a:lnTo>
                  <a:lnTo>
                    <a:pt x="4640" y="338"/>
                  </a:lnTo>
                  <a:close/>
                </a:path>
              </a:pathLst>
            </a:custGeom>
            <a:solidFill>
              <a:schemeClr val="accent1">
                <a:lumMod val="75000"/>
              </a:schemeClr>
            </a:solidFill>
            <a:ln w="9525">
              <a:noFill/>
              <a:round/>
              <a:headEnd/>
              <a:tailEnd/>
            </a:ln>
          </p:spPr>
          <p:txBody>
            <a:bodyPr vert="horz" wrap="square" lIns="121948" tIns="60974" rIns="121948" bIns="60974" numCol="1" anchor="t" anchorCtr="0" compatLnSpc="1">
              <a:prstTxWarp prst="textNoShape">
                <a:avLst/>
              </a:prstTxWarp>
            </a:bodyPr>
            <a:lstStyle/>
            <a:p>
              <a:endParaRPr lang="zh-CN" altLang="en-US" sz="1334">
                <a:solidFill>
                  <a:schemeClr val="tx1">
                    <a:lumMod val="75000"/>
                    <a:lumOff val="25000"/>
                  </a:schemeClr>
                </a:solidFill>
                <a:ea typeface="微软雅黑" panose="020B0503020204020204" pitchFamily="34" charset="-122"/>
                <a:cs typeface="Arial" pitchFamily="34" charset="0"/>
              </a:endParaRPr>
            </a:p>
          </p:txBody>
        </p:sp>
        <p:sp>
          <p:nvSpPr>
            <p:cNvPr id="36" name="Freeform 29"/>
            <p:cNvSpPr>
              <a:spLocks noEditPoints="1"/>
            </p:cNvSpPr>
            <p:nvPr/>
          </p:nvSpPr>
          <p:spPr bwMode="auto">
            <a:xfrm>
              <a:off x="966788" y="3387725"/>
              <a:ext cx="714375" cy="195263"/>
            </a:xfrm>
            <a:custGeom>
              <a:avLst/>
              <a:gdLst/>
              <a:ahLst/>
              <a:cxnLst>
                <a:cxn ang="0">
                  <a:pos x="5011" y="0"/>
                </a:cxn>
                <a:cxn ang="0">
                  <a:pos x="3239" y="0"/>
                </a:cxn>
                <a:cxn ang="0">
                  <a:pos x="0" y="2211"/>
                </a:cxn>
                <a:cxn ang="0">
                  <a:pos x="8082" y="2211"/>
                </a:cxn>
                <a:cxn ang="0">
                  <a:pos x="5011" y="0"/>
                </a:cxn>
                <a:cxn ang="0">
                  <a:pos x="3188" y="253"/>
                </a:cxn>
                <a:cxn ang="0">
                  <a:pos x="5062" y="253"/>
                </a:cxn>
                <a:cxn ang="0">
                  <a:pos x="7356" y="1958"/>
                </a:cxn>
                <a:cxn ang="0">
                  <a:pos x="726" y="1958"/>
                </a:cxn>
                <a:cxn ang="0">
                  <a:pos x="3188" y="253"/>
                </a:cxn>
              </a:cxnLst>
              <a:rect l="0" t="0" r="r" b="b"/>
              <a:pathLst>
                <a:path w="8082" h="2211">
                  <a:moveTo>
                    <a:pt x="5011" y="0"/>
                  </a:moveTo>
                  <a:lnTo>
                    <a:pt x="3239" y="0"/>
                  </a:lnTo>
                  <a:lnTo>
                    <a:pt x="0" y="2211"/>
                  </a:lnTo>
                  <a:lnTo>
                    <a:pt x="8082" y="2211"/>
                  </a:lnTo>
                  <a:lnTo>
                    <a:pt x="5011" y="0"/>
                  </a:lnTo>
                  <a:close/>
                  <a:moveTo>
                    <a:pt x="3188" y="253"/>
                  </a:moveTo>
                  <a:lnTo>
                    <a:pt x="5062" y="253"/>
                  </a:lnTo>
                  <a:lnTo>
                    <a:pt x="7356" y="1958"/>
                  </a:lnTo>
                  <a:lnTo>
                    <a:pt x="726" y="1958"/>
                  </a:lnTo>
                  <a:lnTo>
                    <a:pt x="3188" y="253"/>
                  </a:lnTo>
                  <a:close/>
                </a:path>
              </a:pathLst>
            </a:custGeom>
            <a:solidFill>
              <a:schemeClr val="accent1">
                <a:lumMod val="75000"/>
              </a:schemeClr>
            </a:solidFill>
            <a:ln w="9525">
              <a:noFill/>
              <a:round/>
              <a:headEnd/>
              <a:tailEnd/>
            </a:ln>
          </p:spPr>
          <p:txBody>
            <a:bodyPr vert="horz" wrap="square" lIns="121948" tIns="60974" rIns="121948" bIns="60974" numCol="1" anchor="t" anchorCtr="0" compatLnSpc="1">
              <a:prstTxWarp prst="textNoShape">
                <a:avLst/>
              </a:prstTxWarp>
            </a:bodyPr>
            <a:lstStyle/>
            <a:p>
              <a:endParaRPr lang="zh-CN" altLang="en-US" sz="1334">
                <a:solidFill>
                  <a:schemeClr val="tx1">
                    <a:lumMod val="75000"/>
                    <a:lumOff val="25000"/>
                  </a:schemeClr>
                </a:solidFill>
                <a:ea typeface="微软雅黑" panose="020B0503020204020204" pitchFamily="34" charset="-122"/>
                <a:cs typeface="Arial" pitchFamily="34" charset="0"/>
              </a:endParaRPr>
            </a:p>
          </p:txBody>
        </p:sp>
      </p:grpSp>
      <p:grpSp>
        <p:nvGrpSpPr>
          <p:cNvPr id="37" name="组合 36"/>
          <p:cNvGrpSpPr/>
          <p:nvPr/>
        </p:nvGrpSpPr>
        <p:grpSpPr>
          <a:xfrm>
            <a:off x="1879259" y="2564904"/>
            <a:ext cx="2098501" cy="576064"/>
            <a:chOff x="758726" y="2853730"/>
            <a:chExt cx="2098501" cy="576064"/>
          </a:xfrm>
        </p:grpSpPr>
        <p:cxnSp>
          <p:nvCxnSpPr>
            <p:cNvPr id="38" name="直接连接符 37"/>
            <p:cNvCxnSpPr/>
            <p:nvPr/>
          </p:nvCxnSpPr>
          <p:spPr>
            <a:xfrm>
              <a:off x="758726" y="2853730"/>
              <a:ext cx="2098501" cy="0"/>
            </a:xfrm>
            <a:prstGeom prst="line">
              <a:avLst/>
            </a:prstGeom>
            <a:noFill/>
            <a:ln w="6350">
              <a:solidFill>
                <a:srgbClr val="1B6AA3"/>
              </a:solidFill>
              <a:prstDash val="dash"/>
              <a:headEnd type="triangle" w="med" len="med"/>
              <a:tailEnd type="none" w="med" len="med"/>
            </a:ln>
            <a:effectLst/>
          </p:spPr>
        </p:cxnSp>
        <p:cxnSp>
          <p:nvCxnSpPr>
            <p:cNvPr id="39" name="直接连接符 38"/>
            <p:cNvCxnSpPr/>
            <p:nvPr/>
          </p:nvCxnSpPr>
          <p:spPr>
            <a:xfrm>
              <a:off x="2857227" y="2853730"/>
              <a:ext cx="0" cy="576064"/>
            </a:xfrm>
            <a:prstGeom prst="line">
              <a:avLst/>
            </a:prstGeom>
            <a:noFill/>
            <a:ln w="6350">
              <a:solidFill>
                <a:srgbClr val="1B6AA3"/>
              </a:solidFill>
              <a:prstDash val="dash"/>
              <a:headEnd type="none" w="med" len="med"/>
              <a:tailEnd type="none" w="med" len="med"/>
            </a:ln>
            <a:effectLst/>
          </p:spPr>
        </p:cxnSp>
      </p:grpSp>
      <p:grpSp>
        <p:nvGrpSpPr>
          <p:cNvPr id="40" name="组合 39"/>
          <p:cNvGrpSpPr/>
          <p:nvPr/>
        </p:nvGrpSpPr>
        <p:grpSpPr>
          <a:xfrm flipH="1">
            <a:off x="4337403" y="2544933"/>
            <a:ext cx="1841543" cy="576064"/>
            <a:chOff x="1130221" y="2853730"/>
            <a:chExt cx="1727006" cy="576064"/>
          </a:xfrm>
        </p:grpSpPr>
        <p:cxnSp>
          <p:nvCxnSpPr>
            <p:cNvPr id="41" name="直接连接符 40"/>
            <p:cNvCxnSpPr/>
            <p:nvPr/>
          </p:nvCxnSpPr>
          <p:spPr>
            <a:xfrm>
              <a:off x="1130221" y="2853730"/>
              <a:ext cx="1727006" cy="0"/>
            </a:xfrm>
            <a:prstGeom prst="line">
              <a:avLst/>
            </a:prstGeom>
            <a:noFill/>
            <a:ln w="6350">
              <a:solidFill>
                <a:srgbClr val="1B6AA3"/>
              </a:solidFill>
              <a:prstDash val="dash"/>
              <a:headEnd type="triangle" w="med" len="med"/>
              <a:tailEnd type="none" w="med" len="med"/>
            </a:ln>
            <a:effectLst/>
          </p:spPr>
        </p:cxnSp>
        <p:cxnSp>
          <p:nvCxnSpPr>
            <p:cNvPr id="42" name="直接连接符 41"/>
            <p:cNvCxnSpPr/>
            <p:nvPr/>
          </p:nvCxnSpPr>
          <p:spPr>
            <a:xfrm>
              <a:off x="2857227" y="2853730"/>
              <a:ext cx="0" cy="576064"/>
            </a:xfrm>
            <a:prstGeom prst="line">
              <a:avLst/>
            </a:prstGeom>
            <a:noFill/>
            <a:ln w="6350">
              <a:solidFill>
                <a:srgbClr val="1B6AA3"/>
              </a:solidFill>
              <a:prstDash val="dash"/>
              <a:headEnd type="none" w="med" len="med"/>
              <a:tailEnd type="none" w="med" len="med"/>
            </a:ln>
            <a:effectLst/>
          </p:spPr>
        </p:cxnSp>
      </p:grpSp>
      <p:grpSp>
        <p:nvGrpSpPr>
          <p:cNvPr id="43" name="组合 42"/>
          <p:cNvGrpSpPr/>
          <p:nvPr/>
        </p:nvGrpSpPr>
        <p:grpSpPr>
          <a:xfrm flipV="1">
            <a:off x="1879260" y="4725144"/>
            <a:ext cx="2098502" cy="878330"/>
            <a:chOff x="758727" y="2853730"/>
            <a:chExt cx="2098500" cy="576064"/>
          </a:xfrm>
        </p:grpSpPr>
        <p:cxnSp>
          <p:nvCxnSpPr>
            <p:cNvPr id="44" name="直接连接符 43"/>
            <p:cNvCxnSpPr/>
            <p:nvPr/>
          </p:nvCxnSpPr>
          <p:spPr>
            <a:xfrm flipV="1">
              <a:off x="758727" y="2853730"/>
              <a:ext cx="2098500" cy="0"/>
            </a:xfrm>
            <a:prstGeom prst="line">
              <a:avLst/>
            </a:prstGeom>
            <a:noFill/>
            <a:ln w="6350">
              <a:solidFill>
                <a:srgbClr val="1B6AA3"/>
              </a:solidFill>
              <a:prstDash val="dash"/>
              <a:headEnd type="triangle" w="med" len="med"/>
              <a:tailEnd type="none" w="med" len="med"/>
            </a:ln>
            <a:effectLst/>
          </p:spPr>
        </p:cxnSp>
        <p:cxnSp>
          <p:nvCxnSpPr>
            <p:cNvPr id="45" name="直接连接符 44"/>
            <p:cNvCxnSpPr/>
            <p:nvPr/>
          </p:nvCxnSpPr>
          <p:spPr>
            <a:xfrm>
              <a:off x="2857227" y="2853730"/>
              <a:ext cx="0" cy="576064"/>
            </a:xfrm>
            <a:prstGeom prst="line">
              <a:avLst/>
            </a:prstGeom>
            <a:noFill/>
            <a:ln w="6350">
              <a:solidFill>
                <a:srgbClr val="1B6AA3"/>
              </a:solidFill>
              <a:prstDash val="dash"/>
              <a:headEnd type="none" w="med" len="med"/>
              <a:tailEnd type="none" w="med" len="med"/>
            </a:ln>
            <a:effectLst/>
          </p:spPr>
        </p:cxnSp>
      </p:grpSp>
      <p:grpSp>
        <p:nvGrpSpPr>
          <p:cNvPr id="46" name="组合 45"/>
          <p:cNvGrpSpPr/>
          <p:nvPr/>
        </p:nvGrpSpPr>
        <p:grpSpPr>
          <a:xfrm flipH="1" flipV="1">
            <a:off x="4337802" y="4725144"/>
            <a:ext cx="1841145" cy="878330"/>
            <a:chOff x="1130097" y="2853730"/>
            <a:chExt cx="1727130" cy="576064"/>
          </a:xfrm>
        </p:grpSpPr>
        <p:cxnSp>
          <p:nvCxnSpPr>
            <p:cNvPr id="47" name="直接连接符 46"/>
            <p:cNvCxnSpPr/>
            <p:nvPr/>
          </p:nvCxnSpPr>
          <p:spPr>
            <a:xfrm flipV="1">
              <a:off x="1130097" y="2853730"/>
              <a:ext cx="1727129" cy="0"/>
            </a:xfrm>
            <a:prstGeom prst="line">
              <a:avLst/>
            </a:prstGeom>
            <a:noFill/>
            <a:ln w="6350">
              <a:solidFill>
                <a:srgbClr val="1B6AA3"/>
              </a:solidFill>
              <a:prstDash val="dash"/>
              <a:headEnd type="triangle" w="med" len="med"/>
              <a:tailEnd type="none" w="med" len="med"/>
            </a:ln>
            <a:effectLst/>
          </p:spPr>
        </p:cxnSp>
        <p:cxnSp>
          <p:nvCxnSpPr>
            <p:cNvPr id="48" name="直接连接符 47"/>
            <p:cNvCxnSpPr/>
            <p:nvPr/>
          </p:nvCxnSpPr>
          <p:spPr>
            <a:xfrm>
              <a:off x="2857227" y="2853730"/>
              <a:ext cx="0" cy="576064"/>
            </a:xfrm>
            <a:prstGeom prst="line">
              <a:avLst/>
            </a:prstGeom>
            <a:noFill/>
            <a:ln w="6350">
              <a:solidFill>
                <a:srgbClr val="1B6AA3"/>
              </a:solidFill>
              <a:prstDash val="dash"/>
              <a:headEnd type="none" w="med" len="med"/>
              <a:tailEnd type="none" w="med" len="med"/>
            </a:ln>
            <a:effectLst/>
          </p:spPr>
        </p:cxnSp>
      </p:grpSp>
      <p:pic>
        <p:nvPicPr>
          <p:cNvPr id="49" name="Picture 4" descr="C:\Users\Administrator\Downloads\shutterstock_112229906.png"/>
          <p:cNvPicPr>
            <a:picLocks noChangeAspect="1" noChangeArrowheads="1"/>
          </p:cNvPicPr>
          <p:nvPr/>
        </p:nvPicPr>
        <p:blipFill>
          <a:blip r:embed="rId2" cstate="print"/>
          <a:stretch>
            <a:fillRect/>
          </a:stretch>
        </p:blipFill>
        <p:spPr bwMode="auto">
          <a:xfrm>
            <a:off x="2668892" y="2905446"/>
            <a:ext cx="3047999" cy="2286000"/>
          </a:xfrm>
          <a:prstGeom prst="rect">
            <a:avLst/>
          </a:prstGeom>
          <a:noFill/>
        </p:spPr>
      </p:pic>
      <p:sp>
        <p:nvSpPr>
          <p:cNvPr id="50" name="Freeform 6"/>
          <p:cNvSpPr>
            <a:spLocks noChangeAspect="1"/>
          </p:cNvSpPr>
          <p:nvPr/>
        </p:nvSpPr>
        <p:spPr bwMode="auto">
          <a:xfrm>
            <a:off x="6178946" y="5085184"/>
            <a:ext cx="967047" cy="965745"/>
          </a:xfrm>
          <a:custGeom>
            <a:avLst/>
            <a:gdLst/>
            <a:ahLst/>
            <a:cxnLst>
              <a:cxn ang="0">
                <a:pos x="2041" y="3695"/>
              </a:cxn>
              <a:cxn ang="0">
                <a:pos x="2314" y="3646"/>
              </a:cxn>
              <a:cxn ang="0">
                <a:pos x="2572" y="3558"/>
              </a:cxn>
              <a:cxn ang="0">
                <a:pos x="2811" y="3435"/>
              </a:cxn>
              <a:cxn ang="0">
                <a:pos x="3028" y="3280"/>
              </a:cxn>
              <a:cxn ang="0">
                <a:pos x="3222" y="3096"/>
              </a:cxn>
              <a:cxn ang="0">
                <a:pos x="3387" y="2887"/>
              </a:cxn>
              <a:cxn ang="0">
                <a:pos x="3521" y="2653"/>
              </a:cxn>
              <a:cxn ang="0">
                <a:pos x="3620" y="2402"/>
              </a:cxn>
              <a:cxn ang="0">
                <a:pos x="3683" y="2134"/>
              </a:cxn>
              <a:cxn ang="0">
                <a:pos x="3704" y="1853"/>
              </a:cxn>
              <a:cxn ang="0">
                <a:pos x="3683" y="1570"/>
              </a:cxn>
              <a:cxn ang="0">
                <a:pos x="3620" y="1302"/>
              </a:cxn>
              <a:cxn ang="0">
                <a:pos x="3521" y="1051"/>
              </a:cxn>
              <a:cxn ang="0">
                <a:pos x="3387" y="818"/>
              </a:cxn>
              <a:cxn ang="0">
                <a:pos x="3222" y="608"/>
              </a:cxn>
              <a:cxn ang="0">
                <a:pos x="3028" y="424"/>
              </a:cxn>
              <a:cxn ang="0">
                <a:pos x="2811" y="269"/>
              </a:cxn>
              <a:cxn ang="0">
                <a:pos x="2572" y="146"/>
              </a:cxn>
              <a:cxn ang="0">
                <a:pos x="2314" y="59"/>
              </a:cxn>
              <a:cxn ang="0">
                <a:pos x="2041" y="10"/>
              </a:cxn>
              <a:cxn ang="0">
                <a:pos x="1757" y="3"/>
              </a:cxn>
              <a:cxn ang="0">
                <a:pos x="1479" y="38"/>
              </a:cxn>
              <a:cxn ang="0">
                <a:pos x="1216" y="113"/>
              </a:cxn>
              <a:cxn ang="0">
                <a:pos x="971" y="224"/>
              </a:cxn>
              <a:cxn ang="0">
                <a:pos x="745" y="369"/>
              </a:cxn>
              <a:cxn ang="0">
                <a:pos x="544" y="544"/>
              </a:cxn>
              <a:cxn ang="0">
                <a:pos x="369" y="745"/>
              </a:cxn>
              <a:cxn ang="0">
                <a:pos x="224" y="971"/>
              </a:cxn>
              <a:cxn ang="0">
                <a:pos x="113" y="1217"/>
              </a:cxn>
              <a:cxn ang="0">
                <a:pos x="37" y="1480"/>
              </a:cxn>
              <a:cxn ang="0">
                <a:pos x="3" y="1757"/>
              </a:cxn>
              <a:cxn ang="0">
                <a:pos x="10" y="2041"/>
              </a:cxn>
              <a:cxn ang="0">
                <a:pos x="59" y="2314"/>
              </a:cxn>
              <a:cxn ang="0">
                <a:pos x="145" y="2572"/>
              </a:cxn>
              <a:cxn ang="0">
                <a:pos x="269" y="2811"/>
              </a:cxn>
              <a:cxn ang="0">
                <a:pos x="424" y="3028"/>
              </a:cxn>
              <a:cxn ang="0">
                <a:pos x="608" y="3222"/>
              </a:cxn>
              <a:cxn ang="0">
                <a:pos x="818" y="3387"/>
              </a:cxn>
              <a:cxn ang="0">
                <a:pos x="1050" y="3521"/>
              </a:cxn>
              <a:cxn ang="0">
                <a:pos x="1302" y="3620"/>
              </a:cxn>
              <a:cxn ang="0">
                <a:pos x="1570" y="3683"/>
              </a:cxn>
              <a:cxn ang="0">
                <a:pos x="1852" y="3704"/>
              </a:cxn>
            </a:cxnLst>
            <a:rect l="0" t="0" r="r" b="b"/>
            <a:pathLst>
              <a:path w="3704" h="3704">
                <a:moveTo>
                  <a:pt x="1852" y="3704"/>
                </a:moveTo>
                <a:lnTo>
                  <a:pt x="1947" y="3702"/>
                </a:lnTo>
                <a:lnTo>
                  <a:pt x="2041" y="3695"/>
                </a:lnTo>
                <a:lnTo>
                  <a:pt x="2134" y="3683"/>
                </a:lnTo>
                <a:lnTo>
                  <a:pt x="2224" y="3666"/>
                </a:lnTo>
                <a:lnTo>
                  <a:pt x="2314" y="3646"/>
                </a:lnTo>
                <a:lnTo>
                  <a:pt x="2402" y="3620"/>
                </a:lnTo>
                <a:lnTo>
                  <a:pt x="2487" y="3591"/>
                </a:lnTo>
                <a:lnTo>
                  <a:pt x="2572" y="3558"/>
                </a:lnTo>
                <a:lnTo>
                  <a:pt x="2653" y="3521"/>
                </a:lnTo>
                <a:lnTo>
                  <a:pt x="2734" y="3480"/>
                </a:lnTo>
                <a:lnTo>
                  <a:pt x="2811" y="3435"/>
                </a:lnTo>
                <a:lnTo>
                  <a:pt x="2887" y="3387"/>
                </a:lnTo>
                <a:lnTo>
                  <a:pt x="2959" y="3335"/>
                </a:lnTo>
                <a:lnTo>
                  <a:pt x="3028" y="3280"/>
                </a:lnTo>
                <a:lnTo>
                  <a:pt x="3096" y="3222"/>
                </a:lnTo>
                <a:lnTo>
                  <a:pt x="3161" y="3161"/>
                </a:lnTo>
                <a:lnTo>
                  <a:pt x="3222" y="3096"/>
                </a:lnTo>
                <a:lnTo>
                  <a:pt x="3280" y="3028"/>
                </a:lnTo>
                <a:lnTo>
                  <a:pt x="3335" y="2959"/>
                </a:lnTo>
                <a:lnTo>
                  <a:pt x="3387" y="2887"/>
                </a:lnTo>
                <a:lnTo>
                  <a:pt x="3435" y="2811"/>
                </a:lnTo>
                <a:lnTo>
                  <a:pt x="3480" y="2734"/>
                </a:lnTo>
                <a:lnTo>
                  <a:pt x="3521" y="2653"/>
                </a:lnTo>
                <a:lnTo>
                  <a:pt x="3558" y="2572"/>
                </a:lnTo>
                <a:lnTo>
                  <a:pt x="3591" y="2487"/>
                </a:lnTo>
                <a:lnTo>
                  <a:pt x="3620" y="2402"/>
                </a:lnTo>
                <a:lnTo>
                  <a:pt x="3646" y="2314"/>
                </a:lnTo>
                <a:lnTo>
                  <a:pt x="3666" y="2224"/>
                </a:lnTo>
                <a:lnTo>
                  <a:pt x="3683" y="2134"/>
                </a:lnTo>
                <a:lnTo>
                  <a:pt x="3695" y="2041"/>
                </a:lnTo>
                <a:lnTo>
                  <a:pt x="3702" y="1947"/>
                </a:lnTo>
                <a:lnTo>
                  <a:pt x="3704" y="1853"/>
                </a:lnTo>
                <a:lnTo>
                  <a:pt x="3702" y="1757"/>
                </a:lnTo>
                <a:lnTo>
                  <a:pt x="3695" y="1663"/>
                </a:lnTo>
                <a:lnTo>
                  <a:pt x="3683" y="1570"/>
                </a:lnTo>
                <a:lnTo>
                  <a:pt x="3666" y="1480"/>
                </a:lnTo>
                <a:lnTo>
                  <a:pt x="3646" y="1390"/>
                </a:lnTo>
                <a:lnTo>
                  <a:pt x="3620" y="1302"/>
                </a:lnTo>
                <a:lnTo>
                  <a:pt x="3591" y="1217"/>
                </a:lnTo>
                <a:lnTo>
                  <a:pt x="3558" y="1132"/>
                </a:lnTo>
                <a:lnTo>
                  <a:pt x="3521" y="1051"/>
                </a:lnTo>
                <a:lnTo>
                  <a:pt x="3480" y="971"/>
                </a:lnTo>
                <a:lnTo>
                  <a:pt x="3435" y="893"/>
                </a:lnTo>
                <a:lnTo>
                  <a:pt x="3387" y="818"/>
                </a:lnTo>
                <a:lnTo>
                  <a:pt x="3335" y="745"/>
                </a:lnTo>
                <a:lnTo>
                  <a:pt x="3280" y="676"/>
                </a:lnTo>
                <a:lnTo>
                  <a:pt x="3222" y="608"/>
                </a:lnTo>
                <a:lnTo>
                  <a:pt x="3161" y="544"/>
                </a:lnTo>
                <a:lnTo>
                  <a:pt x="3096" y="482"/>
                </a:lnTo>
                <a:lnTo>
                  <a:pt x="3028" y="424"/>
                </a:lnTo>
                <a:lnTo>
                  <a:pt x="2959" y="369"/>
                </a:lnTo>
                <a:lnTo>
                  <a:pt x="2887" y="317"/>
                </a:lnTo>
                <a:lnTo>
                  <a:pt x="2811" y="269"/>
                </a:lnTo>
                <a:lnTo>
                  <a:pt x="2734" y="224"/>
                </a:lnTo>
                <a:lnTo>
                  <a:pt x="2653" y="183"/>
                </a:lnTo>
                <a:lnTo>
                  <a:pt x="2572" y="146"/>
                </a:lnTo>
                <a:lnTo>
                  <a:pt x="2487" y="113"/>
                </a:lnTo>
                <a:lnTo>
                  <a:pt x="2402" y="84"/>
                </a:lnTo>
                <a:lnTo>
                  <a:pt x="2314" y="59"/>
                </a:lnTo>
                <a:lnTo>
                  <a:pt x="2224" y="38"/>
                </a:lnTo>
                <a:lnTo>
                  <a:pt x="2134" y="21"/>
                </a:lnTo>
                <a:lnTo>
                  <a:pt x="2041" y="10"/>
                </a:lnTo>
                <a:lnTo>
                  <a:pt x="1947" y="3"/>
                </a:lnTo>
                <a:lnTo>
                  <a:pt x="1852" y="0"/>
                </a:lnTo>
                <a:lnTo>
                  <a:pt x="1757" y="3"/>
                </a:lnTo>
                <a:lnTo>
                  <a:pt x="1663" y="10"/>
                </a:lnTo>
                <a:lnTo>
                  <a:pt x="1570" y="21"/>
                </a:lnTo>
                <a:lnTo>
                  <a:pt x="1479" y="38"/>
                </a:lnTo>
                <a:lnTo>
                  <a:pt x="1390" y="59"/>
                </a:lnTo>
                <a:lnTo>
                  <a:pt x="1302" y="84"/>
                </a:lnTo>
                <a:lnTo>
                  <a:pt x="1216" y="113"/>
                </a:lnTo>
                <a:lnTo>
                  <a:pt x="1132" y="146"/>
                </a:lnTo>
                <a:lnTo>
                  <a:pt x="1050" y="183"/>
                </a:lnTo>
                <a:lnTo>
                  <a:pt x="971" y="224"/>
                </a:lnTo>
                <a:lnTo>
                  <a:pt x="892" y="269"/>
                </a:lnTo>
                <a:lnTo>
                  <a:pt x="818" y="317"/>
                </a:lnTo>
                <a:lnTo>
                  <a:pt x="745" y="369"/>
                </a:lnTo>
                <a:lnTo>
                  <a:pt x="675" y="424"/>
                </a:lnTo>
                <a:lnTo>
                  <a:pt x="608" y="482"/>
                </a:lnTo>
                <a:lnTo>
                  <a:pt x="544" y="544"/>
                </a:lnTo>
                <a:lnTo>
                  <a:pt x="482" y="608"/>
                </a:lnTo>
                <a:lnTo>
                  <a:pt x="424" y="676"/>
                </a:lnTo>
                <a:lnTo>
                  <a:pt x="369" y="745"/>
                </a:lnTo>
                <a:lnTo>
                  <a:pt x="317" y="818"/>
                </a:lnTo>
                <a:lnTo>
                  <a:pt x="269" y="893"/>
                </a:lnTo>
                <a:lnTo>
                  <a:pt x="224" y="971"/>
                </a:lnTo>
                <a:lnTo>
                  <a:pt x="183" y="1051"/>
                </a:lnTo>
                <a:lnTo>
                  <a:pt x="145" y="1132"/>
                </a:lnTo>
                <a:lnTo>
                  <a:pt x="113" y="1217"/>
                </a:lnTo>
                <a:lnTo>
                  <a:pt x="83" y="1302"/>
                </a:lnTo>
                <a:lnTo>
                  <a:pt x="59" y="1390"/>
                </a:lnTo>
                <a:lnTo>
                  <a:pt x="37" y="1480"/>
                </a:lnTo>
                <a:lnTo>
                  <a:pt x="21" y="1570"/>
                </a:lnTo>
                <a:lnTo>
                  <a:pt x="10" y="1663"/>
                </a:lnTo>
                <a:lnTo>
                  <a:pt x="3" y="1757"/>
                </a:lnTo>
                <a:lnTo>
                  <a:pt x="0" y="1853"/>
                </a:lnTo>
                <a:lnTo>
                  <a:pt x="3" y="1947"/>
                </a:lnTo>
                <a:lnTo>
                  <a:pt x="10" y="2041"/>
                </a:lnTo>
                <a:lnTo>
                  <a:pt x="21" y="2134"/>
                </a:lnTo>
                <a:lnTo>
                  <a:pt x="37" y="2224"/>
                </a:lnTo>
                <a:lnTo>
                  <a:pt x="59" y="2314"/>
                </a:lnTo>
                <a:lnTo>
                  <a:pt x="83" y="2402"/>
                </a:lnTo>
                <a:lnTo>
                  <a:pt x="113" y="2487"/>
                </a:lnTo>
                <a:lnTo>
                  <a:pt x="145" y="2572"/>
                </a:lnTo>
                <a:lnTo>
                  <a:pt x="183" y="2653"/>
                </a:lnTo>
                <a:lnTo>
                  <a:pt x="224" y="2734"/>
                </a:lnTo>
                <a:lnTo>
                  <a:pt x="269" y="2811"/>
                </a:lnTo>
                <a:lnTo>
                  <a:pt x="317" y="2887"/>
                </a:lnTo>
                <a:lnTo>
                  <a:pt x="369" y="2959"/>
                </a:lnTo>
                <a:lnTo>
                  <a:pt x="424" y="3028"/>
                </a:lnTo>
                <a:lnTo>
                  <a:pt x="482" y="3096"/>
                </a:lnTo>
                <a:lnTo>
                  <a:pt x="544" y="3161"/>
                </a:lnTo>
                <a:lnTo>
                  <a:pt x="608" y="3222"/>
                </a:lnTo>
                <a:lnTo>
                  <a:pt x="675" y="3280"/>
                </a:lnTo>
                <a:lnTo>
                  <a:pt x="745" y="3335"/>
                </a:lnTo>
                <a:lnTo>
                  <a:pt x="818" y="3387"/>
                </a:lnTo>
                <a:lnTo>
                  <a:pt x="892" y="3435"/>
                </a:lnTo>
                <a:lnTo>
                  <a:pt x="971" y="3480"/>
                </a:lnTo>
                <a:lnTo>
                  <a:pt x="1050" y="3521"/>
                </a:lnTo>
                <a:lnTo>
                  <a:pt x="1132" y="3558"/>
                </a:lnTo>
                <a:lnTo>
                  <a:pt x="1216" y="3591"/>
                </a:lnTo>
                <a:lnTo>
                  <a:pt x="1302" y="3620"/>
                </a:lnTo>
                <a:lnTo>
                  <a:pt x="1390" y="3646"/>
                </a:lnTo>
                <a:lnTo>
                  <a:pt x="1479" y="3666"/>
                </a:lnTo>
                <a:lnTo>
                  <a:pt x="1570" y="3683"/>
                </a:lnTo>
                <a:lnTo>
                  <a:pt x="1663" y="3695"/>
                </a:lnTo>
                <a:lnTo>
                  <a:pt x="1757" y="3702"/>
                </a:lnTo>
                <a:lnTo>
                  <a:pt x="1852" y="3704"/>
                </a:lnTo>
                <a:close/>
              </a:path>
            </a:pathLst>
          </a:custGeom>
          <a:gradFill flip="none" rotWithShape="1">
            <a:gsLst>
              <a:gs pos="0">
                <a:srgbClr val="D6E5F2"/>
              </a:gs>
              <a:gs pos="100000">
                <a:srgbClr val="BFD1E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28600" algn="ctr" defTabSz="2560411" fontAlgn="ctr">
              <a:buClr>
                <a:srgbClr val="990000"/>
              </a:buClr>
              <a:buSzPct val="60000"/>
              <a:defRPr/>
            </a:pPr>
            <a:endParaRPr lang="zh-CN" altLang="en-US">
              <a:solidFill>
                <a:schemeClr val="lt1"/>
              </a:solidFill>
              <a:sym typeface="Arial"/>
            </a:endParaRPr>
          </a:p>
        </p:txBody>
      </p:sp>
      <p:sp>
        <p:nvSpPr>
          <p:cNvPr id="51" name="Freeform 6"/>
          <p:cNvSpPr>
            <a:spLocks noEditPoints="1"/>
          </p:cNvSpPr>
          <p:nvPr/>
        </p:nvSpPr>
        <p:spPr bwMode="auto">
          <a:xfrm>
            <a:off x="6363227" y="5274809"/>
            <a:ext cx="625551" cy="590469"/>
          </a:xfrm>
          <a:custGeom>
            <a:avLst/>
            <a:gdLst/>
            <a:ahLst/>
            <a:cxnLst>
              <a:cxn ang="0">
                <a:pos x="12772" y="618"/>
              </a:cxn>
              <a:cxn ang="0">
                <a:pos x="0" y="15651"/>
              </a:cxn>
              <a:cxn ang="0">
                <a:pos x="1941" y="4867"/>
              </a:cxn>
              <a:cxn ang="0">
                <a:pos x="5964" y="4867"/>
              </a:cxn>
              <a:cxn ang="0">
                <a:pos x="7512" y="618"/>
              </a:cxn>
              <a:cxn ang="0">
                <a:pos x="1277" y="12419"/>
              </a:cxn>
              <a:cxn ang="0">
                <a:pos x="5523" y="7916"/>
              </a:cxn>
              <a:cxn ang="0">
                <a:pos x="4108" y="7916"/>
              </a:cxn>
              <a:cxn ang="0">
                <a:pos x="2692" y="7916"/>
              </a:cxn>
              <a:cxn ang="0">
                <a:pos x="1277" y="7916"/>
              </a:cxn>
              <a:cxn ang="0">
                <a:pos x="5523" y="9417"/>
              </a:cxn>
              <a:cxn ang="0">
                <a:pos x="4108" y="9417"/>
              </a:cxn>
              <a:cxn ang="0">
                <a:pos x="2692" y="9417"/>
              </a:cxn>
              <a:cxn ang="0">
                <a:pos x="1277" y="9417"/>
              </a:cxn>
              <a:cxn ang="0">
                <a:pos x="5523" y="10919"/>
              </a:cxn>
              <a:cxn ang="0">
                <a:pos x="4108" y="10919"/>
              </a:cxn>
              <a:cxn ang="0">
                <a:pos x="2692" y="10919"/>
              </a:cxn>
              <a:cxn ang="0">
                <a:pos x="1277" y="10919"/>
              </a:cxn>
              <a:cxn ang="0">
                <a:pos x="5523" y="12419"/>
              </a:cxn>
              <a:cxn ang="0">
                <a:pos x="4108" y="12419"/>
              </a:cxn>
              <a:cxn ang="0">
                <a:pos x="2692" y="12419"/>
              </a:cxn>
              <a:cxn ang="0">
                <a:pos x="8086" y="1911"/>
              </a:cxn>
              <a:cxn ang="0">
                <a:pos x="8086" y="12419"/>
              </a:cxn>
              <a:cxn ang="0">
                <a:pos x="9500" y="12419"/>
              </a:cxn>
              <a:cxn ang="0">
                <a:pos x="10915" y="12419"/>
              </a:cxn>
              <a:cxn ang="0">
                <a:pos x="12331" y="12419"/>
              </a:cxn>
              <a:cxn ang="0">
                <a:pos x="8086" y="10919"/>
              </a:cxn>
              <a:cxn ang="0">
                <a:pos x="9500" y="10919"/>
              </a:cxn>
              <a:cxn ang="0">
                <a:pos x="10915" y="10919"/>
              </a:cxn>
              <a:cxn ang="0">
                <a:pos x="12331" y="10919"/>
              </a:cxn>
              <a:cxn ang="0">
                <a:pos x="8086" y="9417"/>
              </a:cxn>
              <a:cxn ang="0">
                <a:pos x="9500" y="9417"/>
              </a:cxn>
              <a:cxn ang="0">
                <a:pos x="10915" y="9417"/>
              </a:cxn>
              <a:cxn ang="0">
                <a:pos x="12331" y="9417"/>
              </a:cxn>
              <a:cxn ang="0">
                <a:pos x="8086" y="7916"/>
              </a:cxn>
              <a:cxn ang="0">
                <a:pos x="9500" y="7916"/>
              </a:cxn>
              <a:cxn ang="0">
                <a:pos x="10915" y="7916"/>
              </a:cxn>
              <a:cxn ang="0">
                <a:pos x="12331" y="7916"/>
              </a:cxn>
              <a:cxn ang="0">
                <a:pos x="8086" y="6414"/>
              </a:cxn>
              <a:cxn ang="0">
                <a:pos x="9500" y="6414"/>
              </a:cxn>
              <a:cxn ang="0">
                <a:pos x="10915" y="6414"/>
              </a:cxn>
              <a:cxn ang="0">
                <a:pos x="12331" y="6414"/>
              </a:cxn>
              <a:cxn ang="0">
                <a:pos x="8086" y="4914"/>
              </a:cxn>
              <a:cxn ang="0">
                <a:pos x="9500" y="4914"/>
              </a:cxn>
              <a:cxn ang="0">
                <a:pos x="10915" y="4914"/>
              </a:cxn>
              <a:cxn ang="0">
                <a:pos x="12331" y="4914"/>
              </a:cxn>
              <a:cxn ang="0">
                <a:pos x="8086" y="3413"/>
              </a:cxn>
              <a:cxn ang="0">
                <a:pos x="9500" y="3413"/>
              </a:cxn>
              <a:cxn ang="0">
                <a:pos x="10915" y="3413"/>
              </a:cxn>
              <a:cxn ang="0">
                <a:pos x="9500" y="1911"/>
              </a:cxn>
              <a:cxn ang="0">
                <a:pos x="10915" y="1911"/>
              </a:cxn>
              <a:cxn ang="0">
                <a:pos x="12331" y="1911"/>
              </a:cxn>
              <a:cxn ang="0">
                <a:pos x="12331" y="3413"/>
              </a:cxn>
            </a:cxnLst>
            <a:rect l="0" t="0" r="r" b="b"/>
            <a:pathLst>
              <a:path w="16169" h="15651">
                <a:moveTo>
                  <a:pt x="7512" y="618"/>
                </a:moveTo>
                <a:lnTo>
                  <a:pt x="8749" y="618"/>
                </a:lnTo>
                <a:lnTo>
                  <a:pt x="8749" y="0"/>
                </a:lnTo>
                <a:lnTo>
                  <a:pt x="12772" y="0"/>
                </a:lnTo>
                <a:lnTo>
                  <a:pt x="12772" y="618"/>
                </a:lnTo>
                <a:lnTo>
                  <a:pt x="14010" y="618"/>
                </a:lnTo>
                <a:lnTo>
                  <a:pt x="14010" y="13875"/>
                </a:lnTo>
                <a:lnTo>
                  <a:pt x="16169" y="13875"/>
                </a:lnTo>
                <a:lnTo>
                  <a:pt x="16169" y="15651"/>
                </a:lnTo>
                <a:lnTo>
                  <a:pt x="0" y="15651"/>
                </a:lnTo>
                <a:lnTo>
                  <a:pt x="0" y="13875"/>
                </a:lnTo>
                <a:lnTo>
                  <a:pt x="781" y="13875"/>
                </a:lnTo>
                <a:lnTo>
                  <a:pt x="781" y="6103"/>
                </a:lnTo>
                <a:lnTo>
                  <a:pt x="1941" y="6103"/>
                </a:lnTo>
                <a:lnTo>
                  <a:pt x="1941" y="4867"/>
                </a:lnTo>
                <a:lnTo>
                  <a:pt x="4469" y="4867"/>
                </a:lnTo>
                <a:lnTo>
                  <a:pt x="4469" y="2808"/>
                </a:lnTo>
                <a:lnTo>
                  <a:pt x="5088" y="2808"/>
                </a:lnTo>
                <a:lnTo>
                  <a:pt x="5088" y="4867"/>
                </a:lnTo>
                <a:lnTo>
                  <a:pt x="5964" y="4867"/>
                </a:lnTo>
                <a:lnTo>
                  <a:pt x="5964" y="6103"/>
                </a:lnTo>
                <a:lnTo>
                  <a:pt x="7124" y="6103"/>
                </a:lnTo>
                <a:lnTo>
                  <a:pt x="7124" y="13875"/>
                </a:lnTo>
                <a:lnTo>
                  <a:pt x="7512" y="13875"/>
                </a:lnTo>
                <a:lnTo>
                  <a:pt x="7512" y="618"/>
                </a:lnTo>
                <a:close/>
                <a:moveTo>
                  <a:pt x="1277" y="12419"/>
                </a:moveTo>
                <a:lnTo>
                  <a:pt x="2383" y="12419"/>
                </a:lnTo>
                <a:lnTo>
                  <a:pt x="2383" y="13523"/>
                </a:lnTo>
                <a:lnTo>
                  <a:pt x="1277" y="13523"/>
                </a:lnTo>
                <a:lnTo>
                  <a:pt x="1277" y="12419"/>
                </a:lnTo>
                <a:close/>
                <a:moveTo>
                  <a:pt x="5523" y="7916"/>
                </a:moveTo>
                <a:lnTo>
                  <a:pt x="6628" y="7916"/>
                </a:lnTo>
                <a:lnTo>
                  <a:pt x="6628" y="9020"/>
                </a:lnTo>
                <a:lnTo>
                  <a:pt x="5523" y="9020"/>
                </a:lnTo>
                <a:lnTo>
                  <a:pt x="5523" y="7916"/>
                </a:lnTo>
                <a:close/>
                <a:moveTo>
                  <a:pt x="4108" y="7916"/>
                </a:moveTo>
                <a:lnTo>
                  <a:pt x="5213" y="7916"/>
                </a:lnTo>
                <a:lnTo>
                  <a:pt x="5213" y="9020"/>
                </a:lnTo>
                <a:lnTo>
                  <a:pt x="4108" y="9020"/>
                </a:lnTo>
                <a:lnTo>
                  <a:pt x="4108" y="7916"/>
                </a:lnTo>
                <a:close/>
                <a:moveTo>
                  <a:pt x="2692" y="7916"/>
                </a:moveTo>
                <a:lnTo>
                  <a:pt x="3798" y="7916"/>
                </a:lnTo>
                <a:lnTo>
                  <a:pt x="3798" y="9020"/>
                </a:lnTo>
                <a:lnTo>
                  <a:pt x="2692" y="9020"/>
                </a:lnTo>
                <a:lnTo>
                  <a:pt x="2692" y="7916"/>
                </a:lnTo>
                <a:close/>
                <a:moveTo>
                  <a:pt x="1277" y="7916"/>
                </a:moveTo>
                <a:lnTo>
                  <a:pt x="2383" y="7916"/>
                </a:lnTo>
                <a:lnTo>
                  <a:pt x="2383" y="9020"/>
                </a:lnTo>
                <a:lnTo>
                  <a:pt x="1277" y="9020"/>
                </a:lnTo>
                <a:lnTo>
                  <a:pt x="1277" y="7916"/>
                </a:lnTo>
                <a:close/>
                <a:moveTo>
                  <a:pt x="5523" y="9417"/>
                </a:moveTo>
                <a:lnTo>
                  <a:pt x="6628" y="9417"/>
                </a:lnTo>
                <a:lnTo>
                  <a:pt x="6628" y="10521"/>
                </a:lnTo>
                <a:lnTo>
                  <a:pt x="5523" y="10521"/>
                </a:lnTo>
                <a:lnTo>
                  <a:pt x="5523" y="9417"/>
                </a:lnTo>
                <a:close/>
                <a:moveTo>
                  <a:pt x="4108" y="9417"/>
                </a:moveTo>
                <a:lnTo>
                  <a:pt x="5213" y="9417"/>
                </a:lnTo>
                <a:lnTo>
                  <a:pt x="5213" y="10521"/>
                </a:lnTo>
                <a:lnTo>
                  <a:pt x="4108" y="10521"/>
                </a:lnTo>
                <a:lnTo>
                  <a:pt x="4108" y="9417"/>
                </a:lnTo>
                <a:close/>
                <a:moveTo>
                  <a:pt x="2692" y="9417"/>
                </a:moveTo>
                <a:lnTo>
                  <a:pt x="3798" y="9417"/>
                </a:lnTo>
                <a:lnTo>
                  <a:pt x="3798" y="10521"/>
                </a:lnTo>
                <a:lnTo>
                  <a:pt x="2692" y="10521"/>
                </a:lnTo>
                <a:lnTo>
                  <a:pt x="2692" y="9417"/>
                </a:lnTo>
                <a:close/>
                <a:moveTo>
                  <a:pt x="1277" y="9417"/>
                </a:moveTo>
                <a:lnTo>
                  <a:pt x="2383" y="9417"/>
                </a:lnTo>
                <a:lnTo>
                  <a:pt x="2383" y="10521"/>
                </a:lnTo>
                <a:lnTo>
                  <a:pt x="1277" y="10521"/>
                </a:lnTo>
                <a:lnTo>
                  <a:pt x="1277" y="9417"/>
                </a:lnTo>
                <a:close/>
                <a:moveTo>
                  <a:pt x="5523" y="10919"/>
                </a:moveTo>
                <a:lnTo>
                  <a:pt x="6628" y="10919"/>
                </a:lnTo>
                <a:lnTo>
                  <a:pt x="6628" y="12023"/>
                </a:lnTo>
                <a:lnTo>
                  <a:pt x="5523" y="12023"/>
                </a:lnTo>
                <a:lnTo>
                  <a:pt x="5523" y="10919"/>
                </a:lnTo>
                <a:close/>
                <a:moveTo>
                  <a:pt x="4108" y="10919"/>
                </a:moveTo>
                <a:lnTo>
                  <a:pt x="5213" y="10919"/>
                </a:lnTo>
                <a:lnTo>
                  <a:pt x="5213" y="12023"/>
                </a:lnTo>
                <a:lnTo>
                  <a:pt x="4108" y="12023"/>
                </a:lnTo>
                <a:lnTo>
                  <a:pt x="4108" y="10919"/>
                </a:lnTo>
                <a:close/>
                <a:moveTo>
                  <a:pt x="2692" y="10919"/>
                </a:moveTo>
                <a:lnTo>
                  <a:pt x="3798" y="10919"/>
                </a:lnTo>
                <a:lnTo>
                  <a:pt x="3798" y="12023"/>
                </a:lnTo>
                <a:lnTo>
                  <a:pt x="2692" y="12023"/>
                </a:lnTo>
                <a:lnTo>
                  <a:pt x="2692" y="10919"/>
                </a:lnTo>
                <a:close/>
                <a:moveTo>
                  <a:pt x="1277" y="10919"/>
                </a:moveTo>
                <a:lnTo>
                  <a:pt x="2383" y="10919"/>
                </a:lnTo>
                <a:lnTo>
                  <a:pt x="2383" y="12023"/>
                </a:lnTo>
                <a:lnTo>
                  <a:pt x="1277" y="12023"/>
                </a:lnTo>
                <a:lnTo>
                  <a:pt x="1277" y="10919"/>
                </a:lnTo>
                <a:close/>
                <a:moveTo>
                  <a:pt x="5523" y="12419"/>
                </a:moveTo>
                <a:lnTo>
                  <a:pt x="6628" y="12419"/>
                </a:lnTo>
                <a:lnTo>
                  <a:pt x="6628" y="13523"/>
                </a:lnTo>
                <a:lnTo>
                  <a:pt x="5523" y="13523"/>
                </a:lnTo>
                <a:lnTo>
                  <a:pt x="5523" y="12419"/>
                </a:lnTo>
                <a:close/>
                <a:moveTo>
                  <a:pt x="4108" y="12419"/>
                </a:moveTo>
                <a:lnTo>
                  <a:pt x="5213" y="12419"/>
                </a:lnTo>
                <a:lnTo>
                  <a:pt x="5213" y="13523"/>
                </a:lnTo>
                <a:lnTo>
                  <a:pt x="4108" y="13523"/>
                </a:lnTo>
                <a:lnTo>
                  <a:pt x="4108" y="12419"/>
                </a:lnTo>
                <a:close/>
                <a:moveTo>
                  <a:pt x="2692" y="12419"/>
                </a:moveTo>
                <a:lnTo>
                  <a:pt x="3798" y="12419"/>
                </a:lnTo>
                <a:lnTo>
                  <a:pt x="3798" y="13523"/>
                </a:lnTo>
                <a:lnTo>
                  <a:pt x="2692" y="13523"/>
                </a:lnTo>
                <a:lnTo>
                  <a:pt x="2692" y="12419"/>
                </a:lnTo>
                <a:close/>
                <a:moveTo>
                  <a:pt x="8086" y="1911"/>
                </a:moveTo>
                <a:lnTo>
                  <a:pt x="9191" y="1911"/>
                </a:lnTo>
                <a:lnTo>
                  <a:pt x="9191" y="3015"/>
                </a:lnTo>
                <a:lnTo>
                  <a:pt x="8086" y="3015"/>
                </a:lnTo>
                <a:lnTo>
                  <a:pt x="8086" y="1911"/>
                </a:lnTo>
                <a:close/>
                <a:moveTo>
                  <a:pt x="8086" y="12419"/>
                </a:moveTo>
                <a:lnTo>
                  <a:pt x="9191" y="12419"/>
                </a:lnTo>
                <a:lnTo>
                  <a:pt x="9191" y="13523"/>
                </a:lnTo>
                <a:lnTo>
                  <a:pt x="8086" y="13523"/>
                </a:lnTo>
                <a:lnTo>
                  <a:pt x="8086" y="12419"/>
                </a:lnTo>
                <a:close/>
                <a:moveTo>
                  <a:pt x="9500" y="12419"/>
                </a:moveTo>
                <a:lnTo>
                  <a:pt x="10606" y="12419"/>
                </a:lnTo>
                <a:lnTo>
                  <a:pt x="10606" y="13523"/>
                </a:lnTo>
                <a:lnTo>
                  <a:pt x="9500" y="13523"/>
                </a:lnTo>
                <a:lnTo>
                  <a:pt x="9500" y="12419"/>
                </a:lnTo>
                <a:close/>
                <a:moveTo>
                  <a:pt x="10915" y="12419"/>
                </a:moveTo>
                <a:lnTo>
                  <a:pt x="12021" y="12419"/>
                </a:lnTo>
                <a:lnTo>
                  <a:pt x="12021" y="13523"/>
                </a:lnTo>
                <a:lnTo>
                  <a:pt x="10915" y="13523"/>
                </a:lnTo>
                <a:lnTo>
                  <a:pt x="10915" y="12419"/>
                </a:lnTo>
                <a:close/>
                <a:moveTo>
                  <a:pt x="12331" y="12419"/>
                </a:moveTo>
                <a:lnTo>
                  <a:pt x="13436" y="12419"/>
                </a:lnTo>
                <a:lnTo>
                  <a:pt x="13436" y="13523"/>
                </a:lnTo>
                <a:lnTo>
                  <a:pt x="12331" y="13523"/>
                </a:lnTo>
                <a:lnTo>
                  <a:pt x="12331" y="12419"/>
                </a:lnTo>
                <a:close/>
                <a:moveTo>
                  <a:pt x="8086" y="10919"/>
                </a:moveTo>
                <a:lnTo>
                  <a:pt x="9191" y="10919"/>
                </a:lnTo>
                <a:lnTo>
                  <a:pt x="9191" y="12023"/>
                </a:lnTo>
                <a:lnTo>
                  <a:pt x="8086" y="12023"/>
                </a:lnTo>
                <a:lnTo>
                  <a:pt x="8086" y="10919"/>
                </a:lnTo>
                <a:close/>
                <a:moveTo>
                  <a:pt x="9500" y="10919"/>
                </a:moveTo>
                <a:lnTo>
                  <a:pt x="10606" y="10919"/>
                </a:lnTo>
                <a:lnTo>
                  <a:pt x="10606" y="12023"/>
                </a:lnTo>
                <a:lnTo>
                  <a:pt x="9500" y="12023"/>
                </a:lnTo>
                <a:lnTo>
                  <a:pt x="9500" y="10919"/>
                </a:lnTo>
                <a:close/>
                <a:moveTo>
                  <a:pt x="10915" y="10919"/>
                </a:moveTo>
                <a:lnTo>
                  <a:pt x="12021" y="10919"/>
                </a:lnTo>
                <a:lnTo>
                  <a:pt x="12021" y="12023"/>
                </a:lnTo>
                <a:lnTo>
                  <a:pt x="10915" y="12023"/>
                </a:lnTo>
                <a:lnTo>
                  <a:pt x="10915" y="10919"/>
                </a:lnTo>
                <a:close/>
                <a:moveTo>
                  <a:pt x="12331" y="10919"/>
                </a:moveTo>
                <a:lnTo>
                  <a:pt x="13436" y="10919"/>
                </a:lnTo>
                <a:lnTo>
                  <a:pt x="13436" y="12023"/>
                </a:lnTo>
                <a:lnTo>
                  <a:pt x="12331" y="12023"/>
                </a:lnTo>
                <a:lnTo>
                  <a:pt x="12331" y="10919"/>
                </a:lnTo>
                <a:close/>
                <a:moveTo>
                  <a:pt x="8086" y="9417"/>
                </a:moveTo>
                <a:lnTo>
                  <a:pt x="9191" y="9417"/>
                </a:lnTo>
                <a:lnTo>
                  <a:pt x="9191" y="10521"/>
                </a:lnTo>
                <a:lnTo>
                  <a:pt x="8086" y="10521"/>
                </a:lnTo>
                <a:lnTo>
                  <a:pt x="8086" y="9417"/>
                </a:lnTo>
                <a:close/>
                <a:moveTo>
                  <a:pt x="9500" y="9417"/>
                </a:moveTo>
                <a:lnTo>
                  <a:pt x="10606" y="9417"/>
                </a:lnTo>
                <a:lnTo>
                  <a:pt x="10606" y="10521"/>
                </a:lnTo>
                <a:lnTo>
                  <a:pt x="9500" y="10521"/>
                </a:lnTo>
                <a:lnTo>
                  <a:pt x="9500" y="9417"/>
                </a:lnTo>
                <a:close/>
                <a:moveTo>
                  <a:pt x="10915" y="9417"/>
                </a:moveTo>
                <a:lnTo>
                  <a:pt x="12021" y="9417"/>
                </a:lnTo>
                <a:lnTo>
                  <a:pt x="12021" y="10521"/>
                </a:lnTo>
                <a:lnTo>
                  <a:pt x="10915" y="10521"/>
                </a:lnTo>
                <a:lnTo>
                  <a:pt x="10915" y="9417"/>
                </a:lnTo>
                <a:close/>
                <a:moveTo>
                  <a:pt x="12331" y="9417"/>
                </a:moveTo>
                <a:lnTo>
                  <a:pt x="13436" y="9417"/>
                </a:lnTo>
                <a:lnTo>
                  <a:pt x="13436" y="10521"/>
                </a:lnTo>
                <a:lnTo>
                  <a:pt x="12331" y="10521"/>
                </a:lnTo>
                <a:lnTo>
                  <a:pt x="12331" y="9417"/>
                </a:lnTo>
                <a:close/>
                <a:moveTo>
                  <a:pt x="8086" y="7916"/>
                </a:moveTo>
                <a:lnTo>
                  <a:pt x="9191" y="7916"/>
                </a:lnTo>
                <a:lnTo>
                  <a:pt x="9191" y="9020"/>
                </a:lnTo>
                <a:lnTo>
                  <a:pt x="8086" y="9020"/>
                </a:lnTo>
                <a:lnTo>
                  <a:pt x="8086" y="7916"/>
                </a:lnTo>
                <a:close/>
                <a:moveTo>
                  <a:pt x="9500" y="7916"/>
                </a:moveTo>
                <a:lnTo>
                  <a:pt x="10606" y="7916"/>
                </a:lnTo>
                <a:lnTo>
                  <a:pt x="10606" y="9020"/>
                </a:lnTo>
                <a:lnTo>
                  <a:pt x="9500" y="9020"/>
                </a:lnTo>
                <a:lnTo>
                  <a:pt x="9500" y="7916"/>
                </a:lnTo>
                <a:close/>
                <a:moveTo>
                  <a:pt x="10915" y="7916"/>
                </a:moveTo>
                <a:lnTo>
                  <a:pt x="12021" y="7916"/>
                </a:lnTo>
                <a:lnTo>
                  <a:pt x="12021" y="9020"/>
                </a:lnTo>
                <a:lnTo>
                  <a:pt x="10915" y="9020"/>
                </a:lnTo>
                <a:lnTo>
                  <a:pt x="10915" y="7916"/>
                </a:lnTo>
                <a:close/>
                <a:moveTo>
                  <a:pt x="12331" y="7916"/>
                </a:moveTo>
                <a:lnTo>
                  <a:pt x="13436" y="7916"/>
                </a:lnTo>
                <a:lnTo>
                  <a:pt x="13436" y="9020"/>
                </a:lnTo>
                <a:lnTo>
                  <a:pt x="12331" y="9020"/>
                </a:lnTo>
                <a:lnTo>
                  <a:pt x="12331" y="7916"/>
                </a:lnTo>
                <a:close/>
                <a:moveTo>
                  <a:pt x="8086" y="6414"/>
                </a:moveTo>
                <a:lnTo>
                  <a:pt x="9191" y="6414"/>
                </a:lnTo>
                <a:lnTo>
                  <a:pt x="9191" y="7518"/>
                </a:lnTo>
                <a:lnTo>
                  <a:pt x="8086" y="7518"/>
                </a:lnTo>
                <a:lnTo>
                  <a:pt x="8086" y="6414"/>
                </a:lnTo>
                <a:close/>
                <a:moveTo>
                  <a:pt x="9500" y="6414"/>
                </a:moveTo>
                <a:lnTo>
                  <a:pt x="10606" y="6414"/>
                </a:lnTo>
                <a:lnTo>
                  <a:pt x="10606" y="7518"/>
                </a:lnTo>
                <a:lnTo>
                  <a:pt x="9500" y="7518"/>
                </a:lnTo>
                <a:lnTo>
                  <a:pt x="9500" y="6414"/>
                </a:lnTo>
                <a:close/>
                <a:moveTo>
                  <a:pt x="10915" y="6414"/>
                </a:moveTo>
                <a:lnTo>
                  <a:pt x="12021" y="6414"/>
                </a:lnTo>
                <a:lnTo>
                  <a:pt x="12021" y="7518"/>
                </a:lnTo>
                <a:lnTo>
                  <a:pt x="10915" y="7518"/>
                </a:lnTo>
                <a:lnTo>
                  <a:pt x="10915" y="6414"/>
                </a:lnTo>
                <a:close/>
                <a:moveTo>
                  <a:pt x="12331" y="6414"/>
                </a:moveTo>
                <a:lnTo>
                  <a:pt x="13436" y="6414"/>
                </a:lnTo>
                <a:lnTo>
                  <a:pt x="13436" y="7518"/>
                </a:lnTo>
                <a:lnTo>
                  <a:pt x="12331" y="7518"/>
                </a:lnTo>
                <a:lnTo>
                  <a:pt x="12331" y="6414"/>
                </a:lnTo>
                <a:close/>
                <a:moveTo>
                  <a:pt x="8086" y="4914"/>
                </a:moveTo>
                <a:lnTo>
                  <a:pt x="9191" y="4914"/>
                </a:lnTo>
                <a:lnTo>
                  <a:pt x="9191" y="6018"/>
                </a:lnTo>
                <a:lnTo>
                  <a:pt x="8086" y="6018"/>
                </a:lnTo>
                <a:lnTo>
                  <a:pt x="8086" y="4914"/>
                </a:lnTo>
                <a:close/>
                <a:moveTo>
                  <a:pt x="9500" y="4914"/>
                </a:moveTo>
                <a:lnTo>
                  <a:pt x="10606" y="4914"/>
                </a:lnTo>
                <a:lnTo>
                  <a:pt x="10606" y="6018"/>
                </a:lnTo>
                <a:lnTo>
                  <a:pt x="9500" y="6018"/>
                </a:lnTo>
                <a:lnTo>
                  <a:pt x="9500" y="4914"/>
                </a:lnTo>
                <a:close/>
                <a:moveTo>
                  <a:pt x="10915" y="4914"/>
                </a:moveTo>
                <a:lnTo>
                  <a:pt x="12021" y="4914"/>
                </a:lnTo>
                <a:lnTo>
                  <a:pt x="12021" y="6018"/>
                </a:lnTo>
                <a:lnTo>
                  <a:pt x="10915" y="6018"/>
                </a:lnTo>
                <a:lnTo>
                  <a:pt x="10915" y="4914"/>
                </a:lnTo>
                <a:close/>
                <a:moveTo>
                  <a:pt x="12331" y="4914"/>
                </a:moveTo>
                <a:lnTo>
                  <a:pt x="13436" y="4914"/>
                </a:lnTo>
                <a:lnTo>
                  <a:pt x="13436" y="6018"/>
                </a:lnTo>
                <a:lnTo>
                  <a:pt x="12331" y="6018"/>
                </a:lnTo>
                <a:lnTo>
                  <a:pt x="12331" y="4914"/>
                </a:lnTo>
                <a:close/>
                <a:moveTo>
                  <a:pt x="8086" y="3413"/>
                </a:moveTo>
                <a:lnTo>
                  <a:pt x="9191" y="3413"/>
                </a:lnTo>
                <a:lnTo>
                  <a:pt x="9191" y="4516"/>
                </a:lnTo>
                <a:lnTo>
                  <a:pt x="8086" y="4516"/>
                </a:lnTo>
                <a:lnTo>
                  <a:pt x="8086" y="3413"/>
                </a:lnTo>
                <a:close/>
                <a:moveTo>
                  <a:pt x="9500" y="3413"/>
                </a:moveTo>
                <a:lnTo>
                  <a:pt x="10606" y="3413"/>
                </a:lnTo>
                <a:lnTo>
                  <a:pt x="10606" y="4516"/>
                </a:lnTo>
                <a:lnTo>
                  <a:pt x="9500" y="4516"/>
                </a:lnTo>
                <a:lnTo>
                  <a:pt x="9500" y="3413"/>
                </a:lnTo>
                <a:close/>
                <a:moveTo>
                  <a:pt x="10915" y="3413"/>
                </a:moveTo>
                <a:lnTo>
                  <a:pt x="12021" y="3413"/>
                </a:lnTo>
                <a:lnTo>
                  <a:pt x="12021" y="4516"/>
                </a:lnTo>
                <a:lnTo>
                  <a:pt x="10915" y="4516"/>
                </a:lnTo>
                <a:lnTo>
                  <a:pt x="10915" y="3413"/>
                </a:lnTo>
                <a:close/>
                <a:moveTo>
                  <a:pt x="9500" y="1911"/>
                </a:moveTo>
                <a:lnTo>
                  <a:pt x="10606" y="1911"/>
                </a:lnTo>
                <a:lnTo>
                  <a:pt x="10606" y="3015"/>
                </a:lnTo>
                <a:lnTo>
                  <a:pt x="9500" y="3015"/>
                </a:lnTo>
                <a:lnTo>
                  <a:pt x="9500" y="1911"/>
                </a:lnTo>
                <a:close/>
                <a:moveTo>
                  <a:pt x="10915" y="1911"/>
                </a:moveTo>
                <a:lnTo>
                  <a:pt x="12021" y="1911"/>
                </a:lnTo>
                <a:lnTo>
                  <a:pt x="12021" y="3015"/>
                </a:lnTo>
                <a:lnTo>
                  <a:pt x="10915" y="3015"/>
                </a:lnTo>
                <a:lnTo>
                  <a:pt x="10915" y="1911"/>
                </a:lnTo>
                <a:close/>
                <a:moveTo>
                  <a:pt x="12331" y="1911"/>
                </a:moveTo>
                <a:lnTo>
                  <a:pt x="13436" y="1911"/>
                </a:lnTo>
                <a:lnTo>
                  <a:pt x="13436" y="3015"/>
                </a:lnTo>
                <a:lnTo>
                  <a:pt x="12331" y="3015"/>
                </a:lnTo>
                <a:lnTo>
                  <a:pt x="12331" y="1911"/>
                </a:lnTo>
                <a:close/>
                <a:moveTo>
                  <a:pt x="12331" y="3413"/>
                </a:moveTo>
                <a:lnTo>
                  <a:pt x="13436" y="3413"/>
                </a:lnTo>
                <a:lnTo>
                  <a:pt x="13436" y="4516"/>
                </a:lnTo>
                <a:lnTo>
                  <a:pt x="12331" y="4516"/>
                </a:lnTo>
                <a:lnTo>
                  <a:pt x="12331" y="3413"/>
                </a:lnTo>
                <a:close/>
              </a:path>
            </a:pathLst>
          </a:custGeom>
          <a:solidFill>
            <a:schemeClr val="accent1">
              <a:lumMod val="75000"/>
            </a:schemeClr>
          </a:solidFill>
          <a:ln w="9525">
            <a:noFill/>
            <a:round/>
            <a:headEnd/>
            <a:tailEnd/>
          </a:ln>
        </p:spPr>
        <p:txBody>
          <a:bodyPr vert="horz" wrap="square" lIns="121948" tIns="60974" rIns="121948" bIns="60974" numCol="1" anchor="t" anchorCtr="0" compatLnSpc="1">
            <a:prstTxWarp prst="textNoShape">
              <a:avLst/>
            </a:prstTxWarp>
          </a:bodyPr>
          <a:lstStyle/>
          <a:p>
            <a:endParaRPr lang="zh-CN" altLang="en-US" sz="1334" dirty="0">
              <a:solidFill>
                <a:schemeClr val="tx1">
                  <a:lumMod val="75000"/>
                  <a:lumOff val="25000"/>
                </a:schemeClr>
              </a:solidFill>
              <a:ea typeface="微软雅黑" panose="020B0503020204020204" pitchFamily="34" charset="-122"/>
              <a:cs typeface="Arial" pitchFamily="34" charset="0"/>
            </a:endParaRPr>
          </a:p>
        </p:txBody>
      </p:sp>
      <p:sp>
        <p:nvSpPr>
          <p:cNvPr id="52" name="副标题 4"/>
          <p:cNvSpPr txBox="1">
            <a:spLocks/>
          </p:cNvSpPr>
          <p:nvPr/>
        </p:nvSpPr>
        <p:spPr>
          <a:xfrm>
            <a:off x="996590" y="1355418"/>
            <a:ext cx="7607858" cy="345390"/>
          </a:xfrm>
          <a:prstGeom prst="rect">
            <a:avLst/>
          </a:prstGeom>
        </p:spPr>
        <p:txBody>
          <a:bodyPr wrap="square" lIns="108878" tIns="54439" rIns="108878" bIns="54439">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1045668">
              <a:spcBef>
                <a:spcPts val="0"/>
              </a:spcBef>
              <a:buClr>
                <a:srgbClr val="0000CC"/>
              </a:buClr>
              <a:buSzPct val="75000"/>
              <a:buNone/>
            </a:pPr>
            <a:r>
              <a:rPr kumimoji="1" lang="zh-CN" altLang="en-US" sz="1700" b="1" dirty="0" smtClean="0">
                <a:solidFill>
                  <a:schemeClr val="bg1"/>
                </a:solidFill>
                <a:ea typeface="微软雅黑" panose="020B0503020204020204" pitchFamily="34" charset="-122"/>
                <a:cs typeface="Arial" pitchFamily="34" charset="0"/>
              </a:rPr>
              <a:t>在万物互联时代，越来越多的物需要被连接，去满足各种不同的场景。</a:t>
            </a:r>
            <a:endParaRPr kumimoji="1" lang="zh-CN" altLang="en-US" sz="1700" b="1" dirty="0">
              <a:solidFill>
                <a:schemeClr val="bg1"/>
              </a:solidFill>
              <a:ea typeface="微软雅黑" panose="020B0503020204020204" pitchFamily="34" charset="-122"/>
              <a:cs typeface="Arial" pitchFamily="34" charset="0"/>
            </a:endParaRPr>
          </a:p>
        </p:txBody>
      </p:sp>
    </p:spTree>
    <p:extLst>
      <p:ext uri="{BB962C8B-B14F-4D97-AF65-F5344CB8AC3E}">
        <p14:creationId xmlns="" xmlns:p14="http://schemas.microsoft.com/office/powerpoint/2010/main" val="42426198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58583F5-48BB-4DCE-AF36-4BBA144D1486}" type="slidenum">
              <a:rPr lang="zh-CN" altLang="en-US" smtClean="0">
                <a:solidFill>
                  <a:prstClr val="black">
                    <a:tint val="75000"/>
                  </a:prstClr>
                </a:solidFill>
              </a:rPr>
              <a:pPr/>
              <a:t>3</a:t>
            </a:fld>
            <a:endParaRPr lang="zh-CN" altLang="en-US" dirty="0">
              <a:solidFill>
                <a:prstClr val="black">
                  <a:tint val="75000"/>
                </a:prstClr>
              </a:solidFill>
            </a:endParaRPr>
          </a:p>
        </p:txBody>
      </p:sp>
      <p:sp>
        <p:nvSpPr>
          <p:cNvPr id="4" name="标题 3"/>
          <p:cNvSpPr>
            <a:spLocks noGrp="1"/>
          </p:cNvSpPr>
          <p:nvPr>
            <p:ph type="ctrTitle"/>
          </p:nvPr>
        </p:nvSpPr>
        <p:spPr>
          <a:xfrm>
            <a:off x="323528" y="404664"/>
            <a:ext cx="8626361" cy="706581"/>
          </a:xfrm>
        </p:spPr>
        <p:txBody>
          <a:bodyPr>
            <a:normAutofit/>
          </a:bodyPr>
          <a:lstStyle/>
          <a:p>
            <a:pPr algn="l"/>
            <a:r>
              <a:rPr lang="zh-CN" altLang="en-US" sz="3600" dirty="0"/>
              <a:t>端</a:t>
            </a:r>
            <a:r>
              <a:rPr lang="zh-CN" altLang="en-US" sz="3600" dirty="0" smtClean="0"/>
              <a:t>到端应用架构</a:t>
            </a:r>
            <a:endParaRPr lang="zh-CN" altLang="en-US" sz="3600" dirty="0"/>
          </a:p>
        </p:txBody>
      </p:sp>
      <p:sp>
        <p:nvSpPr>
          <p:cNvPr id="5" name="矩形 4"/>
          <p:cNvSpPr/>
          <p:nvPr/>
        </p:nvSpPr>
        <p:spPr>
          <a:xfrm>
            <a:off x="395536" y="1988840"/>
            <a:ext cx="8208912" cy="461665"/>
          </a:xfrm>
          <a:prstGeom prst="rect">
            <a:avLst/>
          </a:prstGeom>
        </p:spPr>
        <p:txBody>
          <a:bodyPr wrap="square">
            <a:spAutoFit/>
          </a:bodyPr>
          <a:lstStyle/>
          <a:p>
            <a:endParaRPr lang="en-US" altLang="zh-CN" sz="2400" dirty="0">
              <a:solidFill>
                <a:srgbClr val="FF0000"/>
              </a:solidFill>
              <a:latin typeface="微软雅黑" panose="020B0503020204020204" pitchFamily="34" charset="-122"/>
              <a:ea typeface="微软雅黑" panose="020B0503020204020204" pitchFamily="34" charset="-122"/>
            </a:endParaRPr>
          </a:p>
        </p:txBody>
      </p:sp>
      <p:pic>
        <p:nvPicPr>
          <p:cNvPr id="53" name="图片 52"/>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95536" y="1340768"/>
            <a:ext cx="8352928" cy="4032447"/>
          </a:xfrm>
          <a:prstGeom prst="rect">
            <a:avLst/>
          </a:prstGeom>
          <a:noFill/>
        </p:spPr>
      </p:pic>
      <p:sp>
        <p:nvSpPr>
          <p:cNvPr id="2" name="文本框 1"/>
          <p:cNvSpPr txBox="1"/>
          <p:nvPr/>
        </p:nvSpPr>
        <p:spPr>
          <a:xfrm>
            <a:off x="395536" y="5445224"/>
            <a:ext cx="8424936" cy="923330"/>
          </a:xfrm>
          <a:prstGeom prst="rect">
            <a:avLst/>
          </a:prstGeom>
          <a:noFill/>
        </p:spPr>
        <p:txBody>
          <a:bodyPr wrap="square" rtlCol="0">
            <a:spAutoFit/>
          </a:bodyPr>
          <a:lstStyle/>
          <a:p>
            <a:r>
              <a:rPr lang="en-US" altLang="zh-CN" dirty="0"/>
              <a:t> </a:t>
            </a:r>
            <a:r>
              <a:rPr lang="en-US" altLang="zh-CN" dirty="0" smtClean="0"/>
              <a:t>        </a:t>
            </a:r>
            <a:r>
              <a:rPr lang="en-US" altLang="zh-CN" dirty="0" smtClean="0">
                <a:solidFill>
                  <a:schemeClr val="bg1"/>
                </a:solidFill>
              </a:rPr>
              <a:t>AR</a:t>
            </a:r>
            <a:r>
              <a:rPr lang="zh-CN" altLang="zh-CN" dirty="0">
                <a:solidFill>
                  <a:schemeClr val="bg1"/>
                </a:solidFill>
              </a:rPr>
              <a:t>网关提供边缘计算平台，具备二次开放能力，开发者可以根据场景选择对应的款型，部署开发自己的应用，采集终端数据，进行处理，然后与远端</a:t>
            </a:r>
            <a:r>
              <a:rPr lang="en-US" altLang="zh-CN" dirty="0">
                <a:solidFill>
                  <a:schemeClr val="bg1"/>
                </a:solidFill>
              </a:rPr>
              <a:t>IOT</a:t>
            </a:r>
            <a:r>
              <a:rPr lang="zh-CN" altLang="zh-CN" dirty="0">
                <a:solidFill>
                  <a:schemeClr val="bg1"/>
                </a:solidFill>
              </a:rPr>
              <a:t>平台进行交互</a:t>
            </a:r>
            <a:r>
              <a:rPr lang="zh-CN" altLang="zh-CN" dirty="0" smtClean="0">
                <a:solidFill>
                  <a:schemeClr val="bg1"/>
                </a:solidFill>
              </a:rPr>
              <a:t>。</a:t>
            </a:r>
            <a:r>
              <a:rPr lang="zh-CN" altLang="en-US" dirty="0" smtClean="0">
                <a:solidFill>
                  <a:schemeClr val="bg1"/>
                </a:solidFill>
              </a:rPr>
              <a:t>（</a:t>
            </a:r>
            <a:r>
              <a:rPr lang="zh-CN" altLang="zh-CN" dirty="0" smtClean="0">
                <a:solidFill>
                  <a:schemeClr val="bg1"/>
                </a:solidFill>
              </a:rPr>
              <a:t>控制器</a:t>
            </a:r>
            <a:r>
              <a:rPr lang="zh-CN" altLang="zh-CN" dirty="0">
                <a:solidFill>
                  <a:schemeClr val="bg1"/>
                </a:solidFill>
              </a:rPr>
              <a:t>由华为提供，可以实现对网关的</a:t>
            </a:r>
            <a:r>
              <a:rPr lang="zh-CN" altLang="zh-CN" dirty="0" smtClean="0">
                <a:solidFill>
                  <a:schemeClr val="bg1"/>
                </a:solidFill>
              </a:rPr>
              <a:t>管理</a:t>
            </a:r>
            <a:r>
              <a:rPr lang="zh-CN" altLang="en-US" dirty="0">
                <a:solidFill>
                  <a:schemeClr val="bg1"/>
                </a:solidFill>
              </a:rPr>
              <a:t>）</a:t>
            </a:r>
          </a:p>
        </p:txBody>
      </p:sp>
    </p:spTree>
    <p:extLst>
      <p:ext uri="{BB962C8B-B14F-4D97-AF65-F5344CB8AC3E}">
        <p14:creationId xmlns="" xmlns:p14="http://schemas.microsoft.com/office/powerpoint/2010/main" val="454261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58583F5-48BB-4DCE-AF36-4BBA144D1486}" type="slidenum">
              <a:rPr lang="zh-CN" altLang="en-US" smtClean="0">
                <a:solidFill>
                  <a:prstClr val="black">
                    <a:tint val="75000"/>
                  </a:prstClr>
                </a:solidFill>
              </a:rPr>
              <a:pPr/>
              <a:t>4</a:t>
            </a:fld>
            <a:endParaRPr lang="zh-CN" altLang="en-US" dirty="0">
              <a:solidFill>
                <a:prstClr val="black">
                  <a:tint val="75000"/>
                </a:prstClr>
              </a:solidFill>
            </a:endParaRPr>
          </a:p>
        </p:txBody>
      </p:sp>
      <p:sp>
        <p:nvSpPr>
          <p:cNvPr id="4" name="标题 3"/>
          <p:cNvSpPr>
            <a:spLocks noGrp="1"/>
          </p:cNvSpPr>
          <p:nvPr>
            <p:ph type="ctrTitle"/>
          </p:nvPr>
        </p:nvSpPr>
        <p:spPr>
          <a:xfrm>
            <a:off x="323528" y="404664"/>
            <a:ext cx="8626361" cy="706581"/>
          </a:xfrm>
        </p:spPr>
        <p:txBody>
          <a:bodyPr>
            <a:normAutofit/>
          </a:bodyPr>
          <a:lstStyle/>
          <a:p>
            <a:pPr algn="l"/>
            <a:r>
              <a:rPr lang="zh-CN" altLang="en-US" sz="3600" dirty="0" smtClean="0"/>
              <a:t>网关开放</a:t>
            </a:r>
            <a:endParaRPr lang="zh-CN" altLang="en-US" sz="3600" dirty="0"/>
          </a:p>
        </p:txBody>
      </p:sp>
      <p:sp>
        <p:nvSpPr>
          <p:cNvPr id="54" name="圆角矩形 53"/>
          <p:cNvSpPr/>
          <p:nvPr/>
        </p:nvSpPr>
        <p:spPr>
          <a:xfrm>
            <a:off x="583048" y="1412776"/>
            <a:ext cx="7896875" cy="4577873"/>
          </a:xfrm>
          <a:prstGeom prst="roundRect">
            <a:avLst>
              <a:gd name="adj" fmla="val 0"/>
            </a:avLst>
          </a:prstGeom>
          <a:solidFill>
            <a:srgbClr val="C6D6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endParaRPr lang="zh-CN" altLang="en-US" sz="1400">
              <a:solidFill>
                <a:srgbClr val="595959"/>
              </a:solidFill>
              <a:latin typeface="+mn-ea"/>
            </a:endParaRPr>
          </a:p>
        </p:txBody>
      </p:sp>
      <p:pic>
        <p:nvPicPr>
          <p:cNvPr id="55" name="Picture 6"/>
          <p:cNvPicPr>
            <a:picLocks noChangeAspect="1" noChangeArrowheads="1"/>
          </p:cNvPicPr>
          <p:nvPr/>
        </p:nvPicPr>
        <p:blipFill>
          <a:blip r:embed="rId2" cstate="print"/>
          <a:srcRect/>
          <a:stretch>
            <a:fillRect/>
          </a:stretch>
        </p:blipFill>
        <p:spPr bwMode="auto">
          <a:xfrm>
            <a:off x="3312672" y="1872025"/>
            <a:ext cx="2511797" cy="469625"/>
          </a:xfrm>
          <a:prstGeom prst="rect">
            <a:avLst/>
          </a:prstGeom>
          <a:noFill/>
          <a:ln w="9525">
            <a:noFill/>
            <a:miter lim="800000"/>
            <a:headEnd/>
            <a:tailEnd/>
          </a:ln>
        </p:spPr>
      </p:pic>
      <p:pic>
        <p:nvPicPr>
          <p:cNvPr id="56" name="Picture 6"/>
          <p:cNvPicPr>
            <a:picLocks noChangeAspect="1" noChangeArrowheads="1"/>
          </p:cNvPicPr>
          <p:nvPr/>
        </p:nvPicPr>
        <p:blipFill>
          <a:blip r:embed="rId2" cstate="print"/>
          <a:srcRect/>
          <a:stretch>
            <a:fillRect/>
          </a:stretch>
        </p:blipFill>
        <p:spPr bwMode="auto">
          <a:xfrm>
            <a:off x="5508104" y="4088449"/>
            <a:ext cx="2511797" cy="469625"/>
          </a:xfrm>
          <a:prstGeom prst="rect">
            <a:avLst/>
          </a:prstGeom>
          <a:noFill/>
          <a:ln w="9525">
            <a:noFill/>
            <a:miter lim="800000"/>
            <a:headEnd/>
            <a:tailEnd/>
          </a:ln>
        </p:spPr>
      </p:pic>
      <p:sp>
        <p:nvSpPr>
          <p:cNvPr id="57" name="加号 56"/>
          <p:cNvSpPr/>
          <p:nvPr/>
        </p:nvSpPr>
        <p:spPr>
          <a:xfrm>
            <a:off x="4139952" y="3951303"/>
            <a:ext cx="701627" cy="671568"/>
          </a:xfrm>
          <a:prstGeom prst="mathPlus">
            <a:avLst/>
          </a:prstGeom>
          <a:solidFill>
            <a:srgbClr val="94A5B8"/>
          </a:solidFill>
          <a:ln w="9525" cap="flat" cmpd="sng" algn="ctr">
            <a:noFill/>
            <a:prstDash val="solid"/>
            <a:round/>
            <a:headEnd type="none" w="med" len="med"/>
            <a:tailEnd type="none" w="med" len="med"/>
          </a:ln>
          <a:effectLst/>
        </p:spPr>
        <p:txBody>
          <a:bodyPr vert="horz" wrap="square" lIns="91425" tIns="45712" rIns="91425" bIns="45712" numCol="1" rtlCol="0" anchor="b" anchorCtr="1" compatLnSpc="1">
            <a:prstTxWarp prst="textNoShape">
              <a:avLst/>
            </a:prstTxWarp>
            <a:noAutofit/>
          </a:bodyPr>
          <a:lstStyle/>
          <a:p>
            <a:pPr algn="ctr" defTabSz="877888" eaLnBrk="0" fontAlgn="ctr" hangingPunct="0"/>
            <a:endParaRPr lang="zh-CN" altLang="en-US" sz="1050" dirty="0" smtClean="0">
              <a:solidFill>
                <a:srgbClr val="FFFFFF"/>
              </a:solidFill>
              <a:latin typeface="Arial"/>
            </a:endParaRPr>
          </a:p>
        </p:txBody>
      </p:sp>
      <p:sp>
        <p:nvSpPr>
          <p:cNvPr id="58" name="TextBox 98"/>
          <p:cNvSpPr txBox="1"/>
          <p:nvPr/>
        </p:nvSpPr>
        <p:spPr>
          <a:xfrm>
            <a:off x="1725778" y="3595426"/>
            <a:ext cx="2169638" cy="276999"/>
          </a:xfrm>
          <a:prstGeom prst="rect">
            <a:avLst/>
          </a:prstGeom>
          <a:noFill/>
        </p:spPr>
        <p:txBody>
          <a:bodyPr wrap="square" rtlCol="0">
            <a:spAutoFit/>
          </a:bodyPr>
          <a:lstStyle/>
          <a:p>
            <a:r>
              <a:rPr lang="en-US" altLang="zh-CN" sz="1200" dirty="0" smtClean="0"/>
              <a:t>LINUX </a:t>
            </a:r>
            <a:r>
              <a:rPr lang="en-US" altLang="zh-CN" sz="1200" dirty="0"/>
              <a:t>running environment</a:t>
            </a:r>
            <a:endParaRPr lang="zh-CN" altLang="en-US" sz="1200" dirty="0"/>
          </a:p>
        </p:txBody>
      </p:sp>
      <p:sp>
        <p:nvSpPr>
          <p:cNvPr id="59" name="TextBox 99"/>
          <p:cNvSpPr txBox="1"/>
          <p:nvPr/>
        </p:nvSpPr>
        <p:spPr>
          <a:xfrm>
            <a:off x="6055656" y="3758775"/>
            <a:ext cx="1701090" cy="276999"/>
          </a:xfrm>
          <a:prstGeom prst="rect">
            <a:avLst/>
          </a:prstGeom>
          <a:noFill/>
        </p:spPr>
        <p:txBody>
          <a:bodyPr wrap="square" rtlCol="0">
            <a:spAutoFit/>
          </a:bodyPr>
          <a:lstStyle/>
          <a:p>
            <a:r>
              <a:rPr lang="en-US" altLang="zh-CN" sz="1200" dirty="0" smtClean="0"/>
              <a:t>Huawei VRP System</a:t>
            </a:r>
            <a:endParaRPr lang="zh-CN" altLang="en-US" sz="1200" dirty="0"/>
          </a:p>
        </p:txBody>
      </p:sp>
      <p:sp>
        <p:nvSpPr>
          <p:cNvPr id="60" name="圆角矩形 59"/>
          <p:cNvSpPr/>
          <p:nvPr/>
        </p:nvSpPr>
        <p:spPr>
          <a:xfrm>
            <a:off x="583048" y="5450215"/>
            <a:ext cx="7896876" cy="540435"/>
          </a:xfrm>
          <a:prstGeom prst="roundRect">
            <a:avLst>
              <a:gd name="adj" fmla="val 8323"/>
            </a:avLst>
          </a:prstGeom>
          <a:gradFill flip="none" rotWithShape="1">
            <a:gsLst>
              <a:gs pos="0">
                <a:srgbClr val="1F7ABF"/>
              </a:gs>
              <a:gs pos="100000">
                <a:srgbClr val="1B6AA3"/>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2560411"/>
            <a:r>
              <a:rPr lang="en-US" altLang="zh-CN" dirty="0" smtClean="0"/>
              <a:t>AR</a:t>
            </a:r>
            <a:r>
              <a:rPr lang="zh-CN" altLang="en-US" dirty="0" smtClean="0"/>
              <a:t>网关传统功能</a:t>
            </a:r>
            <a:r>
              <a:rPr lang="en-US" altLang="zh-CN" dirty="0" smtClean="0"/>
              <a:t>VRP</a:t>
            </a:r>
            <a:r>
              <a:rPr lang="zh-CN" altLang="en-US" dirty="0" smtClean="0"/>
              <a:t>系统保留，在网关内提供开放的</a:t>
            </a:r>
            <a:r>
              <a:rPr lang="en-US" altLang="zh-CN" dirty="0" smtClean="0"/>
              <a:t>LINUX</a:t>
            </a:r>
            <a:r>
              <a:rPr lang="zh-CN" altLang="en-US" dirty="0" smtClean="0"/>
              <a:t>标准环境去运行第三方软件。</a:t>
            </a:r>
            <a:r>
              <a:rPr lang="en-US" altLang="zh-CN" dirty="0" smtClean="0"/>
              <a:t>(LINUX</a:t>
            </a:r>
            <a:r>
              <a:rPr lang="zh-CN" altLang="en-US" dirty="0" smtClean="0"/>
              <a:t>环境为</a:t>
            </a:r>
            <a:r>
              <a:rPr lang="en-US" altLang="zh-CN" dirty="0" err="1" smtClean="0"/>
              <a:t>debian</a:t>
            </a:r>
            <a:r>
              <a:rPr lang="en-US" altLang="zh-CN" dirty="0" smtClean="0"/>
              <a:t> </a:t>
            </a:r>
            <a:r>
              <a:rPr lang="en-US" altLang="zh-CN" dirty="0" err="1" smtClean="0"/>
              <a:t>jessie</a:t>
            </a:r>
            <a:r>
              <a:rPr lang="en-US" altLang="zh-CN" dirty="0" smtClean="0"/>
              <a:t>)</a:t>
            </a:r>
            <a:endParaRPr lang="zh-CN" altLang="en-US" dirty="0"/>
          </a:p>
        </p:txBody>
      </p:sp>
      <p:sp>
        <p:nvSpPr>
          <p:cNvPr id="61" name="副标题 2"/>
          <p:cNvSpPr txBox="1">
            <a:spLocks/>
          </p:cNvSpPr>
          <p:nvPr/>
        </p:nvSpPr>
        <p:spPr>
          <a:xfrm>
            <a:off x="467544" y="5458724"/>
            <a:ext cx="7920966" cy="54080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1400" dirty="0" smtClean="0">
              <a:solidFill>
                <a:schemeClr val="bg1"/>
              </a:solidFill>
            </a:endParaRPr>
          </a:p>
          <a:p>
            <a:endParaRPr lang="en-US" altLang="zh-CN" sz="1400" dirty="0" smtClean="0">
              <a:solidFill>
                <a:schemeClr val="bg1"/>
              </a:solidFill>
            </a:endParaRPr>
          </a:p>
          <a:p>
            <a:endParaRPr lang="en-US" altLang="zh-CN" sz="1400" dirty="0" smtClean="0">
              <a:solidFill>
                <a:schemeClr val="bg1"/>
              </a:solidFill>
            </a:endParaRPr>
          </a:p>
          <a:p>
            <a:endParaRPr lang="en-US" altLang="zh-CN" sz="1400" dirty="0">
              <a:solidFill>
                <a:schemeClr val="bg1"/>
              </a:solidFill>
            </a:endParaRPr>
          </a:p>
        </p:txBody>
      </p:sp>
      <p:sp>
        <p:nvSpPr>
          <p:cNvPr id="62" name="右箭头 61"/>
          <p:cNvSpPr/>
          <p:nvPr/>
        </p:nvSpPr>
        <p:spPr bwMode="auto">
          <a:xfrm rot="5400000">
            <a:off x="4013100" y="2791200"/>
            <a:ext cx="908668" cy="654963"/>
          </a:xfrm>
          <a:prstGeom prst="rightArrow">
            <a:avLst>
              <a:gd name="adj1" fmla="val 41724"/>
              <a:gd name="adj2" fmla="val 49999"/>
            </a:avLst>
          </a:prstGeom>
          <a:solidFill>
            <a:srgbClr val="94A5B8"/>
          </a:solidFill>
          <a:ln w="9525" cap="flat" cmpd="sng" algn="ctr">
            <a:noFill/>
            <a:prstDash val="solid"/>
            <a:round/>
            <a:headEnd type="none" w="med" len="med"/>
            <a:tailEnd type="none" w="med" len="med"/>
          </a:ln>
          <a:effectLst/>
        </p:spPr>
        <p:txBody>
          <a:bodyPr vert="horz" wrap="square" lIns="91425" tIns="45712" rIns="91425" bIns="45712" numCol="1" rtlCol="0" anchor="b" anchorCtr="1" compatLnSpc="1">
            <a:prstTxWarp prst="textNoShape">
              <a:avLst/>
            </a:prstTxWarp>
            <a:noAutofit/>
          </a:bodyPr>
          <a:lstStyle/>
          <a:p>
            <a:pPr algn="ctr" defTabSz="877888" eaLnBrk="0" fontAlgn="ctr" hangingPunct="0"/>
            <a:endParaRPr lang="en-US" altLang="zh-CN" sz="1050" dirty="0" smtClean="0">
              <a:solidFill>
                <a:srgbClr val="FFFFFF"/>
              </a:solidFill>
              <a:latin typeface="Arial"/>
            </a:endParaRPr>
          </a:p>
        </p:txBody>
      </p:sp>
      <p:sp>
        <p:nvSpPr>
          <p:cNvPr id="63" name="AutoShape 4"/>
          <p:cNvSpPr>
            <a:spLocks noChangeArrowheads="1"/>
          </p:cNvSpPr>
          <p:nvPr/>
        </p:nvSpPr>
        <p:spPr bwMode="auto">
          <a:xfrm>
            <a:off x="3059832" y="1720779"/>
            <a:ext cx="2952016" cy="772117"/>
          </a:xfrm>
          <a:prstGeom prst="flowChartAlternateProcess">
            <a:avLst/>
          </a:prstGeom>
          <a:noFill/>
          <a:ln w="9525">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ndParaRPr>
          </a:p>
        </p:txBody>
      </p:sp>
      <p:sp>
        <p:nvSpPr>
          <p:cNvPr id="64" name="AutoShape 4"/>
          <p:cNvSpPr>
            <a:spLocks noChangeArrowheads="1"/>
          </p:cNvSpPr>
          <p:nvPr/>
        </p:nvSpPr>
        <p:spPr bwMode="auto">
          <a:xfrm>
            <a:off x="1718136" y="3542751"/>
            <a:ext cx="1788937" cy="1440160"/>
          </a:xfrm>
          <a:prstGeom prst="flowChartAlternateProcess">
            <a:avLst/>
          </a:prstGeom>
          <a:noFill/>
          <a:ln w="9525">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ndParaRPr>
          </a:p>
        </p:txBody>
      </p:sp>
      <p:sp>
        <p:nvSpPr>
          <p:cNvPr id="65" name="AutoShape 4"/>
          <p:cNvSpPr>
            <a:spLocks noChangeArrowheads="1"/>
          </p:cNvSpPr>
          <p:nvPr/>
        </p:nvSpPr>
        <p:spPr bwMode="auto">
          <a:xfrm>
            <a:off x="5364088" y="3595426"/>
            <a:ext cx="2764504" cy="1387485"/>
          </a:xfrm>
          <a:prstGeom prst="flowChartAlternateProcess">
            <a:avLst/>
          </a:prstGeom>
          <a:noFill/>
          <a:ln w="9525">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ndParaRPr>
          </a:p>
        </p:txBody>
      </p:sp>
      <p:grpSp>
        <p:nvGrpSpPr>
          <p:cNvPr id="66" name="组合 350"/>
          <p:cNvGrpSpPr/>
          <p:nvPr/>
        </p:nvGrpSpPr>
        <p:grpSpPr>
          <a:xfrm>
            <a:off x="2340692" y="3974799"/>
            <a:ext cx="643872" cy="796926"/>
            <a:chOff x="13446125" y="2238375"/>
            <a:chExt cx="314325" cy="285750"/>
          </a:xfrm>
          <a:solidFill>
            <a:schemeClr val="tx1">
              <a:lumMod val="50000"/>
              <a:lumOff val="50000"/>
            </a:schemeClr>
          </a:solidFill>
        </p:grpSpPr>
        <p:sp>
          <p:nvSpPr>
            <p:cNvPr id="67" name="Freeform 34"/>
            <p:cNvSpPr>
              <a:spLocks noEditPoints="1"/>
            </p:cNvSpPr>
            <p:nvPr/>
          </p:nvSpPr>
          <p:spPr bwMode="auto">
            <a:xfrm>
              <a:off x="13446125" y="2416175"/>
              <a:ext cx="314325" cy="107950"/>
            </a:xfrm>
            <a:custGeom>
              <a:avLst/>
              <a:gdLst/>
              <a:ahLst/>
              <a:cxnLst>
                <a:cxn ang="0">
                  <a:pos x="198" y="56"/>
                </a:cxn>
                <a:cxn ang="0">
                  <a:pos x="186" y="12"/>
                </a:cxn>
                <a:cxn ang="0">
                  <a:pos x="186" y="12"/>
                </a:cxn>
                <a:cxn ang="0">
                  <a:pos x="184" y="8"/>
                </a:cxn>
                <a:cxn ang="0">
                  <a:pos x="180" y="4"/>
                </a:cxn>
                <a:cxn ang="0">
                  <a:pos x="176" y="2"/>
                </a:cxn>
                <a:cxn ang="0">
                  <a:pos x="170" y="0"/>
                </a:cxn>
                <a:cxn ang="0">
                  <a:pos x="28" y="0"/>
                </a:cxn>
                <a:cxn ang="0">
                  <a:pos x="28" y="0"/>
                </a:cxn>
                <a:cxn ang="0">
                  <a:pos x="24" y="2"/>
                </a:cxn>
                <a:cxn ang="0">
                  <a:pos x="20" y="4"/>
                </a:cxn>
                <a:cxn ang="0">
                  <a:pos x="16" y="8"/>
                </a:cxn>
                <a:cxn ang="0">
                  <a:pos x="14" y="12"/>
                </a:cxn>
                <a:cxn ang="0">
                  <a:pos x="2" y="56"/>
                </a:cxn>
                <a:cxn ang="0">
                  <a:pos x="2" y="56"/>
                </a:cxn>
                <a:cxn ang="0">
                  <a:pos x="0" y="62"/>
                </a:cxn>
                <a:cxn ang="0">
                  <a:pos x="2" y="66"/>
                </a:cxn>
                <a:cxn ang="0">
                  <a:pos x="6" y="68"/>
                </a:cxn>
                <a:cxn ang="0">
                  <a:pos x="10" y="68"/>
                </a:cxn>
                <a:cxn ang="0">
                  <a:pos x="190" y="68"/>
                </a:cxn>
                <a:cxn ang="0">
                  <a:pos x="190" y="68"/>
                </a:cxn>
                <a:cxn ang="0">
                  <a:pos x="194" y="68"/>
                </a:cxn>
                <a:cxn ang="0">
                  <a:pos x="198" y="66"/>
                </a:cxn>
                <a:cxn ang="0">
                  <a:pos x="198" y="62"/>
                </a:cxn>
                <a:cxn ang="0">
                  <a:pos x="198" y="56"/>
                </a:cxn>
                <a:cxn ang="0">
                  <a:pos x="198" y="56"/>
                </a:cxn>
                <a:cxn ang="0">
                  <a:pos x="174" y="60"/>
                </a:cxn>
                <a:cxn ang="0">
                  <a:pos x="28" y="60"/>
                </a:cxn>
                <a:cxn ang="0">
                  <a:pos x="28" y="60"/>
                </a:cxn>
                <a:cxn ang="0">
                  <a:pos x="24" y="60"/>
                </a:cxn>
                <a:cxn ang="0">
                  <a:pos x="20" y="58"/>
                </a:cxn>
                <a:cxn ang="0">
                  <a:pos x="18" y="56"/>
                </a:cxn>
                <a:cxn ang="0">
                  <a:pos x="18" y="52"/>
                </a:cxn>
                <a:cxn ang="0">
                  <a:pos x="18" y="52"/>
                </a:cxn>
                <a:cxn ang="0">
                  <a:pos x="18" y="48"/>
                </a:cxn>
                <a:cxn ang="0">
                  <a:pos x="28" y="20"/>
                </a:cxn>
                <a:cxn ang="0">
                  <a:pos x="28" y="20"/>
                </a:cxn>
                <a:cxn ang="0">
                  <a:pos x="30" y="16"/>
                </a:cxn>
                <a:cxn ang="0">
                  <a:pos x="34" y="12"/>
                </a:cxn>
                <a:cxn ang="0">
                  <a:pos x="38" y="8"/>
                </a:cxn>
                <a:cxn ang="0">
                  <a:pos x="44" y="8"/>
                </a:cxn>
                <a:cxn ang="0">
                  <a:pos x="158" y="8"/>
                </a:cxn>
                <a:cxn ang="0">
                  <a:pos x="158" y="8"/>
                </a:cxn>
                <a:cxn ang="0">
                  <a:pos x="162" y="8"/>
                </a:cxn>
                <a:cxn ang="0">
                  <a:pos x="168" y="12"/>
                </a:cxn>
                <a:cxn ang="0">
                  <a:pos x="172" y="16"/>
                </a:cxn>
                <a:cxn ang="0">
                  <a:pos x="174" y="20"/>
                </a:cxn>
                <a:cxn ang="0">
                  <a:pos x="184" y="48"/>
                </a:cxn>
                <a:cxn ang="0">
                  <a:pos x="184" y="48"/>
                </a:cxn>
                <a:cxn ang="0">
                  <a:pos x="184" y="52"/>
                </a:cxn>
                <a:cxn ang="0">
                  <a:pos x="184" y="52"/>
                </a:cxn>
                <a:cxn ang="0">
                  <a:pos x="182" y="56"/>
                </a:cxn>
                <a:cxn ang="0">
                  <a:pos x="180" y="58"/>
                </a:cxn>
                <a:cxn ang="0">
                  <a:pos x="178" y="60"/>
                </a:cxn>
                <a:cxn ang="0">
                  <a:pos x="174" y="60"/>
                </a:cxn>
                <a:cxn ang="0">
                  <a:pos x="174" y="60"/>
                </a:cxn>
              </a:cxnLst>
              <a:rect l="0" t="0" r="r" b="b"/>
              <a:pathLst>
                <a:path w="198" h="68">
                  <a:moveTo>
                    <a:pt x="198" y="56"/>
                  </a:moveTo>
                  <a:lnTo>
                    <a:pt x="186" y="12"/>
                  </a:lnTo>
                  <a:lnTo>
                    <a:pt x="186" y="12"/>
                  </a:lnTo>
                  <a:lnTo>
                    <a:pt x="184" y="8"/>
                  </a:lnTo>
                  <a:lnTo>
                    <a:pt x="180" y="4"/>
                  </a:lnTo>
                  <a:lnTo>
                    <a:pt x="176" y="2"/>
                  </a:lnTo>
                  <a:lnTo>
                    <a:pt x="170" y="0"/>
                  </a:lnTo>
                  <a:lnTo>
                    <a:pt x="28" y="0"/>
                  </a:lnTo>
                  <a:lnTo>
                    <a:pt x="28" y="0"/>
                  </a:lnTo>
                  <a:lnTo>
                    <a:pt x="24" y="2"/>
                  </a:lnTo>
                  <a:lnTo>
                    <a:pt x="20" y="4"/>
                  </a:lnTo>
                  <a:lnTo>
                    <a:pt x="16" y="8"/>
                  </a:lnTo>
                  <a:lnTo>
                    <a:pt x="14" y="12"/>
                  </a:lnTo>
                  <a:lnTo>
                    <a:pt x="2" y="56"/>
                  </a:lnTo>
                  <a:lnTo>
                    <a:pt x="2" y="56"/>
                  </a:lnTo>
                  <a:lnTo>
                    <a:pt x="0" y="62"/>
                  </a:lnTo>
                  <a:lnTo>
                    <a:pt x="2" y="66"/>
                  </a:lnTo>
                  <a:lnTo>
                    <a:pt x="6" y="68"/>
                  </a:lnTo>
                  <a:lnTo>
                    <a:pt x="10" y="68"/>
                  </a:lnTo>
                  <a:lnTo>
                    <a:pt x="190" y="68"/>
                  </a:lnTo>
                  <a:lnTo>
                    <a:pt x="190" y="68"/>
                  </a:lnTo>
                  <a:lnTo>
                    <a:pt x="194" y="68"/>
                  </a:lnTo>
                  <a:lnTo>
                    <a:pt x="198" y="66"/>
                  </a:lnTo>
                  <a:lnTo>
                    <a:pt x="198" y="62"/>
                  </a:lnTo>
                  <a:lnTo>
                    <a:pt x="198" y="56"/>
                  </a:lnTo>
                  <a:lnTo>
                    <a:pt x="198" y="56"/>
                  </a:lnTo>
                  <a:close/>
                  <a:moveTo>
                    <a:pt x="174" y="60"/>
                  </a:moveTo>
                  <a:lnTo>
                    <a:pt x="28" y="60"/>
                  </a:lnTo>
                  <a:lnTo>
                    <a:pt x="28" y="60"/>
                  </a:lnTo>
                  <a:lnTo>
                    <a:pt x="24" y="60"/>
                  </a:lnTo>
                  <a:lnTo>
                    <a:pt x="20" y="58"/>
                  </a:lnTo>
                  <a:lnTo>
                    <a:pt x="18" y="56"/>
                  </a:lnTo>
                  <a:lnTo>
                    <a:pt x="18" y="52"/>
                  </a:lnTo>
                  <a:lnTo>
                    <a:pt x="18" y="52"/>
                  </a:lnTo>
                  <a:lnTo>
                    <a:pt x="18" y="48"/>
                  </a:lnTo>
                  <a:lnTo>
                    <a:pt x="28" y="20"/>
                  </a:lnTo>
                  <a:lnTo>
                    <a:pt x="28" y="20"/>
                  </a:lnTo>
                  <a:lnTo>
                    <a:pt x="30" y="16"/>
                  </a:lnTo>
                  <a:lnTo>
                    <a:pt x="34" y="12"/>
                  </a:lnTo>
                  <a:lnTo>
                    <a:pt x="38" y="8"/>
                  </a:lnTo>
                  <a:lnTo>
                    <a:pt x="44" y="8"/>
                  </a:lnTo>
                  <a:lnTo>
                    <a:pt x="158" y="8"/>
                  </a:lnTo>
                  <a:lnTo>
                    <a:pt x="158" y="8"/>
                  </a:lnTo>
                  <a:lnTo>
                    <a:pt x="162" y="8"/>
                  </a:lnTo>
                  <a:lnTo>
                    <a:pt x="168" y="12"/>
                  </a:lnTo>
                  <a:lnTo>
                    <a:pt x="172" y="16"/>
                  </a:lnTo>
                  <a:lnTo>
                    <a:pt x="174" y="20"/>
                  </a:lnTo>
                  <a:lnTo>
                    <a:pt x="184" y="48"/>
                  </a:lnTo>
                  <a:lnTo>
                    <a:pt x="184" y="48"/>
                  </a:lnTo>
                  <a:lnTo>
                    <a:pt x="184" y="52"/>
                  </a:lnTo>
                  <a:lnTo>
                    <a:pt x="184" y="52"/>
                  </a:lnTo>
                  <a:lnTo>
                    <a:pt x="182" y="56"/>
                  </a:lnTo>
                  <a:lnTo>
                    <a:pt x="180" y="58"/>
                  </a:lnTo>
                  <a:lnTo>
                    <a:pt x="178" y="60"/>
                  </a:lnTo>
                  <a:lnTo>
                    <a:pt x="174" y="60"/>
                  </a:lnTo>
                  <a:lnTo>
                    <a:pt x="174" y="60"/>
                  </a:lnTo>
                  <a:close/>
                </a:path>
              </a:pathLst>
            </a:custGeom>
            <a:solidFill>
              <a:srgbClr val="1B6AA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4">
                <a:solidFill>
                  <a:schemeClr val="tx1">
                    <a:lumMod val="75000"/>
                    <a:lumOff val="25000"/>
                  </a:schemeClr>
                </a:solidFill>
                <a:ea typeface="微软雅黑" panose="020B0503020204020204" pitchFamily="34" charset="-122"/>
              </a:endParaRPr>
            </a:p>
          </p:txBody>
        </p:sp>
        <p:sp>
          <p:nvSpPr>
            <p:cNvPr id="68" name="Freeform 35"/>
            <p:cNvSpPr>
              <a:spLocks noEditPoints="1"/>
            </p:cNvSpPr>
            <p:nvPr/>
          </p:nvSpPr>
          <p:spPr bwMode="auto">
            <a:xfrm>
              <a:off x="13484225" y="2432050"/>
              <a:ext cx="244475" cy="76200"/>
            </a:xfrm>
            <a:custGeom>
              <a:avLst/>
              <a:gdLst/>
              <a:ahLst/>
              <a:cxnLst>
                <a:cxn ang="0">
                  <a:pos x="130" y="0"/>
                </a:cxn>
                <a:cxn ang="0">
                  <a:pos x="22" y="0"/>
                </a:cxn>
                <a:cxn ang="0">
                  <a:pos x="22" y="0"/>
                </a:cxn>
                <a:cxn ang="0">
                  <a:pos x="18" y="2"/>
                </a:cxn>
                <a:cxn ang="0">
                  <a:pos x="14" y="4"/>
                </a:cxn>
                <a:cxn ang="0">
                  <a:pos x="10" y="6"/>
                </a:cxn>
                <a:cxn ang="0">
                  <a:pos x="8" y="12"/>
                </a:cxn>
                <a:cxn ang="0">
                  <a:pos x="0" y="38"/>
                </a:cxn>
                <a:cxn ang="0">
                  <a:pos x="0" y="40"/>
                </a:cxn>
                <a:cxn ang="0">
                  <a:pos x="0" y="40"/>
                </a:cxn>
                <a:cxn ang="0">
                  <a:pos x="0" y="44"/>
                </a:cxn>
                <a:cxn ang="0">
                  <a:pos x="2" y="46"/>
                </a:cxn>
                <a:cxn ang="0">
                  <a:pos x="4" y="48"/>
                </a:cxn>
                <a:cxn ang="0">
                  <a:pos x="8" y="48"/>
                </a:cxn>
                <a:cxn ang="0">
                  <a:pos x="146" y="48"/>
                </a:cxn>
                <a:cxn ang="0">
                  <a:pos x="146" y="48"/>
                </a:cxn>
                <a:cxn ang="0">
                  <a:pos x="150" y="48"/>
                </a:cxn>
                <a:cxn ang="0">
                  <a:pos x="152" y="46"/>
                </a:cxn>
                <a:cxn ang="0">
                  <a:pos x="154" y="44"/>
                </a:cxn>
                <a:cxn ang="0">
                  <a:pos x="154" y="42"/>
                </a:cxn>
                <a:cxn ang="0">
                  <a:pos x="154" y="42"/>
                </a:cxn>
                <a:cxn ang="0">
                  <a:pos x="154" y="38"/>
                </a:cxn>
                <a:cxn ang="0">
                  <a:pos x="146" y="12"/>
                </a:cxn>
                <a:cxn ang="0">
                  <a:pos x="146" y="12"/>
                </a:cxn>
                <a:cxn ang="0">
                  <a:pos x="144" y="6"/>
                </a:cxn>
                <a:cxn ang="0">
                  <a:pos x="140" y="4"/>
                </a:cxn>
                <a:cxn ang="0">
                  <a:pos x="136" y="2"/>
                </a:cxn>
                <a:cxn ang="0">
                  <a:pos x="130" y="0"/>
                </a:cxn>
                <a:cxn ang="0">
                  <a:pos x="130" y="0"/>
                </a:cxn>
                <a:cxn ang="0">
                  <a:pos x="88" y="42"/>
                </a:cxn>
                <a:cxn ang="0">
                  <a:pos x="64" y="42"/>
                </a:cxn>
                <a:cxn ang="0">
                  <a:pos x="64" y="42"/>
                </a:cxn>
                <a:cxn ang="0">
                  <a:pos x="60" y="40"/>
                </a:cxn>
                <a:cxn ang="0">
                  <a:pos x="58" y="38"/>
                </a:cxn>
                <a:cxn ang="0">
                  <a:pos x="60" y="36"/>
                </a:cxn>
                <a:cxn ang="0">
                  <a:pos x="60" y="34"/>
                </a:cxn>
                <a:cxn ang="0">
                  <a:pos x="60" y="34"/>
                </a:cxn>
                <a:cxn ang="0">
                  <a:pos x="62" y="30"/>
                </a:cxn>
                <a:cxn ang="0">
                  <a:pos x="66" y="28"/>
                </a:cxn>
                <a:cxn ang="0">
                  <a:pos x="86" y="28"/>
                </a:cxn>
                <a:cxn ang="0">
                  <a:pos x="86" y="28"/>
                </a:cxn>
                <a:cxn ang="0">
                  <a:pos x="90" y="30"/>
                </a:cxn>
                <a:cxn ang="0">
                  <a:pos x="92" y="34"/>
                </a:cxn>
                <a:cxn ang="0">
                  <a:pos x="92" y="36"/>
                </a:cxn>
                <a:cxn ang="0">
                  <a:pos x="92" y="36"/>
                </a:cxn>
                <a:cxn ang="0">
                  <a:pos x="92" y="36"/>
                </a:cxn>
                <a:cxn ang="0">
                  <a:pos x="94" y="38"/>
                </a:cxn>
                <a:cxn ang="0">
                  <a:pos x="94" y="38"/>
                </a:cxn>
                <a:cxn ang="0">
                  <a:pos x="92" y="40"/>
                </a:cxn>
                <a:cxn ang="0">
                  <a:pos x="88" y="42"/>
                </a:cxn>
                <a:cxn ang="0">
                  <a:pos x="88" y="42"/>
                </a:cxn>
              </a:cxnLst>
              <a:rect l="0" t="0" r="r" b="b"/>
              <a:pathLst>
                <a:path w="154" h="48">
                  <a:moveTo>
                    <a:pt x="130" y="0"/>
                  </a:moveTo>
                  <a:lnTo>
                    <a:pt x="22" y="0"/>
                  </a:lnTo>
                  <a:lnTo>
                    <a:pt x="22" y="0"/>
                  </a:lnTo>
                  <a:lnTo>
                    <a:pt x="18" y="2"/>
                  </a:lnTo>
                  <a:lnTo>
                    <a:pt x="14" y="4"/>
                  </a:lnTo>
                  <a:lnTo>
                    <a:pt x="10" y="6"/>
                  </a:lnTo>
                  <a:lnTo>
                    <a:pt x="8" y="12"/>
                  </a:lnTo>
                  <a:lnTo>
                    <a:pt x="0" y="38"/>
                  </a:lnTo>
                  <a:lnTo>
                    <a:pt x="0" y="40"/>
                  </a:lnTo>
                  <a:lnTo>
                    <a:pt x="0" y="40"/>
                  </a:lnTo>
                  <a:lnTo>
                    <a:pt x="0" y="44"/>
                  </a:lnTo>
                  <a:lnTo>
                    <a:pt x="2" y="46"/>
                  </a:lnTo>
                  <a:lnTo>
                    <a:pt x="4" y="48"/>
                  </a:lnTo>
                  <a:lnTo>
                    <a:pt x="8" y="48"/>
                  </a:lnTo>
                  <a:lnTo>
                    <a:pt x="146" y="48"/>
                  </a:lnTo>
                  <a:lnTo>
                    <a:pt x="146" y="48"/>
                  </a:lnTo>
                  <a:lnTo>
                    <a:pt x="150" y="48"/>
                  </a:lnTo>
                  <a:lnTo>
                    <a:pt x="152" y="46"/>
                  </a:lnTo>
                  <a:lnTo>
                    <a:pt x="154" y="44"/>
                  </a:lnTo>
                  <a:lnTo>
                    <a:pt x="154" y="42"/>
                  </a:lnTo>
                  <a:lnTo>
                    <a:pt x="154" y="42"/>
                  </a:lnTo>
                  <a:lnTo>
                    <a:pt x="154" y="38"/>
                  </a:lnTo>
                  <a:lnTo>
                    <a:pt x="146" y="12"/>
                  </a:lnTo>
                  <a:lnTo>
                    <a:pt x="146" y="12"/>
                  </a:lnTo>
                  <a:lnTo>
                    <a:pt x="144" y="6"/>
                  </a:lnTo>
                  <a:lnTo>
                    <a:pt x="140" y="4"/>
                  </a:lnTo>
                  <a:lnTo>
                    <a:pt x="136" y="2"/>
                  </a:lnTo>
                  <a:lnTo>
                    <a:pt x="130" y="0"/>
                  </a:lnTo>
                  <a:lnTo>
                    <a:pt x="130" y="0"/>
                  </a:lnTo>
                  <a:close/>
                  <a:moveTo>
                    <a:pt x="88" y="42"/>
                  </a:moveTo>
                  <a:lnTo>
                    <a:pt x="64" y="42"/>
                  </a:lnTo>
                  <a:lnTo>
                    <a:pt x="64" y="42"/>
                  </a:lnTo>
                  <a:lnTo>
                    <a:pt x="60" y="40"/>
                  </a:lnTo>
                  <a:lnTo>
                    <a:pt x="58" y="38"/>
                  </a:lnTo>
                  <a:lnTo>
                    <a:pt x="60" y="36"/>
                  </a:lnTo>
                  <a:lnTo>
                    <a:pt x="60" y="34"/>
                  </a:lnTo>
                  <a:lnTo>
                    <a:pt x="60" y="34"/>
                  </a:lnTo>
                  <a:lnTo>
                    <a:pt x="62" y="30"/>
                  </a:lnTo>
                  <a:lnTo>
                    <a:pt x="66" y="28"/>
                  </a:lnTo>
                  <a:lnTo>
                    <a:pt x="86" y="28"/>
                  </a:lnTo>
                  <a:lnTo>
                    <a:pt x="86" y="28"/>
                  </a:lnTo>
                  <a:lnTo>
                    <a:pt x="90" y="30"/>
                  </a:lnTo>
                  <a:lnTo>
                    <a:pt x="92" y="34"/>
                  </a:lnTo>
                  <a:lnTo>
                    <a:pt x="92" y="36"/>
                  </a:lnTo>
                  <a:lnTo>
                    <a:pt x="92" y="36"/>
                  </a:lnTo>
                  <a:lnTo>
                    <a:pt x="92" y="36"/>
                  </a:lnTo>
                  <a:lnTo>
                    <a:pt x="94" y="38"/>
                  </a:lnTo>
                  <a:lnTo>
                    <a:pt x="94" y="38"/>
                  </a:lnTo>
                  <a:lnTo>
                    <a:pt x="92" y="40"/>
                  </a:lnTo>
                  <a:lnTo>
                    <a:pt x="88" y="42"/>
                  </a:lnTo>
                  <a:lnTo>
                    <a:pt x="88" y="42"/>
                  </a:lnTo>
                  <a:close/>
                </a:path>
              </a:pathLst>
            </a:custGeom>
            <a:solidFill>
              <a:srgbClr val="1B6AA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4">
                <a:solidFill>
                  <a:schemeClr val="tx1">
                    <a:lumMod val="75000"/>
                    <a:lumOff val="25000"/>
                  </a:schemeClr>
                </a:solidFill>
                <a:ea typeface="微软雅黑" panose="020B0503020204020204" pitchFamily="34" charset="-122"/>
              </a:endParaRPr>
            </a:p>
          </p:txBody>
        </p:sp>
        <p:sp>
          <p:nvSpPr>
            <p:cNvPr id="69" name="Freeform 36"/>
            <p:cNvSpPr>
              <a:spLocks/>
            </p:cNvSpPr>
            <p:nvPr/>
          </p:nvSpPr>
          <p:spPr bwMode="auto">
            <a:xfrm>
              <a:off x="13474700" y="2428875"/>
              <a:ext cx="263525" cy="82550"/>
            </a:xfrm>
            <a:custGeom>
              <a:avLst/>
              <a:gdLst/>
              <a:ahLst/>
              <a:cxnLst>
                <a:cxn ang="0">
                  <a:pos x="164" y="40"/>
                </a:cxn>
                <a:cxn ang="0">
                  <a:pos x="164" y="40"/>
                </a:cxn>
                <a:cxn ang="0">
                  <a:pos x="164" y="40"/>
                </a:cxn>
                <a:cxn ang="0">
                  <a:pos x="166" y="46"/>
                </a:cxn>
                <a:cxn ang="0">
                  <a:pos x="164" y="48"/>
                </a:cxn>
                <a:cxn ang="0">
                  <a:pos x="160" y="52"/>
                </a:cxn>
                <a:cxn ang="0">
                  <a:pos x="156" y="52"/>
                </a:cxn>
                <a:cxn ang="0">
                  <a:pos x="10" y="52"/>
                </a:cxn>
                <a:cxn ang="0">
                  <a:pos x="10" y="52"/>
                </a:cxn>
                <a:cxn ang="0">
                  <a:pos x="6" y="52"/>
                </a:cxn>
                <a:cxn ang="0">
                  <a:pos x="2" y="48"/>
                </a:cxn>
                <a:cxn ang="0">
                  <a:pos x="0" y="46"/>
                </a:cxn>
                <a:cxn ang="0">
                  <a:pos x="2" y="40"/>
                </a:cxn>
                <a:cxn ang="0">
                  <a:pos x="10" y="12"/>
                </a:cxn>
                <a:cxn ang="0">
                  <a:pos x="10" y="12"/>
                </a:cxn>
                <a:cxn ang="0">
                  <a:pos x="12" y="8"/>
                </a:cxn>
                <a:cxn ang="0">
                  <a:pos x="16" y="4"/>
                </a:cxn>
                <a:cxn ang="0">
                  <a:pos x="20" y="2"/>
                </a:cxn>
                <a:cxn ang="0">
                  <a:pos x="26" y="0"/>
                </a:cxn>
                <a:cxn ang="0">
                  <a:pos x="140" y="0"/>
                </a:cxn>
                <a:cxn ang="0">
                  <a:pos x="140" y="0"/>
                </a:cxn>
                <a:cxn ang="0">
                  <a:pos x="144" y="2"/>
                </a:cxn>
                <a:cxn ang="0">
                  <a:pos x="150" y="4"/>
                </a:cxn>
                <a:cxn ang="0">
                  <a:pos x="154" y="8"/>
                </a:cxn>
                <a:cxn ang="0">
                  <a:pos x="156" y="12"/>
                </a:cxn>
                <a:cxn ang="0">
                  <a:pos x="164" y="40"/>
                </a:cxn>
                <a:cxn ang="0">
                  <a:pos x="166" y="40"/>
                </a:cxn>
                <a:cxn ang="0">
                  <a:pos x="156" y="12"/>
                </a:cxn>
                <a:cxn ang="0">
                  <a:pos x="156" y="12"/>
                </a:cxn>
                <a:cxn ang="0">
                  <a:pos x="154" y="8"/>
                </a:cxn>
                <a:cxn ang="0">
                  <a:pos x="150" y="4"/>
                </a:cxn>
                <a:cxn ang="0">
                  <a:pos x="144" y="0"/>
                </a:cxn>
                <a:cxn ang="0">
                  <a:pos x="140" y="0"/>
                </a:cxn>
                <a:cxn ang="0">
                  <a:pos x="26" y="0"/>
                </a:cxn>
                <a:cxn ang="0">
                  <a:pos x="26" y="0"/>
                </a:cxn>
                <a:cxn ang="0">
                  <a:pos x="20" y="0"/>
                </a:cxn>
                <a:cxn ang="0">
                  <a:pos x="16" y="4"/>
                </a:cxn>
                <a:cxn ang="0">
                  <a:pos x="12" y="8"/>
                </a:cxn>
                <a:cxn ang="0">
                  <a:pos x="10" y="12"/>
                </a:cxn>
                <a:cxn ang="0">
                  <a:pos x="0" y="40"/>
                </a:cxn>
                <a:cxn ang="0">
                  <a:pos x="0" y="40"/>
                </a:cxn>
                <a:cxn ang="0">
                  <a:pos x="0" y="44"/>
                </a:cxn>
                <a:cxn ang="0">
                  <a:pos x="0" y="44"/>
                </a:cxn>
                <a:cxn ang="0">
                  <a:pos x="0" y="48"/>
                </a:cxn>
                <a:cxn ang="0">
                  <a:pos x="2" y="50"/>
                </a:cxn>
                <a:cxn ang="0">
                  <a:pos x="6" y="52"/>
                </a:cxn>
                <a:cxn ang="0">
                  <a:pos x="10" y="52"/>
                </a:cxn>
                <a:cxn ang="0">
                  <a:pos x="156" y="52"/>
                </a:cxn>
                <a:cxn ang="0">
                  <a:pos x="156" y="52"/>
                </a:cxn>
                <a:cxn ang="0">
                  <a:pos x="160" y="52"/>
                </a:cxn>
                <a:cxn ang="0">
                  <a:pos x="162" y="50"/>
                </a:cxn>
                <a:cxn ang="0">
                  <a:pos x="164" y="48"/>
                </a:cxn>
                <a:cxn ang="0">
                  <a:pos x="166" y="44"/>
                </a:cxn>
                <a:cxn ang="0">
                  <a:pos x="166" y="44"/>
                </a:cxn>
                <a:cxn ang="0">
                  <a:pos x="166" y="40"/>
                </a:cxn>
                <a:cxn ang="0">
                  <a:pos x="164" y="40"/>
                </a:cxn>
              </a:cxnLst>
              <a:rect l="0" t="0" r="r" b="b"/>
              <a:pathLst>
                <a:path w="166" h="52">
                  <a:moveTo>
                    <a:pt x="164" y="40"/>
                  </a:moveTo>
                  <a:lnTo>
                    <a:pt x="164" y="40"/>
                  </a:lnTo>
                  <a:lnTo>
                    <a:pt x="164" y="40"/>
                  </a:lnTo>
                  <a:lnTo>
                    <a:pt x="166" y="46"/>
                  </a:lnTo>
                  <a:lnTo>
                    <a:pt x="164" y="48"/>
                  </a:lnTo>
                  <a:lnTo>
                    <a:pt x="160" y="52"/>
                  </a:lnTo>
                  <a:lnTo>
                    <a:pt x="156" y="52"/>
                  </a:lnTo>
                  <a:lnTo>
                    <a:pt x="10" y="52"/>
                  </a:lnTo>
                  <a:lnTo>
                    <a:pt x="10" y="52"/>
                  </a:lnTo>
                  <a:lnTo>
                    <a:pt x="6" y="52"/>
                  </a:lnTo>
                  <a:lnTo>
                    <a:pt x="2" y="48"/>
                  </a:lnTo>
                  <a:lnTo>
                    <a:pt x="0" y="46"/>
                  </a:lnTo>
                  <a:lnTo>
                    <a:pt x="2" y="40"/>
                  </a:lnTo>
                  <a:lnTo>
                    <a:pt x="10" y="12"/>
                  </a:lnTo>
                  <a:lnTo>
                    <a:pt x="10" y="12"/>
                  </a:lnTo>
                  <a:lnTo>
                    <a:pt x="12" y="8"/>
                  </a:lnTo>
                  <a:lnTo>
                    <a:pt x="16" y="4"/>
                  </a:lnTo>
                  <a:lnTo>
                    <a:pt x="20" y="2"/>
                  </a:lnTo>
                  <a:lnTo>
                    <a:pt x="26" y="0"/>
                  </a:lnTo>
                  <a:lnTo>
                    <a:pt x="140" y="0"/>
                  </a:lnTo>
                  <a:lnTo>
                    <a:pt x="140" y="0"/>
                  </a:lnTo>
                  <a:lnTo>
                    <a:pt x="144" y="2"/>
                  </a:lnTo>
                  <a:lnTo>
                    <a:pt x="150" y="4"/>
                  </a:lnTo>
                  <a:lnTo>
                    <a:pt x="154" y="8"/>
                  </a:lnTo>
                  <a:lnTo>
                    <a:pt x="156" y="12"/>
                  </a:lnTo>
                  <a:lnTo>
                    <a:pt x="164" y="40"/>
                  </a:lnTo>
                  <a:lnTo>
                    <a:pt x="166" y="40"/>
                  </a:lnTo>
                  <a:lnTo>
                    <a:pt x="156" y="12"/>
                  </a:lnTo>
                  <a:lnTo>
                    <a:pt x="156" y="12"/>
                  </a:lnTo>
                  <a:lnTo>
                    <a:pt x="154" y="8"/>
                  </a:lnTo>
                  <a:lnTo>
                    <a:pt x="150" y="4"/>
                  </a:lnTo>
                  <a:lnTo>
                    <a:pt x="144" y="0"/>
                  </a:lnTo>
                  <a:lnTo>
                    <a:pt x="140" y="0"/>
                  </a:lnTo>
                  <a:lnTo>
                    <a:pt x="26" y="0"/>
                  </a:lnTo>
                  <a:lnTo>
                    <a:pt x="26" y="0"/>
                  </a:lnTo>
                  <a:lnTo>
                    <a:pt x="20" y="0"/>
                  </a:lnTo>
                  <a:lnTo>
                    <a:pt x="16" y="4"/>
                  </a:lnTo>
                  <a:lnTo>
                    <a:pt x="12" y="8"/>
                  </a:lnTo>
                  <a:lnTo>
                    <a:pt x="10" y="12"/>
                  </a:lnTo>
                  <a:lnTo>
                    <a:pt x="0" y="40"/>
                  </a:lnTo>
                  <a:lnTo>
                    <a:pt x="0" y="40"/>
                  </a:lnTo>
                  <a:lnTo>
                    <a:pt x="0" y="44"/>
                  </a:lnTo>
                  <a:lnTo>
                    <a:pt x="0" y="44"/>
                  </a:lnTo>
                  <a:lnTo>
                    <a:pt x="0" y="48"/>
                  </a:lnTo>
                  <a:lnTo>
                    <a:pt x="2" y="50"/>
                  </a:lnTo>
                  <a:lnTo>
                    <a:pt x="6" y="52"/>
                  </a:lnTo>
                  <a:lnTo>
                    <a:pt x="10" y="52"/>
                  </a:lnTo>
                  <a:lnTo>
                    <a:pt x="156" y="52"/>
                  </a:lnTo>
                  <a:lnTo>
                    <a:pt x="156" y="52"/>
                  </a:lnTo>
                  <a:lnTo>
                    <a:pt x="160" y="52"/>
                  </a:lnTo>
                  <a:lnTo>
                    <a:pt x="162" y="50"/>
                  </a:lnTo>
                  <a:lnTo>
                    <a:pt x="164" y="48"/>
                  </a:lnTo>
                  <a:lnTo>
                    <a:pt x="166" y="44"/>
                  </a:lnTo>
                  <a:lnTo>
                    <a:pt x="166" y="44"/>
                  </a:lnTo>
                  <a:lnTo>
                    <a:pt x="166" y="40"/>
                  </a:lnTo>
                  <a:lnTo>
                    <a:pt x="164" y="40"/>
                  </a:lnTo>
                  <a:close/>
                </a:path>
              </a:pathLst>
            </a:custGeom>
            <a:solidFill>
              <a:srgbClr val="1B6AA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4">
                <a:solidFill>
                  <a:schemeClr val="tx1">
                    <a:lumMod val="75000"/>
                    <a:lumOff val="25000"/>
                  </a:schemeClr>
                </a:solidFill>
                <a:ea typeface="微软雅黑" panose="020B0503020204020204" pitchFamily="34" charset="-122"/>
              </a:endParaRPr>
            </a:p>
          </p:txBody>
        </p:sp>
        <p:sp>
          <p:nvSpPr>
            <p:cNvPr id="70" name="Freeform 37"/>
            <p:cNvSpPr>
              <a:spLocks noEditPoints="1"/>
            </p:cNvSpPr>
            <p:nvPr/>
          </p:nvSpPr>
          <p:spPr bwMode="auto">
            <a:xfrm>
              <a:off x="13471525" y="2238375"/>
              <a:ext cx="266700" cy="174625"/>
            </a:xfrm>
            <a:custGeom>
              <a:avLst/>
              <a:gdLst/>
              <a:ahLst/>
              <a:cxnLst>
                <a:cxn ang="0">
                  <a:pos x="0" y="0"/>
                </a:cxn>
                <a:cxn ang="0">
                  <a:pos x="0" y="110"/>
                </a:cxn>
                <a:cxn ang="0">
                  <a:pos x="168" y="110"/>
                </a:cxn>
                <a:cxn ang="0">
                  <a:pos x="168" y="0"/>
                </a:cxn>
                <a:cxn ang="0">
                  <a:pos x="0" y="0"/>
                </a:cxn>
                <a:cxn ang="0">
                  <a:pos x="152" y="96"/>
                </a:cxn>
                <a:cxn ang="0">
                  <a:pos x="16" y="96"/>
                </a:cxn>
                <a:cxn ang="0">
                  <a:pos x="16" y="14"/>
                </a:cxn>
                <a:cxn ang="0">
                  <a:pos x="152" y="14"/>
                </a:cxn>
                <a:cxn ang="0">
                  <a:pos x="152" y="96"/>
                </a:cxn>
              </a:cxnLst>
              <a:rect l="0" t="0" r="r" b="b"/>
              <a:pathLst>
                <a:path w="168" h="110">
                  <a:moveTo>
                    <a:pt x="0" y="0"/>
                  </a:moveTo>
                  <a:lnTo>
                    <a:pt x="0" y="110"/>
                  </a:lnTo>
                  <a:lnTo>
                    <a:pt x="168" y="110"/>
                  </a:lnTo>
                  <a:lnTo>
                    <a:pt x="168" y="0"/>
                  </a:lnTo>
                  <a:lnTo>
                    <a:pt x="0" y="0"/>
                  </a:lnTo>
                  <a:close/>
                  <a:moveTo>
                    <a:pt x="152" y="96"/>
                  </a:moveTo>
                  <a:lnTo>
                    <a:pt x="16" y="96"/>
                  </a:lnTo>
                  <a:lnTo>
                    <a:pt x="16" y="14"/>
                  </a:lnTo>
                  <a:lnTo>
                    <a:pt x="152" y="14"/>
                  </a:lnTo>
                  <a:lnTo>
                    <a:pt x="152" y="96"/>
                  </a:lnTo>
                  <a:close/>
                </a:path>
              </a:pathLst>
            </a:custGeom>
            <a:solidFill>
              <a:srgbClr val="1B6AA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4">
                <a:solidFill>
                  <a:schemeClr val="tx1">
                    <a:lumMod val="75000"/>
                    <a:lumOff val="25000"/>
                  </a:schemeClr>
                </a:solidFill>
                <a:ea typeface="微软雅黑" panose="020B0503020204020204" pitchFamily="34" charset="-122"/>
              </a:endParaRPr>
            </a:p>
          </p:txBody>
        </p:sp>
      </p:grpSp>
    </p:spTree>
    <p:extLst>
      <p:ext uri="{BB962C8B-B14F-4D97-AF65-F5344CB8AC3E}">
        <p14:creationId xmlns="" xmlns:p14="http://schemas.microsoft.com/office/powerpoint/2010/main" val="7241661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58583F5-48BB-4DCE-AF36-4BBA144D1486}" type="slidenum">
              <a:rPr lang="zh-CN" altLang="en-US" smtClean="0">
                <a:solidFill>
                  <a:prstClr val="black">
                    <a:tint val="75000"/>
                  </a:prstClr>
                </a:solidFill>
              </a:rPr>
              <a:pPr/>
              <a:t>5</a:t>
            </a:fld>
            <a:endParaRPr lang="zh-CN" altLang="en-US" dirty="0">
              <a:solidFill>
                <a:prstClr val="black">
                  <a:tint val="75000"/>
                </a:prstClr>
              </a:solidFill>
            </a:endParaRPr>
          </a:p>
        </p:txBody>
      </p:sp>
      <p:sp>
        <p:nvSpPr>
          <p:cNvPr id="4" name="标题 3"/>
          <p:cNvSpPr>
            <a:spLocks noGrp="1"/>
          </p:cNvSpPr>
          <p:nvPr>
            <p:ph type="ctrTitle"/>
          </p:nvPr>
        </p:nvSpPr>
        <p:spPr>
          <a:xfrm>
            <a:off x="323528" y="404664"/>
            <a:ext cx="8626361" cy="706581"/>
          </a:xfrm>
        </p:spPr>
        <p:txBody>
          <a:bodyPr>
            <a:normAutofit/>
          </a:bodyPr>
          <a:lstStyle/>
          <a:p>
            <a:pPr algn="l"/>
            <a:r>
              <a:rPr lang="zh-CN" altLang="en-US" sz="3600" dirty="0" smtClean="0"/>
              <a:t>网关开放能力介绍</a:t>
            </a:r>
            <a:endParaRPr lang="zh-CN" altLang="en-US" sz="3600" dirty="0"/>
          </a:p>
        </p:txBody>
      </p:sp>
      <p:pic>
        <p:nvPicPr>
          <p:cNvPr id="53" name="图片 52"/>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10738" y="1268760"/>
            <a:ext cx="6957605" cy="2449830"/>
          </a:xfrm>
          <a:prstGeom prst="rect">
            <a:avLst/>
          </a:prstGeom>
          <a:noFill/>
        </p:spPr>
      </p:pic>
      <p:graphicFrame>
        <p:nvGraphicFramePr>
          <p:cNvPr id="6" name="表格 5"/>
          <p:cNvGraphicFramePr>
            <a:graphicFrameLocks noGrp="1"/>
          </p:cNvGraphicFramePr>
          <p:nvPr>
            <p:extLst>
              <p:ext uri="{D42A27DB-BD31-4B8C-83A1-F6EECF244321}">
                <p14:modId xmlns:p14="http://schemas.microsoft.com/office/powerpoint/2010/main" xmlns="" val="2516904310"/>
              </p:ext>
            </p:extLst>
          </p:nvPr>
        </p:nvGraphicFramePr>
        <p:xfrm>
          <a:off x="782747" y="3861048"/>
          <a:ext cx="6957605" cy="1944216"/>
        </p:xfrm>
        <a:graphic>
          <a:graphicData uri="http://schemas.openxmlformats.org/drawingml/2006/table">
            <a:tbl>
              <a:tblPr firstRow="1" firstCol="1" bandRow="1">
                <a:tableStyleId>{5C22544A-7EE6-4342-B048-85BDC9FD1C3A}</a:tableStyleId>
              </a:tblPr>
              <a:tblGrid>
                <a:gridCol w="2834870"/>
                <a:gridCol w="4122735"/>
              </a:tblGrid>
              <a:tr h="573334">
                <a:tc>
                  <a:txBody>
                    <a:bodyPr/>
                    <a:lstStyle/>
                    <a:p>
                      <a:pPr marL="71755" algn="l">
                        <a:lnSpc>
                          <a:spcPts val="1200"/>
                        </a:lnSpc>
                        <a:spcBef>
                          <a:spcPts val="800"/>
                        </a:spcBef>
                        <a:spcAft>
                          <a:spcPts val="800"/>
                        </a:spcAft>
                      </a:pPr>
                      <a:r>
                        <a:rPr lang="en-US" sz="1200" b="1" kern="100" dirty="0" smtClean="0">
                          <a:solidFill>
                            <a:schemeClr val="tx1"/>
                          </a:solidFill>
                          <a:effectLst/>
                        </a:rPr>
                        <a:t>1 </a:t>
                      </a:r>
                      <a:r>
                        <a:rPr lang="zh-CN" sz="1200" b="1" kern="100" dirty="0">
                          <a:solidFill>
                            <a:schemeClr val="tx1"/>
                          </a:solidFill>
                          <a:effectLst/>
                        </a:rPr>
                        <a:t>提供容器级对应工具链</a:t>
                      </a:r>
                      <a:endParaRPr lang="zh-CN" sz="1200" b="1" kern="100" dirty="0">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71755" algn="l">
                        <a:lnSpc>
                          <a:spcPts val="1200"/>
                        </a:lnSpc>
                        <a:spcBef>
                          <a:spcPts val="800"/>
                        </a:spcBef>
                        <a:spcAft>
                          <a:spcPts val="800"/>
                        </a:spcAft>
                      </a:pPr>
                      <a:r>
                        <a:rPr lang="zh-CN" sz="1200" b="0" kern="100" dirty="0" smtClean="0">
                          <a:solidFill>
                            <a:schemeClr val="tx1"/>
                          </a:solidFill>
                          <a:effectLst/>
                        </a:rPr>
                        <a:t>客户</a:t>
                      </a:r>
                      <a:r>
                        <a:rPr lang="zh-CN" sz="1200" b="0" kern="100" dirty="0">
                          <a:solidFill>
                            <a:schemeClr val="tx1"/>
                          </a:solidFill>
                          <a:effectLst/>
                        </a:rPr>
                        <a:t>直接开发部署自己的应用</a:t>
                      </a:r>
                      <a:endParaRPr lang="zh-CN" sz="1200" b="0" kern="100" dirty="0">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15901">
                <a:tc>
                  <a:txBody>
                    <a:bodyPr/>
                    <a:lstStyle/>
                    <a:p>
                      <a:pPr marL="71755" algn="l">
                        <a:lnSpc>
                          <a:spcPts val="1200"/>
                        </a:lnSpc>
                        <a:spcBef>
                          <a:spcPts val="800"/>
                        </a:spcBef>
                        <a:spcAft>
                          <a:spcPts val="800"/>
                        </a:spcAft>
                      </a:pPr>
                      <a:r>
                        <a:rPr lang="en-US" sz="1200" b="1" kern="100" dirty="0" smtClean="0">
                          <a:solidFill>
                            <a:schemeClr val="tx1"/>
                          </a:solidFill>
                          <a:effectLst/>
                        </a:rPr>
                        <a:t>2 </a:t>
                      </a:r>
                      <a:r>
                        <a:rPr lang="zh-CN" sz="1200" b="1" kern="100" dirty="0">
                          <a:solidFill>
                            <a:schemeClr val="tx1"/>
                          </a:solidFill>
                          <a:effectLst/>
                        </a:rPr>
                        <a:t>提供</a:t>
                      </a:r>
                      <a:r>
                        <a:rPr lang="en-US" sz="1200" b="1" kern="100" dirty="0">
                          <a:solidFill>
                            <a:schemeClr val="tx1"/>
                          </a:solidFill>
                          <a:effectLst/>
                        </a:rPr>
                        <a:t>APP</a:t>
                      </a:r>
                      <a:r>
                        <a:rPr lang="zh-CN" sz="1200" b="1" kern="100" dirty="0">
                          <a:solidFill>
                            <a:schemeClr val="tx1"/>
                          </a:solidFill>
                          <a:effectLst/>
                        </a:rPr>
                        <a:t>级容器</a:t>
                      </a:r>
                      <a:endParaRPr lang="zh-CN" sz="1200" b="1" kern="100" dirty="0">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71755" algn="l">
                        <a:lnSpc>
                          <a:spcPts val="1200"/>
                        </a:lnSpc>
                        <a:spcBef>
                          <a:spcPts val="800"/>
                        </a:spcBef>
                        <a:spcAft>
                          <a:spcPts val="800"/>
                        </a:spcAft>
                      </a:pPr>
                      <a:r>
                        <a:rPr lang="zh-CN" sz="1200" b="0" kern="100" dirty="0" smtClean="0">
                          <a:solidFill>
                            <a:schemeClr val="tx1"/>
                          </a:solidFill>
                          <a:effectLst/>
                        </a:rPr>
                        <a:t>客户</a:t>
                      </a:r>
                      <a:r>
                        <a:rPr lang="zh-CN" sz="1200" b="0" kern="100" dirty="0">
                          <a:solidFill>
                            <a:schemeClr val="tx1"/>
                          </a:solidFill>
                          <a:effectLst/>
                        </a:rPr>
                        <a:t>直接将自己的应用作为容器，直接在设备上</a:t>
                      </a:r>
                      <a:r>
                        <a:rPr lang="zh-CN" sz="1200" b="0" kern="100" dirty="0" smtClean="0">
                          <a:solidFill>
                            <a:schemeClr val="tx1"/>
                          </a:solidFill>
                          <a:effectLst/>
                        </a:rPr>
                        <a:t>部署</a:t>
                      </a:r>
                      <a:endParaRPr lang="zh-CN" sz="1200" b="0" strike="sngStrike" kern="100" dirty="0">
                        <a:solidFill>
                          <a:srgbClr val="FF0000"/>
                        </a:solidFill>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21442">
                <a:tc>
                  <a:txBody>
                    <a:bodyPr/>
                    <a:lstStyle/>
                    <a:p>
                      <a:pPr marL="71755" algn="l">
                        <a:lnSpc>
                          <a:spcPts val="1200"/>
                        </a:lnSpc>
                        <a:spcBef>
                          <a:spcPts val="800"/>
                        </a:spcBef>
                        <a:spcAft>
                          <a:spcPts val="800"/>
                        </a:spcAft>
                      </a:pPr>
                      <a:r>
                        <a:rPr lang="en-US" sz="1200" b="1" kern="100" dirty="0" smtClean="0">
                          <a:solidFill>
                            <a:schemeClr val="tx1"/>
                          </a:solidFill>
                          <a:effectLst/>
                        </a:rPr>
                        <a:t>3 </a:t>
                      </a:r>
                      <a:r>
                        <a:rPr lang="zh-CN" sz="1200" b="1" kern="100" dirty="0">
                          <a:solidFill>
                            <a:schemeClr val="tx1"/>
                          </a:solidFill>
                          <a:effectLst/>
                        </a:rPr>
                        <a:t>提供</a:t>
                      </a:r>
                      <a:r>
                        <a:rPr lang="en-US" sz="1200" b="1" kern="100" dirty="0">
                          <a:solidFill>
                            <a:schemeClr val="tx1"/>
                          </a:solidFill>
                          <a:effectLst/>
                        </a:rPr>
                        <a:t>JVM</a:t>
                      </a:r>
                      <a:r>
                        <a:rPr lang="zh-CN" sz="1200" b="1" kern="100" dirty="0">
                          <a:solidFill>
                            <a:schemeClr val="tx1"/>
                          </a:solidFill>
                          <a:effectLst/>
                        </a:rPr>
                        <a:t>虚拟机</a:t>
                      </a:r>
                      <a:endParaRPr lang="zh-CN" sz="1200" b="1" kern="100" dirty="0">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71755" algn="l">
                        <a:lnSpc>
                          <a:spcPts val="1200"/>
                        </a:lnSpc>
                        <a:spcBef>
                          <a:spcPts val="800"/>
                        </a:spcBef>
                        <a:spcAft>
                          <a:spcPts val="800"/>
                        </a:spcAft>
                      </a:pPr>
                      <a:r>
                        <a:rPr lang="zh-CN" sz="1200" b="0" kern="100" dirty="0" smtClean="0">
                          <a:solidFill>
                            <a:schemeClr val="tx1"/>
                          </a:solidFill>
                          <a:effectLst/>
                        </a:rPr>
                        <a:t>客户直接</a:t>
                      </a:r>
                      <a:r>
                        <a:rPr lang="zh-CN" altLang="en-US" sz="1200" b="0" kern="100" dirty="0" smtClean="0">
                          <a:solidFill>
                            <a:schemeClr val="tx1"/>
                          </a:solidFill>
                          <a:effectLst/>
                        </a:rPr>
                        <a:t>开发</a:t>
                      </a:r>
                      <a:r>
                        <a:rPr lang="en-US" sz="1200" b="0" kern="100" dirty="0" smtClean="0">
                          <a:solidFill>
                            <a:schemeClr val="tx1"/>
                          </a:solidFill>
                          <a:effectLst/>
                        </a:rPr>
                        <a:t>JAVA</a:t>
                      </a:r>
                      <a:r>
                        <a:rPr lang="zh-CN" sz="1200" b="0" kern="100" dirty="0">
                          <a:solidFill>
                            <a:schemeClr val="tx1"/>
                          </a:solidFill>
                          <a:effectLst/>
                        </a:rPr>
                        <a:t>软件在设备上运行</a:t>
                      </a:r>
                      <a:endParaRPr lang="zh-CN" sz="1200" b="0" kern="100" dirty="0">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33539">
                <a:tc>
                  <a:txBody>
                    <a:bodyPr/>
                    <a:lstStyle/>
                    <a:p>
                      <a:pPr marL="71755" algn="l">
                        <a:lnSpc>
                          <a:spcPts val="1200"/>
                        </a:lnSpc>
                        <a:spcBef>
                          <a:spcPts val="800"/>
                        </a:spcBef>
                        <a:spcAft>
                          <a:spcPts val="800"/>
                        </a:spcAft>
                      </a:pPr>
                      <a:r>
                        <a:rPr lang="en-US" sz="1200" b="1" kern="100" dirty="0" smtClean="0">
                          <a:solidFill>
                            <a:schemeClr val="tx1"/>
                          </a:solidFill>
                          <a:effectLst/>
                        </a:rPr>
                        <a:t>4 </a:t>
                      </a:r>
                      <a:r>
                        <a:rPr lang="zh-CN" sz="1200" b="1" kern="100" dirty="0">
                          <a:solidFill>
                            <a:schemeClr val="tx1"/>
                          </a:solidFill>
                          <a:effectLst/>
                        </a:rPr>
                        <a:t>提供</a:t>
                      </a:r>
                      <a:r>
                        <a:rPr lang="en-US" sz="1200" b="1" kern="100" dirty="0">
                          <a:solidFill>
                            <a:schemeClr val="tx1"/>
                          </a:solidFill>
                          <a:effectLst/>
                        </a:rPr>
                        <a:t>JVM</a:t>
                      </a:r>
                      <a:r>
                        <a:rPr lang="zh-CN" sz="1200" b="1" kern="100" dirty="0">
                          <a:solidFill>
                            <a:schemeClr val="tx1"/>
                          </a:solidFill>
                          <a:effectLst/>
                        </a:rPr>
                        <a:t>虚拟机</a:t>
                      </a:r>
                      <a:r>
                        <a:rPr lang="en-US" sz="1200" b="1" kern="100" dirty="0">
                          <a:solidFill>
                            <a:schemeClr val="tx1"/>
                          </a:solidFill>
                          <a:effectLst/>
                        </a:rPr>
                        <a:t>+ OSGI</a:t>
                      </a:r>
                      <a:r>
                        <a:rPr lang="zh-CN" sz="1200" b="1" kern="100" dirty="0">
                          <a:solidFill>
                            <a:schemeClr val="tx1"/>
                          </a:solidFill>
                          <a:effectLst/>
                        </a:rPr>
                        <a:t>框架</a:t>
                      </a:r>
                      <a:endParaRPr lang="zh-CN" sz="1200" b="1" kern="100" dirty="0">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71755" algn="l">
                        <a:lnSpc>
                          <a:spcPts val="1200"/>
                        </a:lnSpc>
                        <a:spcBef>
                          <a:spcPts val="800"/>
                        </a:spcBef>
                        <a:spcAft>
                          <a:spcPts val="800"/>
                        </a:spcAft>
                      </a:pPr>
                      <a:r>
                        <a:rPr lang="zh-CN" sz="1200" b="0" kern="100" dirty="0" smtClean="0">
                          <a:solidFill>
                            <a:schemeClr val="tx1"/>
                          </a:solidFill>
                          <a:effectLst/>
                        </a:rPr>
                        <a:t>客户</a:t>
                      </a:r>
                      <a:r>
                        <a:rPr lang="zh-CN" sz="1200" b="0" kern="100" dirty="0">
                          <a:solidFill>
                            <a:schemeClr val="tx1"/>
                          </a:solidFill>
                          <a:effectLst/>
                        </a:rPr>
                        <a:t>只要开发</a:t>
                      </a:r>
                      <a:r>
                        <a:rPr lang="en-US" sz="1200" b="0" kern="100" dirty="0">
                          <a:solidFill>
                            <a:schemeClr val="tx1"/>
                          </a:solidFill>
                          <a:effectLst/>
                        </a:rPr>
                        <a:t>bundle</a:t>
                      </a:r>
                      <a:r>
                        <a:rPr lang="zh-CN" sz="1200" b="0" kern="100" dirty="0">
                          <a:solidFill>
                            <a:schemeClr val="tx1"/>
                          </a:solidFill>
                          <a:effectLst/>
                        </a:rPr>
                        <a:t>，实现业务</a:t>
                      </a:r>
                      <a:r>
                        <a:rPr lang="en-US" sz="1200" b="0" kern="100" dirty="0">
                          <a:solidFill>
                            <a:schemeClr val="tx1"/>
                          </a:solidFill>
                          <a:effectLst/>
                        </a:rPr>
                        <a:t>APP</a:t>
                      </a:r>
                      <a:r>
                        <a:rPr lang="zh-CN" sz="1200" b="0" kern="100" dirty="0">
                          <a:solidFill>
                            <a:schemeClr val="tx1"/>
                          </a:solidFill>
                          <a:effectLst/>
                        </a:rPr>
                        <a:t>在</a:t>
                      </a:r>
                      <a:r>
                        <a:rPr lang="en-US" sz="1200" b="0" kern="100" dirty="0">
                          <a:solidFill>
                            <a:schemeClr val="tx1"/>
                          </a:solidFill>
                          <a:effectLst/>
                        </a:rPr>
                        <a:t>OSGI</a:t>
                      </a:r>
                      <a:r>
                        <a:rPr lang="zh-CN" sz="1200" b="0" kern="100" dirty="0">
                          <a:solidFill>
                            <a:schemeClr val="tx1"/>
                          </a:solidFill>
                          <a:effectLst/>
                        </a:rPr>
                        <a:t>框架内</a:t>
                      </a:r>
                      <a:endParaRPr lang="zh-CN" sz="1200" b="0" kern="100" dirty="0">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矩形 6"/>
          <p:cNvSpPr/>
          <p:nvPr/>
        </p:nvSpPr>
        <p:spPr>
          <a:xfrm>
            <a:off x="755576" y="5949280"/>
            <a:ext cx="7776864" cy="369332"/>
          </a:xfrm>
          <a:prstGeom prst="rect">
            <a:avLst/>
          </a:prstGeom>
        </p:spPr>
        <p:txBody>
          <a:bodyPr wrap="square">
            <a:spAutoFit/>
          </a:bodyPr>
          <a:lstStyle/>
          <a:p>
            <a:r>
              <a:rPr lang="zh-CN" altLang="en-US" dirty="0" smtClean="0">
                <a:solidFill>
                  <a:schemeClr val="bg1"/>
                </a:solidFill>
              </a:rPr>
              <a:t>这次提供的是方案</a:t>
            </a:r>
            <a:r>
              <a:rPr lang="en-US" altLang="zh-CN" dirty="0" smtClean="0">
                <a:solidFill>
                  <a:schemeClr val="bg1"/>
                </a:solidFill>
              </a:rPr>
              <a:t>1</a:t>
            </a:r>
            <a:r>
              <a:rPr lang="zh-CN" altLang="en-US" dirty="0" smtClean="0">
                <a:solidFill>
                  <a:schemeClr val="bg1"/>
                </a:solidFill>
              </a:rPr>
              <a:t>，如果需要开发</a:t>
            </a:r>
            <a:r>
              <a:rPr lang="en-US" altLang="zh-CN" dirty="0" smtClean="0">
                <a:solidFill>
                  <a:schemeClr val="bg1"/>
                </a:solidFill>
              </a:rPr>
              <a:t>Java</a:t>
            </a:r>
            <a:r>
              <a:rPr lang="zh-CN" altLang="en-US" dirty="0" smtClean="0">
                <a:solidFill>
                  <a:schemeClr val="bg1"/>
                </a:solidFill>
              </a:rPr>
              <a:t>、</a:t>
            </a:r>
            <a:r>
              <a:rPr lang="en-US" altLang="zh-CN" dirty="0" smtClean="0">
                <a:solidFill>
                  <a:schemeClr val="bg1"/>
                </a:solidFill>
              </a:rPr>
              <a:t>python</a:t>
            </a:r>
            <a:r>
              <a:rPr lang="zh-CN" altLang="en-US" dirty="0" smtClean="0">
                <a:solidFill>
                  <a:schemeClr val="bg1"/>
                </a:solidFill>
              </a:rPr>
              <a:t>，需要自己安装运行环境</a:t>
            </a:r>
            <a:endParaRPr lang="zh-CN" altLang="en-US" dirty="0">
              <a:solidFill>
                <a:schemeClr val="bg1"/>
              </a:solidFill>
            </a:endParaRPr>
          </a:p>
        </p:txBody>
      </p:sp>
    </p:spTree>
    <p:extLst>
      <p:ext uri="{BB962C8B-B14F-4D97-AF65-F5344CB8AC3E}">
        <p14:creationId xmlns="" xmlns:p14="http://schemas.microsoft.com/office/powerpoint/2010/main" val="28022216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58583F5-48BB-4DCE-AF36-4BBA144D1486}" type="slidenum">
              <a:rPr lang="zh-CN" altLang="en-US" smtClean="0">
                <a:solidFill>
                  <a:prstClr val="black">
                    <a:tint val="75000"/>
                  </a:prstClr>
                </a:solidFill>
              </a:rPr>
              <a:pPr/>
              <a:t>6</a:t>
            </a:fld>
            <a:endParaRPr lang="zh-CN" altLang="en-US" dirty="0">
              <a:solidFill>
                <a:prstClr val="black">
                  <a:tint val="75000"/>
                </a:prstClr>
              </a:solidFill>
            </a:endParaRPr>
          </a:p>
        </p:txBody>
      </p:sp>
      <p:sp>
        <p:nvSpPr>
          <p:cNvPr id="4" name="标题 3"/>
          <p:cNvSpPr>
            <a:spLocks noGrp="1"/>
          </p:cNvSpPr>
          <p:nvPr>
            <p:ph type="ctrTitle"/>
          </p:nvPr>
        </p:nvSpPr>
        <p:spPr>
          <a:xfrm>
            <a:off x="517639" y="404664"/>
            <a:ext cx="7366729" cy="706581"/>
          </a:xfrm>
        </p:spPr>
        <p:txBody>
          <a:bodyPr>
            <a:normAutofit/>
          </a:bodyPr>
          <a:lstStyle/>
          <a:p>
            <a:pPr algn="l"/>
            <a:r>
              <a:rPr lang="en-US" altLang="zh-CN" sz="3600" dirty="0" smtClean="0"/>
              <a:t>AR502CGBS-L</a:t>
            </a:r>
            <a:r>
              <a:rPr lang="zh-CN" altLang="en-US" sz="3600" dirty="0" smtClean="0"/>
              <a:t>介绍</a:t>
            </a:r>
            <a:endParaRPr lang="zh-CN" altLang="en-US" sz="3600" dirty="0"/>
          </a:p>
        </p:txBody>
      </p:sp>
      <p:graphicFrame>
        <p:nvGraphicFramePr>
          <p:cNvPr id="6" name="表格 5"/>
          <p:cNvGraphicFramePr>
            <a:graphicFrameLocks noGrp="1"/>
          </p:cNvGraphicFramePr>
          <p:nvPr>
            <p:extLst>
              <p:ext uri="{D42A27DB-BD31-4B8C-83A1-F6EECF244321}">
                <p14:modId xmlns="" xmlns:p14="http://schemas.microsoft.com/office/powerpoint/2010/main" val="744643793"/>
              </p:ext>
            </p:extLst>
          </p:nvPr>
        </p:nvGraphicFramePr>
        <p:xfrm>
          <a:off x="755576" y="1484784"/>
          <a:ext cx="7416824" cy="3337560"/>
        </p:xfrm>
        <a:graphic>
          <a:graphicData uri="http://schemas.openxmlformats.org/drawingml/2006/table">
            <a:tbl>
              <a:tblPr firstRow="1" bandRow="1">
                <a:tableStyleId>{5C22544A-7EE6-4342-B048-85BDC9FD1C3A}</a:tableStyleId>
              </a:tblPr>
              <a:tblGrid>
                <a:gridCol w="1752200"/>
                <a:gridCol w="5664624"/>
              </a:tblGrid>
              <a:tr h="370840">
                <a:tc>
                  <a:txBody>
                    <a:bodyPr/>
                    <a:lstStyle/>
                    <a:p>
                      <a:r>
                        <a:rPr lang="zh-CN" altLang="en-US" dirty="0" smtClean="0"/>
                        <a:t>资源</a:t>
                      </a:r>
                      <a:endParaRPr lang="zh-CN" altLang="en-US" dirty="0"/>
                    </a:p>
                  </a:txBody>
                  <a:tcPr/>
                </a:tc>
                <a:tc>
                  <a:txBody>
                    <a:bodyPr/>
                    <a:lstStyle/>
                    <a:p>
                      <a:r>
                        <a:rPr lang="zh-CN" altLang="en-US" dirty="0" smtClean="0"/>
                        <a:t>说明</a:t>
                      </a:r>
                      <a:endParaRPr lang="zh-CN" altLang="en-US" dirty="0"/>
                    </a:p>
                  </a:txBody>
                  <a:tcPr/>
                </a:tc>
              </a:tr>
              <a:tr h="370840">
                <a:tc>
                  <a:txBody>
                    <a:bodyPr/>
                    <a:lstStyle/>
                    <a:p>
                      <a:r>
                        <a:rPr lang="en-US" altLang="zh-CN" dirty="0" smtClean="0"/>
                        <a:t>CPU</a:t>
                      </a:r>
                      <a:endParaRPr lang="zh-CN" altLang="en-US" dirty="0"/>
                    </a:p>
                  </a:txBody>
                  <a:tcPr/>
                </a:tc>
                <a:tc>
                  <a:txBody>
                    <a:bodyPr/>
                    <a:lstStyle/>
                    <a:p>
                      <a:r>
                        <a:rPr lang="zh-CN" altLang="en-US" dirty="0" smtClean="0"/>
                        <a:t>双核</a:t>
                      </a:r>
                      <a:r>
                        <a:rPr lang="en-US" altLang="zh-CN" dirty="0" smtClean="0"/>
                        <a:t>ARM9</a:t>
                      </a:r>
                      <a:r>
                        <a:rPr lang="zh-CN" altLang="en-US" dirty="0" smtClean="0"/>
                        <a:t>，</a:t>
                      </a:r>
                      <a:r>
                        <a:rPr lang="en-US" altLang="zh-CN" dirty="0" smtClean="0"/>
                        <a:t> ARMEL</a:t>
                      </a:r>
                      <a:r>
                        <a:rPr lang="zh-CN" altLang="en-US" dirty="0" smtClean="0"/>
                        <a:t>架构</a:t>
                      </a:r>
                      <a:endParaRPr lang="zh-CN" altLang="en-US" dirty="0"/>
                    </a:p>
                  </a:txBody>
                  <a:tcPr/>
                </a:tc>
              </a:tr>
              <a:tr h="370840">
                <a:tc>
                  <a:txBody>
                    <a:bodyPr/>
                    <a:lstStyle/>
                    <a:p>
                      <a:r>
                        <a:rPr lang="zh-CN" altLang="en-US" dirty="0" smtClean="0"/>
                        <a:t>内存</a:t>
                      </a:r>
                      <a:endParaRPr lang="zh-CN" altLang="en-US" dirty="0"/>
                    </a:p>
                  </a:txBody>
                  <a:tcPr/>
                </a:tc>
                <a:tc>
                  <a:txBody>
                    <a:bodyPr/>
                    <a:lstStyle/>
                    <a:p>
                      <a:r>
                        <a:rPr lang="en-US" altLang="zh-CN" dirty="0" smtClean="0"/>
                        <a:t>512M</a:t>
                      </a:r>
                      <a:endParaRPr lang="zh-CN" altLang="en-US" dirty="0"/>
                    </a:p>
                  </a:txBody>
                  <a:tcPr/>
                </a:tc>
              </a:tr>
              <a:tr h="370840">
                <a:tc>
                  <a:txBody>
                    <a:bodyPr/>
                    <a:lstStyle/>
                    <a:p>
                      <a:r>
                        <a:rPr lang="en-US" altLang="zh-CN" dirty="0" smtClean="0"/>
                        <a:t>FLASH</a:t>
                      </a:r>
                      <a:endParaRPr lang="zh-CN" altLang="en-US" dirty="0"/>
                    </a:p>
                  </a:txBody>
                  <a:tcPr/>
                </a:tc>
                <a:tc>
                  <a:txBody>
                    <a:bodyPr/>
                    <a:lstStyle/>
                    <a:p>
                      <a:r>
                        <a:rPr lang="en-US" altLang="zh-CN" dirty="0" smtClean="0"/>
                        <a:t>512M</a:t>
                      </a:r>
                      <a:endParaRPr lang="zh-CN" altLang="en-US" dirty="0"/>
                    </a:p>
                  </a:txBody>
                  <a:tcPr/>
                </a:tc>
              </a:tr>
              <a:tr h="370840">
                <a:tc>
                  <a:txBody>
                    <a:bodyPr/>
                    <a:lstStyle/>
                    <a:p>
                      <a:r>
                        <a:rPr lang="en-US" altLang="zh-CN" dirty="0" smtClean="0"/>
                        <a:t>RS232</a:t>
                      </a:r>
                      <a:endParaRPr lang="zh-CN" altLang="en-US" dirty="0"/>
                    </a:p>
                  </a:txBody>
                  <a:tcPr/>
                </a:tc>
                <a:tc>
                  <a:txBody>
                    <a:bodyPr/>
                    <a:lstStyle/>
                    <a:p>
                      <a:r>
                        <a:rPr lang="en-US" altLang="zh-CN" dirty="0" smtClean="0"/>
                        <a:t>1</a:t>
                      </a:r>
                      <a:r>
                        <a:rPr lang="zh-CN" altLang="en-US" dirty="0" smtClean="0"/>
                        <a:t>个，仅支持</a:t>
                      </a:r>
                      <a:r>
                        <a:rPr lang="en-US" altLang="zh-CN" dirty="0" smtClean="0"/>
                        <a:t>TX</a:t>
                      </a:r>
                      <a:r>
                        <a:rPr lang="zh-CN" altLang="en-US" dirty="0" smtClean="0"/>
                        <a:t>、</a:t>
                      </a:r>
                      <a:r>
                        <a:rPr lang="en-US" altLang="zh-CN" dirty="0" smtClean="0"/>
                        <a:t>RX</a:t>
                      </a:r>
                      <a:r>
                        <a:rPr lang="zh-CN" altLang="en-US" dirty="0" smtClean="0"/>
                        <a:t>、</a:t>
                      </a:r>
                      <a:r>
                        <a:rPr lang="en-US" altLang="zh-CN" dirty="0" smtClean="0"/>
                        <a:t>CTS</a:t>
                      </a:r>
                      <a:r>
                        <a:rPr lang="zh-CN" altLang="en-US" dirty="0" smtClean="0"/>
                        <a:t>、</a:t>
                      </a:r>
                      <a:r>
                        <a:rPr lang="en-US" altLang="zh-CN" dirty="0" smtClean="0"/>
                        <a:t>RTS</a:t>
                      </a:r>
                      <a:r>
                        <a:rPr lang="zh-CN" altLang="en-US" dirty="0" smtClean="0"/>
                        <a:t>、</a:t>
                      </a:r>
                      <a:r>
                        <a:rPr lang="en-US" altLang="zh-CN" dirty="0" smtClean="0"/>
                        <a:t>GND</a:t>
                      </a:r>
                      <a:r>
                        <a:rPr lang="zh-CN" altLang="en-US" dirty="0" smtClean="0"/>
                        <a:t>信号</a:t>
                      </a:r>
                      <a:endParaRPr lang="zh-CN" altLang="en-US" dirty="0">
                        <a:solidFill>
                          <a:srgbClr val="0070C0"/>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GE</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个</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DI</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路</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DO</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路</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BLE</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个</a:t>
                      </a:r>
                    </a:p>
                  </a:txBody>
                  <a:tcPr/>
                </a:tc>
              </a:tr>
            </a:tbl>
          </a:graphicData>
        </a:graphic>
      </p:graphicFrame>
    </p:spTree>
    <p:extLst>
      <p:ext uri="{BB962C8B-B14F-4D97-AF65-F5344CB8AC3E}">
        <p14:creationId xmlns="" xmlns:p14="http://schemas.microsoft.com/office/powerpoint/2010/main" val="32598421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0" dirty="0" smtClean="0">
                <a:solidFill>
                  <a:schemeClr val="bg1"/>
                </a:solidFill>
              </a:rPr>
              <a:t>分配给容器的资源</a:t>
            </a:r>
          </a:p>
        </p:txBody>
      </p:sp>
      <p:graphicFrame>
        <p:nvGraphicFramePr>
          <p:cNvPr id="4" name="表格 3"/>
          <p:cNvGraphicFramePr>
            <a:graphicFrameLocks noGrp="1"/>
          </p:cNvGraphicFramePr>
          <p:nvPr>
            <p:extLst>
              <p:ext uri="{D42A27DB-BD31-4B8C-83A1-F6EECF244321}">
                <p14:modId xmlns="" xmlns:p14="http://schemas.microsoft.com/office/powerpoint/2010/main" val="744643793"/>
              </p:ext>
            </p:extLst>
          </p:nvPr>
        </p:nvGraphicFramePr>
        <p:xfrm>
          <a:off x="755576" y="1484784"/>
          <a:ext cx="7416824" cy="1854200"/>
        </p:xfrm>
        <a:graphic>
          <a:graphicData uri="http://schemas.openxmlformats.org/drawingml/2006/table">
            <a:tbl>
              <a:tblPr firstRow="1" bandRow="1">
                <a:tableStyleId>{5C22544A-7EE6-4342-B048-85BDC9FD1C3A}</a:tableStyleId>
              </a:tblPr>
              <a:tblGrid>
                <a:gridCol w="1752200"/>
                <a:gridCol w="5664624"/>
              </a:tblGrid>
              <a:tr h="370840">
                <a:tc>
                  <a:txBody>
                    <a:bodyPr/>
                    <a:lstStyle/>
                    <a:p>
                      <a:r>
                        <a:rPr lang="zh-CN" altLang="en-US" dirty="0" smtClean="0"/>
                        <a:t>资源</a:t>
                      </a:r>
                      <a:endParaRPr lang="zh-CN" altLang="en-US" dirty="0"/>
                    </a:p>
                  </a:txBody>
                  <a:tcPr/>
                </a:tc>
                <a:tc>
                  <a:txBody>
                    <a:bodyPr/>
                    <a:lstStyle/>
                    <a:p>
                      <a:r>
                        <a:rPr lang="zh-CN" altLang="en-US" dirty="0" smtClean="0"/>
                        <a:t>说明</a:t>
                      </a:r>
                      <a:endParaRPr lang="zh-CN" altLang="en-US" dirty="0"/>
                    </a:p>
                  </a:txBody>
                  <a:tcPr/>
                </a:tc>
              </a:tr>
              <a:tr h="370840">
                <a:tc>
                  <a:txBody>
                    <a:bodyPr/>
                    <a:lstStyle/>
                    <a:p>
                      <a:r>
                        <a:rPr lang="en-US" altLang="zh-CN" dirty="0" smtClean="0"/>
                        <a:t>CPU</a:t>
                      </a:r>
                      <a:endParaRPr lang="zh-CN" altLang="en-US" dirty="0"/>
                    </a:p>
                  </a:txBody>
                  <a:tcPr/>
                </a:tc>
                <a:tc>
                  <a:txBody>
                    <a:bodyPr/>
                    <a:lstStyle/>
                    <a:p>
                      <a:r>
                        <a:rPr lang="zh-CN" altLang="en-US" dirty="0" smtClean="0"/>
                        <a:t>部署在</a:t>
                      </a:r>
                      <a:r>
                        <a:rPr lang="en-US" altLang="zh-CN" dirty="0" smtClean="0"/>
                        <a:t>0</a:t>
                      </a:r>
                      <a:r>
                        <a:rPr lang="zh-CN" altLang="en-US" dirty="0" smtClean="0"/>
                        <a:t>核，资源和</a:t>
                      </a:r>
                      <a:r>
                        <a:rPr lang="en-US" altLang="zh-CN" dirty="0" smtClean="0"/>
                        <a:t>VRP</a:t>
                      </a:r>
                      <a:r>
                        <a:rPr lang="zh-CN" altLang="en-US" dirty="0" smtClean="0"/>
                        <a:t>共享</a:t>
                      </a:r>
                      <a:endParaRPr lang="zh-CN" altLang="en-US" dirty="0"/>
                    </a:p>
                  </a:txBody>
                  <a:tcPr/>
                </a:tc>
              </a:tr>
              <a:tr h="370840">
                <a:tc>
                  <a:txBody>
                    <a:bodyPr/>
                    <a:lstStyle/>
                    <a:p>
                      <a:r>
                        <a:rPr lang="zh-CN" altLang="en-US" dirty="0" smtClean="0"/>
                        <a:t>内存</a:t>
                      </a:r>
                      <a:endParaRPr lang="zh-CN" altLang="en-US" dirty="0"/>
                    </a:p>
                  </a:txBody>
                  <a:tcPr/>
                </a:tc>
                <a:tc>
                  <a:txBody>
                    <a:bodyPr/>
                    <a:lstStyle/>
                    <a:p>
                      <a:r>
                        <a:rPr lang="en-US" altLang="zh-CN" dirty="0" smtClean="0"/>
                        <a:t>256M</a:t>
                      </a:r>
                      <a:endParaRPr lang="zh-CN" altLang="en-US" dirty="0"/>
                    </a:p>
                  </a:txBody>
                  <a:tcPr/>
                </a:tc>
              </a:tr>
              <a:tr h="370840">
                <a:tc>
                  <a:txBody>
                    <a:bodyPr/>
                    <a:lstStyle/>
                    <a:p>
                      <a:r>
                        <a:rPr lang="en-US" altLang="zh-CN" dirty="0" smtClean="0"/>
                        <a:t>FLASH</a:t>
                      </a:r>
                      <a:endParaRPr lang="zh-CN" altLang="en-US" dirty="0"/>
                    </a:p>
                  </a:txBody>
                  <a:tcPr/>
                </a:tc>
                <a:tc>
                  <a:txBody>
                    <a:bodyPr/>
                    <a:lstStyle/>
                    <a:p>
                      <a:r>
                        <a:rPr lang="zh-CN" altLang="en-US" dirty="0" smtClean="0"/>
                        <a:t>和</a:t>
                      </a:r>
                      <a:r>
                        <a:rPr lang="en-US" altLang="zh-CN" dirty="0" smtClean="0"/>
                        <a:t>VRP</a:t>
                      </a:r>
                      <a:r>
                        <a:rPr lang="zh-CN" altLang="en-US" dirty="0" smtClean="0"/>
                        <a:t>共享</a:t>
                      </a:r>
                      <a:endParaRPr lang="zh-CN" altLang="en-US" dirty="0"/>
                    </a:p>
                  </a:txBody>
                  <a:tcPr/>
                </a:tc>
              </a:tr>
              <a:tr h="370840">
                <a:tc>
                  <a:txBody>
                    <a:bodyPr/>
                    <a:lstStyle/>
                    <a:p>
                      <a:r>
                        <a:rPr lang="en-US" altLang="zh-CN" dirty="0" smtClean="0"/>
                        <a:t>RS232</a:t>
                      </a:r>
                      <a:endParaRPr lang="zh-CN" altLang="en-US" dirty="0"/>
                    </a:p>
                  </a:txBody>
                  <a:tcPr/>
                </a:tc>
                <a:tc>
                  <a:txBody>
                    <a:bodyPr/>
                    <a:lstStyle/>
                    <a:p>
                      <a:r>
                        <a:rPr lang="en-US" altLang="zh-CN" dirty="0" smtClean="0"/>
                        <a:t>1</a:t>
                      </a:r>
                      <a:r>
                        <a:rPr lang="zh-CN" altLang="en-US" dirty="0" smtClean="0"/>
                        <a:t>个</a:t>
                      </a:r>
                      <a:endParaRPr lang="zh-CN" altLang="en-US" dirty="0">
                        <a:solidFill>
                          <a:srgbClr val="0070C0"/>
                        </a:solidFill>
                      </a:endParaRPr>
                    </a:p>
                  </a:txBody>
                  <a:tcPr/>
                </a:tc>
              </a:tr>
            </a:tbl>
          </a:graphicData>
        </a:graphic>
      </p:graphicFrame>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网关内部组网</a:t>
            </a:r>
            <a:endParaRPr lang="zh-CN" altLang="en-US" dirty="0">
              <a:solidFill>
                <a:schemeClr val="bg1"/>
              </a:solidFill>
            </a:endParaRPr>
          </a:p>
        </p:txBody>
      </p:sp>
      <p:pic>
        <p:nvPicPr>
          <p:cNvPr id="3" name="图片 2"/>
          <p:cNvPicPr/>
          <p:nvPr/>
        </p:nvPicPr>
        <p:blipFill>
          <a:blip r:embed="rId2" cstate="print"/>
          <a:srcRect/>
          <a:stretch>
            <a:fillRect/>
          </a:stretch>
        </p:blipFill>
        <p:spPr bwMode="auto">
          <a:xfrm>
            <a:off x="611560" y="1484784"/>
            <a:ext cx="7200800" cy="3600399"/>
          </a:xfrm>
          <a:prstGeom prst="rect">
            <a:avLst/>
          </a:prstGeom>
          <a:noFill/>
          <a:ln w="9525">
            <a:noFill/>
            <a:miter lim="800000"/>
            <a:headEnd/>
            <a:tailEnd/>
          </a:ln>
        </p:spPr>
      </p:pic>
      <p:sp>
        <p:nvSpPr>
          <p:cNvPr id="4" name="文本框 3"/>
          <p:cNvSpPr txBox="1"/>
          <p:nvPr/>
        </p:nvSpPr>
        <p:spPr>
          <a:xfrm>
            <a:off x="683568" y="5373216"/>
            <a:ext cx="7272808" cy="646331"/>
          </a:xfrm>
          <a:prstGeom prst="rect">
            <a:avLst/>
          </a:prstGeom>
          <a:noFill/>
        </p:spPr>
        <p:txBody>
          <a:bodyPr wrap="square" rtlCol="0">
            <a:spAutoFit/>
          </a:bodyPr>
          <a:lstStyle/>
          <a:p>
            <a:r>
              <a:rPr lang="zh-CN" altLang="en-US" dirty="0" smtClean="0">
                <a:solidFill>
                  <a:schemeClr val="bg1"/>
                </a:solidFill>
              </a:rPr>
              <a:t>开发者将开发的应用部署在网关内部的容器内部，通过容器内部的</a:t>
            </a:r>
            <a:r>
              <a:rPr lang="en-US" altLang="zh-CN" dirty="0" smtClean="0">
                <a:solidFill>
                  <a:schemeClr val="bg1"/>
                </a:solidFill>
              </a:rPr>
              <a:t>eth</a:t>
            </a:r>
            <a:r>
              <a:rPr lang="zh-CN" altLang="en-US" dirty="0" smtClean="0">
                <a:solidFill>
                  <a:schemeClr val="bg1"/>
                </a:solidFill>
              </a:rPr>
              <a:t>口访问外部网络。（此网络内部出厂预置，开发者无需关注网络组网）</a:t>
            </a:r>
            <a:endParaRPr lang="zh-CN" altLang="en-US" dirty="0">
              <a:solidFill>
                <a:schemeClr val="bg1"/>
              </a:solidFill>
            </a:endParaRPr>
          </a:p>
        </p:txBody>
      </p:sp>
    </p:spTree>
    <p:extLst>
      <p:ext uri="{BB962C8B-B14F-4D97-AF65-F5344CB8AC3E}">
        <p14:creationId xmlns="" xmlns:p14="http://schemas.microsoft.com/office/powerpoint/2010/main" val="247106673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1187624" y="2060848"/>
            <a:ext cx="5832648" cy="3600400"/>
          </a:xfrm>
          <a:prstGeom prst="roundRect">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GW</a:t>
            </a:r>
            <a:endParaRPr lang="zh-CN" altLang="en-US" dirty="0">
              <a:solidFill>
                <a:schemeClr val="tx1"/>
              </a:solidFill>
            </a:endParaRPr>
          </a:p>
        </p:txBody>
      </p:sp>
      <p:sp>
        <p:nvSpPr>
          <p:cNvPr id="2" name="标题 1"/>
          <p:cNvSpPr>
            <a:spLocks noGrp="1"/>
          </p:cNvSpPr>
          <p:nvPr>
            <p:ph type="title"/>
          </p:nvPr>
        </p:nvSpPr>
        <p:spPr/>
        <p:txBody>
          <a:bodyPr>
            <a:normAutofit/>
          </a:bodyPr>
          <a:lstStyle/>
          <a:p>
            <a:r>
              <a:rPr lang="zh-CN" altLang="en-US" dirty="0" smtClean="0">
                <a:solidFill>
                  <a:schemeClr val="bg1"/>
                </a:solidFill>
              </a:rPr>
              <a:t>组网示意图</a:t>
            </a:r>
          </a:p>
        </p:txBody>
      </p:sp>
      <p:sp>
        <p:nvSpPr>
          <p:cNvPr id="3" name="圆角矩形 2"/>
          <p:cNvSpPr/>
          <p:nvPr/>
        </p:nvSpPr>
        <p:spPr>
          <a:xfrm>
            <a:off x="1475656" y="2564904"/>
            <a:ext cx="2736304" cy="1728192"/>
          </a:xfrm>
          <a:prstGeom prst="roundRect">
            <a:avLst/>
          </a:prstGeom>
          <a:gradFill>
            <a:gsLst>
              <a:gs pos="0">
                <a:srgbClr val="FFEFD1"/>
              </a:gs>
              <a:gs pos="64999">
                <a:srgbClr val="F0EBD5"/>
              </a:gs>
              <a:gs pos="100000">
                <a:srgbClr val="D1C39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Container</a:t>
            </a:r>
            <a:endParaRPr lang="zh-CN" altLang="en-US" dirty="0">
              <a:solidFill>
                <a:schemeClr val="tx1"/>
              </a:solidFill>
            </a:endParaRPr>
          </a:p>
        </p:txBody>
      </p:sp>
      <p:sp>
        <p:nvSpPr>
          <p:cNvPr id="4" name="圆角矩形 3"/>
          <p:cNvSpPr/>
          <p:nvPr/>
        </p:nvSpPr>
        <p:spPr>
          <a:xfrm>
            <a:off x="4499991" y="2564904"/>
            <a:ext cx="2009591" cy="1728192"/>
          </a:xfrm>
          <a:prstGeom prst="roundRect">
            <a:avLst/>
          </a:prstGeom>
          <a:gradFill>
            <a:gsLst>
              <a:gs pos="0">
                <a:srgbClr val="FFEFD1"/>
              </a:gs>
              <a:gs pos="64999">
                <a:srgbClr val="F0EBD5"/>
              </a:gs>
              <a:gs pos="100000">
                <a:srgbClr val="D1C39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VRP</a:t>
            </a:r>
            <a:endParaRPr lang="zh-CN" altLang="en-US" dirty="0">
              <a:solidFill>
                <a:schemeClr val="tx1"/>
              </a:solidFill>
            </a:endParaRPr>
          </a:p>
        </p:txBody>
      </p:sp>
      <p:sp>
        <p:nvSpPr>
          <p:cNvPr id="5" name="圆角矩形 4"/>
          <p:cNvSpPr/>
          <p:nvPr/>
        </p:nvSpPr>
        <p:spPr>
          <a:xfrm>
            <a:off x="1547665" y="4653136"/>
            <a:ext cx="5137202" cy="734482"/>
          </a:xfrm>
          <a:prstGeom prst="roundRect">
            <a:avLst/>
          </a:prstGeom>
          <a:gradFill>
            <a:gsLst>
              <a:gs pos="0">
                <a:srgbClr val="FFEFD1"/>
              </a:gs>
              <a:gs pos="64999">
                <a:srgbClr val="F0EBD5"/>
              </a:gs>
              <a:gs pos="100000">
                <a:srgbClr val="D1C39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Linux Kernel</a:t>
            </a:r>
            <a:endParaRPr lang="zh-CN" altLang="en-US" dirty="0">
              <a:solidFill>
                <a:schemeClr val="tx1"/>
              </a:solidFill>
            </a:endParaRPr>
          </a:p>
        </p:txBody>
      </p:sp>
      <p:sp>
        <p:nvSpPr>
          <p:cNvPr id="8" name="Freeform 6"/>
          <p:cNvSpPr>
            <a:spLocks/>
          </p:cNvSpPr>
          <p:nvPr/>
        </p:nvSpPr>
        <p:spPr bwMode="auto">
          <a:xfrm>
            <a:off x="3491880" y="116632"/>
            <a:ext cx="3897115" cy="1649703"/>
          </a:xfrm>
          <a:custGeom>
            <a:avLst/>
            <a:gdLst>
              <a:gd name="T0" fmla="*/ 637 w 754"/>
              <a:gd name="T1" fmla="*/ 407 h 415"/>
              <a:gd name="T2" fmla="*/ 92 w 754"/>
              <a:gd name="T3" fmla="*/ 403 h 415"/>
              <a:gd name="T4" fmla="*/ 15 w 754"/>
              <a:gd name="T5" fmla="*/ 290 h 415"/>
              <a:gd name="T6" fmla="*/ 139 w 754"/>
              <a:gd name="T7" fmla="*/ 204 h 415"/>
              <a:gd name="T8" fmla="*/ 287 w 754"/>
              <a:gd name="T9" fmla="*/ 26 h 415"/>
              <a:gd name="T10" fmla="*/ 504 w 754"/>
              <a:gd name="T11" fmla="*/ 122 h 415"/>
              <a:gd name="T12" fmla="*/ 650 w 754"/>
              <a:gd name="T13" fmla="*/ 119 h 415"/>
              <a:gd name="T14" fmla="*/ 678 w 754"/>
              <a:gd name="T15" fmla="*/ 244 h 415"/>
              <a:gd name="T16" fmla="*/ 742 w 754"/>
              <a:gd name="T17" fmla="*/ 336 h 415"/>
              <a:gd name="T18" fmla="*/ 637 w 754"/>
              <a:gd name="T19" fmla="*/ 407 h 415"/>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8992 w 10000"/>
              <a:gd name="connsiteY7" fmla="*/ 5880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054 w 10000"/>
              <a:gd name="connsiteY7" fmla="*/ 5692 h 10000"/>
              <a:gd name="connsiteX8" fmla="*/ 9841 w 10000"/>
              <a:gd name="connsiteY8" fmla="*/ 8096 h 10000"/>
              <a:gd name="connsiteX9" fmla="*/ 8448 w 10000"/>
              <a:gd name="connsiteY9" fmla="*/ 980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000">
                <a:moveTo>
                  <a:pt x="8448" y="9807"/>
                </a:moveTo>
                <a:lnTo>
                  <a:pt x="1220" y="9711"/>
                </a:lnTo>
                <a:cubicBezTo>
                  <a:pt x="1220" y="9711"/>
                  <a:pt x="0" y="9253"/>
                  <a:pt x="199" y="6988"/>
                </a:cubicBezTo>
                <a:cubicBezTo>
                  <a:pt x="424" y="4530"/>
                  <a:pt x="1638" y="4336"/>
                  <a:pt x="1638" y="4336"/>
                </a:cubicBezTo>
                <a:cubicBezTo>
                  <a:pt x="1638" y="4336"/>
                  <a:pt x="1711" y="1277"/>
                  <a:pt x="3806" y="627"/>
                </a:cubicBezTo>
                <a:cubicBezTo>
                  <a:pt x="5849" y="0"/>
                  <a:pt x="6684" y="2940"/>
                  <a:pt x="6684" y="2940"/>
                </a:cubicBezTo>
                <a:cubicBezTo>
                  <a:pt x="6684" y="2940"/>
                  <a:pt x="7732" y="1542"/>
                  <a:pt x="8621" y="2867"/>
                </a:cubicBezTo>
                <a:cubicBezTo>
                  <a:pt x="9363" y="3952"/>
                  <a:pt x="9054" y="5692"/>
                  <a:pt x="9054" y="5692"/>
                </a:cubicBezTo>
                <a:cubicBezTo>
                  <a:pt x="9054" y="5692"/>
                  <a:pt x="10000" y="6361"/>
                  <a:pt x="9841" y="8096"/>
                </a:cubicBezTo>
                <a:cubicBezTo>
                  <a:pt x="9668" y="10000"/>
                  <a:pt x="8448" y="9807"/>
                  <a:pt x="8448" y="9807"/>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w="6350">
            <a:solidFill>
              <a:srgbClr val="00B0F0"/>
            </a:solidFill>
          </a:ln>
          <a:extLst/>
        </p:spPr>
        <p:style>
          <a:lnRef idx="2">
            <a:schemeClr val="accent1">
              <a:shade val="50000"/>
            </a:schemeClr>
          </a:lnRef>
          <a:fillRef idx="1">
            <a:schemeClr val="accent1"/>
          </a:fillRef>
          <a:effectRef idx="0">
            <a:schemeClr val="accent1"/>
          </a:effectRef>
          <a:fontRef idx="minor">
            <a:schemeClr val="lt1"/>
          </a:fontRef>
        </p:style>
        <p:txBody>
          <a:bodyPr lIns="206998" tIns="103511" rIns="206998" bIns="103511" rtlCol="0" anchor="ctr"/>
          <a:lstStyle/>
          <a:p>
            <a:pPr algn="ctr"/>
            <a:endParaRPr lang="zh-CN" altLang="en-US" sz="1813" dirty="0">
              <a:solidFill>
                <a:srgbClr val="FFFFFF"/>
              </a:solidFill>
              <a:ea typeface="微软雅黑" panose="020B0503020204020204" pitchFamily="34" charset="-122"/>
              <a:cs typeface="+mn-ea"/>
              <a:sym typeface="Arial" panose="020B0604020202020204" pitchFamily="34" charset="0"/>
            </a:endParaRPr>
          </a:p>
        </p:txBody>
      </p:sp>
      <p:sp>
        <p:nvSpPr>
          <p:cNvPr id="15" name="矩形 14"/>
          <p:cNvSpPr/>
          <p:nvPr/>
        </p:nvSpPr>
        <p:spPr>
          <a:xfrm>
            <a:off x="2987824" y="3933056"/>
            <a:ext cx="648072" cy="36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solidFill>
                  <a:schemeClr val="tx1"/>
                </a:solidFill>
              </a:rPr>
              <a:t>VETH</a:t>
            </a:r>
            <a:endParaRPr lang="zh-CN" altLang="en-US" sz="900" dirty="0">
              <a:solidFill>
                <a:schemeClr val="tx1"/>
              </a:solidFill>
            </a:endParaRPr>
          </a:p>
        </p:txBody>
      </p:sp>
      <p:sp>
        <p:nvSpPr>
          <p:cNvPr id="16" name="矩形 15"/>
          <p:cNvSpPr/>
          <p:nvPr/>
        </p:nvSpPr>
        <p:spPr>
          <a:xfrm>
            <a:off x="2987824" y="4509120"/>
            <a:ext cx="648072" cy="36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solidFill>
                  <a:schemeClr val="tx1"/>
                </a:solidFill>
              </a:rPr>
              <a:t>VETH</a:t>
            </a:r>
            <a:endParaRPr lang="zh-CN" altLang="en-US" sz="900" dirty="0">
              <a:solidFill>
                <a:schemeClr val="tx1"/>
              </a:solidFill>
            </a:endParaRPr>
          </a:p>
        </p:txBody>
      </p:sp>
      <p:sp>
        <p:nvSpPr>
          <p:cNvPr id="21" name="矩形 20"/>
          <p:cNvSpPr/>
          <p:nvPr/>
        </p:nvSpPr>
        <p:spPr>
          <a:xfrm>
            <a:off x="1979712" y="3933056"/>
            <a:ext cx="648072" cy="36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solidFill>
                  <a:schemeClr val="tx1"/>
                </a:solidFill>
              </a:rPr>
              <a:t>/</a:t>
            </a:r>
            <a:r>
              <a:rPr lang="en-US" altLang="zh-CN" sz="900" dirty="0" err="1" smtClean="0">
                <a:solidFill>
                  <a:schemeClr val="tx1"/>
                </a:solidFill>
              </a:rPr>
              <a:t>tty</a:t>
            </a:r>
            <a:r>
              <a:rPr lang="en-US" altLang="zh-CN" sz="900" smtClean="0">
                <a:solidFill>
                  <a:schemeClr val="tx1"/>
                </a:solidFill>
              </a:rPr>
              <a:t>/ttyRS232</a:t>
            </a:r>
            <a:endParaRPr lang="zh-CN" altLang="en-US" sz="900" dirty="0">
              <a:solidFill>
                <a:schemeClr val="tx1"/>
              </a:solidFill>
            </a:endParaRPr>
          </a:p>
        </p:txBody>
      </p:sp>
      <p:sp>
        <p:nvSpPr>
          <p:cNvPr id="22" name="矩形 21"/>
          <p:cNvSpPr/>
          <p:nvPr/>
        </p:nvSpPr>
        <p:spPr>
          <a:xfrm>
            <a:off x="1979712" y="4509120"/>
            <a:ext cx="648072" cy="36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solidFill>
                  <a:schemeClr val="tx1"/>
                </a:solidFill>
              </a:rPr>
              <a:t>/</a:t>
            </a:r>
            <a:r>
              <a:rPr lang="en-US" altLang="zh-CN" sz="900" dirty="0" err="1" smtClean="0">
                <a:solidFill>
                  <a:schemeClr val="tx1"/>
                </a:solidFill>
              </a:rPr>
              <a:t>tty</a:t>
            </a:r>
            <a:r>
              <a:rPr lang="en-US" altLang="zh-CN" sz="900" dirty="0" smtClean="0">
                <a:solidFill>
                  <a:schemeClr val="tx1"/>
                </a:solidFill>
              </a:rPr>
              <a:t>/ttyAMA1</a:t>
            </a:r>
            <a:endParaRPr lang="zh-CN" altLang="en-US" sz="900" dirty="0">
              <a:solidFill>
                <a:schemeClr val="tx1"/>
              </a:solidFill>
            </a:endParaRPr>
          </a:p>
        </p:txBody>
      </p:sp>
      <p:sp>
        <p:nvSpPr>
          <p:cNvPr id="30" name="矩形 29"/>
          <p:cNvSpPr/>
          <p:nvPr/>
        </p:nvSpPr>
        <p:spPr>
          <a:xfrm>
            <a:off x="5076056" y="4509120"/>
            <a:ext cx="648072" cy="36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solidFill>
                  <a:schemeClr val="tx1"/>
                </a:solidFill>
              </a:rPr>
              <a:t>VETH</a:t>
            </a:r>
            <a:endParaRPr lang="zh-CN" altLang="en-US" sz="900" dirty="0">
              <a:solidFill>
                <a:schemeClr val="tx1"/>
              </a:solidFill>
            </a:endParaRPr>
          </a:p>
        </p:txBody>
      </p:sp>
      <p:sp>
        <p:nvSpPr>
          <p:cNvPr id="31" name="矩形 30"/>
          <p:cNvSpPr/>
          <p:nvPr/>
        </p:nvSpPr>
        <p:spPr>
          <a:xfrm>
            <a:off x="5076056" y="3933056"/>
            <a:ext cx="648072" cy="36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solidFill>
                  <a:schemeClr val="tx1"/>
                </a:solidFill>
              </a:rPr>
              <a:t>GE0/0/2</a:t>
            </a:r>
            <a:endParaRPr lang="zh-CN" altLang="en-US" sz="900" dirty="0">
              <a:solidFill>
                <a:schemeClr val="tx1"/>
              </a:solidFill>
            </a:endParaRPr>
          </a:p>
        </p:txBody>
      </p:sp>
      <p:sp>
        <p:nvSpPr>
          <p:cNvPr id="32" name="矩形 31"/>
          <p:cNvSpPr/>
          <p:nvPr/>
        </p:nvSpPr>
        <p:spPr>
          <a:xfrm>
            <a:off x="5868144" y="3573016"/>
            <a:ext cx="648072" cy="36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solidFill>
                  <a:schemeClr val="tx1"/>
                </a:solidFill>
              </a:rPr>
              <a:t>GE0/0/1</a:t>
            </a:r>
            <a:endParaRPr lang="zh-CN" altLang="en-US" sz="900" dirty="0">
              <a:solidFill>
                <a:schemeClr val="tx1"/>
              </a:solidFill>
            </a:endParaRPr>
          </a:p>
        </p:txBody>
      </p:sp>
      <p:sp>
        <p:nvSpPr>
          <p:cNvPr id="33" name="矩形 32"/>
          <p:cNvSpPr/>
          <p:nvPr/>
        </p:nvSpPr>
        <p:spPr>
          <a:xfrm>
            <a:off x="5868144" y="2996952"/>
            <a:ext cx="648072" cy="36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solidFill>
                  <a:schemeClr val="tx1"/>
                </a:solidFill>
              </a:rPr>
              <a:t>GE0/0/0</a:t>
            </a:r>
            <a:endParaRPr lang="zh-CN" altLang="en-US" sz="900" dirty="0">
              <a:solidFill>
                <a:schemeClr val="tx1"/>
              </a:solidFill>
            </a:endParaRPr>
          </a:p>
        </p:txBody>
      </p:sp>
      <p:sp>
        <p:nvSpPr>
          <p:cNvPr id="34" name="矩形 33"/>
          <p:cNvSpPr/>
          <p:nvPr/>
        </p:nvSpPr>
        <p:spPr>
          <a:xfrm>
            <a:off x="5076056" y="2564904"/>
            <a:ext cx="648072" cy="36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solidFill>
                  <a:schemeClr val="tx1"/>
                </a:solidFill>
              </a:rPr>
              <a:t>Cellular0/0/0</a:t>
            </a:r>
            <a:endParaRPr lang="zh-CN" altLang="en-US" sz="900" dirty="0">
              <a:solidFill>
                <a:schemeClr val="tx1"/>
              </a:solidFill>
            </a:endParaRPr>
          </a:p>
        </p:txBody>
      </p:sp>
      <p:sp>
        <p:nvSpPr>
          <p:cNvPr id="35" name="矩形 34"/>
          <p:cNvSpPr/>
          <p:nvPr/>
        </p:nvSpPr>
        <p:spPr>
          <a:xfrm>
            <a:off x="5076056" y="1916832"/>
            <a:ext cx="648072" cy="36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solidFill>
                  <a:schemeClr val="tx1"/>
                </a:solidFill>
              </a:rPr>
              <a:t>LTE</a:t>
            </a:r>
            <a:endParaRPr lang="zh-CN" altLang="en-US" sz="900" dirty="0">
              <a:solidFill>
                <a:schemeClr val="tx1"/>
              </a:solidFill>
            </a:endParaRPr>
          </a:p>
        </p:txBody>
      </p:sp>
      <p:sp>
        <p:nvSpPr>
          <p:cNvPr id="36" name="矩形 35"/>
          <p:cNvSpPr/>
          <p:nvPr/>
        </p:nvSpPr>
        <p:spPr>
          <a:xfrm>
            <a:off x="1979712" y="5517232"/>
            <a:ext cx="648072" cy="36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solidFill>
                  <a:schemeClr val="tx1"/>
                </a:solidFill>
              </a:rPr>
              <a:t>RS232</a:t>
            </a:r>
            <a:endParaRPr lang="zh-CN" altLang="en-US" sz="900" dirty="0">
              <a:solidFill>
                <a:schemeClr val="tx1"/>
              </a:solidFill>
            </a:endParaRPr>
          </a:p>
        </p:txBody>
      </p:sp>
      <p:sp>
        <p:nvSpPr>
          <p:cNvPr id="38" name="矩形 37"/>
          <p:cNvSpPr/>
          <p:nvPr/>
        </p:nvSpPr>
        <p:spPr>
          <a:xfrm>
            <a:off x="6804248" y="2996952"/>
            <a:ext cx="648072" cy="36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solidFill>
                  <a:schemeClr val="tx1"/>
                </a:solidFill>
              </a:rPr>
              <a:t>GE0</a:t>
            </a:r>
            <a:endParaRPr lang="zh-CN" altLang="en-US" sz="900" dirty="0">
              <a:solidFill>
                <a:schemeClr val="tx1"/>
              </a:solidFill>
            </a:endParaRPr>
          </a:p>
        </p:txBody>
      </p:sp>
      <p:sp>
        <p:nvSpPr>
          <p:cNvPr id="39" name="矩形 38"/>
          <p:cNvSpPr/>
          <p:nvPr/>
        </p:nvSpPr>
        <p:spPr>
          <a:xfrm>
            <a:off x="6804248" y="3573016"/>
            <a:ext cx="648072" cy="36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solidFill>
                  <a:schemeClr val="tx1"/>
                </a:solidFill>
              </a:rPr>
              <a:t>GE1</a:t>
            </a:r>
            <a:endParaRPr lang="zh-CN" altLang="en-US" sz="900" dirty="0">
              <a:solidFill>
                <a:schemeClr val="tx1"/>
              </a:solidFill>
            </a:endParaRPr>
          </a:p>
        </p:txBody>
      </p:sp>
      <p:pic>
        <p:nvPicPr>
          <p:cNvPr id="47" name="Picture 27" descr="46"/>
          <p:cNvPicPr>
            <a:picLocks noChangeAspect="1" noChangeArrowheads="1"/>
          </p:cNvPicPr>
          <p:nvPr/>
        </p:nvPicPr>
        <p:blipFill>
          <a:blip r:embed="rId2" cstate="print"/>
          <a:srcRect/>
          <a:stretch>
            <a:fillRect/>
          </a:stretch>
        </p:blipFill>
        <p:spPr bwMode="auto">
          <a:xfrm>
            <a:off x="1979712" y="6381328"/>
            <a:ext cx="576064" cy="288032"/>
          </a:xfrm>
          <a:prstGeom prst="rect">
            <a:avLst/>
          </a:prstGeom>
          <a:noFill/>
          <a:ln w="9525">
            <a:noFill/>
            <a:miter lim="800000"/>
            <a:headEnd/>
            <a:tailEnd/>
          </a:ln>
        </p:spPr>
      </p:pic>
      <p:pic>
        <p:nvPicPr>
          <p:cNvPr id="50" name="Picture 1735" descr="图片704"/>
          <p:cNvPicPr>
            <a:picLocks noChangeAspect="1" noChangeArrowheads="1"/>
          </p:cNvPicPr>
          <p:nvPr/>
        </p:nvPicPr>
        <p:blipFill>
          <a:blip r:embed="rId3" cstate="print"/>
          <a:srcRect/>
          <a:stretch>
            <a:fillRect/>
          </a:stretch>
        </p:blipFill>
        <p:spPr bwMode="auto">
          <a:xfrm>
            <a:off x="8028384" y="2755454"/>
            <a:ext cx="1008112" cy="817562"/>
          </a:xfrm>
          <a:prstGeom prst="rect">
            <a:avLst/>
          </a:prstGeom>
          <a:noFill/>
          <a:ln w="9525">
            <a:noFill/>
            <a:miter lim="800000"/>
            <a:headEnd/>
            <a:tailEnd/>
          </a:ln>
        </p:spPr>
      </p:pic>
      <p:cxnSp>
        <p:nvCxnSpPr>
          <p:cNvPr id="54" name="直接连接符 53"/>
          <p:cNvCxnSpPr>
            <a:stCxn id="33" idx="3"/>
            <a:endCxn id="50" idx="1"/>
          </p:cNvCxnSpPr>
          <p:nvPr/>
        </p:nvCxnSpPr>
        <p:spPr>
          <a:xfrm flipV="1">
            <a:off x="6516216" y="3164235"/>
            <a:ext cx="1512168" cy="14897"/>
          </a:xfrm>
          <a:prstGeom prst="line">
            <a:avLst/>
          </a:prstGeom>
          <a:ln w="127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58" name="肘形连接符 57"/>
          <p:cNvCxnSpPr>
            <a:stCxn id="31" idx="2"/>
            <a:endCxn id="15" idx="2"/>
          </p:cNvCxnSpPr>
          <p:nvPr/>
        </p:nvCxnSpPr>
        <p:spPr>
          <a:xfrm rot="5400000">
            <a:off x="4355976" y="3253300"/>
            <a:ext cx="12700" cy="2088232"/>
          </a:xfrm>
          <a:prstGeom prst="bentConnector3">
            <a:avLst>
              <a:gd name="adj1" fmla="val 3687379"/>
            </a:avLst>
          </a:prstGeom>
          <a:ln w="127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21" idx="2"/>
            <a:endCxn id="47" idx="0"/>
          </p:cNvCxnSpPr>
          <p:nvPr/>
        </p:nvCxnSpPr>
        <p:spPr>
          <a:xfrm flipH="1">
            <a:off x="2267744" y="4297416"/>
            <a:ext cx="36004" cy="2083912"/>
          </a:xfrm>
          <a:prstGeom prst="line">
            <a:avLst/>
          </a:prstGeom>
          <a:ln w="12700">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67" name="弧形 66"/>
          <p:cNvSpPr/>
          <p:nvPr/>
        </p:nvSpPr>
        <p:spPr>
          <a:xfrm>
            <a:off x="5027973" y="653325"/>
            <a:ext cx="696155" cy="724186"/>
          </a:xfrm>
          <a:prstGeom prst="arc">
            <a:avLst>
              <a:gd name="adj1" fmla="val 14445679"/>
              <a:gd name="adj2" fmla="val 10762572"/>
            </a:avLst>
          </a:prstGeom>
          <a:noFill/>
          <a:ln w="12700" cap="rnd" cmpd="sng" algn="ctr">
            <a:solidFill>
              <a:srgbClr val="00B0F0"/>
            </a:solidFill>
            <a:prstDash val="solid"/>
            <a:miter lim="800000"/>
            <a:tailEnd type="oval" w="sm" len="sm"/>
          </a:ln>
          <a:effectLst/>
        </p:spPr>
        <p:txBody>
          <a:bodyPr lIns="103632" tIns="51816" rIns="103632" bIns="51816" rtlCol="0"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006" algn="l" rtl="0" fontAlgn="base">
              <a:spcBef>
                <a:spcPct val="0"/>
              </a:spcBef>
              <a:spcAft>
                <a:spcPct val="0"/>
              </a:spcAft>
              <a:defRPr kern="1200">
                <a:solidFill>
                  <a:schemeClr val="tx1"/>
                </a:solidFill>
                <a:latin typeface="Calibri" pitchFamily="34" charset="0"/>
                <a:ea typeface="宋体" pitchFamily="2" charset="-122"/>
                <a:cs typeface="+mn-cs"/>
              </a:defRPr>
            </a:lvl2pPr>
            <a:lvl3pPr marL="914011"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018"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023" algn="l" rtl="0" fontAlgn="base">
              <a:spcBef>
                <a:spcPct val="0"/>
              </a:spcBef>
              <a:spcAft>
                <a:spcPct val="0"/>
              </a:spcAft>
              <a:defRPr kern="1200">
                <a:solidFill>
                  <a:schemeClr val="tx1"/>
                </a:solidFill>
                <a:latin typeface="Calibri" pitchFamily="34" charset="0"/>
                <a:ea typeface="宋体" pitchFamily="2" charset="-122"/>
                <a:cs typeface="+mn-cs"/>
              </a:defRPr>
            </a:lvl5pPr>
            <a:lvl6pPr marL="2285028" algn="l" defTabSz="914011" rtl="0" eaLnBrk="1" latinLnBrk="0" hangingPunct="1">
              <a:defRPr kern="1200">
                <a:solidFill>
                  <a:schemeClr val="tx1"/>
                </a:solidFill>
                <a:latin typeface="Calibri" pitchFamily="34" charset="0"/>
                <a:ea typeface="宋体" pitchFamily="2" charset="-122"/>
                <a:cs typeface="+mn-cs"/>
              </a:defRPr>
            </a:lvl6pPr>
            <a:lvl7pPr marL="2742034" algn="l" defTabSz="914011" rtl="0" eaLnBrk="1" latinLnBrk="0" hangingPunct="1">
              <a:defRPr kern="1200">
                <a:solidFill>
                  <a:schemeClr val="tx1"/>
                </a:solidFill>
                <a:latin typeface="Calibri" pitchFamily="34" charset="0"/>
                <a:ea typeface="宋体" pitchFamily="2" charset="-122"/>
                <a:cs typeface="+mn-cs"/>
              </a:defRPr>
            </a:lvl7pPr>
            <a:lvl8pPr marL="3199040" algn="l" defTabSz="914011" rtl="0" eaLnBrk="1" latinLnBrk="0" hangingPunct="1">
              <a:defRPr kern="1200">
                <a:solidFill>
                  <a:schemeClr val="tx1"/>
                </a:solidFill>
                <a:latin typeface="Calibri" pitchFamily="34" charset="0"/>
                <a:ea typeface="宋体" pitchFamily="2" charset="-122"/>
                <a:cs typeface="+mn-cs"/>
              </a:defRPr>
            </a:lvl8pPr>
            <a:lvl9pPr marL="3656046" algn="l" defTabSz="914011" rtl="0" eaLnBrk="1" latinLnBrk="0" hangingPunct="1">
              <a:defRPr kern="1200">
                <a:solidFill>
                  <a:schemeClr val="tx1"/>
                </a:solidFill>
                <a:latin typeface="Calibri" pitchFamily="34" charset="0"/>
                <a:ea typeface="宋体" pitchFamily="2" charset="-122"/>
                <a:cs typeface="+mn-cs"/>
              </a:defRPr>
            </a:lvl9pPr>
          </a:lstStyle>
          <a:p>
            <a:pPr algn="ctr" defTabSz="517978" fontAlgn="auto">
              <a:spcBef>
                <a:spcPts val="0"/>
              </a:spcBef>
              <a:spcAft>
                <a:spcPts val="0"/>
              </a:spcAft>
              <a:defRPr/>
            </a:pPr>
            <a:r>
              <a:rPr lang="en-US" altLang="zh-CN" kern="0" dirty="0" smtClean="0">
                <a:solidFill>
                  <a:srgbClr val="000000"/>
                </a:solidFill>
                <a:latin typeface="Arial" panose="020B0604020202020204" pitchFamily="34" charset="0"/>
                <a:ea typeface="微软雅黑" panose="020B0503020204020204" pitchFamily="34" charset="-122"/>
                <a:sym typeface="Arial" panose="020B0604020202020204" pitchFamily="34" charset="0"/>
              </a:rPr>
              <a:t>APP</a:t>
            </a:r>
            <a:endParaRPr lang="zh-CN" altLang="en-US"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Freeform 35"/>
          <p:cNvSpPr>
            <a:spLocks noEditPoints="1"/>
          </p:cNvSpPr>
          <p:nvPr/>
        </p:nvSpPr>
        <p:spPr bwMode="auto">
          <a:xfrm>
            <a:off x="4964600" y="764704"/>
            <a:ext cx="203380" cy="130218"/>
          </a:xfrm>
          <a:custGeom>
            <a:avLst/>
            <a:gdLst>
              <a:gd name="T0" fmla="*/ 170 w 477"/>
              <a:gd name="T1" fmla="*/ 429 h 502"/>
              <a:gd name="T2" fmla="*/ 86 w 477"/>
              <a:gd name="T3" fmla="*/ 502 h 502"/>
              <a:gd name="T4" fmla="*/ 0 w 477"/>
              <a:gd name="T5" fmla="*/ 416 h 502"/>
              <a:gd name="T6" fmla="*/ 72 w 477"/>
              <a:gd name="T7" fmla="*/ 330 h 502"/>
              <a:gd name="T8" fmla="*/ 63 w 477"/>
              <a:gd name="T9" fmla="*/ 258 h 502"/>
              <a:gd name="T10" fmla="*/ 144 w 477"/>
              <a:gd name="T11" fmla="*/ 143 h 502"/>
              <a:gd name="T12" fmla="*/ 254 w 477"/>
              <a:gd name="T13" fmla="*/ 20 h 502"/>
              <a:gd name="T14" fmla="*/ 458 w 477"/>
              <a:gd name="T15" fmla="*/ 0 h 502"/>
              <a:gd name="T16" fmla="*/ 477 w 477"/>
              <a:gd name="T17" fmla="*/ 153 h 502"/>
              <a:gd name="T18" fmla="*/ 398 w 477"/>
              <a:gd name="T19" fmla="*/ 172 h 502"/>
              <a:gd name="T20" fmla="*/ 438 w 477"/>
              <a:gd name="T21" fmla="*/ 223 h 502"/>
              <a:gd name="T22" fmla="*/ 404 w 477"/>
              <a:gd name="T23" fmla="*/ 245 h 502"/>
              <a:gd name="T24" fmla="*/ 452 w 477"/>
              <a:gd name="T25" fmla="*/ 355 h 502"/>
              <a:gd name="T26" fmla="*/ 452 w 477"/>
              <a:gd name="T27" fmla="*/ 477 h 502"/>
              <a:gd name="T28" fmla="*/ 330 w 477"/>
              <a:gd name="T29" fmla="*/ 477 h 502"/>
              <a:gd name="T30" fmla="*/ 256 w 477"/>
              <a:gd name="T31" fmla="*/ 464 h 502"/>
              <a:gd name="T32" fmla="*/ 235 w 477"/>
              <a:gd name="T33" fmla="*/ 429 h 502"/>
              <a:gd name="T34" fmla="*/ 162 w 477"/>
              <a:gd name="T35" fmla="*/ 160 h 502"/>
              <a:gd name="T36" fmla="*/ 135 w 477"/>
              <a:gd name="T37" fmla="*/ 275 h 502"/>
              <a:gd name="T38" fmla="*/ 101 w 477"/>
              <a:gd name="T39" fmla="*/ 331 h 502"/>
              <a:gd name="T40" fmla="*/ 171 w 477"/>
              <a:gd name="T41" fmla="*/ 404 h 502"/>
              <a:gd name="T42" fmla="*/ 235 w 477"/>
              <a:gd name="T43" fmla="*/ 378 h 502"/>
              <a:gd name="T44" fmla="*/ 306 w 477"/>
              <a:gd name="T45" fmla="*/ 408 h 502"/>
              <a:gd name="T46" fmla="*/ 378 w 477"/>
              <a:gd name="T47" fmla="*/ 330 h 502"/>
              <a:gd name="T48" fmla="*/ 353 w 477"/>
              <a:gd name="T49" fmla="*/ 245 h 502"/>
              <a:gd name="T50" fmla="*/ 382 w 477"/>
              <a:gd name="T51" fmla="*/ 174 h 502"/>
              <a:gd name="T52" fmla="*/ 273 w 477"/>
              <a:gd name="T53" fmla="*/ 172 h 502"/>
              <a:gd name="T54" fmla="*/ 254 w 477"/>
              <a:gd name="T55" fmla="*/ 101 h 502"/>
              <a:gd name="T56" fmla="*/ 292 w 477"/>
              <a:gd name="T57" fmla="*/ 38 h 502"/>
              <a:gd name="T58" fmla="*/ 439 w 477"/>
              <a:gd name="T59" fmla="*/ 134 h 502"/>
              <a:gd name="T60" fmla="*/ 425 w 477"/>
              <a:gd name="T61" fmla="*/ 382 h 502"/>
              <a:gd name="T62" fmla="*/ 357 w 477"/>
              <a:gd name="T63" fmla="*/ 382 h 502"/>
              <a:gd name="T64" fmla="*/ 357 w 477"/>
              <a:gd name="T65" fmla="*/ 450 h 502"/>
              <a:gd name="T66" fmla="*/ 425 w 477"/>
              <a:gd name="T67" fmla="*/ 450 h 502"/>
              <a:gd name="T68" fmla="*/ 425 w 477"/>
              <a:gd name="T69" fmla="*/ 382 h 502"/>
              <a:gd name="T70" fmla="*/ 86 w 477"/>
              <a:gd name="T71" fmla="*/ 367 h 502"/>
              <a:gd name="T72" fmla="*/ 38 w 477"/>
              <a:gd name="T73" fmla="*/ 416 h 502"/>
              <a:gd name="T74" fmla="*/ 86 w 477"/>
              <a:gd name="T75" fmla="*/ 464 h 502"/>
              <a:gd name="T76" fmla="*/ 134 w 477"/>
              <a:gd name="T77" fmla="*/ 416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7" h="502">
                <a:moveTo>
                  <a:pt x="235" y="429"/>
                </a:moveTo>
                <a:cubicBezTo>
                  <a:pt x="170" y="429"/>
                  <a:pt x="170" y="429"/>
                  <a:pt x="170" y="429"/>
                </a:cubicBezTo>
                <a:cubicBezTo>
                  <a:pt x="168" y="448"/>
                  <a:pt x="159" y="464"/>
                  <a:pt x="146" y="477"/>
                </a:cubicBezTo>
                <a:cubicBezTo>
                  <a:pt x="131" y="493"/>
                  <a:pt x="109" y="502"/>
                  <a:pt x="86" y="502"/>
                </a:cubicBezTo>
                <a:cubicBezTo>
                  <a:pt x="62" y="502"/>
                  <a:pt x="41" y="493"/>
                  <a:pt x="25" y="477"/>
                </a:cubicBezTo>
                <a:cubicBezTo>
                  <a:pt x="10" y="461"/>
                  <a:pt x="0" y="440"/>
                  <a:pt x="0" y="416"/>
                </a:cubicBezTo>
                <a:cubicBezTo>
                  <a:pt x="0" y="392"/>
                  <a:pt x="10" y="370"/>
                  <a:pt x="25" y="355"/>
                </a:cubicBezTo>
                <a:cubicBezTo>
                  <a:pt x="38" y="342"/>
                  <a:pt x="54" y="333"/>
                  <a:pt x="72" y="330"/>
                </a:cubicBezTo>
                <a:cubicBezTo>
                  <a:pt x="48" y="277"/>
                  <a:pt x="48" y="277"/>
                  <a:pt x="48" y="277"/>
                </a:cubicBezTo>
                <a:cubicBezTo>
                  <a:pt x="43" y="269"/>
                  <a:pt x="48" y="255"/>
                  <a:pt x="63" y="258"/>
                </a:cubicBezTo>
                <a:cubicBezTo>
                  <a:pt x="84" y="263"/>
                  <a:pt x="84" y="263"/>
                  <a:pt x="84" y="263"/>
                </a:cubicBezTo>
                <a:cubicBezTo>
                  <a:pt x="94" y="216"/>
                  <a:pt x="115" y="175"/>
                  <a:pt x="144" y="143"/>
                </a:cubicBezTo>
                <a:cubicBezTo>
                  <a:pt x="174" y="108"/>
                  <a:pt x="212" y="84"/>
                  <a:pt x="254" y="75"/>
                </a:cubicBezTo>
                <a:cubicBezTo>
                  <a:pt x="254" y="20"/>
                  <a:pt x="254" y="20"/>
                  <a:pt x="254" y="20"/>
                </a:cubicBezTo>
                <a:cubicBezTo>
                  <a:pt x="254" y="9"/>
                  <a:pt x="264" y="0"/>
                  <a:pt x="275" y="0"/>
                </a:cubicBezTo>
                <a:cubicBezTo>
                  <a:pt x="458" y="0"/>
                  <a:pt x="458" y="0"/>
                  <a:pt x="458" y="0"/>
                </a:cubicBezTo>
                <a:cubicBezTo>
                  <a:pt x="468" y="0"/>
                  <a:pt x="477" y="9"/>
                  <a:pt x="477" y="19"/>
                </a:cubicBezTo>
                <a:cubicBezTo>
                  <a:pt x="477" y="153"/>
                  <a:pt x="477" y="153"/>
                  <a:pt x="477" y="153"/>
                </a:cubicBezTo>
                <a:cubicBezTo>
                  <a:pt x="477" y="163"/>
                  <a:pt x="468" y="172"/>
                  <a:pt x="458" y="172"/>
                </a:cubicBezTo>
                <a:cubicBezTo>
                  <a:pt x="398" y="172"/>
                  <a:pt x="398" y="172"/>
                  <a:pt x="398" y="172"/>
                </a:cubicBezTo>
                <a:cubicBezTo>
                  <a:pt x="398" y="172"/>
                  <a:pt x="399" y="173"/>
                  <a:pt x="399" y="174"/>
                </a:cubicBezTo>
                <a:cubicBezTo>
                  <a:pt x="438" y="223"/>
                  <a:pt x="438" y="223"/>
                  <a:pt x="438" y="223"/>
                </a:cubicBezTo>
                <a:cubicBezTo>
                  <a:pt x="444" y="229"/>
                  <a:pt x="443" y="245"/>
                  <a:pt x="428" y="245"/>
                </a:cubicBezTo>
                <a:cubicBezTo>
                  <a:pt x="404" y="245"/>
                  <a:pt x="404" y="245"/>
                  <a:pt x="404" y="245"/>
                </a:cubicBezTo>
                <a:cubicBezTo>
                  <a:pt x="404" y="330"/>
                  <a:pt x="404" y="330"/>
                  <a:pt x="404" y="330"/>
                </a:cubicBezTo>
                <a:cubicBezTo>
                  <a:pt x="422" y="333"/>
                  <a:pt x="439" y="342"/>
                  <a:pt x="452" y="355"/>
                </a:cubicBezTo>
                <a:cubicBezTo>
                  <a:pt x="467" y="370"/>
                  <a:pt x="477" y="392"/>
                  <a:pt x="477" y="416"/>
                </a:cubicBezTo>
                <a:cubicBezTo>
                  <a:pt x="477" y="440"/>
                  <a:pt x="467" y="461"/>
                  <a:pt x="452" y="477"/>
                </a:cubicBezTo>
                <a:cubicBezTo>
                  <a:pt x="436" y="493"/>
                  <a:pt x="415" y="502"/>
                  <a:pt x="391" y="502"/>
                </a:cubicBezTo>
                <a:cubicBezTo>
                  <a:pt x="367" y="502"/>
                  <a:pt x="346" y="493"/>
                  <a:pt x="330" y="477"/>
                </a:cubicBezTo>
                <a:cubicBezTo>
                  <a:pt x="317" y="463"/>
                  <a:pt x="308" y="445"/>
                  <a:pt x="306" y="425"/>
                </a:cubicBezTo>
                <a:cubicBezTo>
                  <a:pt x="256" y="464"/>
                  <a:pt x="256" y="464"/>
                  <a:pt x="256" y="464"/>
                </a:cubicBezTo>
                <a:cubicBezTo>
                  <a:pt x="249" y="470"/>
                  <a:pt x="235" y="469"/>
                  <a:pt x="235" y="453"/>
                </a:cubicBezTo>
                <a:cubicBezTo>
                  <a:pt x="235" y="429"/>
                  <a:pt x="235" y="429"/>
                  <a:pt x="235" y="429"/>
                </a:cubicBezTo>
                <a:close/>
                <a:moveTo>
                  <a:pt x="254" y="101"/>
                </a:moveTo>
                <a:cubicBezTo>
                  <a:pt x="219" y="110"/>
                  <a:pt x="188" y="131"/>
                  <a:pt x="162" y="160"/>
                </a:cubicBezTo>
                <a:cubicBezTo>
                  <a:pt x="137" y="189"/>
                  <a:pt x="118" y="226"/>
                  <a:pt x="109" y="269"/>
                </a:cubicBezTo>
                <a:cubicBezTo>
                  <a:pt x="135" y="275"/>
                  <a:pt x="135" y="275"/>
                  <a:pt x="135" y="275"/>
                </a:cubicBezTo>
                <a:cubicBezTo>
                  <a:pt x="148" y="278"/>
                  <a:pt x="147" y="292"/>
                  <a:pt x="140" y="298"/>
                </a:cubicBezTo>
                <a:cubicBezTo>
                  <a:pt x="101" y="331"/>
                  <a:pt x="101" y="331"/>
                  <a:pt x="101" y="331"/>
                </a:cubicBezTo>
                <a:cubicBezTo>
                  <a:pt x="118" y="334"/>
                  <a:pt x="134" y="342"/>
                  <a:pt x="146" y="355"/>
                </a:cubicBezTo>
                <a:cubicBezTo>
                  <a:pt x="159" y="368"/>
                  <a:pt x="168" y="385"/>
                  <a:pt x="171" y="404"/>
                </a:cubicBezTo>
                <a:cubicBezTo>
                  <a:pt x="235" y="404"/>
                  <a:pt x="235" y="404"/>
                  <a:pt x="235" y="404"/>
                </a:cubicBezTo>
                <a:cubicBezTo>
                  <a:pt x="235" y="378"/>
                  <a:pt x="235" y="378"/>
                  <a:pt x="235" y="378"/>
                </a:cubicBezTo>
                <a:cubicBezTo>
                  <a:pt x="235" y="365"/>
                  <a:pt x="248" y="363"/>
                  <a:pt x="256" y="369"/>
                </a:cubicBezTo>
                <a:cubicBezTo>
                  <a:pt x="306" y="408"/>
                  <a:pt x="306" y="408"/>
                  <a:pt x="306" y="408"/>
                </a:cubicBezTo>
                <a:cubicBezTo>
                  <a:pt x="308" y="387"/>
                  <a:pt x="317" y="368"/>
                  <a:pt x="330" y="355"/>
                </a:cubicBezTo>
                <a:cubicBezTo>
                  <a:pt x="343" y="342"/>
                  <a:pt x="360" y="333"/>
                  <a:pt x="378" y="330"/>
                </a:cubicBezTo>
                <a:cubicBezTo>
                  <a:pt x="378" y="245"/>
                  <a:pt x="378" y="245"/>
                  <a:pt x="378" y="245"/>
                </a:cubicBezTo>
                <a:cubicBezTo>
                  <a:pt x="353" y="245"/>
                  <a:pt x="353" y="245"/>
                  <a:pt x="353" y="245"/>
                </a:cubicBezTo>
                <a:cubicBezTo>
                  <a:pt x="340" y="245"/>
                  <a:pt x="338" y="230"/>
                  <a:pt x="344" y="223"/>
                </a:cubicBezTo>
                <a:cubicBezTo>
                  <a:pt x="382" y="174"/>
                  <a:pt x="382" y="174"/>
                  <a:pt x="382" y="174"/>
                </a:cubicBezTo>
                <a:cubicBezTo>
                  <a:pt x="383" y="173"/>
                  <a:pt x="383" y="172"/>
                  <a:pt x="384" y="172"/>
                </a:cubicBezTo>
                <a:cubicBezTo>
                  <a:pt x="273" y="172"/>
                  <a:pt x="273" y="172"/>
                  <a:pt x="273" y="172"/>
                </a:cubicBezTo>
                <a:cubicBezTo>
                  <a:pt x="263" y="172"/>
                  <a:pt x="254" y="164"/>
                  <a:pt x="254" y="153"/>
                </a:cubicBezTo>
                <a:cubicBezTo>
                  <a:pt x="254" y="101"/>
                  <a:pt x="254" y="101"/>
                  <a:pt x="254" y="101"/>
                </a:cubicBezTo>
                <a:close/>
                <a:moveTo>
                  <a:pt x="439" y="38"/>
                </a:moveTo>
                <a:cubicBezTo>
                  <a:pt x="292" y="38"/>
                  <a:pt x="292" y="38"/>
                  <a:pt x="292" y="38"/>
                </a:cubicBezTo>
                <a:cubicBezTo>
                  <a:pt x="292" y="134"/>
                  <a:pt x="292" y="134"/>
                  <a:pt x="292" y="134"/>
                </a:cubicBezTo>
                <a:cubicBezTo>
                  <a:pt x="439" y="134"/>
                  <a:pt x="439" y="134"/>
                  <a:pt x="439" y="134"/>
                </a:cubicBezTo>
                <a:cubicBezTo>
                  <a:pt x="439" y="38"/>
                  <a:pt x="439" y="38"/>
                  <a:pt x="439" y="38"/>
                </a:cubicBezTo>
                <a:close/>
                <a:moveTo>
                  <a:pt x="425" y="382"/>
                </a:moveTo>
                <a:cubicBezTo>
                  <a:pt x="416" y="373"/>
                  <a:pt x="404" y="367"/>
                  <a:pt x="391" y="367"/>
                </a:cubicBezTo>
                <a:cubicBezTo>
                  <a:pt x="378" y="367"/>
                  <a:pt x="366" y="373"/>
                  <a:pt x="357" y="382"/>
                </a:cubicBezTo>
                <a:cubicBezTo>
                  <a:pt x="349" y="390"/>
                  <a:pt x="343" y="402"/>
                  <a:pt x="343" y="416"/>
                </a:cubicBezTo>
                <a:cubicBezTo>
                  <a:pt x="343" y="429"/>
                  <a:pt x="349" y="441"/>
                  <a:pt x="357" y="450"/>
                </a:cubicBezTo>
                <a:cubicBezTo>
                  <a:pt x="366" y="459"/>
                  <a:pt x="378" y="464"/>
                  <a:pt x="391" y="464"/>
                </a:cubicBezTo>
                <a:cubicBezTo>
                  <a:pt x="404" y="464"/>
                  <a:pt x="416" y="459"/>
                  <a:pt x="425" y="450"/>
                </a:cubicBezTo>
                <a:cubicBezTo>
                  <a:pt x="434" y="441"/>
                  <a:pt x="439" y="429"/>
                  <a:pt x="439" y="416"/>
                </a:cubicBezTo>
                <a:cubicBezTo>
                  <a:pt x="439" y="402"/>
                  <a:pt x="434" y="390"/>
                  <a:pt x="425" y="382"/>
                </a:cubicBezTo>
                <a:close/>
                <a:moveTo>
                  <a:pt x="120" y="382"/>
                </a:moveTo>
                <a:cubicBezTo>
                  <a:pt x="111" y="373"/>
                  <a:pt x="99" y="367"/>
                  <a:pt x="86" y="367"/>
                </a:cubicBezTo>
                <a:cubicBezTo>
                  <a:pt x="73" y="367"/>
                  <a:pt x="61" y="373"/>
                  <a:pt x="52" y="382"/>
                </a:cubicBezTo>
                <a:cubicBezTo>
                  <a:pt x="43" y="390"/>
                  <a:pt x="38" y="402"/>
                  <a:pt x="38" y="416"/>
                </a:cubicBezTo>
                <a:cubicBezTo>
                  <a:pt x="38" y="429"/>
                  <a:pt x="43" y="441"/>
                  <a:pt x="52" y="450"/>
                </a:cubicBezTo>
                <a:cubicBezTo>
                  <a:pt x="61" y="459"/>
                  <a:pt x="73" y="464"/>
                  <a:pt x="86" y="464"/>
                </a:cubicBezTo>
                <a:cubicBezTo>
                  <a:pt x="99" y="464"/>
                  <a:pt x="111" y="459"/>
                  <a:pt x="120" y="450"/>
                </a:cubicBezTo>
                <a:cubicBezTo>
                  <a:pt x="128" y="441"/>
                  <a:pt x="134" y="429"/>
                  <a:pt x="134" y="416"/>
                </a:cubicBezTo>
                <a:cubicBezTo>
                  <a:pt x="134" y="402"/>
                  <a:pt x="128" y="390"/>
                  <a:pt x="120" y="382"/>
                </a:cubicBezTo>
                <a:close/>
              </a:path>
            </a:pathLst>
          </a:custGeom>
          <a:solidFill>
            <a:srgbClr val="00B0F0"/>
          </a:solidFill>
          <a:ln>
            <a:noFill/>
          </a:ln>
          <a:extLst/>
        </p:spPr>
        <p:txBody>
          <a:bodyPr vert="horz" wrap="square" lIns="103605" tIns="51802" rIns="103605" bIns="51802"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006" algn="l" rtl="0" fontAlgn="base">
              <a:spcBef>
                <a:spcPct val="0"/>
              </a:spcBef>
              <a:spcAft>
                <a:spcPct val="0"/>
              </a:spcAft>
              <a:defRPr kern="1200">
                <a:solidFill>
                  <a:schemeClr val="tx1"/>
                </a:solidFill>
                <a:latin typeface="Calibri" pitchFamily="34" charset="0"/>
                <a:ea typeface="宋体" pitchFamily="2" charset="-122"/>
                <a:cs typeface="+mn-cs"/>
              </a:defRPr>
            </a:lvl2pPr>
            <a:lvl3pPr marL="914011"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018"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023" algn="l" rtl="0" fontAlgn="base">
              <a:spcBef>
                <a:spcPct val="0"/>
              </a:spcBef>
              <a:spcAft>
                <a:spcPct val="0"/>
              </a:spcAft>
              <a:defRPr kern="1200">
                <a:solidFill>
                  <a:schemeClr val="tx1"/>
                </a:solidFill>
                <a:latin typeface="Calibri" pitchFamily="34" charset="0"/>
                <a:ea typeface="宋体" pitchFamily="2" charset="-122"/>
                <a:cs typeface="+mn-cs"/>
              </a:defRPr>
            </a:lvl5pPr>
            <a:lvl6pPr marL="2285028" algn="l" defTabSz="914011" rtl="0" eaLnBrk="1" latinLnBrk="0" hangingPunct="1">
              <a:defRPr kern="1200">
                <a:solidFill>
                  <a:schemeClr val="tx1"/>
                </a:solidFill>
                <a:latin typeface="Calibri" pitchFamily="34" charset="0"/>
                <a:ea typeface="宋体" pitchFamily="2" charset="-122"/>
                <a:cs typeface="+mn-cs"/>
              </a:defRPr>
            </a:lvl6pPr>
            <a:lvl7pPr marL="2742034" algn="l" defTabSz="914011" rtl="0" eaLnBrk="1" latinLnBrk="0" hangingPunct="1">
              <a:defRPr kern="1200">
                <a:solidFill>
                  <a:schemeClr val="tx1"/>
                </a:solidFill>
                <a:latin typeface="Calibri" pitchFamily="34" charset="0"/>
                <a:ea typeface="宋体" pitchFamily="2" charset="-122"/>
                <a:cs typeface="+mn-cs"/>
              </a:defRPr>
            </a:lvl7pPr>
            <a:lvl8pPr marL="3199040" algn="l" defTabSz="914011" rtl="0" eaLnBrk="1" latinLnBrk="0" hangingPunct="1">
              <a:defRPr kern="1200">
                <a:solidFill>
                  <a:schemeClr val="tx1"/>
                </a:solidFill>
                <a:latin typeface="Calibri" pitchFamily="34" charset="0"/>
                <a:ea typeface="宋体" pitchFamily="2" charset="-122"/>
                <a:cs typeface="+mn-cs"/>
              </a:defRPr>
            </a:lvl8pPr>
            <a:lvl9pPr marL="3656046" algn="l" defTabSz="914011" rtl="0" eaLnBrk="1" latinLnBrk="0" hangingPunct="1">
              <a:defRPr kern="1200">
                <a:solidFill>
                  <a:schemeClr val="tx1"/>
                </a:solidFill>
                <a:latin typeface="Calibri" pitchFamily="34" charset="0"/>
                <a:ea typeface="宋体" pitchFamily="2" charset="-122"/>
                <a:cs typeface="+mn-cs"/>
              </a:defRPr>
            </a:lvl9pPr>
          </a:lstStyle>
          <a:p>
            <a:endParaRPr lang="zh-CN" altLang="en-US" sz="3627"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AutoShape 97"/>
          <p:cNvSpPr>
            <a:spLocks/>
          </p:cNvSpPr>
          <p:nvPr/>
        </p:nvSpPr>
        <p:spPr bwMode="auto">
          <a:xfrm>
            <a:off x="4916244" y="680433"/>
            <a:ext cx="289778" cy="29875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solidFill>
            <a:srgbClr val="00B0F0"/>
          </a:solidFill>
          <a:ln>
            <a:noFill/>
          </a:ln>
          <a:effectLst/>
          <a:extLst>
            <a:ext uri="{91240B29-F687-4f45-9708-019B960494DF}">
              <a14:hiddenLine xmlns:lc="http://schemas.openxmlformats.org/drawingml/2006/lockedCanvas" xmlns:a14="http://schemas.microsoft.com/office/drawing/2010/main" xmlns="" w="12700" cap="flat" cmpd="sng">
                <a:solidFill>
                  <a:srgbClr val="000000"/>
                </a:solidFill>
                <a:prstDash val="solid"/>
                <a:miter lim="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rgbClr val="000000">
                      <a:alpha val="74998"/>
                    </a:srgbClr>
                  </a:outerShdw>
                </a:effectLst>
              </a14:hiddenEffects>
            </a:ext>
          </a:extLst>
        </p:spPr>
        <p:txBody>
          <a:bodyPr lIns="21585" tIns="21585" rIns="21585" bIns="21585"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006" algn="l" rtl="0" fontAlgn="base">
              <a:spcBef>
                <a:spcPct val="0"/>
              </a:spcBef>
              <a:spcAft>
                <a:spcPct val="0"/>
              </a:spcAft>
              <a:defRPr kern="1200">
                <a:solidFill>
                  <a:schemeClr val="tx1"/>
                </a:solidFill>
                <a:latin typeface="Calibri" pitchFamily="34" charset="0"/>
                <a:ea typeface="宋体" pitchFamily="2" charset="-122"/>
                <a:cs typeface="+mn-cs"/>
              </a:defRPr>
            </a:lvl2pPr>
            <a:lvl3pPr marL="914011"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018"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023" algn="l" rtl="0" fontAlgn="base">
              <a:spcBef>
                <a:spcPct val="0"/>
              </a:spcBef>
              <a:spcAft>
                <a:spcPct val="0"/>
              </a:spcAft>
              <a:defRPr kern="1200">
                <a:solidFill>
                  <a:schemeClr val="tx1"/>
                </a:solidFill>
                <a:latin typeface="Calibri" pitchFamily="34" charset="0"/>
                <a:ea typeface="宋体" pitchFamily="2" charset="-122"/>
                <a:cs typeface="+mn-cs"/>
              </a:defRPr>
            </a:lvl5pPr>
            <a:lvl6pPr marL="2285028" algn="l" defTabSz="914011" rtl="0" eaLnBrk="1" latinLnBrk="0" hangingPunct="1">
              <a:defRPr kern="1200">
                <a:solidFill>
                  <a:schemeClr val="tx1"/>
                </a:solidFill>
                <a:latin typeface="Calibri" pitchFamily="34" charset="0"/>
                <a:ea typeface="宋体" pitchFamily="2" charset="-122"/>
                <a:cs typeface="+mn-cs"/>
              </a:defRPr>
            </a:lvl6pPr>
            <a:lvl7pPr marL="2742034" algn="l" defTabSz="914011" rtl="0" eaLnBrk="1" latinLnBrk="0" hangingPunct="1">
              <a:defRPr kern="1200">
                <a:solidFill>
                  <a:schemeClr val="tx1"/>
                </a:solidFill>
                <a:latin typeface="Calibri" pitchFamily="34" charset="0"/>
                <a:ea typeface="宋体" pitchFamily="2" charset="-122"/>
                <a:cs typeface="+mn-cs"/>
              </a:defRPr>
            </a:lvl7pPr>
            <a:lvl8pPr marL="3199040" algn="l" defTabSz="914011" rtl="0" eaLnBrk="1" latinLnBrk="0" hangingPunct="1">
              <a:defRPr kern="1200">
                <a:solidFill>
                  <a:schemeClr val="tx1"/>
                </a:solidFill>
                <a:latin typeface="Calibri" pitchFamily="34" charset="0"/>
                <a:ea typeface="宋体" pitchFamily="2" charset="-122"/>
                <a:cs typeface="+mn-cs"/>
              </a:defRPr>
            </a:lvl8pPr>
            <a:lvl9pPr marL="3656046" algn="l" defTabSz="914011" rtl="0" eaLnBrk="1" latinLnBrk="0" hangingPunct="1">
              <a:defRPr kern="1200">
                <a:solidFill>
                  <a:schemeClr val="tx1"/>
                </a:solidFill>
                <a:latin typeface="Calibri" pitchFamily="34" charset="0"/>
                <a:ea typeface="宋体" pitchFamily="2" charset="-122"/>
                <a:cs typeface="+mn-cs"/>
              </a:defRPr>
            </a:lvl9pPr>
          </a:lstStyle>
          <a:p>
            <a:pPr algn="ctr" defTabSz="258990" hangingPunct="0"/>
            <a:endParaRPr lang="en-US" sz="3173" dirty="0">
              <a:solidFill>
                <a:srgbClr val="000000"/>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cxnSp>
        <p:nvCxnSpPr>
          <p:cNvPr id="71" name="直接连接符 70"/>
          <p:cNvCxnSpPr>
            <a:stCxn id="34" idx="0"/>
          </p:cNvCxnSpPr>
          <p:nvPr/>
        </p:nvCxnSpPr>
        <p:spPr>
          <a:xfrm flipH="1" flipV="1">
            <a:off x="5364088" y="1412776"/>
            <a:ext cx="36004" cy="1152128"/>
          </a:xfrm>
          <a:prstGeom prst="line">
            <a:avLst/>
          </a:prstGeom>
          <a:ln w="12700">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76" name="圆角矩形 75"/>
          <p:cNvSpPr/>
          <p:nvPr/>
        </p:nvSpPr>
        <p:spPr>
          <a:xfrm>
            <a:off x="2123728" y="2708920"/>
            <a:ext cx="1224136" cy="432048"/>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r>
              <a:rPr lang="en-US" altLang="zh-CN" baseline="30000" dirty="0" smtClean="0"/>
              <a:t>rd</a:t>
            </a:r>
            <a:r>
              <a:rPr lang="en-US" altLang="zh-CN" dirty="0" smtClean="0"/>
              <a:t> App</a:t>
            </a:r>
            <a:endParaRPr lang="zh-CN" altLang="en-US" dirty="0"/>
          </a:p>
        </p:txBody>
      </p:sp>
      <p:sp>
        <p:nvSpPr>
          <p:cNvPr id="77" name="TextBox 76"/>
          <p:cNvSpPr txBox="1"/>
          <p:nvPr/>
        </p:nvSpPr>
        <p:spPr>
          <a:xfrm>
            <a:off x="6732240" y="2708920"/>
            <a:ext cx="1008112" cy="276999"/>
          </a:xfrm>
          <a:prstGeom prst="rect">
            <a:avLst/>
          </a:prstGeom>
          <a:noFill/>
        </p:spPr>
        <p:txBody>
          <a:bodyPr wrap="square" rtlCol="0">
            <a:spAutoFit/>
          </a:bodyPr>
          <a:lstStyle/>
          <a:p>
            <a:r>
              <a:rPr lang="en-US" altLang="zh-CN" sz="1200" dirty="0" smtClean="0">
                <a:solidFill>
                  <a:srgbClr val="FF0000"/>
                </a:solidFill>
              </a:rPr>
              <a:t>100.1.1.1</a:t>
            </a:r>
            <a:endParaRPr lang="zh-CN" altLang="en-US" sz="1200" dirty="0" smtClean="0">
              <a:solidFill>
                <a:srgbClr val="FF0000"/>
              </a:solidFill>
            </a:endParaRPr>
          </a:p>
        </p:txBody>
      </p:sp>
      <p:sp>
        <p:nvSpPr>
          <p:cNvPr id="78" name="TextBox 77"/>
          <p:cNvSpPr txBox="1"/>
          <p:nvPr/>
        </p:nvSpPr>
        <p:spPr>
          <a:xfrm>
            <a:off x="5724128" y="4077072"/>
            <a:ext cx="1008112" cy="276999"/>
          </a:xfrm>
          <a:prstGeom prst="rect">
            <a:avLst/>
          </a:prstGeom>
          <a:noFill/>
        </p:spPr>
        <p:txBody>
          <a:bodyPr wrap="square" rtlCol="0">
            <a:spAutoFit/>
          </a:bodyPr>
          <a:lstStyle/>
          <a:p>
            <a:r>
              <a:rPr lang="en-US" altLang="zh-CN" sz="1200" dirty="0" smtClean="0">
                <a:solidFill>
                  <a:srgbClr val="FF0000"/>
                </a:solidFill>
              </a:rPr>
              <a:t>200.1.1.1</a:t>
            </a:r>
            <a:endParaRPr lang="zh-CN" altLang="en-US" sz="1200" dirty="0">
              <a:solidFill>
                <a:srgbClr val="FF0000"/>
              </a:solidFill>
            </a:endParaRPr>
          </a:p>
        </p:txBody>
      </p:sp>
      <p:sp>
        <p:nvSpPr>
          <p:cNvPr id="80" name="TextBox 79"/>
          <p:cNvSpPr txBox="1"/>
          <p:nvPr/>
        </p:nvSpPr>
        <p:spPr>
          <a:xfrm>
            <a:off x="3707904" y="4077072"/>
            <a:ext cx="1008112" cy="276999"/>
          </a:xfrm>
          <a:prstGeom prst="rect">
            <a:avLst/>
          </a:prstGeom>
          <a:noFill/>
        </p:spPr>
        <p:txBody>
          <a:bodyPr wrap="square" rtlCol="0">
            <a:spAutoFit/>
          </a:bodyPr>
          <a:lstStyle/>
          <a:p>
            <a:r>
              <a:rPr lang="en-US" altLang="zh-CN" sz="1200" dirty="0" smtClean="0">
                <a:solidFill>
                  <a:srgbClr val="FF0000"/>
                </a:solidFill>
              </a:rPr>
              <a:t>200.1.1.253</a:t>
            </a:r>
            <a:endParaRPr lang="zh-CN" altLang="en-US" sz="1200" dirty="0">
              <a:solidFill>
                <a:srgbClr val="FF0000"/>
              </a:solidFill>
            </a:endParaRPr>
          </a:p>
        </p:txBody>
      </p:sp>
      <p:sp>
        <p:nvSpPr>
          <p:cNvPr id="83" name="TextBox 82"/>
          <p:cNvSpPr txBox="1"/>
          <p:nvPr/>
        </p:nvSpPr>
        <p:spPr>
          <a:xfrm>
            <a:off x="8172400" y="3573016"/>
            <a:ext cx="720080" cy="338554"/>
          </a:xfrm>
          <a:prstGeom prst="rect">
            <a:avLst/>
          </a:prstGeom>
          <a:noFill/>
        </p:spPr>
        <p:txBody>
          <a:bodyPr wrap="square" rtlCol="0">
            <a:spAutoFit/>
          </a:bodyPr>
          <a:lstStyle/>
          <a:p>
            <a:r>
              <a:rPr lang="en-US" altLang="zh-CN" sz="1600" dirty="0" smtClean="0">
                <a:solidFill>
                  <a:schemeClr val="bg1"/>
                </a:solidFill>
              </a:rPr>
              <a:t>PC</a:t>
            </a:r>
            <a:endParaRPr lang="zh-CN" altLang="en-US" sz="1600" dirty="0">
              <a:solidFill>
                <a:schemeClr val="bg1"/>
              </a:solidFill>
            </a:endParaRPr>
          </a:p>
        </p:txBody>
      </p:sp>
      <p:sp>
        <p:nvSpPr>
          <p:cNvPr id="84" name="TextBox 83"/>
          <p:cNvSpPr txBox="1"/>
          <p:nvPr/>
        </p:nvSpPr>
        <p:spPr>
          <a:xfrm>
            <a:off x="2195736" y="6093296"/>
            <a:ext cx="864096" cy="338554"/>
          </a:xfrm>
          <a:prstGeom prst="rect">
            <a:avLst/>
          </a:prstGeom>
          <a:noFill/>
        </p:spPr>
        <p:txBody>
          <a:bodyPr wrap="square" rtlCol="0">
            <a:spAutoFit/>
          </a:bodyPr>
          <a:lstStyle/>
          <a:p>
            <a:r>
              <a:rPr lang="en-US" altLang="zh-CN" sz="1600" dirty="0" smtClean="0">
                <a:solidFill>
                  <a:schemeClr val="bg1"/>
                </a:solidFill>
              </a:rPr>
              <a:t>Sensor</a:t>
            </a:r>
            <a:endParaRPr lang="zh-CN" altLang="en-US" sz="1600" dirty="0">
              <a:solidFill>
                <a:schemeClr val="bg1"/>
              </a:solidFill>
            </a:endParaRPr>
          </a:p>
        </p:txBody>
      </p:sp>
      <p:sp>
        <p:nvSpPr>
          <p:cNvPr id="85" name="TextBox 84"/>
          <p:cNvSpPr txBox="1"/>
          <p:nvPr/>
        </p:nvSpPr>
        <p:spPr>
          <a:xfrm>
            <a:off x="5940152" y="6093296"/>
            <a:ext cx="3024336" cy="369332"/>
          </a:xfrm>
          <a:prstGeom prst="rect">
            <a:avLst/>
          </a:prstGeom>
          <a:noFill/>
        </p:spPr>
        <p:txBody>
          <a:bodyPr wrap="square" rtlCol="0">
            <a:spAutoFit/>
          </a:bodyPr>
          <a:lstStyle/>
          <a:p>
            <a:r>
              <a:rPr lang="en-US" altLang="zh-CN" dirty="0" smtClean="0">
                <a:solidFill>
                  <a:schemeClr val="bg1"/>
                </a:solidFill>
              </a:rPr>
              <a:t>SIM</a:t>
            </a:r>
            <a:r>
              <a:rPr lang="zh-CN" altLang="en-US" dirty="0" smtClean="0">
                <a:solidFill>
                  <a:schemeClr val="bg1"/>
                </a:solidFill>
              </a:rPr>
              <a:t>卡使用移动或联通</a:t>
            </a:r>
            <a:r>
              <a:rPr lang="en-US" altLang="zh-CN" dirty="0" smtClean="0">
                <a:solidFill>
                  <a:schemeClr val="bg1"/>
                </a:solidFill>
              </a:rPr>
              <a:t>4G</a:t>
            </a:r>
            <a:endParaRPr lang="zh-CN" altLang="en-US" dirty="0">
              <a:solidFill>
                <a:schemeClr val="bg1"/>
              </a:solidFill>
            </a:endParaRPr>
          </a:p>
        </p:txBody>
      </p:sp>
      <p:sp>
        <p:nvSpPr>
          <p:cNvPr id="87" name="TextBox 86"/>
          <p:cNvSpPr txBox="1"/>
          <p:nvPr/>
        </p:nvSpPr>
        <p:spPr>
          <a:xfrm>
            <a:off x="7956376" y="2492896"/>
            <a:ext cx="1008112" cy="276999"/>
          </a:xfrm>
          <a:prstGeom prst="rect">
            <a:avLst/>
          </a:prstGeom>
          <a:noFill/>
        </p:spPr>
        <p:txBody>
          <a:bodyPr wrap="square" rtlCol="0">
            <a:spAutoFit/>
          </a:bodyPr>
          <a:lstStyle/>
          <a:p>
            <a:r>
              <a:rPr lang="en-US" altLang="zh-CN" sz="1200" dirty="0" smtClean="0">
                <a:solidFill>
                  <a:srgbClr val="FF0000"/>
                </a:solidFill>
              </a:rPr>
              <a:t>DHCP</a:t>
            </a:r>
            <a:r>
              <a:rPr lang="zh-CN" altLang="en-US" sz="1200" dirty="0" smtClean="0">
                <a:solidFill>
                  <a:srgbClr val="FF0000"/>
                </a:solidFill>
              </a:rPr>
              <a:t>分配</a:t>
            </a:r>
          </a:p>
        </p:txBody>
      </p:sp>
      <p:sp>
        <p:nvSpPr>
          <p:cNvPr id="40" name="TextBox 39"/>
          <p:cNvSpPr txBox="1"/>
          <p:nvPr/>
        </p:nvSpPr>
        <p:spPr>
          <a:xfrm>
            <a:off x="7631832" y="3861048"/>
            <a:ext cx="1512168" cy="1200329"/>
          </a:xfrm>
          <a:prstGeom prst="rect">
            <a:avLst/>
          </a:prstGeom>
          <a:noFill/>
        </p:spPr>
        <p:txBody>
          <a:bodyPr wrap="square" rtlCol="0">
            <a:spAutoFit/>
          </a:bodyPr>
          <a:lstStyle/>
          <a:p>
            <a:r>
              <a:rPr lang="en-US" altLang="zh-CN" sz="1200" dirty="0" smtClean="0">
                <a:solidFill>
                  <a:srgbClr val="FF0000"/>
                </a:solidFill>
              </a:rPr>
              <a:t>PC</a:t>
            </a:r>
            <a:r>
              <a:rPr lang="zh-CN" altLang="en-US" sz="1200" dirty="0" smtClean="0">
                <a:solidFill>
                  <a:srgbClr val="FF0000"/>
                </a:solidFill>
              </a:rPr>
              <a:t>需要配置路由才能访问容器：：</a:t>
            </a:r>
            <a:r>
              <a:rPr lang="en-US" altLang="zh-CN" sz="1200" dirty="0" smtClean="0">
                <a:solidFill>
                  <a:srgbClr val="FF0000"/>
                </a:solidFill>
              </a:rPr>
              <a:t>route  </a:t>
            </a:r>
            <a:r>
              <a:rPr lang="en-US" altLang="zh-CN" sz="1200" dirty="0" smtClean="0">
                <a:solidFill>
                  <a:srgbClr val="FF0000"/>
                </a:solidFill>
              </a:rPr>
              <a:t>add  200.1.1.0  mask  255.255.255.0  100.1.1.1</a:t>
            </a:r>
            <a:endParaRPr lang="zh-CN" altLang="en-US" sz="1200" dirty="0">
              <a:solidFill>
                <a:srgbClr val="FF0000"/>
              </a:solidFill>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1778</TotalTime>
  <Words>1523</Words>
  <Application>Microsoft Office PowerPoint</Application>
  <PresentationFormat>全屏显示(4:3)</PresentationFormat>
  <Paragraphs>207</Paragraphs>
  <Slides>19</Slides>
  <Notes>2</Notes>
  <HiddenSlides>0</HiddenSlides>
  <MMClips>0</MMClips>
  <ScaleCrop>false</ScaleCrop>
  <HeadingPairs>
    <vt:vector size="6" baseType="variant">
      <vt:variant>
        <vt:lpstr>主题</vt:lpstr>
      </vt:variant>
      <vt:variant>
        <vt:i4>5</vt:i4>
      </vt:variant>
      <vt:variant>
        <vt:lpstr>嵌入 OLE 服务器</vt:lpstr>
      </vt:variant>
      <vt:variant>
        <vt:i4>1</vt:i4>
      </vt:variant>
      <vt:variant>
        <vt:lpstr>幻灯片标题</vt:lpstr>
      </vt:variant>
      <vt:variant>
        <vt:i4>19</vt:i4>
      </vt:variant>
    </vt:vector>
  </HeadingPairs>
  <TitlesOfParts>
    <vt:vector size="25" baseType="lpstr">
      <vt:lpstr>自定义设计方案</vt:lpstr>
      <vt:lpstr>1_自定义设计方案</vt:lpstr>
      <vt:lpstr>2_自定义设计方案</vt:lpstr>
      <vt:lpstr>3_自定义设计方案</vt:lpstr>
      <vt:lpstr>4_自定义设计方案</vt:lpstr>
      <vt:lpstr>文档</vt:lpstr>
      <vt:lpstr>边缘计算容器应用开发实战</vt:lpstr>
      <vt:lpstr>开放背景</vt:lpstr>
      <vt:lpstr>端到端应用架构</vt:lpstr>
      <vt:lpstr>网关开放</vt:lpstr>
      <vt:lpstr>网关开放能力介绍</vt:lpstr>
      <vt:lpstr>AR502CGBS-L介绍</vt:lpstr>
      <vt:lpstr>分配给容器的资源</vt:lpstr>
      <vt:lpstr>网关内部组网</vt:lpstr>
      <vt:lpstr>组网示意图</vt:lpstr>
      <vt:lpstr>网关开发者架构</vt:lpstr>
      <vt:lpstr>VRP网络以及设备状态信息开放</vt:lpstr>
      <vt:lpstr>Json  Over Mqtt访问VRP</vt:lpstr>
      <vt:lpstr>设备RS232访问</vt:lpstr>
      <vt:lpstr>telnet登陆容器</vt:lpstr>
      <vt:lpstr>SSH登陆容器</vt:lpstr>
      <vt:lpstr>容器内debian LINUX</vt:lpstr>
      <vt:lpstr>开发者开发环境</vt:lpstr>
      <vt:lpstr>幻灯片 18</vt:lpstr>
      <vt:lpstr>幻灯片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Cooper Feng</dc:creator>
  <cp:lastModifiedBy>f00277983</cp:lastModifiedBy>
  <cp:revision>262</cp:revision>
  <dcterms:created xsi:type="dcterms:W3CDTF">2017-02-08T12:14:38Z</dcterms:created>
  <dcterms:modified xsi:type="dcterms:W3CDTF">2017-07-19T09:29:08Z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(3)bY/hFhJjvinZeXHQcmlTW6UnguV4p/NyjWpUenMp7nWm+ZwhW1UjWhcg14f29I9XiMXeURNp
Jk7jaPh0P24YkKD5IhKILAiKbwwTUcoGCZ8Bi6h6QStFZSNsqyIxswXZ3YLUCf0CU9bLwEUM
Kd5jlEQo5/cnJAd0d1tNl1hpd4R3Ut41HZc0eOvlvvpE7geisYj3XzIhprCyAJvwFz2nGk0V
6eVH/5QOP5/wDUjSxe</vt:lpwstr>
  </property>
  <property fmtid="{D5CDD505-2E9C-101B-9397-08002B2CF9AE}" pid="3" name="_2015_ms_pID_7253431">
    <vt:lpwstr>G8w51pCj2Kra++uDced1wbsxzHX7SnlcJfYLy+6yvBxaH0kDXpl73F
BWdH1Cf0ajKOs704LY8ausAjyX2DZu76KaQDZQ8k6OJWwaNa9MvvJytOnbjt/Jf/l1ZzZbQr
Znn0pchGJwdnSDfbnoNdQcMuuhFt52UDgZXPrEPFoSf/C3k9GpvoE3F+uzBLTuZ+rDRlDv2d
s5vRwygLALa7Cmy1QdNy9tqlYUZQhGZvEuY7</vt:lpwstr>
  </property>
  <property fmtid="{D5CDD505-2E9C-101B-9397-08002B2CF9AE}" pid="4" name="_2015_ms_pID_7253432">
    <vt:lpwstr>iA==</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1500456186</vt:lpwstr>
  </property>
</Properties>
</file>