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5" r:id="rId6"/>
    <p:sldId id="266" r:id="rId7"/>
    <p:sldId id="267" r:id="rId8"/>
    <p:sldId id="269" r:id="rId9"/>
    <p:sldId id="270" r:id="rId10"/>
    <p:sldId id="271" r:id="rId11"/>
    <p:sldId id="272" r:id="rId12"/>
    <p:sldId id="259" r:id="rId13"/>
    <p:sldId id="273" r:id="rId14"/>
    <p:sldId id="261" r:id="rId15"/>
    <p:sldId id="275" r:id="rId16"/>
    <p:sldId id="274"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61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t>2018/10/31</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2018/10/31</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gif"/><Relationship Id="rId1" Type="http://schemas.microsoft.com/office/2007/relationships/media" Target="../media/media1.gif"/><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playground.tensorflow.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MTCNN</a:t>
            </a:r>
            <a:r>
              <a:rPr lang="zh-CN" altLang="en-US" dirty="0" smtClean="0"/>
              <a:t>人脸检测介绍</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42747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ea"/>
              </a:rPr>
              <a:t>3</a:t>
            </a:r>
            <a:r>
              <a:rPr lang="zh-CN" altLang="en-US" dirty="0" smtClean="0">
                <a:latin typeface="+mj-ea"/>
              </a:rPr>
              <a:t>、</a:t>
            </a:r>
            <a:r>
              <a:rPr lang="en-US" altLang="zh-CN" dirty="0">
                <a:latin typeface="+mj-ea"/>
              </a:rPr>
              <a:t>MTCNN</a:t>
            </a:r>
            <a:r>
              <a:rPr lang="zh-CN" altLang="en-US" dirty="0">
                <a:latin typeface="+mj-ea"/>
              </a:rPr>
              <a:t>特点</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MTCNN</a:t>
            </a:r>
            <a:r>
              <a:rPr lang="zh-CN" altLang="en-US" dirty="0" smtClean="0"/>
              <a:t>利用检测和校准之间固有的相关性在深度级联的多任务框架下来提升它们的性能。尤其是，利用三层级联架构结合精心设计的卷神经网络算法，来对人脸进行检测和关键点的粗略定位。</a:t>
            </a:r>
            <a:endParaRPr lang="en-US" altLang="zh-CN" dirty="0" smtClean="0"/>
          </a:p>
        </p:txBody>
      </p:sp>
    </p:spTree>
    <p:extLst>
      <p:ext uri="{BB962C8B-B14F-4D97-AF65-F5344CB8AC3E}">
        <p14:creationId xmlns:p14="http://schemas.microsoft.com/office/powerpoint/2010/main" val="3837305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ea"/>
              </a:rPr>
              <a:t>3</a:t>
            </a:r>
            <a:r>
              <a:rPr lang="zh-CN" altLang="en-US" dirty="0" smtClean="0">
                <a:latin typeface="+mj-ea"/>
              </a:rPr>
              <a:t>、</a:t>
            </a:r>
            <a:r>
              <a:rPr lang="en-US" altLang="zh-CN" dirty="0">
                <a:latin typeface="+mj-ea"/>
              </a:rPr>
              <a:t>MTCNN</a:t>
            </a:r>
            <a:r>
              <a:rPr lang="zh-CN" altLang="en-US" dirty="0">
                <a:latin typeface="+mj-ea"/>
              </a:rPr>
              <a:t>特点</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MTCNN</a:t>
            </a:r>
            <a:r>
              <a:rPr lang="zh-CN" altLang="en-US" dirty="0" smtClean="0"/>
              <a:t>分为</a:t>
            </a:r>
            <a:r>
              <a:rPr lang="zh-CN" altLang="en-US" dirty="0"/>
              <a:t>三</a:t>
            </a:r>
            <a:r>
              <a:rPr lang="zh-CN" altLang="en-US" dirty="0" smtClean="0"/>
              <a:t>个</a:t>
            </a:r>
            <a:endParaRPr lang="en-US" altLang="zh-CN" dirty="0" smtClean="0"/>
          </a:p>
          <a:p>
            <a:pPr marL="0" indent="0">
              <a:buNone/>
            </a:pPr>
            <a:r>
              <a:rPr lang="zh-CN" altLang="en-US" dirty="0" smtClean="0"/>
              <a:t>部分：</a:t>
            </a:r>
            <a:endParaRPr lang="en-US" altLang="zh-CN" dirty="0" smtClean="0"/>
          </a:p>
          <a:p>
            <a:pPr marL="0" indent="0">
              <a:buNone/>
            </a:pPr>
            <a:r>
              <a:rPr lang="en-US" altLang="zh-CN" dirty="0" err="1" smtClean="0"/>
              <a:t>PNet</a:t>
            </a:r>
            <a:r>
              <a:rPr lang="zh-CN" altLang="en-US" dirty="0"/>
              <a:t>、</a:t>
            </a:r>
            <a:r>
              <a:rPr lang="en-US" altLang="zh-CN" dirty="0" err="1"/>
              <a:t>RNet</a:t>
            </a:r>
            <a:r>
              <a:rPr lang="zh-CN" altLang="en-US" dirty="0"/>
              <a:t>和</a:t>
            </a:r>
            <a:r>
              <a:rPr lang="en-US" altLang="zh-CN" dirty="0" err="1" smtClean="0"/>
              <a:t>Onet</a:t>
            </a:r>
            <a:endParaRPr lang="en-US" altLang="zh-CN" dirty="0" smtClean="0"/>
          </a:p>
          <a:p>
            <a:pPr marL="0" indent="0">
              <a:buNone/>
            </a:pP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484784"/>
            <a:ext cx="4392488"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0694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3</a:t>
            </a:r>
            <a:r>
              <a:rPr lang="zh-CN" altLang="en-US" dirty="0">
                <a:latin typeface="+mj-ea"/>
              </a:rPr>
              <a:t>、</a:t>
            </a:r>
            <a:r>
              <a:rPr lang="en-US" altLang="zh-CN" dirty="0">
                <a:latin typeface="+mj-ea"/>
              </a:rPr>
              <a:t>MTCNN</a:t>
            </a:r>
            <a:r>
              <a:rPr lang="zh-CN" altLang="en-US" dirty="0">
                <a:latin typeface="+mj-ea"/>
              </a:rPr>
              <a:t>特点</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564904"/>
            <a:ext cx="7848872"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797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3</a:t>
            </a:r>
            <a:r>
              <a:rPr lang="zh-CN" altLang="en-US" dirty="0">
                <a:latin typeface="+mj-ea"/>
              </a:rPr>
              <a:t>、</a:t>
            </a:r>
            <a:r>
              <a:rPr lang="en-US" altLang="zh-CN" dirty="0">
                <a:latin typeface="+mj-ea"/>
              </a:rPr>
              <a:t>MTCNN</a:t>
            </a:r>
            <a:r>
              <a:rPr lang="zh-CN" altLang="en-US" dirty="0">
                <a:latin typeface="+mj-ea"/>
              </a:rPr>
              <a:t>特点</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1</a:t>
            </a:r>
            <a:r>
              <a:rPr lang="zh-CN" altLang="en-US" dirty="0"/>
              <a:t>、</a:t>
            </a:r>
            <a:r>
              <a:rPr lang="en-US" altLang="zh-CN" dirty="0" err="1"/>
              <a:t>PNet</a:t>
            </a:r>
            <a:r>
              <a:rPr lang="zh-CN" altLang="en-US" dirty="0"/>
              <a:t>是全卷积网络（</a:t>
            </a:r>
            <a:r>
              <a:rPr lang="en-US" altLang="zh-CN" dirty="0"/>
              <a:t>FCN</a:t>
            </a:r>
            <a:r>
              <a:rPr lang="zh-CN" altLang="en-US" dirty="0" smtClean="0"/>
              <a:t>），全</a:t>
            </a:r>
            <a:r>
              <a:rPr lang="zh-CN" altLang="en-US" dirty="0"/>
              <a:t>卷积网络的优点在于可以输入任意尺寸的图像，同时使用卷积运算代替了滑动窗口运算，大幅提高了</a:t>
            </a:r>
            <a:r>
              <a:rPr lang="zh-CN" altLang="en-US" dirty="0" smtClean="0"/>
              <a:t>效率。</a:t>
            </a:r>
            <a:endParaRPr lang="en-US" altLang="zh-CN" dirty="0" smtClean="0"/>
          </a:p>
          <a:p>
            <a:r>
              <a:rPr lang="en-US" altLang="zh-CN" dirty="0" smtClean="0"/>
              <a:t>2</a:t>
            </a:r>
            <a:r>
              <a:rPr lang="zh-CN" altLang="en-US" dirty="0" smtClean="0"/>
              <a:t>、</a:t>
            </a:r>
            <a:r>
              <a:rPr lang="zh-CN" altLang="en-US" dirty="0"/>
              <a:t>将人脸检测和人脸对齐集成到了一个框架中</a:t>
            </a:r>
            <a:r>
              <a:rPr lang="zh-CN" altLang="en-US" dirty="0" smtClean="0"/>
              <a:t>实现，</a:t>
            </a:r>
            <a:r>
              <a:rPr lang="zh-CN" altLang="en-US" dirty="0"/>
              <a:t>整体的复杂度得到了很好的</a:t>
            </a:r>
            <a:r>
              <a:rPr lang="zh-CN" altLang="en-US" dirty="0" smtClean="0"/>
              <a:t>控制</a:t>
            </a:r>
            <a:endParaRPr lang="en-US" altLang="zh-CN" dirty="0"/>
          </a:p>
          <a:p>
            <a:r>
              <a:rPr lang="en-US" altLang="zh-CN" dirty="0" smtClean="0"/>
              <a:t>3</a:t>
            </a:r>
            <a:r>
              <a:rPr lang="zh-CN" altLang="en-US" dirty="0" smtClean="0"/>
              <a:t>、采用</a:t>
            </a:r>
            <a:r>
              <a:rPr lang="en-US" altLang="zh-CN" dirty="0" smtClean="0"/>
              <a:t>12</a:t>
            </a:r>
            <a:r>
              <a:rPr lang="zh-CN" altLang="en-US" dirty="0" smtClean="0"/>
              <a:t>预选</a:t>
            </a:r>
            <a:r>
              <a:rPr lang="en-US" altLang="zh-CN" dirty="0" smtClean="0"/>
              <a:t>-24</a:t>
            </a:r>
            <a:r>
              <a:rPr lang="zh-CN" altLang="en-US" dirty="0" smtClean="0"/>
              <a:t>预选</a:t>
            </a:r>
            <a:r>
              <a:rPr lang="en-US" altLang="zh-CN" dirty="0" smtClean="0"/>
              <a:t>-48 </a:t>
            </a:r>
            <a:r>
              <a:rPr lang="zh-CN" altLang="en-US" dirty="0" smtClean="0"/>
              <a:t>最后选择，图像</a:t>
            </a:r>
            <a:r>
              <a:rPr lang="zh-CN" altLang="en-US" dirty="0"/>
              <a:t>最小检测尺度翻一倍，速度可能要提升不止一倍</a:t>
            </a:r>
            <a:r>
              <a:rPr lang="zh-CN" altLang="en-US" dirty="0" smtClean="0"/>
              <a:t>。</a:t>
            </a:r>
            <a:endParaRPr lang="en-US" altLang="zh-CN" dirty="0" smtClean="0"/>
          </a:p>
          <a:p>
            <a:pPr marL="0" indent="0">
              <a:buNone/>
            </a:pPr>
            <a:r>
              <a:rPr lang="zh-CN" altLang="en-US" dirty="0" smtClean="0"/>
              <a:t>结合</a:t>
            </a:r>
            <a:r>
              <a:rPr lang="zh-CN" altLang="en-US" dirty="0"/>
              <a:t>速度和检测率，</a:t>
            </a:r>
            <a:r>
              <a:rPr lang="en-US" altLang="zh-CN" dirty="0"/>
              <a:t>MTCNN</a:t>
            </a:r>
            <a:r>
              <a:rPr lang="zh-CN" altLang="en-US" dirty="0"/>
              <a:t>与其他方法比起来更优秀</a:t>
            </a:r>
          </a:p>
          <a:p>
            <a:endParaRPr lang="zh-CN" altLang="en-US" dirty="0"/>
          </a:p>
        </p:txBody>
      </p:sp>
    </p:spTree>
    <p:extLst>
      <p:ext uri="{BB962C8B-B14F-4D97-AF65-F5344CB8AC3E}">
        <p14:creationId xmlns:p14="http://schemas.microsoft.com/office/powerpoint/2010/main" val="779385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dirty="0"/>
              <a:t>4</a:t>
            </a:r>
            <a:r>
              <a:rPr lang="zh-CN" altLang="en-US" dirty="0"/>
              <a:t>、</a:t>
            </a:r>
            <a:r>
              <a:rPr lang="en-US" altLang="zh-CN" dirty="0"/>
              <a:t>MTCNN</a:t>
            </a:r>
            <a:r>
              <a:rPr lang="zh-CN" altLang="en-US" dirty="0"/>
              <a:t>训练技巧</a:t>
            </a:r>
            <a:endParaRPr lang="en-US" altLang="zh-CN" dirty="0"/>
          </a:p>
        </p:txBody>
      </p:sp>
      <p:sp>
        <p:nvSpPr>
          <p:cNvPr id="3" name="内容占位符 2"/>
          <p:cNvSpPr>
            <a:spLocks noGrp="1"/>
          </p:cNvSpPr>
          <p:nvPr>
            <p:ph idx="1"/>
          </p:nvPr>
        </p:nvSpPr>
        <p:spPr/>
        <p:txBody>
          <a:bodyPr>
            <a:normAutofit/>
          </a:bodyPr>
          <a:lstStyle/>
          <a:p>
            <a:pPr marL="0" indent="0">
              <a:buNone/>
            </a:pPr>
            <a:r>
              <a:rPr lang="zh-CN" altLang="en-US" sz="1400" dirty="0" smtClean="0">
                <a:solidFill>
                  <a:srgbClr val="FF0000"/>
                </a:solidFill>
              </a:rPr>
              <a:t>查看</a:t>
            </a:r>
            <a:r>
              <a:rPr lang="zh-CN" altLang="en-US" sz="1400" dirty="0" smtClean="0">
                <a:solidFill>
                  <a:srgbClr val="FF0000"/>
                </a:solidFill>
              </a:rPr>
              <a:t>代码</a:t>
            </a:r>
            <a:endParaRPr lang="en-US" altLang="zh-CN" sz="1400" dirty="0" smtClean="0">
              <a:solidFill>
                <a:srgbClr val="FF0000"/>
              </a:solidFill>
            </a:endParaRPr>
          </a:p>
          <a:p>
            <a:pPr marL="0" indent="0">
              <a:buNone/>
            </a:pPr>
            <a:endParaRPr lang="zh-CN" altLang="en-US" sz="1400" dirty="0">
              <a:solidFill>
                <a:srgbClr val="FF0000"/>
              </a:solidFill>
            </a:endParaRPr>
          </a:p>
        </p:txBody>
      </p:sp>
      <p:pic>
        <p:nvPicPr>
          <p:cNvPr id="1027" name="Picture 3" descr="D:\win7_favorite\Desktop\360截图20181030201456839.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44824"/>
            <a:ext cx="3619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010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a:t>
            </a:r>
            <a:r>
              <a:rPr lang="en-US" altLang="zh-CN" dirty="0"/>
              <a:t>MTCNN</a:t>
            </a:r>
            <a:r>
              <a:rPr lang="zh-CN" altLang="en-US" dirty="0"/>
              <a:t>训练技巧</a:t>
            </a:r>
            <a:endParaRPr lang="zh-CN" altLang="en-US" dirty="0"/>
          </a:p>
        </p:txBody>
      </p:sp>
      <p:pic>
        <p:nvPicPr>
          <p:cNvPr id="5" name="3826ba48a215579ec0874dbd64fa2013_584693-20160519134756826-166871751.gif">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362373" y="1600200"/>
            <a:ext cx="6419254" cy="4686300"/>
          </a:xfrm>
        </p:spPr>
      </p:pic>
    </p:spTree>
    <p:extLst>
      <p:ext uri="{BB962C8B-B14F-4D97-AF65-F5344CB8AC3E}">
        <p14:creationId xmlns:p14="http://schemas.microsoft.com/office/powerpoint/2010/main" val="406341895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a:t>
            </a:r>
            <a:r>
              <a:rPr lang="zh-CN" altLang="en-US" dirty="0"/>
              <a:t>、</a:t>
            </a:r>
            <a:r>
              <a:rPr lang="en-US" altLang="zh-CN" dirty="0"/>
              <a:t>MTCNN</a:t>
            </a:r>
            <a:r>
              <a:rPr lang="zh-CN" altLang="en-US" dirty="0"/>
              <a:t>改进与</a:t>
            </a:r>
            <a:r>
              <a:rPr lang="zh-CN" altLang="en-US" dirty="0" smtClean="0"/>
              <a:t>探讨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			Thanks  </a:t>
            </a:r>
            <a:r>
              <a:rPr lang="zh-CN" altLang="en-US" dirty="0" smtClean="0"/>
              <a:t>！</a:t>
            </a:r>
            <a:endParaRPr lang="zh-CN" altLang="en-US" dirty="0"/>
          </a:p>
        </p:txBody>
      </p:sp>
    </p:spTree>
    <p:extLst>
      <p:ext uri="{BB962C8B-B14F-4D97-AF65-F5344CB8AC3E}">
        <p14:creationId xmlns:p14="http://schemas.microsoft.com/office/powerpoint/2010/main" val="2835501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521816"/>
          </a:xfrm>
        </p:spPr>
        <p:txBody>
          <a:bodyPr/>
          <a:lstStyle/>
          <a:p>
            <a:pPr marL="0" indent="0">
              <a:buNone/>
            </a:pPr>
            <a:r>
              <a:rPr lang="zh-CN" altLang="en-US" dirty="0" smtClean="0"/>
              <a:t>目录：</a:t>
            </a:r>
            <a:endParaRPr lang="en-US" altLang="zh-CN" dirty="0" smtClean="0"/>
          </a:p>
          <a:p>
            <a:pPr marL="0" indent="0">
              <a:buNone/>
            </a:pPr>
            <a:r>
              <a:rPr lang="en-US" altLang="zh-CN" dirty="0" smtClean="0"/>
              <a:t>1</a:t>
            </a:r>
            <a:r>
              <a:rPr lang="zh-CN" altLang="en-US" dirty="0" smtClean="0"/>
              <a:t>、深度学习简介</a:t>
            </a:r>
            <a:endParaRPr lang="en-US" altLang="zh-CN" dirty="0" smtClean="0"/>
          </a:p>
          <a:p>
            <a:pPr marL="0" indent="0">
              <a:buNone/>
            </a:pPr>
            <a:r>
              <a:rPr lang="en-US" altLang="zh-CN" dirty="0">
                <a:latin typeface="+mj-ea"/>
              </a:rPr>
              <a:t>2</a:t>
            </a:r>
            <a:r>
              <a:rPr lang="zh-CN" altLang="en-US" dirty="0">
                <a:latin typeface="+mj-ea"/>
              </a:rPr>
              <a:t>、人脸检测简述</a:t>
            </a:r>
            <a:endParaRPr lang="en-US" altLang="zh-CN" dirty="0" smtClean="0"/>
          </a:p>
          <a:p>
            <a:pPr marL="0" indent="0">
              <a:buNone/>
            </a:pPr>
            <a:r>
              <a:rPr lang="en-US" altLang="zh-CN" dirty="0"/>
              <a:t>3</a:t>
            </a:r>
            <a:r>
              <a:rPr lang="zh-CN" altLang="en-US" dirty="0" smtClean="0"/>
              <a:t>、</a:t>
            </a:r>
            <a:r>
              <a:rPr lang="en-US" altLang="zh-CN" dirty="0" smtClean="0"/>
              <a:t>MTCNN</a:t>
            </a:r>
            <a:r>
              <a:rPr lang="zh-CN" altLang="en-US" dirty="0" smtClean="0"/>
              <a:t>特点</a:t>
            </a:r>
            <a:endParaRPr lang="en-US" altLang="zh-CN" dirty="0" smtClean="0"/>
          </a:p>
          <a:p>
            <a:pPr marL="0" indent="0">
              <a:buNone/>
            </a:pPr>
            <a:r>
              <a:rPr lang="en-US" altLang="zh-CN" dirty="0" smtClean="0"/>
              <a:t>4</a:t>
            </a:r>
            <a:r>
              <a:rPr lang="zh-CN" altLang="en-US" dirty="0" smtClean="0"/>
              <a:t>、</a:t>
            </a:r>
            <a:r>
              <a:rPr lang="en-US" altLang="zh-CN" dirty="0" smtClean="0"/>
              <a:t>MTCNN</a:t>
            </a:r>
            <a:r>
              <a:rPr lang="zh-CN" altLang="en-US" dirty="0" smtClean="0"/>
              <a:t>训练技巧</a:t>
            </a:r>
            <a:endParaRPr lang="en-US" altLang="zh-CN" dirty="0" smtClean="0"/>
          </a:p>
          <a:p>
            <a:pPr marL="0" indent="0">
              <a:buNone/>
            </a:pPr>
            <a:r>
              <a:rPr lang="en-US" altLang="zh-CN" dirty="0" smtClean="0"/>
              <a:t>5</a:t>
            </a:r>
            <a:r>
              <a:rPr lang="zh-CN" altLang="en-US" dirty="0" smtClean="0"/>
              <a:t>、</a:t>
            </a:r>
            <a:r>
              <a:rPr lang="en-US" altLang="zh-CN" dirty="0" smtClean="0"/>
              <a:t>MTCNN</a:t>
            </a:r>
            <a:r>
              <a:rPr lang="zh-CN" altLang="en-US" dirty="0" smtClean="0"/>
              <a:t>改进与探讨</a:t>
            </a:r>
            <a:endParaRPr lang="zh-CN" altLang="en-US" dirty="0"/>
          </a:p>
        </p:txBody>
      </p:sp>
    </p:spTree>
    <p:extLst>
      <p:ext uri="{BB962C8B-B14F-4D97-AF65-F5344CB8AC3E}">
        <p14:creationId xmlns:p14="http://schemas.microsoft.com/office/powerpoint/2010/main" val="930594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mj-ea"/>
              </a:rPr>
              <a:t>1</a:t>
            </a:r>
            <a:r>
              <a:rPr lang="zh-CN" altLang="en-US" sz="4000" dirty="0" smtClean="0">
                <a:latin typeface="+mj-ea"/>
              </a:rPr>
              <a:t>、深度</a:t>
            </a:r>
            <a:r>
              <a:rPr lang="zh-CN" altLang="en-US" sz="4000" dirty="0">
                <a:latin typeface="+mj-ea"/>
              </a:rPr>
              <a:t>学习</a:t>
            </a:r>
            <a:r>
              <a:rPr lang="zh-CN" altLang="en-US" sz="4000" dirty="0" smtClean="0">
                <a:latin typeface="+mj-ea"/>
              </a:rPr>
              <a:t>简介</a:t>
            </a:r>
            <a:endParaRPr lang="zh-CN" altLang="en-US" sz="4000" dirty="0">
              <a:latin typeface="+mj-ea"/>
            </a:endParaRPr>
          </a:p>
        </p:txBody>
      </p:sp>
      <p:pic>
        <p:nvPicPr>
          <p:cNvPr id="6" name="内容占位符 5" descr="http://imgsrc.baidu.com/forum/pic/item/ad4ab999a9014c08aac10927087b02087af4f42c.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7776864" cy="4680520"/>
          </a:xfrm>
          <a:prstGeom prst="rect">
            <a:avLst/>
          </a:prstGeom>
          <a:noFill/>
          <a:ln>
            <a:noFill/>
          </a:ln>
        </p:spPr>
      </p:pic>
    </p:spTree>
    <p:extLst>
      <p:ext uri="{BB962C8B-B14F-4D97-AF65-F5344CB8AC3E}">
        <p14:creationId xmlns:p14="http://schemas.microsoft.com/office/powerpoint/2010/main" val="3209859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mj-ea"/>
              </a:rPr>
              <a:t>1</a:t>
            </a:r>
            <a:r>
              <a:rPr lang="zh-CN" altLang="en-US" sz="4000" dirty="0">
                <a:latin typeface="+mj-ea"/>
              </a:rPr>
              <a:t>、深度学习简介</a:t>
            </a:r>
          </a:p>
        </p:txBody>
      </p:sp>
      <p:sp>
        <p:nvSpPr>
          <p:cNvPr id="3" name="内容占位符 2"/>
          <p:cNvSpPr>
            <a:spLocks noGrp="1"/>
          </p:cNvSpPr>
          <p:nvPr>
            <p:ph idx="1"/>
          </p:nvPr>
        </p:nvSpPr>
        <p:spPr/>
        <p:txBody>
          <a:bodyPr/>
          <a:lstStyle/>
          <a:p>
            <a:pPr marL="0" indent="0">
              <a:buNone/>
            </a:pPr>
            <a:r>
              <a:rPr lang="zh-CN" altLang="zh-CN" dirty="0"/>
              <a:t>我们用眼睛看到某样东西，可以一下子看出它的一些基本特征。可是计算机呢？它看到的只是一堆数字而已，因此要让机器从事物的特征中找到规律，其实是一个如何在数字中找规律的问题</a:t>
            </a:r>
            <a:r>
              <a:rPr lang="zh-CN" altLang="zh-CN" dirty="0" smtClean="0"/>
              <a:t>。</a:t>
            </a:r>
            <a:endParaRPr lang="en-US" altLang="zh-CN" dirty="0" smtClean="0"/>
          </a:p>
          <a:p>
            <a:pPr marL="0" indent="0">
              <a:buNone/>
            </a:pPr>
            <a:endParaRPr lang="zh-CN" altLang="zh-CN" dirty="0"/>
          </a:p>
          <a:p>
            <a:pPr marL="0" indent="0">
              <a:buNone/>
            </a:pPr>
            <a:endParaRPr lang="zh-CN" altLang="en-US" dirty="0"/>
          </a:p>
        </p:txBody>
      </p:sp>
    </p:spTree>
    <p:extLst>
      <p:ext uri="{BB962C8B-B14F-4D97-AF65-F5344CB8AC3E}">
        <p14:creationId xmlns:p14="http://schemas.microsoft.com/office/powerpoint/2010/main" val="825602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mj-ea"/>
              </a:rPr>
              <a:t>1</a:t>
            </a:r>
            <a:r>
              <a:rPr lang="zh-CN" altLang="en-US" sz="4000" dirty="0">
                <a:latin typeface="+mj-ea"/>
              </a:rPr>
              <a:t>、深度学习简介</a:t>
            </a:r>
          </a:p>
        </p:txBody>
      </p:sp>
      <p:pic>
        <p:nvPicPr>
          <p:cNvPr id="4" name="内容占位符 3" descr="https://images2015.cnblogs.com/blog/584693/201605/584693-20160518222114123-47352304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600200"/>
            <a:ext cx="7014065" cy="4686300"/>
          </a:xfrm>
          <a:prstGeom prst="rect">
            <a:avLst/>
          </a:prstGeom>
          <a:noFill/>
          <a:ln>
            <a:noFill/>
          </a:ln>
        </p:spPr>
      </p:pic>
    </p:spTree>
    <p:extLst>
      <p:ext uri="{BB962C8B-B14F-4D97-AF65-F5344CB8AC3E}">
        <p14:creationId xmlns:p14="http://schemas.microsoft.com/office/powerpoint/2010/main" val="742276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mj-ea"/>
              </a:rPr>
              <a:t>1</a:t>
            </a:r>
            <a:r>
              <a:rPr lang="zh-CN" altLang="en-US" sz="4000" dirty="0">
                <a:latin typeface="+mj-ea"/>
              </a:rPr>
              <a:t>、深度学习简介</a:t>
            </a:r>
          </a:p>
        </p:txBody>
      </p:sp>
      <p:sp>
        <p:nvSpPr>
          <p:cNvPr id="3" name="内容占位符 2"/>
          <p:cNvSpPr>
            <a:spLocks noGrp="1"/>
          </p:cNvSpPr>
          <p:nvPr>
            <p:ph idx="1"/>
          </p:nvPr>
        </p:nvSpPr>
        <p:spPr>
          <a:xfrm>
            <a:off x="457200" y="1600200"/>
            <a:ext cx="6779096" cy="4686320"/>
          </a:xfrm>
        </p:spPr>
        <p:txBody>
          <a:bodyPr>
            <a:normAutofit/>
          </a:bodyPr>
          <a:lstStyle/>
          <a:p>
            <a:pPr marL="0" indent="0">
              <a:buNone/>
            </a:pPr>
            <a:r>
              <a:rPr lang="zh-CN" altLang="en-US" sz="1800" dirty="0">
                <a:hlinkClick r:id="rId2"/>
              </a:rPr>
              <a:t>转</a:t>
            </a:r>
            <a:endParaRPr lang="zh-CN" altLang="en-US" sz="1800" dirty="0"/>
          </a:p>
        </p:txBody>
      </p:sp>
      <p:pic>
        <p:nvPicPr>
          <p:cNvPr id="1026"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484784"/>
            <a:ext cx="576064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046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mj-ea"/>
              </a:rPr>
              <a:t>1</a:t>
            </a:r>
            <a:r>
              <a:rPr lang="zh-CN" altLang="en-US" sz="4000" dirty="0">
                <a:latin typeface="+mj-ea"/>
              </a:rPr>
              <a:t>、深度学习简介</a:t>
            </a:r>
          </a:p>
        </p:txBody>
      </p:sp>
      <p:sp>
        <p:nvSpPr>
          <p:cNvPr id="3" name="内容占位符 2"/>
          <p:cNvSpPr>
            <a:spLocks noGrp="1"/>
          </p:cNvSpPr>
          <p:nvPr>
            <p:ph idx="1"/>
          </p:nvPr>
        </p:nvSpPr>
        <p:spPr/>
        <p:txBody>
          <a:bodyPr/>
          <a:lstStyle/>
          <a:p>
            <a:pPr marL="0" indent="0">
              <a:buNone/>
            </a:pPr>
            <a:r>
              <a:rPr lang="en-US" altLang="zh-CN" sz="2400" dirty="0" smtClean="0"/>
              <a:t>MNIST</a:t>
            </a:r>
            <a:r>
              <a:rPr lang="zh-CN" altLang="en-US" sz="2400" dirty="0" smtClean="0"/>
              <a:t>作为深度学习入门，类似学习</a:t>
            </a:r>
            <a:r>
              <a:rPr lang="en-US" altLang="zh-CN" sz="2400" dirty="0" smtClean="0"/>
              <a:t>C</a:t>
            </a:r>
            <a:r>
              <a:rPr lang="zh-CN" altLang="en-US" sz="2400" dirty="0" smtClean="0"/>
              <a:t>或者</a:t>
            </a:r>
            <a:r>
              <a:rPr lang="en-US" altLang="zh-CN" sz="2400" dirty="0" smtClean="0"/>
              <a:t>C++</a:t>
            </a:r>
            <a:r>
              <a:rPr lang="zh-CN" altLang="en-US" sz="2400" dirty="0"/>
              <a:t>打印</a:t>
            </a:r>
            <a:r>
              <a:rPr lang="en-US" altLang="zh-CN" sz="2400" dirty="0" smtClean="0"/>
              <a:t>hello world</a:t>
            </a:r>
            <a:r>
              <a:rPr lang="zh-CN" altLang="en-US" sz="2400" dirty="0"/>
              <a:t> </a:t>
            </a:r>
            <a:r>
              <a:rPr lang="zh-CN" altLang="en-US" sz="2400" dirty="0" smtClean="0"/>
              <a:t>！</a:t>
            </a:r>
            <a:endParaRPr lang="en-US" altLang="zh-CN" sz="2400" dirty="0" smtClean="0"/>
          </a:p>
          <a:p>
            <a:pPr marL="0" indent="0">
              <a:buNone/>
            </a:pPr>
            <a:endParaRPr lang="en-US" altLang="zh-CN" sz="2400" dirty="0" smtClean="0"/>
          </a:p>
          <a:p>
            <a:pPr marL="0"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276872"/>
            <a:ext cx="4113684" cy="1226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D:\win7我的文档-桌面-收藏夹\Desktop\360截图20181022203249727.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645024"/>
            <a:ext cx="5688632"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63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mj-ea"/>
              </a:rPr>
              <a:t>2</a:t>
            </a:r>
            <a:r>
              <a:rPr lang="zh-CN" altLang="en-US" sz="4000" dirty="0" smtClean="0">
                <a:latin typeface="+mj-ea"/>
              </a:rPr>
              <a:t>、人脸（目标）检测简述</a:t>
            </a:r>
            <a:endParaRPr lang="zh-CN" altLang="en-US" sz="4000" dirty="0">
              <a:latin typeface="+mj-ea"/>
            </a:endParaRPr>
          </a:p>
        </p:txBody>
      </p:sp>
      <p:sp>
        <p:nvSpPr>
          <p:cNvPr id="3" name="内容占位符 2"/>
          <p:cNvSpPr>
            <a:spLocks noGrp="1"/>
          </p:cNvSpPr>
          <p:nvPr>
            <p:ph idx="1"/>
          </p:nvPr>
        </p:nvSpPr>
        <p:spPr/>
        <p:txBody>
          <a:bodyPr>
            <a:normAutofit/>
          </a:bodyPr>
          <a:lstStyle/>
          <a:p>
            <a:pPr marL="0" indent="0">
              <a:buNone/>
            </a:pPr>
            <a:r>
              <a:rPr lang="zh-CN" altLang="en-US" dirty="0" smtClean="0"/>
              <a:t>由于姿势</a:t>
            </a:r>
            <a:r>
              <a:rPr lang="zh-CN" altLang="en-US" dirty="0"/>
              <a:t>、光照或遮挡等原因，在非强迫环境下的人脸识别和</a:t>
            </a:r>
            <a:r>
              <a:rPr lang="zh-CN" altLang="en-US" dirty="0" smtClean="0"/>
              <a:t>对齐，目前只有深度</a:t>
            </a:r>
            <a:r>
              <a:rPr lang="zh-CN" altLang="en-US" dirty="0"/>
              <a:t>学习</a:t>
            </a:r>
            <a:r>
              <a:rPr lang="zh-CN" altLang="en-US" dirty="0" smtClean="0"/>
              <a:t>算法能胜任。（</a:t>
            </a:r>
            <a:r>
              <a:rPr lang="en-US" altLang="zh-CN" dirty="0" smtClean="0"/>
              <a:t>JTCNN</a:t>
            </a:r>
            <a:r>
              <a:rPr lang="zh-CN" altLang="en-US" dirty="0"/>
              <a:t>、</a:t>
            </a:r>
            <a:r>
              <a:rPr lang="en-US" altLang="zh-CN" dirty="0" smtClean="0"/>
              <a:t>RCNN</a:t>
            </a:r>
            <a:r>
              <a:rPr lang="zh-CN" altLang="en-US" dirty="0"/>
              <a:t>、</a:t>
            </a:r>
            <a:r>
              <a:rPr lang="en-US" altLang="zh-CN" dirty="0" err="1"/>
              <a:t>fastRCNN</a:t>
            </a:r>
            <a:r>
              <a:rPr lang="zh-CN" altLang="en-US" dirty="0"/>
              <a:t>、</a:t>
            </a:r>
            <a:r>
              <a:rPr lang="en-US" altLang="zh-CN" dirty="0" err="1"/>
              <a:t>fasterRCNN</a:t>
            </a:r>
            <a:r>
              <a:rPr lang="zh-CN" altLang="en-US" dirty="0"/>
              <a:t>、</a:t>
            </a:r>
            <a:r>
              <a:rPr lang="en-US" altLang="zh-CN" dirty="0" err="1"/>
              <a:t>sppnet</a:t>
            </a:r>
            <a:r>
              <a:rPr lang="zh-CN" altLang="en-US" dirty="0"/>
              <a:t>、</a:t>
            </a:r>
            <a:r>
              <a:rPr lang="en-US" altLang="zh-CN" dirty="0"/>
              <a:t>YOLO</a:t>
            </a:r>
            <a:r>
              <a:rPr lang="zh-CN" altLang="en-US" dirty="0"/>
              <a:t>、</a:t>
            </a:r>
            <a:r>
              <a:rPr lang="en-US" altLang="zh-CN" dirty="0"/>
              <a:t>SSD</a:t>
            </a:r>
            <a:r>
              <a:rPr lang="zh-CN" altLang="en-US" dirty="0"/>
              <a:t>、</a:t>
            </a:r>
            <a:r>
              <a:rPr lang="en-US" altLang="zh-CN" dirty="0" err="1" smtClean="0"/>
              <a:t>DenseBox</a:t>
            </a:r>
            <a:r>
              <a:rPr lang="zh-CN" altLang="en-US" dirty="0" smtClean="0"/>
              <a:t>、</a:t>
            </a:r>
            <a:r>
              <a:rPr lang="en-US" altLang="zh-CN" dirty="0" smtClean="0"/>
              <a:t>MTCNN</a:t>
            </a:r>
            <a:r>
              <a:rPr lang="zh-CN" altLang="en-US" dirty="0" smtClean="0"/>
              <a:t>等）</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p:txBody>
      </p:sp>
    </p:spTree>
    <p:extLst>
      <p:ext uri="{BB962C8B-B14F-4D97-AF65-F5344CB8AC3E}">
        <p14:creationId xmlns:p14="http://schemas.microsoft.com/office/powerpoint/2010/main" val="3505798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2</a:t>
            </a:r>
            <a:r>
              <a:rPr lang="zh-CN" altLang="en-US" dirty="0">
                <a:latin typeface="+mj-ea"/>
              </a:rPr>
              <a:t>、人脸（目标）检测简述</a:t>
            </a:r>
            <a:endParaRPr lang="zh-CN" altLang="en-US" dirty="0"/>
          </a:p>
        </p:txBody>
      </p:sp>
      <p:sp>
        <p:nvSpPr>
          <p:cNvPr id="3" name="内容占位符 2"/>
          <p:cNvSpPr>
            <a:spLocks noGrp="1"/>
          </p:cNvSpPr>
          <p:nvPr>
            <p:ph idx="1"/>
          </p:nvPr>
        </p:nvSpPr>
        <p:spPr/>
        <p:txBody>
          <a:bodyPr>
            <a:normAutofit fontScale="92500"/>
          </a:bodyPr>
          <a:lstStyle/>
          <a:p>
            <a:pPr marL="514350" indent="-514350">
              <a:buAutoNum type="arabicPeriod"/>
            </a:pPr>
            <a:r>
              <a:rPr lang="zh-CN" altLang="en-US" dirty="0" smtClean="0"/>
              <a:t>使用</a:t>
            </a:r>
            <a:r>
              <a:rPr lang="zh-CN" altLang="en-US" dirty="0"/>
              <a:t>了</a:t>
            </a:r>
            <a:r>
              <a:rPr lang="en-US" altLang="zh-CN" dirty="0"/>
              <a:t>Cascade</a:t>
            </a:r>
            <a:r>
              <a:rPr lang="zh-CN" altLang="en-US" dirty="0"/>
              <a:t>级联结构，使用前面的</a:t>
            </a:r>
            <a:r>
              <a:rPr lang="en-US" altLang="zh-CN" dirty="0"/>
              <a:t>stage</a:t>
            </a:r>
            <a:r>
              <a:rPr lang="zh-CN" altLang="en-US" dirty="0"/>
              <a:t>快速过滤简单样本，后面的</a:t>
            </a:r>
            <a:r>
              <a:rPr lang="en-US" altLang="zh-CN" dirty="0"/>
              <a:t>stage</a:t>
            </a:r>
            <a:r>
              <a:rPr lang="zh-CN" altLang="en-US" dirty="0"/>
              <a:t>得到更为准确的分类结果</a:t>
            </a:r>
            <a:r>
              <a:rPr lang="zh-CN" altLang="en-US" dirty="0" smtClean="0"/>
              <a:t>；</a:t>
            </a:r>
            <a:endParaRPr lang="en-US" altLang="zh-CN" dirty="0" smtClean="0"/>
          </a:p>
          <a:p>
            <a:pPr marL="514350" indent="-514350">
              <a:buAutoNum type="arabicPeriod"/>
            </a:pPr>
            <a:r>
              <a:rPr lang="zh-CN" altLang="en-US" dirty="0" smtClean="0"/>
              <a:t>图像</a:t>
            </a:r>
            <a:r>
              <a:rPr lang="zh-CN" altLang="en-US" dirty="0"/>
              <a:t>金字塔结构，对于不同</a:t>
            </a:r>
            <a:r>
              <a:rPr lang="en-US" altLang="zh-CN" dirty="0"/>
              <a:t>scale</a:t>
            </a:r>
            <a:r>
              <a:rPr lang="zh-CN" altLang="en-US" dirty="0"/>
              <a:t>的人脸大小，通过缩放图像得到图像金字塔再进行处理</a:t>
            </a:r>
            <a:r>
              <a:rPr lang="zh-CN" altLang="en-US" dirty="0" smtClean="0"/>
              <a:t>；</a:t>
            </a:r>
            <a:endParaRPr lang="en-US" altLang="zh-CN" dirty="0" smtClean="0"/>
          </a:p>
          <a:p>
            <a:pPr marL="514350" indent="-514350">
              <a:buAutoNum type="arabicPeriod"/>
            </a:pPr>
            <a:r>
              <a:rPr lang="zh-CN" altLang="en-US" dirty="0" smtClean="0"/>
              <a:t>滑动</a:t>
            </a:r>
            <a:r>
              <a:rPr lang="zh-CN" altLang="en-US" dirty="0"/>
              <a:t>窗口加步长的处理模式</a:t>
            </a:r>
            <a:r>
              <a:rPr lang="zh-CN" altLang="en-US" dirty="0" smtClean="0"/>
              <a:t>；</a:t>
            </a:r>
            <a:endParaRPr lang="en-US" altLang="zh-CN" dirty="0" smtClean="0"/>
          </a:p>
          <a:p>
            <a:pPr marL="514350" indent="-514350">
              <a:buAutoNum type="arabicPeriod"/>
            </a:pPr>
            <a:r>
              <a:rPr lang="zh-CN" altLang="en-US" dirty="0" smtClean="0"/>
              <a:t>最后</a:t>
            </a:r>
            <a:r>
              <a:rPr lang="zh-CN" altLang="en-US" dirty="0"/>
              <a:t>处理结果根据</a:t>
            </a:r>
            <a:r>
              <a:rPr lang="en-US" altLang="zh-CN" dirty="0"/>
              <a:t>IOU(intersection over union)</a:t>
            </a:r>
            <a:r>
              <a:rPr lang="zh-CN" altLang="en-US" dirty="0"/>
              <a:t>大小使用</a:t>
            </a:r>
            <a:r>
              <a:rPr lang="en-US" altLang="zh-CN" dirty="0"/>
              <a:t>NMS</a:t>
            </a:r>
            <a:r>
              <a:rPr lang="zh-CN" altLang="en-US" dirty="0"/>
              <a:t>（</a:t>
            </a:r>
            <a:r>
              <a:rPr lang="en-US" altLang="zh-CN" dirty="0"/>
              <a:t>Non-maximum suppression</a:t>
            </a:r>
            <a:r>
              <a:rPr lang="zh-CN" altLang="en-US" dirty="0"/>
              <a:t>）方法进行窗口合并。</a:t>
            </a:r>
          </a:p>
        </p:txBody>
      </p:sp>
    </p:spTree>
    <p:extLst>
      <p:ext uri="{BB962C8B-B14F-4D97-AF65-F5344CB8AC3E}">
        <p14:creationId xmlns:p14="http://schemas.microsoft.com/office/powerpoint/2010/main" val="7321059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2449</TotalTime>
  <Words>476</Words>
  <Application>Microsoft Office PowerPoint</Application>
  <PresentationFormat>全屏显示(4:3)</PresentationFormat>
  <Paragraphs>45</Paragraphs>
  <Slides>16</Slides>
  <Notes>0</Notes>
  <HiddenSlides>0</HiddenSlides>
  <MMClips>1</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暗香扑面</vt:lpstr>
      <vt:lpstr>MTCNN人脸检测介绍</vt:lpstr>
      <vt:lpstr>PowerPoint 演示文稿</vt:lpstr>
      <vt:lpstr>1、深度学习简介</vt:lpstr>
      <vt:lpstr>1、深度学习简介</vt:lpstr>
      <vt:lpstr>1、深度学习简介</vt:lpstr>
      <vt:lpstr>1、深度学习简介</vt:lpstr>
      <vt:lpstr>1、深度学习简介</vt:lpstr>
      <vt:lpstr>2、人脸（目标）检测简述</vt:lpstr>
      <vt:lpstr>2、人脸（目标）检测简述</vt:lpstr>
      <vt:lpstr>3、MTCNN特点</vt:lpstr>
      <vt:lpstr>3、MTCNN特点</vt:lpstr>
      <vt:lpstr>3、MTCNN特点</vt:lpstr>
      <vt:lpstr>3、MTCNN特点</vt:lpstr>
      <vt:lpstr>4、MTCNN训练技巧</vt:lpstr>
      <vt:lpstr>4、MTCNN训练技巧</vt:lpstr>
      <vt:lpstr>5、MTCNN改进与探讨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adminpt</dc:creator>
  <cp:lastModifiedBy>dreamsummit</cp:lastModifiedBy>
  <cp:revision>54</cp:revision>
  <dcterms:created xsi:type="dcterms:W3CDTF">2018-10-08T08:15:35Z</dcterms:created>
  <dcterms:modified xsi:type="dcterms:W3CDTF">2018-10-31T12:48:52Z</dcterms:modified>
</cp:coreProperties>
</file>