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fa-IR" dirty="0" smtClean="0"/>
              <a:t>به نام خدا</a:t>
            </a:r>
            <a:endParaRPr lang="en-US" dirty="0"/>
          </a:p>
        </p:txBody>
      </p:sp>
      <p:sp>
        <p:nvSpPr>
          <p:cNvPr id="3" name="Subtitle 2"/>
          <p:cNvSpPr>
            <a:spLocks noGrp="1"/>
          </p:cNvSpPr>
          <p:nvPr>
            <p:ph type="subTitle" idx="1"/>
          </p:nvPr>
        </p:nvSpPr>
        <p:spPr/>
        <p:txBody>
          <a:bodyPr/>
          <a:lstStyle/>
          <a:p>
            <a:pPr algn="r"/>
            <a:endParaRPr lang="en-US" dirty="0"/>
          </a:p>
        </p:txBody>
      </p:sp>
    </p:spTree>
    <p:extLst>
      <p:ext uri="{BB962C8B-B14F-4D97-AF65-F5344CB8AC3E}">
        <p14:creationId xmlns:p14="http://schemas.microsoft.com/office/powerpoint/2010/main" val="2178293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618517"/>
            <a:ext cx="9905998" cy="5385467"/>
          </a:xfrm>
        </p:spPr>
      </p:pic>
    </p:spTree>
    <p:extLst>
      <p:ext uri="{BB962C8B-B14F-4D97-AF65-F5344CB8AC3E}">
        <p14:creationId xmlns:p14="http://schemas.microsoft.com/office/powerpoint/2010/main" val="3592594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03248"/>
          </a:xfrm>
        </p:spPr>
        <p:txBody>
          <a:bodyPr/>
          <a:lstStyle/>
          <a:p>
            <a:pPr algn="ctr"/>
            <a:r>
              <a:rPr lang="fa-IR" dirty="0" smtClean="0"/>
              <a:t>حسگر رادیویی</a:t>
            </a:r>
            <a:endParaRPr lang="en-US" dirty="0"/>
          </a:p>
        </p:txBody>
      </p:sp>
      <p:sp>
        <p:nvSpPr>
          <p:cNvPr id="3" name="Content Placeholder 2"/>
          <p:cNvSpPr>
            <a:spLocks noGrp="1"/>
          </p:cNvSpPr>
          <p:nvPr>
            <p:ph idx="1"/>
          </p:nvPr>
        </p:nvSpPr>
        <p:spPr>
          <a:xfrm>
            <a:off x="1141412" y="1759789"/>
            <a:ext cx="9905999" cy="4031412"/>
          </a:xfrm>
        </p:spPr>
        <p:txBody>
          <a:bodyPr>
            <a:normAutofit fontScale="92500"/>
          </a:bodyPr>
          <a:lstStyle/>
          <a:p>
            <a:pPr algn="r" rtl="1"/>
            <a:r>
              <a:rPr lang="fa-IR" dirty="0"/>
              <a:t>ساختار حسگرهای فرکانس‌های رادیویی از آرایه‌ای از عناصر حسگری تشکیل شده است که هر کدام از آن‌ها به‌عنوان آنتن‌های بسیار کوچکی عمل می‌کنند. این حسگرها که درواقع ماژول فرکانس رادیویی هستند، امواجی با شدت کم ایجاد و آن‌ها را به سمت سطح اسکن‌شده‌‌ی انگشت ارسال می‌کنند؛ سپس هر یک از آنتن‌ها امواج بازتاب‌شده از روی الگوهای پاپیلاری اثرانگشت را دریافت می‌کنند. میزان و اندازه‌ی نیروی محرکه‌ی الکترونیکی القا‌شده به هر یک از ریزآنتن‌ها به وجود یا نبود بالاترین نقاط اثرانگشت در نزدیکی آن‌ها بستگی دارد. درنهایت ماتریس تنش بدست‌آمده (تجزیه و تحلیل امواج ارسال‌شده از سوی آنتن‌ها و امواجی که دریافت کرده‌اند)، به تصویری دیجیتالی از اثرانگشت تبدیل می‌شود.</a:t>
            </a:r>
          </a:p>
          <a:p>
            <a:pPr algn="r" rtl="1"/>
            <a:r>
              <a:rPr lang="fa-IR" dirty="0"/>
              <a:t/>
            </a:r>
            <a:br>
              <a:rPr lang="fa-IR" dirty="0"/>
            </a:br>
            <a:endParaRPr lang="en-US" dirty="0"/>
          </a:p>
        </p:txBody>
      </p:sp>
    </p:spTree>
    <p:extLst>
      <p:ext uri="{BB962C8B-B14F-4D97-AF65-F5344CB8AC3E}">
        <p14:creationId xmlns:p14="http://schemas.microsoft.com/office/powerpoint/2010/main" val="2042493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8136" y="992038"/>
            <a:ext cx="10222302" cy="4822166"/>
          </a:xfrm>
        </p:spPr>
      </p:pic>
    </p:spTree>
    <p:extLst>
      <p:ext uri="{BB962C8B-B14F-4D97-AF65-F5344CB8AC3E}">
        <p14:creationId xmlns:p14="http://schemas.microsoft.com/office/powerpoint/2010/main" val="234396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643" y="0"/>
            <a:ext cx="9905998" cy="1478570"/>
          </a:xfrm>
        </p:spPr>
        <p:txBody>
          <a:bodyPr/>
          <a:lstStyle/>
          <a:p>
            <a:pPr algn="ctr"/>
            <a:r>
              <a:rPr lang="fa-IR" dirty="0" smtClean="0"/>
              <a:t>حسگر فشاری</a:t>
            </a:r>
            <a:endParaRPr lang="en-US" dirty="0"/>
          </a:p>
        </p:txBody>
      </p:sp>
      <p:sp>
        <p:nvSpPr>
          <p:cNvPr id="3" name="Content Placeholder 2"/>
          <p:cNvSpPr>
            <a:spLocks noGrp="1"/>
          </p:cNvSpPr>
          <p:nvPr>
            <p:ph idx="1"/>
          </p:nvPr>
        </p:nvSpPr>
        <p:spPr>
          <a:xfrm>
            <a:off x="1141412" y="1478570"/>
            <a:ext cx="9905999" cy="4312631"/>
          </a:xfrm>
        </p:spPr>
        <p:txBody>
          <a:bodyPr>
            <a:normAutofit/>
          </a:bodyPr>
          <a:lstStyle/>
          <a:p>
            <a:pPr algn="r" rtl="1"/>
            <a:r>
              <a:rPr lang="fa-IR" dirty="0"/>
              <a:t>در حسگرهای فشاری از آرایه‌ای از مواد </a:t>
            </a:r>
            <a:r>
              <a:rPr lang="fa-IR" dirty="0" smtClean="0"/>
              <a:t>پیزوالکتریک </a:t>
            </a:r>
            <a:r>
              <a:rPr lang="fa-IR" dirty="0"/>
              <a:t>(موادی که بر اثر فشرده‌شدن برق تولید می‌کنند) که نسبت به فشار حساس </a:t>
            </a:r>
            <a:r>
              <a:rPr lang="fa-IR" dirty="0" smtClean="0"/>
              <a:t>هستند استفاده می شود. </a:t>
            </a:r>
            <a:r>
              <a:rPr lang="fa-IR" dirty="0"/>
              <a:t>زمانی‌که انگشت روی سطح این حسگرها قرار می‌‌گیرد، برآمدگی‌های خطوط منحنی اثرانگشت روی بخشی از آرایه‌ی پیزوالکتریک‌ها فشار وارد می‌کنند، اما ‌تورفتگی‌ها فشاری را ایجاد نمی‌کنند؛ این فرایند باعث می‌شود، ولتاژی که پیزوالکترونیک‌ها ایجاد می‌کنند، به تصویر اثرانگشت تبدیل شود</a:t>
            </a:r>
            <a:r>
              <a:rPr lang="fa-IR" dirty="0" smtClean="0"/>
              <a:t>.</a:t>
            </a:r>
          </a:p>
          <a:p>
            <a:pPr algn="r" rtl="1"/>
            <a:r>
              <a:rPr lang="fa-IR" dirty="0"/>
              <a:t>این حسگرها کاملا نازک هستند و معمولا در وسایل الکترونیکی به کار گرفته می‌شوند. یکی از معایب حسگرهای اثرانگشت فشاری اولیه این بود که افزایش دوام آن‌ها باعث کاهش کارایی آن‌ها می‌شد؛ زیرا لایه‌ی محافظی که روی سطح اسکنر حسگر قرار می‌گرفت، کنتراست اثرانگشت را کاهش </a:t>
            </a:r>
            <a:r>
              <a:rPr lang="fa-IR" dirty="0" smtClean="0"/>
              <a:t>داد.</a:t>
            </a:r>
            <a:endParaRPr lang="fa-IR" dirty="0"/>
          </a:p>
          <a:p>
            <a:pPr algn="r" rtl="1"/>
            <a:endParaRPr lang="en-US" dirty="0"/>
          </a:p>
        </p:txBody>
      </p:sp>
    </p:spTree>
    <p:extLst>
      <p:ext uri="{BB962C8B-B14F-4D97-AF65-F5344CB8AC3E}">
        <p14:creationId xmlns:p14="http://schemas.microsoft.com/office/powerpoint/2010/main" val="4050776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618518"/>
            <a:ext cx="9905998" cy="5394093"/>
          </a:xfrm>
        </p:spPr>
      </p:pic>
    </p:spTree>
    <p:extLst>
      <p:ext uri="{BB962C8B-B14F-4D97-AF65-F5344CB8AC3E}">
        <p14:creationId xmlns:p14="http://schemas.microsoft.com/office/powerpoint/2010/main" val="408740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pPr algn="ctr"/>
            <a:r>
              <a:rPr lang="fa-IR" dirty="0" smtClean="0"/>
              <a:t>حسگر های حرارتی</a:t>
            </a:r>
            <a:endParaRPr lang="en-US" dirty="0"/>
          </a:p>
        </p:txBody>
      </p:sp>
      <p:sp>
        <p:nvSpPr>
          <p:cNvPr id="3" name="Content Placeholder 2"/>
          <p:cNvSpPr>
            <a:spLocks noGrp="1"/>
          </p:cNvSpPr>
          <p:nvPr>
            <p:ph idx="1"/>
          </p:nvPr>
        </p:nvSpPr>
        <p:spPr>
          <a:xfrm>
            <a:off x="1141412" y="1478570"/>
            <a:ext cx="9905999" cy="4611679"/>
          </a:xfrm>
        </p:spPr>
        <p:txBody>
          <a:bodyPr/>
          <a:lstStyle/>
          <a:p>
            <a:pPr algn="r"/>
            <a:r>
              <a:rPr lang="fa-IR" dirty="0"/>
              <a:t>در اسکنر‌های حرارتی از حسگرهای دربردارنده‌ی عناصر پیزوالکتریسه (موادی که بر اثر دریافت حرارت، </a:t>
            </a:r>
            <a:r>
              <a:rPr lang="fa-IR" dirty="0" smtClean="0"/>
              <a:t>الکتریسیته تولید </a:t>
            </a:r>
            <a:r>
              <a:rPr lang="fa-IR" dirty="0"/>
              <a:t>می‌کنند) استفاده می‌شود. این نوع طراحی مشکل اختلاف دما و تبدیل آن به حرارت را حل می‌کند.</a:t>
            </a:r>
          </a:p>
          <a:p>
            <a:pPr algn="r"/>
            <a:r>
              <a:rPr lang="fa-IR" dirty="0"/>
              <a:t>عملکرد این نوع حسگرها به این صورت است که وقتی انگشت روی اسکنر حسگر قرار می‌گیرد، نقشه‌ی دمایی سطح انگشت براساس دمای نقاط بیرون‌زده‌ی برآمدگی‌های اثرانگشت که با مواد پیزوالکتریسه تماس پیدا می‌کنند و همچنین دمای هوایی که در بین این برآمدگی‌ها وجود دارد، ایجاد و در مرحله‌ی بعدی به تصویری دیجیتالی تبدیل می‌شود.</a:t>
            </a:r>
          </a:p>
          <a:p>
            <a:pPr algn="r"/>
            <a:endParaRPr lang="en-US" dirty="0"/>
          </a:p>
        </p:txBody>
      </p:sp>
    </p:spTree>
    <p:extLst>
      <p:ext uri="{BB962C8B-B14F-4D97-AF65-F5344CB8AC3E}">
        <p14:creationId xmlns:p14="http://schemas.microsoft.com/office/powerpoint/2010/main" val="7154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618518"/>
            <a:ext cx="9905998" cy="5172682"/>
          </a:xfrm>
        </p:spPr>
      </p:pic>
    </p:spTree>
    <p:extLst>
      <p:ext uri="{BB962C8B-B14F-4D97-AF65-F5344CB8AC3E}">
        <p14:creationId xmlns:p14="http://schemas.microsoft.com/office/powerpoint/2010/main" val="1990488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lstStyle/>
          <a:p>
            <a:pPr algn="ctr"/>
            <a:r>
              <a:rPr lang="fa-IR" dirty="0" smtClean="0"/>
              <a:t>حسگر اولتراسونیک</a:t>
            </a:r>
            <a:endParaRPr lang="en-US" dirty="0"/>
          </a:p>
        </p:txBody>
      </p:sp>
      <p:sp>
        <p:nvSpPr>
          <p:cNvPr id="3" name="Content Placeholder 2"/>
          <p:cNvSpPr>
            <a:spLocks noGrp="1"/>
          </p:cNvSpPr>
          <p:nvPr>
            <p:ph idx="1"/>
          </p:nvPr>
        </p:nvSpPr>
        <p:spPr>
          <a:xfrm>
            <a:off x="1141412" y="1478570"/>
            <a:ext cx="9905999" cy="4312631"/>
          </a:xfrm>
        </p:spPr>
        <p:txBody>
          <a:bodyPr/>
          <a:lstStyle/>
          <a:p>
            <a:pPr algn="r"/>
            <a:r>
              <a:rPr lang="fa-IR" dirty="0" smtClean="0"/>
              <a:t>این </a:t>
            </a:r>
            <a:r>
              <a:rPr lang="fa-IR" dirty="0"/>
              <a:t>نوع حسگرها برای ثبت دقیق جزئیات اثرانگشت، مجهز به فرستنده و گیرنده هستند و برای شناسایی اثرانگشت پالس‌های فراصوتی را به سمت اثرانگشت که روی سطح حسگر قرار گرفته است، ارسال می‌کنند؛ مقداری از این پالس‌ها جذب انگشت می‌شوند و مقداری دیگر از آن‌ها بسته به خطوط منحنی، فرورفتگی‌ها و دیگر جزئیات سرانگشت، به سمت حسگر </a:t>
            </a:r>
            <a:r>
              <a:rPr lang="fa-IR" dirty="0" smtClean="0"/>
              <a:t>بازمی‌گردند.</a:t>
            </a:r>
          </a:p>
          <a:p>
            <a:pPr marL="0" indent="0" algn="r">
              <a:buNone/>
            </a:pPr>
            <a:r>
              <a:rPr lang="fa-IR" dirty="0" smtClean="0"/>
              <a:t> این حسگر ها به روزترین و جدیدترین نوع حسگر های اثرانگشت هستند که امروزه بیشترین کاربرد را در گوشی های هوشمند دارند.سرعت عملکرد ودقت از ویژگی های بارز این محصولات هستند.</a:t>
            </a:r>
          </a:p>
        </p:txBody>
      </p:sp>
    </p:spTree>
    <p:extLst>
      <p:ext uri="{BB962C8B-B14F-4D97-AF65-F5344CB8AC3E}">
        <p14:creationId xmlns:p14="http://schemas.microsoft.com/office/powerpoint/2010/main" val="1212555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141413" y="801688"/>
            <a:ext cx="9906000" cy="4876800"/>
          </a:xfrm>
        </p:spPr>
        <p:txBody>
          <a:bodyPr/>
          <a:lstStyle/>
          <a:p>
            <a:pPr algn="r" rtl="1"/>
            <a:r>
              <a:rPr lang="fa-IR" dirty="0"/>
              <a:t>این امواج شنیدنی نیستند و میکروفونی هم برای شنیدن آن‌ها در داخل اسکنر وجود ندارد؛ اما در عوض چند عدد حسگر تعبیه‌شده روی نقاط مختلف سطح اسکنر می‌توانند میزان تنش مکانیکی (نیروی وارد‌شده روی سطح) را تشخیص دهند و برای محاسبه‌ی شدت امواج بازگردانده‌شده در نقاط مختلف سطح اسکنر، استفاده شوند. اسکن طولانی‌تر امکان دریافت و ثبت داده‌های مربوط‌به عمق و در نتیجه بازآفرینی تصویری سه‌بعدی از اثرانگشت با جزئیات بالا را فراهم می‌کند. در این حسگرها فاصله‌ی بین امواج ارسال‌شده از سوی حسگرها تا خطوط منحنی و برجستگی‌ها و تورفتگی‌های الگوهای پاپیلری، با استفاده از پژواک امواج بازتاب‌شده از بخش‌های مختلف اثرانگشت، اندازه‌گیری می‌شود.</a:t>
            </a:r>
            <a:endParaRPr lang="en-US" dirty="0"/>
          </a:p>
        </p:txBody>
      </p:sp>
    </p:spTree>
    <p:extLst>
      <p:ext uri="{BB962C8B-B14F-4D97-AF65-F5344CB8AC3E}">
        <p14:creationId xmlns:p14="http://schemas.microsoft.com/office/powerpoint/2010/main" val="82126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618518"/>
            <a:ext cx="9905998" cy="5172682"/>
          </a:xfrm>
        </p:spPr>
      </p:pic>
    </p:spTree>
    <p:extLst>
      <p:ext uri="{BB962C8B-B14F-4D97-AF65-F5344CB8AC3E}">
        <p14:creationId xmlns:p14="http://schemas.microsoft.com/office/powerpoint/2010/main" val="152597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t>حسگر های اثر انگشت</a:t>
            </a:r>
            <a:endParaRPr lang="en-US" dirty="0"/>
          </a:p>
        </p:txBody>
      </p:sp>
      <p:sp>
        <p:nvSpPr>
          <p:cNvPr id="3" name="Content Placeholder 2"/>
          <p:cNvSpPr>
            <a:spLocks noGrp="1"/>
          </p:cNvSpPr>
          <p:nvPr>
            <p:ph idx="1"/>
          </p:nvPr>
        </p:nvSpPr>
        <p:spPr/>
        <p:txBody>
          <a:bodyPr/>
          <a:lstStyle/>
          <a:p>
            <a:pPr algn="r" rtl="1"/>
            <a:r>
              <a:rPr lang="fa-IR" dirty="0" smtClean="0"/>
              <a:t>تاریخچه کوتاه:در سال 1995 شرکت تامسون </a:t>
            </a:r>
            <a:r>
              <a:rPr lang="en-US" dirty="0" err="1" smtClean="0"/>
              <a:t>csf</a:t>
            </a:r>
            <a:r>
              <a:rPr lang="fa-IR" dirty="0"/>
              <a:t> </a:t>
            </a:r>
            <a:r>
              <a:rPr lang="fa-IR" dirty="0" smtClean="0"/>
              <a:t>نخستین حسگر اثر انگشت را تولید کرد.در این حسگر از فناوری دوربین های مادون قرمز استفاده شده بود.این </a:t>
            </a:r>
            <a:r>
              <a:rPr lang="fa-IR" dirty="0"/>
              <a:t>حسگر که درواقع نوعی حسگر اثرانگشت گرمایی بود، در سال ۱۹۹۷ برای نخستین بار در معرض نمایش برای عموم مردم قرار گرفت.</a:t>
            </a:r>
            <a:endParaRPr lang="en-US" dirty="0"/>
          </a:p>
        </p:txBody>
      </p:sp>
    </p:spTree>
    <p:extLst>
      <p:ext uri="{BB962C8B-B14F-4D97-AF65-F5344CB8AC3E}">
        <p14:creationId xmlns:p14="http://schemas.microsoft.com/office/powerpoint/2010/main" val="662414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618518"/>
            <a:ext cx="9905998" cy="5172682"/>
          </a:xfrm>
        </p:spPr>
      </p:pic>
    </p:spTree>
    <p:extLst>
      <p:ext uri="{BB962C8B-B14F-4D97-AF65-F5344CB8AC3E}">
        <p14:creationId xmlns:p14="http://schemas.microsoft.com/office/powerpoint/2010/main" val="2750629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58524"/>
          </a:xfrm>
        </p:spPr>
        <p:txBody>
          <a:bodyPr/>
          <a:lstStyle/>
          <a:p>
            <a:pPr algn="ctr"/>
            <a:r>
              <a:rPr lang="fa-IR" dirty="0" smtClean="0"/>
              <a:t>انواع حسگر اثر انگشت</a:t>
            </a:r>
            <a:endParaRPr lang="en-US" dirty="0"/>
          </a:p>
        </p:txBody>
      </p:sp>
      <p:sp>
        <p:nvSpPr>
          <p:cNvPr id="3" name="Content Placeholder 2"/>
          <p:cNvSpPr>
            <a:spLocks noGrp="1"/>
          </p:cNvSpPr>
          <p:nvPr>
            <p:ph idx="1"/>
          </p:nvPr>
        </p:nvSpPr>
        <p:spPr>
          <a:xfrm>
            <a:off x="1141412" y="1777042"/>
            <a:ext cx="9905999" cy="4425350"/>
          </a:xfrm>
        </p:spPr>
        <p:txBody>
          <a:bodyPr>
            <a:normAutofit/>
          </a:bodyPr>
          <a:lstStyle/>
          <a:p>
            <a:pPr algn="r"/>
            <a:r>
              <a:rPr lang="fa-IR" sz="3200" dirty="0" smtClean="0"/>
              <a:t>1-حسگر نوری(اپتیکال)</a:t>
            </a:r>
          </a:p>
          <a:p>
            <a:pPr algn="r"/>
            <a:r>
              <a:rPr lang="fa-IR" sz="3200" dirty="0" smtClean="0"/>
              <a:t>2-حسگر خازنی</a:t>
            </a:r>
          </a:p>
          <a:p>
            <a:pPr algn="r"/>
            <a:r>
              <a:rPr lang="fa-IR" sz="3200" dirty="0" smtClean="0"/>
              <a:t>3-حسگر رادیویی</a:t>
            </a:r>
          </a:p>
          <a:p>
            <a:pPr algn="r"/>
            <a:r>
              <a:rPr lang="fa-IR" sz="3200" dirty="0" smtClean="0"/>
              <a:t>4-حسگر فشاری</a:t>
            </a:r>
          </a:p>
          <a:p>
            <a:pPr algn="r"/>
            <a:r>
              <a:rPr lang="fa-IR" sz="3200" dirty="0" smtClean="0"/>
              <a:t>5-حسگر حرارتی</a:t>
            </a:r>
          </a:p>
          <a:p>
            <a:pPr algn="r"/>
            <a:r>
              <a:rPr lang="fa-IR" sz="3200" dirty="0" smtClean="0"/>
              <a:t>6-حسگر اولتراسونیک</a:t>
            </a:r>
            <a:endParaRPr lang="en-US" sz="3200" dirty="0"/>
          </a:p>
        </p:txBody>
      </p:sp>
    </p:spTree>
    <p:extLst>
      <p:ext uri="{BB962C8B-B14F-4D97-AF65-F5344CB8AC3E}">
        <p14:creationId xmlns:p14="http://schemas.microsoft.com/office/powerpoint/2010/main" val="2380022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7200"/>
            <a:ext cx="9905998" cy="1224951"/>
          </a:xfrm>
        </p:spPr>
        <p:txBody>
          <a:bodyPr/>
          <a:lstStyle/>
          <a:p>
            <a:pPr algn="ctr"/>
            <a:r>
              <a:rPr lang="fa-IR" dirty="0" smtClean="0"/>
              <a:t>حسگر نوری</a:t>
            </a:r>
            <a:endParaRPr lang="en-US" dirty="0"/>
          </a:p>
        </p:txBody>
      </p:sp>
      <p:sp>
        <p:nvSpPr>
          <p:cNvPr id="3" name="Content Placeholder 2"/>
          <p:cNvSpPr>
            <a:spLocks noGrp="1"/>
          </p:cNvSpPr>
          <p:nvPr>
            <p:ph idx="1"/>
          </p:nvPr>
        </p:nvSpPr>
        <p:spPr>
          <a:xfrm>
            <a:off x="1141413" y="1768415"/>
            <a:ext cx="9905999" cy="4221193"/>
          </a:xfrm>
        </p:spPr>
        <p:txBody>
          <a:bodyPr>
            <a:normAutofit/>
          </a:bodyPr>
          <a:lstStyle/>
          <a:p>
            <a:pPr algn="r" rtl="1"/>
            <a:r>
              <a:rPr lang="fa-IR" dirty="0"/>
              <a:t>حسگرهای نوری </a:t>
            </a:r>
            <a:r>
              <a:rPr lang="fa-IR" dirty="0" smtClean="0"/>
              <a:t>قدیمی‌ترین </a:t>
            </a:r>
            <a:r>
              <a:rPr lang="fa-IR" dirty="0"/>
              <a:t>نوع حسگر برای ثبت و مقایسه‌ی اثرانگشت‌ها محسوب می‌شود </a:t>
            </a:r>
            <a:r>
              <a:rPr lang="fa-IR" dirty="0" smtClean="0"/>
              <a:t>و </a:t>
            </a:r>
            <a:r>
              <a:rPr lang="fa-IR" dirty="0"/>
              <a:t>بر پایه‌ی گرفتن تصاویر نوری و عکس ایجاد شده است. این حسگرها با تحلیل تیره‌ترین و روشن‌ترین نقاط اثرانگشت، از چند الگتوریم برای تشخیص الگوهای منحصر‌به‌فرد اثرانگشت مثل (خطوط منحنی و سایر بخش‌های آن) استفاده می‌کنند.</a:t>
            </a:r>
          </a:p>
          <a:p>
            <a:pPr algn="r" rtl="1"/>
            <a:r>
              <a:rPr lang="fa-IR" dirty="0"/>
              <a:t/>
            </a:r>
            <a:br>
              <a:rPr lang="fa-IR" dirty="0"/>
            </a:br>
            <a:r>
              <a:rPr lang="fa-IR" dirty="0"/>
              <a:t/>
            </a:r>
            <a:br>
              <a:rPr lang="fa-IR" dirty="0"/>
            </a:br>
            <a:endParaRPr lang="en-US" dirty="0"/>
          </a:p>
        </p:txBody>
      </p:sp>
    </p:spTree>
    <p:extLst>
      <p:ext uri="{BB962C8B-B14F-4D97-AF65-F5344CB8AC3E}">
        <p14:creationId xmlns:p14="http://schemas.microsoft.com/office/powerpoint/2010/main" val="36713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2" y="618518"/>
            <a:ext cx="9905999" cy="5172683"/>
          </a:xfrm>
        </p:spPr>
        <p:txBody>
          <a:bodyPr/>
          <a:lstStyle/>
          <a:p>
            <a:pPr algn="r" rtl="1"/>
            <a:r>
              <a:rPr lang="fa-IR" dirty="0" smtClean="0"/>
              <a:t>این </a:t>
            </a:r>
            <a:r>
              <a:rPr lang="fa-IR" dirty="0"/>
              <a:t>حسگرها مانند دوربین‌ها رزولوشن مشخصی دارند و هر چقدر رزولوشن بالاتری داشته باشند، جزئیات بالاتری ثبت می‌کنند و در نتیجه از امنیت بیشتری برخوردار هستند؛ البته تصاویری که این حسگرها می‌گیرند، نسبت به تصاویر دوربین کنتراست بیشتری دارند. در هر اینچ از این حسگرها تعداد بسیاری دیود نصب شده است تا حداکثر جزئیات ممکن ثبت شود. سطح این حسگرها که انگشت روی آن قرار می‌گیرد، بسیار تیره است؛ بنابراین برخی از آن‌ها مجهز به چند ردیف فلش </a:t>
            </a:r>
            <a:r>
              <a:rPr lang="en-US" dirty="0"/>
              <a:t>LED </a:t>
            </a:r>
            <a:r>
              <a:rPr lang="fa-IR" dirty="0"/>
              <a:t>هستند که باعث روشن‌شدن تصویر هنگام تصویربرداری می‌شوند. درضمن این حسگرها مجهز به آرایه‌ای از تشخیص‌دهنده‌های فتودیود یا فتوترانزیستور برای تبدیل انرژی موجود در نور تشخیص‌‌دهنده‌ها به جریان الکتریکی هستند.</a:t>
            </a:r>
          </a:p>
          <a:p>
            <a:pPr algn="r" rtl="1"/>
            <a:r>
              <a:rPr lang="fa-IR" dirty="0"/>
              <a:t/>
            </a:r>
            <a:br>
              <a:rPr lang="fa-IR" dirty="0"/>
            </a:br>
            <a:endParaRPr lang="en-US" dirty="0"/>
          </a:p>
          <a:p>
            <a:pPr algn="r"/>
            <a:endParaRPr lang="en-US" dirty="0"/>
          </a:p>
        </p:txBody>
      </p:sp>
    </p:spTree>
    <p:extLst>
      <p:ext uri="{BB962C8B-B14F-4D97-AF65-F5344CB8AC3E}">
        <p14:creationId xmlns:p14="http://schemas.microsoft.com/office/powerpoint/2010/main" val="3923782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618518"/>
            <a:ext cx="9905998" cy="5172682"/>
          </a:xfrm>
        </p:spPr>
      </p:pic>
    </p:spTree>
    <p:extLst>
      <p:ext uri="{BB962C8B-B14F-4D97-AF65-F5344CB8AC3E}">
        <p14:creationId xmlns:p14="http://schemas.microsoft.com/office/powerpoint/2010/main" val="2232560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337094"/>
          </a:xfrm>
        </p:spPr>
        <p:txBody>
          <a:bodyPr/>
          <a:lstStyle/>
          <a:p>
            <a:pPr algn="ctr"/>
            <a:r>
              <a:rPr lang="fa-IR" dirty="0" smtClean="0"/>
              <a:t>حسگر خازنی</a:t>
            </a:r>
            <a:endParaRPr lang="en-US" dirty="0"/>
          </a:p>
        </p:txBody>
      </p:sp>
      <p:sp>
        <p:nvSpPr>
          <p:cNvPr id="3" name="Content Placeholder 2"/>
          <p:cNvSpPr>
            <a:spLocks noGrp="1"/>
          </p:cNvSpPr>
          <p:nvPr>
            <p:ph idx="1"/>
          </p:nvPr>
        </p:nvSpPr>
        <p:spPr>
          <a:xfrm>
            <a:off x="1141412" y="1337094"/>
            <a:ext cx="9905999" cy="4488612"/>
          </a:xfrm>
        </p:spPr>
        <p:txBody>
          <a:bodyPr>
            <a:normAutofit lnSpcReduction="10000"/>
          </a:bodyPr>
          <a:lstStyle/>
          <a:p>
            <a:pPr algn="r" rtl="1"/>
            <a:r>
              <a:rPr lang="fa-IR" dirty="0"/>
              <a:t>در این نوع خازن‌ها به‌جای روش قدیمی تصویربرداری از سر انگشت، از چند ردیف مدار خازنی کوچک برای جمع‌آوری داده‌ها استفاده می‌شود. احتمالا می‌دانید که خازن‌ها قادر هستند جریان الکترونیکی را در خود ذخیره می‌کنند و با متصل‌شدن به صفحات کوچک رسانای سطح اسکنر، می‌توانند برای ثبت و بررسی جزئیات اثرانگشت استفاده شوند. زمانی‌که خطوط منحنی سرانگشت با صفحه‌های رسانا تماس پیدا کردند، جریان ذخیره‌شده در خازن‌ها کمی تغییر می‌کند. این در‌حالی است که شکاف هوا باعث می‌شود جریان خازن تقریبا تغییری نکند. در مرحله‌ی بعد مدار انتگرال‌گیر تقویت‌کننده‌ی عملیاتی برای ردیابی این تغییرات که مبدل آنالوگ به دیجیتال می‌تواند آن‌ها را ثبت کند، استفاده می‌شود.</a:t>
            </a:r>
          </a:p>
          <a:p>
            <a:r>
              <a:rPr lang="fa-IR" dirty="0"/>
              <a:t/>
            </a:r>
            <a:br>
              <a:rPr lang="fa-IR" dirty="0"/>
            </a:br>
            <a:endParaRPr lang="en-US" dirty="0"/>
          </a:p>
        </p:txBody>
      </p:sp>
    </p:spTree>
    <p:extLst>
      <p:ext uri="{BB962C8B-B14F-4D97-AF65-F5344CB8AC3E}">
        <p14:creationId xmlns:p14="http://schemas.microsoft.com/office/powerpoint/2010/main" val="322253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24619"/>
            <a:ext cx="9905999" cy="5124090"/>
          </a:xfrm>
        </p:spPr>
        <p:txBody>
          <a:bodyPr/>
          <a:lstStyle/>
          <a:p>
            <a:pPr algn="r" rtl="1"/>
            <a:r>
              <a:rPr lang="fa-IR" dirty="0"/>
              <a:t>زمانی‌که این اطلاعات دیجیتالی ثبت شد، می‌توان آن‌ها را برای دستیابی به ویژگی‌های منحصر‌به‌فرد و متمایز برای هر فرد، تجزیه و تحلیل کرد. درضمن می‌توان این اطلاعات را برای مقایسه در آینده ذخیره کرد. آنچه حسگرهای اپتیکال را به‌طور ویژه‌ای هوشمند کرده، دشوارتر‌بودن فریب آن‌ها نسبت به حسگرهای اپتیکال است؛ زیرا نمی‌توان تنها با یک عکس داده‌هایی را که این حسگرها پس از دریافت آن‌ها، هویت کاربر را تشخیص و اجازه‌ی دسترسی به دستگاه را به او می‌دهند، جعل و کپی کرد و به‌دلیل اینکه مواد مختلف، جریان‌های مختلف را در خازن‌ها ایجاد می‌کنند (که تفاوت بسیار کمی با یکدیگر دارند)، فریب آن‌ها به‌معنای واقعی کلمه دشوار است. می‌توان گفت هک سخت‌افزاری یا نرم‌افزاری، تنها تهدید واقعی و احتمالی برای امنیت این حسگرها محسوب می‌شود.</a:t>
            </a:r>
            <a:endParaRPr lang="en-US" dirty="0"/>
          </a:p>
        </p:txBody>
      </p:sp>
    </p:spTree>
    <p:extLst>
      <p:ext uri="{BB962C8B-B14F-4D97-AF65-F5344CB8AC3E}">
        <p14:creationId xmlns:p14="http://schemas.microsoft.com/office/powerpoint/2010/main" val="98385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6288" y="1184275"/>
            <a:ext cx="8096250" cy="4181475"/>
          </a:xfrm>
        </p:spPr>
      </p:pic>
    </p:spTree>
    <p:extLst>
      <p:ext uri="{BB962C8B-B14F-4D97-AF65-F5344CB8AC3E}">
        <p14:creationId xmlns:p14="http://schemas.microsoft.com/office/powerpoint/2010/main" val="2520075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34</TotalTime>
  <Words>863</Words>
  <Application>Microsoft Office PowerPoint</Application>
  <PresentationFormat>Widescreen</PresentationFormat>
  <Paragraphs>32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Times New Roman</vt:lpstr>
      <vt:lpstr>Trebuchet MS</vt:lpstr>
      <vt:lpstr>Tw Cen MT</vt:lpstr>
      <vt:lpstr>Circuit</vt:lpstr>
      <vt:lpstr>به نام خدا</vt:lpstr>
      <vt:lpstr>حسگر های اثر انگشت</vt:lpstr>
      <vt:lpstr>انواع حسگر اثر انگشت</vt:lpstr>
      <vt:lpstr>حسگر نوری</vt:lpstr>
      <vt:lpstr>PowerPoint Presentation</vt:lpstr>
      <vt:lpstr>PowerPoint Presentation</vt:lpstr>
      <vt:lpstr>حسگر خازنی</vt:lpstr>
      <vt:lpstr>PowerPoint Presentation</vt:lpstr>
      <vt:lpstr>PowerPoint Presentation</vt:lpstr>
      <vt:lpstr>PowerPoint Presentation</vt:lpstr>
      <vt:lpstr>حسگر رادیویی</vt:lpstr>
      <vt:lpstr>PowerPoint Presentation</vt:lpstr>
      <vt:lpstr>حسگر فشاری</vt:lpstr>
      <vt:lpstr>PowerPoint Presentation</vt:lpstr>
      <vt:lpstr>حسگر های حرارتی</vt:lpstr>
      <vt:lpstr>PowerPoint Presentation</vt:lpstr>
      <vt:lpstr>حسگر اولتراسونیک</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به نام خدا</dc:title>
  <dc:creator>asus</dc:creator>
  <cp:lastModifiedBy>asus</cp:lastModifiedBy>
  <cp:revision>4</cp:revision>
  <dcterms:created xsi:type="dcterms:W3CDTF">2022-01-14T18:03:46Z</dcterms:created>
  <dcterms:modified xsi:type="dcterms:W3CDTF">2022-01-14T18:38:41Z</dcterms:modified>
</cp:coreProperties>
</file>