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8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69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54" autoAdjust="0"/>
  </p:normalViewPr>
  <p:slideViewPr>
    <p:cSldViewPr snapToGrid="0" snapToObjects="1">
      <p:cViewPr varScale="1">
        <p:scale>
          <a:sx n="65" d="100"/>
          <a:sy n="65" d="100"/>
        </p:scale>
        <p:origin x="-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6A816-0AFC-EE42-8050-8DE540A508DE}" type="datetimeFigureOut">
              <a:rPr kumimoji="1" lang="zh-CN" altLang="en-US" smtClean="0"/>
              <a:t>14-1-13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501D2-D694-0E46-956D-150825DA86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0130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altLang="zh-CN" sz="1200" dirty="0" smtClean="0"/>
              <a:t>Numeric IDs</a:t>
            </a:r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altLang="zh-CN" sz="1200" dirty="0" smtClean="0"/>
              <a:t>Go up with time</a:t>
            </a:r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altLang="zh-CN" sz="1200" dirty="0" smtClean="0"/>
              <a:t>Not resilient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501D2-D694-0E46-956D-150825DA86E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9615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altLang="zh-CN" sz="1200" dirty="0" smtClean="0"/>
              <a:t>Numeric IDs</a:t>
            </a:r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altLang="zh-CN" sz="1200" dirty="0" smtClean="0"/>
              <a:t>Do not go up with time</a:t>
            </a:r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altLang="zh-CN" sz="1200" dirty="0" smtClean="0"/>
              <a:t>Some resilience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501D2-D694-0E46-956D-150825DA86E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2113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altLang="zh-CN" sz="1200" dirty="0" smtClean="0"/>
              <a:t>Numeric IDs</a:t>
            </a:r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altLang="zh-CN" sz="1200" dirty="0" smtClean="0"/>
              <a:t>Do not go up with time</a:t>
            </a:r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altLang="zh-CN" sz="1200" dirty="0" smtClean="0"/>
              <a:t>Resilient and distributed</a:t>
            </a:r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altLang="zh-CN" sz="1200" dirty="0" smtClean="0"/>
              <a:t>ID generation separated from data store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501D2-D694-0E46-956D-150825DA86E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7046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blog.yxwang.me</a:t>
            </a:r>
            <a:r>
              <a:rPr kumimoji="1" lang="en-US" altLang="zh-CN" dirty="0" smtClean="0"/>
              <a:t>/2012/08/twitter-snowflake/</a:t>
            </a:r>
          </a:p>
          <a:p>
            <a:r>
              <a:rPr kumimoji="1" lang="zh-CN" altLang="en-US" dirty="0" smtClean="0"/>
              <a:t>如果序列 </a:t>
            </a:r>
            <a:r>
              <a:rPr kumimoji="1" lang="en-US" altLang="zh-CN" dirty="0" smtClean="0"/>
              <a:t>A </a:t>
            </a:r>
            <a:r>
              <a:rPr kumimoji="1" lang="zh-CN" altLang="en-US" dirty="0" smtClean="0"/>
              <a:t>要满足 </a:t>
            </a:r>
            <a:r>
              <a:rPr kumimoji="1" lang="en-US" altLang="zh-CN" dirty="0" smtClean="0"/>
              <a:t>k-sorted</a:t>
            </a:r>
            <a:r>
              <a:rPr kumimoji="1" lang="zh-CN" altLang="en-US" dirty="0" smtClean="0"/>
              <a:t>，当且仅当对于任意的 </a:t>
            </a:r>
            <a:r>
              <a:rPr kumimoji="1" lang="en-US" altLang="zh-CN" dirty="0" smtClean="0"/>
              <a:t>p, q</a:t>
            </a:r>
            <a:r>
              <a:rPr kumimoji="1" lang="zh-CN" altLang="en-US" dirty="0" smtClean="0"/>
              <a:t>，如果 </a:t>
            </a:r>
            <a:r>
              <a:rPr kumimoji="1" lang="en-US" altLang="zh-CN" dirty="0" smtClean="0"/>
              <a:t>1 &lt;= p &lt;= q - k (1 &lt;= p &lt;= q &lt;= n)</a:t>
            </a:r>
            <a:r>
              <a:rPr kumimoji="1" lang="zh-CN" altLang="en-US" dirty="0" smtClean="0"/>
              <a:t>，则有 </a:t>
            </a:r>
            <a:r>
              <a:rPr kumimoji="1" lang="en-US" altLang="zh-CN" dirty="0" smtClean="0"/>
              <a:t>A[p] &lt;= A[q]</a:t>
            </a:r>
            <a:r>
              <a:rPr kumimoji="1" lang="zh-CN" altLang="en-US" dirty="0" smtClean="0"/>
              <a:t>。换句话说，如果元素 </a:t>
            </a:r>
            <a:r>
              <a:rPr kumimoji="1" lang="en-US" altLang="zh-CN" dirty="0" smtClean="0"/>
              <a:t>p </a:t>
            </a:r>
            <a:r>
              <a:rPr kumimoji="1" lang="zh-CN" altLang="en-US" dirty="0" smtClean="0"/>
              <a:t>排在 </a:t>
            </a:r>
            <a:r>
              <a:rPr kumimoji="1" lang="en-US" altLang="zh-CN" dirty="0" smtClean="0"/>
              <a:t>q </a:t>
            </a:r>
            <a:r>
              <a:rPr kumimoji="1" lang="zh-CN" altLang="en-US" dirty="0" smtClean="0"/>
              <a:t>前面，且相差至少 </a:t>
            </a:r>
            <a:r>
              <a:rPr kumimoji="1" lang="en-US" altLang="zh-CN" dirty="0" smtClean="0"/>
              <a:t>k </a:t>
            </a:r>
            <a:r>
              <a:rPr kumimoji="1" lang="zh-CN" altLang="en-US" dirty="0" smtClean="0"/>
              <a:t>个位置，那么 </a:t>
            </a:r>
            <a:r>
              <a:rPr kumimoji="1" lang="en-US" altLang="zh-CN" dirty="0" smtClean="0"/>
              <a:t>p </a:t>
            </a:r>
            <a:r>
              <a:rPr kumimoji="1" lang="zh-CN" altLang="en-US" dirty="0" smtClean="0"/>
              <a:t>必然小于或等于 </a:t>
            </a:r>
            <a:r>
              <a:rPr kumimoji="1" lang="en-US" altLang="zh-CN" dirty="0" smtClean="0"/>
              <a:t>q</a:t>
            </a:r>
            <a:r>
              <a:rPr kumimoji="1" lang="zh-CN" altLang="en-US" dirty="0" smtClean="0"/>
              <a:t>。如果 </a:t>
            </a:r>
            <a:r>
              <a:rPr kumimoji="1" lang="en-US" altLang="zh-CN" dirty="0" smtClean="0"/>
              <a:t>tweet </a:t>
            </a:r>
            <a:r>
              <a:rPr kumimoji="1" lang="zh-CN" altLang="en-US" dirty="0" smtClean="0"/>
              <a:t>序列满足这个条件，要获取第 </a:t>
            </a:r>
            <a:r>
              <a:rPr kumimoji="1" lang="en-US" altLang="zh-CN" dirty="0" smtClean="0"/>
              <a:t>r </a:t>
            </a:r>
            <a:r>
              <a:rPr kumimoji="1" lang="zh-CN" altLang="en-US" dirty="0" smtClean="0"/>
              <a:t>条 </a:t>
            </a:r>
            <a:r>
              <a:rPr kumimoji="1" lang="en-US" altLang="zh-CN" dirty="0" smtClean="0"/>
              <a:t>tweet </a:t>
            </a:r>
            <a:r>
              <a:rPr kumimoji="1" lang="zh-CN" altLang="en-US" dirty="0" smtClean="0"/>
              <a:t>之后的消息，只要从第 </a:t>
            </a:r>
            <a:r>
              <a:rPr kumimoji="1" lang="en-US" altLang="zh-CN" dirty="0" smtClean="0"/>
              <a:t>r - k </a:t>
            </a:r>
            <a:r>
              <a:rPr kumimoji="1" lang="zh-CN" altLang="en-US" dirty="0" smtClean="0"/>
              <a:t>条开始查找即可。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501D2-D694-0E46-956D-150825DA86EE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1285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一天最大毫秒</a:t>
            </a:r>
            <a:r>
              <a:rPr kumimoji="1" lang="en-US" altLang="zh-CN" dirty="0" smtClean="0"/>
              <a:t>86400000</a:t>
            </a:r>
            <a:r>
              <a:rPr kumimoji="1" lang="zh-CN" altLang="en-US" dirty="0" smtClean="0"/>
              <a:t>，最大占用</a:t>
            </a:r>
            <a:r>
              <a:rPr kumimoji="1" lang="en-US" altLang="zh-CN" dirty="0" smtClean="0"/>
              <a:t>27</a:t>
            </a:r>
            <a:r>
              <a:rPr kumimoji="1" lang="zh-CN" altLang="en-US" dirty="0" smtClean="0"/>
              <a:t>比特</a:t>
            </a:r>
          </a:p>
          <a:p>
            <a:r>
              <a:rPr kumimoji="1" lang="en-US" altLang="zh-CN" dirty="0" smtClean="0"/>
              <a:t>27+10+11=48</a:t>
            </a:r>
            <a:r>
              <a:rPr kumimoji="1" lang="zh-CN" altLang="en-US" dirty="0" smtClean="0"/>
              <a:t>位 最大值</a:t>
            </a:r>
            <a:r>
              <a:rPr kumimoji="1" lang="en-US" altLang="zh-CN" dirty="0" smtClean="0"/>
              <a:t>281474976710655(15</a:t>
            </a:r>
            <a:r>
              <a:rPr kumimoji="1" lang="zh-CN" altLang="en-US" dirty="0" smtClean="0"/>
              <a:t>字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YK0XXHZ827(10</a:t>
            </a:r>
            <a:r>
              <a:rPr kumimoji="1" lang="zh-CN" altLang="en-US" dirty="0" smtClean="0"/>
              <a:t>字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6</a:t>
            </a:r>
            <a:r>
              <a:rPr kumimoji="1" lang="zh-CN" altLang="en-US" dirty="0" smtClean="0"/>
              <a:t>位</a:t>
            </a:r>
            <a:r>
              <a:rPr kumimoji="1" lang="en-US" altLang="zh-CN" dirty="0" smtClean="0"/>
              <a:t>(YYMMDD)+15</a:t>
            </a:r>
            <a:r>
              <a:rPr kumimoji="1" lang="zh-CN" altLang="en-US" dirty="0" smtClean="0"/>
              <a:t>位，共</a:t>
            </a:r>
            <a:r>
              <a:rPr kumimoji="1" lang="en-US" altLang="zh-CN" dirty="0" smtClean="0"/>
              <a:t>21</a:t>
            </a:r>
            <a:r>
              <a:rPr kumimoji="1" lang="zh-CN" altLang="en-US" dirty="0" smtClean="0"/>
              <a:t>位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符合</a:t>
            </a:r>
            <a:r>
              <a:rPr kumimoji="1" lang="en-US" altLang="zh-CN" dirty="0" smtClean="0"/>
              <a:t>:</a:t>
            </a:r>
          </a:p>
          <a:p>
            <a:r>
              <a:rPr kumimoji="1" lang="en-US" altLang="zh-CN" dirty="0" smtClean="0"/>
              <a:t>1) 64</a:t>
            </a:r>
            <a:r>
              <a:rPr kumimoji="1" lang="zh-CN" altLang="en-US" dirty="0" smtClean="0"/>
              <a:t>比特以下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 smtClean="0"/>
              <a:t>2) </a:t>
            </a:r>
            <a:r>
              <a:rPr kumimoji="1" lang="zh-CN" altLang="en-US" dirty="0" smtClean="0"/>
              <a:t>必然全局唯一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 smtClean="0"/>
              <a:t>3) </a:t>
            </a:r>
            <a:r>
              <a:rPr kumimoji="1" lang="zh-CN" altLang="en-US" dirty="0" smtClean="0"/>
              <a:t>不需要彼此协调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 smtClean="0"/>
              <a:t>4) K-SORTED.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首次启动，从服务器生成唯一任务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，写入本地任务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锁文件。</a:t>
            </a:r>
          </a:p>
          <a:p>
            <a:r>
              <a:rPr kumimoji="1" lang="zh-CN" altLang="en-US" dirty="0" smtClean="0"/>
              <a:t>后续启动，先从锁文件找可用任务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，找不到时当成首次访问。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501D2-D694-0E46-956D-150825DA86EE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0392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0253-887D-0E45-915F-965AD1005607}" type="datetimeFigureOut">
              <a:rPr kumimoji="1" lang="zh-CN" altLang="en-US" smtClean="0"/>
              <a:t>14-1-13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B268-C69F-024B-8766-3F81AD62A3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292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0253-887D-0E45-915F-965AD1005607}" type="datetimeFigureOut">
              <a:rPr kumimoji="1" lang="zh-CN" altLang="en-US" smtClean="0"/>
              <a:t>14-1-13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B268-C69F-024B-8766-3F81AD62A3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098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0253-887D-0E45-915F-965AD1005607}" type="datetimeFigureOut">
              <a:rPr kumimoji="1" lang="zh-CN" altLang="en-US" smtClean="0"/>
              <a:t>14-1-13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B268-C69F-024B-8766-3F81AD62A3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665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0253-887D-0E45-915F-965AD1005607}" type="datetimeFigureOut">
              <a:rPr kumimoji="1" lang="zh-CN" altLang="en-US" smtClean="0"/>
              <a:t>14-1-13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B268-C69F-024B-8766-3F81AD62A3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955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0253-887D-0E45-915F-965AD1005607}" type="datetimeFigureOut">
              <a:rPr kumimoji="1" lang="zh-CN" altLang="en-US" smtClean="0"/>
              <a:t>14-1-13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B268-C69F-024B-8766-3F81AD62A3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219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0253-887D-0E45-915F-965AD1005607}" type="datetimeFigureOut">
              <a:rPr kumimoji="1" lang="zh-CN" altLang="en-US" smtClean="0"/>
              <a:t>14-1-13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B268-C69F-024B-8766-3F81AD62A3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551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0253-887D-0E45-915F-965AD1005607}" type="datetimeFigureOut">
              <a:rPr kumimoji="1" lang="zh-CN" altLang="en-US" smtClean="0"/>
              <a:t>14-1-13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B268-C69F-024B-8766-3F81AD62A3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518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0253-887D-0E45-915F-965AD1005607}" type="datetimeFigureOut">
              <a:rPr kumimoji="1" lang="zh-CN" altLang="en-US" smtClean="0"/>
              <a:t>14-1-13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B268-C69F-024B-8766-3F81AD62A3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700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0253-887D-0E45-915F-965AD1005607}" type="datetimeFigureOut">
              <a:rPr kumimoji="1" lang="zh-CN" altLang="en-US" smtClean="0"/>
              <a:t>14-1-13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B268-C69F-024B-8766-3F81AD62A3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57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0253-887D-0E45-915F-965AD1005607}" type="datetimeFigureOut">
              <a:rPr kumimoji="1" lang="zh-CN" altLang="en-US" smtClean="0"/>
              <a:t>14-1-13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B268-C69F-024B-8766-3F81AD62A3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78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0253-887D-0E45-915F-965AD1005607}" type="datetimeFigureOut">
              <a:rPr kumimoji="1" lang="zh-CN" altLang="en-US" smtClean="0"/>
              <a:t>14-1-13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AB268-C69F-024B-8766-3F81AD62A3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85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A0253-887D-0E45-915F-965AD1005607}" type="datetimeFigureOut">
              <a:rPr kumimoji="1" lang="zh-CN" altLang="en-US" smtClean="0"/>
              <a:t>14-1-13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AB268-C69F-024B-8766-3F81AD62A3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229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zh.wikipedia.org/wiki/UUID" TargetMode="Externa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4122" TargetMode="External"/><Relationship Id="rId4" Type="http://schemas.openxmlformats.org/officeDocument/2006/relationships/hyperlink" Target="http://stackoverflow.com/a/2514722/15318" TargetMode="External"/><Relationship Id="rId5" Type="http://schemas.openxmlformats.org/officeDocument/2006/relationships/hyperlink" Target="https://github.com/twitter/snowflake" TargetMode="External"/><Relationship Id="rId6" Type="http://schemas.openxmlformats.org/officeDocument/2006/relationships/hyperlink" Target="http://blog.yxwang.me/2012/08/twitter-snowflake/" TargetMode="External"/><Relationship Id="rId7" Type="http://schemas.openxmlformats.org/officeDocument/2006/relationships/hyperlink" Target="https://github.com/boundary/flake" TargetMode="External"/><Relationship Id="rId8" Type="http://schemas.openxmlformats.org/officeDocument/2006/relationships/hyperlink" Target="https://github.com/davegardnerisme/cruftflake" TargetMode="External"/><Relationship Id="rId9" Type="http://schemas.openxmlformats.org/officeDocument/2006/relationships/hyperlink" Target="http://www.dengchuanhua.com/132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ode.flickr.com/blog/2010/02/08/ticket-servers-distributed-unique-primary-keys-on-the-cheap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全局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生成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黄进兵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171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Helvetica"/>
                <a:cs typeface="Helvetica"/>
              </a:rPr>
              <a:t>Type 4 – random</a:t>
            </a:r>
            <a:endParaRPr kumimoji="1"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0" y="2586635"/>
            <a:ext cx="9144000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b="1" dirty="0">
                <a:latin typeface="Courier New"/>
                <a:cs typeface="Courier New"/>
              </a:rPr>
              <a:t> xxxxxxxx-xxxx-4xxx-yxxx-</a:t>
            </a:r>
            <a:r>
              <a:rPr lang="en-US" sz="2800" b="1" dirty="0" smtClean="0">
                <a:latin typeface="Courier New"/>
                <a:cs typeface="Courier New"/>
              </a:rPr>
              <a:t>xxxxxxxxxxxx</a:t>
            </a:r>
          </a:p>
          <a:p>
            <a:pPr algn="ctr">
              <a:spcAft>
                <a:spcPts val="1800"/>
              </a:spcAft>
            </a:pPr>
            <a:endParaRPr lang="en-US" sz="2800" b="1" dirty="0">
              <a:latin typeface="Courier New"/>
              <a:cs typeface="Courier New"/>
            </a:endParaRPr>
          </a:p>
          <a:p>
            <a:pPr algn="ctr">
              <a:spcAft>
                <a:spcPts val="1800"/>
              </a:spcAft>
            </a:pPr>
            <a:endParaRPr lang="en-US" sz="2800" b="1" dirty="0" smtClean="0">
              <a:latin typeface="Courier New"/>
              <a:cs typeface="Courier New"/>
            </a:endParaRPr>
          </a:p>
          <a:p>
            <a:pPr algn="ctr">
              <a:spcAft>
                <a:spcPts val="1800"/>
              </a:spcAft>
            </a:pPr>
            <a:r>
              <a:rPr lang="de-DE" sz="2800" b="1" dirty="0">
                <a:latin typeface="Courier New"/>
                <a:cs typeface="Courier New"/>
              </a:rPr>
              <a:t>f47ac10b-58cc-4372-a567-0e02b2c3d479</a:t>
            </a:r>
            <a:endParaRPr lang="en-US" sz="2800" b="1" dirty="0" smtClean="0">
              <a:latin typeface="Courier New"/>
              <a:cs typeface="Courier New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178848" y="1860077"/>
            <a:ext cx="1269898" cy="50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version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166360">
            <a:off x="3854874" y="2170193"/>
            <a:ext cx="455690" cy="425809"/>
          </a:xfrm>
          <a:prstGeom prst="rect">
            <a:avLst/>
          </a:prstGeom>
        </p:spPr>
      </p:pic>
      <p:sp>
        <p:nvSpPr>
          <p:cNvPr id="7" name="TextBox 8"/>
          <p:cNvSpPr txBox="1"/>
          <p:nvPr/>
        </p:nvSpPr>
        <p:spPr>
          <a:xfrm>
            <a:off x="2274002" y="3372682"/>
            <a:ext cx="2257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r>
              <a:rPr lang="en-U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ariant (8, 9, A or B)</a:t>
            </a:r>
            <a:endParaRPr lang="en-US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22361">
            <a:off x="4533096" y="3149590"/>
            <a:ext cx="455690" cy="42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34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948564" y="2025451"/>
            <a:ext cx="73152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9600" dirty="0" smtClean="0"/>
              <a:t>5.3 x 10</a:t>
            </a:r>
            <a:r>
              <a:rPr lang="en-US" sz="9600" baseline="30000" dirty="0" smtClean="0"/>
              <a:t>36</a:t>
            </a:r>
          </a:p>
          <a:p>
            <a:pPr>
              <a:spcAft>
                <a:spcPts val="1800"/>
              </a:spcAft>
            </a:pPr>
            <a:endParaRPr lang="en-US" sz="6000" dirty="0"/>
          </a:p>
          <a:p>
            <a:pPr algn="ctr">
              <a:spcAft>
                <a:spcPts val="1800"/>
              </a:spcAft>
            </a:pPr>
            <a:r>
              <a:rPr lang="en-US" sz="3600" dirty="0" smtClean="0"/>
              <a:t>possible values for a type 4 UUID</a:t>
            </a:r>
            <a:endParaRPr lang="en-US" sz="36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007120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4435" y="-65725"/>
            <a:ext cx="12510421" cy="83443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498407" y="4774277"/>
            <a:ext cx="10488834" cy="1543201"/>
          </a:xfrm>
          <a:prstGeom prst="rect">
            <a:avLst/>
          </a:prstGeom>
          <a:solidFill>
            <a:schemeClr val="tx1">
              <a:alpha val="5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48564" y="2025451"/>
            <a:ext cx="73152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9600" b="1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lumMod val="75000"/>
                      <a:alpha val="43000"/>
                    </a:schemeClr>
                  </a:outerShdw>
                </a:effectLst>
              </a:rPr>
              <a:t>1.1 x 10</a:t>
            </a:r>
            <a:r>
              <a:rPr lang="en-US" sz="9600" b="1" baseline="300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lumMod val="75000"/>
                      <a:alpha val="43000"/>
                    </a:schemeClr>
                  </a:outerShdw>
                </a:effectLst>
              </a:rPr>
              <a:t>19</a:t>
            </a:r>
          </a:p>
          <a:p>
            <a:pPr>
              <a:spcAft>
                <a:spcPts val="1800"/>
              </a:spcAft>
            </a:pPr>
            <a:endParaRPr lang="en-US" sz="6000" dirty="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lumMod val="75000"/>
                    <a:alpha val="43000"/>
                  </a:schemeClr>
                </a:outerShdw>
              </a:effectLst>
            </a:endParaRPr>
          </a:p>
          <a:p>
            <a:pPr algn="ctr">
              <a:spcAft>
                <a:spcPts val="1800"/>
              </a:spcAft>
            </a:pPr>
            <a:r>
              <a:rPr lang="en-US" sz="36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lumMod val="75000"/>
                      <a:alpha val="43000"/>
                    </a:schemeClr>
                  </a:outerShdw>
                </a:effectLst>
              </a:rPr>
              <a:t>UUIDs we could generate per second since the Universe began</a:t>
            </a:r>
            <a:endParaRPr lang="en-US" sz="3600" baseline="30000" dirty="0" smtClean="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lumMod val="75000"/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6534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6233" y="-1"/>
            <a:ext cx="10456660" cy="697655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498407" y="4774277"/>
            <a:ext cx="10488834" cy="1543201"/>
          </a:xfrm>
          <a:prstGeom prst="rect">
            <a:avLst/>
          </a:prstGeom>
          <a:solidFill>
            <a:schemeClr val="tx1">
              <a:alpha val="5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48564" y="2025451"/>
            <a:ext cx="73152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9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2.1 x 10</a:t>
            </a:r>
            <a:r>
              <a:rPr lang="en-US" sz="9600" b="1" baseline="30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27</a:t>
            </a:r>
          </a:p>
          <a:p>
            <a:pPr>
              <a:spcAft>
                <a:spcPts val="1800"/>
              </a:spcAft>
            </a:pPr>
            <a:endParaRPr lang="en-US" sz="60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>
              <a:spcAft>
                <a:spcPts val="1800"/>
              </a:spcAft>
            </a:pPr>
            <a:r>
              <a:rPr lang="en-US" sz="3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Olympic swimming pools filled if each possible value contributed a </a:t>
            </a:r>
            <a:r>
              <a:rPr lang="en-US" sz="36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millilitre</a:t>
            </a:r>
            <a:endParaRPr lang="en-US" sz="3600" baseline="30000" dirty="0" smtClean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4827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3715" y="289350"/>
            <a:ext cx="737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Helvetica"/>
                <a:cs typeface="Helvetica"/>
              </a:rPr>
              <a:t>Type 1 – MAC address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818699"/>
            <a:ext cx="914400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cs-CZ" sz="2800" b="1" dirty="0">
                <a:latin typeface="Courier New"/>
                <a:cs typeface="Courier New"/>
              </a:rPr>
              <a:t>51063800-dc76-11e1-9fae-001c42000009</a:t>
            </a:r>
            <a:endParaRPr lang="en-US" sz="2800" b="1" dirty="0">
              <a:latin typeface="Courier New"/>
              <a:cs typeface="Courier New"/>
            </a:endParaRPr>
          </a:p>
          <a:p>
            <a:pPr algn="ctr">
              <a:spcAft>
                <a:spcPts val="1800"/>
              </a:spcAft>
            </a:pPr>
            <a:endParaRPr lang="en-US" sz="2800" b="1" dirty="0">
              <a:latin typeface="Courier New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73647" y="2778619"/>
            <a:ext cx="678464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sz="3600" dirty="0" smtClean="0"/>
              <a:t>Time component is based on 100 </a:t>
            </a:r>
            <a:r>
              <a:rPr lang="en-US" sz="3600" dirty="0"/>
              <a:t>nanosecond intervals since October 15, </a:t>
            </a:r>
            <a:r>
              <a:rPr lang="en-US" sz="3600" dirty="0" smtClean="0"/>
              <a:t>1582</a:t>
            </a:r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sz="3600" dirty="0" smtClean="0"/>
              <a:t>Most significant bits of timestamp shifted to least significant bits of UUID</a:t>
            </a:r>
            <a:endParaRPr lang="en-US" sz="3600" dirty="0"/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186323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3715" y="289350"/>
            <a:ext cx="737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Helvetica"/>
                <a:cs typeface="Helvetica"/>
              </a:rPr>
              <a:t>Type 1 – MAC address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73647" y="2010683"/>
            <a:ext cx="678464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sz="3600" dirty="0" smtClean="0"/>
              <a:t>The address (MAC) of the computer that generated the ID is encoded into it</a:t>
            </a:r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sz="3600" dirty="0" smtClean="0"/>
              <a:t>Lexical </a:t>
            </a:r>
            <a:r>
              <a:rPr lang="en-US" sz="3600" dirty="0"/>
              <a:t>ordering essentially meaningless</a:t>
            </a:r>
            <a:endParaRPr lang="en-US" sz="3600" dirty="0" smtClean="0"/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sz="3600" b="1" dirty="0" smtClean="0"/>
              <a:t>Deterministically unique</a:t>
            </a:r>
            <a:endParaRPr lang="en-US" sz="3600" b="1" dirty="0"/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166681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随机</a:t>
            </a:r>
            <a:r>
              <a:rPr kumimoji="1" lang="en-US" altLang="zh-CN" dirty="0"/>
              <a:t>UUID</a:t>
            </a:r>
            <a:r>
              <a:rPr kumimoji="1" lang="zh-CN" altLang="en-US" dirty="0"/>
              <a:t>的重复机率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http://zh.wikipedia.org/wiki/</a:t>
            </a:r>
            <a:r>
              <a:rPr kumimoji="1" lang="en-US" altLang="zh-CN" dirty="0" smtClean="0">
                <a:hlinkClick r:id="rId2"/>
              </a:rPr>
              <a:t>UUID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TW" altLang="en-US" dirty="0"/>
              <a:t>已知一个人每年被陨石击中的机率估计为</a:t>
            </a:r>
            <a:r>
              <a:rPr kumimoji="1" lang="en-US" altLang="zh-TW" dirty="0"/>
              <a:t>170</a:t>
            </a:r>
            <a:r>
              <a:rPr kumimoji="1" lang="zh-TW" altLang="en-US" dirty="0"/>
              <a:t>亿分之</a:t>
            </a:r>
            <a:r>
              <a:rPr kumimoji="1" lang="en-US" altLang="zh-TW" dirty="0" smtClean="0"/>
              <a:t>1(</a:t>
            </a:r>
            <a:r>
              <a:rPr kumimoji="1" lang="en-US" altLang="zh-TW" dirty="0"/>
              <a:t>6 x 10</a:t>
            </a:r>
            <a:r>
              <a:rPr kumimoji="1" lang="en-US" altLang="zh-TW" baseline="30000" dirty="0"/>
              <a:t>-11</a:t>
            </a:r>
            <a:r>
              <a:rPr kumimoji="1" lang="en-US" altLang="zh-TW" dirty="0" smtClean="0"/>
              <a:t>)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那么重复几率比这个大</a:t>
            </a:r>
            <a:r>
              <a:rPr kumimoji="1" lang="en-US" altLang="zh-CN" dirty="0" smtClean="0"/>
              <a:t>10</a:t>
            </a:r>
            <a:r>
              <a:rPr kumimoji="1" lang="zh-CN" altLang="en-US" smtClean="0"/>
              <a:t>倍。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966" y="2476500"/>
            <a:ext cx="62992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73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73647" y="3044443"/>
            <a:ext cx="678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600" dirty="0" smtClean="0">
                <a:latin typeface="Helvetica"/>
                <a:cs typeface="Helvetica"/>
              </a:rPr>
              <a:t>There are some other options…</a:t>
            </a:r>
          </a:p>
        </p:txBody>
      </p:sp>
    </p:spTree>
    <p:extLst>
      <p:ext uri="{BB962C8B-B14F-4D97-AF65-F5344CB8AC3E}">
        <p14:creationId xmlns:p14="http://schemas.microsoft.com/office/powerpoint/2010/main" val="2431180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2936" y="1068862"/>
            <a:ext cx="77829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/>
              <a:t>Under 64 bits</a:t>
            </a:r>
          </a:p>
          <a:p>
            <a:r>
              <a:rPr kumimoji="1" lang="zh-CN" altLang="zh-CN" sz="4000" dirty="0" smtClean="0"/>
              <a:t>（</a:t>
            </a:r>
            <a:r>
              <a:rPr kumimoji="1" lang="en-US" altLang="zh-CN" sz="4000" dirty="0" smtClean="0"/>
              <a:t>64</a:t>
            </a:r>
            <a:r>
              <a:rPr kumimoji="1" lang="zh-CN" altLang="en-US" sz="4000" dirty="0" smtClean="0"/>
              <a:t>比特以下）</a:t>
            </a:r>
            <a:endParaRPr kumimoji="1" lang="en-US" altLang="zh-CN" sz="4000" dirty="0" smtClean="0"/>
          </a:p>
          <a:p>
            <a:r>
              <a:rPr kumimoji="1" lang="en-US" altLang="zh-CN" sz="4000" dirty="0" smtClean="0"/>
              <a:t>No </a:t>
            </a:r>
            <a:r>
              <a:rPr kumimoji="1" lang="en-US" altLang="zh-CN" sz="4000" dirty="0"/>
              <a:t>co-ordination </a:t>
            </a:r>
            <a:r>
              <a:rPr kumimoji="1" lang="en-US" altLang="zh-CN" sz="4000" dirty="0" smtClean="0"/>
              <a:t>needed</a:t>
            </a:r>
          </a:p>
          <a:p>
            <a:r>
              <a:rPr kumimoji="1" lang="zh-CN" altLang="en-US" sz="4000" dirty="0" smtClean="0"/>
              <a:t>（</a:t>
            </a:r>
            <a:r>
              <a:rPr kumimoji="1" lang="zh-CN" altLang="en-US" sz="4000" dirty="0"/>
              <a:t>非协作的</a:t>
            </a:r>
            <a:r>
              <a:rPr kumimoji="1" lang="zh-CN" altLang="en-US" sz="4000" dirty="0" smtClean="0"/>
              <a:t>）</a:t>
            </a:r>
            <a:endParaRPr kumimoji="1" lang="zh-CN" altLang="en-US" sz="4000" dirty="0"/>
          </a:p>
          <a:p>
            <a:r>
              <a:rPr kumimoji="1" lang="en-US" altLang="zh-CN" sz="4000" dirty="0"/>
              <a:t>Deterministically </a:t>
            </a:r>
            <a:r>
              <a:rPr kumimoji="1" lang="en-US" altLang="zh-CN" sz="4000" dirty="0" smtClean="0"/>
              <a:t>unique</a:t>
            </a:r>
          </a:p>
          <a:p>
            <a:r>
              <a:rPr kumimoji="1" lang="zh-CN" altLang="zh-CN" sz="4000" dirty="0" smtClean="0"/>
              <a:t>（</a:t>
            </a:r>
            <a:r>
              <a:rPr kumimoji="1" lang="zh-CN" altLang="en-US" sz="4000" dirty="0" smtClean="0"/>
              <a:t>确定唯一）</a:t>
            </a:r>
            <a:endParaRPr kumimoji="1" lang="en-US" altLang="zh-CN" sz="4000" dirty="0"/>
          </a:p>
          <a:p>
            <a:r>
              <a:rPr kumimoji="1" lang="en-US" altLang="zh-CN" sz="4000" dirty="0" smtClean="0"/>
              <a:t>k-sorted </a:t>
            </a:r>
            <a:r>
              <a:rPr kumimoji="1" lang="en-US" altLang="zh-CN" sz="4000" dirty="0"/>
              <a:t>(time-ordered lexically)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50276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3715" y="289350"/>
            <a:ext cx="737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Helvetica"/>
                <a:cs typeface="Helvetica"/>
              </a:rPr>
              <a:t>Twitter Snowflake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3647" y="2025451"/>
            <a:ext cx="678464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sz="3600" dirty="0" smtClean="0"/>
              <a:t>Under 64 bits</a:t>
            </a:r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sz="3600" dirty="0" smtClean="0"/>
              <a:t>No co-ordination (after startup)</a:t>
            </a:r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sz="3600" dirty="0" smtClean="0"/>
              <a:t>K-ordered</a:t>
            </a:r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sz="3600" dirty="0" err="1" smtClean="0"/>
              <a:t>Scala</a:t>
            </a:r>
            <a:r>
              <a:rPr lang="en-US" sz="3600" dirty="0" smtClean="0"/>
              <a:t> service, Thrift interface, uses Zookeeper for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764488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Helvetica"/>
                <a:cs typeface="Helvetica"/>
              </a:rPr>
              <a:t>MySQL/</a:t>
            </a:r>
            <a:r>
              <a:rPr lang="en-US" altLang="zh-CN" dirty="0" err="1" smtClean="0">
                <a:latin typeface="Helvetica"/>
                <a:cs typeface="Helvetica"/>
              </a:rPr>
              <a:t>Redis</a:t>
            </a:r>
            <a:r>
              <a:rPr lang="en-US" altLang="zh-CN" dirty="0" smtClean="0">
                <a:latin typeface="Helvetica"/>
                <a:cs typeface="Helvetica"/>
              </a:rPr>
              <a:t> </a:t>
            </a:r>
            <a:r>
              <a:rPr lang="en-US" altLang="zh-CN" dirty="0" smtClean="0">
                <a:latin typeface="Helvetica"/>
                <a:cs typeface="Helvetica"/>
              </a:rPr>
              <a:t>auto increment</a:t>
            </a:r>
            <a:endParaRPr kumimoji="1"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82655" y="2555926"/>
            <a:ext cx="6398790" cy="2813126"/>
          </a:xfrm>
          <a:prstGeom prst="rect">
            <a:avLst/>
          </a:prstGeom>
          <a:noFill/>
          <a:ln w="28575" cmpd="sng">
            <a:solidFill>
              <a:srgbClr val="3366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06161" y="3078051"/>
            <a:ext cx="1784588" cy="1784326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Web App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40528" y="3078051"/>
            <a:ext cx="1784588" cy="1784326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MySQL/</a:t>
            </a:r>
            <a:r>
              <a:rPr lang="en-US" sz="2800" dirty="0" err="1" smtClean="0">
                <a:solidFill>
                  <a:schemeClr val="tx1"/>
                </a:solidFill>
              </a:rPr>
              <a:t>Redis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12"/>
          <p:cNvCxnSpPr>
            <a:stCxn id="6" idx="3"/>
            <a:endCxn id="5" idx="1"/>
          </p:cNvCxnSpPr>
          <p:nvPr/>
        </p:nvCxnSpPr>
        <p:spPr>
          <a:xfrm>
            <a:off x="3625116" y="3970214"/>
            <a:ext cx="188104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13"/>
          <p:cNvSpPr txBox="1"/>
          <p:nvPr/>
        </p:nvSpPr>
        <p:spPr>
          <a:xfrm>
            <a:off x="3673347" y="3552577"/>
            <a:ext cx="188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1,2,3,4…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09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3715" y="289350"/>
            <a:ext cx="737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Helvetica"/>
                <a:cs typeface="Helvetica"/>
              </a:rPr>
              <a:t>Twitter Snowflake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3647" y="2025451"/>
            <a:ext cx="697757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600" dirty="0" smtClean="0"/>
              <a:t>41 bits		Timestamp</a:t>
            </a:r>
            <a:br>
              <a:rPr lang="en-US" sz="3600" dirty="0" smtClean="0"/>
            </a:br>
            <a:r>
              <a:rPr lang="en-US" sz="3600" dirty="0" smtClean="0"/>
              <a:t>				</a:t>
            </a:r>
            <a:r>
              <a:rPr lang="en-US" sz="2400" dirty="0"/>
              <a:t>m</a:t>
            </a:r>
            <a:r>
              <a:rPr lang="en-US" sz="2400" dirty="0" smtClean="0"/>
              <a:t>illisecond precision, bespoke epoch</a:t>
            </a:r>
            <a:endParaRPr lang="en-US" sz="3600" dirty="0" smtClean="0"/>
          </a:p>
          <a:p>
            <a:pPr>
              <a:spcAft>
                <a:spcPts val="1800"/>
              </a:spcAft>
            </a:pPr>
            <a:r>
              <a:rPr lang="en-US" sz="3600" dirty="0" smtClean="0"/>
              <a:t>10 bits		Configured machine ID</a:t>
            </a:r>
          </a:p>
          <a:p>
            <a:pPr>
              <a:spcAft>
                <a:spcPts val="1800"/>
              </a:spcAft>
            </a:pPr>
            <a:r>
              <a:rPr lang="en-US" sz="3600" dirty="0" smtClean="0"/>
              <a:t>12 bits		Sequence number</a:t>
            </a:r>
          </a:p>
        </p:txBody>
      </p:sp>
    </p:spTree>
    <p:extLst>
      <p:ext uri="{BB962C8B-B14F-4D97-AF65-F5344CB8AC3E}">
        <p14:creationId xmlns:p14="http://schemas.microsoft.com/office/powerpoint/2010/main" val="95516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3715" y="289350"/>
            <a:ext cx="737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Helvetica"/>
                <a:cs typeface="Helvetica"/>
              </a:rPr>
              <a:t>Twitter Snowflake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3647" y="2025451"/>
            <a:ext cx="697757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 smtClean="0">
                <a:latin typeface="Courier New"/>
                <a:cs typeface="Courier New"/>
              </a:rPr>
              <a:t>77669839702851584</a:t>
            </a:r>
          </a:p>
          <a:p>
            <a:pPr>
              <a:spcAft>
                <a:spcPts val="1800"/>
              </a:spcAft>
            </a:pPr>
            <a:endParaRPr lang="en-US" sz="3600" dirty="0">
              <a:latin typeface="Courier New"/>
              <a:cs typeface="Courier New"/>
            </a:endParaRPr>
          </a:p>
          <a:p>
            <a:pPr>
              <a:spcAft>
                <a:spcPts val="1800"/>
              </a:spcAft>
            </a:pPr>
            <a:r>
              <a:rPr lang="en-US" sz="3600" dirty="0" smtClean="0">
                <a:latin typeface="Courier New"/>
                <a:cs typeface="Courier New"/>
              </a:rPr>
              <a:t>=  (timestamp </a:t>
            </a:r>
            <a:r>
              <a:rPr lang="en-US" sz="3600" dirty="0">
                <a:latin typeface="Courier New"/>
                <a:cs typeface="Courier New"/>
              </a:rPr>
              <a:t>&lt;&lt; 22</a:t>
            </a:r>
            <a:r>
              <a:rPr lang="en-US" sz="3600" dirty="0" smtClean="0">
                <a:latin typeface="Courier New"/>
                <a:cs typeface="Courier New"/>
              </a:rPr>
              <a:t>)</a:t>
            </a:r>
            <a:br>
              <a:rPr lang="en-US" sz="3600" dirty="0" smtClean="0">
                <a:latin typeface="Courier New"/>
                <a:cs typeface="Courier New"/>
              </a:rPr>
            </a:br>
            <a:r>
              <a:rPr lang="en-US" sz="3600" dirty="0" smtClean="0">
                <a:latin typeface="Courier New"/>
                <a:cs typeface="Courier New"/>
              </a:rPr>
              <a:t> | (machine </a:t>
            </a:r>
            <a:r>
              <a:rPr lang="en-US" sz="3600" dirty="0">
                <a:latin typeface="Courier New"/>
                <a:cs typeface="Courier New"/>
              </a:rPr>
              <a:t>&lt;&lt; 12</a:t>
            </a:r>
            <a:r>
              <a:rPr lang="en-US" sz="3600" dirty="0" smtClean="0">
                <a:latin typeface="Courier New"/>
                <a:cs typeface="Courier New"/>
              </a:rPr>
              <a:t>)</a:t>
            </a:r>
            <a:br>
              <a:rPr lang="en-US" sz="3600" dirty="0" smtClean="0">
                <a:latin typeface="Courier New"/>
                <a:cs typeface="Courier New"/>
              </a:rPr>
            </a:br>
            <a:r>
              <a:rPr lang="en-US" sz="3600" dirty="0" smtClean="0">
                <a:latin typeface="Courier New"/>
                <a:cs typeface="Courier New"/>
              </a:rPr>
              <a:t> | sequence</a:t>
            </a:r>
          </a:p>
        </p:txBody>
      </p:sp>
    </p:spTree>
    <p:extLst>
      <p:ext uri="{BB962C8B-B14F-4D97-AF65-F5344CB8AC3E}">
        <p14:creationId xmlns:p14="http://schemas.microsoft.com/office/powerpoint/2010/main" val="569925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3715" y="289350"/>
            <a:ext cx="737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Helvetica"/>
                <a:cs typeface="Helvetica"/>
              </a:rPr>
              <a:t>Boundary Flake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3647" y="2025451"/>
            <a:ext cx="678464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sz="3600" dirty="0" smtClean="0"/>
              <a:t>128 bits</a:t>
            </a:r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sz="3600" dirty="0" smtClean="0"/>
              <a:t>No co-ordination at all</a:t>
            </a:r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sz="3600" dirty="0" smtClean="0"/>
              <a:t>K-ordered</a:t>
            </a:r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sz="3600" dirty="0" err="1" smtClean="0"/>
              <a:t>Erlang</a:t>
            </a:r>
            <a:r>
              <a:rPr lang="en-US" sz="3600" dirty="0" smtClean="0"/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659775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3715" y="289350"/>
            <a:ext cx="737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Helvetica"/>
                <a:cs typeface="Helvetica"/>
              </a:rPr>
              <a:t>Boundary Flake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3647" y="2025451"/>
            <a:ext cx="697757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600" dirty="0" smtClean="0"/>
              <a:t>64 bits		Timestamp</a:t>
            </a:r>
            <a:br>
              <a:rPr lang="en-US" sz="3600" dirty="0" smtClean="0"/>
            </a:br>
            <a:r>
              <a:rPr lang="en-US" sz="3600" dirty="0" smtClean="0"/>
              <a:t>				</a:t>
            </a:r>
            <a:r>
              <a:rPr lang="en-US" sz="2400" dirty="0" smtClean="0"/>
              <a:t>millisecond precision, 1970 epoch</a:t>
            </a:r>
            <a:endParaRPr lang="en-US" sz="3600" dirty="0" smtClean="0"/>
          </a:p>
          <a:p>
            <a:pPr>
              <a:spcAft>
                <a:spcPts val="1800"/>
              </a:spcAft>
            </a:pPr>
            <a:r>
              <a:rPr lang="en-US" sz="3600" dirty="0" smtClean="0"/>
              <a:t>48 bits		MAC address</a:t>
            </a:r>
          </a:p>
          <a:p>
            <a:pPr>
              <a:spcAft>
                <a:spcPts val="1800"/>
              </a:spcAft>
            </a:pPr>
            <a:r>
              <a:rPr lang="en-US" sz="3600" dirty="0" smtClean="0"/>
              <a:t>16 bits		Sequence number</a:t>
            </a:r>
          </a:p>
        </p:txBody>
      </p:sp>
    </p:spTree>
    <p:extLst>
      <p:ext uri="{BB962C8B-B14F-4D97-AF65-F5344CB8AC3E}">
        <p14:creationId xmlns:p14="http://schemas.microsoft.com/office/powerpoint/2010/main" val="1527108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3715" y="289350"/>
            <a:ext cx="737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Helvetica"/>
                <a:cs typeface="Helvetica"/>
              </a:rPr>
              <a:t>PHP </a:t>
            </a:r>
            <a:r>
              <a:rPr lang="en-US" sz="3600" dirty="0" err="1" smtClean="0">
                <a:latin typeface="Helvetica"/>
                <a:cs typeface="Helvetica"/>
              </a:rPr>
              <a:t>Cruftflake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3647" y="2025451"/>
            <a:ext cx="678464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sz="3600" dirty="0" smtClean="0"/>
              <a:t>Based on Twitter Snowflake</a:t>
            </a:r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sz="3600" dirty="0" smtClean="0"/>
              <a:t>No co-ordination (after startup)</a:t>
            </a:r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sz="3600" dirty="0" smtClean="0"/>
              <a:t>K-ordered</a:t>
            </a:r>
          </a:p>
          <a:p>
            <a:pPr marL="285750" indent="-285750">
              <a:spcAft>
                <a:spcPts val="1800"/>
              </a:spcAft>
              <a:buFont typeface="Arial"/>
              <a:buChar char="•"/>
            </a:pPr>
            <a:r>
              <a:rPr lang="en-US" sz="3600" dirty="0" smtClean="0"/>
              <a:t>PHP, </a:t>
            </a:r>
            <a:r>
              <a:rPr lang="en-US" sz="3600" dirty="0" err="1" smtClean="0"/>
              <a:t>ZeroMQ</a:t>
            </a:r>
            <a:r>
              <a:rPr lang="en-US" sz="3600" dirty="0" smtClean="0"/>
              <a:t> interface, uses Zookeeper for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4100134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3715" y="289350"/>
            <a:ext cx="737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Helvetica"/>
                <a:cs typeface="Helvetica"/>
              </a:rPr>
              <a:t>References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5869" y="992699"/>
            <a:ext cx="8006514" cy="540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1600" dirty="0" smtClean="0"/>
              <a:t>Flickr distributed ticket server</a:t>
            </a:r>
            <a:br>
              <a:rPr lang="en-US" sz="1600" dirty="0" smtClean="0"/>
            </a:br>
            <a:r>
              <a:rPr lang="en-US" sz="1600" dirty="0" smtClean="0">
                <a:hlinkClick r:id="rId2"/>
              </a:rPr>
              <a:t>http://code.flickr.com/blog/2010/02/08/ticket-servers-distributed-unique-primary-keys-on-the-cheap/</a:t>
            </a:r>
            <a:endParaRPr lang="en-US" sz="1600" dirty="0" smtClean="0"/>
          </a:p>
          <a:p>
            <a:pPr>
              <a:spcAft>
                <a:spcPts val="1800"/>
              </a:spcAft>
            </a:pPr>
            <a:r>
              <a:rPr lang="en-US" sz="1600" dirty="0" smtClean="0"/>
              <a:t>UUIDs </a:t>
            </a:r>
            <a:r>
              <a:rPr lang="en-US" sz="1600" dirty="0" smtClean="0">
                <a:hlinkClick r:id="rId3"/>
              </a:rPr>
              <a:t>http://tools.ietf.org/html/rfc4122</a:t>
            </a:r>
            <a:endParaRPr lang="en-US" sz="1600" dirty="0" smtClean="0"/>
          </a:p>
          <a:p>
            <a:pPr>
              <a:spcAft>
                <a:spcPts val="1800"/>
              </a:spcAft>
            </a:pPr>
            <a:r>
              <a:rPr lang="en-US" sz="1600" dirty="0" smtClean="0"/>
              <a:t>How random are random UUIDs?</a:t>
            </a:r>
            <a:br>
              <a:rPr lang="en-US" sz="1600" dirty="0" smtClean="0"/>
            </a:br>
            <a:r>
              <a:rPr lang="en-US" sz="1600" dirty="0" smtClean="0">
                <a:hlinkClick r:id="rId4"/>
              </a:rPr>
              <a:t>http://stackoverflow.com/a/2514722/15318</a:t>
            </a:r>
            <a:endParaRPr lang="en-US" sz="1600" dirty="0" smtClean="0"/>
          </a:p>
          <a:p>
            <a:pPr>
              <a:spcAft>
                <a:spcPts val="1800"/>
              </a:spcAft>
            </a:pPr>
            <a:r>
              <a:rPr lang="en-US" sz="1600" dirty="0" smtClean="0"/>
              <a:t>Twitter Snowflake</a:t>
            </a:r>
            <a:br>
              <a:rPr lang="en-US" sz="1600" dirty="0" smtClean="0"/>
            </a:br>
            <a:r>
              <a:rPr lang="en-US" sz="1600" dirty="0" smtClean="0">
                <a:hlinkClick r:id="rId5"/>
              </a:rPr>
              <a:t>https://github.com/twitter/snowflake</a:t>
            </a:r>
            <a:endParaRPr lang="en-US" sz="1600" dirty="0" smtClean="0"/>
          </a:p>
          <a:p>
            <a:pPr>
              <a:spcAft>
                <a:spcPts val="1800"/>
              </a:spcAft>
            </a:pPr>
            <a:r>
              <a:rPr lang="en-US" sz="1600" dirty="0">
                <a:hlinkClick r:id="rId6"/>
              </a:rPr>
              <a:t>http://blog.yxwang.me/2012/08/twitter-snowflake</a:t>
            </a:r>
            <a:r>
              <a:rPr lang="en-US" sz="1600" dirty="0" smtClean="0">
                <a:hlinkClick r:id="rId6"/>
              </a:rPr>
              <a:t>/</a:t>
            </a:r>
            <a:r>
              <a:rPr lang="zh-CN" altLang="en-US" sz="1600" dirty="0" smtClean="0"/>
              <a:t> </a:t>
            </a:r>
            <a:endParaRPr lang="en-US" sz="1600" dirty="0" smtClean="0"/>
          </a:p>
          <a:p>
            <a:pPr>
              <a:spcAft>
                <a:spcPts val="1800"/>
              </a:spcAft>
            </a:pPr>
            <a:r>
              <a:rPr lang="en-US" sz="1600" dirty="0" smtClean="0"/>
              <a:t>Boundary Flake</a:t>
            </a:r>
            <a:br>
              <a:rPr lang="en-US" sz="1600" dirty="0" smtClean="0"/>
            </a:br>
            <a:r>
              <a:rPr lang="en-US" sz="1600" dirty="0" smtClean="0">
                <a:hlinkClick r:id="rId7"/>
              </a:rPr>
              <a:t>https://github.com/boundary/flake</a:t>
            </a:r>
            <a:endParaRPr lang="en-US" sz="1600" dirty="0" smtClean="0"/>
          </a:p>
          <a:p>
            <a:pPr>
              <a:spcAft>
                <a:spcPts val="1800"/>
              </a:spcAft>
            </a:pPr>
            <a:r>
              <a:rPr lang="en-US" sz="1600" dirty="0" smtClean="0"/>
              <a:t>PHP </a:t>
            </a:r>
            <a:r>
              <a:rPr lang="en-US" sz="1600" dirty="0" err="1" smtClean="0"/>
              <a:t>Cruftflake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8"/>
              </a:rPr>
              <a:t>https://github.com/davegardnerisme/cruftflake</a:t>
            </a:r>
            <a:endParaRPr lang="en-US" sz="1600" dirty="0" smtClean="0"/>
          </a:p>
          <a:p>
            <a:pPr>
              <a:spcAft>
                <a:spcPts val="1800"/>
              </a:spcAft>
            </a:pPr>
            <a:r>
              <a:rPr lang="en-US" sz="1600" dirty="0" err="1"/>
              <a:t>Twitter的分布式自增ID算法Snowflake实现分析及其Java、Php和Python</a:t>
            </a:r>
            <a:r>
              <a:rPr lang="en-US" sz="1600" dirty="0" err="1" smtClean="0"/>
              <a:t>版</a:t>
            </a:r>
            <a:r>
              <a:rPr lang="en-US" sz="1600" dirty="0" err="1" smtClean="0">
                <a:hlinkClick r:id="rId9"/>
              </a:rPr>
              <a:t>http</a:t>
            </a:r>
            <a:r>
              <a:rPr lang="en-US" sz="1600" dirty="0">
                <a:hlinkClick r:id="rId9"/>
              </a:rPr>
              <a:t>://www.dengchuanhua.com/132.</a:t>
            </a:r>
            <a:r>
              <a:rPr lang="en-US" sz="1600" dirty="0" smtClean="0">
                <a:hlinkClick r:id="rId9"/>
              </a:rPr>
              <a:t>html</a:t>
            </a:r>
            <a:r>
              <a:rPr lang="zh-CN" altLang="en-US" sz="1600" dirty="0" smtClean="0"/>
              <a:t> 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583953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My Opinion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TW" sz="2400" dirty="0"/>
              <a:t>42</a:t>
            </a:r>
            <a:r>
              <a:rPr kumimoji="1" lang="zh-TW" altLang="en-US" sz="2400" dirty="0"/>
              <a:t>比特 </a:t>
            </a:r>
            <a:r>
              <a:rPr kumimoji="1" lang="zh-TW" altLang="en-US" sz="2400" b="1" dirty="0">
                <a:solidFill>
                  <a:srgbClr val="0000FF"/>
                </a:solidFill>
              </a:rPr>
              <a:t>毫秒数 </a:t>
            </a:r>
            <a:r>
              <a:rPr kumimoji="1" lang="zh-TW" altLang="en-US" sz="2400" dirty="0"/>
              <a:t>最多</a:t>
            </a:r>
            <a:r>
              <a:rPr kumimoji="1" lang="en-US" altLang="zh-TW" sz="2400" dirty="0"/>
              <a:t>4398046511103</a:t>
            </a:r>
            <a:r>
              <a:rPr kumimoji="1" lang="zh-TW" altLang="en-US" sz="2400" dirty="0"/>
              <a:t>毫秒 约</a:t>
            </a:r>
            <a:r>
              <a:rPr kumimoji="1" lang="en-US" altLang="zh-TW" sz="2400" dirty="0"/>
              <a:t>139.27</a:t>
            </a:r>
            <a:r>
              <a:rPr kumimoji="1" lang="zh-TW" altLang="en-US" sz="2400" dirty="0"/>
              <a:t>年</a:t>
            </a:r>
          </a:p>
          <a:p>
            <a:r>
              <a:rPr kumimoji="1" lang="en-US" altLang="zh-TW" sz="2400" dirty="0"/>
              <a:t>10</a:t>
            </a:r>
            <a:r>
              <a:rPr kumimoji="1" lang="zh-TW" altLang="en-US" sz="2400" dirty="0"/>
              <a:t>比特 </a:t>
            </a:r>
            <a:r>
              <a:rPr kumimoji="1" lang="zh-TW" altLang="en-US" sz="2400" b="1" dirty="0">
                <a:solidFill>
                  <a:srgbClr val="0000FF"/>
                </a:solidFill>
              </a:rPr>
              <a:t>任务号</a:t>
            </a:r>
            <a:r>
              <a:rPr kumimoji="1" lang="zh-TW" altLang="en-US" sz="2400" dirty="0"/>
              <a:t> 最多</a:t>
            </a:r>
            <a:r>
              <a:rPr kumimoji="1" lang="en-US" altLang="zh-TW" sz="2400" dirty="0"/>
              <a:t>1024</a:t>
            </a:r>
            <a:r>
              <a:rPr kumimoji="1" lang="zh-TW" altLang="en-US" sz="2400" dirty="0"/>
              <a:t>个任务</a:t>
            </a:r>
          </a:p>
          <a:p>
            <a:r>
              <a:rPr kumimoji="1" lang="en-US" altLang="zh-TW" sz="2400" dirty="0"/>
              <a:t>11</a:t>
            </a:r>
            <a:r>
              <a:rPr kumimoji="1" lang="zh-TW" altLang="en-US" sz="2400" dirty="0"/>
              <a:t>比特 </a:t>
            </a:r>
            <a:r>
              <a:rPr kumimoji="1" lang="zh-TW" altLang="en-US" sz="2400" b="1" dirty="0">
                <a:solidFill>
                  <a:srgbClr val="0000FF"/>
                </a:solidFill>
              </a:rPr>
              <a:t>序列号</a:t>
            </a:r>
            <a:r>
              <a:rPr kumimoji="1" lang="zh-TW" altLang="en-US" sz="2400" dirty="0"/>
              <a:t> 每毫秒最多</a:t>
            </a:r>
            <a:r>
              <a:rPr kumimoji="1" lang="en-US" altLang="zh-TW" sz="2400" dirty="0"/>
              <a:t>2048</a:t>
            </a:r>
            <a:r>
              <a:rPr kumimoji="1" lang="zh-TW" altLang="en-US" sz="2400" dirty="0" smtClean="0"/>
              <a:t>个，每</a:t>
            </a:r>
            <a:r>
              <a:rPr kumimoji="1" lang="zh-CN" altLang="en-US" sz="2400" dirty="0" smtClean="0"/>
              <a:t>新</a:t>
            </a:r>
            <a:r>
              <a:rPr kumimoji="1" lang="zh-TW" altLang="en-US" sz="2400" dirty="0" smtClean="0"/>
              <a:t>毫秒开始置</a:t>
            </a:r>
            <a:r>
              <a:rPr kumimoji="1" lang="zh-TW" altLang="en-US" sz="2400" dirty="0"/>
              <a:t>零</a:t>
            </a:r>
          </a:p>
          <a:p>
            <a:endParaRPr kumimoji="1" lang="zh-TW" altLang="en-US" sz="2400" dirty="0"/>
          </a:p>
          <a:p>
            <a:r>
              <a:rPr kumimoji="1" lang="zh-TW" altLang="en-US" sz="2400" dirty="0"/>
              <a:t>共</a:t>
            </a:r>
            <a:r>
              <a:rPr kumimoji="1" lang="en-US" altLang="zh-TW" sz="2400" dirty="0"/>
              <a:t>63</a:t>
            </a:r>
            <a:r>
              <a:rPr kumimoji="1" lang="zh-TW" altLang="en-US" sz="2400" dirty="0"/>
              <a:t>位 最大值</a:t>
            </a:r>
            <a:r>
              <a:rPr kumimoji="1" lang="en-US" altLang="zh-TW" sz="2400" b="1" dirty="0" smtClean="0">
                <a:solidFill>
                  <a:srgbClr val="FF0000"/>
                </a:solidFill>
              </a:rPr>
              <a:t>9223372036854775807</a:t>
            </a:r>
            <a:r>
              <a:rPr kumimoji="1" lang="zh-TW" altLang="en-US" sz="2400" dirty="0" smtClean="0"/>
              <a:t>，共</a:t>
            </a:r>
            <a:r>
              <a:rPr kumimoji="1" lang="en-US" altLang="zh-TW" sz="2400" dirty="0" smtClean="0"/>
              <a:t>19</a:t>
            </a:r>
            <a:r>
              <a:rPr kumimoji="1" lang="zh-TW" altLang="en-US" sz="2400" dirty="0" smtClean="0"/>
              <a:t>位</a:t>
            </a:r>
            <a:endParaRPr kumimoji="1" lang="zh-TW" altLang="en-US" sz="2400" dirty="0"/>
          </a:p>
          <a:p>
            <a:r>
              <a:rPr kumimoji="1" lang="zh-TW" altLang="en-US" sz="2400" dirty="0" smtClean="0"/>
              <a:t>最大</a:t>
            </a:r>
            <a:r>
              <a:rPr kumimoji="1" lang="zh-TW" altLang="en-US" sz="2400" dirty="0"/>
              <a:t>混合大写可识别字母</a:t>
            </a:r>
            <a:r>
              <a:rPr kumimoji="1" lang="en-US" altLang="zh-TW" sz="2400" dirty="0" smtClean="0"/>
              <a:t>X1ZF8G0R04MZB</a:t>
            </a:r>
            <a:r>
              <a:rPr kumimoji="1" lang="zh-CN" altLang="en-US" sz="2400" dirty="0" smtClean="0"/>
              <a:t>，</a:t>
            </a:r>
            <a:r>
              <a:rPr kumimoji="1" lang="zh-TW" altLang="en-US" sz="2400" dirty="0" smtClean="0"/>
              <a:t>共</a:t>
            </a:r>
            <a:r>
              <a:rPr kumimoji="1" lang="en-US" altLang="zh-TW" sz="2400" dirty="0" smtClean="0"/>
              <a:t>13</a:t>
            </a:r>
            <a:r>
              <a:rPr kumimoji="1" lang="zh-TW" altLang="en-US" sz="2400" dirty="0" smtClean="0"/>
              <a:t>位</a:t>
            </a:r>
            <a:endParaRPr kumimoji="1" lang="zh-TW" altLang="en-US" sz="2400" dirty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3761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3978"/>
            <a:ext cx="8229600" cy="1143000"/>
          </a:xfrm>
        </p:spPr>
        <p:txBody>
          <a:bodyPr>
            <a:noAutofit/>
          </a:bodyPr>
          <a:lstStyle/>
          <a:p>
            <a:r>
              <a:rPr kumimoji="1" lang="en-US" altLang="zh-CN" sz="6000" b="1" dirty="0" smtClean="0">
                <a:solidFill>
                  <a:srgbClr val="FF0000"/>
                </a:solidFill>
              </a:rPr>
              <a:t>9223372036854775807</a:t>
            </a:r>
            <a:br>
              <a:rPr kumimoji="1" lang="en-US" altLang="zh-CN" sz="6000" b="1" dirty="0" smtClean="0">
                <a:solidFill>
                  <a:srgbClr val="FF0000"/>
                </a:solidFill>
              </a:rPr>
            </a:br>
            <a:r>
              <a:rPr kumimoji="1" lang="zh-CN" altLang="en-US" sz="6000" b="1" dirty="0" smtClean="0">
                <a:solidFill>
                  <a:srgbClr val="FF0000"/>
                </a:solidFill>
              </a:rPr>
              <a:t>这是个什么概念</a:t>
            </a:r>
            <a:endParaRPr kumimoji="1" lang="zh-CN" altLang="en-US" sz="60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87183" y="3493251"/>
            <a:ext cx="413646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 smtClean="0"/>
              <a:t>9223372036854775807</a:t>
            </a:r>
          </a:p>
          <a:p>
            <a:r>
              <a:rPr kumimoji="1" lang="en-US" altLang="zh-TW" sz="3200" dirty="0" smtClean="0"/>
              <a:t>÷ </a:t>
            </a:r>
            <a:r>
              <a:rPr kumimoji="1" lang="zh-TW" altLang="en-US" sz="3200" dirty="0" smtClean="0"/>
              <a:t>每秒</a:t>
            </a:r>
            <a:r>
              <a:rPr kumimoji="1" lang="en-US" altLang="zh-TW" sz="3200" dirty="0" smtClean="0"/>
              <a:t>1</a:t>
            </a:r>
            <a:r>
              <a:rPr kumimoji="1" lang="zh-TW" altLang="en-US" sz="3200" dirty="0" smtClean="0"/>
              <a:t>亿个</a:t>
            </a:r>
            <a:endParaRPr kumimoji="1" lang="en-US" altLang="zh-TW" sz="3200" dirty="0" smtClean="0"/>
          </a:p>
          <a:p>
            <a:r>
              <a:rPr kumimoji="1" lang="en-US" altLang="zh-TW" sz="3200" dirty="0"/>
              <a:t>÷ </a:t>
            </a:r>
            <a:r>
              <a:rPr kumimoji="1" lang="en-US" altLang="zh-TW" sz="3200" dirty="0" smtClean="0"/>
              <a:t>(60</a:t>
            </a:r>
            <a:r>
              <a:rPr kumimoji="1" lang="zh-TW" altLang="en-US" sz="3200" dirty="0" smtClean="0"/>
              <a:t>秒</a:t>
            </a:r>
            <a:r>
              <a:rPr kumimoji="1" lang="en-US" altLang="zh-TW" sz="3200" dirty="0" smtClean="0"/>
              <a:t>×60</a:t>
            </a:r>
            <a:r>
              <a:rPr kumimoji="1" lang="zh-TW" altLang="en-US" sz="3200" dirty="0" smtClean="0"/>
              <a:t>分</a:t>
            </a:r>
            <a:r>
              <a:rPr kumimoji="1" lang="en-US" altLang="zh-TW" sz="3200" dirty="0" smtClean="0"/>
              <a:t>×24</a:t>
            </a:r>
            <a:r>
              <a:rPr kumimoji="1" lang="zh-TW" altLang="en-US" sz="3200" dirty="0" smtClean="0"/>
              <a:t>小时</a:t>
            </a:r>
            <a:r>
              <a:rPr kumimoji="1" lang="en-US" altLang="zh-TW" sz="3200" dirty="0" smtClean="0"/>
              <a:t>)</a:t>
            </a:r>
          </a:p>
          <a:p>
            <a:r>
              <a:rPr kumimoji="1" lang="en-US" altLang="zh-TW" sz="3200" dirty="0"/>
              <a:t>÷ </a:t>
            </a:r>
            <a:r>
              <a:rPr kumimoji="1" lang="en-US" altLang="zh-TW" sz="3200" dirty="0" smtClean="0"/>
              <a:t>36</a:t>
            </a:r>
            <a:r>
              <a:rPr kumimoji="1" lang="en-US" altLang="zh-CN" sz="3200" dirty="0" smtClean="0"/>
              <a:t>5.5</a:t>
            </a:r>
            <a:r>
              <a:rPr kumimoji="1" lang="zh-TW" altLang="en-US" sz="3200" dirty="0" smtClean="0"/>
              <a:t>天</a:t>
            </a:r>
            <a:endParaRPr kumimoji="1" lang="zh-TW" altLang="en-US" sz="3200" dirty="0"/>
          </a:p>
          <a:p>
            <a:r>
              <a:rPr kumimoji="1" lang="en-US" altLang="zh-TW" sz="3200" dirty="0"/>
              <a:t>= </a:t>
            </a:r>
            <a:r>
              <a:rPr kumimoji="1" lang="en-US" altLang="zh-TW" sz="3200" b="1" dirty="0" smtClean="0">
                <a:solidFill>
                  <a:srgbClr val="FF0000"/>
                </a:solidFill>
              </a:rPr>
              <a:t>29</a:t>
            </a:r>
            <a:r>
              <a:rPr kumimoji="1" lang="en-US" altLang="zh-CN" sz="3200" b="1" dirty="0" smtClean="0">
                <a:solidFill>
                  <a:srgbClr val="FF0000"/>
                </a:solidFill>
              </a:rPr>
              <a:t>20</a:t>
            </a:r>
            <a:r>
              <a:rPr kumimoji="1" lang="en-US" altLang="zh-TW" sz="3200" b="1" dirty="0" smtClean="0">
                <a:solidFill>
                  <a:srgbClr val="FF0000"/>
                </a:solidFill>
              </a:rPr>
              <a:t>.7</a:t>
            </a:r>
            <a:r>
              <a:rPr kumimoji="1" lang="en-US" altLang="zh-CN" sz="3200" b="1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sz="3200" b="1" dirty="0" smtClean="0">
                <a:solidFill>
                  <a:srgbClr val="FF0000"/>
                </a:solidFill>
              </a:rPr>
              <a:t>年</a:t>
            </a:r>
            <a:endParaRPr kumimoji="1"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857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致命点：怎么保证任务号唯一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提供任务号生成服务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get </a:t>
            </a:r>
            <a:r>
              <a:rPr kumimoji="1" lang="en-US" altLang="zh-CN" dirty="0" err="1" smtClean="0"/>
              <a:t>ip</a:t>
            </a:r>
            <a:r>
              <a:rPr kumimoji="1" lang="en-US" altLang="zh-CN" dirty="0" smtClean="0"/>
              <a:t>=10.142.1.151</a:t>
            </a:r>
          </a:p>
          <a:p>
            <a:pPr lvl="1"/>
            <a:r>
              <a:rPr kumimoji="1" lang="en-US" altLang="zh-CN" dirty="0" smtClean="0"/>
              <a:t>sync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ip</a:t>
            </a:r>
            <a:r>
              <a:rPr kumimoji="1" lang="en-US" altLang="zh-CN" dirty="0" smtClean="0"/>
              <a:t>=10.42.1.151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wokers</a:t>
            </a:r>
            <a:r>
              <a:rPr kumimoji="1" lang="en-US" altLang="zh-CN" dirty="0" smtClean="0"/>
              <a:t>=0001,0101</a:t>
            </a:r>
          </a:p>
          <a:p>
            <a:pPr marL="457200" lvl="1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本地生成任务号文件锁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0353" y="47278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altLang="zh-CN" dirty="0">
                <a:latin typeface="Consolas"/>
                <a:cs typeface="Consolas"/>
              </a:rPr>
              <a:t>.</a:t>
            </a:r>
            <a:r>
              <a:rPr lang="pl-PL" altLang="zh-CN" dirty="0" err="1">
                <a:latin typeface="Consolas"/>
                <a:cs typeface="Consolas"/>
              </a:rPr>
              <a:t>idworkers</a:t>
            </a:r>
            <a:endParaRPr lang="pl-PL" altLang="zh-CN" dirty="0">
              <a:latin typeface="Consolas"/>
              <a:cs typeface="Consolas"/>
            </a:endParaRPr>
          </a:p>
          <a:p>
            <a:r>
              <a:rPr lang="pl-PL" altLang="zh-CN" dirty="0">
                <a:latin typeface="Consolas"/>
                <a:cs typeface="Consolas"/>
              </a:rPr>
              <a:t>|____10.142.1.151.lock.0001</a:t>
            </a:r>
          </a:p>
          <a:p>
            <a:r>
              <a:rPr lang="pl-PL" altLang="zh-CN" dirty="0">
                <a:latin typeface="Consolas"/>
                <a:cs typeface="Consolas"/>
              </a:rPr>
              <a:t>|____10.142.1.151.lock.0101</a:t>
            </a:r>
            <a:endParaRPr lang="zh-CN" alt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8863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Helvetica"/>
                <a:cs typeface="Helvetica"/>
              </a:rPr>
              <a:t>MySQL multi-master replication</a:t>
            </a:r>
            <a:endParaRPr lang="en-US" altLang="zh-CN" dirty="0"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82655" y="2555926"/>
            <a:ext cx="6398790" cy="2813126"/>
          </a:xfrm>
          <a:prstGeom prst="rect">
            <a:avLst/>
          </a:prstGeom>
          <a:noFill/>
          <a:ln w="28575" cmpd="sng">
            <a:solidFill>
              <a:srgbClr val="3366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06161" y="3078051"/>
            <a:ext cx="1784588" cy="1784326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Web App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40528" y="3078051"/>
            <a:ext cx="1784588" cy="812101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MySQL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65368" y="2539851"/>
            <a:ext cx="618942" cy="369332"/>
          </a:xfrm>
          <a:prstGeom prst="rect">
            <a:avLst/>
          </a:prstGeom>
          <a:solidFill>
            <a:srgbClr val="3366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DC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1840528" y="4098502"/>
            <a:ext cx="1784588" cy="812101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MySQL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11"/>
          <p:cNvCxnSpPr/>
          <p:nvPr/>
        </p:nvCxnSpPr>
        <p:spPr>
          <a:xfrm>
            <a:off x="3625116" y="3520114"/>
            <a:ext cx="188104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3673347" y="3102477"/>
            <a:ext cx="188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1,3,5,7…</a:t>
            </a:r>
            <a:endParaRPr lang="en-US" dirty="0"/>
          </a:p>
        </p:txBody>
      </p:sp>
      <p:cxnSp>
        <p:nvCxnSpPr>
          <p:cNvPr id="11" name="Straight Arrow Connector 13"/>
          <p:cNvCxnSpPr/>
          <p:nvPr/>
        </p:nvCxnSpPr>
        <p:spPr>
          <a:xfrm>
            <a:off x="3616746" y="4524489"/>
            <a:ext cx="188104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4"/>
          <p:cNvSpPr txBox="1"/>
          <p:nvPr/>
        </p:nvSpPr>
        <p:spPr>
          <a:xfrm>
            <a:off x="3664977" y="4106852"/>
            <a:ext cx="188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2,4,6,8…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0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7" y="1015808"/>
            <a:ext cx="8996960" cy="4463336"/>
          </a:xfrm>
          <a:prstGeom prst="rect">
            <a:avLst/>
          </a:prstGeom>
        </p:spPr>
      </p:pic>
      <p:sp>
        <p:nvSpPr>
          <p:cNvPr id="5" name="TextBox 15"/>
          <p:cNvSpPr txBox="1"/>
          <p:nvPr/>
        </p:nvSpPr>
        <p:spPr>
          <a:xfrm>
            <a:off x="2399309" y="5610178"/>
            <a:ext cx="5241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3366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Helvetica"/>
                <a:cs typeface="Helvetica"/>
              </a:rPr>
              <a:t>Going global…</a:t>
            </a:r>
            <a:endParaRPr lang="en-US" sz="5400" b="1" dirty="0">
              <a:solidFill>
                <a:srgbClr val="3366FF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3519233" y="1744322"/>
            <a:ext cx="618942" cy="369332"/>
          </a:xfrm>
          <a:prstGeom prst="rect">
            <a:avLst/>
          </a:prstGeom>
          <a:solidFill>
            <a:srgbClr val="3366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DC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203806" y="1928988"/>
            <a:ext cx="618942" cy="369332"/>
          </a:xfrm>
          <a:prstGeom prst="rect">
            <a:avLst/>
          </a:prstGeom>
          <a:solidFill>
            <a:srgbClr val="3366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DC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1780367" y="4575139"/>
            <a:ext cx="618942" cy="369332"/>
          </a:xfrm>
          <a:prstGeom prst="rect">
            <a:avLst/>
          </a:prstGeom>
          <a:solidFill>
            <a:srgbClr val="3366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DC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1258809" y="1928988"/>
            <a:ext cx="620683" cy="369332"/>
          </a:xfrm>
          <a:prstGeom prst="rect">
            <a:avLst/>
          </a:prstGeom>
          <a:solidFill>
            <a:srgbClr val="3366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DC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5393980" y="2332415"/>
            <a:ext cx="618942" cy="369332"/>
          </a:xfrm>
          <a:prstGeom prst="rect">
            <a:avLst/>
          </a:prstGeom>
          <a:solidFill>
            <a:srgbClr val="3366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DC 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7021588" y="4205807"/>
            <a:ext cx="618942" cy="369332"/>
          </a:xfrm>
          <a:prstGeom prst="rect">
            <a:avLst/>
          </a:prstGeom>
          <a:solidFill>
            <a:srgbClr val="3366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DC 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31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Helvetica"/>
                <a:cs typeface="Helvetica"/>
              </a:rPr>
              <a:t>MySQL in multi DC setup</a:t>
            </a:r>
            <a:endParaRPr kumimoji="1"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562728" y="1840195"/>
            <a:ext cx="4453410" cy="2137976"/>
          </a:xfrm>
          <a:prstGeom prst="rect">
            <a:avLst/>
          </a:prstGeom>
          <a:noFill/>
          <a:ln w="28575" cmpd="sng">
            <a:solidFill>
              <a:srgbClr val="3366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4943" y="2193452"/>
            <a:ext cx="1423183" cy="1414994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Web App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000061" y="1824120"/>
            <a:ext cx="618942" cy="369332"/>
          </a:xfrm>
          <a:prstGeom prst="rect">
            <a:avLst/>
          </a:prstGeom>
          <a:solidFill>
            <a:srgbClr val="3366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DC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932157" y="2176751"/>
            <a:ext cx="1415138" cy="1431695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MySQL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4348612" y="4371696"/>
            <a:ext cx="4453410" cy="2137976"/>
          </a:xfrm>
          <a:prstGeom prst="rect">
            <a:avLst/>
          </a:prstGeom>
          <a:noFill/>
          <a:ln w="28575" cmpd="sng">
            <a:solidFill>
              <a:srgbClr val="3366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6960827" y="4724953"/>
            <a:ext cx="1423183" cy="1414994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Web App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3753751" y="4355621"/>
            <a:ext cx="618942" cy="369332"/>
          </a:xfrm>
          <a:prstGeom prst="rect">
            <a:avLst/>
          </a:prstGeom>
          <a:solidFill>
            <a:srgbClr val="3366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DC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4718040" y="4706527"/>
            <a:ext cx="1415138" cy="1431695"/>
          </a:xfrm>
          <a:prstGeom prst="rect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sz="8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6"/>
          <p:cNvCxnSpPr>
            <a:stCxn id="7" idx="3"/>
            <a:endCxn id="5" idx="1"/>
          </p:cNvCxnSpPr>
          <p:nvPr/>
        </p:nvCxnSpPr>
        <p:spPr>
          <a:xfrm>
            <a:off x="2347295" y="2892599"/>
            <a:ext cx="827648" cy="835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7"/>
          <p:cNvSpPr txBox="1"/>
          <p:nvPr/>
        </p:nvSpPr>
        <p:spPr>
          <a:xfrm>
            <a:off x="2371110" y="2507702"/>
            <a:ext cx="188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1,2,3…</a:t>
            </a:r>
            <a:endParaRPr lang="en-US" dirty="0"/>
          </a:p>
        </p:txBody>
      </p:sp>
      <p:cxnSp>
        <p:nvCxnSpPr>
          <p:cNvPr id="14" name="Curved Connector 21"/>
          <p:cNvCxnSpPr>
            <a:stCxn id="4" idx="3"/>
            <a:endCxn id="8" idx="0"/>
          </p:cNvCxnSpPr>
          <p:nvPr/>
        </p:nvCxnSpPr>
        <p:spPr>
          <a:xfrm>
            <a:off x="5016138" y="2909183"/>
            <a:ext cx="1559179" cy="1462513"/>
          </a:xfrm>
          <a:prstGeom prst="curvedConnector2">
            <a:avLst/>
          </a:prstGeom>
          <a:ln w="5715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23"/>
          <p:cNvSpPr txBox="1"/>
          <p:nvPr/>
        </p:nvSpPr>
        <p:spPr>
          <a:xfrm>
            <a:off x="6265846" y="3544539"/>
            <a:ext cx="114891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WAN LINK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59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Helvetica"/>
                <a:cs typeface="Helvetica"/>
              </a:rPr>
              <a:t>Flickr MySQL ticket server</a:t>
            </a:r>
            <a:endParaRPr kumimoji="1"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562728" y="1840195"/>
            <a:ext cx="4453410" cy="2137976"/>
          </a:xfrm>
          <a:prstGeom prst="rect">
            <a:avLst/>
          </a:prstGeom>
          <a:noFill/>
          <a:ln w="28575" cmpd="sng">
            <a:solidFill>
              <a:srgbClr val="3366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4943" y="2193452"/>
            <a:ext cx="1423183" cy="1414994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Web App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000061" y="1824120"/>
            <a:ext cx="618942" cy="369332"/>
          </a:xfrm>
          <a:prstGeom prst="rect">
            <a:avLst/>
          </a:prstGeom>
          <a:solidFill>
            <a:srgbClr val="3366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DC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932157" y="2176751"/>
            <a:ext cx="1415138" cy="1431695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Ticket Server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4348612" y="4371696"/>
            <a:ext cx="4453410" cy="2137976"/>
          </a:xfrm>
          <a:prstGeom prst="rect">
            <a:avLst/>
          </a:prstGeom>
          <a:noFill/>
          <a:ln w="28575" cmpd="sng">
            <a:solidFill>
              <a:srgbClr val="3366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6976904" y="4724953"/>
            <a:ext cx="1423183" cy="1414994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Web App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3753751" y="4355621"/>
            <a:ext cx="618942" cy="369332"/>
          </a:xfrm>
          <a:prstGeom prst="rect">
            <a:avLst/>
          </a:prstGeom>
          <a:solidFill>
            <a:srgbClr val="3366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DC 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6"/>
          <p:cNvCxnSpPr>
            <a:stCxn id="7" idx="3"/>
            <a:endCxn id="5" idx="1"/>
          </p:cNvCxnSpPr>
          <p:nvPr/>
        </p:nvCxnSpPr>
        <p:spPr>
          <a:xfrm>
            <a:off x="2347295" y="2892599"/>
            <a:ext cx="827648" cy="835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7"/>
          <p:cNvSpPr txBox="1"/>
          <p:nvPr/>
        </p:nvSpPr>
        <p:spPr>
          <a:xfrm>
            <a:off x="2371110" y="2507702"/>
            <a:ext cx="188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1,3,5…</a:t>
            </a:r>
            <a:endParaRPr lang="en-US" dirty="0"/>
          </a:p>
        </p:txBody>
      </p:sp>
      <p:cxnSp>
        <p:nvCxnSpPr>
          <p:cNvPr id="13" name="Curved Connector 21"/>
          <p:cNvCxnSpPr>
            <a:stCxn id="4" idx="3"/>
            <a:endCxn id="8" idx="0"/>
          </p:cNvCxnSpPr>
          <p:nvPr/>
        </p:nvCxnSpPr>
        <p:spPr>
          <a:xfrm>
            <a:off x="5016138" y="2909183"/>
            <a:ext cx="1559179" cy="1462513"/>
          </a:xfrm>
          <a:prstGeom prst="curvedConnector2">
            <a:avLst/>
          </a:prstGeom>
          <a:ln w="5715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23"/>
          <p:cNvSpPr txBox="1"/>
          <p:nvPr/>
        </p:nvSpPr>
        <p:spPr>
          <a:xfrm>
            <a:off x="6265846" y="3544539"/>
            <a:ext cx="114891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WAN 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8"/>
          <p:cNvSpPr/>
          <p:nvPr/>
        </p:nvSpPr>
        <p:spPr>
          <a:xfrm>
            <a:off x="4754246" y="4724953"/>
            <a:ext cx="1415138" cy="1431695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Ticket Server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20"/>
          <p:cNvCxnSpPr/>
          <p:nvPr/>
        </p:nvCxnSpPr>
        <p:spPr>
          <a:xfrm>
            <a:off x="6161646" y="5472326"/>
            <a:ext cx="827648" cy="835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22"/>
          <p:cNvSpPr txBox="1"/>
          <p:nvPr/>
        </p:nvSpPr>
        <p:spPr>
          <a:xfrm>
            <a:off x="6185461" y="5087429"/>
            <a:ext cx="188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4,6,8…</a:t>
            </a:r>
            <a:endParaRPr lang="en-US" dirty="0"/>
          </a:p>
        </p:txBody>
      </p:sp>
      <p:sp>
        <p:nvSpPr>
          <p:cNvPr id="18" name="TextBox 1"/>
          <p:cNvSpPr txBox="1"/>
          <p:nvPr/>
        </p:nvSpPr>
        <p:spPr>
          <a:xfrm>
            <a:off x="6368739" y="2603332"/>
            <a:ext cx="2640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WAN link not required to generate an ID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166360">
            <a:off x="6749059" y="3008508"/>
            <a:ext cx="455690" cy="42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53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Helvetica"/>
                <a:cs typeface="Helvetica"/>
              </a:rPr>
              <a:t>The anatomy of a ticket server</a:t>
            </a:r>
            <a:endParaRPr kumimoji="1"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18650" y="1864701"/>
            <a:ext cx="7910608" cy="4420628"/>
          </a:xfrm>
          <a:prstGeom prst="rect">
            <a:avLst/>
          </a:prstGeom>
          <a:noFill/>
          <a:ln w="28575" cmpd="sng">
            <a:solidFill>
              <a:srgbClr val="3366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8513181" y="1854476"/>
            <a:ext cx="453970" cy="369332"/>
          </a:xfrm>
          <a:prstGeom prst="rect">
            <a:avLst/>
          </a:prstGeom>
          <a:solidFill>
            <a:srgbClr val="3366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11"/>
          <p:cNvCxnSpPr>
            <a:stCxn id="7" idx="2"/>
            <a:endCxn id="14" idx="0"/>
          </p:cNvCxnSpPr>
          <p:nvPr/>
        </p:nvCxnSpPr>
        <p:spPr>
          <a:xfrm>
            <a:off x="1711912" y="3708527"/>
            <a:ext cx="2905813" cy="77705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5"/>
          <p:cNvSpPr/>
          <p:nvPr/>
        </p:nvSpPr>
        <p:spPr>
          <a:xfrm>
            <a:off x="1000323" y="2269501"/>
            <a:ext cx="1423178" cy="1439026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Web App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16"/>
          <p:cNvSpPr/>
          <p:nvPr/>
        </p:nvSpPr>
        <p:spPr>
          <a:xfrm>
            <a:off x="2929607" y="2269501"/>
            <a:ext cx="1423178" cy="1439026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Web App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17"/>
          <p:cNvSpPr/>
          <p:nvPr/>
        </p:nvSpPr>
        <p:spPr>
          <a:xfrm>
            <a:off x="4898750" y="2269501"/>
            <a:ext cx="1423178" cy="1439026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Web App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18"/>
          <p:cNvSpPr/>
          <p:nvPr/>
        </p:nvSpPr>
        <p:spPr>
          <a:xfrm>
            <a:off x="6792360" y="2269501"/>
            <a:ext cx="1423178" cy="1439026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Web App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9"/>
          <p:cNvCxnSpPr>
            <a:stCxn id="8" idx="2"/>
            <a:endCxn id="14" idx="0"/>
          </p:cNvCxnSpPr>
          <p:nvPr/>
        </p:nvCxnSpPr>
        <p:spPr>
          <a:xfrm>
            <a:off x="3641196" y="3708527"/>
            <a:ext cx="976529" cy="77705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22"/>
          <p:cNvCxnSpPr>
            <a:stCxn id="9" idx="2"/>
            <a:endCxn id="14" idx="0"/>
          </p:cNvCxnSpPr>
          <p:nvPr/>
        </p:nvCxnSpPr>
        <p:spPr>
          <a:xfrm flipH="1">
            <a:off x="4617725" y="3708527"/>
            <a:ext cx="992614" cy="77705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5"/>
          <p:cNvCxnSpPr>
            <a:stCxn id="10" idx="2"/>
            <a:endCxn id="14" idx="0"/>
          </p:cNvCxnSpPr>
          <p:nvPr/>
        </p:nvCxnSpPr>
        <p:spPr>
          <a:xfrm flipH="1">
            <a:off x="4617725" y="3708527"/>
            <a:ext cx="2886224" cy="77705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4"/>
          <p:cNvSpPr/>
          <p:nvPr/>
        </p:nvSpPr>
        <p:spPr>
          <a:xfrm>
            <a:off x="3906136" y="4485583"/>
            <a:ext cx="1423178" cy="143902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Ticket Server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89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Helvetica"/>
                <a:cs typeface="Helvetica"/>
              </a:rPr>
              <a:t>Making things simpler</a:t>
            </a:r>
            <a:endParaRPr kumimoji="1"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18650" y="2626077"/>
            <a:ext cx="7910608" cy="2839425"/>
          </a:xfrm>
          <a:prstGeom prst="rect">
            <a:avLst/>
          </a:prstGeom>
          <a:noFill/>
          <a:ln w="28575" cmpd="sng">
            <a:solidFill>
              <a:srgbClr val="3366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8513181" y="2610001"/>
            <a:ext cx="453970" cy="369332"/>
          </a:xfrm>
          <a:prstGeom prst="rect">
            <a:avLst/>
          </a:prstGeom>
          <a:solidFill>
            <a:srgbClr val="3366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1000323" y="4447977"/>
            <a:ext cx="1423178" cy="61565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ID gen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15"/>
          <p:cNvSpPr/>
          <p:nvPr/>
        </p:nvSpPr>
        <p:spPr>
          <a:xfrm>
            <a:off x="1000323" y="3025026"/>
            <a:ext cx="1423178" cy="143902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Web App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20"/>
          <p:cNvSpPr/>
          <p:nvPr/>
        </p:nvSpPr>
        <p:spPr>
          <a:xfrm>
            <a:off x="6792360" y="4455702"/>
            <a:ext cx="1423178" cy="61565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ID gen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18"/>
          <p:cNvSpPr/>
          <p:nvPr/>
        </p:nvSpPr>
        <p:spPr>
          <a:xfrm>
            <a:off x="6792360" y="3025026"/>
            <a:ext cx="1423178" cy="143902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Web App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21"/>
          <p:cNvSpPr/>
          <p:nvPr/>
        </p:nvSpPr>
        <p:spPr>
          <a:xfrm>
            <a:off x="4898750" y="4447977"/>
            <a:ext cx="1423178" cy="61565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ID gen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le 17"/>
          <p:cNvSpPr/>
          <p:nvPr/>
        </p:nvSpPr>
        <p:spPr>
          <a:xfrm>
            <a:off x="4898750" y="3025026"/>
            <a:ext cx="1423178" cy="143902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Web App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23"/>
          <p:cNvSpPr/>
          <p:nvPr/>
        </p:nvSpPr>
        <p:spPr>
          <a:xfrm>
            <a:off x="2929607" y="4447977"/>
            <a:ext cx="1423178" cy="61565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ID gen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6"/>
          <p:cNvSpPr/>
          <p:nvPr/>
        </p:nvSpPr>
        <p:spPr>
          <a:xfrm>
            <a:off x="2929607" y="3025026"/>
            <a:ext cx="1423178" cy="143902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Web App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316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UUID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Aft>
                <a:spcPts val="1800"/>
              </a:spcAft>
            </a:pPr>
            <a:r>
              <a:rPr lang="en-US" altLang="zh-CN" dirty="0" smtClean="0"/>
              <a:t>128 bits</a:t>
            </a:r>
          </a:p>
          <a:p>
            <a:pPr marL="285750" indent="-285750">
              <a:spcAft>
                <a:spcPts val="1800"/>
              </a:spcAft>
            </a:pPr>
            <a:r>
              <a:rPr lang="en-US" altLang="zh-CN" dirty="0" smtClean="0"/>
              <a:t>Could use type 4 (Random) or type 1 (MAC address with time component)</a:t>
            </a:r>
          </a:p>
          <a:p>
            <a:pPr marL="285750" indent="-285750">
              <a:spcAft>
                <a:spcPts val="1800"/>
              </a:spcAft>
            </a:pPr>
            <a:r>
              <a:rPr lang="en-US" altLang="zh-CN" dirty="0" smtClean="0"/>
              <a:t>Can generate on each machine with no co-ordination</a:t>
            </a:r>
          </a:p>
        </p:txBody>
      </p:sp>
    </p:spTree>
    <p:extLst>
      <p:ext uri="{BB962C8B-B14F-4D97-AF65-F5344CB8AC3E}">
        <p14:creationId xmlns:p14="http://schemas.microsoft.com/office/powerpoint/2010/main" val="3856946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800</Words>
  <Application>Microsoft Macintosh PowerPoint</Application>
  <PresentationFormat>全屏显示(4:3)</PresentationFormat>
  <Paragraphs>187</Paragraphs>
  <Slides>28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全局ID生成</vt:lpstr>
      <vt:lpstr>MySQL/Redis auto increment</vt:lpstr>
      <vt:lpstr>MySQL multi-master replication</vt:lpstr>
      <vt:lpstr>PowerPoint 演示文稿</vt:lpstr>
      <vt:lpstr>MySQL in multi DC setup</vt:lpstr>
      <vt:lpstr>Flickr MySQL ticket server</vt:lpstr>
      <vt:lpstr>The anatomy of a ticket server</vt:lpstr>
      <vt:lpstr>Making things simpler</vt:lpstr>
      <vt:lpstr>UUID</vt:lpstr>
      <vt:lpstr>Type 4 – random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随机UUID的重复机率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My Opinion</vt:lpstr>
      <vt:lpstr>9223372036854775807 这是个什么概念</vt:lpstr>
      <vt:lpstr>致命点：怎么保证任务号唯一</vt:lpstr>
    </vt:vector>
  </TitlesOfParts>
  <Company>asiainfo-linkage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全局ID生成</dc:title>
  <dc:creator>bingoo huang</dc:creator>
  <cp:lastModifiedBy>bingoo huang</cp:lastModifiedBy>
  <cp:revision>43</cp:revision>
  <dcterms:created xsi:type="dcterms:W3CDTF">2013-12-24T08:11:15Z</dcterms:created>
  <dcterms:modified xsi:type="dcterms:W3CDTF">2014-01-13T05:48:23Z</dcterms:modified>
</cp:coreProperties>
</file>