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45"/>
  </p:handoutMasterIdLst>
  <p:sldIdLst>
    <p:sldId id="256" r:id="rId3"/>
    <p:sldId id="492" r:id="rId4"/>
    <p:sldId id="331" r:id="rId5"/>
    <p:sldId id="465" r:id="rId6"/>
    <p:sldId id="467" r:id="rId8"/>
    <p:sldId id="468" r:id="rId9"/>
    <p:sldId id="469" r:id="rId10"/>
    <p:sldId id="466" r:id="rId11"/>
    <p:sldId id="486" r:id="rId12"/>
    <p:sldId id="487" r:id="rId13"/>
    <p:sldId id="471" r:id="rId14"/>
    <p:sldId id="472" r:id="rId15"/>
    <p:sldId id="485" r:id="rId16"/>
    <p:sldId id="494" r:id="rId17"/>
    <p:sldId id="495" r:id="rId18"/>
    <p:sldId id="496" r:id="rId19"/>
    <p:sldId id="497" r:id="rId20"/>
    <p:sldId id="498" r:id="rId21"/>
    <p:sldId id="490" r:id="rId22"/>
    <p:sldId id="499" r:id="rId23"/>
    <p:sldId id="473" r:id="rId24"/>
    <p:sldId id="500" r:id="rId25"/>
    <p:sldId id="456" r:id="rId26"/>
    <p:sldId id="483" r:id="rId27"/>
    <p:sldId id="460" r:id="rId28"/>
    <p:sldId id="476" r:id="rId29"/>
    <p:sldId id="462" r:id="rId30"/>
    <p:sldId id="463" r:id="rId31"/>
    <p:sldId id="484" r:id="rId32"/>
    <p:sldId id="477" r:id="rId33"/>
    <p:sldId id="478" r:id="rId34"/>
    <p:sldId id="479" r:id="rId35"/>
    <p:sldId id="480" r:id="rId36"/>
    <p:sldId id="481" r:id="rId37"/>
    <p:sldId id="482" r:id="rId38"/>
    <p:sldId id="461" r:id="rId39"/>
    <p:sldId id="459" r:id="rId40"/>
    <p:sldId id="493" r:id="rId41"/>
    <p:sldId id="491" r:id="rId42"/>
    <p:sldId id="470" r:id="rId43"/>
    <p:sldId id="260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86372" autoAdjust="0"/>
  </p:normalViewPr>
  <p:slideViewPr>
    <p:cSldViewPr>
      <p:cViewPr varScale="1">
        <p:scale>
          <a:sx n="84" d="100"/>
          <a:sy n="84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2F3A-534D-4F1A-9099-5DF4F6A097EA}" type="doc">
      <dgm:prSet loTypeId="urn:microsoft.com/office/officeart/2005/8/layout/process2" loCatId="process" qsTypeId="urn:microsoft.com/office/officeart/2005/8/quickstyle/3d1" qsCatId="3D" csTypeId="urn:microsoft.com/office/officeart/2005/8/colors/accent4_2" csCatId="accent4" phldr="1"/>
      <dgm:spPr/>
    </dgm:pt>
    <dgm:pt modelId="{E0A7585A-22E3-40A6-B24F-748D09D5874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栈顶</a:t>
          </a:r>
        </a:p>
      </dgm:t>
    </dgm:pt>
    <dgm:pt modelId="{0E042DF7-1B10-4473-AD4C-06D584A7E169}" cxnId="{AEB0F045-0C70-4B66-ADCB-6B16872E60C1}" type="parTrans">
      <dgm:prSet/>
      <dgm:spPr/>
      <dgm:t>
        <a:bodyPr/>
        <a:lstStyle/>
        <a:p>
          <a:endParaRPr lang="zh-CN" altLang="en-US"/>
        </a:p>
      </dgm:t>
    </dgm:pt>
    <dgm:pt modelId="{B8FD2155-2357-48E5-A1B0-1A332B04C6B7}" cxnId="{AEB0F045-0C70-4B66-ADCB-6B16872E60C1}" type="sibTrans">
      <dgm:prSet/>
      <dgm:spPr/>
      <dgm:t>
        <a:bodyPr/>
        <a:lstStyle/>
        <a:p>
          <a:endParaRPr lang="zh-CN" altLang="en-US"/>
        </a:p>
      </dgm:t>
    </dgm:pt>
    <dgm:pt modelId="{5B93C71D-3CAF-4511-8B59-A0C8A99BEBBA}">
      <dgm:prSet phldrT="[文本]"/>
      <dgm:spPr/>
      <dgm:t>
        <a:bodyPr/>
        <a:lstStyle/>
        <a:p>
          <a:r>
            <a:rPr lang="zh-CN" altLang="en-US" dirty="0"/>
            <a:t>栈帧</a:t>
          </a:r>
        </a:p>
      </dgm:t>
    </dgm:pt>
    <dgm:pt modelId="{8AA88DC6-7BF7-49BA-8E9A-3D24672D44E4}" cxnId="{0C7A5C8B-0858-483A-AD0C-6BF4F8F7236F}" type="parTrans">
      <dgm:prSet/>
      <dgm:spPr/>
      <dgm:t>
        <a:bodyPr/>
        <a:lstStyle/>
        <a:p>
          <a:endParaRPr lang="zh-CN" altLang="en-US"/>
        </a:p>
      </dgm:t>
    </dgm:pt>
    <dgm:pt modelId="{A3522D9D-1F16-453A-A77B-CCE567D80379}" cxnId="{0C7A5C8B-0858-483A-AD0C-6BF4F8F7236F}" type="sibTrans">
      <dgm:prSet/>
      <dgm:spPr/>
      <dgm:t>
        <a:bodyPr/>
        <a:lstStyle/>
        <a:p>
          <a:endParaRPr lang="zh-CN" altLang="en-US"/>
        </a:p>
      </dgm:t>
    </dgm:pt>
    <dgm:pt modelId="{DB775999-849F-47AD-9F2C-7A0E8087DE29}">
      <dgm:prSet phldrT="[文本]"/>
      <dgm:spPr/>
      <dgm:t>
        <a:bodyPr/>
        <a:lstStyle/>
        <a:p>
          <a:r>
            <a:rPr lang="zh-CN" altLang="en-US" dirty="0"/>
            <a:t>栈帧</a:t>
          </a:r>
        </a:p>
      </dgm:t>
    </dgm:pt>
    <dgm:pt modelId="{60F7CEB7-09F8-4073-BA64-557598FE604D}" cxnId="{EAF34DAD-54B3-4346-BBD8-3CE58E0550CC}" type="parTrans">
      <dgm:prSet/>
      <dgm:spPr/>
      <dgm:t>
        <a:bodyPr/>
        <a:lstStyle/>
        <a:p>
          <a:endParaRPr lang="zh-CN" altLang="en-US"/>
        </a:p>
      </dgm:t>
    </dgm:pt>
    <dgm:pt modelId="{DD2C77C5-F626-450E-AA5F-974299F54836}" cxnId="{EAF34DAD-54B3-4346-BBD8-3CE58E0550CC}" type="sibTrans">
      <dgm:prSet/>
      <dgm:spPr/>
      <dgm:t>
        <a:bodyPr/>
        <a:lstStyle/>
        <a:p>
          <a:endParaRPr lang="zh-CN" altLang="en-US"/>
        </a:p>
      </dgm:t>
    </dgm:pt>
    <dgm:pt modelId="{3C241C09-9786-4C0F-B283-B06A17200A4B}" type="pres">
      <dgm:prSet presAssocID="{AC722F3A-534D-4F1A-9099-5DF4F6A097EA}" presName="linearFlow" presStyleCnt="0">
        <dgm:presLayoutVars>
          <dgm:resizeHandles val="exact"/>
        </dgm:presLayoutVars>
      </dgm:prSet>
      <dgm:spPr/>
    </dgm:pt>
    <dgm:pt modelId="{A84EB54E-E19D-48F6-9841-3449F7B8D9D6}" type="pres">
      <dgm:prSet presAssocID="{E0A7585A-22E3-40A6-B24F-748D09D5874A}" presName="node" presStyleLbl="node1" presStyleIdx="0" presStyleCnt="3">
        <dgm:presLayoutVars>
          <dgm:bulletEnabled val="1"/>
        </dgm:presLayoutVars>
      </dgm:prSet>
      <dgm:spPr/>
    </dgm:pt>
    <dgm:pt modelId="{371BD616-D636-4490-91E5-C8E996B2C108}" type="pres">
      <dgm:prSet presAssocID="{B8FD2155-2357-48E5-A1B0-1A332B04C6B7}" presName="sibTrans" presStyleLbl="sibTrans2D1" presStyleIdx="0" presStyleCnt="2"/>
      <dgm:spPr/>
    </dgm:pt>
    <dgm:pt modelId="{4D46C6F7-98F1-436E-BEED-599BBAAB5A8E}" type="pres">
      <dgm:prSet presAssocID="{B8FD2155-2357-48E5-A1B0-1A332B04C6B7}" presName="connectorText" presStyleLbl="sibTrans2D1" presStyleIdx="0" presStyleCnt="2"/>
      <dgm:spPr/>
    </dgm:pt>
    <dgm:pt modelId="{9EBAE5B4-A0EC-47D7-BE02-C89FB63C4B1F}" type="pres">
      <dgm:prSet presAssocID="{5B93C71D-3CAF-4511-8B59-A0C8A99BEBBA}" presName="node" presStyleLbl="node1" presStyleIdx="1" presStyleCnt="3">
        <dgm:presLayoutVars>
          <dgm:bulletEnabled val="1"/>
        </dgm:presLayoutVars>
      </dgm:prSet>
      <dgm:spPr/>
    </dgm:pt>
    <dgm:pt modelId="{E87A5F75-430E-4ED0-897B-849D56DD0FAC}" type="pres">
      <dgm:prSet presAssocID="{A3522D9D-1F16-453A-A77B-CCE567D80379}" presName="sibTrans" presStyleLbl="sibTrans2D1" presStyleIdx="1" presStyleCnt="2"/>
      <dgm:spPr/>
    </dgm:pt>
    <dgm:pt modelId="{E100890A-300B-4C13-832A-CC3988666A8B}" type="pres">
      <dgm:prSet presAssocID="{A3522D9D-1F16-453A-A77B-CCE567D80379}" presName="connectorText" presStyleLbl="sibTrans2D1" presStyleIdx="1" presStyleCnt="2"/>
      <dgm:spPr/>
    </dgm:pt>
    <dgm:pt modelId="{921E06E6-AB6E-48CE-B163-3BF9897492E3}" type="pres">
      <dgm:prSet presAssocID="{DB775999-849F-47AD-9F2C-7A0E8087DE29}" presName="node" presStyleLbl="node1" presStyleIdx="2" presStyleCnt="3">
        <dgm:presLayoutVars>
          <dgm:bulletEnabled val="1"/>
        </dgm:presLayoutVars>
      </dgm:prSet>
      <dgm:spPr/>
    </dgm:pt>
  </dgm:ptLst>
  <dgm:cxnLst>
    <dgm:cxn modelId="{F3D5A012-1EB2-4F2D-AE24-BBBE634C6E09}" type="presOf" srcId="{DB775999-849F-47AD-9F2C-7A0E8087DE29}" destId="{921E06E6-AB6E-48CE-B163-3BF9897492E3}" srcOrd="0" destOrd="0" presId="urn:microsoft.com/office/officeart/2005/8/layout/process2"/>
    <dgm:cxn modelId="{2687DB17-C469-44A5-8719-5F0E3EA6092F}" type="presOf" srcId="{A3522D9D-1F16-453A-A77B-CCE567D80379}" destId="{E87A5F75-430E-4ED0-897B-849D56DD0FAC}" srcOrd="0" destOrd="0" presId="urn:microsoft.com/office/officeart/2005/8/layout/process2"/>
    <dgm:cxn modelId="{EE882B42-14C8-46E2-9F35-AEABC6950B5B}" type="presOf" srcId="{A3522D9D-1F16-453A-A77B-CCE567D80379}" destId="{E100890A-300B-4C13-832A-CC3988666A8B}" srcOrd="1" destOrd="0" presId="urn:microsoft.com/office/officeart/2005/8/layout/process2"/>
    <dgm:cxn modelId="{AEB0F045-0C70-4B66-ADCB-6B16872E60C1}" srcId="{AC722F3A-534D-4F1A-9099-5DF4F6A097EA}" destId="{E0A7585A-22E3-40A6-B24F-748D09D5874A}" srcOrd="0" destOrd="0" parTransId="{0E042DF7-1B10-4473-AD4C-06D584A7E169}" sibTransId="{B8FD2155-2357-48E5-A1B0-1A332B04C6B7}"/>
    <dgm:cxn modelId="{C8D90D7D-11A5-49C7-B2E4-93A98721DF5F}" type="presOf" srcId="{AC722F3A-534D-4F1A-9099-5DF4F6A097EA}" destId="{3C241C09-9786-4C0F-B283-B06A17200A4B}" srcOrd="0" destOrd="0" presId="urn:microsoft.com/office/officeart/2005/8/layout/process2"/>
    <dgm:cxn modelId="{97D3B386-DC30-4CC9-A216-9AFE66D7BD5D}" type="presOf" srcId="{B8FD2155-2357-48E5-A1B0-1A332B04C6B7}" destId="{4D46C6F7-98F1-436E-BEED-599BBAAB5A8E}" srcOrd="1" destOrd="0" presId="urn:microsoft.com/office/officeart/2005/8/layout/process2"/>
    <dgm:cxn modelId="{0C7A5C8B-0858-483A-AD0C-6BF4F8F7236F}" srcId="{AC722F3A-534D-4F1A-9099-5DF4F6A097EA}" destId="{5B93C71D-3CAF-4511-8B59-A0C8A99BEBBA}" srcOrd="1" destOrd="0" parTransId="{8AA88DC6-7BF7-49BA-8E9A-3D24672D44E4}" sibTransId="{A3522D9D-1F16-453A-A77B-CCE567D80379}"/>
    <dgm:cxn modelId="{2A2B5691-0EAB-4503-9B85-C86737330D2E}" type="presOf" srcId="{B8FD2155-2357-48E5-A1B0-1A332B04C6B7}" destId="{371BD616-D636-4490-91E5-C8E996B2C108}" srcOrd="0" destOrd="0" presId="urn:microsoft.com/office/officeart/2005/8/layout/process2"/>
    <dgm:cxn modelId="{71A32396-EA45-486D-B5CE-B98B39DBF649}" type="presOf" srcId="{E0A7585A-22E3-40A6-B24F-748D09D5874A}" destId="{A84EB54E-E19D-48F6-9841-3449F7B8D9D6}" srcOrd="0" destOrd="0" presId="urn:microsoft.com/office/officeart/2005/8/layout/process2"/>
    <dgm:cxn modelId="{84B9AA9D-496F-4E98-91A5-9F95F1AC0E65}" type="presOf" srcId="{5B93C71D-3CAF-4511-8B59-A0C8A99BEBBA}" destId="{9EBAE5B4-A0EC-47D7-BE02-C89FB63C4B1F}" srcOrd="0" destOrd="0" presId="urn:microsoft.com/office/officeart/2005/8/layout/process2"/>
    <dgm:cxn modelId="{EAF34DAD-54B3-4346-BBD8-3CE58E0550CC}" srcId="{AC722F3A-534D-4F1A-9099-5DF4F6A097EA}" destId="{DB775999-849F-47AD-9F2C-7A0E8087DE29}" srcOrd="2" destOrd="0" parTransId="{60F7CEB7-09F8-4073-BA64-557598FE604D}" sibTransId="{DD2C77C5-F626-450E-AA5F-974299F54836}"/>
    <dgm:cxn modelId="{81D14669-13FC-4732-AAC2-15D621E9FEAA}" type="presParOf" srcId="{3C241C09-9786-4C0F-B283-B06A17200A4B}" destId="{A84EB54E-E19D-48F6-9841-3449F7B8D9D6}" srcOrd="0" destOrd="0" presId="urn:microsoft.com/office/officeart/2005/8/layout/process2"/>
    <dgm:cxn modelId="{4D9ABC6E-6963-4A0D-81A8-CD6FDD5B172C}" type="presParOf" srcId="{3C241C09-9786-4C0F-B283-B06A17200A4B}" destId="{371BD616-D636-4490-91E5-C8E996B2C108}" srcOrd="1" destOrd="0" presId="urn:microsoft.com/office/officeart/2005/8/layout/process2"/>
    <dgm:cxn modelId="{D540B773-5E5F-4BB8-8226-429590C4AF21}" type="presParOf" srcId="{371BD616-D636-4490-91E5-C8E996B2C108}" destId="{4D46C6F7-98F1-436E-BEED-599BBAAB5A8E}" srcOrd="0" destOrd="0" presId="urn:microsoft.com/office/officeart/2005/8/layout/process2"/>
    <dgm:cxn modelId="{1024F81B-2939-45FF-81EE-34A58FCE3831}" type="presParOf" srcId="{3C241C09-9786-4C0F-B283-B06A17200A4B}" destId="{9EBAE5B4-A0EC-47D7-BE02-C89FB63C4B1F}" srcOrd="2" destOrd="0" presId="urn:microsoft.com/office/officeart/2005/8/layout/process2"/>
    <dgm:cxn modelId="{4366E006-9968-4170-879E-B272629B4C39}" type="presParOf" srcId="{3C241C09-9786-4C0F-B283-B06A17200A4B}" destId="{E87A5F75-430E-4ED0-897B-849D56DD0FAC}" srcOrd="3" destOrd="0" presId="urn:microsoft.com/office/officeart/2005/8/layout/process2"/>
    <dgm:cxn modelId="{37FFD93D-9C7F-4C90-8145-09BA1821440B}" type="presParOf" srcId="{E87A5F75-430E-4ED0-897B-849D56DD0FAC}" destId="{E100890A-300B-4C13-832A-CC3988666A8B}" srcOrd="0" destOrd="0" presId="urn:microsoft.com/office/officeart/2005/8/layout/process2"/>
    <dgm:cxn modelId="{3F47982A-ED8F-4169-B611-42808B7DDFC5}" type="presParOf" srcId="{3C241C09-9786-4C0F-B283-B06A17200A4B}" destId="{921E06E6-AB6E-48CE-B163-3BF9897492E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EB54E-E19D-48F6-9841-3449F7B8D9D6}">
      <dsp:nvSpPr>
        <dsp:cNvPr id="0" name=""/>
        <dsp:cNvSpPr/>
      </dsp:nvSpPr>
      <dsp:spPr>
        <a:xfrm>
          <a:off x="507503" y="0"/>
          <a:ext cx="1828800" cy="101600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栈顶</a:t>
          </a:r>
        </a:p>
      </dsp:txBody>
      <dsp:txXfrm>
        <a:off x="537261" y="29758"/>
        <a:ext cx="1769284" cy="956484"/>
      </dsp:txXfrm>
    </dsp:sp>
    <dsp:sp modelId="{371BD616-D636-4490-91E5-C8E996B2C108}">
      <dsp:nvSpPr>
        <dsp:cNvPr id="0" name=""/>
        <dsp:cNvSpPr/>
      </dsp:nvSpPr>
      <dsp:spPr>
        <a:xfrm rot="5400000">
          <a:off x="1231404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1284744" y="1079499"/>
        <a:ext cx="274320" cy="266699"/>
      </dsp:txXfrm>
    </dsp:sp>
    <dsp:sp modelId="{9EBAE5B4-A0EC-47D7-BE02-C89FB63C4B1F}">
      <dsp:nvSpPr>
        <dsp:cNvPr id="0" name=""/>
        <dsp:cNvSpPr/>
      </dsp:nvSpPr>
      <dsp:spPr>
        <a:xfrm>
          <a:off x="507503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栈帧</a:t>
          </a:r>
        </a:p>
      </dsp:txBody>
      <dsp:txXfrm>
        <a:off x="537261" y="1553757"/>
        <a:ext cx="1769284" cy="956484"/>
      </dsp:txXfrm>
    </dsp:sp>
    <dsp:sp modelId="{E87A5F75-430E-4ED0-897B-849D56DD0FAC}">
      <dsp:nvSpPr>
        <dsp:cNvPr id="0" name=""/>
        <dsp:cNvSpPr/>
      </dsp:nvSpPr>
      <dsp:spPr>
        <a:xfrm rot="5400000">
          <a:off x="1231403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1284743" y="2603499"/>
        <a:ext cx="274320" cy="266700"/>
      </dsp:txXfrm>
    </dsp:sp>
    <dsp:sp modelId="{921E06E6-AB6E-48CE-B163-3BF9897492E3}">
      <dsp:nvSpPr>
        <dsp:cNvPr id="0" name=""/>
        <dsp:cNvSpPr/>
      </dsp:nvSpPr>
      <dsp:spPr>
        <a:xfrm>
          <a:off x="507503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栈帧</a:t>
          </a:r>
        </a:p>
      </dsp:txBody>
      <dsp:txXfrm>
        <a:off x="537261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tags" Target="../tags/tag3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tags" Target="../tags/tag4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讲师：周阳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2017.11.16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类装载器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ClassLoader3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4010" y="1772816"/>
            <a:ext cx="44999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Code</a:t>
            </a:r>
            <a:r>
              <a:rPr lang="zh-CN" altLang="en-US" sz="2000" dirty="0">
                <a:latin typeface="+mn-ea"/>
              </a:rPr>
              <a:t>案例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</a:rPr>
              <a:t>sun.misc.Launcher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它是一个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虚拟机的入口应用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26" name="Picture 2" descr="http://hi.csdn.net/attachment/201110/23/0_1319366276S7U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83668"/>
            <a:ext cx="4392488" cy="4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Execution Engine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执行引擎负责解释命令，提交操作系统执行。 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Native Interface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本地接口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556792"/>
            <a:ext cx="8157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本地接口的作用是融合不同的编程语言为 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所用，它的初衷是融合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诞生的时候是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横行的时候，要想立足，必须有调用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程序，于是就在内存中专门开辟了一块区域处理标记为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的代码，它的具体做法是 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 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 </a:t>
            </a:r>
            <a:r>
              <a:rPr lang="zh-CN" altLang="en-US" sz="2000" dirty="0">
                <a:latin typeface="+mn-ea"/>
              </a:rPr>
              <a:t>执行时加载</a:t>
            </a:r>
            <a:r>
              <a:rPr lang="en-US" altLang="zh-CN" sz="2000" dirty="0">
                <a:latin typeface="+mn-ea"/>
              </a:rPr>
              <a:t>native </a:t>
            </a:r>
            <a:r>
              <a:rPr lang="en-US" altLang="zh-CN" sz="2000" dirty="0" err="1">
                <a:latin typeface="+mn-ea"/>
              </a:rPr>
              <a:t>libraies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	目前该方法使用的越来越少了，除非是与硬件有关的应用，比如通过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程序驱动打印机或者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系统管理生产设备，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在企业级应用中已经比较少见</a:t>
            </a:r>
            <a:r>
              <a:rPr lang="zh-CN" altLang="en-US" sz="2000" dirty="0">
                <a:latin typeface="+mn-ea"/>
              </a:rPr>
              <a:t>。因为现在的异构领域间的通信很发达，比如可以使用 </a:t>
            </a:r>
            <a:r>
              <a:rPr lang="en-US" altLang="zh-CN" sz="2000" dirty="0">
                <a:latin typeface="+mn-ea"/>
              </a:rPr>
              <a:t>Socket</a:t>
            </a:r>
            <a:r>
              <a:rPr lang="zh-CN" altLang="en-US" sz="2000" dirty="0">
                <a:latin typeface="+mn-ea"/>
              </a:rPr>
              <a:t>通信，也可以使用</a:t>
            </a:r>
            <a:r>
              <a:rPr lang="en-US" altLang="zh-CN" sz="2000" dirty="0">
                <a:latin typeface="+mn-ea"/>
              </a:rPr>
              <a:t>Web Service</a:t>
            </a:r>
            <a:r>
              <a:rPr lang="zh-CN" altLang="en-US" sz="2000" dirty="0">
                <a:latin typeface="+mn-ea"/>
              </a:rPr>
              <a:t>等等，不多做介绍。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394" y="5595337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它的具体做法是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 </a:t>
            </a:r>
            <a:r>
              <a:rPr lang="zh-CN" altLang="en-US" sz="2000" dirty="0">
                <a:latin typeface="+mn-ea"/>
              </a:rPr>
              <a:t>执行时加载本地方法库。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6" name="内容占位符 3"/>
          <p:cNvSpPr txBox="1"/>
          <p:nvPr/>
        </p:nvSpPr>
        <p:spPr>
          <a:xfrm>
            <a:off x="356054" y="486872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Native Method Stack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PC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寄存器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1916832"/>
            <a:ext cx="8157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每个线程都有一个程序计数器，是线程私有的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就是一个指针，指向方法区中的方法字节码（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用来存储指向下一条指令的地址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也即</a:t>
            </a:r>
            <a:r>
              <a:rPr lang="zh-CN" altLang="en-US" sz="2000" dirty="0">
                <a:latin typeface="+mn-ea"/>
              </a:rPr>
              <a:t>将要执行的指令代码），由执行引擎读取下一条指令，是一个非常小的内存空间，几乎可以忽略不记。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176131"/>
            <a:ext cx="88204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3 Method Area </a:t>
            </a:r>
            <a:r>
              <a:rPr lang="zh-CN" altLang="en-US" sz="2000" dirty="0">
                <a:latin typeface="+mn-ea"/>
              </a:rPr>
              <a:t>方法区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方法区是被所有线程共享，所有字段和方法字节码，以及一些特殊方法如构造函数，接口代码也在此定义。简单说，所有定义的方法的信息都保存在该区域，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此区属于共享区间</a:t>
            </a:r>
            <a:r>
              <a:rPr lang="zh-CN" altLang="en-US" sz="2000" dirty="0">
                <a:latin typeface="+mn-ea"/>
              </a:rPr>
              <a:t>。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静态变量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常量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类信息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运行时常量池存在方法区中</a:t>
            </a:r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But</a:t>
            </a:r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zh-CN" altLang="en-US" sz="2000" dirty="0">
                <a:solidFill>
                  <a:srgbClr val="0000FF"/>
                </a:solidFill>
              </a:rPr>
              <a:t>实例变量存在堆内存中</a:t>
            </a:r>
            <a:r>
              <a:rPr lang="en-US" altLang="zh-CN" sz="2000" dirty="0">
                <a:solidFill>
                  <a:srgbClr val="0000FF"/>
                </a:solidFill>
              </a:rPr>
              <a:t>,</a:t>
            </a:r>
            <a:r>
              <a:rPr lang="zh-CN" altLang="en-US" sz="2000" dirty="0">
                <a:solidFill>
                  <a:srgbClr val="0000FF"/>
                </a:solidFill>
              </a:rPr>
              <a:t>和方法区无关</a:t>
            </a:r>
            <a:endParaRPr lang="zh-CN" altLang="en-US" sz="2000" dirty="0">
              <a:solidFill>
                <a:srgbClr val="0000FF"/>
              </a:solidFill>
            </a:endParaRPr>
          </a:p>
          <a:p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745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 Stack 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栈是什么</a:t>
            </a:r>
            <a:endParaRPr lang="en-US" altLang="zh-CN" sz="2000" b="1" i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栈也叫栈内存，主管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程序的运行，是在线程创建时创建，它的生命期是跟随线程的生命期，线程结束栈内存也就释放，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对于栈来说不存在垃圾回收问题</a:t>
            </a:r>
            <a:r>
              <a:rPr lang="zh-CN" altLang="en-US" sz="2000" dirty="0">
                <a:latin typeface="+mn-ea"/>
              </a:rPr>
              <a:t>，只要线程一结束该栈就</a:t>
            </a:r>
            <a:r>
              <a:rPr lang="en-US" altLang="zh-CN" sz="2000" dirty="0">
                <a:latin typeface="+mn-ea"/>
              </a:rPr>
              <a:t>Over</a:t>
            </a:r>
            <a:r>
              <a:rPr lang="zh-CN" altLang="en-US" sz="2000" dirty="0">
                <a:latin typeface="+mn-ea"/>
              </a:rPr>
              <a:t>，生命周期和线程一致，是线程私有的。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种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基本类型的变量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对象的引用变量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实例方法都是在函数的栈内存中分配。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3507120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6.1	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栈存储什么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sz="2000" b="1" i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栈帧中主要保存</a:t>
            </a:r>
            <a:r>
              <a:rPr lang="en-US" altLang="zh-CN" sz="2000" dirty="0">
                <a:latin typeface="+mn-ea"/>
              </a:rPr>
              <a:t>3 </a:t>
            </a:r>
            <a:r>
              <a:rPr lang="zh-CN" altLang="en-US" sz="2000" dirty="0">
                <a:latin typeface="+mn-ea"/>
              </a:rPr>
              <a:t>类数据：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本地变量（</a:t>
            </a:r>
            <a:r>
              <a:rPr lang="en-US" altLang="zh-CN" sz="2000" dirty="0">
                <a:latin typeface="+mn-ea"/>
              </a:rPr>
              <a:t>Local Variables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输入参数和输出参数以及方法内的变量；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栈操作（</a:t>
            </a:r>
            <a:r>
              <a:rPr lang="en-US" altLang="zh-CN" sz="2000" dirty="0">
                <a:latin typeface="+mn-ea"/>
              </a:rPr>
              <a:t>Operand Stack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记录出栈、入栈的操作；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栈帧数据（</a:t>
            </a:r>
            <a:r>
              <a:rPr lang="en-US" altLang="zh-CN" sz="2000" dirty="0">
                <a:latin typeface="+mn-ea"/>
              </a:rPr>
              <a:t>Frame Data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包括类文件、方法等等。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980728"/>
            <a:ext cx="8280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6.2	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栈运行原理：</a:t>
            </a:r>
            <a:endParaRPr lang="en-US" altLang="zh-CN" sz="2000" b="1" i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栈中的数据都是以栈帧（</a:t>
            </a:r>
            <a:r>
              <a:rPr lang="en-US" altLang="zh-CN" sz="2000" dirty="0">
                <a:latin typeface="+mn-ea"/>
              </a:rPr>
              <a:t>Stack Frame</a:t>
            </a:r>
            <a:r>
              <a:rPr lang="zh-CN" altLang="en-US" sz="2000" dirty="0">
                <a:latin typeface="+mn-ea"/>
              </a:rPr>
              <a:t>）的格式存在，栈帧是一个内存区块，是一个数据集，是一个有关方法</a:t>
            </a:r>
            <a:r>
              <a:rPr lang="en-US" altLang="zh-CN" sz="2000" dirty="0">
                <a:latin typeface="+mn-ea"/>
              </a:rPr>
              <a:t>(Method)</a:t>
            </a:r>
            <a:r>
              <a:rPr lang="zh-CN" altLang="en-US" sz="2000" dirty="0">
                <a:latin typeface="+mn-ea"/>
              </a:rPr>
              <a:t>和运行期数据的数据集，当一个方法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被调用时就产生了一个栈帧 </a:t>
            </a:r>
            <a:r>
              <a:rPr lang="en-US" altLang="zh-CN" sz="2000" dirty="0">
                <a:latin typeface="+mn-ea"/>
              </a:rPr>
              <a:t>F1</a:t>
            </a:r>
            <a:r>
              <a:rPr lang="zh-CN" altLang="en-US" sz="2000" dirty="0">
                <a:latin typeface="+mn-ea"/>
              </a:rPr>
              <a:t>，并被压入到栈中，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方法又调用了 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方法，于是产生栈帧 </a:t>
            </a:r>
            <a:r>
              <a:rPr lang="en-US" altLang="zh-CN" sz="2000" dirty="0">
                <a:latin typeface="+mn-ea"/>
              </a:rPr>
              <a:t>F2 </a:t>
            </a:r>
            <a:r>
              <a:rPr lang="zh-CN" altLang="en-US" sz="2000" dirty="0">
                <a:latin typeface="+mn-ea"/>
              </a:rPr>
              <a:t>也被压入栈，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方法又调用了 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方法，于是产生栈帧 </a:t>
            </a:r>
            <a:r>
              <a:rPr lang="en-US" altLang="zh-CN" sz="2000" dirty="0">
                <a:latin typeface="+mn-ea"/>
              </a:rPr>
              <a:t>F3 </a:t>
            </a:r>
            <a:r>
              <a:rPr lang="zh-CN" altLang="en-US" sz="2000" dirty="0">
                <a:latin typeface="+mn-ea"/>
              </a:rPr>
              <a:t>也被压入栈，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……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执行完毕后，先弹出</a:t>
            </a:r>
            <a:r>
              <a:rPr lang="en-US" altLang="zh-CN" sz="2000" dirty="0">
                <a:latin typeface="+mn-ea"/>
              </a:rPr>
              <a:t>F3</a:t>
            </a:r>
            <a:r>
              <a:rPr lang="zh-CN" altLang="en-US" sz="2000" dirty="0">
                <a:latin typeface="+mn-ea"/>
              </a:rPr>
              <a:t>栈帧，再弹出</a:t>
            </a:r>
            <a:r>
              <a:rPr lang="en-US" altLang="zh-CN" sz="2000" dirty="0">
                <a:latin typeface="+mn-ea"/>
              </a:rPr>
              <a:t>F2</a:t>
            </a:r>
            <a:r>
              <a:rPr lang="zh-CN" altLang="en-US" sz="2000" dirty="0">
                <a:latin typeface="+mn-ea"/>
              </a:rPr>
              <a:t>栈帧，再弹出</a:t>
            </a:r>
            <a:r>
              <a:rPr lang="en-US" altLang="zh-CN" sz="2000" dirty="0">
                <a:latin typeface="+mn-ea"/>
              </a:rPr>
              <a:t>F1</a:t>
            </a:r>
            <a:r>
              <a:rPr lang="zh-CN" altLang="en-US" sz="2000" dirty="0">
                <a:latin typeface="+mn-ea"/>
              </a:rPr>
              <a:t>栈帧</a:t>
            </a:r>
            <a:r>
              <a:rPr lang="en-US" altLang="zh-CN" sz="2000" dirty="0">
                <a:latin typeface="+mn-ea"/>
              </a:rPr>
              <a:t>……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遵循“先进后出”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“后进先出”原则。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836712"/>
            <a:ext cx="4824536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48064" y="692696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图示在一个栈中有两个栈帧：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栈帧 </a:t>
            </a:r>
            <a:r>
              <a:rPr lang="en-US" altLang="zh-CN" sz="2000" dirty="0"/>
              <a:t>2</a:t>
            </a:r>
            <a:r>
              <a:rPr lang="zh-CN" altLang="en-US" sz="2000" dirty="0"/>
              <a:t>是最先被调用的方法，先入栈，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然后方法 </a:t>
            </a:r>
            <a:r>
              <a:rPr lang="en-US" altLang="zh-CN" sz="2000" dirty="0"/>
              <a:t>2 </a:t>
            </a:r>
            <a:r>
              <a:rPr lang="zh-CN" altLang="en-US" sz="2000" dirty="0"/>
              <a:t>又调用了方法</a:t>
            </a:r>
            <a:r>
              <a:rPr lang="en-US" altLang="zh-CN" sz="2000" dirty="0"/>
              <a:t>1</a:t>
            </a:r>
            <a:r>
              <a:rPr lang="zh-CN" altLang="en-US" sz="2000" dirty="0"/>
              <a:t>，栈帧 </a:t>
            </a:r>
            <a:r>
              <a:rPr lang="en-US" altLang="zh-CN" sz="2000" dirty="0"/>
              <a:t>1</a:t>
            </a:r>
            <a:r>
              <a:rPr lang="zh-CN" altLang="en-US" sz="2000" dirty="0"/>
              <a:t>处于栈顶的位置，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栈帧 </a:t>
            </a:r>
            <a:r>
              <a:rPr lang="en-US" altLang="zh-CN" sz="2000" dirty="0"/>
              <a:t>2 </a:t>
            </a:r>
            <a:r>
              <a:rPr lang="zh-CN" altLang="en-US" sz="2000" dirty="0"/>
              <a:t>处于栈底，执行完毕后，依次弹出栈帧 </a:t>
            </a:r>
            <a:r>
              <a:rPr lang="en-US" altLang="zh-CN" sz="2000" dirty="0"/>
              <a:t>1</a:t>
            </a:r>
            <a:r>
              <a:rPr lang="zh-CN" altLang="en-US" sz="2000" dirty="0"/>
              <a:t>和栈帧 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线程结束，栈释放。 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4725144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每执行一个方法都会产生一个栈帧，保存到栈</a:t>
            </a:r>
            <a:r>
              <a:rPr lang="en-US" altLang="zh-CN" sz="2000" dirty="0"/>
              <a:t>(</a:t>
            </a:r>
            <a:r>
              <a:rPr lang="zh-CN" altLang="en-US" sz="2000" dirty="0"/>
              <a:t>后进先出</a:t>
            </a:r>
            <a:r>
              <a:rPr lang="en-US" altLang="zh-CN" sz="2000" dirty="0"/>
              <a:t>)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顶部，顶部栈就是当前的方法，该方法执行完毕 后会自动将此栈帧出栈。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26876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Exception in thread "main"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java.lang.StackOverflowError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988840"/>
          <a:ext cx="2843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右大括号 6"/>
          <p:cNvSpPr/>
          <p:nvPr/>
        </p:nvSpPr>
        <p:spPr>
          <a:xfrm>
            <a:off x="4355976" y="3501008"/>
            <a:ext cx="648072" cy="23762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645024"/>
            <a:ext cx="1368152" cy="203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栈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堆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方法区的交互关系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571" y="1844824"/>
            <a:ext cx="6542857" cy="28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592" y="5157192"/>
            <a:ext cx="765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HotSpot</a:t>
            </a:r>
            <a:r>
              <a:rPr lang="zh-CN" altLang="en-US" sz="2000" dirty="0">
                <a:latin typeface="+mn-ea"/>
              </a:rPr>
              <a:t>是使用指针的方式来访问对象：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堆中会存放访问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类元数据</a:t>
            </a:r>
            <a:r>
              <a:rPr lang="zh-CN" altLang="en-US" sz="2000" dirty="0">
                <a:latin typeface="+mn-ea"/>
              </a:rPr>
              <a:t>的地址，</a:t>
            </a:r>
            <a:r>
              <a:rPr lang="en-US" altLang="zh-CN" sz="2000" dirty="0">
                <a:latin typeface="+mn-ea"/>
              </a:rPr>
              <a:t>reference</a:t>
            </a:r>
            <a:r>
              <a:rPr lang="zh-CN" altLang="en-US" sz="2000" dirty="0">
                <a:latin typeface="+mn-ea"/>
              </a:rPr>
              <a:t>存储的就直接是对象的地址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请谈谈你对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的理解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?java8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的虚拟机有什么更新？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3"/>
          <p:cNvSpPr txBox="1"/>
          <p:nvPr/>
        </p:nvSpPr>
        <p:spPr>
          <a:xfrm>
            <a:off x="303010" y="2170311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OOM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？什么是</a:t>
            </a:r>
            <a:r>
              <a:rPr lang="en-US" altLang="zh-CN" b="1" dirty="0" err="1">
                <a:solidFill>
                  <a:schemeClr val="tx2"/>
                </a:solidFill>
                <a:ea typeface="宋体" panose="02010600030101010101" pitchFamily="2" charset="-122"/>
              </a:rPr>
              <a:t>StackOverflowError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?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有哪些方法分析？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276692" y="350080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的常用参数调优你知道哪些？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" name="内容占位符 3"/>
          <p:cNvSpPr txBox="1"/>
          <p:nvPr/>
        </p:nvSpPr>
        <p:spPr>
          <a:xfrm>
            <a:off x="303010" y="45091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内存快照抓取和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MAT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分析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DUMP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文件知道吗？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" name="内容占位符 3"/>
          <p:cNvSpPr txBox="1"/>
          <p:nvPr/>
        </p:nvSpPr>
        <p:spPr>
          <a:xfrm>
            <a:off x="334978" y="551744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谈谈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中，对类加载器你的认识？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三种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JVM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179512" y="234888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Sun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 err="1">
                <a:solidFill>
                  <a:schemeClr val="tx1"/>
                </a:solidFill>
                <a:latin typeface="+mn-ea"/>
              </a:rPr>
              <a:t>HotSpot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内容占位符 3"/>
          <p:cNvSpPr txBox="1"/>
          <p:nvPr/>
        </p:nvSpPr>
        <p:spPr>
          <a:xfrm>
            <a:off x="179512" y="357301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BEA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 err="1">
                <a:solidFill>
                  <a:schemeClr val="tx1"/>
                </a:solidFill>
                <a:latin typeface="+mn-ea"/>
              </a:rPr>
              <a:t>JRockit</a:t>
            </a:r>
            <a:endParaRPr lang="en-US" altLang="zh-CN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内容占位符 3"/>
          <p:cNvSpPr txBox="1"/>
          <p:nvPr/>
        </p:nvSpPr>
        <p:spPr>
          <a:xfrm>
            <a:off x="179512" y="4725144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eaLnBrk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IBM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J9 VM</a:t>
            </a:r>
            <a:endParaRPr lang="en-US" altLang="zh-CN" sz="32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4359" y="3149698"/>
            <a:ext cx="25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堆体系结构概述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744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7 Heap </a:t>
            </a:r>
            <a:r>
              <a:rPr lang="zh-CN" altLang="en-US" sz="2000" dirty="0">
                <a:latin typeface="+mn-ea"/>
              </a:rPr>
              <a:t>堆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一个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实例只存在一个堆内存，堆内存的大小是可以调节的。类加载器读取了类文件后，需要把类、方法、常变量放到堆内存中，保存所有引用类型的真实信息，以方便执行器执行，堆内存分为三部分：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8610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	Permanent Space              </a:t>
            </a:r>
            <a:r>
              <a:rPr lang="zh-CN" altLang="en-US" dirty="0"/>
              <a:t>永久区                         </a:t>
            </a:r>
            <a:r>
              <a:rPr lang="en-US" altLang="zh-CN" dirty="0"/>
              <a:t>Perm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7089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	Young Generation Space  </a:t>
            </a:r>
            <a:r>
              <a:rPr lang="zh-CN" altLang="en-US" dirty="0"/>
              <a:t>新生区                    </a:t>
            </a:r>
            <a:r>
              <a:rPr lang="en-US" altLang="zh-CN" dirty="0"/>
              <a:t>Young/New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            Tenure generation space  </a:t>
            </a:r>
            <a:r>
              <a:rPr lang="zh-CN" altLang="en-US" dirty="0"/>
              <a:t>养老区                     </a:t>
            </a:r>
            <a:r>
              <a:rPr lang="en-US" altLang="zh-CN" dirty="0"/>
              <a:t>Old/ Tenure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692696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Heap</a:t>
            </a:r>
            <a:r>
              <a:rPr lang="zh-CN" altLang="en-US" sz="2000" dirty="0">
                <a:latin typeface="+mn-ea"/>
              </a:rPr>
              <a:t>堆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Java7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之前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一个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实例只存在一个堆内存，堆内存的大小是可以调节的。类加载器读取了类文件后，需要把类、方法、常变量放到堆内存中，保存所有引用类型的真实信息，以方便执行器执行。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zh-CN" altLang="en-US" sz="2000" b="1" dirty="0">
                <a:latin typeface="+mn-ea"/>
              </a:rPr>
              <a:t>堆内存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逻辑上</a:t>
            </a:r>
            <a:r>
              <a:rPr lang="zh-CN" altLang="en-US" sz="2000" b="1" dirty="0">
                <a:latin typeface="+mn-ea"/>
              </a:rPr>
              <a:t>分为三部分：新生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养老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永久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716" y="2323912"/>
            <a:ext cx="5112568" cy="43115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764704"/>
            <a:ext cx="82809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新生区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新生区是类的诞生、成长、消亡的区域，一个类在这里产生，应用，最后被垃圾回收器收集，结束生命。新生区又分为两部分： 伊甸区（</a:t>
            </a:r>
            <a:r>
              <a:rPr lang="en-US" altLang="zh-CN" sz="2000" dirty="0">
                <a:latin typeface="+mn-ea"/>
              </a:rPr>
              <a:t>Eden space</a:t>
            </a:r>
            <a:r>
              <a:rPr lang="zh-CN" altLang="en-US" sz="2000" dirty="0">
                <a:latin typeface="+mn-ea"/>
              </a:rPr>
              <a:t>）和幸存者区（</a:t>
            </a:r>
            <a:r>
              <a:rPr lang="en-US" altLang="zh-CN" sz="2000" dirty="0">
                <a:latin typeface="+mn-ea"/>
              </a:rPr>
              <a:t>Survivor pace</a:t>
            </a:r>
            <a:r>
              <a:rPr lang="zh-CN" altLang="en-US" sz="2000" dirty="0">
                <a:latin typeface="+mn-ea"/>
              </a:rPr>
              <a:t>） ，所有的类都是在伊甸区被</a:t>
            </a:r>
            <a:r>
              <a:rPr lang="en-US" altLang="zh-CN" sz="2000" dirty="0">
                <a:latin typeface="+mn-ea"/>
              </a:rPr>
              <a:t>new</a:t>
            </a:r>
            <a:r>
              <a:rPr lang="zh-CN" altLang="en-US" sz="2000" dirty="0">
                <a:latin typeface="+mn-ea"/>
              </a:rPr>
              <a:t>出来的。幸存区有两个：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0 space</a:t>
            </a:r>
            <a:r>
              <a:rPr lang="zh-CN" altLang="en-US" sz="2000" dirty="0">
                <a:latin typeface="+mn-ea"/>
              </a:rPr>
              <a:t>）和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1 space</a:t>
            </a:r>
            <a:r>
              <a:rPr lang="zh-CN" altLang="en-US" sz="2000" dirty="0">
                <a:latin typeface="+mn-ea"/>
              </a:rPr>
              <a:t>）。当伊甸园的空间用完时，程序又需要创建对象，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的垃圾回收器将对伊甸园区进行垃圾回收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/>
              <a:t>Minor GC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，将伊甸园区中的不再被其他对象所引用的对象进行销毁。然后将伊甸园中的剩余对象移动到幸存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区。若幸存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区也满了，再对该区进行垃圾回收，然后移动到 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>
                <a:latin typeface="+mn-ea"/>
              </a:rPr>
              <a:t>区。那如果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>
                <a:latin typeface="+mn-ea"/>
              </a:rPr>
              <a:t>区也满了呢？再移动到养老区。若养老区也满了，那么这个时候将产生</a:t>
            </a:r>
            <a:r>
              <a:rPr lang="en-US" altLang="zh-CN" sz="2000" dirty="0" err="1">
                <a:latin typeface="+mn-ea"/>
              </a:rPr>
              <a:t>MajorGC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 err="1">
                <a:latin typeface="+mn-ea"/>
              </a:rPr>
              <a:t>FullGC</a:t>
            </a:r>
            <a:r>
              <a:rPr lang="zh-CN" altLang="en-US" sz="2000" dirty="0">
                <a:latin typeface="+mn-ea"/>
              </a:rPr>
              <a:t>），进行养老区的内存清理。若养老区执行了</a:t>
            </a:r>
            <a:r>
              <a:rPr lang="en-US" altLang="zh-CN" sz="2000" dirty="0">
                <a:latin typeface="+mn-ea"/>
              </a:rPr>
              <a:t>Full GC</a:t>
            </a:r>
            <a:r>
              <a:rPr lang="zh-CN" altLang="en-US" sz="2000" dirty="0">
                <a:latin typeface="+mn-ea"/>
              </a:rPr>
              <a:t>之后发现依然无法进行对象的保存，就会产生</a:t>
            </a:r>
            <a:r>
              <a:rPr lang="en-US" altLang="zh-CN" sz="2000" dirty="0">
                <a:latin typeface="+mn-ea"/>
              </a:rPr>
              <a:t>OOM</a:t>
            </a:r>
            <a:r>
              <a:rPr lang="zh-CN" altLang="en-US" sz="2000" dirty="0">
                <a:latin typeface="+mn-ea"/>
              </a:rPr>
              <a:t>异常“</a:t>
            </a:r>
            <a:r>
              <a:rPr lang="en-US" altLang="zh-CN" sz="2000" dirty="0" err="1">
                <a:latin typeface="+mn-ea"/>
              </a:rPr>
              <a:t>OutOfMemoryError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如果出现</a:t>
            </a:r>
            <a:r>
              <a:rPr lang="en-US" altLang="zh-CN" sz="2000" dirty="0" err="1">
                <a:solidFill>
                  <a:srgbClr val="FF0000"/>
                </a:solidFill>
              </a:rPr>
              <a:t>java.lang.OutOfMemoryError</a:t>
            </a:r>
            <a:r>
              <a:rPr lang="en-US" altLang="zh-CN" sz="2000" dirty="0">
                <a:solidFill>
                  <a:srgbClr val="FF0000"/>
                </a:solidFill>
              </a:rPr>
              <a:t>: Java heap space</a:t>
            </a:r>
            <a:r>
              <a:rPr lang="zh-CN" altLang="en-US" sz="2000" dirty="0">
                <a:solidFill>
                  <a:srgbClr val="FF0000"/>
                </a:solidFill>
              </a:rPr>
              <a:t>异常，说明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虚拟机的堆内存不够。原因有二：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虚拟机的堆内存设置不够，可以通过参数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Xms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Xmx</a:t>
            </a:r>
            <a:r>
              <a:rPr lang="zh-CN" altLang="en-US" sz="2000" dirty="0">
                <a:solidFill>
                  <a:srgbClr val="FF0000"/>
                </a:solidFill>
              </a:rPr>
              <a:t>来调整。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）代码中创建了大量大对象，并且长时间不能被垃圾收集器收集（存在被引用）。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4704"/>
            <a:ext cx="8814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实际而言，方法区（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Method Area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）和堆一样，是各个线程共享的内存区域，它用于存储虚拟机加载的：类信息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普通常量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静态常量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编译器编译后的代码等等，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虽然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JVM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规范将方法区描述为堆的一个逻辑部分，但它却还有一个别名叫做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Non-Heap(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非堆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，目的就是要和堆分开。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HotSpot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虚拟机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Java7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之前，很多开发者习惯将方法区称之为“永久代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Parmanent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Gen)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，但严格本质上说两者不同，或者说使用永久代来实现方法区而已，永久代是方法区的一个实现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。（类似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UserService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接口和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UserServiceImpl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实现类的关系）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5245" y="3651905"/>
            <a:ext cx="8693510" cy="32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" y="26504"/>
            <a:ext cx="9136968" cy="68314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3" y="3162467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堆参数调优入门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" y="0"/>
            <a:ext cx="9095238" cy="695739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Java7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888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Java8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240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84482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JDK 1.8</a:t>
            </a:r>
            <a:r>
              <a:rPr lang="zh-CN" altLang="en-US" sz="2400" dirty="0"/>
              <a:t>之后将最初的永久代取消了，由元空间取代。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1916832"/>
            <a:ext cx="83112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342900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){</a:t>
            </a:r>
            <a:endParaRPr lang="en-US" altLang="zh-CN" b="1" dirty="0"/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maxMemory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maxMemory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虚拟机试图使用的最大内存量。</a:t>
            </a:r>
            <a:endParaRPr lang="zh-CN" altLang="en-US" b="1" i="1" dirty="0"/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totalMemory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totalMemory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虚拟机中的内存总量。</a:t>
            </a:r>
            <a:endParaRPr lang="zh-CN" altLang="en-US" b="1" i="1" dirty="0"/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("MAX_MEMORY = " + 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  <a:endParaRPr lang="en-US" altLang="zh-CN" b="1" i="1" dirty="0"/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("TOTAL_MEMORY = " + 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  <a:endParaRPr lang="en-US" altLang="zh-CN" b="1" i="1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2420888"/>
            <a:ext cx="8389937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19888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发现默认的情况下分配的内存是总内存的“</a:t>
            </a:r>
            <a:r>
              <a:rPr lang="en-US" altLang="zh-CN" dirty="0"/>
              <a:t>1 / 4”</a:t>
            </a:r>
            <a:r>
              <a:rPr lang="zh-CN" altLang="en-US" dirty="0"/>
              <a:t>、而初始化的内存为“</a:t>
            </a:r>
            <a:r>
              <a:rPr lang="en-US" altLang="zh-CN" dirty="0"/>
              <a:t>1 / 64”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01008"/>
            <a:ext cx="84249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29969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VM</a:t>
            </a:r>
            <a:r>
              <a:rPr lang="zh-CN" altLang="en-US" dirty="0">
                <a:solidFill>
                  <a:srgbClr val="0000FF"/>
                </a:solidFill>
              </a:rPr>
              <a:t>参数：</a:t>
            </a:r>
            <a:r>
              <a:rPr lang="en-US" altLang="zh-CN" dirty="0">
                <a:solidFill>
                  <a:srgbClr val="0000FF"/>
                </a:solidFill>
              </a:rPr>
              <a:t>	-Xms1024m -Xmx1024m -XX:+</a:t>
            </a:r>
            <a:r>
              <a:rPr lang="en-US" altLang="zh-CN" dirty="0" err="1">
                <a:solidFill>
                  <a:srgbClr val="0000FF"/>
                </a:solidFill>
              </a:rPr>
              <a:t>PrintGCDetails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96448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03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）此图为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java7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，演示为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8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844824"/>
            <a:ext cx="914400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04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91683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"www.atguigu.com" ;</a:t>
            </a:r>
            <a:endParaRPr lang="en-US" altLang="zh-CN" dirty="0"/>
          </a:p>
          <a:p>
            <a:r>
              <a:rPr lang="en-US" altLang="zh-CN" b="1" dirty="0"/>
              <a:t>while(true) </a:t>
            </a:r>
            <a:endParaRPr lang="en-US" altLang="zh-CN" b="1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err="1"/>
              <a:t>str</a:t>
            </a:r>
            <a:r>
              <a:rPr lang="en-US" altLang="zh-CN" dirty="0"/>
              <a:t> += </a:t>
            </a:r>
            <a:r>
              <a:rPr lang="en-US" altLang="zh-CN" dirty="0" err="1"/>
              <a:t>str</a:t>
            </a:r>
            <a:r>
              <a:rPr lang="en-US" altLang="zh-CN" dirty="0"/>
              <a:t> + </a:t>
            </a:r>
            <a:r>
              <a:rPr lang="en-US" altLang="zh-CN" b="1" dirty="0"/>
              <a:t>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(88888888) + 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(999999999) ;</a:t>
            </a:r>
            <a:endParaRPr lang="en-US" altLang="zh-CN" b="1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42900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VM</a:t>
            </a:r>
            <a:r>
              <a:rPr lang="zh-CN" altLang="en-US" dirty="0">
                <a:solidFill>
                  <a:srgbClr val="0000FF"/>
                </a:solidFill>
              </a:rPr>
              <a:t>参数：</a:t>
            </a:r>
            <a:r>
              <a:rPr lang="en-US" altLang="zh-CN" dirty="0">
                <a:solidFill>
                  <a:srgbClr val="0000FF"/>
                </a:solidFill>
              </a:rPr>
              <a:t>-Xms8m -Xmx8m -XX:+</a:t>
            </a:r>
            <a:r>
              <a:rPr lang="en-US" altLang="zh-CN" dirty="0" err="1">
                <a:solidFill>
                  <a:srgbClr val="0000FF"/>
                </a:solidFill>
              </a:rPr>
              <a:t>PrintGCDetails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4005064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" y="0"/>
            <a:ext cx="9136968" cy="686577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" y="0"/>
            <a:ext cx="914034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9756" y="1052736"/>
            <a:ext cx="8964488" cy="1175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-XX:+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HeapDumpOnOutOfMemoryError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OOM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时导出堆到文件。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内容占位符 3"/>
          <p:cNvSpPr txBox="1"/>
          <p:nvPr/>
        </p:nvSpPr>
        <p:spPr>
          <a:xfrm>
            <a:off x="77924" y="3795484"/>
            <a:ext cx="896448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-Xms1m -Xmx8m -XX:+</a:t>
            </a:r>
            <a:r>
              <a:rPr lang="en-US" altLang="zh-CN" sz="2800" b="1" dirty="0" err="1">
                <a:solidFill>
                  <a:schemeClr val="tx1"/>
                </a:solidFill>
                <a:latin typeface="+mn-ea"/>
              </a:rPr>
              <a:t>HeapDumpOnOutOfMemoryError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3670962" y="3646246"/>
            <a:ext cx="189411" cy="344866"/>
          </a:xfrm>
          <a:custGeom>
            <a:avLst/>
            <a:gdLst>
              <a:gd name="T0" fmla="*/ 6 w 86"/>
              <a:gd name="T1" fmla="*/ 113 h 154"/>
              <a:gd name="T2" fmla="*/ 44 w 86"/>
              <a:gd name="T3" fmla="*/ 113 h 154"/>
              <a:gd name="T4" fmla="*/ 25 w 86"/>
              <a:gd name="T5" fmla="*/ 91 h 154"/>
              <a:gd name="T6" fmla="*/ 14 w 86"/>
              <a:gd name="T7" fmla="*/ 62 h 154"/>
              <a:gd name="T8" fmla="*/ 41 w 86"/>
              <a:gd name="T9" fmla="*/ 49 h 154"/>
              <a:gd name="T10" fmla="*/ 22 w 86"/>
              <a:gd name="T11" fmla="*/ 40 h 154"/>
              <a:gd name="T12" fmla="*/ 11 w 86"/>
              <a:gd name="T13" fmla="*/ 8 h 154"/>
              <a:gd name="T14" fmla="*/ 54 w 86"/>
              <a:gd name="T15" fmla="*/ 10 h 154"/>
              <a:gd name="T16" fmla="*/ 65 w 86"/>
              <a:gd name="T17" fmla="*/ 61 h 154"/>
              <a:gd name="T18" fmla="*/ 60 w 86"/>
              <a:gd name="T19" fmla="*/ 68 h 154"/>
              <a:gd name="T20" fmla="*/ 70 w 86"/>
              <a:gd name="T21" fmla="*/ 75 h 154"/>
              <a:gd name="T22" fmla="*/ 84 w 86"/>
              <a:gd name="T23" fmla="*/ 113 h 154"/>
              <a:gd name="T24" fmla="*/ 31 w 86"/>
              <a:gd name="T25" fmla="*/ 154 h 154"/>
              <a:gd name="T26" fmla="*/ 14 w 86"/>
              <a:gd name="T27" fmla="*/ 152 h 154"/>
              <a:gd name="T28" fmla="*/ 2 w 86"/>
              <a:gd name="T29" fmla="*/ 133 h 154"/>
              <a:gd name="T30" fmla="*/ 6 w 86"/>
              <a:gd name="T31" fmla="*/ 113 h 154"/>
              <a:gd name="T32" fmla="*/ 55 w 86"/>
              <a:gd name="T33" fmla="*/ 109 h 154"/>
              <a:gd name="T34" fmla="*/ 9 w 86"/>
              <a:gd name="T35" fmla="*/ 119 h 154"/>
              <a:gd name="T36" fmla="*/ 9 w 86"/>
              <a:gd name="T37" fmla="*/ 131 h 154"/>
              <a:gd name="T38" fmla="*/ 74 w 86"/>
              <a:gd name="T39" fmla="*/ 90 h 154"/>
              <a:gd name="T40" fmla="*/ 54 w 86"/>
              <a:gd name="T41" fmla="*/ 72 h 154"/>
              <a:gd name="T42" fmla="*/ 58 w 86"/>
              <a:gd name="T43" fmla="*/ 60 h 154"/>
              <a:gd name="T44" fmla="*/ 64 w 86"/>
              <a:gd name="T45" fmla="*/ 39 h 154"/>
              <a:gd name="T46" fmla="*/ 16 w 86"/>
              <a:gd name="T47" fmla="*/ 10 h 154"/>
              <a:gd name="T48" fmla="*/ 17 w 86"/>
              <a:gd name="T49" fmla="*/ 26 h 154"/>
              <a:gd name="T50" fmla="*/ 39 w 86"/>
              <a:gd name="T51" fmla="*/ 32 h 154"/>
              <a:gd name="T52" fmla="*/ 46 w 86"/>
              <a:gd name="T53" fmla="*/ 45 h 154"/>
              <a:gd name="T54" fmla="*/ 45 w 86"/>
              <a:gd name="T55" fmla="*/ 43 h 154"/>
              <a:gd name="T56" fmla="*/ 44 w 86"/>
              <a:gd name="T57" fmla="*/ 57 h 154"/>
              <a:gd name="T58" fmla="*/ 18 w 86"/>
              <a:gd name="T59" fmla="*/ 68 h 154"/>
              <a:gd name="T60" fmla="*/ 19 w 86"/>
              <a:gd name="T61" fmla="*/ 75 h 154"/>
              <a:gd name="T62" fmla="*/ 55 w 86"/>
              <a:gd name="T63" fmla="*/ 109 h 154"/>
              <a:gd name="T64" fmla="*/ 41 w 86"/>
              <a:gd name="T65" fmla="*/ 43 h 154"/>
              <a:gd name="T66" fmla="*/ 17 w 86"/>
              <a:gd name="T67" fmla="*/ 31 h 154"/>
              <a:gd name="T68" fmla="*/ 41 w 86"/>
              <a:gd name="T69" fmla="*/ 43 h 154"/>
              <a:gd name="T70" fmla="*/ 49 w 86"/>
              <a:gd name="T71" fmla="*/ 101 h 154"/>
              <a:gd name="T72" fmla="*/ 22 w 86"/>
              <a:gd name="T73" fmla="*/ 82 h 154"/>
              <a:gd name="T74" fmla="*/ 49 w 86"/>
              <a:gd name="T75" fmla="*/ 101 h 154"/>
              <a:gd name="T76" fmla="*/ 11 w 86"/>
              <a:gd name="T77" fmla="*/ 138 h 154"/>
              <a:gd name="T78" fmla="*/ 24 w 86"/>
              <a:gd name="T79" fmla="*/ 152 h 154"/>
              <a:gd name="T80" fmla="*/ 81 w 86"/>
              <a:gd name="T81" fmla="*/ 110 h 154"/>
              <a:gd name="T82" fmla="*/ 11 w 86"/>
              <a:gd name="T83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" h="154">
                <a:moveTo>
                  <a:pt x="6" y="113"/>
                </a:moveTo>
                <a:cubicBezTo>
                  <a:pt x="15" y="116"/>
                  <a:pt x="34" y="120"/>
                  <a:pt x="44" y="113"/>
                </a:cubicBezTo>
                <a:cubicBezTo>
                  <a:pt x="58" y="105"/>
                  <a:pt x="37" y="91"/>
                  <a:pt x="25" y="91"/>
                </a:cubicBezTo>
                <a:cubicBezTo>
                  <a:pt x="20" y="84"/>
                  <a:pt x="10" y="75"/>
                  <a:pt x="14" y="62"/>
                </a:cubicBezTo>
                <a:cubicBezTo>
                  <a:pt x="23" y="62"/>
                  <a:pt x="41" y="58"/>
                  <a:pt x="41" y="49"/>
                </a:cubicBezTo>
                <a:cubicBezTo>
                  <a:pt x="41" y="42"/>
                  <a:pt x="27" y="42"/>
                  <a:pt x="22" y="40"/>
                </a:cubicBezTo>
                <a:cubicBezTo>
                  <a:pt x="10" y="35"/>
                  <a:pt x="11" y="20"/>
                  <a:pt x="11" y="8"/>
                </a:cubicBezTo>
                <a:cubicBezTo>
                  <a:pt x="20" y="0"/>
                  <a:pt x="45" y="5"/>
                  <a:pt x="54" y="10"/>
                </a:cubicBezTo>
                <a:cubicBezTo>
                  <a:pt x="69" y="17"/>
                  <a:pt x="75" y="45"/>
                  <a:pt x="65" y="61"/>
                </a:cubicBezTo>
                <a:cubicBezTo>
                  <a:pt x="64" y="63"/>
                  <a:pt x="59" y="67"/>
                  <a:pt x="60" y="68"/>
                </a:cubicBezTo>
                <a:cubicBezTo>
                  <a:pt x="60" y="68"/>
                  <a:pt x="68" y="73"/>
                  <a:pt x="70" y="75"/>
                </a:cubicBezTo>
                <a:cubicBezTo>
                  <a:pt x="79" y="83"/>
                  <a:pt x="84" y="98"/>
                  <a:pt x="84" y="113"/>
                </a:cubicBezTo>
                <a:cubicBezTo>
                  <a:pt x="86" y="140"/>
                  <a:pt x="58" y="153"/>
                  <a:pt x="31" y="154"/>
                </a:cubicBezTo>
                <a:cubicBezTo>
                  <a:pt x="26" y="154"/>
                  <a:pt x="18" y="154"/>
                  <a:pt x="14" y="152"/>
                </a:cubicBezTo>
                <a:cubicBezTo>
                  <a:pt x="13" y="151"/>
                  <a:pt x="3" y="136"/>
                  <a:pt x="2" y="133"/>
                </a:cubicBezTo>
                <a:cubicBezTo>
                  <a:pt x="0" y="126"/>
                  <a:pt x="4" y="118"/>
                  <a:pt x="6" y="113"/>
                </a:cubicBezTo>
                <a:close/>
                <a:moveTo>
                  <a:pt x="55" y="109"/>
                </a:moveTo>
                <a:cubicBezTo>
                  <a:pt x="52" y="124"/>
                  <a:pt x="26" y="126"/>
                  <a:pt x="9" y="119"/>
                </a:cubicBezTo>
                <a:cubicBezTo>
                  <a:pt x="10" y="124"/>
                  <a:pt x="8" y="128"/>
                  <a:pt x="9" y="131"/>
                </a:cubicBezTo>
                <a:cubicBezTo>
                  <a:pt x="45" y="144"/>
                  <a:pt x="86" y="129"/>
                  <a:pt x="74" y="90"/>
                </a:cubicBezTo>
                <a:cubicBezTo>
                  <a:pt x="72" y="81"/>
                  <a:pt x="61" y="74"/>
                  <a:pt x="54" y="72"/>
                </a:cubicBezTo>
                <a:cubicBezTo>
                  <a:pt x="42" y="67"/>
                  <a:pt x="53" y="65"/>
                  <a:pt x="58" y="60"/>
                </a:cubicBezTo>
                <a:cubicBezTo>
                  <a:pt x="62" y="56"/>
                  <a:pt x="65" y="47"/>
                  <a:pt x="64" y="39"/>
                </a:cubicBezTo>
                <a:cubicBezTo>
                  <a:pt x="62" y="14"/>
                  <a:pt x="38" y="9"/>
                  <a:pt x="16" y="10"/>
                </a:cubicBezTo>
                <a:cubicBezTo>
                  <a:pt x="15" y="15"/>
                  <a:pt x="16" y="21"/>
                  <a:pt x="17" y="26"/>
                </a:cubicBezTo>
                <a:cubicBezTo>
                  <a:pt x="24" y="26"/>
                  <a:pt x="33" y="27"/>
                  <a:pt x="39" y="32"/>
                </a:cubicBezTo>
                <a:cubicBezTo>
                  <a:pt x="41" y="33"/>
                  <a:pt x="48" y="42"/>
                  <a:pt x="46" y="45"/>
                </a:cubicBezTo>
                <a:cubicBezTo>
                  <a:pt x="46" y="44"/>
                  <a:pt x="45" y="43"/>
                  <a:pt x="45" y="43"/>
                </a:cubicBezTo>
                <a:cubicBezTo>
                  <a:pt x="45" y="48"/>
                  <a:pt x="44" y="52"/>
                  <a:pt x="44" y="57"/>
                </a:cubicBezTo>
                <a:cubicBezTo>
                  <a:pt x="35" y="56"/>
                  <a:pt x="32" y="67"/>
                  <a:pt x="18" y="68"/>
                </a:cubicBezTo>
                <a:cubicBezTo>
                  <a:pt x="19" y="71"/>
                  <a:pt x="19" y="71"/>
                  <a:pt x="19" y="75"/>
                </a:cubicBezTo>
                <a:cubicBezTo>
                  <a:pt x="38" y="77"/>
                  <a:pt x="61" y="85"/>
                  <a:pt x="55" y="109"/>
                </a:cubicBezTo>
                <a:close/>
                <a:moveTo>
                  <a:pt x="41" y="43"/>
                </a:moveTo>
                <a:cubicBezTo>
                  <a:pt x="38" y="34"/>
                  <a:pt x="28" y="30"/>
                  <a:pt x="17" y="31"/>
                </a:cubicBezTo>
                <a:cubicBezTo>
                  <a:pt x="20" y="40"/>
                  <a:pt x="37" y="39"/>
                  <a:pt x="41" y="43"/>
                </a:cubicBezTo>
                <a:close/>
                <a:moveTo>
                  <a:pt x="49" y="101"/>
                </a:moveTo>
                <a:cubicBezTo>
                  <a:pt x="49" y="85"/>
                  <a:pt x="35" y="83"/>
                  <a:pt x="22" y="82"/>
                </a:cubicBezTo>
                <a:cubicBezTo>
                  <a:pt x="25" y="94"/>
                  <a:pt x="46" y="89"/>
                  <a:pt x="49" y="101"/>
                </a:cubicBezTo>
                <a:close/>
                <a:moveTo>
                  <a:pt x="11" y="138"/>
                </a:moveTo>
                <a:cubicBezTo>
                  <a:pt x="13" y="145"/>
                  <a:pt x="16" y="151"/>
                  <a:pt x="24" y="152"/>
                </a:cubicBezTo>
                <a:cubicBezTo>
                  <a:pt x="54" y="154"/>
                  <a:pt x="86" y="139"/>
                  <a:pt x="81" y="110"/>
                </a:cubicBezTo>
                <a:cubicBezTo>
                  <a:pt x="78" y="141"/>
                  <a:pt x="40" y="146"/>
                  <a:pt x="11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3670962" y="2422111"/>
            <a:ext cx="144015" cy="279053"/>
          </a:xfrm>
          <a:custGeom>
            <a:avLst/>
            <a:gdLst>
              <a:gd name="T0" fmla="*/ 41 w 78"/>
              <a:gd name="T1" fmla="*/ 64 h 157"/>
              <a:gd name="T2" fmla="*/ 26 w 78"/>
              <a:gd name="T3" fmla="*/ 82 h 157"/>
              <a:gd name="T4" fmla="*/ 7 w 78"/>
              <a:gd name="T5" fmla="*/ 74 h 157"/>
              <a:gd name="T6" fmla="*/ 0 w 78"/>
              <a:gd name="T7" fmla="*/ 55 h 157"/>
              <a:gd name="T8" fmla="*/ 2 w 78"/>
              <a:gd name="T9" fmla="*/ 55 h 157"/>
              <a:gd name="T10" fmla="*/ 34 w 78"/>
              <a:gd name="T11" fmla="*/ 9 h 157"/>
              <a:gd name="T12" fmla="*/ 37 w 78"/>
              <a:gd name="T13" fmla="*/ 3 h 157"/>
              <a:gd name="T14" fmla="*/ 61 w 78"/>
              <a:gd name="T15" fmla="*/ 4 h 157"/>
              <a:gd name="T16" fmla="*/ 70 w 78"/>
              <a:gd name="T17" fmla="*/ 19 h 157"/>
              <a:gd name="T18" fmla="*/ 78 w 78"/>
              <a:gd name="T19" fmla="*/ 152 h 157"/>
              <a:gd name="T20" fmla="*/ 77 w 78"/>
              <a:gd name="T21" fmla="*/ 153 h 157"/>
              <a:gd name="T22" fmla="*/ 52 w 78"/>
              <a:gd name="T23" fmla="*/ 157 h 157"/>
              <a:gd name="T24" fmla="*/ 42 w 78"/>
              <a:gd name="T25" fmla="*/ 148 h 157"/>
              <a:gd name="T26" fmla="*/ 42 w 78"/>
              <a:gd name="T27" fmla="*/ 135 h 157"/>
              <a:gd name="T28" fmla="*/ 41 w 78"/>
              <a:gd name="T29" fmla="*/ 64 h 157"/>
              <a:gd name="T30" fmla="*/ 47 w 78"/>
              <a:gd name="T31" fmla="*/ 143 h 157"/>
              <a:gd name="T32" fmla="*/ 61 w 78"/>
              <a:gd name="T33" fmla="*/ 142 h 157"/>
              <a:gd name="T34" fmla="*/ 55 w 78"/>
              <a:gd name="T35" fmla="*/ 8 h 157"/>
              <a:gd name="T36" fmla="*/ 39 w 78"/>
              <a:gd name="T37" fmla="*/ 8 h 157"/>
              <a:gd name="T38" fmla="*/ 8 w 78"/>
              <a:gd name="T39" fmla="*/ 56 h 157"/>
              <a:gd name="T40" fmla="*/ 21 w 78"/>
              <a:gd name="T41" fmla="*/ 65 h 157"/>
              <a:gd name="T42" fmla="*/ 44 w 78"/>
              <a:gd name="T43" fmla="*/ 35 h 157"/>
              <a:gd name="T44" fmla="*/ 47 w 78"/>
              <a:gd name="T45" fmla="*/ 143 h 157"/>
              <a:gd name="T46" fmla="*/ 63 w 78"/>
              <a:gd name="T47" fmla="*/ 69 h 157"/>
              <a:gd name="T48" fmla="*/ 65 w 78"/>
              <a:gd name="T49" fmla="*/ 109 h 157"/>
              <a:gd name="T50" fmla="*/ 76 w 78"/>
              <a:gd name="T51" fmla="*/ 148 h 157"/>
              <a:gd name="T52" fmla="*/ 68 w 78"/>
              <a:gd name="T53" fmla="*/ 21 h 157"/>
              <a:gd name="T54" fmla="*/ 61 w 78"/>
              <a:gd name="T55" fmla="*/ 14 h 157"/>
              <a:gd name="T56" fmla="*/ 63 w 78"/>
              <a:gd name="T57" fmla="*/ 69 h 157"/>
              <a:gd name="T58" fmla="*/ 23 w 78"/>
              <a:gd name="T59" fmla="*/ 70 h 157"/>
              <a:gd name="T60" fmla="*/ 28 w 78"/>
              <a:gd name="T61" fmla="*/ 77 h 157"/>
              <a:gd name="T62" fmla="*/ 40 w 78"/>
              <a:gd name="T63" fmla="*/ 48 h 157"/>
              <a:gd name="T64" fmla="*/ 23 w 78"/>
              <a:gd name="T65" fmla="*/ 70 h 157"/>
              <a:gd name="T66" fmla="*/ 24 w 78"/>
              <a:gd name="T67" fmla="*/ 78 h 157"/>
              <a:gd name="T68" fmla="*/ 4 w 78"/>
              <a:gd name="T69" fmla="*/ 61 h 157"/>
              <a:gd name="T70" fmla="*/ 24 w 78"/>
              <a:gd name="T71" fmla="*/ 78 h 157"/>
              <a:gd name="T72" fmla="*/ 47 w 78"/>
              <a:gd name="T73" fmla="*/ 149 h 157"/>
              <a:gd name="T74" fmla="*/ 73 w 78"/>
              <a:gd name="T75" fmla="*/ 150 h 157"/>
              <a:gd name="T76" fmla="*/ 47 w 78"/>
              <a:gd name="T77" fmla="*/ 1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57">
                <a:moveTo>
                  <a:pt x="41" y="64"/>
                </a:moveTo>
                <a:cubicBezTo>
                  <a:pt x="35" y="64"/>
                  <a:pt x="32" y="82"/>
                  <a:pt x="26" y="82"/>
                </a:cubicBezTo>
                <a:cubicBezTo>
                  <a:pt x="20" y="83"/>
                  <a:pt x="14" y="74"/>
                  <a:pt x="7" y="74"/>
                </a:cubicBezTo>
                <a:cubicBezTo>
                  <a:pt x="6" y="67"/>
                  <a:pt x="0" y="62"/>
                  <a:pt x="0" y="55"/>
                </a:cubicBezTo>
                <a:cubicBezTo>
                  <a:pt x="0" y="53"/>
                  <a:pt x="2" y="55"/>
                  <a:pt x="2" y="55"/>
                </a:cubicBezTo>
                <a:cubicBezTo>
                  <a:pt x="10" y="40"/>
                  <a:pt x="26" y="24"/>
                  <a:pt x="34" y="9"/>
                </a:cubicBezTo>
                <a:cubicBezTo>
                  <a:pt x="35" y="6"/>
                  <a:pt x="35" y="4"/>
                  <a:pt x="37" y="3"/>
                </a:cubicBezTo>
                <a:cubicBezTo>
                  <a:pt x="41" y="0"/>
                  <a:pt x="58" y="1"/>
                  <a:pt x="61" y="4"/>
                </a:cubicBezTo>
                <a:cubicBezTo>
                  <a:pt x="64" y="7"/>
                  <a:pt x="65" y="17"/>
                  <a:pt x="70" y="19"/>
                </a:cubicBezTo>
                <a:cubicBezTo>
                  <a:pt x="74" y="63"/>
                  <a:pt x="75" y="105"/>
                  <a:pt x="78" y="152"/>
                </a:cubicBezTo>
                <a:cubicBezTo>
                  <a:pt x="77" y="151"/>
                  <a:pt x="77" y="153"/>
                  <a:pt x="77" y="153"/>
                </a:cubicBezTo>
                <a:cubicBezTo>
                  <a:pt x="75" y="154"/>
                  <a:pt x="53" y="157"/>
                  <a:pt x="52" y="157"/>
                </a:cubicBezTo>
                <a:cubicBezTo>
                  <a:pt x="51" y="157"/>
                  <a:pt x="42" y="149"/>
                  <a:pt x="42" y="148"/>
                </a:cubicBezTo>
                <a:cubicBezTo>
                  <a:pt x="41" y="145"/>
                  <a:pt x="42" y="139"/>
                  <a:pt x="42" y="135"/>
                </a:cubicBezTo>
                <a:cubicBezTo>
                  <a:pt x="41" y="113"/>
                  <a:pt x="42" y="86"/>
                  <a:pt x="41" y="64"/>
                </a:cubicBezTo>
                <a:close/>
                <a:moveTo>
                  <a:pt x="47" y="143"/>
                </a:moveTo>
                <a:cubicBezTo>
                  <a:pt x="52" y="142"/>
                  <a:pt x="55" y="142"/>
                  <a:pt x="61" y="142"/>
                </a:cubicBezTo>
                <a:cubicBezTo>
                  <a:pt x="60" y="103"/>
                  <a:pt x="58" y="52"/>
                  <a:pt x="55" y="8"/>
                </a:cubicBezTo>
                <a:cubicBezTo>
                  <a:pt x="49" y="7"/>
                  <a:pt x="45" y="9"/>
                  <a:pt x="39" y="8"/>
                </a:cubicBezTo>
                <a:cubicBezTo>
                  <a:pt x="30" y="25"/>
                  <a:pt x="19" y="41"/>
                  <a:pt x="8" y="56"/>
                </a:cubicBezTo>
                <a:cubicBezTo>
                  <a:pt x="13" y="59"/>
                  <a:pt x="18" y="61"/>
                  <a:pt x="21" y="65"/>
                </a:cubicBezTo>
                <a:cubicBezTo>
                  <a:pt x="32" y="58"/>
                  <a:pt x="34" y="43"/>
                  <a:pt x="44" y="35"/>
                </a:cubicBezTo>
                <a:cubicBezTo>
                  <a:pt x="47" y="70"/>
                  <a:pt x="44" y="102"/>
                  <a:pt x="47" y="143"/>
                </a:cubicBezTo>
                <a:close/>
                <a:moveTo>
                  <a:pt x="63" y="69"/>
                </a:moveTo>
                <a:cubicBezTo>
                  <a:pt x="63" y="82"/>
                  <a:pt x="65" y="96"/>
                  <a:pt x="65" y="109"/>
                </a:cubicBezTo>
                <a:cubicBezTo>
                  <a:pt x="66" y="126"/>
                  <a:pt x="63" y="144"/>
                  <a:pt x="76" y="148"/>
                </a:cubicBezTo>
                <a:cubicBezTo>
                  <a:pt x="74" y="108"/>
                  <a:pt x="70" y="60"/>
                  <a:pt x="68" y="21"/>
                </a:cubicBezTo>
                <a:cubicBezTo>
                  <a:pt x="65" y="19"/>
                  <a:pt x="64" y="16"/>
                  <a:pt x="61" y="14"/>
                </a:cubicBezTo>
                <a:cubicBezTo>
                  <a:pt x="64" y="31"/>
                  <a:pt x="62" y="49"/>
                  <a:pt x="63" y="69"/>
                </a:cubicBezTo>
                <a:close/>
                <a:moveTo>
                  <a:pt x="23" y="70"/>
                </a:moveTo>
                <a:cubicBezTo>
                  <a:pt x="22" y="73"/>
                  <a:pt x="26" y="75"/>
                  <a:pt x="28" y="77"/>
                </a:cubicBezTo>
                <a:cubicBezTo>
                  <a:pt x="32" y="68"/>
                  <a:pt x="43" y="62"/>
                  <a:pt x="40" y="48"/>
                </a:cubicBezTo>
                <a:cubicBezTo>
                  <a:pt x="35" y="56"/>
                  <a:pt x="27" y="66"/>
                  <a:pt x="23" y="70"/>
                </a:cubicBezTo>
                <a:close/>
                <a:moveTo>
                  <a:pt x="24" y="78"/>
                </a:moveTo>
                <a:cubicBezTo>
                  <a:pt x="19" y="71"/>
                  <a:pt x="13" y="63"/>
                  <a:pt x="4" y="61"/>
                </a:cubicBezTo>
                <a:cubicBezTo>
                  <a:pt x="6" y="71"/>
                  <a:pt x="16" y="76"/>
                  <a:pt x="24" y="78"/>
                </a:cubicBezTo>
                <a:close/>
                <a:moveTo>
                  <a:pt x="47" y="149"/>
                </a:moveTo>
                <a:cubicBezTo>
                  <a:pt x="52" y="155"/>
                  <a:pt x="66" y="153"/>
                  <a:pt x="73" y="150"/>
                </a:cubicBezTo>
                <a:cubicBezTo>
                  <a:pt x="68" y="144"/>
                  <a:pt x="54" y="147"/>
                  <a:pt x="47" y="1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3670962" y="3034179"/>
            <a:ext cx="201179" cy="310012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>
            <a:spLocks noEditPoints="1"/>
          </p:cNvSpPr>
          <p:nvPr/>
        </p:nvSpPr>
        <p:spPr bwMode="auto">
          <a:xfrm>
            <a:off x="3670962" y="4334240"/>
            <a:ext cx="180020" cy="281735"/>
          </a:xfrm>
          <a:custGeom>
            <a:avLst/>
            <a:gdLst>
              <a:gd name="T0" fmla="*/ 43 w 93"/>
              <a:gd name="T1" fmla="*/ 0 h 143"/>
              <a:gd name="T2" fmla="*/ 50 w 93"/>
              <a:gd name="T3" fmla="*/ 16 h 143"/>
              <a:gd name="T4" fmla="*/ 47 w 93"/>
              <a:gd name="T5" fmla="*/ 23 h 143"/>
              <a:gd name="T6" fmla="*/ 42 w 93"/>
              <a:gd name="T7" fmla="*/ 50 h 143"/>
              <a:gd name="T8" fmla="*/ 54 w 93"/>
              <a:gd name="T9" fmla="*/ 51 h 143"/>
              <a:gd name="T10" fmla="*/ 54 w 93"/>
              <a:gd name="T11" fmla="*/ 26 h 143"/>
              <a:gd name="T12" fmla="*/ 77 w 93"/>
              <a:gd name="T13" fmla="*/ 23 h 143"/>
              <a:gd name="T14" fmla="*/ 90 w 93"/>
              <a:gd name="T15" fmla="*/ 38 h 143"/>
              <a:gd name="T16" fmla="*/ 89 w 93"/>
              <a:gd name="T17" fmla="*/ 44 h 143"/>
              <a:gd name="T18" fmla="*/ 91 w 93"/>
              <a:gd name="T19" fmla="*/ 65 h 143"/>
              <a:gd name="T20" fmla="*/ 93 w 93"/>
              <a:gd name="T21" fmla="*/ 140 h 143"/>
              <a:gd name="T22" fmla="*/ 67 w 93"/>
              <a:gd name="T23" fmla="*/ 140 h 143"/>
              <a:gd name="T24" fmla="*/ 56 w 93"/>
              <a:gd name="T25" fmla="*/ 126 h 143"/>
              <a:gd name="T26" fmla="*/ 55 w 93"/>
              <a:gd name="T27" fmla="*/ 104 h 143"/>
              <a:gd name="T28" fmla="*/ 54 w 93"/>
              <a:gd name="T29" fmla="*/ 83 h 143"/>
              <a:gd name="T30" fmla="*/ 21 w 93"/>
              <a:gd name="T31" fmla="*/ 83 h 143"/>
              <a:gd name="T32" fmla="*/ 14 w 93"/>
              <a:gd name="T33" fmla="*/ 85 h 143"/>
              <a:gd name="T34" fmla="*/ 1 w 93"/>
              <a:gd name="T35" fmla="*/ 70 h 143"/>
              <a:gd name="T36" fmla="*/ 5 w 93"/>
              <a:gd name="T37" fmla="*/ 58 h 143"/>
              <a:gd name="T38" fmla="*/ 21 w 93"/>
              <a:gd name="T39" fmla="*/ 1 h 143"/>
              <a:gd name="T40" fmla="*/ 43 w 93"/>
              <a:gd name="T41" fmla="*/ 0 h 143"/>
              <a:gd name="T42" fmla="*/ 24 w 93"/>
              <a:gd name="T43" fmla="*/ 5 h 143"/>
              <a:gd name="T44" fmla="*/ 8 w 93"/>
              <a:gd name="T45" fmla="*/ 68 h 143"/>
              <a:gd name="T46" fmla="*/ 57 w 93"/>
              <a:gd name="T47" fmla="*/ 68 h 143"/>
              <a:gd name="T48" fmla="*/ 63 w 93"/>
              <a:gd name="T49" fmla="*/ 127 h 143"/>
              <a:gd name="T50" fmla="*/ 78 w 93"/>
              <a:gd name="T51" fmla="*/ 126 h 143"/>
              <a:gd name="T52" fmla="*/ 75 w 93"/>
              <a:gd name="T53" fmla="*/ 27 h 143"/>
              <a:gd name="T54" fmla="*/ 58 w 93"/>
              <a:gd name="T55" fmla="*/ 27 h 143"/>
              <a:gd name="T56" fmla="*/ 59 w 93"/>
              <a:gd name="T57" fmla="*/ 56 h 143"/>
              <a:gd name="T58" fmla="*/ 57 w 93"/>
              <a:gd name="T59" fmla="*/ 56 h 143"/>
              <a:gd name="T60" fmla="*/ 41 w 93"/>
              <a:gd name="T61" fmla="*/ 56 h 143"/>
              <a:gd name="T62" fmla="*/ 26 w 93"/>
              <a:gd name="T63" fmla="*/ 55 h 143"/>
              <a:gd name="T64" fmla="*/ 32 w 93"/>
              <a:gd name="T65" fmla="*/ 31 h 143"/>
              <a:gd name="T66" fmla="*/ 38 w 93"/>
              <a:gd name="T67" fmla="*/ 6 h 143"/>
              <a:gd name="T68" fmla="*/ 24 w 93"/>
              <a:gd name="T69" fmla="*/ 5 h 143"/>
              <a:gd name="T70" fmla="*/ 32 w 93"/>
              <a:gd name="T71" fmla="*/ 52 h 143"/>
              <a:gd name="T72" fmla="*/ 40 w 93"/>
              <a:gd name="T73" fmla="*/ 51 h 143"/>
              <a:gd name="T74" fmla="*/ 42 w 93"/>
              <a:gd name="T75" fmla="*/ 7 h 143"/>
              <a:gd name="T76" fmla="*/ 32 w 93"/>
              <a:gd name="T77" fmla="*/ 52 h 143"/>
              <a:gd name="T78" fmla="*/ 82 w 93"/>
              <a:gd name="T79" fmla="*/ 73 h 143"/>
              <a:gd name="T80" fmla="*/ 82 w 93"/>
              <a:gd name="T81" fmla="*/ 85 h 143"/>
              <a:gd name="T82" fmla="*/ 90 w 93"/>
              <a:gd name="T83" fmla="*/ 135 h 143"/>
              <a:gd name="T84" fmla="*/ 88 w 93"/>
              <a:gd name="T85" fmla="*/ 73 h 143"/>
              <a:gd name="T86" fmla="*/ 81 w 93"/>
              <a:gd name="T87" fmla="*/ 30 h 143"/>
              <a:gd name="T88" fmla="*/ 82 w 93"/>
              <a:gd name="T89" fmla="*/ 73 h 143"/>
              <a:gd name="T90" fmla="*/ 6 w 93"/>
              <a:gd name="T91" fmla="*/ 73 h 143"/>
              <a:gd name="T92" fmla="*/ 54 w 93"/>
              <a:gd name="T93" fmla="*/ 80 h 143"/>
              <a:gd name="T94" fmla="*/ 52 w 93"/>
              <a:gd name="T95" fmla="*/ 72 h 143"/>
              <a:gd name="T96" fmla="*/ 6 w 93"/>
              <a:gd name="T97" fmla="*/ 73 h 143"/>
              <a:gd name="T98" fmla="*/ 88 w 93"/>
              <a:gd name="T99" fmla="*/ 137 h 143"/>
              <a:gd name="T100" fmla="*/ 83 w 93"/>
              <a:gd name="T101" fmla="*/ 132 h 143"/>
              <a:gd name="T102" fmla="*/ 64 w 93"/>
              <a:gd name="T103" fmla="*/ 132 h 143"/>
              <a:gd name="T104" fmla="*/ 88 w 93"/>
              <a:gd name="T105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3" h="143">
                <a:moveTo>
                  <a:pt x="43" y="0"/>
                </a:moveTo>
                <a:cubicBezTo>
                  <a:pt x="42" y="6"/>
                  <a:pt x="49" y="10"/>
                  <a:pt x="50" y="16"/>
                </a:cubicBezTo>
                <a:cubicBezTo>
                  <a:pt x="50" y="18"/>
                  <a:pt x="47" y="21"/>
                  <a:pt x="47" y="23"/>
                </a:cubicBezTo>
                <a:cubicBezTo>
                  <a:pt x="44" y="32"/>
                  <a:pt x="43" y="42"/>
                  <a:pt x="42" y="50"/>
                </a:cubicBezTo>
                <a:cubicBezTo>
                  <a:pt x="45" y="52"/>
                  <a:pt x="51" y="51"/>
                  <a:pt x="54" y="51"/>
                </a:cubicBezTo>
                <a:cubicBezTo>
                  <a:pt x="58" y="41"/>
                  <a:pt x="50" y="34"/>
                  <a:pt x="54" y="26"/>
                </a:cubicBezTo>
                <a:cubicBezTo>
                  <a:pt x="56" y="22"/>
                  <a:pt x="72" y="21"/>
                  <a:pt x="77" y="23"/>
                </a:cubicBezTo>
                <a:cubicBezTo>
                  <a:pt x="79" y="24"/>
                  <a:pt x="90" y="35"/>
                  <a:pt x="90" y="38"/>
                </a:cubicBezTo>
                <a:cubicBezTo>
                  <a:pt x="91" y="39"/>
                  <a:pt x="89" y="42"/>
                  <a:pt x="89" y="44"/>
                </a:cubicBezTo>
                <a:cubicBezTo>
                  <a:pt x="89" y="51"/>
                  <a:pt x="91" y="58"/>
                  <a:pt x="91" y="65"/>
                </a:cubicBezTo>
                <a:cubicBezTo>
                  <a:pt x="91" y="90"/>
                  <a:pt x="92" y="117"/>
                  <a:pt x="93" y="140"/>
                </a:cubicBezTo>
                <a:cubicBezTo>
                  <a:pt x="84" y="139"/>
                  <a:pt x="74" y="143"/>
                  <a:pt x="67" y="140"/>
                </a:cubicBezTo>
                <a:cubicBezTo>
                  <a:pt x="64" y="139"/>
                  <a:pt x="56" y="130"/>
                  <a:pt x="56" y="126"/>
                </a:cubicBezTo>
                <a:cubicBezTo>
                  <a:pt x="55" y="120"/>
                  <a:pt x="55" y="112"/>
                  <a:pt x="55" y="104"/>
                </a:cubicBezTo>
                <a:cubicBezTo>
                  <a:pt x="54" y="96"/>
                  <a:pt x="56" y="86"/>
                  <a:pt x="54" y="83"/>
                </a:cubicBezTo>
                <a:cubicBezTo>
                  <a:pt x="52" y="81"/>
                  <a:pt x="30" y="82"/>
                  <a:pt x="21" y="83"/>
                </a:cubicBezTo>
                <a:cubicBezTo>
                  <a:pt x="18" y="83"/>
                  <a:pt x="15" y="85"/>
                  <a:pt x="14" y="85"/>
                </a:cubicBezTo>
                <a:cubicBezTo>
                  <a:pt x="11" y="84"/>
                  <a:pt x="1" y="73"/>
                  <a:pt x="1" y="70"/>
                </a:cubicBezTo>
                <a:cubicBezTo>
                  <a:pt x="0" y="67"/>
                  <a:pt x="4" y="61"/>
                  <a:pt x="5" y="58"/>
                </a:cubicBezTo>
                <a:cubicBezTo>
                  <a:pt x="10" y="40"/>
                  <a:pt x="16" y="18"/>
                  <a:pt x="21" y="1"/>
                </a:cubicBezTo>
                <a:cubicBezTo>
                  <a:pt x="31" y="1"/>
                  <a:pt x="33" y="2"/>
                  <a:pt x="43" y="0"/>
                </a:cubicBezTo>
                <a:close/>
                <a:moveTo>
                  <a:pt x="24" y="5"/>
                </a:moveTo>
                <a:cubicBezTo>
                  <a:pt x="19" y="26"/>
                  <a:pt x="13" y="46"/>
                  <a:pt x="8" y="68"/>
                </a:cubicBezTo>
                <a:cubicBezTo>
                  <a:pt x="23" y="66"/>
                  <a:pt x="42" y="68"/>
                  <a:pt x="57" y="68"/>
                </a:cubicBezTo>
                <a:cubicBezTo>
                  <a:pt x="63" y="85"/>
                  <a:pt x="59" y="109"/>
                  <a:pt x="63" y="127"/>
                </a:cubicBezTo>
                <a:cubicBezTo>
                  <a:pt x="68" y="127"/>
                  <a:pt x="75" y="128"/>
                  <a:pt x="78" y="126"/>
                </a:cubicBezTo>
                <a:cubicBezTo>
                  <a:pt x="75" y="96"/>
                  <a:pt x="79" y="57"/>
                  <a:pt x="75" y="27"/>
                </a:cubicBezTo>
                <a:cubicBezTo>
                  <a:pt x="69" y="28"/>
                  <a:pt x="65" y="25"/>
                  <a:pt x="58" y="27"/>
                </a:cubicBezTo>
                <a:cubicBezTo>
                  <a:pt x="57" y="35"/>
                  <a:pt x="61" y="47"/>
                  <a:pt x="59" y="56"/>
                </a:cubicBezTo>
                <a:cubicBezTo>
                  <a:pt x="59" y="53"/>
                  <a:pt x="58" y="56"/>
                  <a:pt x="57" y="56"/>
                </a:cubicBezTo>
                <a:cubicBezTo>
                  <a:pt x="54" y="57"/>
                  <a:pt x="46" y="55"/>
                  <a:pt x="41" y="56"/>
                </a:cubicBezTo>
                <a:cubicBezTo>
                  <a:pt x="37" y="56"/>
                  <a:pt x="28" y="59"/>
                  <a:pt x="26" y="55"/>
                </a:cubicBezTo>
                <a:cubicBezTo>
                  <a:pt x="24" y="52"/>
                  <a:pt x="30" y="36"/>
                  <a:pt x="32" y="31"/>
                </a:cubicBezTo>
                <a:cubicBezTo>
                  <a:pt x="34" y="22"/>
                  <a:pt x="34" y="13"/>
                  <a:pt x="38" y="6"/>
                </a:cubicBezTo>
                <a:cubicBezTo>
                  <a:pt x="33" y="7"/>
                  <a:pt x="28" y="5"/>
                  <a:pt x="24" y="5"/>
                </a:cubicBezTo>
                <a:close/>
                <a:moveTo>
                  <a:pt x="32" y="52"/>
                </a:moveTo>
                <a:cubicBezTo>
                  <a:pt x="35" y="52"/>
                  <a:pt x="37" y="51"/>
                  <a:pt x="40" y="51"/>
                </a:cubicBezTo>
                <a:cubicBezTo>
                  <a:pt x="40" y="35"/>
                  <a:pt x="52" y="17"/>
                  <a:pt x="42" y="7"/>
                </a:cubicBezTo>
                <a:cubicBezTo>
                  <a:pt x="40" y="23"/>
                  <a:pt x="35" y="36"/>
                  <a:pt x="32" y="52"/>
                </a:cubicBezTo>
                <a:close/>
                <a:moveTo>
                  <a:pt x="82" y="73"/>
                </a:moveTo>
                <a:cubicBezTo>
                  <a:pt x="82" y="77"/>
                  <a:pt x="82" y="81"/>
                  <a:pt x="82" y="85"/>
                </a:cubicBezTo>
                <a:cubicBezTo>
                  <a:pt x="84" y="102"/>
                  <a:pt x="80" y="128"/>
                  <a:pt x="90" y="135"/>
                </a:cubicBezTo>
                <a:cubicBezTo>
                  <a:pt x="90" y="113"/>
                  <a:pt x="88" y="94"/>
                  <a:pt x="88" y="73"/>
                </a:cubicBezTo>
                <a:cubicBezTo>
                  <a:pt x="89" y="57"/>
                  <a:pt x="90" y="37"/>
                  <a:pt x="81" y="30"/>
                </a:cubicBezTo>
                <a:cubicBezTo>
                  <a:pt x="80" y="41"/>
                  <a:pt x="81" y="58"/>
                  <a:pt x="82" y="73"/>
                </a:cubicBezTo>
                <a:close/>
                <a:moveTo>
                  <a:pt x="6" y="73"/>
                </a:moveTo>
                <a:cubicBezTo>
                  <a:pt x="13" y="88"/>
                  <a:pt x="34" y="76"/>
                  <a:pt x="54" y="80"/>
                </a:cubicBezTo>
                <a:cubicBezTo>
                  <a:pt x="53" y="77"/>
                  <a:pt x="53" y="74"/>
                  <a:pt x="52" y="72"/>
                </a:cubicBezTo>
                <a:cubicBezTo>
                  <a:pt x="37" y="74"/>
                  <a:pt x="20" y="71"/>
                  <a:pt x="6" y="73"/>
                </a:cubicBezTo>
                <a:close/>
                <a:moveTo>
                  <a:pt x="88" y="137"/>
                </a:moveTo>
                <a:cubicBezTo>
                  <a:pt x="86" y="136"/>
                  <a:pt x="85" y="134"/>
                  <a:pt x="83" y="132"/>
                </a:cubicBezTo>
                <a:cubicBezTo>
                  <a:pt x="77" y="133"/>
                  <a:pt x="71" y="131"/>
                  <a:pt x="64" y="132"/>
                </a:cubicBezTo>
                <a:cubicBezTo>
                  <a:pt x="67" y="141"/>
                  <a:pt x="80" y="136"/>
                  <a:pt x="88" y="1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1"/>
          <p:cNvSpPr txBox="1"/>
          <p:nvPr/>
        </p:nvSpPr>
        <p:spPr>
          <a:xfrm>
            <a:off x="3955283" y="2386106"/>
            <a:ext cx="31369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JVM</a:t>
            </a:r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体系结构概述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3959934" y="2994257"/>
            <a:ext cx="36003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堆体系结构概述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3970127" y="3606325"/>
            <a:ext cx="279717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堆参数调优入门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3970127" y="4254397"/>
            <a:ext cx="3003884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总     结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pic>
        <p:nvPicPr>
          <p:cNvPr id="530" name="Picture 2" descr="E:\8a7e72bc23287cee45049fd0ab7064bd.png"/>
          <p:cNvPicPr>
            <a:picLocks noChangeAspect="1" noChangeArrowheads="1"/>
          </p:cNvPicPr>
          <p:nvPr/>
        </p:nvPicPr>
        <p:blipFill>
          <a:blip r:embed="rId2" cstate="print"/>
          <a:srcRect l="34803" t="22101"/>
          <a:stretch>
            <a:fillRect/>
          </a:stretch>
        </p:blipFill>
        <p:spPr bwMode="auto">
          <a:xfrm>
            <a:off x="0" y="1304764"/>
            <a:ext cx="1619672" cy="2109930"/>
          </a:xfrm>
          <a:prstGeom prst="rect">
            <a:avLst/>
          </a:prstGeom>
          <a:noFill/>
        </p:spPr>
      </p:pic>
      <p:sp>
        <p:nvSpPr>
          <p:cNvPr id="16" name="텍스트 개체 틀 1"/>
          <p:cNvSpPr txBox="1"/>
          <p:nvPr/>
        </p:nvSpPr>
        <p:spPr>
          <a:xfrm rot="5400000">
            <a:off x="-251642" y="2430630"/>
            <a:ext cx="1440160" cy="4320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Contents</a:t>
            </a:r>
            <a:endParaRPr lang="ko-KR" altLang="en-US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ko-KR" altLang="en-US" sz="3200" b="1" dirty="0">
              <a:ln w="25400"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텍스트 개체 틀 1"/>
          <p:cNvSpPr txBox="1"/>
          <p:nvPr/>
        </p:nvSpPr>
        <p:spPr>
          <a:xfrm rot="21014461">
            <a:off x="740613" y="1534351"/>
            <a:ext cx="720080" cy="158417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目录</a:t>
            </a:r>
            <a:endParaRPr lang="ko-KR" altLang="en-US" sz="2800" dirty="0">
              <a:solidFill>
                <a:schemeClr val="bg1"/>
              </a:solidFill>
              <a:latin typeface="方正舒体" panose="02010601030101010101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5421073">
            <a:off x="750102" y="4059639"/>
            <a:ext cx="4141099" cy="144327"/>
            <a:chOff x="2481804" y="4179888"/>
            <a:chExt cx="7313171" cy="325437"/>
          </a:xfrm>
          <a:solidFill>
            <a:srgbClr val="C00000"/>
          </a:solidFill>
        </p:grpSpPr>
        <p:sp>
          <p:nvSpPr>
            <p:cNvPr id="33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3549" y="3073476"/>
            <a:ext cx="2276727" cy="2928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49"/>
                            </p:stCondLst>
                            <p:childTnLst>
                              <p:par>
                                <p:cTn id="5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50"/>
                            </p:stCondLst>
                            <p:childTnLst>
                              <p:par>
                                <p:cTn id="63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34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16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dn4.slideonline.com/upload/pres/14dd187eae62b8eee5806941677b69347dcd21b5/slide-big-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1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3" y="3162467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JVM</a:t>
            </a:r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hakuyoxingshu7000" pitchFamily="2" charset="-122"/>
              </a:rPr>
              <a:t>体系结构概述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3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内容占位符 3"/>
          <p:cNvSpPr txBox="1"/>
          <p:nvPr/>
        </p:nvSpPr>
        <p:spPr>
          <a:xfrm>
            <a:off x="357808" y="857152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位置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23528" y="6200229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JVM</a:t>
            </a:r>
            <a:r>
              <a:rPr lang="zh-CN" altLang="en-US" sz="2400" b="1" dirty="0">
                <a:latin typeface="+mn-ea"/>
              </a:rPr>
              <a:t>是运行在操作系统之上的，它与硬件没有直接的交互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1556792"/>
            <a:ext cx="4680520" cy="447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dn3.slideonline.com/upload/pres/14dd187eae62b8eee5806941677b69347dcd21b5/slide-big-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40" y="0"/>
            <a:ext cx="91783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类装载器</a:t>
            </a:r>
            <a:r>
              <a:rPr lang="en-US" altLang="zh-CN" b="1" dirty="0" err="1">
                <a:solidFill>
                  <a:schemeClr val="tx2"/>
                </a:solidFill>
                <a:ea typeface="宋体" panose="02010600030101010101" pitchFamily="2" charset="-122"/>
              </a:rPr>
              <a:t>ClassLoader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700808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负责加载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文件，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文件在文件开头有特定的文件标示，并且</a:t>
            </a:r>
            <a:r>
              <a:rPr lang="en-US" altLang="zh-CN" sz="2000" dirty="0" err="1">
                <a:latin typeface="+mn-ea"/>
              </a:rPr>
              <a:t>ClassLoader</a:t>
            </a:r>
            <a:r>
              <a:rPr lang="zh-CN" altLang="en-US" sz="2000" dirty="0">
                <a:latin typeface="+mn-ea"/>
              </a:rPr>
              <a:t>只负责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文件的加载，至于它是否可以运行，则由</a:t>
            </a:r>
            <a:r>
              <a:rPr lang="en-US" altLang="zh-CN" sz="2000" dirty="0">
                <a:latin typeface="+mn-ea"/>
              </a:rPr>
              <a:t>Execution Engine</a:t>
            </a:r>
            <a:r>
              <a:rPr lang="zh-CN" altLang="en-US" sz="2000" dirty="0">
                <a:latin typeface="+mn-ea"/>
              </a:rPr>
              <a:t>决定 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856" y="2492896"/>
            <a:ext cx="4990476" cy="39043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544" y="364502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dirty="0"/>
              <a:t>echo %JAVA_HOME%</a:t>
            </a:r>
            <a:endParaRPr lang="es-ES" altLang="zh-CN" dirty="0"/>
          </a:p>
          <a:p>
            <a:endParaRPr lang="es-ES" altLang="zh-CN" dirty="0"/>
          </a:p>
          <a:p>
            <a:r>
              <a:rPr lang="es-ES" altLang="zh-CN" dirty="0"/>
              <a:t>echo %PATH%</a:t>
            </a:r>
            <a:endParaRPr lang="es-ES" altLang="zh-CN" dirty="0"/>
          </a:p>
          <a:p>
            <a:endParaRPr lang="es-ES" altLang="zh-CN" dirty="0"/>
          </a:p>
          <a:p>
            <a:r>
              <a:rPr lang="es-ES" altLang="zh-CN" dirty="0"/>
              <a:t>echo %CLASSPATH%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类装载器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ClassLoader2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8548" y="1772816"/>
            <a:ext cx="49459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虚拟机自带的加载器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启动类加载器（</a:t>
            </a:r>
            <a:r>
              <a:rPr lang="en-US" altLang="zh-CN" sz="2000" dirty="0">
                <a:latin typeface="+mn-ea"/>
              </a:rPr>
              <a:t>Bootstrap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C++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扩展类加载器（</a:t>
            </a:r>
            <a:r>
              <a:rPr lang="en-US" altLang="zh-CN" sz="2000" dirty="0">
                <a:latin typeface="+mn-ea"/>
              </a:rPr>
              <a:t>Extension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Java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应用程序类加载器（</a:t>
            </a:r>
            <a:r>
              <a:rPr lang="en-US" altLang="zh-CN" sz="2000" dirty="0" err="1">
                <a:latin typeface="+mn-ea"/>
              </a:rPr>
              <a:t>AppClassLoader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Java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也叫系统类加载器，加载当前应用的</a:t>
            </a:r>
            <a:r>
              <a:rPr lang="en-US" altLang="zh-CN" sz="2000" dirty="0" err="1">
                <a:latin typeface="+mn-ea"/>
              </a:rPr>
              <a:t>classpath</a:t>
            </a:r>
            <a:r>
              <a:rPr lang="zh-CN" altLang="en-US" sz="2000" dirty="0">
                <a:latin typeface="+mn-ea"/>
              </a:rPr>
              <a:t>的所有类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用户自定义加载器  </a:t>
            </a:r>
            <a:r>
              <a:rPr lang="en-US" altLang="zh-CN" sz="2000" dirty="0" err="1">
                <a:latin typeface="+mn-ea"/>
              </a:rPr>
              <a:t>Java.lang.ClassLoader</a:t>
            </a:r>
            <a:r>
              <a:rPr lang="zh-CN" altLang="en-US" sz="2000" dirty="0">
                <a:latin typeface="+mn-ea"/>
              </a:rPr>
              <a:t>的子类，用户可以定制类的加载方式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26" name="Picture 2" descr="http://hi.csdn.net/attachment/201110/23/0_1319366276S7U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0" y="1751856"/>
            <a:ext cx="4392488" cy="4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4245</Words>
  <Application>WPS 演示</Application>
  <PresentationFormat>全屏显示(4:3)</PresentationFormat>
  <Paragraphs>206</Paragraphs>
  <Slides>41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方正舒体</vt:lpstr>
      <vt:lpstr>hakuyoxingshu7000</vt:lpstr>
      <vt:lpstr>Arial Unicode MS</vt:lpstr>
      <vt:lpstr>Calibri</vt:lpstr>
      <vt:lpstr>Calibri</vt:lpstr>
      <vt:lpstr>Office 主题</vt:lpstr>
      <vt:lpstr>快速入门JVM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守护~~o(]_[)</cp:lastModifiedBy>
  <cp:revision>1744</cp:revision>
  <dcterms:created xsi:type="dcterms:W3CDTF">2013-03-04T07:19:00Z</dcterms:created>
  <dcterms:modified xsi:type="dcterms:W3CDTF">2018-09-13T06:27:16Z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