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351" r:id="rId3"/>
    <p:sldId id="353" r:id="rId4"/>
    <p:sldId id="354" r:id="rId5"/>
    <p:sldId id="359" r:id="rId6"/>
    <p:sldId id="361" r:id="rId7"/>
    <p:sldId id="355" r:id="rId8"/>
    <p:sldId id="360" r:id="rId9"/>
    <p:sldId id="362" r:id="rId10"/>
    <p:sldId id="363" r:id="rId11"/>
    <p:sldId id="364" r:id="rId12"/>
    <p:sldId id="368" r:id="rId13"/>
    <p:sldId id="367" r:id="rId14"/>
    <p:sldId id="369" r:id="rId15"/>
    <p:sldId id="420" r:id="rId16"/>
    <p:sldId id="431" r:id="rId17"/>
    <p:sldId id="421" r:id="rId18"/>
    <p:sldId id="370" r:id="rId19"/>
    <p:sldId id="418" r:id="rId20"/>
    <p:sldId id="419" r:id="rId21"/>
    <p:sldId id="371" r:id="rId22"/>
    <p:sldId id="405" r:id="rId23"/>
    <p:sldId id="406" r:id="rId24"/>
    <p:sldId id="407" r:id="rId25"/>
    <p:sldId id="422" r:id="rId26"/>
    <p:sldId id="423" r:id="rId27"/>
    <p:sldId id="424" r:id="rId28"/>
    <p:sldId id="425" r:id="rId29"/>
    <p:sldId id="426" r:id="rId30"/>
    <p:sldId id="427" r:id="rId31"/>
    <p:sldId id="428" r:id="rId32"/>
    <p:sldId id="429" r:id="rId33"/>
    <p:sldId id="378" r:id="rId34"/>
    <p:sldId id="396" r:id="rId35"/>
    <p:sldId id="411" r:id="rId36"/>
    <p:sldId id="412" r:id="rId37"/>
    <p:sldId id="413" r:id="rId38"/>
    <p:sldId id="414" r:id="rId39"/>
    <p:sldId id="415" r:id="rId40"/>
    <p:sldId id="416" r:id="rId41"/>
    <p:sldId id="417" r:id="rId42"/>
    <p:sldId id="381" r:id="rId43"/>
    <p:sldId id="385" r:id="rId44"/>
    <p:sldId id="384" r:id="rId45"/>
    <p:sldId id="382" r:id="rId46"/>
    <p:sldId id="386" r:id="rId47"/>
    <p:sldId id="387" r:id="rId48"/>
    <p:sldId id="388" r:id="rId49"/>
    <p:sldId id="389" r:id="rId50"/>
    <p:sldId id="390" r:id="rId51"/>
    <p:sldId id="391" r:id="rId52"/>
    <p:sldId id="392" r:id="rId53"/>
    <p:sldId id="393" r:id="rId54"/>
    <p:sldId id="394" r:id="rId55"/>
    <p:sldId id="410" r:id="rId56"/>
    <p:sldId id="395" r:id="rId57"/>
    <p:sldId id="260"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65" autoAdjust="0"/>
    <p:restoredTop sz="86372" autoAdjust="0"/>
  </p:normalViewPr>
  <p:slideViewPr>
    <p:cSldViewPr>
      <p:cViewPr varScale="1">
        <p:scale>
          <a:sx n="84" d="100"/>
          <a:sy n="84" d="100"/>
        </p:scale>
        <p:origin x="1356" y="78"/>
      </p:cViewPr>
      <p:guideLst>
        <p:guide orient="horz" pos="2160"/>
        <p:guide pos="2880"/>
      </p:guideLst>
    </p:cSldViewPr>
  </p:slideViewPr>
  <p:outlineViewPr>
    <p:cViewPr>
      <p:scale>
        <a:sx n="33" d="100"/>
        <a:sy n="33" d="100"/>
      </p:scale>
      <p:origin x="0" y="5394"/>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2017/11/21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2017/11/21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img1.51cto.com/attachment/201303/172226365.pn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讲师：周阳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2017V1.8</a:t>
            </a:r>
          </a:p>
        </p:txBody>
      </p:sp>
      <p:sp>
        <p:nvSpPr>
          <p:cNvPr id="5" name="标题 1"/>
          <p:cNvSpPr>
            <a:spLocks noGrp="1"/>
          </p:cNvSpPr>
          <p:nvPr>
            <p:ph type="ctrTitle"/>
          </p:nvPr>
        </p:nvSpPr>
        <p:spPr>
          <a:xfrm>
            <a:off x="323528" y="2276872"/>
            <a:ext cx="7772400" cy="1470025"/>
          </a:xfrm>
        </p:spPr>
        <p:txBody>
          <a:bodyPr>
            <a:normAutofit/>
          </a:bodyPr>
          <a:lstStyle/>
          <a:p>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就业串讲</a:t>
            </a:r>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Static</a:t>
            </a:r>
            <a:r>
              <a:rPr lang="zh-CN" altLang="en-US" b="1" dirty="0">
                <a:solidFill>
                  <a:schemeClr val="tx2"/>
                </a:solidFill>
                <a:ea typeface="宋体" charset="-122"/>
              </a:rPr>
              <a:t>加载</a:t>
            </a:r>
            <a:endParaRPr lang="en-US" altLang="zh-CN" b="1" dirty="0">
              <a:solidFill>
                <a:schemeClr val="tx2"/>
              </a:solidFill>
              <a:ea typeface="宋体" charset="-122"/>
            </a:endParaRPr>
          </a:p>
        </p:txBody>
      </p:sp>
      <p:sp>
        <p:nvSpPr>
          <p:cNvPr id="7" name="内容占位符 3"/>
          <p:cNvSpPr txBox="1">
            <a:spLocks/>
          </p:cNvSpPr>
          <p:nvPr/>
        </p:nvSpPr>
        <p:spPr>
          <a:xfrm>
            <a:off x="323528" y="2204864"/>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indent="-342900" eaLnBrk="0" hangingPunct="0">
              <a:spcBef>
                <a:spcPct val="20000"/>
              </a:spcBef>
              <a:buFont typeface="Arial" pitchFamily="34" charset="0"/>
              <a:buChar char="•"/>
              <a:defRPr/>
            </a:pPr>
            <a:r>
              <a:rPr lang="zh-CN" altLang="en-US" sz="3200" b="1" dirty="0">
                <a:solidFill>
                  <a:schemeClr val="tx2"/>
                </a:solidFill>
                <a:ea typeface="宋体" charset="-122"/>
              </a:rPr>
              <a:t>加载</a:t>
            </a:r>
            <a:r>
              <a:rPr lang="en-US" altLang="zh-CN" sz="3200" dirty="0"/>
              <a:t>TestStaticSeq.java</a:t>
            </a:r>
            <a:r>
              <a:rPr lang="zh-CN" altLang="en-US" sz="3200" b="1" dirty="0">
                <a:solidFill>
                  <a:schemeClr val="tx2"/>
                </a:solidFill>
                <a:ea typeface="宋体" charset="-122"/>
              </a:rPr>
              <a:t> </a:t>
            </a:r>
            <a:endParaRPr lang="en-US" altLang="zh-CN" sz="3200" b="1" dirty="0">
              <a:solidFill>
                <a:schemeClr val="tx2"/>
              </a:solidFill>
              <a:ea typeface="宋体"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defRPr/>
            </a:pPr>
            <a:r>
              <a:rPr lang="zh-CN" altLang="en-US" b="1" dirty="0">
                <a:solidFill>
                  <a:schemeClr val="tx2"/>
                </a:solidFill>
                <a:ea typeface="宋体" charset="-122"/>
              </a:rPr>
              <a:t>方法重写</a:t>
            </a:r>
            <a:r>
              <a:rPr lang="en-US" altLang="zh-CN" b="1" dirty="0">
                <a:solidFill>
                  <a:schemeClr val="tx2"/>
                </a:solidFill>
                <a:ea typeface="宋体" charset="-122"/>
              </a:rPr>
              <a:t>(</a:t>
            </a:r>
            <a:r>
              <a:rPr lang="en-US" altLang="zh-CN" b="1" dirty="0" err="1">
                <a:solidFill>
                  <a:schemeClr val="tx2"/>
                </a:solidFill>
                <a:ea typeface="宋体" charset="-122"/>
              </a:rPr>
              <a:t>overide</a:t>
            </a:r>
            <a:r>
              <a:rPr lang="en-US" altLang="zh-CN" b="1" dirty="0">
                <a:solidFill>
                  <a:schemeClr val="tx2"/>
                </a:solidFill>
                <a:ea typeface="宋体" charset="-122"/>
              </a:rPr>
              <a:t>)</a:t>
            </a:r>
          </a:p>
        </p:txBody>
      </p:sp>
      <p:sp>
        <p:nvSpPr>
          <p:cNvPr id="7" name="内容占位符 3"/>
          <p:cNvSpPr txBox="1">
            <a:spLocks/>
          </p:cNvSpPr>
          <p:nvPr/>
        </p:nvSpPr>
        <p:spPr>
          <a:xfrm>
            <a:off x="323528" y="2204864"/>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defRPr/>
            </a:pPr>
            <a:r>
              <a:rPr lang="zh-CN" altLang="en-US" sz="3200" b="1" dirty="0">
                <a:solidFill>
                  <a:schemeClr val="tx2"/>
                </a:solidFill>
                <a:ea typeface="宋体" charset="-122"/>
              </a:rPr>
              <a:t>提示一下</a:t>
            </a:r>
            <a:endParaRPr lang="en-US" altLang="zh-CN" sz="3200" b="1" dirty="0">
              <a:solidFill>
                <a:schemeClr val="tx2"/>
              </a:solidFill>
              <a:ea typeface="宋体"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谈谈你对</a:t>
            </a:r>
            <a:r>
              <a:rPr lang="en-US" altLang="zh-CN" b="1" dirty="0" err="1">
                <a:solidFill>
                  <a:schemeClr val="tx2"/>
                </a:solidFill>
                <a:ea typeface="宋体" charset="-122"/>
              </a:rPr>
              <a:t>java.io.Serializable</a:t>
            </a:r>
            <a:r>
              <a:rPr lang="zh-CN" altLang="en-US" b="1" dirty="0">
                <a:solidFill>
                  <a:schemeClr val="tx2"/>
                </a:solidFill>
                <a:ea typeface="宋体" charset="-122"/>
              </a:rPr>
              <a:t>接口的理解，我们知道它用于序列化，是空方法接口，还有其它认识吗？</a:t>
            </a:r>
            <a:endParaRPr lang="en-US" altLang="zh-CN" b="1" dirty="0">
              <a:solidFill>
                <a:schemeClr val="tx2"/>
              </a:solidFill>
              <a:ea typeface="宋体" charset="-122"/>
            </a:endParaRPr>
          </a:p>
        </p:txBody>
      </p:sp>
      <p:sp>
        <p:nvSpPr>
          <p:cNvPr id="7" name="内容占位符 3"/>
          <p:cNvSpPr txBox="1">
            <a:spLocks/>
          </p:cNvSpPr>
          <p:nvPr/>
        </p:nvSpPr>
        <p:spPr>
          <a:xfrm>
            <a:off x="251520" y="3573016"/>
            <a:ext cx="8229600" cy="1938992"/>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defRPr/>
            </a:pPr>
            <a:r>
              <a:rPr lang="zh-CN" altLang="en-US" sz="2000" b="1" dirty="0">
                <a:solidFill>
                  <a:schemeClr val="tx2"/>
                </a:solidFill>
                <a:ea typeface="宋体" charset="-122"/>
              </a:rPr>
              <a:t>实现了</a:t>
            </a:r>
            <a:r>
              <a:rPr lang="en-US" altLang="zh-CN" sz="2000" b="1" dirty="0" err="1">
                <a:solidFill>
                  <a:schemeClr val="tx2"/>
                </a:solidFill>
                <a:ea typeface="宋体" charset="-122"/>
              </a:rPr>
              <a:t>Serializable</a:t>
            </a:r>
            <a:r>
              <a:rPr lang="zh-CN" altLang="en-US" sz="2000" b="1" dirty="0">
                <a:solidFill>
                  <a:schemeClr val="tx2"/>
                </a:solidFill>
                <a:ea typeface="宋体" charset="-122"/>
              </a:rPr>
              <a:t>接口的对象，可将它们转换成一系列字节，并可在以后完全恢复回原来的样子。</a:t>
            </a:r>
            <a:r>
              <a:rPr lang="zh-CN" altLang="en-US" sz="2000" b="1" dirty="0">
                <a:solidFill>
                  <a:srgbClr val="FF0000"/>
                </a:solidFill>
                <a:ea typeface="宋体" charset="-122"/>
              </a:rPr>
              <a:t>这一过程亦可通过网络进行。这意味着序列化机制能自动补偿操作系统间的差异</a:t>
            </a:r>
            <a:r>
              <a:rPr lang="zh-CN" altLang="en-US" sz="2000" b="1" dirty="0">
                <a:solidFill>
                  <a:schemeClr val="tx2"/>
                </a:solidFill>
                <a:ea typeface="宋体" charset="-122"/>
              </a:rPr>
              <a:t>。换句话说，可以先在</a:t>
            </a:r>
            <a:r>
              <a:rPr lang="en-US" altLang="zh-CN" sz="2000" b="1" dirty="0">
                <a:solidFill>
                  <a:schemeClr val="tx2"/>
                </a:solidFill>
                <a:ea typeface="宋体" charset="-122"/>
              </a:rPr>
              <a:t>Windows</a:t>
            </a:r>
            <a:r>
              <a:rPr lang="zh-CN" altLang="en-US" sz="2000" b="1" dirty="0">
                <a:solidFill>
                  <a:schemeClr val="tx2"/>
                </a:solidFill>
                <a:ea typeface="宋体" charset="-122"/>
              </a:rPr>
              <a:t>机器上创建一个对象，对其序列化，然后通过网络发给一台</a:t>
            </a:r>
            <a:r>
              <a:rPr lang="en-US" altLang="zh-CN" sz="2000" b="1" dirty="0">
                <a:solidFill>
                  <a:schemeClr val="tx2"/>
                </a:solidFill>
                <a:ea typeface="宋体" charset="-122"/>
              </a:rPr>
              <a:t>Unix</a:t>
            </a:r>
            <a:r>
              <a:rPr lang="zh-CN" altLang="en-US" sz="2000" b="1" dirty="0">
                <a:solidFill>
                  <a:schemeClr val="tx2"/>
                </a:solidFill>
                <a:ea typeface="宋体" charset="-122"/>
              </a:rPr>
              <a:t>机器，然后在那里准确无误地重新“装配”。不必关心数据在不同机器上如何表示，也不必关心字节的顺序或者其他任何细节。</a:t>
            </a:r>
            <a:endParaRPr lang="en-US" altLang="zh-CN" sz="2000" b="1" dirty="0">
              <a:solidFill>
                <a:schemeClr val="tx2"/>
              </a:solidFill>
              <a:ea typeface="宋体"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206210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谈谈你对</a:t>
            </a:r>
            <a:r>
              <a:rPr lang="en-US" altLang="zh-CN" b="1" dirty="0" err="1">
                <a:solidFill>
                  <a:schemeClr val="tx2"/>
                </a:solidFill>
                <a:ea typeface="宋体" charset="-122"/>
              </a:rPr>
              <a:t>HashMap</a:t>
            </a:r>
            <a:r>
              <a:rPr lang="zh-CN" altLang="en-US" b="1" dirty="0">
                <a:solidFill>
                  <a:schemeClr val="tx2"/>
                </a:solidFill>
                <a:ea typeface="宋体" charset="-122"/>
              </a:rPr>
              <a:t>中</a:t>
            </a:r>
            <a:r>
              <a:rPr lang="en-US" altLang="zh-CN" b="1" dirty="0">
                <a:solidFill>
                  <a:schemeClr val="tx2"/>
                </a:solidFill>
                <a:ea typeface="宋体" charset="-122"/>
              </a:rPr>
              <a:t>put/get</a:t>
            </a:r>
            <a:r>
              <a:rPr lang="zh-CN" altLang="en-US" b="1" dirty="0">
                <a:solidFill>
                  <a:schemeClr val="tx2"/>
                </a:solidFill>
                <a:ea typeface="宋体" charset="-122"/>
              </a:rPr>
              <a:t>方法的认识？如果了解再谈谈</a:t>
            </a:r>
            <a:r>
              <a:rPr lang="en-US" altLang="zh-CN" b="1" dirty="0" err="1">
                <a:solidFill>
                  <a:schemeClr val="tx2"/>
                </a:solidFill>
                <a:ea typeface="宋体" charset="-122"/>
              </a:rPr>
              <a:t>HashMap</a:t>
            </a:r>
            <a:r>
              <a:rPr lang="zh-CN" altLang="en-US" b="1" dirty="0">
                <a:solidFill>
                  <a:schemeClr val="tx2"/>
                </a:solidFill>
                <a:ea typeface="宋体" charset="-122"/>
              </a:rPr>
              <a:t>的扩容机制？默认大小是多少？什么是负载因子？什么是吞吐临界值？</a:t>
            </a:r>
            <a:r>
              <a:rPr lang="en-US" altLang="zh-CN" b="1" dirty="0">
                <a:solidFill>
                  <a:schemeClr val="tx2"/>
                </a:solidFill>
                <a:ea typeface="宋体" charset="-122"/>
              </a:rPr>
              <a:t>JDK1.7</a:t>
            </a:r>
            <a:r>
              <a:rPr lang="zh-CN" altLang="en-US" b="1" dirty="0">
                <a:solidFill>
                  <a:schemeClr val="tx2"/>
                </a:solidFill>
                <a:ea typeface="宋体" charset="-122"/>
              </a:rPr>
              <a:t>版本为例</a:t>
            </a:r>
            <a:endParaRPr lang="en-US" altLang="zh-CN" b="1" dirty="0">
              <a:solidFill>
                <a:schemeClr val="tx2"/>
              </a:solidFill>
              <a:ea typeface="宋体" charset="-122"/>
            </a:endParaRPr>
          </a:p>
        </p:txBody>
      </p:sp>
      <p:sp>
        <p:nvSpPr>
          <p:cNvPr id="7" name="内容占位符 3"/>
          <p:cNvSpPr txBox="1">
            <a:spLocks/>
          </p:cNvSpPr>
          <p:nvPr/>
        </p:nvSpPr>
        <p:spPr>
          <a:xfrm>
            <a:off x="251520" y="4653136"/>
            <a:ext cx="8229600" cy="156966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defRPr/>
            </a:pPr>
            <a:r>
              <a:rPr lang="zh-CN" altLang="en-US" sz="3200" b="1" dirty="0">
                <a:solidFill>
                  <a:schemeClr val="tx2"/>
                </a:solidFill>
                <a:ea typeface="宋体" charset="-122"/>
              </a:rPr>
              <a:t>顺便带同学们复习下</a:t>
            </a:r>
            <a:r>
              <a:rPr lang="en-US" altLang="zh-CN" sz="3200" b="1" dirty="0" err="1">
                <a:solidFill>
                  <a:schemeClr val="tx2"/>
                </a:solidFill>
                <a:ea typeface="宋体" charset="-122"/>
              </a:rPr>
              <a:t>hashCode</a:t>
            </a:r>
            <a:r>
              <a:rPr lang="zh-CN" altLang="en-US" sz="3200" b="1" dirty="0">
                <a:solidFill>
                  <a:schemeClr val="tx2"/>
                </a:solidFill>
                <a:ea typeface="宋体" charset="-122"/>
              </a:rPr>
              <a:t>、</a:t>
            </a:r>
            <a:r>
              <a:rPr lang="en-US" altLang="zh-CN" sz="3200" b="1" dirty="0">
                <a:solidFill>
                  <a:schemeClr val="tx2"/>
                </a:solidFill>
                <a:ea typeface="宋体" charset="-122"/>
              </a:rPr>
              <a:t>equals</a:t>
            </a:r>
            <a:r>
              <a:rPr lang="zh-CN" altLang="en-US" sz="3200" b="1" dirty="0">
                <a:solidFill>
                  <a:schemeClr val="tx2"/>
                </a:solidFill>
                <a:ea typeface="宋体" charset="-122"/>
              </a:rPr>
              <a:t>、</a:t>
            </a:r>
            <a:r>
              <a:rPr lang="en-US" altLang="zh-CN" sz="3200" b="1" dirty="0" err="1">
                <a:solidFill>
                  <a:schemeClr val="tx2"/>
                </a:solidFill>
                <a:ea typeface="宋体" charset="-122"/>
              </a:rPr>
              <a:t>HashSet</a:t>
            </a:r>
            <a:r>
              <a:rPr lang="zh-CN" altLang="en-US" sz="3200" b="1" dirty="0">
                <a:solidFill>
                  <a:schemeClr val="tx2"/>
                </a:solidFill>
                <a:ea typeface="宋体" charset="-122"/>
              </a:rPr>
              <a:t>、</a:t>
            </a:r>
            <a:r>
              <a:rPr lang="en-US" altLang="zh-CN" sz="3200" b="1" dirty="0" err="1">
                <a:solidFill>
                  <a:schemeClr val="tx2"/>
                </a:solidFill>
                <a:ea typeface="宋体" charset="-122"/>
              </a:rPr>
              <a:t>HashMap</a:t>
            </a:r>
            <a:r>
              <a:rPr lang="zh-CN" altLang="en-US" sz="3200" b="1" dirty="0">
                <a:solidFill>
                  <a:schemeClr val="tx2"/>
                </a:solidFill>
                <a:ea typeface="宋体" charset="-122"/>
              </a:rPr>
              <a:t>之间到底有什么样的关系？</a:t>
            </a:r>
            <a:endParaRPr lang="en-US" altLang="zh-CN" sz="3200" b="1" dirty="0">
              <a:solidFill>
                <a:schemeClr val="tx2"/>
              </a:solidFill>
              <a:ea typeface="宋体"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18774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buNone/>
            </a:pPr>
            <a:r>
              <a:rPr lang="en-US" altLang="zh-CN" sz="2000" b="1" dirty="0">
                <a:solidFill>
                  <a:schemeClr val="tx2"/>
                </a:solidFill>
                <a:ea typeface="宋体" charset="-122"/>
              </a:rPr>
              <a:t>1 </a:t>
            </a:r>
            <a:r>
              <a:rPr lang="en-US" altLang="zh-CN" sz="2000" b="1" dirty="0" err="1">
                <a:solidFill>
                  <a:schemeClr val="tx2"/>
                </a:solidFill>
                <a:ea typeface="宋体" charset="-122"/>
              </a:rPr>
              <a:t>HashSet</a:t>
            </a:r>
            <a:r>
              <a:rPr lang="zh-CN" altLang="en-US" sz="2000" b="1" dirty="0">
                <a:solidFill>
                  <a:schemeClr val="tx2"/>
                </a:solidFill>
                <a:ea typeface="宋体" charset="-122"/>
              </a:rPr>
              <a:t>底层是采用</a:t>
            </a:r>
            <a:r>
              <a:rPr lang="en-US" altLang="zh-CN" sz="2000" b="1" dirty="0" err="1">
                <a:solidFill>
                  <a:schemeClr val="tx2"/>
                </a:solidFill>
                <a:ea typeface="宋体" charset="-122"/>
              </a:rPr>
              <a:t>HashMap</a:t>
            </a:r>
            <a:r>
              <a:rPr lang="zh-CN" altLang="en-US" sz="2000" b="1" dirty="0">
                <a:solidFill>
                  <a:schemeClr val="tx2"/>
                </a:solidFill>
                <a:ea typeface="宋体" charset="-122"/>
              </a:rPr>
              <a:t>实现</a:t>
            </a:r>
            <a:endParaRPr lang="en-US" altLang="zh-CN" sz="2000" b="1" dirty="0">
              <a:solidFill>
                <a:schemeClr val="tx2"/>
              </a:solidFill>
              <a:ea typeface="宋体" charset="-122"/>
            </a:endParaRPr>
          </a:p>
          <a:p>
            <a:pPr eaLnBrk="0" hangingPunct="0">
              <a:buNone/>
            </a:pPr>
            <a:r>
              <a:rPr lang="en-US" altLang="zh-CN" sz="2000" b="1" dirty="0">
                <a:solidFill>
                  <a:schemeClr val="tx2"/>
                </a:solidFill>
                <a:ea typeface="宋体" charset="-122"/>
              </a:rPr>
              <a:t>2</a:t>
            </a:r>
            <a:r>
              <a:rPr lang="zh-CN" altLang="en-US" sz="2000" b="1" dirty="0">
                <a:solidFill>
                  <a:schemeClr val="tx2"/>
                </a:solidFill>
                <a:ea typeface="宋体" charset="-122"/>
              </a:rPr>
              <a:t>集合里面放置的永远是对象的引用而不是对象本身</a:t>
            </a:r>
            <a:endParaRPr lang="en-US" altLang="zh-CN" sz="2000" b="1" dirty="0">
              <a:solidFill>
                <a:schemeClr val="tx2"/>
              </a:solidFill>
              <a:ea typeface="宋体" charset="-122"/>
            </a:endParaRPr>
          </a:p>
          <a:p>
            <a:pPr eaLnBrk="0" hangingPunct="0">
              <a:buNone/>
            </a:pPr>
            <a:r>
              <a:rPr lang="en-US" altLang="zh-CN" sz="2000" b="1" dirty="0">
                <a:solidFill>
                  <a:schemeClr val="tx2"/>
                </a:solidFill>
                <a:ea typeface="宋体" charset="-122"/>
              </a:rPr>
              <a:t>3</a:t>
            </a:r>
            <a:r>
              <a:rPr lang="zh-CN" altLang="en-US" sz="2000" b="1" dirty="0">
                <a:solidFill>
                  <a:schemeClr val="tx2"/>
                </a:solidFill>
                <a:ea typeface="宋体" charset="-122"/>
              </a:rPr>
              <a:t>当你在</a:t>
            </a:r>
            <a:r>
              <a:rPr lang="en-US" altLang="zh-CN" sz="2000" b="1" dirty="0" err="1">
                <a:solidFill>
                  <a:schemeClr val="tx2"/>
                </a:solidFill>
                <a:ea typeface="宋体" charset="-122"/>
              </a:rPr>
              <a:t>HashSet</a:t>
            </a:r>
            <a:r>
              <a:rPr lang="zh-CN" altLang="en-US" sz="2000" b="1" dirty="0">
                <a:solidFill>
                  <a:schemeClr val="tx2"/>
                </a:solidFill>
                <a:ea typeface="宋体" charset="-122"/>
              </a:rPr>
              <a:t>里</a:t>
            </a:r>
            <a:r>
              <a:rPr lang="en-US" altLang="zh-CN" sz="2000" b="1" dirty="0">
                <a:solidFill>
                  <a:schemeClr val="tx2"/>
                </a:solidFill>
                <a:ea typeface="宋体" charset="-122"/>
              </a:rPr>
              <a:t>add</a:t>
            </a:r>
            <a:r>
              <a:rPr lang="zh-CN" altLang="en-US" sz="2000" b="1" dirty="0">
                <a:solidFill>
                  <a:schemeClr val="tx2"/>
                </a:solidFill>
                <a:ea typeface="宋体" charset="-122"/>
              </a:rPr>
              <a:t>对象的时候，实际是</a:t>
            </a:r>
            <a:r>
              <a:rPr lang="en-US" altLang="zh-CN" sz="2000" b="1" dirty="0" err="1">
                <a:solidFill>
                  <a:schemeClr val="tx2"/>
                </a:solidFill>
                <a:ea typeface="宋体" charset="-122"/>
              </a:rPr>
              <a:t>HashMap</a:t>
            </a:r>
            <a:r>
              <a:rPr lang="zh-CN" altLang="en-US" sz="2000" b="1" dirty="0">
                <a:solidFill>
                  <a:schemeClr val="tx2"/>
                </a:solidFill>
                <a:ea typeface="宋体" charset="-122"/>
              </a:rPr>
              <a:t>里面</a:t>
            </a:r>
            <a:r>
              <a:rPr lang="en-US" altLang="zh-CN" sz="2000" b="1" dirty="0">
                <a:solidFill>
                  <a:schemeClr val="tx2"/>
                </a:solidFill>
                <a:ea typeface="宋体" charset="-122"/>
              </a:rPr>
              <a:t>put</a:t>
            </a:r>
            <a:r>
              <a:rPr lang="zh-CN" altLang="en-US" sz="2000" b="1" dirty="0">
                <a:solidFill>
                  <a:schemeClr val="tx2"/>
                </a:solidFill>
                <a:ea typeface="宋体" charset="-122"/>
              </a:rPr>
              <a:t>了</a:t>
            </a:r>
            <a:r>
              <a:rPr lang="en-US" altLang="zh-CN" sz="2000" b="1" dirty="0">
                <a:solidFill>
                  <a:schemeClr val="tx2"/>
                </a:solidFill>
                <a:ea typeface="宋体" charset="-122"/>
              </a:rPr>
              <a:t>key-value</a:t>
            </a:r>
          </a:p>
          <a:p>
            <a:pPr eaLnBrk="0" hangingPunct="0">
              <a:buNone/>
            </a:pPr>
            <a:r>
              <a:rPr lang="zh-CN" altLang="en-US" sz="2000" b="1" dirty="0">
                <a:solidFill>
                  <a:schemeClr val="tx2"/>
                </a:solidFill>
                <a:ea typeface="宋体" charset="-122"/>
              </a:rPr>
              <a:t>键值对，其中</a:t>
            </a:r>
            <a:r>
              <a:rPr lang="en-US" altLang="zh-CN" sz="2000" b="1" dirty="0">
                <a:solidFill>
                  <a:schemeClr val="tx2"/>
                </a:solidFill>
                <a:ea typeface="宋体" charset="-122"/>
              </a:rPr>
              <a:t>key</a:t>
            </a:r>
            <a:r>
              <a:rPr lang="zh-CN" altLang="en-US" sz="2000" b="1" dirty="0">
                <a:solidFill>
                  <a:schemeClr val="tx2"/>
                </a:solidFill>
                <a:ea typeface="宋体" charset="-122"/>
              </a:rPr>
              <a:t>就是你</a:t>
            </a:r>
            <a:r>
              <a:rPr lang="en-US" altLang="zh-CN" sz="2000" b="1" dirty="0">
                <a:solidFill>
                  <a:schemeClr val="tx2"/>
                </a:solidFill>
                <a:ea typeface="宋体" charset="-122"/>
              </a:rPr>
              <a:t>add</a:t>
            </a:r>
            <a:r>
              <a:rPr lang="zh-CN" altLang="en-US" sz="2000" b="1" dirty="0">
                <a:solidFill>
                  <a:schemeClr val="tx2"/>
                </a:solidFill>
                <a:ea typeface="宋体" charset="-122"/>
              </a:rPr>
              <a:t>进来的对象，</a:t>
            </a:r>
            <a:r>
              <a:rPr lang="en-US" altLang="zh-CN" sz="2000" b="1" dirty="0">
                <a:solidFill>
                  <a:schemeClr val="tx2"/>
                </a:solidFill>
                <a:ea typeface="宋体" charset="-122"/>
              </a:rPr>
              <a:t>value</a:t>
            </a:r>
            <a:r>
              <a:rPr lang="zh-CN" altLang="en-US" sz="2000" b="1" dirty="0">
                <a:solidFill>
                  <a:schemeClr val="tx2"/>
                </a:solidFill>
                <a:ea typeface="宋体" charset="-122"/>
              </a:rPr>
              <a:t>是一个固定的</a:t>
            </a:r>
            <a:r>
              <a:rPr lang="en-US" altLang="zh-CN" sz="2000" b="1" dirty="0">
                <a:solidFill>
                  <a:schemeClr val="tx2"/>
                </a:solidFill>
                <a:ea typeface="宋体" charset="-122"/>
              </a:rPr>
              <a:t>Object</a:t>
            </a:r>
            <a:r>
              <a:rPr lang="zh-CN" altLang="en-US" sz="2000" b="1" dirty="0">
                <a:solidFill>
                  <a:schemeClr val="tx2"/>
                </a:solidFill>
                <a:ea typeface="宋体" charset="-122"/>
              </a:rPr>
              <a:t>常量</a:t>
            </a:r>
            <a:endParaRPr lang="en-US" altLang="zh-CN" sz="2000" b="1" dirty="0">
              <a:solidFill>
                <a:schemeClr val="tx2"/>
              </a:solidFill>
              <a:ea typeface="宋体" charset="-122"/>
            </a:endParaRPr>
          </a:p>
          <a:p>
            <a:pPr eaLnBrk="0" hangingPunct="0">
              <a:buNone/>
            </a:pPr>
            <a:r>
              <a:rPr lang="en-US" altLang="zh-CN" sz="2000" b="1" dirty="0">
                <a:solidFill>
                  <a:schemeClr val="tx2"/>
                </a:solidFill>
                <a:ea typeface="宋体" charset="-122"/>
              </a:rPr>
              <a:t>4 </a:t>
            </a:r>
            <a:r>
              <a:rPr lang="en-US" altLang="zh-CN" sz="2000" b="1" dirty="0" err="1">
                <a:solidFill>
                  <a:schemeClr val="tx2"/>
                </a:solidFill>
                <a:ea typeface="宋体" charset="-122"/>
              </a:rPr>
              <a:t>HashMap</a:t>
            </a:r>
            <a:r>
              <a:rPr lang="zh-CN" altLang="en-US" sz="2000" b="1" dirty="0">
                <a:solidFill>
                  <a:schemeClr val="tx2"/>
                </a:solidFill>
                <a:ea typeface="宋体" charset="-122"/>
              </a:rPr>
              <a:t>底层是个</a:t>
            </a:r>
            <a:r>
              <a:rPr lang="en-US" altLang="zh-CN" sz="2000" b="1" dirty="0">
                <a:solidFill>
                  <a:schemeClr val="tx2"/>
                </a:solidFill>
                <a:ea typeface="宋体" charset="-122"/>
              </a:rPr>
              <a:t>Entry</a:t>
            </a:r>
            <a:r>
              <a:rPr lang="zh-CN" altLang="en-US" sz="2000" b="1" dirty="0">
                <a:solidFill>
                  <a:schemeClr val="tx2"/>
                </a:solidFill>
                <a:ea typeface="宋体" charset="-122"/>
              </a:rPr>
              <a:t>类型的，名字叫</a:t>
            </a:r>
            <a:r>
              <a:rPr lang="en-US" altLang="zh-CN" sz="2000" b="1" dirty="0">
                <a:solidFill>
                  <a:schemeClr val="tx2"/>
                </a:solidFill>
                <a:ea typeface="宋体" charset="-122"/>
              </a:rPr>
              <a:t>table</a:t>
            </a:r>
            <a:r>
              <a:rPr lang="zh-CN" altLang="en-US" sz="2000" b="1" dirty="0">
                <a:solidFill>
                  <a:schemeClr val="tx2"/>
                </a:solidFill>
                <a:ea typeface="宋体" charset="-122"/>
              </a:rPr>
              <a:t>的数组</a:t>
            </a:r>
            <a:endParaRPr lang="en-US" altLang="zh-CN" sz="2000" b="1" dirty="0">
              <a:solidFill>
                <a:schemeClr val="tx2"/>
              </a:solidFill>
              <a:ea typeface="宋体" charset="-122"/>
            </a:endParaRPr>
          </a:p>
        </p:txBody>
      </p:sp>
      <p:sp>
        <p:nvSpPr>
          <p:cNvPr id="6" name="内容占位符 3"/>
          <p:cNvSpPr txBox="1">
            <a:spLocks/>
          </p:cNvSpPr>
          <p:nvPr/>
        </p:nvSpPr>
        <p:spPr>
          <a:xfrm>
            <a:off x="323528" y="3068960"/>
            <a:ext cx="8229600" cy="255454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pPr>
            <a:r>
              <a:rPr lang="en-US" altLang="zh-CN" sz="2000" b="1" dirty="0">
                <a:solidFill>
                  <a:schemeClr val="tx2"/>
                </a:solidFill>
                <a:ea typeface="宋体" charset="-122"/>
              </a:rPr>
              <a:t>5put:</a:t>
            </a:r>
            <a:r>
              <a:rPr lang="zh-CN" altLang="en-US" sz="2000" b="1" dirty="0">
                <a:solidFill>
                  <a:schemeClr val="tx2"/>
                </a:solidFill>
                <a:ea typeface="宋体" charset="-122"/>
              </a:rPr>
              <a:t>当程序试图将一个</a:t>
            </a:r>
            <a:r>
              <a:rPr lang="en-US" altLang="zh-CN" sz="2000" b="1" dirty="0">
                <a:solidFill>
                  <a:schemeClr val="tx2"/>
                </a:solidFill>
                <a:ea typeface="宋体" charset="-122"/>
              </a:rPr>
              <a:t>key-value</a:t>
            </a:r>
            <a:r>
              <a:rPr lang="zh-CN" altLang="en-US" sz="2000" b="1" dirty="0">
                <a:solidFill>
                  <a:schemeClr val="tx2"/>
                </a:solidFill>
                <a:ea typeface="宋体" charset="-122"/>
              </a:rPr>
              <a:t>对放入</a:t>
            </a:r>
            <a:r>
              <a:rPr lang="en-US" altLang="zh-CN" sz="2000" b="1" dirty="0" err="1">
                <a:solidFill>
                  <a:schemeClr val="tx2"/>
                </a:solidFill>
                <a:ea typeface="宋体" charset="-122"/>
              </a:rPr>
              <a:t>HashMap</a:t>
            </a:r>
            <a:r>
              <a:rPr lang="zh-CN" altLang="en-US" sz="2000" b="1" dirty="0">
                <a:solidFill>
                  <a:schemeClr val="tx2"/>
                </a:solidFill>
                <a:ea typeface="宋体" charset="-122"/>
              </a:rPr>
              <a:t>中时，程序首先根据该</a:t>
            </a:r>
            <a:r>
              <a:rPr lang="en-US" altLang="zh-CN" sz="2000" b="1" dirty="0">
                <a:solidFill>
                  <a:schemeClr val="tx2"/>
                </a:solidFill>
                <a:ea typeface="宋体" charset="-122"/>
              </a:rPr>
              <a:t>key</a:t>
            </a:r>
            <a:r>
              <a:rPr lang="zh-CN" altLang="en-US" sz="2000" b="1" dirty="0">
                <a:solidFill>
                  <a:schemeClr val="tx2"/>
                </a:solidFill>
                <a:ea typeface="宋体" charset="-122"/>
              </a:rPr>
              <a:t>的</a:t>
            </a:r>
            <a:r>
              <a:rPr lang="en-US" altLang="zh-CN" sz="2000" b="1" dirty="0" err="1">
                <a:solidFill>
                  <a:schemeClr val="tx2"/>
                </a:solidFill>
                <a:ea typeface="宋体" charset="-122"/>
              </a:rPr>
              <a:t>hashCode</a:t>
            </a:r>
            <a:r>
              <a:rPr lang="en-US" altLang="zh-CN" sz="2000" b="1" dirty="0">
                <a:solidFill>
                  <a:schemeClr val="tx2"/>
                </a:solidFill>
                <a:ea typeface="宋体" charset="-122"/>
              </a:rPr>
              <a:t>()</a:t>
            </a:r>
            <a:r>
              <a:rPr lang="zh-CN" altLang="en-US" sz="2000" b="1" dirty="0">
                <a:solidFill>
                  <a:schemeClr val="tx2"/>
                </a:solidFill>
                <a:ea typeface="宋体" charset="-122"/>
              </a:rPr>
              <a:t>返回值决定该</a:t>
            </a:r>
            <a:r>
              <a:rPr lang="en-US" altLang="zh-CN" sz="2000" b="1" dirty="0">
                <a:solidFill>
                  <a:schemeClr val="tx2"/>
                </a:solidFill>
                <a:ea typeface="宋体" charset="-122"/>
              </a:rPr>
              <a:t>Entry</a:t>
            </a:r>
            <a:r>
              <a:rPr lang="zh-CN" altLang="en-US" sz="2000" b="1" dirty="0">
                <a:solidFill>
                  <a:schemeClr val="tx2"/>
                </a:solidFill>
                <a:ea typeface="宋体" charset="-122"/>
              </a:rPr>
              <a:t>的存储位置：如果两个</a:t>
            </a:r>
            <a:r>
              <a:rPr lang="en-US" altLang="zh-CN" sz="2000" b="1" dirty="0">
                <a:solidFill>
                  <a:schemeClr val="tx2"/>
                </a:solidFill>
                <a:ea typeface="宋体" charset="-122"/>
              </a:rPr>
              <a:t>Entry</a:t>
            </a:r>
            <a:r>
              <a:rPr lang="zh-CN" altLang="en-US" sz="2000" b="1" dirty="0">
                <a:solidFill>
                  <a:schemeClr val="tx2"/>
                </a:solidFill>
                <a:ea typeface="宋体" charset="-122"/>
              </a:rPr>
              <a:t>的</a:t>
            </a:r>
            <a:r>
              <a:rPr lang="en-US" altLang="zh-CN" sz="2000" b="1" dirty="0">
                <a:solidFill>
                  <a:schemeClr val="tx2"/>
                </a:solidFill>
                <a:ea typeface="宋体" charset="-122"/>
              </a:rPr>
              <a:t>key</a:t>
            </a:r>
            <a:r>
              <a:rPr lang="zh-CN" altLang="en-US" sz="2000" b="1" dirty="0">
                <a:solidFill>
                  <a:schemeClr val="tx2"/>
                </a:solidFill>
                <a:ea typeface="宋体" charset="-122"/>
              </a:rPr>
              <a:t>的</a:t>
            </a:r>
            <a:r>
              <a:rPr lang="en-US" altLang="zh-CN" sz="2000" b="1" dirty="0" err="1">
                <a:solidFill>
                  <a:schemeClr val="tx2"/>
                </a:solidFill>
                <a:ea typeface="宋体" charset="-122"/>
              </a:rPr>
              <a:t>hashCode</a:t>
            </a:r>
            <a:r>
              <a:rPr lang="en-US" altLang="zh-CN" sz="2000" b="1" dirty="0">
                <a:solidFill>
                  <a:schemeClr val="tx2"/>
                </a:solidFill>
                <a:ea typeface="宋体" charset="-122"/>
              </a:rPr>
              <a:t>()</a:t>
            </a:r>
            <a:r>
              <a:rPr lang="zh-CN" altLang="en-US" sz="2000" b="1" dirty="0">
                <a:solidFill>
                  <a:schemeClr val="tx2"/>
                </a:solidFill>
                <a:ea typeface="宋体" charset="-122"/>
              </a:rPr>
              <a:t>返回值相同，那它们的存储位置相同。如果这两个</a:t>
            </a:r>
            <a:r>
              <a:rPr lang="en-US" altLang="zh-CN" sz="2000" b="1" dirty="0">
                <a:solidFill>
                  <a:schemeClr val="tx2"/>
                </a:solidFill>
                <a:ea typeface="宋体" charset="-122"/>
              </a:rPr>
              <a:t>Entry</a:t>
            </a:r>
            <a:r>
              <a:rPr lang="zh-CN" altLang="en-US" sz="2000" b="1" dirty="0">
                <a:solidFill>
                  <a:schemeClr val="tx2"/>
                </a:solidFill>
                <a:ea typeface="宋体" charset="-122"/>
              </a:rPr>
              <a:t>的</a:t>
            </a:r>
            <a:r>
              <a:rPr lang="en-US" altLang="zh-CN" sz="2000" b="1" dirty="0">
                <a:solidFill>
                  <a:schemeClr val="tx2"/>
                </a:solidFill>
                <a:ea typeface="宋体" charset="-122"/>
              </a:rPr>
              <a:t>key</a:t>
            </a:r>
            <a:r>
              <a:rPr lang="zh-CN" altLang="en-US" sz="2000" b="1" dirty="0">
                <a:solidFill>
                  <a:schemeClr val="tx2"/>
                </a:solidFill>
                <a:ea typeface="宋体" charset="-122"/>
              </a:rPr>
              <a:t>通过</a:t>
            </a:r>
            <a:r>
              <a:rPr lang="en-US" altLang="zh-CN" sz="2000" b="1" dirty="0">
                <a:solidFill>
                  <a:schemeClr val="tx2"/>
                </a:solidFill>
                <a:ea typeface="宋体" charset="-122"/>
              </a:rPr>
              <a:t>equals</a:t>
            </a:r>
            <a:r>
              <a:rPr lang="zh-CN" altLang="en-US" sz="2000" b="1" dirty="0">
                <a:solidFill>
                  <a:schemeClr val="tx2"/>
                </a:solidFill>
                <a:ea typeface="宋体" charset="-122"/>
              </a:rPr>
              <a:t>比较返回</a:t>
            </a:r>
            <a:r>
              <a:rPr lang="en-US" altLang="zh-CN" sz="2000" b="1" dirty="0">
                <a:solidFill>
                  <a:schemeClr val="tx2"/>
                </a:solidFill>
                <a:ea typeface="宋体" charset="-122"/>
              </a:rPr>
              <a:t>true</a:t>
            </a:r>
            <a:r>
              <a:rPr lang="zh-CN" altLang="en-US" sz="2000" b="1" dirty="0">
                <a:solidFill>
                  <a:schemeClr val="tx2"/>
                </a:solidFill>
                <a:ea typeface="宋体" charset="-122"/>
              </a:rPr>
              <a:t>，新添加</a:t>
            </a:r>
            <a:r>
              <a:rPr lang="en-US" altLang="zh-CN" sz="2000" b="1" dirty="0">
                <a:solidFill>
                  <a:schemeClr val="tx2"/>
                </a:solidFill>
                <a:ea typeface="宋体" charset="-122"/>
              </a:rPr>
              <a:t>Entry</a:t>
            </a:r>
            <a:r>
              <a:rPr lang="zh-CN" altLang="en-US" sz="2000" b="1" dirty="0">
                <a:solidFill>
                  <a:schemeClr val="tx2"/>
                </a:solidFill>
                <a:ea typeface="宋体" charset="-122"/>
              </a:rPr>
              <a:t>的</a:t>
            </a:r>
            <a:r>
              <a:rPr lang="en-US" altLang="zh-CN" sz="2000" b="1" dirty="0">
                <a:solidFill>
                  <a:schemeClr val="tx2"/>
                </a:solidFill>
                <a:ea typeface="宋体" charset="-122"/>
              </a:rPr>
              <a:t>value</a:t>
            </a:r>
            <a:r>
              <a:rPr lang="zh-CN" altLang="en-US" sz="2000" b="1" dirty="0">
                <a:solidFill>
                  <a:schemeClr val="tx2"/>
                </a:solidFill>
                <a:ea typeface="宋体" charset="-122"/>
              </a:rPr>
              <a:t>将覆盖集合中原有</a:t>
            </a:r>
            <a:r>
              <a:rPr lang="en-US" altLang="zh-CN" sz="2000" b="1" dirty="0">
                <a:solidFill>
                  <a:schemeClr val="tx2"/>
                </a:solidFill>
                <a:ea typeface="宋体" charset="-122"/>
              </a:rPr>
              <a:t>Entry</a:t>
            </a:r>
            <a:r>
              <a:rPr lang="zh-CN" altLang="en-US" sz="2000" b="1" dirty="0">
                <a:solidFill>
                  <a:schemeClr val="tx2"/>
                </a:solidFill>
                <a:ea typeface="宋体" charset="-122"/>
              </a:rPr>
              <a:t>的</a:t>
            </a:r>
            <a:r>
              <a:rPr lang="en-US" altLang="zh-CN" sz="2000" b="1" dirty="0">
                <a:solidFill>
                  <a:schemeClr val="tx2"/>
                </a:solidFill>
                <a:ea typeface="宋体" charset="-122"/>
              </a:rPr>
              <a:t>value</a:t>
            </a:r>
            <a:r>
              <a:rPr lang="zh-CN" altLang="en-US" sz="2000" b="1" dirty="0">
                <a:solidFill>
                  <a:schemeClr val="tx2"/>
                </a:solidFill>
                <a:ea typeface="宋体" charset="-122"/>
              </a:rPr>
              <a:t>，但</a:t>
            </a:r>
            <a:r>
              <a:rPr lang="en-US" altLang="zh-CN" sz="2000" b="1" dirty="0">
                <a:solidFill>
                  <a:schemeClr val="tx2"/>
                </a:solidFill>
                <a:ea typeface="宋体" charset="-122"/>
              </a:rPr>
              <a:t>key</a:t>
            </a:r>
            <a:r>
              <a:rPr lang="zh-CN" altLang="en-US" sz="2000" b="1" dirty="0">
                <a:solidFill>
                  <a:schemeClr val="tx2"/>
                </a:solidFill>
                <a:ea typeface="宋体" charset="-122"/>
              </a:rPr>
              <a:t>不会覆盖。如果这两个</a:t>
            </a:r>
            <a:r>
              <a:rPr lang="en-US" altLang="zh-CN" sz="2000" b="1" dirty="0">
                <a:solidFill>
                  <a:schemeClr val="tx2"/>
                </a:solidFill>
                <a:ea typeface="宋体" charset="-122"/>
              </a:rPr>
              <a:t>Entry</a:t>
            </a:r>
            <a:r>
              <a:rPr lang="zh-CN" altLang="en-US" sz="2000" b="1" dirty="0">
                <a:solidFill>
                  <a:schemeClr val="tx2"/>
                </a:solidFill>
                <a:ea typeface="宋体" charset="-122"/>
              </a:rPr>
              <a:t>的</a:t>
            </a:r>
            <a:r>
              <a:rPr lang="en-US" altLang="zh-CN" sz="2000" b="1" dirty="0">
                <a:solidFill>
                  <a:schemeClr val="tx2"/>
                </a:solidFill>
                <a:ea typeface="宋体" charset="-122"/>
              </a:rPr>
              <a:t>key</a:t>
            </a:r>
            <a:r>
              <a:rPr lang="zh-CN" altLang="en-US" sz="2000" b="1" dirty="0">
                <a:solidFill>
                  <a:schemeClr val="tx2"/>
                </a:solidFill>
                <a:ea typeface="宋体" charset="-122"/>
              </a:rPr>
              <a:t>通过</a:t>
            </a:r>
            <a:r>
              <a:rPr lang="en-US" altLang="zh-CN" sz="2000" b="1" dirty="0">
                <a:solidFill>
                  <a:schemeClr val="tx2"/>
                </a:solidFill>
                <a:ea typeface="宋体" charset="-122"/>
              </a:rPr>
              <a:t>equals</a:t>
            </a:r>
            <a:r>
              <a:rPr lang="zh-CN" altLang="en-US" sz="2000" b="1" dirty="0">
                <a:solidFill>
                  <a:schemeClr val="tx2"/>
                </a:solidFill>
                <a:ea typeface="宋体" charset="-122"/>
              </a:rPr>
              <a:t>比较返回</a:t>
            </a:r>
            <a:r>
              <a:rPr lang="en-US" altLang="zh-CN" sz="2000" b="1" dirty="0">
                <a:solidFill>
                  <a:schemeClr val="tx2"/>
                </a:solidFill>
                <a:ea typeface="宋体" charset="-122"/>
              </a:rPr>
              <a:t>false</a:t>
            </a:r>
            <a:r>
              <a:rPr lang="zh-CN" altLang="en-US" sz="2000" b="1" dirty="0">
                <a:solidFill>
                  <a:schemeClr val="tx2"/>
                </a:solidFill>
                <a:ea typeface="宋体" charset="-122"/>
              </a:rPr>
              <a:t>，新添加的</a:t>
            </a:r>
            <a:r>
              <a:rPr lang="en-US" altLang="zh-CN" sz="2000" b="1" dirty="0">
                <a:solidFill>
                  <a:schemeClr val="tx2"/>
                </a:solidFill>
                <a:ea typeface="宋体" charset="-122"/>
              </a:rPr>
              <a:t>Entry</a:t>
            </a:r>
            <a:r>
              <a:rPr lang="zh-CN" altLang="en-US" sz="2000" b="1" dirty="0">
                <a:solidFill>
                  <a:schemeClr val="tx2"/>
                </a:solidFill>
                <a:ea typeface="宋体" charset="-122"/>
              </a:rPr>
              <a:t>将与集合中原有</a:t>
            </a:r>
            <a:r>
              <a:rPr lang="en-US" altLang="zh-CN" sz="2000" b="1" dirty="0">
                <a:solidFill>
                  <a:schemeClr val="tx2"/>
                </a:solidFill>
                <a:ea typeface="宋体" charset="-122"/>
              </a:rPr>
              <a:t>Entry</a:t>
            </a:r>
            <a:r>
              <a:rPr lang="zh-CN" altLang="en-US" sz="2000" b="1" dirty="0">
                <a:solidFill>
                  <a:schemeClr val="tx2"/>
                </a:solidFill>
                <a:ea typeface="宋体" charset="-122"/>
              </a:rPr>
              <a:t>形成</a:t>
            </a:r>
            <a:r>
              <a:rPr lang="en-US" altLang="zh-CN" sz="2000" b="1" dirty="0">
                <a:solidFill>
                  <a:schemeClr val="tx2"/>
                </a:solidFill>
                <a:ea typeface="宋体" charset="-122"/>
              </a:rPr>
              <a:t>Entry</a:t>
            </a:r>
            <a:r>
              <a:rPr lang="zh-CN" altLang="en-US" sz="2000" b="1" dirty="0">
                <a:solidFill>
                  <a:schemeClr val="tx2"/>
                </a:solidFill>
                <a:ea typeface="宋体" charset="-122"/>
              </a:rPr>
              <a:t>链，而且新添加的</a:t>
            </a:r>
            <a:r>
              <a:rPr lang="en-US" altLang="zh-CN" sz="2000" b="1" dirty="0">
                <a:solidFill>
                  <a:schemeClr val="tx2"/>
                </a:solidFill>
                <a:ea typeface="宋体" charset="-122"/>
              </a:rPr>
              <a:t>Entry</a:t>
            </a:r>
            <a:r>
              <a:rPr lang="zh-CN" altLang="en-US" sz="2000" b="1" dirty="0">
                <a:solidFill>
                  <a:schemeClr val="tx2"/>
                </a:solidFill>
                <a:ea typeface="宋体" charset="-122"/>
              </a:rPr>
              <a:t>位于</a:t>
            </a:r>
            <a:r>
              <a:rPr lang="en-US" altLang="zh-CN" sz="2000" b="1" dirty="0">
                <a:solidFill>
                  <a:schemeClr val="tx2"/>
                </a:solidFill>
                <a:ea typeface="宋体" charset="-122"/>
              </a:rPr>
              <a:t>Entry</a:t>
            </a:r>
            <a:r>
              <a:rPr lang="zh-CN" altLang="en-US" sz="2000" b="1" dirty="0">
                <a:solidFill>
                  <a:schemeClr val="tx2"/>
                </a:solidFill>
                <a:ea typeface="宋体" charset="-122"/>
              </a:rPr>
              <a:t>链的头部</a:t>
            </a:r>
            <a:r>
              <a:rPr lang="en-US" altLang="zh-CN" sz="2000" b="1" dirty="0">
                <a:solidFill>
                  <a:schemeClr val="tx2"/>
                </a:solidFill>
                <a:ea typeface="宋体" charset="-122"/>
              </a:rPr>
              <a:t>——</a:t>
            </a:r>
            <a:r>
              <a:rPr lang="zh-CN" altLang="en-US" sz="2000" b="1" dirty="0">
                <a:solidFill>
                  <a:schemeClr val="tx2"/>
                </a:solidFill>
                <a:ea typeface="宋体" charset="-122"/>
              </a:rPr>
              <a:t>具体说明继续看</a:t>
            </a:r>
            <a:r>
              <a:rPr lang="en-US" altLang="zh-CN" sz="2000" b="1" dirty="0" err="1">
                <a:solidFill>
                  <a:schemeClr val="tx2"/>
                </a:solidFill>
                <a:ea typeface="宋体" charset="-122"/>
              </a:rPr>
              <a:t>addEntry</a:t>
            </a:r>
            <a:r>
              <a:rPr lang="en-US" altLang="zh-CN" sz="2000" b="1" dirty="0">
                <a:solidFill>
                  <a:schemeClr val="tx2"/>
                </a:solidFill>
                <a:ea typeface="宋体" charset="-122"/>
              </a:rPr>
              <a:t>()</a:t>
            </a:r>
            <a:r>
              <a:rPr lang="zh-CN" altLang="en-US" sz="2000" b="1" dirty="0">
                <a:solidFill>
                  <a:schemeClr val="tx2"/>
                </a:solidFill>
                <a:ea typeface="宋体" charset="-122"/>
              </a:rPr>
              <a:t>方法的说明。</a:t>
            </a:r>
            <a:endParaRPr kumimoji="0" lang="en-US" altLang="zh-CN" sz="2000" b="1" i="0" u="none" strike="noStrike" kern="1200" cap="none" spc="0" normalizeH="0" baseline="0" noProof="0" dirty="0">
              <a:ln>
                <a:noFill/>
              </a:ln>
              <a:solidFill>
                <a:schemeClr val="tx2"/>
              </a:solidFill>
              <a:effectLst/>
              <a:uLnTx/>
              <a:uFillTx/>
              <a:latin typeface="+mn-lt"/>
              <a:ea typeface="宋体"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683568" y="1916832"/>
            <a:ext cx="7920880" cy="3126722"/>
          </a:xfrm>
          <a:prstGeom prst="rect">
            <a:avLst/>
          </a:prstGeom>
        </p:spPr>
      </p:pic>
      <p:pic>
        <p:nvPicPr>
          <p:cNvPr id="3" name="内容占位符 4"/>
          <p:cNvPicPr>
            <a:picLocks noChangeAspect="1"/>
          </p:cNvPicPr>
          <p:nvPr/>
        </p:nvPicPr>
        <p:blipFill>
          <a:blip r:embed="rId2"/>
          <a:stretch>
            <a:fillRect/>
          </a:stretch>
        </p:blipFill>
        <p:spPr>
          <a:xfrm>
            <a:off x="835968" y="2069232"/>
            <a:ext cx="7920880" cy="3126722"/>
          </a:xfrm>
          <a:prstGeom prst="rect">
            <a:avLst/>
          </a:prstGeom>
        </p:spPr>
      </p:pic>
    </p:spTree>
    <p:extLst>
      <p:ext uri="{BB962C8B-B14F-4D97-AF65-F5344CB8AC3E}">
        <p14:creationId xmlns:p14="http://schemas.microsoft.com/office/powerpoint/2010/main" val="11396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rot="5400000">
            <a:off x="1990119" y="1186345"/>
            <a:ext cx="4659706" cy="4536504"/>
          </a:xfrm>
          <a:prstGeom prst="rect">
            <a:avLst/>
          </a:prstGeom>
        </p:spPr>
      </p:pic>
    </p:spTree>
    <p:extLst>
      <p:ext uri="{BB962C8B-B14F-4D97-AF65-F5344CB8AC3E}">
        <p14:creationId xmlns:p14="http://schemas.microsoft.com/office/powerpoint/2010/main" val="154555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504" y="1124744"/>
            <a:ext cx="8928992" cy="5040560"/>
          </a:xfrm>
          <a:prstGeom prst="rect">
            <a:avLst/>
          </a:prstGeom>
        </p:spPr>
      </p:pic>
    </p:spTree>
    <p:extLst>
      <p:ext uri="{BB962C8B-B14F-4D97-AF65-F5344CB8AC3E}">
        <p14:creationId xmlns:p14="http://schemas.microsoft.com/office/powerpoint/2010/main" val="347190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275152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请问</a:t>
            </a:r>
            <a:r>
              <a:rPr lang="en-US" altLang="zh-CN" b="1" dirty="0" err="1">
                <a:solidFill>
                  <a:schemeClr val="tx2"/>
                </a:solidFill>
                <a:ea typeface="宋体" charset="-122"/>
              </a:rPr>
              <a:t>ArrayList</a:t>
            </a:r>
            <a:r>
              <a:rPr lang="en-US" altLang="zh-CN" b="1" dirty="0">
                <a:solidFill>
                  <a:schemeClr val="tx2"/>
                </a:solidFill>
                <a:ea typeface="宋体" charset="-122"/>
              </a:rPr>
              <a:t>/</a:t>
            </a:r>
            <a:r>
              <a:rPr lang="en-US" altLang="zh-CN" b="1" dirty="0" err="1">
                <a:solidFill>
                  <a:schemeClr val="tx2"/>
                </a:solidFill>
                <a:ea typeface="宋体" charset="-122"/>
              </a:rPr>
              <a:t>LinkedList</a:t>
            </a:r>
            <a:r>
              <a:rPr lang="en-US" altLang="zh-CN" b="1" dirty="0">
                <a:solidFill>
                  <a:schemeClr val="tx2"/>
                </a:solidFill>
                <a:ea typeface="宋体" charset="-122"/>
              </a:rPr>
              <a:t>/Vector</a:t>
            </a:r>
            <a:r>
              <a:rPr lang="zh-CN" altLang="en-US" b="1" dirty="0">
                <a:solidFill>
                  <a:schemeClr val="tx2"/>
                </a:solidFill>
                <a:ea typeface="宋体" charset="-122"/>
              </a:rPr>
              <a:t>的区别？谈谈你的理解？</a:t>
            </a:r>
            <a:r>
              <a:rPr lang="en-US" altLang="zh-CN" b="1" dirty="0" err="1">
                <a:solidFill>
                  <a:schemeClr val="tx2"/>
                </a:solidFill>
                <a:ea typeface="宋体" charset="-122"/>
              </a:rPr>
              <a:t>ArrayList</a:t>
            </a:r>
            <a:r>
              <a:rPr lang="zh-CN" altLang="en-US" b="1" dirty="0">
                <a:solidFill>
                  <a:schemeClr val="tx2"/>
                </a:solidFill>
                <a:ea typeface="宋体" charset="-122"/>
              </a:rPr>
              <a:t>底层是什么？扩容机制？</a:t>
            </a:r>
            <a:r>
              <a:rPr lang="en-US" altLang="zh-CN" b="1" dirty="0">
                <a:solidFill>
                  <a:schemeClr val="tx2"/>
                </a:solidFill>
                <a:ea typeface="宋体" charset="-122"/>
              </a:rPr>
              <a:t>Vector</a:t>
            </a:r>
            <a:r>
              <a:rPr lang="zh-CN" altLang="en-US" b="1" dirty="0">
                <a:solidFill>
                  <a:schemeClr val="tx2"/>
                </a:solidFill>
                <a:ea typeface="宋体" charset="-122"/>
              </a:rPr>
              <a:t>和</a:t>
            </a:r>
            <a:r>
              <a:rPr lang="en-US" altLang="zh-CN" b="1" dirty="0" err="1">
                <a:solidFill>
                  <a:schemeClr val="tx2"/>
                </a:solidFill>
                <a:ea typeface="宋体" charset="-122"/>
              </a:rPr>
              <a:t>ArrayList</a:t>
            </a:r>
            <a:r>
              <a:rPr lang="zh-CN" altLang="en-US" b="1" dirty="0">
                <a:solidFill>
                  <a:schemeClr val="tx2"/>
                </a:solidFill>
                <a:ea typeface="宋体" charset="-122"/>
              </a:rPr>
              <a:t>的最大区别</a:t>
            </a:r>
            <a:r>
              <a:rPr lang="en-US" altLang="zh-CN" b="1" dirty="0">
                <a:solidFill>
                  <a:schemeClr val="tx2"/>
                </a:solidFill>
                <a:ea typeface="宋体" charset="-122"/>
              </a:rPr>
              <a:t>? JDK1.7</a:t>
            </a:r>
          </a:p>
          <a:p>
            <a:pPr eaLnBrk="0" hangingPunct="0"/>
            <a:endParaRPr lang="en-US" altLang="zh-CN" b="1" dirty="0">
              <a:solidFill>
                <a:schemeClr val="tx2"/>
              </a:solidFill>
              <a:ea typeface="宋体" charset="-122"/>
            </a:endParaRPr>
          </a:p>
          <a:p>
            <a:pPr eaLnBrk="0" hangingPunct="0"/>
            <a:r>
              <a:rPr lang="zh-CN" altLang="en-US" b="1" dirty="0">
                <a:solidFill>
                  <a:schemeClr val="tx2"/>
                </a:solidFill>
                <a:ea typeface="宋体" charset="-122"/>
              </a:rPr>
              <a:t>还需要给同学们讲解吗？</a:t>
            </a:r>
            <a:endParaRPr lang="en-US" altLang="zh-CN" b="1" dirty="0">
              <a:solidFill>
                <a:schemeClr val="tx2"/>
              </a:solidFill>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请问</a:t>
            </a:r>
            <a:r>
              <a:rPr lang="en-US" altLang="zh-CN" b="1" dirty="0" err="1">
                <a:solidFill>
                  <a:schemeClr val="tx2"/>
                </a:solidFill>
                <a:ea typeface="宋体" charset="-122"/>
              </a:rPr>
              <a:t>ArrayList</a:t>
            </a:r>
            <a:r>
              <a:rPr lang="zh-CN" altLang="en-US" b="1" dirty="0">
                <a:solidFill>
                  <a:schemeClr val="tx2"/>
                </a:solidFill>
                <a:ea typeface="宋体" charset="-122"/>
              </a:rPr>
              <a:t>定义</a:t>
            </a:r>
            <a:endParaRPr lang="en-US" altLang="zh-CN" b="1" dirty="0">
              <a:solidFill>
                <a:schemeClr val="tx2"/>
              </a:solidFill>
              <a:ea typeface="宋体" charset="-122"/>
            </a:endParaRPr>
          </a:p>
        </p:txBody>
      </p:sp>
      <p:pic>
        <p:nvPicPr>
          <p:cNvPr id="1026" name="Picture 2"/>
          <p:cNvPicPr>
            <a:picLocks noChangeAspect="1" noChangeArrowheads="1"/>
          </p:cNvPicPr>
          <p:nvPr/>
        </p:nvPicPr>
        <p:blipFill>
          <a:blip r:embed="rId2" cstate="print"/>
          <a:srcRect/>
          <a:stretch>
            <a:fillRect/>
          </a:stretch>
        </p:blipFill>
        <p:spPr bwMode="auto">
          <a:xfrm>
            <a:off x="323528" y="1700808"/>
            <a:ext cx="7992888" cy="151216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7544" y="4653136"/>
            <a:ext cx="7848872" cy="1733550"/>
          </a:xfrm>
          <a:prstGeom prst="rect">
            <a:avLst/>
          </a:prstGeom>
          <a:noFill/>
          <a:ln w="9525">
            <a:noFill/>
            <a:miter lim="800000"/>
            <a:headEnd/>
            <a:tailEnd/>
          </a:ln>
        </p:spPr>
      </p:pic>
      <p:sp>
        <p:nvSpPr>
          <p:cNvPr id="5" name="TextBox 4"/>
          <p:cNvSpPr txBox="1"/>
          <p:nvPr/>
        </p:nvSpPr>
        <p:spPr>
          <a:xfrm>
            <a:off x="323528" y="3284984"/>
            <a:ext cx="8352928" cy="1200329"/>
          </a:xfrm>
          <a:prstGeom prst="rect">
            <a:avLst/>
          </a:prstGeom>
          <a:noFill/>
        </p:spPr>
        <p:txBody>
          <a:bodyPr wrap="square" rtlCol="0">
            <a:spAutoFit/>
          </a:bodyPr>
          <a:lstStyle/>
          <a:p>
            <a:r>
              <a:rPr lang="en-US" altLang="zh-CN" b="1" dirty="0" err="1"/>
              <a:t>ArrayList</a:t>
            </a:r>
            <a:r>
              <a:rPr lang="zh-CN" altLang="en-US" b="1" dirty="0"/>
              <a:t>以数组实现，允许重复。超出限制时会增加</a:t>
            </a:r>
            <a:r>
              <a:rPr lang="en-US" altLang="zh-CN" b="1" dirty="0"/>
              <a:t>50%</a:t>
            </a:r>
            <a:r>
              <a:rPr lang="zh-CN" altLang="en-US" b="1" dirty="0"/>
              <a:t>的容量（</a:t>
            </a:r>
            <a:r>
              <a:rPr lang="en-US" altLang="zh-CN" b="1" dirty="0"/>
              <a:t>grow()</a:t>
            </a:r>
            <a:r>
              <a:rPr lang="zh-CN" altLang="en-US" b="1" dirty="0"/>
              <a:t>方法中实现，如下所示），每次扩容都底层采用</a:t>
            </a:r>
            <a:r>
              <a:rPr lang="en-US" altLang="zh-CN"/>
              <a:t>Arrays.</a:t>
            </a:r>
            <a:r>
              <a:rPr lang="en-US" altLang="zh-CN" i="1"/>
              <a:t>copyOf</a:t>
            </a:r>
            <a:r>
              <a:rPr lang="zh-CN" altLang="en-US" b="1"/>
              <a:t>复制</a:t>
            </a:r>
            <a:r>
              <a:rPr lang="zh-CN" altLang="en-US" b="1" dirty="0"/>
              <a:t>到新的数组，因此最好能给出数组大小的预估值。默认第一次插入元素时创建数组的大小为</a:t>
            </a:r>
            <a:r>
              <a:rPr lang="en-US" altLang="zh-CN" b="1" dirty="0"/>
              <a:t>10.</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Java</a:t>
            </a:r>
            <a:r>
              <a:rPr lang="zh-CN" altLang="en-US" b="1" dirty="0">
                <a:solidFill>
                  <a:schemeClr val="tx2"/>
                </a:solidFill>
                <a:ea typeface="宋体" charset="-122"/>
              </a:rPr>
              <a:t>部分</a:t>
            </a:r>
            <a:endParaRPr lang="en-US" altLang="zh-CN" b="1" dirty="0">
              <a:solidFill>
                <a:schemeClr val="tx2"/>
              </a:solidFill>
              <a:ea typeface="宋体" charset="-122"/>
            </a:endParaRPr>
          </a:p>
        </p:txBody>
      </p:sp>
      <p:sp>
        <p:nvSpPr>
          <p:cNvPr id="3" name="内容占位符 3"/>
          <p:cNvSpPr txBox="1">
            <a:spLocks/>
          </p:cNvSpPr>
          <p:nvPr/>
        </p:nvSpPr>
        <p:spPr>
          <a:xfrm>
            <a:off x="1835696" y="3429000"/>
            <a:ext cx="6192688"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zh-CN" altLang="en-US" sz="3200" b="1" noProof="0" dirty="0">
                <a:solidFill>
                  <a:schemeClr val="tx2"/>
                </a:solidFill>
                <a:ea typeface="宋体" charset="-122"/>
              </a:rPr>
              <a:t>常见经典面试题</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
        <p:nvSpPr>
          <p:cNvPr id="5" name="内容占位符 3"/>
          <p:cNvSpPr txBox="1">
            <a:spLocks/>
          </p:cNvSpPr>
          <p:nvPr/>
        </p:nvSpPr>
        <p:spPr>
          <a:xfrm>
            <a:off x="1835696" y="4149080"/>
            <a:ext cx="6192688"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资料</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请问</a:t>
            </a:r>
            <a:r>
              <a:rPr lang="en-US" altLang="zh-CN" b="1" dirty="0" err="1">
                <a:solidFill>
                  <a:schemeClr val="tx2"/>
                </a:solidFill>
                <a:ea typeface="宋体" charset="-122"/>
              </a:rPr>
              <a:t>ArrayList</a:t>
            </a:r>
            <a:r>
              <a:rPr lang="en-US" altLang="zh-CN" b="1" dirty="0">
                <a:solidFill>
                  <a:schemeClr val="tx2"/>
                </a:solidFill>
                <a:ea typeface="宋体" charset="-122"/>
              </a:rPr>
              <a:t>/</a:t>
            </a:r>
            <a:r>
              <a:rPr lang="en-US" altLang="zh-CN" b="1" dirty="0" err="1">
                <a:solidFill>
                  <a:schemeClr val="tx2"/>
                </a:solidFill>
                <a:ea typeface="宋体" charset="-122"/>
              </a:rPr>
              <a:t>LinkedList</a:t>
            </a:r>
            <a:r>
              <a:rPr lang="en-US" altLang="zh-CN" b="1" dirty="0">
                <a:solidFill>
                  <a:schemeClr val="tx2"/>
                </a:solidFill>
                <a:ea typeface="宋体" charset="-122"/>
              </a:rPr>
              <a:t>/Vector</a:t>
            </a:r>
            <a:r>
              <a:rPr lang="zh-CN" altLang="en-US" b="1" dirty="0">
                <a:solidFill>
                  <a:schemeClr val="tx2"/>
                </a:solidFill>
                <a:ea typeface="宋体" charset="-122"/>
              </a:rPr>
              <a:t>的区别</a:t>
            </a:r>
            <a:endParaRPr lang="en-US" altLang="zh-CN" b="1" dirty="0">
              <a:solidFill>
                <a:schemeClr val="tx2"/>
              </a:solidFill>
              <a:ea typeface="宋体" charset="-122"/>
            </a:endParaRPr>
          </a:p>
        </p:txBody>
      </p:sp>
      <p:sp>
        <p:nvSpPr>
          <p:cNvPr id="6" name="TextBox 5"/>
          <p:cNvSpPr txBox="1"/>
          <p:nvPr/>
        </p:nvSpPr>
        <p:spPr>
          <a:xfrm>
            <a:off x="395536" y="1988840"/>
            <a:ext cx="7488832" cy="1477328"/>
          </a:xfrm>
          <a:prstGeom prst="rect">
            <a:avLst/>
          </a:prstGeom>
          <a:noFill/>
        </p:spPr>
        <p:txBody>
          <a:bodyPr wrap="square" rtlCol="0">
            <a:spAutoFit/>
          </a:bodyPr>
          <a:lstStyle/>
          <a:p>
            <a:r>
              <a:rPr lang="en-US" altLang="zh-CN" dirty="0" err="1"/>
              <a:t>ArrayList</a:t>
            </a:r>
            <a:r>
              <a:rPr lang="zh-CN" altLang="en-US" dirty="0"/>
              <a:t>和</a:t>
            </a:r>
            <a:r>
              <a:rPr lang="en-US" altLang="zh-CN" dirty="0" err="1"/>
              <a:t>LinkedList</a:t>
            </a:r>
            <a:r>
              <a:rPr lang="zh-CN" altLang="en-US" dirty="0"/>
              <a:t>的区别</a:t>
            </a:r>
          </a:p>
          <a:p>
            <a:r>
              <a:rPr lang="en-US" altLang="zh-CN" dirty="0" err="1"/>
              <a:t>ArrayList</a:t>
            </a:r>
            <a:r>
              <a:rPr lang="zh-CN" altLang="en-US" dirty="0"/>
              <a:t>是实现了基于动态数组的数据结构，</a:t>
            </a:r>
            <a:r>
              <a:rPr lang="en-US" altLang="zh-CN" dirty="0" err="1"/>
              <a:t>LinkedList</a:t>
            </a:r>
            <a:r>
              <a:rPr lang="zh-CN" altLang="en-US" dirty="0"/>
              <a:t>基于链表的数据结构。对于随机访问</a:t>
            </a:r>
            <a:r>
              <a:rPr lang="en-US" altLang="zh-CN" dirty="0"/>
              <a:t>get</a:t>
            </a:r>
            <a:r>
              <a:rPr lang="zh-CN" altLang="en-US" dirty="0"/>
              <a:t>和</a:t>
            </a:r>
            <a:r>
              <a:rPr lang="en-US" altLang="zh-CN" dirty="0"/>
              <a:t>set</a:t>
            </a:r>
            <a:r>
              <a:rPr lang="zh-CN" altLang="en-US" dirty="0"/>
              <a:t>，</a:t>
            </a:r>
            <a:r>
              <a:rPr lang="en-US" altLang="zh-CN" dirty="0" err="1"/>
              <a:t>ArrayList</a:t>
            </a:r>
            <a:r>
              <a:rPr lang="zh-CN" altLang="en-US" dirty="0"/>
              <a:t>觉得优于</a:t>
            </a:r>
            <a:r>
              <a:rPr lang="en-US" altLang="zh-CN" dirty="0" err="1"/>
              <a:t>LinkedList</a:t>
            </a:r>
            <a:r>
              <a:rPr lang="zh-CN" altLang="en-US" dirty="0"/>
              <a:t>，因为</a:t>
            </a:r>
            <a:r>
              <a:rPr lang="en-US" altLang="zh-CN" dirty="0" err="1"/>
              <a:t>LinkedList</a:t>
            </a:r>
            <a:r>
              <a:rPr lang="zh-CN" altLang="en-US" dirty="0"/>
              <a:t>要移动指针。对于新增和删除操作</a:t>
            </a:r>
            <a:r>
              <a:rPr lang="en-US" altLang="zh-CN" dirty="0"/>
              <a:t>add</a:t>
            </a:r>
            <a:r>
              <a:rPr lang="zh-CN" altLang="en-US" dirty="0"/>
              <a:t>和</a:t>
            </a:r>
            <a:r>
              <a:rPr lang="en-US" altLang="zh-CN" dirty="0"/>
              <a:t>remove</a:t>
            </a:r>
            <a:r>
              <a:rPr lang="zh-CN" altLang="en-US" dirty="0"/>
              <a:t>，</a:t>
            </a:r>
            <a:r>
              <a:rPr lang="en-US" altLang="zh-CN" dirty="0" err="1"/>
              <a:t>LinkedList</a:t>
            </a:r>
            <a:r>
              <a:rPr lang="zh-CN" altLang="en-US" dirty="0"/>
              <a:t>比较占优势，因为</a:t>
            </a:r>
            <a:r>
              <a:rPr lang="en-US" altLang="zh-CN" dirty="0" err="1"/>
              <a:t>ArrayList</a:t>
            </a:r>
            <a:r>
              <a:rPr lang="zh-CN" altLang="en-US" dirty="0"/>
              <a:t>要移动数据。</a:t>
            </a:r>
          </a:p>
        </p:txBody>
      </p:sp>
      <p:sp>
        <p:nvSpPr>
          <p:cNvPr id="7" name="TextBox 6"/>
          <p:cNvSpPr txBox="1"/>
          <p:nvPr/>
        </p:nvSpPr>
        <p:spPr>
          <a:xfrm>
            <a:off x="467544" y="4149080"/>
            <a:ext cx="7704856" cy="1754326"/>
          </a:xfrm>
          <a:prstGeom prst="rect">
            <a:avLst/>
          </a:prstGeom>
          <a:noFill/>
        </p:spPr>
        <p:txBody>
          <a:bodyPr wrap="square" rtlCol="0">
            <a:spAutoFit/>
          </a:bodyPr>
          <a:lstStyle/>
          <a:p>
            <a:r>
              <a:rPr lang="en-US" altLang="zh-CN" dirty="0" err="1"/>
              <a:t>ArrayList</a:t>
            </a:r>
            <a:r>
              <a:rPr lang="zh-CN" altLang="en-US" dirty="0"/>
              <a:t>和</a:t>
            </a:r>
            <a:r>
              <a:rPr lang="en-US" altLang="zh-CN" dirty="0"/>
              <a:t>Vector</a:t>
            </a:r>
            <a:r>
              <a:rPr lang="zh-CN" altLang="en-US" dirty="0"/>
              <a:t>的区别</a:t>
            </a:r>
          </a:p>
          <a:p>
            <a:r>
              <a:rPr lang="en-US" altLang="zh-CN" dirty="0"/>
              <a:t>Vector</a:t>
            </a:r>
            <a:r>
              <a:rPr lang="zh-CN" altLang="en-US" dirty="0"/>
              <a:t>和</a:t>
            </a:r>
            <a:r>
              <a:rPr lang="en-US" altLang="zh-CN" dirty="0" err="1"/>
              <a:t>ArrayList</a:t>
            </a:r>
            <a:r>
              <a:rPr lang="zh-CN" altLang="en-US" dirty="0"/>
              <a:t>几乎是完全相同的</a:t>
            </a:r>
            <a:r>
              <a:rPr lang="en-US" altLang="zh-CN" dirty="0"/>
              <a:t>,</a:t>
            </a:r>
            <a:r>
              <a:rPr lang="zh-CN" altLang="en-US" dirty="0"/>
              <a:t>唯一的区别在于</a:t>
            </a:r>
            <a:r>
              <a:rPr lang="en-US" altLang="zh-CN" dirty="0"/>
              <a:t>Vector</a:t>
            </a:r>
            <a:r>
              <a:rPr lang="zh-CN" altLang="en-US" dirty="0"/>
              <a:t>是同步类</a:t>
            </a:r>
            <a:r>
              <a:rPr lang="en-US" altLang="zh-CN" dirty="0"/>
              <a:t>(synchronized)</a:t>
            </a:r>
            <a:r>
              <a:rPr lang="zh-CN" altLang="en-US" dirty="0"/>
              <a:t>，属于强同步类。因此开销就比</a:t>
            </a:r>
            <a:r>
              <a:rPr lang="en-US" altLang="zh-CN" dirty="0" err="1"/>
              <a:t>ArrayList</a:t>
            </a:r>
            <a:r>
              <a:rPr lang="zh-CN" altLang="en-US" dirty="0"/>
              <a:t>要大，访问要慢。正常情况下</a:t>
            </a:r>
            <a:r>
              <a:rPr lang="en-US" altLang="zh-CN" dirty="0"/>
              <a:t>,</a:t>
            </a:r>
            <a:r>
              <a:rPr lang="zh-CN" altLang="en-US" dirty="0"/>
              <a:t>大多数的</a:t>
            </a:r>
            <a:r>
              <a:rPr lang="en-US" altLang="zh-CN" dirty="0"/>
              <a:t>Java</a:t>
            </a:r>
            <a:r>
              <a:rPr lang="zh-CN" altLang="en-US" dirty="0"/>
              <a:t>程序员使用</a:t>
            </a:r>
            <a:r>
              <a:rPr lang="en-US" altLang="zh-CN" dirty="0" err="1"/>
              <a:t>ArrayList</a:t>
            </a:r>
            <a:r>
              <a:rPr lang="zh-CN" altLang="en-US" dirty="0"/>
              <a:t>而不是</a:t>
            </a:r>
            <a:r>
              <a:rPr lang="en-US" altLang="zh-CN" dirty="0"/>
              <a:t>Vector,</a:t>
            </a:r>
            <a:r>
              <a:rPr lang="zh-CN" altLang="en-US" dirty="0"/>
              <a:t>因为同步完全可以由程序员自己来控制。</a:t>
            </a:r>
            <a:r>
              <a:rPr lang="en-US" altLang="zh-CN" dirty="0"/>
              <a:t>Vector</a:t>
            </a:r>
            <a:r>
              <a:rPr lang="zh-CN" altLang="en-US" dirty="0"/>
              <a:t>每次扩容请求其大小的</a:t>
            </a:r>
            <a:r>
              <a:rPr lang="en-US" altLang="zh-CN" dirty="0"/>
              <a:t>2</a:t>
            </a:r>
            <a:r>
              <a:rPr lang="zh-CN" altLang="en-US" dirty="0"/>
              <a:t>倍空间，而</a:t>
            </a:r>
            <a:r>
              <a:rPr lang="en-US" altLang="zh-CN" dirty="0" err="1"/>
              <a:t>ArrayList</a:t>
            </a:r>
            <a:r>
              <a:rPr lang="zh-CN" altLang="en-US" dirty="0"/>
              <a:t>是</a:t>
            </a:r>
            <a:r>
              <a:rPr lang="en-US" altLang="zh-CN" dirty="0"/>
              <a:t>1.5</a:t>
            </a:r>
            <a:r>
              <a:rPr lang="zh-CN" altLang="en-US" dirty="0"/>
              <a:t>倍。</a:t>
            </a:r>
            <a:r>
              <a:rPr lang="en-US" altLang="zh-CN" dirty="0"/>
              <a:t>Vector</a:t>
            </a:r>
            <a:r>
              <a:rPr lang="zh-CN" altLang="en-US" dirty="0"/>
              <a:t>还有一个子类</a:t>
            </a:r>
            <a:r>
              <a:rPr lang="en-US" altLang="zh-CN" dirty="0"/>
              <a:t>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err="1">
                <a:solidFill>
                  <a:schemeClr val="tx2"/>
                </a:solidFill>
                <a:ea typeface="宋体" charset="-122"/>
              </a:rPr>
              <a:t>Servlet</a:t>
            </a:r>
            <a:r>
              <a:rPr lang="zh-CN" altLang="en-US" b="1" dirty="0">
                <a:solidFill>
                  <a:schemeClr val="tx2"/>
                </a:solidFill>
                <a:ea typeface="宋体" charset="-122"/>
              </a:rPr>
              <a:t>中</a:t>
            </a:r>
            <a:r>
              <a:rPr lang="en-US" altLang="zh-CN" b="1" dirty="0">
                <a:solidFill>
                  <a:schemeClr val="tx2"/>
                </a:solidFill>
                <a:ea typeface="宋体" charset="-122"/>
              </a:rPr>
              <a:t>service</a:t>
            </a:r>
            <a:r>
              <a:rPr lang="zh-CN" altLang="en-US" b="1" dirty="0">
                <a:solidFill>
                  <a:schemeClr val="tx2"/>
                </a:solidFill>
                <a:ea typeface="宋体" charset="-122"/>
              </a:rPr>
              <a:t>、</a:t>
            </a:r>
            <a:r>
              <a:rPr lang="en-US" altLang="zh-CN" b="1" dirty="0" err="1">
                <a:solidFill>
                  <a:schemeClr val="tx2"/>
                </a:solidFill>
                <a:ea typeface="宋体" charset="-122"/>
              </a:rPr>
              <a:t>doGet</a:t>
            </a:r>
            <a:r>
              <a:rPr lang="zh-CN" altLang="en-US" b="1" dirty="0">
                <a:solidFill>
                  <a:schemeClr val="tx2"/>
                </a:solidFill>
                <a:ea typeface="宋体" charset="-122"/>
              </a:rPr>
              <a:t>、</a:t>
            </a:r>
            <a:r>
              <a:rPr lang="en-US" altLang="zh-CN" b="1" dirty="0" err="1">
                <a:solidFill>
                  <a:schemeClr val="tx2"/>
                </a:solidFill>
                <a:ea typeface="宋体" charset="-122"/>
              </a:rPr>
              <a:t>doPost</a:t>
            </a:r>
            <a:r>
              <a:rPr lang="zh-CN" altLang="en-US" b="1" dirty="0">
                <a:solidFill>
                  <a:schemeClr val="tx2"/>
                </a:solidFill>
                <a:ea typeface="宋体" charset="-122"/>
              </a:rPr>
              <a:t>的区别</a:t>
            </a:r>
            <a:endParaRPr lang="en-US" altLang="zh-CN" b="1" dirty="0">
              <a:solidFill>
                <a:schemeClr val="tx2"/>
              </a:solidFill>
              <a:ea typeface="宋体" charset="-122"/>
            </a:endParaRPr>
          </a:p>
        </p:txBody>
      </p:sp>
      <p:sp>
        <p:nvSpPr>
          <p:cNvPr id="3" name="内容占位符 3"/>
          <p:cNvSpPr txBox="1">
            <a:spLocks/>
          </p:cNvSpPr>
          <p:nvPr/>
        </p:nvSpPr>
        <p:spPr>
          <a:xfrm>
            <a:off x="323528" y="1916832"/>
            <a:ext cx="8229600" cy="88024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请求转发和重定向有什么区别？</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tabLst/>
              <a:defRPr/>
            </a:pPr>
            <a:r>
              <a:rPr lang="en-US" altLang="zh-CN" sz="1600" b="1" dirty="0" err="1">
                <a:solidFill>
                  <a:schemeClr val="tx2"/>
                </a:solidFill>
                <a:ea typeface="宋体" charset="-122"/>
              </a:rPr>
              <a:t>Answer:IE</a:t>
            </a:r>
            <a:r>
              <a:rPr lang="zh-CN" altLang="en-US" sz="1600" b="1" dirty="0">
                <a:solidFill>
                  <a:schemeClr val="tx2"/>
                </a:solidFill>
                <a:ea typeface="宋体" charset="-122"/>
              </a:rPr>
              <a:t>地址栏是否变化？参数可否取得？发送了几次请求</a:t>
            </a:r>
            <a:endParaRPr kumimoji="0" lang="en-US" altLang="zh-CN" sz="1600" b="1" i="0" u="none" strike="noStrike" kern="1200" cap="none" spc="0" normalizeH="0" baseline="0" noProof="0" dirty="0">
              <a:ln>
                <a:noFill/>
              </a:ln>
              <a:solidFill>
                <a:schemeClr val="tx2"/>
              </a:solidFill>
              <a:effectLst/>
              <a:uLnTx/>
              <a:uFillTx/>
              <a:latin typeface="+mn-lt"/>
              <a:ea typeface="宋体" charset="-122"/>
              <a:cs typeface="+mn-cs"/>
            </a:endParaRPr>
          </a:p>
        </p:txBody>
      </p:sp>
      <p:sp>
        <p:nvSpPr>
          <p:cNvPr id="5" name="内容占位符 3"/>
          <p:cNvSpPr txBox="1">
            <a:spLocks/>
          </p:cNvSpPr>
          <p:nvPr/>
        </p:nvSpPr>
        <p:spPr>
          <a:xfrm>
            <a:off x="323528" y="3068960"/>
            <a:ext cx="8229600" cy="1717393"/>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err="1">
                <a:ln>
                  <a:noFill/>
                </a:ln>
                <a:solidFill>
                  <a:schemeClr val="tx2"/>
                </a:solidFill>
                <a:effectLst/>
                <a:uLnTx/>
                <a:uFillTx/>
                <a:latin typeface="+mn-lt"/>
                <a:ea typeface="宋体" charset="-122"/>
                <a:cs typeface="+mn-cs"/>
              </a:rPr>
              <a:t>Servlet</a:t>
            </a: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线程相关，提示不讲</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a:p>
            <a:pPr marL="342900" lvl="0" indent="-342900" eaLnBrk="0" hangingPunct="0">
              <a:spcBef>
                <a:spcPct val="20000"/>
              </a:spcBef>
            </a:pPr>
            <a:r>
              <a:rPr lang="en-US" altLang="zh-CN" sz="1600" b="1" dirty="0">
                <a:solidFill>
                  <a:schemeClr val="tx2"/>
                </a:solidFill>
                <a:ea typeface="宋体" charset="-122"/>
              </a:rPr>
              <a:t>Answer:</a:t>
            </a:r>
            <a:r>
              <a:rPr lang="zh-CN" altLang="en-US" sz="1600" b="1" dirty="0">
                <a:solidFill>
                  <a:schemeClr val="tx2"/>
                </a:solidFill>
                <a:ea typeface="宋体" charset="-122"/>
              </a:rPr>
              <a:t>多线程</a:t>
            </a:r>
            <a:r>
              <a:rPr lang="en-US" altLang="zh-CN" sz="1600" b="1" dirty="0">
                <a:solidFill>
                  <a:schemeClr val="tx2"/>
                </a:solidFill>
                <a:ea typeface="宋体" charset="-122"/>
              </a:rPr>
              <a:t>+</a:t>
            </a:r>
            <a:r>
              <a:rPr lang="zh-CN" altLang="en-US" sz="1600" b="1" dirty="0">
                <a:solidFill>
                  <a:schemeClr val="tx2"/>
                </a:solidFill>
                <a:ea typeface="宋体" charset="-122"/>
              </a:rPr>
              <a:t>单实例，后续都是同一个对象为我们服务。写</a:t>
            </a:r>
            <a:r>
              <a:rPr lang="en-US" altLang="zh-CN" sz="1600" b="1" dirty="0" err="1">
                <a:solidFill>
                  <a:schemeClr val="tx2"/>
                </a:solidFill>
                <a:ea typeface="宋体" charset="-122"/>
              </a:rPr>
              <a:t>servlet</a:t>
            </a:r>
            <a:r>
              <a:rPr lang="zh-CN" altLang="en-US" sz="1600" b="1" dirty="0">
                <a:solidFill>
                  <a:schemeClr val="tx2"/>
                </a:solidFill>
                <a:ea typeface="宋体" charset="-122"/>
              </a:rPr>
              <a:t>的时候一定不要去定义成员变量，除非它是只读的，尽量缩小范围定义局部变量。</a:t>
            </a:r>
            <a:endParaRPr kumimoji="0" lang="en-US" altLang="zh-CN" sz="1600" b="1" i="0" u="none" strike="noStrike" kern="1200" cap="none" spc="0" normalizeH="0" baseline="0" noProof="0" dirty="0">
              <a:ln>
                <a:noFill/>
              </a:ln>
              <a:solidFill>
                <a:schemeClr val="tx2"/>
              </a:solidFill>
              <a:effectLst/>
              <a:uLnTx/>
              <a:uFillTx/>
              <a:latin typeface="+mn-lt"/>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err="1">
                <a:ln>
                  <a:noFill/>
                </a:ln>
                <a:solidFill>
                  <a:schemeClr val="tx2"/>
                </a:solidFill>
                <a:effectLst/>
                <a:uLnTx/>
                <a:uFillTx/>
                <a:latin typeface="+mn-lt"/>
                <a:ea typeface="宋体" charset="-122"/>
                <a:cs typeface="+mn-cs"/>
              </a:rPr>
              <a:t>Servlet</a:t>
            </a: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生命周期，提示不讲</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HTTP</a:t>
            </a:r>
            <a:r>
              <a:rPr lang="zh-CN" altLang="en-US" b="1" dirty="0">
                <a:solidFill>
                  <a:schemeClr val="tx2"/>
                </a:solidFill>
                <a:ea typeface="宋体" charset="-122"/>
              </a:rPr>
              <a:t>协议请自行脑补</a:t>
            </a:r>
            <a:endParaRPr lang="en-US" altLang="zh-CN" b="1" dirty="0">
              <a:solidFill>
                <a:schemeClr val="tx2"/>
              </a:solidFill>
              <a:ea typeface="宋体" charset="-122"/>
            </a:endParaRPr>
          </a:p>
        </p:txBody>
      </p:sp>
      <p:sp>
        <p:nvSpPr>
          <p:cNvPr id="3" name="内容占位符 3"/>
          <p:cNvSpPr txBox="1">
            <a:spLocks/>
          </p:cNvSpPr>
          <p:nvPr/>
        </p:nvSpPr>
        <p:spPr>
          <a:xfrm>
            <a:off x="323528" y="191683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zh-CN" altLang="en-US" sz="3200" b="1" dirty="0">
                <a:solidFill>
                  <a:schemeClr val="tx2"/>
                </a:solidFill>
                <a:ea typeface="宋体" charset="-122"/>
              </a:rPr>
              <a:t>状态码</a:t>
            </a:r>
            <a:endParaRPr lang="en-US" altLang="zh-CN" sz="3200" b="1" dirty="0">
              <a:solidFill>
                <a:schemeClr val="tx2"/>
              </a:solidFill>
              <a:ea typeface="宋体" charset="-122"/>
            </a:endParaRPr>
          </a:p>
        </p:txBody>
      </p:sp>
      <p:sp>
        <p:nvSpPr>
          <p:cNvPr id="7" name="内容占位符 3"/>
          <p:cNvSpPr txBox="1">
            <a:spLocks/>
          </p:cNvSpPr>
          <p:nvPr/>
        </p:nvSpPr>
        <p:spPr>
          <a:xfrm>
            <a:off x="251520" y="2708920"/>
            <a:ext cx="8229600" cy="347172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pPr>
            <a:r>
              <a:rPr lang="en-US" altLang="zh-CN" b="1" dirty="0">
                <a:solidFill>
                  <a:schemeClr val="tx2"/>
                </a:solidFill>
                <a:ea typeface="宋体" charset="-122"/>
              </a:rPr>
              <a:t>206 - </a:t>
            </a:r>
            <a:r>
              <a:rPr lang="zh-CN" altLang="en-US" b="1" dirty="0">
                <a:solidFill>
                  <a:schemeClr val="tx2"/>
                </a:solidFill>
                <a:ea typeface="宋体" charset="-122"/>
              </a:rPr>
              <a:t>断点下载时用到，客户端请求了一部分内容，服务器成功把这部分内容返回给它，这时候就是用这个状态。</a:t>
            </a:r>
          </a:p>
          <a:p>
            <a:pPr marL="342900" lvl="0" indent="-342900" eaLnBrk="0" hangingPunct="0">
              <a:spcBef>
                <a:spcPct val="20000"/>
              </a:spcBef>
              <a:buFont typeface="Arial" pitchFamily="34" charset="0"/>
              <a:buChar char="•"/>
            </a:pPr>
            <a:endParaRPr lang="zh-CN" altLang="en-US" b="1" dirty="0">
              <a:solidFill>
                <a:schemeClr val="tx2"/>
              </a:solidFill>
              <a:ea typeface="宋体" charset="-122"/>
            </a:endParaRPr>
          </a:p>
          <a:p>
            <a:pPr marL="342900" lvl="0" indent="-342900" eaLnBrk="0" hangingPunct="0">
              <a:spcBef>
                <a:spcPct val="20000"/>
              </a:spcBef>
              <a:buFont typeface="Arial" pitchFamily="34" charset="0"/>
              <a:buChar char="•"/>
            </a:pPr>
            <a:r>
              <a:rPr lang="en-US" altLang="zh-CN" b="1" dirty="0">
                <a:solidFill>
                  <a:schemeClr val="tx2"/>
                </a:solidFill>
                <a:ea typeface="宋体" charset="-122"/>
              </a:rPr>
              <a:t>301 - </a:t>
            </a:r>
            <a:r>
              <a:rPr lang="zh-CN" altLang="en-US" b="1" dirty="0">
                <a:solidFill>
                  <a:schemeClr val="tx2"/>
                </a:solidFill>
                <a:ea typeface="宋体" charset="-122"/>
              </a:rPr>
              <a:t>永久跳转，原地址不存在了，</a:t>
            </a:r>
            <a:r>
              <a:rPr lang="en-US" altLang="zh-CN" b="1" dirty="0" err="1">
                <a:solidFill>
                  <a:schemeClr val="tx2"/>
                </a:solidFill>
                <a:ea typeface="宋体" charset="-122"/>
              </a:rPr>
              <a:t>url</a:t>
            </a:r>
            <a:r>
              <a:rPr lang="zh-CN" altLang="en-US" b="1" dirty="0">
                <a:solidFill>
                  <a:schemeClr val="tx2"/>
                </a:solidFill>
                <a:ea typeface="宋体" charset="-122"/>
              </a:rPr>
              <a:t>被指向到另一个地址。这个主要是搜索引擎相关，影响爬虫的检索行为。</a:t>
            </a:r>
          </a:p>
          <a:p>
            <a:pPr marL="342900" lvl="0" indent="-342900" eaLnBrk="0" hangingPunct="0">
              <a:spcBef>
                <a:spcPct val="20000"/>
              </a:spcBef>
              <a:buFont typeface="Arial" pitchFamily="34" charset="0"/>
              <a:buChar char="•"/>
            </a:pPr>
            <a:endParaRPr lang="zh-CN" altLang="en-US" b="1" dirty="0">
              <a:solidFill>
                <a:schemeClr val="tx2"/>
              </a:solidFill>
              <a:ea typeface="宋体" charset="-122"/>
            </a:endParaRPr>
          </a:p>
          <a:p>
            <a:pPr marL="342900" lvl="0" indent="-342900" eaLnBrk="0" hangingPunct="0">
              <a:spcBef>
                <a:spcPct val="20000"/>
              </a:spcBef>
              <a:buFont typeface="Arial" pitchFamily="34" charset="0"/>
              <a:buChar char="•"/>
            </a:pPr>
            <a:r>
              <a:rPr lang="en-US" altLang="zh-CN" b="1" dirty="0">
                <a:solidFill>
                  <a:schemeClr val="tx2"/>
                </a:solidFill>
                <a:ea typeface="宋体" charset="-122"/>
              </a:rPr>
              <a:t>302 - </a:t>
            </a:r>
            <a:r>
              <a:rPr lang="zh-CN" altLang="en-US" b="1" dirty="0">
                <a:solidFill>
                  <a:schemeClr val="tx2"/>
                </a:solidFill>
                <a:ea typeface="宋体" charset="-122"/>
              </a:rPr>
              <a:t>临时跳转，服务器会返回一个新的</a:t>
            </a:r>
            <a:r>
              <a:rPr lang="en-US" altLang="zh-CN" b="1" dirty="0" err="1">
                <a:solidFill>
                  <a:schemeClr val="tx2"/>
                </a:solidFill>
                <a:ea typeface="宋体" charset="-122"/>
              </a:rPr>
              <a:t>url</a:t>
            </a:r>
            <a:r>
              <a:rPr lang="zh-CN" altLang="en-US" b="1" dirty="0">
                <a:solidFill>
                  <a:schemeClr val="tx2"/>
                </a:solidFill>
                <a:ea typeface="宋体" charset="-122"/>
              </a:rPr>
              <a:t>给客户端，客户端可以继续访问这个</a:t>
            </a:r>
            <a:r>
              <a:rPr lang="en-US" altLang="zh-CN" b="1" dirty="0" err="1">
                <a:solidFill>
                  <a:schemeClr val="tx2"/>
                </a:solidFill>
                <a:ea typeface="宋体" charset="-122"/>
              </a:rPr>
              <a:t>url</a:t>
            </a:r>
            <a:r>
              <a:rPr lang="zh-CN" altLang="en-US" b="1" dirty="0">
                <a:solidFill>
                  <a:schemeClr val="tx2"/>
                </a:solidFill>
                <a:ea typeface="宋体" charset="-122"/>
              </a:rPr>
              <a:t>来获取内容。</a:t>
            </a:r>
          </a:p>
          <a:p>
            <a:pPr marL="342900" lvl="0" indent="-342900" eaLnBrk="0" hangingPunct="0">
              <a:spcBef>
                <a:spcPct val="20000"/>
              </a:spcBef>
              <a:buFont typeface="Arial" pitchFamily="34" charset="0"/>
              <a:buChar char="•"/>
            </a:pPr>
            <a:endParaRPr lang="zh-CN" altLang="en-US" b="1" dirty="0">
              <a:solidFill>
                <a:schemeClr val="tx2"/>
              </a:solidFill>
              <a:ea typeface="宋体" charset="-122"/>
            </a:endParaRPr>
          </a:p>
          <a:p>
            <a:pPr marL="342900" lvl="0" indent="-342900" eaLnBrk="0" hangingPunct="0">
              <a:spcBef>
                <a:spcPct val="20000"/>
              </a:spcBef>
              <a:buFont typeface="Arial" pitchFamily="34" charset="0"/>
              <a:buChar char="•"/>
            </a:pPr>
            <a:r>
              <a:rPr lang="en-US" altLang="zh-CN" b="1" dirty="0">
                <a:solidFill>
                  <a:schemeClr val="tx2"/>
                </a:solidFill>
                <a:ea typeface="宋体" charset="-122"/>
              </a:rPr>
              <a:t>304 - </a:t>
            </a:r>
            <a:r>
              <a:rPr lang="zh-CN" altLang="en-US" b="1" dirty="0">
                <a:solidFill>
                  <a:schemeClr val="tx2"/>
                </a:solidFill>
                <a:ea typeface="宋体" charset="-122"/>
              </a:rPr>
              <a:t>资源没有改变，客户端可以使用本地缓存的内容，常见于静态内容访问。</a:t>
            </a:r>
            <a:endParaRPr lang="en-US" altLang="zh-CN" b="1" dirty="0">
              <a:solidFill>
                <a:schemeClr val="tx2"/>
              </a:solidFill>
              <a:ea typeface="宋体"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p:cNvSpPr txBox="1">
            <a:spLocks/>
          </p:cNvSpPr>
          <p:nvPr/>
        </p:nvSpPr>
        <p:spPr>
          <a:xfrm>
            <a:off x="323528" y="1124744"/>
            <a:ext cx="8229600" cy="458587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pPr>
            <a:r>
              <a:rPr lang="en-US" altLang="zh-CN" sz="2000" b="1" dirty="0">
                <a:solidFill>
                  <a:schemeClr val="tx2"/>
                </a:solidFill>
                <a:ea typeface="宋体" charset="-122"/>
              </a:rPr>
              <a:t>413 - </a:t>
            </a:r>
            <a:r>
              <a:rPr lang="zh-CN" altLang="en-US" sz="2000" b="1" dirty="0">
                <a:solidFill>
                  <a:schemeClr val="tx2"/>
                </a:solidFill>
                <a:ea typeface="宋体" charset="-122"/>
              </a:rPr>
              <a:t>请求实体太大。常见的情况是上传大文件，但超出了服务器</a:t>
            </a:r>
            <a:r>
              <a:rPr lang="en-US" altLang="zh-CN" sz="2000" b="1" dirty="0">
                <a:solidFill>
                  <a:schemeClr val="tx2"/>
                </a:solidFill>
                <a:ea typeface="宋体" charset="-122"/>
              </a:rPr>
              <a:t>(</a:t>
            </a:r>
            <a:r>
              <a:rPr lang="zh-CN" altLang="en-US" sz="2000" b="1" dirty="0">
                <a:solidFill>
                  <a:schemeClr val="tx2"/>
                </a:solidFill>
                <a:ea typeface="宋体" charset="-122"/>
              </a:rPr>
              <a:t>比如</a:t>
            </a:r>
            <a:r>
              <a:rPr lang="en-US" altLang="zh-CN" sz="2000" b="1" dirty="0" err="1">
                <a:solidFill>
                  <a:schemeClr val="tx2"/>
                </a:solidFill>
                <a:ea typeface="宋体" charset="-122"/>
              </a:rPr>
              <a:t>nginx</a:t>
            </a:r>
            <a:r>
              <a:rPr lang="en-US" altLang="zh-CN" sz="2000" b="1" dirty="0">
                <a:solidFill>
                  <a:schemeClr val="tx2"/>
                </a:solidFill>
                <a:ea typeface="宋体" charset="-122"/>
              </a:rPr>
              <a:t>)</a:t>
            </a:r>
            <a:r>
              <a:rPr lang="zh-CN" altLang="en-US" sz="2000" b="1" dirty="0">
                <a:solidFill>
                  <a:schemeClr val="tx2"/>
                </a:solidFill>
                <a:ea typeface="宋体" charset="-122"/>
              </a:rPr>
              <a:t>限制。或者请求头或请求体超出了后端的</a:t>
            </a:r>
            <a:r>
              <a:rPr lang="en-US" altLang="zh-CN" sz="2000" b="1" dirty="0">
                <a:solidFill>
                  <a:schemeClr val="tx2"/>
                </a:solidFill>
                <a:ea typeface="宋体" charset="-122"/>
              </a:rPr>
              <a:t>server(</a:t>
            </a:r>
            <a:r>
              <a:rPr lang="zh-CN" altLang="en-US" sz="2000" b="1" dirty="0">
                <a:solidFill>
                  <a:schemeClr val="tx2"/>
                </a:solidFill>
                <a:ea typeface="宋体" charset="-122"/>
              </a:rPr>
              <a:t>比如</a:t>
            </a:r>
            <a:r>
              <a:rPr lang="en-US" altLang="zh-CN" sz="2000" b="1" dirty="0">
                <a:solidFill>
                  <a:schemeClr val="tx2"/>
                </a:solidFill>
                <a:ea typeface="宋体" charset="-122"/>
              </a:rPr>
              <a:t>tomcat)</a:t>
            </a:r>
            <a:r>
              <a:rPr lang="zh-CN" altLang="en-US" sz="2000" b="1" dirty="0">
                <a:solidFill>
                  <a:schemeClr val="tx2"/>
                </a:solidFill>
                <a:ea typeface="宋体" charset="-122"/>
              </a:rPr>
              <a:t>的设置（比如当前域名下</a:t>
            </a:r>
            <a:r>
              <a:rPr lang="en-US" altLang="zh-CN" sz="2000" b="1" dirty="0">
                <a:solidFill>
                  <a:schemeClr val="tx2"/>
                </a:solidFill>
                <a:ea typeface="宋体" charset="-122"/>
              </a:rPr>
              <a:t>cookie</a:t>
            </a:r>
            <a:r>
              <a:rPr lang="zh-CN" altLang="en-US" sz="2000" b="1" dirty="0">
                <a:solidFill>
                  <a:schemeClr val="tx2"/>
                </a:solidFill>
                <a:ea typeface="宋体" charset="-122"/>
              </a:rPr>
              <a:t>太多，超出了请求头限制）</a:t>
            </a:r>
          </a:p>
          <a:p>
            <a:pPr marL="342900" lvl="0" indent="-342900" eaLnBrk="0" hangingPunct="0">
              <a:spcBef>
                <a:spcPct val="20000"/>
              </a:spcBef>
              <a:buFont typeface="Arial" pitchFamily="34" charset="0"/>
              <a:buChar char="•"/>
            </a:pPr>
            <a:r>
              <a:rPr lang="en-US" altLang="zh-CN" sz="2000" b="1" dirty="0">
                <a:solidFill>
                  <a:schemeClr val="tx2"/>
                </a:solidFill>
                <a:ea typeface="宋体" charset="-122"/>
              </a:rPr>
              <a:t>416 - </a:t>
            </a:r>
            <a:r>
              <a:rPr lang="zh-CN" altLang="en-US" sz="2000" b="1" dirty="0">
                <a:solidFill>
                  <a:schemeClr val="tx2"/>
                </a:solidFill>
                <a:ea typeface="宋体" charset="-122"/>
              </a:rPr>
              <a:t>跟断点续传有关，客户端请求的范围超出了服务器上文件大小</a:t>
            </a:r>
          </a:p>
          <a:p>
            <a:pPr marL="342900" lvl="0" indent="-342900" eaLnBrk="0" hangingPunct="0">
              <a:spcBef>
                <a:spcPct val="20000"/>
              </a:spcBef>
              <a:buFont typeface="Arial" pitchFamily="34" charset="0"/>
              <a:buChar char="•"/>
            </a:pPr>
            <a:r>
              <a:rPr lang="en-US" altLang="zh-CN" sz="2000" b="1" dirty="0">
                <a:solidFill>
                  <a:schemeClr val="tx2"/>
                </a:solidFill>
                <a:ea typeface="宋体" charset="-122"/>
              </a:rPr>
              <a:t>404 - not Found</a:t>
            </a:r>
          </a:p>
          <a:p>
            <a:pPr marL="342900" lvl="0" indent="-342900" eaLnBrk="0" hangingPunct="0">
              <a:spcBef>
                <a:spcPct val="20000"/>
              </a:spcBef>
              <a:buFont typeface="Arial" pitchFamily="34" charset="0"/>
              <a:buChar char="•"/>
            </a:pPr>
            <a:r>
              <a:rPr lang="en-US" altLang="zh-CN" sz="2000" b="1" dirty="0">
                <a:solidFill>
                  <a:schemeClr val="tx2"/>
                </a:solidFill>
                <a:ea typeface="宋体" charset="-122"/>
              </a:rPr>
              <a:t>400 - </a:t>
            </a:r>
            <a:r>
              <a:rPr lang="zh-CN" altLang="en-US" sz="2000" b="1" dirty="0">
                <a:solidFill>
                  <a:schemeClr val="tx2"/>
                </a:solidFill>
                <a:ea typeface="宋体" charset="-122"/>
              </a:rPr>
              <a:t>请求参数非法，基本上是表单提交到业务层时出现</a:t>
            </a:r>
            <a:endParaRPr lang="en-US" altLang="zh-CN" sz="2000" b="1" dirty="0">
              <a:solidFill>
                <a:schemeClr val="tx2"/>
              </a:solidFill>
              <a:ea typeface="宋体" charset="-122"/>
            </a:endParaRPr>
          </a:p>
          <a:p>
            <a:pPr marL="342900" lvl="0" indent="-342900" eaLnBrk="0" hangingPunct="0">
              <a:spcBef>
                <a:spcPct val="20000"/>
              </a:spcBef>
              <a:buFont typeface="Arial" pitchFamily="34" charset="0"/>
              <a:buChar char="•"/>
            </a:pPr>
            <a:endParaRPr lang="zh-CN" altLang="en-US" sz="2000" b="1" dirty="0">
              <a:solidFill>
                <a:schemeClr val="tx2"/>
              </a:solidFill>
              <a:ea typeface="宋体" charset="-122"/>
            </a:endParaRPr>
          </a:p>
          <a:p>
            <a:pPr marL="342900" lvl="0" indent="-342900" eaLnBrk="0" hangingPunct="0">
              <a:spcBef>
                <a:spcPct val="20000"/>
              </a:spcBef>
              <a:buFont typeface="Arial" pitchFamily="34" charset="0"/>
              <a:buChar char="•"/>
            </a:pPr>
            <a:r>
              <a:rPr lang="en-US" altLang="zh-CN" sz="2000" b="1" dirty="0">
                <a:solidFill>
                  <a:schemeClr val="tx2"/>
                </a:solidFill>
                <a:ea typeface="宋体" charset="-122"/>
              </a:rPr>
              <a:t>500 - </a:t>
            </a:r>
            <a:r>
              <a:rPr lang="zh-CN" altLang="en-US" sz="2000" b="1" dirty="0">
                <a:solidFill>
                  <a:schemeClr val="tx2"/>
                </a:solidFill>
                <a:ea typeface="宋体" charset="-122"/>
              </a:rPr>
              <a:t>服务器内部错误，不能返回正常的结果。比如最常见的应用抛出空指针异常未进行处理。</a:t>
            </a:r>
          </a:p>
          <a:p>
            <a:pPr marL="342900" lvl="0" indent="-342900" eaLnBrk="0" hangingPunct="0">
              <a:spcBef>
                <a:spcPct val="20000"/>
              </a:spcBef>
              <a:buFont typeface="Arial" pitchFamily="34" charset="0"/>
              <a:buChar char="•"/>
            </a:pPr>
            <a:r>
              <a:rPr lang="en-US" altLang="zh-CN" sz="2000" b="1" dirty="0">
                <a:solidFill>
                  <a:schemeClr val="tx2"/>
                </a:solidFill>
                <a:ea typeface="宋体" charset="-122"/>
              </a:rPr>
              <a:t>502 - </a:t>
            </a:r>
            <a:r>
              <a:rPr lang="zh-CN" altLang="en-US" sz="2000" b="1" dirty="0">
                <a:solidFill>
                  <a:schemeClr val="tx2"/>
                </a:solidFill>
                <a:ea typeface="宋体" charset="-122"/>
              </a:rPr>
              <a:t>网关错误。常见的情况是反向代理后端的服务器</a:t>
            </a:r>
            <a:r>
              <a:rPr lang="en-US" altLang="zh-CN" sz="2000" b="1" dirty="0">
                <a:solidFill>
                  <a:schemeClr val="tx2"/>
                </a:solidFill>
                <a:ea typeface="宋体" charset="-122"/>
              </a:rPr>
              <a:t>(</a:t>
            </a:r>
            <a:r>
              <a:rPr lang="zh-CN" altLang="en-US" sz="2000" b="1" dirty="0">
                <a:solidFill>
                  <a:schemeClr val="tx2"/>
                </a:solidFill>
                <a:ea typeface="宋体" charset="-122"/>
              </a:rPr>
              <a:t>比如</a:t>
            </a:r>
            <a:r>
              <a:rPr lang="en-US" altLang="zh-CN" sz="2000" b="1" dirty="0">
                <a:solidFill>
                  <a:schemeClr val="tx2"/>
                </a:solidFill>
                <a:ea typeface="宋体" charset="-122"/>
              </a:rPr>
              <a:t>resin</a:t>
            </a:r>
            <a:r>
              <a:rPr lang="zh-CN" altLang="en-US" sz="2000" b="1" dirty="0">
                <a:solidFill>
                  <a:schemeClr val="tx2"/>
                </a:solidFill>
                <a:ea typeface="宋体" charset="-122"/>
              </a:rPr>
              <a:t>或</a:t>
            </a:r>
            <a:r>
              <a:rPr lang="en-US" altLang="zh-CN" sz="2000" b="1" dirty="0">
                <a:solidFill>
                  <a:schemeClr val="tx2"/>
                </a:solidFill>
                <a:ea typeface="宋体" charset="-122"/>
              </a:rPr>
              <a:t>tomcat)</a:t>
            </a:r>
            <a:r>
              <a:rPr lang="zh-CN" altLang="en-US" sz="2000" b="1" dirty="0">
                <a:solidFill>
                  <a:schemeClr val="tx2"/>
                </a:solidFill>
                <a:ea typeface="宋体" charset="-122"/>
              </a:rPr>
              <a:t>没有启动。</a:t>
            </a:r>
          </a:p>
          <a:p>
            <a:pPr marL="342900" lvl="0" indent="-342900" eaLnBrk="0" hangingPunct="0">
              <a:spcBef>
                <a:spcPct val="20000"/>
              </a:spcBef>
              <a:buFont typeface="Arial" pitchFamily="34" charset="0"/>
              <a:buChar char="•"/>
            </a:pPr>
            <a:r>
              <a:rPr lang="en-US" altLang="zh-CN" sz="2000" b="1" dirty="0">
                <a:solidFill>
                  <a:schemeClr val="tx2"/>
                </a:solidFill>
                <a:ea typeface="宋体" charset="-122"/>
              </a:rPr>
              <a:t>503 - </a:t>
            </a:r>
            <a:r>
              <a:rPr lang="zh-CN" altLang="en-US" sz="2000" b="1" dirty="0">
                <a:solidFill>
                  <a:schemeClr val="tx2"/>
                </a:solidFill>
                <a:ea typeface="宋体" charset="-122"/>
              </a:rPr>
              <a:t>服务不可用。比如服务器负载太高或者服务器已经停止服务。</a:t>
            </a:r>
          </a:p>
          <a:p>
            <a:pPr marL="342900" lvl="0" indent="-342900" eaLnBrk="0" hangingPunct="0">
              <a:spcBef>
                <a:spcPct val="20000"/>
              </a:spcBef>
              <a:buFont typeface="Arial" pitchFamily="34" charset="0"/>
              <a:buChar char="•"/>
            </a:pPr>
            <a:r>
              <a:rPr lang="en-US" altLang="zh-CN" sz="2000" b="1" dirty="0">
                <a:solidFill>
                  <a:schemeClr val="tx2"/>
                </a:solidFill>
                <a:ea typeface="宋体" charset="-122"/>
              </a:rPr>
              <a:t>504 - </a:t>
            </a:r>
            <a:r>
              <a:rPr lang="zh-CN" altLang="en-US" sz="2000" b="1" dirty="0">
                <a:solidFill>
                  <a:schemeClr val="tx2"/>
                </a:solidFill>
                <a:ea typeface="宋体" charset="-122"/>
              </a:rPr>
              <a:t>网关超时。比如请求时长超出了服务器的响应时间限制。</a:t>
            </a:r>
            <a:endParaRPr lang="en-US" altLang="zh-CN" sz="2000" b="1" dirty="0">
              <a:solidFill>
                <a:schemeClr val="tx2"/>
              </a:solidFill>
              <a:ea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Session</a:t>
            </a:r>
            <a:r>
              <a:rPr lang="zh-CN" altLang="en-US" b="1" dirty="0">
                <a:solidFill>
                  <a:schemeClr val="tx2"/>
                </a:solidFill>
                <a:ea typeface="宋体" charset="-122"/>
              </a:rPr>
              <a:t>和</a:t>
            </a:r>
            <a:r>
              <a:rPr lang="en-US" altLang="zh-CN" b="1" dirty="0">
                <a:solidFill>
                  <a:schemeClr val="tx2"/>
                </a:solidFill>
                <a:ea typeface="宋体" charset="-122"/>
              </a:rPr>
              <a:t>Cookie</a:t>
            </a:r>
          </a:p>
        </p:txBody>
      </p:sp>
      <p:sp>
        <p:nvSpPr>
          <p:cNvPr id="7" name="内容占位符 3"/>
          <p:cNvSpPr txBox="1">
            <a:spLocks/>
          </p:cNvSpPr>
          <p:nvPr/>
        </p:nvSpPr>
        <p:spPr>
          <a:xfrm>
            <a:off x="323528" y="1772816"/>
            <a:ext cx="8280920" cy="120032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pPr>
            <a:r>
              <a:rPr lang="en-US" altLang="zh-CN" b="1" dirty="0">
                <a:solidFill>
                  <a:schemeClr val="tx2"/>
                </a:solidFill>
                <a:ea typeface="宋体" charset="-122"/>
              </a:rPr>
              <a:t>http</a:t>
            </a:r>
            <a:r>
              <a:rPr lang="zh-CN" altLang="en-US" b="1" dirty="0">
                <a:solidFill>
                  <a:schemeClr val="tx2"/>
                </a:solidFill>
                <a:ea typeface="宋体" charset="-122"/>
              </a:rPr>
              <a:t>请求是无状态的请求，但是在我们的互联网应用中，经常需要标识用户状态信息来完成一些交互性的操作，比如用户认证要记录用户登录状态，购物车应用要记住用户选择的商品，广告投放应用要记录用户的历史浏览行为等等。这里就会用到</a:t>
            </a:r>
            <a:r>
              <a:rPr lang="en-US" altLang="zh-CN" b="1" dirty="0">
                <a:solidFill>
                  <a:schemeClr val="tx2"/>
                </a:solidFill>
                <a:ea typeface="宋体" charset="-122"/>
              </a:rPr>
              <a:t>session</a:t>
            </a:r>
            <a:r>
              <a:rPr lang="zh-CN" altLang="en-US" b="1" dirty="0">
                <a:solidFill>
                  <a:schemeClr val="tx2"/>
                </a:solidFill>
                <a:ea typeface="宋体" charset="-122"/>
              </a:rPr>
              <a:t>和</a:t>
            </a:r>
            <a:r>
              <a:rPr lang="en-US" altLang="zh-CN" b="1" dirty="0">
                <a:solidFill>
                  <a:schemeClr val="tx2"/>
                </a:solidFill>
                <a:ea typeface="宋体" charset="-122"/>
              </a:rPr>
              <a:t>cookie</a:t>
            </a:r>
            <a:r>
              <a:rPr lang="zh-CN" altLang="en-US" b="1" dirty="0">
                <a:solidFill>
                  <a:schemeClr val="tx2"/>
                </a:solidFill>
                <a:ea typeface="宋体" charset="-122"/>
              </a:rPr>
              <a:t>了。</a:t>
            </a:r>
            <a:endParaRPr lang="en-US" altLang="zh-CN" b="1" dirty="0">
              <a:solidFill>
                <a:schemeClr val="tx2"/>
              </a:solidFill>
              <a:ea typeface="宋体" charset="-122"/>
            </a:endParaRPr>
          </a:p>
        </p:txBody>
      </p:sp>
      <p:sp>
        <p:nvSpPr>
          <p:cNvPr id="5" name="内容占位符 3"/>
          <p:cNvSpPr txBox="1">
            <a:spLocks/>
          </p:cNvSpPr>
          <p:nvPr/>
        </p:nvSpPr>
        <p:spPr>
          <a:xfrm>
            <a:off x="323528" y="3140968"/>
            <a:ext cx="8280920" cy="120032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pPr>
            <a:r>
              <a:rPr lang="en-US" altLang="zh-CN" b="1" dirty="0">
                <a:solidFill>
                  <a:schemeClr val="tx2"/>
                </a:solidFill>
                <a:ea typeface="宋体" charset="-122"/>
              </a:rPr>
              <a:t>session:</a:t>
            </a:r>
            <a:r>
              <a:rPr lang="zh-CN" altLang="en-US" b="1" dirty="0">
                <a:solidFill>
                  <a:schemeClr val="tx2"/>
                </a:solidFill>
                <a:ea typeface="宋体" charset="-122"/>
              </a:rPr>
              <a:t>是指</a:t>
            </a:r>
            <a:r>
              <a:rPr lang="en-US" altLang="zh-CN" b="1" dirty="0">
                <a:solidFill>
                  <a:schemeClr val="tx2"/>
                </a:solidFill>
                <a:ea typeface="宋体" charset="-122"/>
              </a:rPr>
              <a:t>http</a:t>
            </a:r>
            <a:r>
              <a:rPr lang="zh-CN" altLang="en-US" b="1" dirty="0">
                <a:solidFill>
                  <a:schemeClr val="tx2"/>
                </a:solidFill>
                <a:ea typeface="宋体" charset="-122"/>
              </a:rPr>
              <a:t>请求</a:t>
            </a:r>
            <a:r>
              <a:rPr lang="en-US" altLang="zh-CN" b="1" dirty="0">
                <a:solidFill>
                  <a:schemeClr val="tx2"/>
                </a:solidFill>
                <a:ea typeface="宋体" charset="-122"/>
              </a:rPr>
              <a:t>-</a:t>
            </a:r>
            <a:r>
              <a:rPr lang="zh-CN" altLang="en-US" b="1" dirty="0">
                <a:solidFill>
                  <a:schemeClr val="tx2"/>
                </a:solidFill>
                <a:ea typeface="宋体" charset="-122"/>
              </a:rPr>
              <a:t>响应的过程中客户端与服务器端的交互状态，这些信息被保存在服务器端，比如内存，数据库等。每个</a:t>
            </a:r>
            <a:r>
              <a:rPr lang="en-US" altLang="zh-CN" b="1" dirty="0">
                <a:solidFill>
                  <a:schemeClr val="tx2"/>
                </a:solidFill>
                <a:ea typeface="宋体" charset="-122"/>
              </a:rPr>
              <a:t>session</a:t>
            </a:r>
            <a:r>
              <a:rPr lang="zh-CN" altLang="en-US" b="1" dirty="0">
                <a:solidFill>
                  <a:schemeClr val="tx2"/>
                </a:solidFill>
                <a:ea typeface="宋体" charset="-122"/>
              </a:rPr>
              <a:t>都有一个唯一标识，由服务器生成，这个标识也要在客户端进行保存，这样客户端在下次请求时可以带上这个标识，方便服务器判断客户端的状态。</a:t>
            </a:r>
            <a:endParaRPr lang="en-US" altLang="zh-CN" b="1" dirty="0">
              <a:solidFill>
                <a:schemeClr val="tx2"/>
              </a:solidFill>
              <a:ea typeface="宋体" charset="-122"/>
            </a:endParaRPr>
          </a:p>
        </p:txBody>
      </p:sp>
      <p:sp>
        <p:nvSpPr>
          <p:cNvPr id="6" name="内容占位符 3"/>
          <p:cNvSpPr txBox="1">
            <a:spLocks/>
          </p:cNvSpPr>
          <p:nvPr/>
        </p:nvSpPr>
        <p:spPr>
          <a:xfrm>
            <a:off x="323528" y="4725144"/>
            <a:ext cx="8280920" cy="136652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pPr>
            <a:r>
              <a:rPr lang="zh-CN" altLang="en-US" b="1" dirty="0">
                <a:solidFill>
                  <a:schemeClr val="tx2"/>
                </a:solidFill>
                <a:ea typeface="宋体" charset="-122"/>
              </a:rPr>
              <a:t>客户端对</a:t>
            </a:r>
            <a:r>
              <a:rPr lang="en-US" altLang="zh-CN" b="1" dirty="0">
                <a:solidFill>
                  <a:schemeClr val="tx2"/>
                </a:solidFill>
                <a:ea typeface="宋体" charset="-122"/>
              </a:rPr>
              <a:t>session</a:t>
            </a:r>
            <a:r>
              <a:rPr lang="zh-CN" altLang="en-US" b="1" dirty="0">
                <a:solidFill>
                  <a:schemeClr val="tx2"/>
                </a:solidFill>
                <a:ea typeface="宋体" charset="-122"/>
              </a:rPr>
              <a:t>的支持：</a:t>
            </a:r>
            <a:endParaRPr lang="en-US" altLang="zh-CN" b="1" dirty="0">
              <a:solidFill>
                <a:schemeClr val="tx2"/>
              </a:solidFill>
              <a:ea typeface="宋体" charset="-122"/>
            </a:endParaRPr>
          </a:p>
          <a:p>
            <a:pPr marL="342900" lvl="0" indent="-342900" eaLnBrk="0" hangingPunct="0">
              <a:spcBef>
                <a:spcPct val="20000"/>
              </a:spcBef>
            </a:pPr>
            <a:r>
              <a:rPr lang="en-US" altLang="zh-CN" b="1" dirty="0">
                <a:solidFill>
                  <a:schemeClr val="tx2"/>
                </a:solidFill>
                <a:ea typeface="宋体" charset="-122"/>
              </a:rPr>
              <a:t>1	</a:t>
            </a:r>
            <a:r>
              <a:rPr lang="zh-CN" altLang="en-US" b="1" dirty="0">
                <a:solidFill>
                  <a:schemeClr val="tx2"/>
                </a:solidFill>
                <a:ea typeface="宋体" charset="-122"/>
              </a:rPr>
              <a:t>通过</a:t>
            </a:r>
            <a:r>
              <a:rPr lang="en-US" altLang="zh-CN" b="1" dirty="0">
                <a:solidFill>
                  <a:schemeClr val="tx2"/>
                </a:solidFill>
                <a:ea typeface="宋体" charset="-122"/>
              </a:rPr>
              <a:t>cookie</a:t>
            </a:r>
            <a:r>
              <a:rPr lang="zh-CN" altLang="en-US" b="1" dirty="0">
                <a:solidFill>
                  <a:schemeClr val="tx2"/>
                </a:solidFill>
                <a:ea typeface="宋体" charset="-122"/>
              </a:rPr>
              <a:t>保存</a:t>
            </a:r>
            <a:r>
              <a:rPr lang="en-US" altLang="zh-CN" b="1" dirty="0">
                <a:solidFill>
                  <a:schemeClr val="tx2"/>
                </a:solidFill>
                <a:ea typeface="宋体" charset="-122"/>
              </a:rPr>
              <a:t>session id</a:t>
            </a:r>
            <a:r>
              <a:rPr lang="zh-CN" altLang="en-US" b="1" dirty="0">
                <a:solidFill>
                  <a:schemeClr val="tx2"/>
                </a:solidFill>
                <a:ea typeface="宋体" charset="-122"/>
              </a:rPr>
              <a:t>，在请求时发送给服务器。</a:t>
            </a:r>
          </a:p>
          <a:p>
            <a:pPr marL="342900" lvl="0" indent="-342900" eaLnBrk="0" hangingPunct="0">
              <a:spcBef>
                <a:spcPct val="20000"/>
              </a:spcBef>
            </a:pPr>
            <a:r>
              <a:rPr lang="en-US" altLang="zh-CN" b="1" dirty="0">
                <a:solidFill>
                  <a:schemeClr val="tx2"/>
                </a:solidFill>
                <a:ea typeface="宋体" charset="-122"/>
              </a:rPr>
              <a:t>2	</a:t>
            </a:r>
            <a:r>
              <a:rPr lang="zh-CN" altLang="en-US" b="1" dirty="0">
                <a:solidFill>
                  <a:schemeClr val="tx2"/>
                </a:solidFill>
                <a:ea typeface="宋体" charset="-122"/>
              </a:rPr>
              <a:t>通过</a:t>
            </a:r>
            <a:r>
              <a:rPr lang="en-US" altLang="zh-CN" b="1" dirty="0" err="1">
                <a:solidFill>
                  <a:schemeClr val="tx2"/>
                </a:solidFill>
                <a:ea typeface="宋体" charset="-122"/>
              </a:rPr>
              <a:t>url</a:t>
            </a:r>
            <a:r>
              <a:rPr lang="zh-CN" altLang="en-US" b="1" dirty="0">
                <a:solidFill>
                  <a:schemeClr val="tx2"/>
                </a:solidFill>
                <a:ea typeface="宋体" charset="-122"/>
              </a:rPr>
              <a:t>的参数携带</a:t>
            </a:r>
            <a:r>
              <a:rPr lang="en-US" altLang="zh-CN" b="1" dirty="0">
                <a:solidFill>
                  <a:schemeClr val="tx2"/>
                </a:solidFill>
                <a:ea typeface="宋体" charset="-122"/>
              </a:rPr>
              <a:t>session id</a:t>
            </a:r>
            <a:r>
              <a:rPr lang="zh-CN" altLang="en-US" b="1" dirty="0">
                <a:solidFill>
                  <a:schemeClr val="tx2"/>
                </a:solidFill>
                <a:ea typeface="宋体" charset="-122"/>
              </a:rPr>
              <a:t>与服务器通信。</a:t>
            </a:r>
          </a:p>
          <a:p>
            <a:pPr marL="342900" lvl="0" indent="-342900" eaLnBrk="0" hangingPunct="0">
              <a:spcBef>
                <a:spcPct val="20000"/>
              </a:spcBef>
            </a:pPr>
            <a:r>
              <a:rPr lang="en-US" altLang="zh-CN" b="1" dirty="0">
                <a:solidFill>
                  <a:schemeClr val="tx2"/>
                </a:solidFill>
                <a:ea typeface="宋体" charset="-122"/>
              </a:rPr>
              <a:t>3	</a:t>
            </a:r>
            <a:r>
              <a:rPr lang="zh-CN" altLang="en-US" b="1" dirty="0">
                <a:solidFill>
                  <a:schemeClr val="tx2"/>
                </a:solidFill>
                <a:ea typeface="宋体" charset="-122"/>
              </a:rPr>
              <a:t>通过表单的隐藏字段携带</a:t>
            </a:r>
            <a:r>
              <a:rPr lang="en-US" altLang="zh-CN" b="1" dirty="0">
                <a:solidFill>
                  <a:schemeClr val="tx2"/>
                </a:solidFill>
                <a:ea typeface="宋体" charset="-122"/>
              </a:rPr>
              <a:t>session id</a:t>
            </a:r>
            <a:r>
              <a:rPr lang="zh-CN" altLang="en-US" b="1" dirty="0">
                <a:solidFill>
                  <a:schemeClr val="tx2"/>
                </a:solidFill>
                <a:ea typeface="宋体" charset="-122"/>
              </a:rPr>
              <a:t>与服务器通信。</a:t>
            </a:r>
            <a:endParaRPr lang="en-US" altLang="zh-CN" b="1" dirty="0">
              <a:solidFill>
                <a:schemeClr val="tx2"/>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线程</a:t>
            </a:r>
            <a:endParaRPr lang="en-US" altLang="zh-CN" b="1" dirty="0">
              <a:solidFill>
                <a:schemeClr val="tx2"/>
              </a:solidFill>
              <a:ea typeface="宋体" charset="-122"/>
            </a:endParaRPr>
          </a:p>
        </p:txBody>
      </p:sp>
      <p:sp>
        <p:nvSpPr>
          <p:cNvPr id="3" name="内容占位符 3"/>
          <p:cNvSpPr txBox="1">
            <a:spLocks/>
          </p:cNvSpPr>
          <p:nvPr/>
        </p:nvSpPr>
        <p:spPr>
          <a:xfrm>
            <a:off x="1475656" y="3429000"/>
            <a:ext cx="6552728" cy="107721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rgbClr val="1F497D"/>
                </a:solidFill>
                <a:effectLst/>
                <a:uLnTx/>
                <a:uFillTx/>
                <a:latin typeface="Calibri"/>
                <a:ea typeface="宋体" charset="-122"/>
                <a:cs typeface="+mn-cs"/>
              </a:rPr>
              <a:t>用题目将线程知识给大家复习和讲解</a:t>
            </a:r>
            <a:endPar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endParaRPr>
          </a:p>
        </p:txBody>
      </p:sp>
    </p:spTree>
    <p:extLst>
      <p:ext uri="{BB962C8B-B14F-4D97-AF65-F5344CB8AC3E}">
        <p14:creationId xmlns:p14="http://schemas.microsoft.com/office/powerpoint/2010/main" val="126878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线程</a:t>
            </a:r>
            <a:r>
              <a:rPr lang="en-US" altLang="zh-CN" b="1" dirty="0">
                <a:solidFill>
                  <a:schemeClr val="tx2"/>
                </a:solidFill>
                <a:ea typeface="宋体" charset="-122"/>
              </a:rPr>
              <a:t>-1</a:t>
            </a:r>
          </a:p>
        </p:txBody>
      </p:sp>
      <p:sp>
        <p:nvSpPr>
          <p:cNvPr id="5" name="内容占位符 3"/>
          <p:cNvSpPr txBox="1">
            <a:spLocks/>
          </p:cNvSpPr>
          <p:nvPr/>
        </p:nvSpPr>
        <p:spPr>
          <a:xfrm>
            <a:off x="827584" y="3212976"/>
            <a:ext cx="6552728" cy="1175706"/>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复习下卖票程序</a:t>
            </a:r>
            <a:endPar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ThreadDemo01.</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java</a:t>
            </a:r>
          </a:p>
        </p:txBody>
      </p:sp>
    </p:spTree>
    <p:extLst>
      <p:ext uri="{BB962C8B-B14F-4D97-AF65-F5344CB8AC3E}">
        <p14:creationId xmlns:p14="http://schemas.microsoft.com/office/powerpoint/2010/main" val="3312048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64674" y="11663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线程</a:t>
            </a:r>
            <a:r>
              <a:rPr lang="en-US" altLang="zh-CN" b="1" dirty="0">
                <a:solidFill>
                  <a:schemeClr val="tx2"/>
                </a:solidFill>
                <a:ea typeface="宋体" charset="-122"/>
              </a:rPr>
              <a:t>-2      </a:t>
            </a:r>
            <a:r>
              <a:rPr lang="en-US" altLang="zh-CN" dirty="0">
                <a:solidFill>
                  <a:prstClr val="black"/>
                </a:solidFill>
              </a:rPr>
              <a:t>Callable</a:t>
            </a:r>
            <a:r>
              <a:rPr lang="zh-CN" altLang="en-US" dirty="0">
                <a:solidFill>
                  <a:prstClr val="black"/>
                </a:solidFill>
              </a:rPr>
              <a:t>接口演示</a:t>
            </a:r>
            <a:endParaRPr lang="en-US" altLang="zh-CN" dirty="0">
              <a:solidFill>
                <a:prstClr val="black"/>
              </a:solidFill>
            </a:endParaRPr>
          </a:p>
        </p:txBody>
      </p:sp>
      <p:sp>
        <p:nvSpPr>
          <p:cNvPr id="3" name="内容占位符 3"/>
          <p:cNvSpPr txBox="1">
            <a:spLocks/>
          </p:cNvSpPr>
          <p:nvPr/>
        </p:nvSpPr>
        <p:spPr>
          <a:xfrm>
            <a:off x="364674" y="980728"/>
            <a:ext cx="8599814" cy="481978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defRPr/>
            </a:pPr>
            <a:r>
              <a:rPr lang="zh-CN" altLang="en-US" sz="2400" b="1" dirty="0">
                <a:solidFill>
                  <a:srgbClr val="1F497D"/>
                </a:solidFill>
                <a:ea typeface="宋体" charset="-122"/>
              </a:rPr>
              <a:t>在主线程中需要执行比较耗时的操作时，但又不想阻塞主线程时，可以把这些作业交给</a:t>
            </a:r>
            <a:r>
              <a:rPr lang="en-US" altLang="zh-CN" sz="2400" b="1" dirty="0">
                <a:solidFill>
                  <a:srgbClr val="1F497D"/>
                </a:solidFill>
                <a:ea typeface="宋体" charset="-122"/>
              </a:rPr>
              <a:t>Future</a:t>
            </a:r>
            <a:r>
              <a:rPr lang="zh-CN" altLang="en-US" sz="2400" b="1" dirty="0">
                <a:solidFill>
                  <a:srgbClr val="1F497D"/>
                </a:solidFill>
                <a:ea typeface="宋体" charset="-122"/>
              </a:rPr>
              <a:t>对象在后台完成，当主线程将来需要时，就可以通过</a:t>
            </a:r>
            <a:r>
              <a:rPr lang="en-US" altLang="zh-CN" sz="2400" b="1" dirty="0">
                <a:solidFill>
                  <a:srgbClr val="1F497D"/>
                </a:solidFill>
                <a:ea typeface="宋体" charset="-122"/>
              </a:rPr>
              <a:t>Future</a:t>
            </a:r>
            <a:r>
              <a:rPr lang="zh-CN" altLang="en-US" sz="2400" b="1" dirty="0">
                <a:solidFill>
                  <a:srgbClr val="1F497D"/>
                </a:solidFill>
                <a:ea typeface="宋体" charset="-122"/>
              </a:rPr>
              <a:t>对象获得后台作业的计算结果或者执行状态。</a:t>
            </a:r>
            <a:endParaRPr lang="en-US" altLang="zh-CN" sz="2400" b="1" dirty="0">
              <a:solidFill>
                <a:srgbClr val="1F497D"/>
              </a:solidFill>
              <a:ea typeface="宋体" charset="-122"/>
            </a:endParaRPr>
          </a:p>
          <a:p>
            <a:pPr marL="342900" lvl="0" indent="-342900" eaLnBrk="0" hangingPunct="0">
              <a:spcBef>
                <a:spcPct val="20000"/>
              </a:spcBef>
              <a:buFont typeface="Arial" pitchFamily="34" charset="0"/>
              <a:buChar char="•"/>
              <a:defRPr/>
            </a:pPr>
            <a:endParaRPr lang="en-US" altLang="zh-CN" sz="2400" b="1" dirty="0">
              <a:solidFill>
                <a:srgbClr val="1F497D"/>
              </a:solidFill>
              <a:ea typeface="宋体" charset="-122"/>
            </a:endParaRPr>
          </a:p>
          <a:p>
            <a:pPr marL="342900" lvl="0" indent="-342900" eaLnBrk="0" hangingPunct="0">
              <a:spcBef>
                <a:spcPct val="20000"/>
              </a:spcBef>
              <a:buFont typeface="Arial" pitchFamily="34" charset="0"/>
              <a:buChar char="•"/>
              <a:defRPr/>
            </a:pPr>
            <a:r>
              <a:rPr lang="zh-CN" altLang="en-US" sz="2400" b="1" dirty="0">
                <a:solidFill>
                  <a:srgbClr val="1F497D"/>
                </a:solidFill>
                <a:ea typeface="宋体" charset="-122"/>
              </a:rPr>
              <a:t>一般</a:t>
            </a:r>
            <a:r>
              <a:rPr lang="en-US" altLang="zh-CN" sz="2400" b="1" dirty="0" err="1">
                <a:solidFill>
                  <a:srgbClr val="1F497D"/>
                </a:solidFill>
                <a:ea typeface="宋体" charset="-122"/>
              </a:rPr>
              <a:t>FutureTask</a:t>
            </a:r>
            <a:r>
              <a:rPr lang="zh-CN" altLang="en-US" sz="2400" b="1" dirty="0">
                <a:solidFill>
                  <a:srgbClr val="1F497D"/>
                </a:solidFill>
                <a:ea typeface="宋体" charset="-122"/>
              </a:rPr>
              <a:t>多用于耗时的计算，主线程可以在完成自己的任务后，再去获取结果。</a:t>
            </a:r>
            <a:endParaRPr lang="en-US" altLang="zh-CN" sz="2400" b="1" dirty="0">
              <a:solidFill>
                <a:srgbClr val="1F497D"/>
              </a:solidFill>
              <a:ea typeface="宋体" charset="-122"/>
            </a:endParaRPr>
          </a:p>
          <a:p>
            <a:pPr marL="342900" lvl="0" indent="-342900" eaLnBrk="0" hangingPunct="0">
              <a:spcBef>
                <a:spcPct val="20000"/>
              </a:spcBef>
              <a:buFont typeface="Arial" pitchFamily="34" charset="0"/>
              <a:buChar char="•"/>
              <a:defRPr/>
            </a:pPr>
            <a:endParaRPr lang="en-US" altLang="zh-CN" sz="2400" b="1" dirty="0">
              <a:solidFill>
                <a:srgbClr val="1F497D"/>
              </a:solidFill>
              <a:ea typeface="宋体" charset="-122"/>
            </a:endParaRPr>
          </a:p>
          <a:p>
            <a:pPr marL="342900" lvl="0" indent="-342900" eaLnBrk="0" hangingPunct="0">
              <a:spcBef>
                <a:spcPct val="20000"/>
              </a:spcBef>
              <a:buFont typeface="Arial" pitchFamily="34" charset="0"/>
              <a:buChar char="•"/>
              <a:defRPr/>
            </a:pPr>
            <a:r>
              <a:rPr lang="zh-CN" altLang="en-US" sz="2400" b="1" dirty="0">
                <a:solidFill>
                  <a:srgbClr val="1F497D"/>
                </a:solidFill>
                <a:ea typeface="宋体" charset="-122"/>
              </a:rPr>
              <a:t>仅在计算完成时才能检索结果；如果计算尚未完成，则阻塞 </a:t>
            </a:r>
            <a:r>
              <a:rPr lang="en-US" altLang="zh-CN" sz="2400" b="1" dirty="0">
                <a:solidFill>
                  <a:srgbClr val="1F497D"/>
                </a:solidFill>
                <a:ea typeface="宋体" charset="-122"/>
              </a:rPr>
              <a:t>get </a:t>
            </a:r>
            <a:r>
              <a:rPr lang="zh-CN" altLang="en-US" sz="2400" b="1" dirty="0">
                <a:solidFill>
                  <a:srgbClr val="1F497D"/>
                </a:solidFill>
                <a:ea typeface="宋体" charset="-122"/>
              </a:rPr>
              <a:t>方法。一旦计算完成，就不能再重新开始或取消计算。</a:t>
            </a:r>
            <a:r>
              <a:rPr lang="en-US" altLang="zh-CN" sz="2400" b="1" dirty="0">
                <a:solidFill>
                  <a:srgbClr val="FF0000"/>
                </a:solidFill>
                <a:ea typeface="宋体" charset="-122"/>
              </a:rPr>
              <a:t>get</a:t>
            </a:r>
            <a:r>
              <a:rPr lang="zh-CN" altLang="en-US" sz="2400" b="1" dirty="0">
                <a:solidFill>
                  <a:srgbClr val="FF0000"/>
                </a:solidFill>
                <a:ea typeface="宋体" charset="-122"/>
              </a:rPr>
              <a:t>方法而获取结果只有在计算完成时获取，否则会一直阻塞直到任务转入完成状态，然后会返回结果或者抛出异常。 </a:t>
            </a:r>
            <a:endParaRPr kumimoji="0" lang="en-US" altLang="zh-CN" sz="2400" b="1" i="0" u="none" strike="noStrike" kern="1200" cap="none" spc="0" normalizeH="0" baseline="0" noProof="0" dirty="0">
              <a:ln>
                <a:noFill/>
              </a:ln>
              <a:solidFill>
                <a:srgbClr val="FF0000"/>
              </a:solidFill>
              <a:effectLst/>
              <a:uLnTx/>
              <a:uFillTx/>
              <a:latin typeface="Calibri"/>
              <a:ea typeface="宋体" charset="-122"/>
            </a:endParaRPr>
          </a:p>
        </p:txBody>
      </p:sp>
    </p:spTree>
    <p:extLst>
      <p:ext uri="{BB962C8B-B14F-4D97-AF65-F5344CB8AC3E}">
        <p14:creationId xmlns:p14="http://schemas.microsoft.com/office/powerpoint/2010/main" val="1641700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线程</a:t>
            </a:r>
            <a:r>
              <a:rPr lang="en-US" altLang="zh-CN" b="1" dirty="0">
                <a:solidFill>
                  <a:schemeClr val="tx2"/>
                </a:solidFill>
                <a:ea typeface="宋体" charset="-122"/>
              </a:rPr>
              <a:t>-3</a:t>
            </a:r>
          </a:p>
        </p:txBody>
      </p:sp>
      <p:sp>
        <p:nvSpPr>
          <p:cNvPr id="3" name="内容占位符 3"/>
          <p:cNvSpPr txBox="1">
            <a:spLocks/>
          </p:cNvSpPr>
          <p:nvPr/>
        </p:nvSpPr>
        <p:spPr>
          <a:xfrm>
            <a:off x="1475656" y="3429000"/>
            <a:ext cx="6552728" cy="176663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rgbClr val="1F497D"/>
                </a:solidFill>
                <a:effectLst/>
                <a:uLnTx/>
                <a:uFillTx/>
                <a:latin typeface="Calibri"/>
                <a:ea typeface="宋体" charset="-122"/>
                <a:cs typeface="+mn-cs"/>
              </a:rPr>
              <a:t>线程的同步和通信</a:t>
            </a:r>
            <a:endPar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rgbClr val="1F497D"/>
                </a:solidFill>
                <a:effectLst/>
                <a:uLnTx/>
                <a:uFillTx/>
                <a:latin typeface="Calibri"/>
                <a:ea typeface="宋体" charset="-122"/>
                <a:cs typeface="+mn-cs"/>
              </a:rPr>
              <a:t>生产者消费者</a:t>
            </a:r>
            <a:r>
              <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rPr>
              <a:t>+</a:t>
            </a:r>
            <a:r>
              <a:rPr kumimoji="0" lang="zh-CN" altLang="en-US" sz="3200" b="1" i="0" u="none" strike="noStrike" kern="1200" cap="none" spc="0" normalizeH="0" baseline="0" noProof="0" dirty="0">
                <a:ln>
                  <a:noFill/>
                </a:ln>
                <a:solidFill>
                  <a:srgbClr val="1F497D"/>
                </a:solidFill>
                <a:effectLst/>
                <a:uLnTx/>
                <a:uFillTx/>
                <a:latin typeface="Calibri"/>
                <a:ea typeface="宋体" charset="-122"/>
                <a:cs typeface="+mn-cs"/>
              </a:rPr>
              <a:t>等待</a:t>
            </a:r>
            <a:r>
              <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rPr>
              <a:t>+</a:t>
            </a:r>
            <a:r>
              <a:rPr kumimoji="0" lang="zh-CN" altLang="en-US" sz="3200" b="1" i="0" u="none" strike="noStrike" kern="1200" cap="none" spc="0" normalizeH="0" baseline="0" noProof="0" dirty="0">
                <a:ln>
                  <a:noFill/>
                </a:ln>
                <a:solidFill>
                  <a:srgbClr val="1F497D"/>
                </a:solidFill>
                <a:effectLst/>
                <a:uLnTx/>
                <a:uFillTx/>
                <a:latin typeface="Calibri"/>
                <a:ea typeface="宋体" charset="-122"/>
                <a:cs typeface="+mn-cs"/>
              </a:rPr>
              <a:t>通知唤醒</a:t>
            </a:r>
            <a:endPar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rPr>
              <a:t>ThreadDemo2.java</a:t>
            </a:r>
          </a:p>
        </p:txBody>
      </p:sp>
    </p:spTree>
    <p:extLst>
      <p:ext uri="{BB962C8B-B14F-4D97-AF65-F5344CB8AC3E}">
        <p14:creationId xmlns:p14="http://schemas.microsoft.com/office/powerpoint/2010/main" val="1838591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线程</a:t>
            </a:r>
            <a:r>
              <a:rPr lang="en-US" altLang="zh-CN" b="1" dirty="0">
                <a:solidFill>
                  <a:schemeClr val="tx2"/>
                </a:solidFill>
                <a:ea typeface="宋体" charset="-122"/>
              </a:rPr>
              <a:t>-4</a:t>
            </a:r>
            <a:r>
              <a:rPr lang="zh-CN" altLang="en-US" b="1" dirty="0">
                <a:solidFill>
                  <a:schemeClr val="tx2"/>
                </a:solidFill>
                <a:ea typeface="宋体" charset="-122"/>
              </a:rPr>
              <a:t>（</a:t>
            </a:r>
            <a:r>
              <a:rPr lang="en-US" altLang="zh-CN" b="1" dirty="0">
                <a:solidFill>
                  <a:schemeClr val="tx2"/>
                </a:solidFill>
                <a:ea typeface="宋体" charset="-122"/>
              </a:rPr>
              <a:t> 8</a:t>
            </a:r>
            <a:r>
              <a:rPr lang="zh-CN" altLang="en-US" b="1" dirty="0">
                <a:solidFill>
                  <a:schemeClr val="tx2"/>
                </a:solidFill>
                <a:ea typeface="宋体" charset="-122"/>
              </a:rPr>
              <a:t>锁）</a:t>
            </a:r>
            <a:endParaRPr lang="en-US" altLang="zh-CN" b="1" dirty="0">
              <a:solidFill>
                <a:schemeClr val="tx2"/>
              </a:solidFill>
              <a:ea typeface="宋体" charset="-122"/>
            </a:endParaRPr>
          </a:p>
        </p:txBody>
      </p:sp>
      <p:sp>
        <p:nvSpPr>
          <p:cNvPr id="3" name="内容占位符 3"/>
          <p:cNvSpPr txBox="1">
            <a:spLocks/>
          </p:cNvSpPr>
          <p:nvPr/>
        </p:nvSpPr>
        <p:spPr>
          <a:xfrm>
            <a:off x="395536" y="2420888"/>
            <a:ext cx="6552728" cy="1175706"/>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rgbClr val="1F497D"/>
                </a:solidFill>
                <a:effectLst/>
                <a:uLnTx/>
                <a:uFillTx/>
                <a:latin typeface="Calibri"/>
                <a:ea typeface="宋体" charset="-122"/>
                <a:cs typeface="+mn-cs"/>
              </a:rPr>
              <a:t>加同步方法，方法讲解</a:t>
            </a:r>
            <a:endPar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rgbClr val="1F497D"/>
                </a:solidFill>
                <a:effectLst/>
                <a:uLnTx/>
                <a:uFillTx/>
                <a:latin typeface="Calibri"/>
                <a:ea typeface="宋体" charset="-122"/>
                <a:cs typeface="+mn-cs"/>
              </a:rPr>
              <a:t>加静态同步方法，方法讲解</a:t>
            </a:r>
            <a:endPar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endParaRPr>
          </a:p>
        </p:txBody>
      </p:sp>
      <p:sp>
        <p:nvSpPr>
          <p:cNvPr id="5" name="内容占位符 3"/>
          <p:cNvSpPr txBox="1">
            <a:spLocks/>
          </p:cNvSpPr>
          <p:nvPr/>
        </p:nvSpPr>
        <p:spPr>
          <a:xfrm>
            <a:off x="395536" y="4581128"/>
            <a:ext cx="6552728"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rgbClr val="1F497D"/>
                </a:solidFill>
                <a:effectLst/>
                <a:uLnTx/>
                <a:uFillTx/>
                <a:latin typeface="Calibri"/>
                <a:ea typeface="宋体" charset="-122"/>
                <a:cs typeface="+mn-cs"/>
              </a:rPr>
              <a:t>笔记见后一页</a:t>
            </a:r>
            <a:endPar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endParaRPr>
          </a:p>
        </p:txBody>
      </p:sp>
    </p:spTree>
    <p:extLst>
      <p:ext uri="{BB962C8B-B14F-4D97-AF65-F5344CB8AC3E}">
        <p14:creationId xmlns:p14="http://schemas.microsoft.com/office/powerpoint/2010/main" val="6384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 </a:t>
            </a:r>
            <a:r>
              <a:rPr lang="zh-CN" altLang="en-US" b="1" dirty="0">
                <a:solidFill>
                  <a:schemeClr val="tx2"/>
                </a:solidFill>
                <a:ea typeface="宋体" charset="-122"/>
              </a:rPr>
              <a:t>和 </a:t>
            </a:r>
            <a:r>
              <a:rPr lang="en-US" altLang="zh-CN" b="1" dirty="0">
                <a:solidFill>
                  <a:schemeClr val="tx2"/>
                </a:solidFill>
                <a:ea typeface="宋体" charset="-122"/>
              </a:rPr>
              <a:t>equals</a:t>
            </a:r>
            <a:r>
              <a:rPr lang="zh-CN" altLang="en-US" b="1" dirty="0">
                <a:solidFill>
                  <a:schemeClr val="tx2"/>
                </a:solidFill>
                <a:ea typeface="宋体" charset="-122"/>
              </a:rPr>
              <a:t>有什么区别？</a:t>
            </a:r>
            <a:endParaRPr lang="en-US" altLang="zh-CN" b="1" dirty="0">
              <a:solidFill>
                <a:schemeClr val="tx2"/>
              </a:solidFill>
              <a:ea typeface="宋体" charset="-122"/>
            </a:endParaRPr>
          </a:p>
        </p:txBody>
      </p:sp>
      <p:sp>
        <p:nvSpPr>
          <p:cNvPr id="6" name="内容占位符 3"/>
          <p:cNvSpPr txBox="1">
            <a:spLocks/>
          </p:cNvSpPr>
          <p:nvPr/>
        </p:nvSpPr>
        <p:spPr>
          <a:xfrm>
            <a:off x="395536" y="2564904"/>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从我面试的反馈，</a:t>
            </a:r>
            <a:r>
              <a:rPr lang="en-US" altLang="zh-CN" sz="3200" b="1" dirty="0">
                <a:solidFill>
                  <a:schemeClr val="tx2"/>
                </a:solidFill>
                <a:ea typeface="宋体" charset="-122"/>
              </a:rPr>
              <a:t>85%</a:t>
            </a:r>
            <a:r>
              <a:rPr lang="zh-CN" altLang="en-US" sz="3200" b="1" dirty="0">
                <a:solidFill>
                  <a:schemeClr val="tx2"/>
                </a:solidFill>
                <a:ea typeface="宋体" charset="-122"/>
              </a:rPr>
              <a:t>的求职者“理直气壮”的回答错误</a:t>
            </a:r>
            <a:r>
              <a:rPr lang="en-US" altLang="zh-CN" sz="3200" b="1" dirty="0">
                <a:solidFill>
                  <a:schemeClr val="tx2"/>
                </a:solidFill>
                <a:ea typeface="宋体" charset="-122"/>
              </a:rPr>
              <a:t>……</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
        <p:nvSpPr>
          <p:cNvPr id="7" name="内容占位符 3"/>
          <p:cNvSpPr txBox="1">
            <a:spLocks/>
          </p:cNvSpPr>
          <p:nvPr/>
        </p:nvSpPr>
        <p:spPr>
          <a:xfrm>
            <a:off x="395536" y="443711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indent="-342900" eaLnBrk="0" hangingPunct="0">
              <a:spcBef>
                <a:spcPct val="20000"/>
              </a:spcBef>
              <a:buFont typeface="Arial" pitchFamily="34" charset="0"/>
              <a:buChar char="•"/>
              <a:defRPr/>
            </a:pPr>
            <a:r>
              <a:rPr lang="zh-CN" altLang="en-US" sz="3200" b="1" dirty="0">
                <a:solidFill>
                  <a:schemeClr val="tx2"/>
                </a:solidFill>
                <a:ea typeface="宋体" charset="-122"/>
              </a:rPr>
              <a:t>代码说话</a:t>
            </a:r>
            <a:r>
              <a:rPr lang="en-US" altLang="zh-CN" sz="3200" b="1" dirty="0">
                <a:solidFill>
                  <a:schemeClr val="tx2"/>
                </a:solidFill>
                <a:ea typeface="宋体" charset="-122"/>
              </a:rPr>
              <a:t>TestEquals.java </a:t>
            </a:r>
            <a:r>
              <a:rPr lang="zh-CN" altLang="en-US" sz="3200" b="1" dirty="0">
                <a:solidFill>
                  <a:schemeClr val="tx2"/>
                </a:solidFill>
                <a:ea typeface="宋体" charset="-122"/>
              </a:rPr>
              <a:t>、</a:t>
            </a:r>
            <a:r>
              <a:rPr lang="en-US" altLang="zh-CN" sz="3200" b="1" dirty="0">
                <a:solidFill>
                  <a:schemeClr val="tx2"/>
                </a:solidFill>
                <a:ea typeface="宋体" charset="-122"/>
              </a:rPr>
              <a:t>Person.java</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47667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线程</a:t>
            </a:r>
            <a:r>
              <a:rPr lang="en-US" altLang="zh-CN" b="1" dirty="0">
                <a:solidFill>
                  <a:schemeClr val="tx2"/>
                </a:solidFill>
                <a:ea typeface="宋体" charset="-122"/>
              </a:rPr>
              <a:t>-4</a:t>
            </a:r>
            <a:r>
              <a:rPr lang="zh-CN" altLang="en-US" b="1" dirty="0">
                <a:solidFill>
                  <a:schemeClr val="tx2"/>
                </a:solidFill>
                <a:ea typeface="宋体" charset="-122"/>
              </a:rPr>
              <a:t>笔记</a:t>
            </a:r>
            <a:endParaRPr lang="en-US" altLang="zh-CN" b="1" dirty="0">
              <a:solidFill>
                <a:schemeClr val="tx2"/>
              </a:solidFill>
              <a:ea typeface="宋体" charset="-122"/>
            </a:endParaRPr>
          </a:p>
        </p:txBody>
      </p:sp>
      <p:sp>
        <p:nvSpPr>
          <p:cNvPr id="3" name="内容占位符 3"/>
          <p:cNvSpPr txBox="1">
            <a:spLocks/>
          </p:cNvSpPr>
          <p:nvPr/>
        </p:nvSpPr>
        <p:spPr>
          <a:xfrm>
            <a:off x="323528" y="1196752"/>
            <a:ext cx="8568952" cy="5355312"/>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一个对象里面如果有多个</a:t>
            </a:r>
            <a:r>
              <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rPr>
              <a:t>synchronized</a:t>
            </a: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方法，某一个时刻内，只要一个线程去调用其中的一个</a:t>
            </a:r>
            <a:r>
              <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rPr>
              <a:t>synchronized</a:t>
            </a: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方法了，其它的线程都只能等待，换句话说，某一个时刻内，只能有唯一一个线程去访问这些</a:t>
            </a:r>
            <a:r>
              <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rPr>
              <a:t>synchronized</a:t>
            </a: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方法</a:t>
            </a:r>
            <a:endPar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锁的是当前对象</a:t>
            </a:r>
            <a:r>
              <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rPr>
              <a:t>this</a:t>
            </a: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，被锁定后，其它的线程都不能进入到当前对象的其它的</a:t>
            </a:r>
            <a:r>
              <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rPr>
              <a:t>synchronized</a:t>
            </a: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方法</a:t>
            </a:r>
            <a:endPar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加个普通方法后发现和同步锁无关</a:t>
            </a:r>
            <a:endPar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换成两个对象后，不是同一把锁了，情况立刻变化。</a:t>
            </a:r>
            <a:endPar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都换成静态同步方法后，情况又变化</a:t>
            </a:r>
            <a:endPar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rgbClr val="FF0000"/>
                </a:solidFill>
                <a:effectLst/>
                <a:uLnTx/>
                <a:uFillTx/>
                <a:latin typeface="Calibri"/>
                <a:ea typeface="宋体" charset="-122"/>
                <a:cs typeface="+mn-cs"/>
              </a:rPr>
              <a:t>所有的非静态同步方法用的都是同一把锁</a:t>
            </a:r>
            <a:r>
              <a:rPr kumimoji="0" lang="en-US" altLang="zh-CN" sz="1800" b="1" i="0" u="none" strike="noStrike" kern="1200" cap="none" spc="0" normalizeH="0" baseline="0" noProof="0" dirty="0">
                <a:ln>
                  <a:noFill/>
                </a:ln>
                <a:solidFill>
                  <a:srgbClr val="FF0000"/>
                </a:solidFill>
                <a:effectLst/>
                <a:uLnTx/>
                <a:uFillTx/>
                <a:latin typeface="Calibri"/>
                <a:ea typeface="宋体" charset="-122"/>
                <a:cs typeface="+mn-cs"/>
              </a:rPr>
              <a:t>——</a:t>
            </a:r>
            <a:r>
              <a:rPr kumimoji="0" lang="zh-CN" altLang="en-US" sz="1800" b="1" i="0" u="none" strike="noStrike" kern="1200" cap="none" spc="0" normalizeH="0" baseline="0" noProof="0" dirty="0">
                <a:ln>
                  <a:noFill/>
                </a:ln>
                <a:solidFill>
                  <a:srgbClr val="FF0000"/>
                </a:solidFill>
                <a:effectLst/>
                <a:uLnTx/>
                <a:uFillTx/>
                <a:latin typeface="Calibri"/>
                <a:ea typeface="宋体" charset="-122"/>
                <a:cs typeface="+mn-cs"/>
              </a:rPr>
              <a:t>实例对象本身</a:t>
            </a: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也就是说如果一个实例对象的非静态同步方法获取锁后，该实例对象的其他非静态同步方法必须等待获取锁的方法释放锁后才能获取锁，可是别的实例对象的非静态同步方法因为跟该实例对象的非静态同步方法用的是不同的锁，所以毋须等待该实例对象已获取锁的非静态同步方法释放锁就可以获取他们自己的锁。</a:t>
            </a:r>
            <a:b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br>
            <a:r>
              <a:rPr kumimoji="0" lang="zh-CN" altLang="en-US" sz="1800" b="1" i="0" u="none" strike="noStrike" kern="1200" cap="none" spc="0" normalizeH="0" baseline="0" noProof="0" dirty="0">
                <a:ln>
                  <a:noFill/>
                </a:ln>
                <a:solidFill>
                  <a:srgbClr val="FF0000"/>
                </a:solidFill>
                <a:effectLst/>
                <a:uLnTx/>
                <a:uFillTx/>
                <a:latin typeface="Calibri"/>
                <a:ea typeface="宋体" charset="-122"/>
                <a:cs typeface="+mn-cs"/>
              </a:rPr>
              <a:t>所有的静态同步方法用的也是同一把锁</a:t>
            </a:r>
            <a:r>
              <a:rPr kumimoji="0" lang="en-US" altLang="zh-CN" sz="1800" b="1" i="0" u="none" strike="noStrike" kern="1200" cap="none" spc="0" normalizeH="0" baseline="0" noProof="0" dirty="0">
                <a:ln>
                  <a:noFill/>
                </a:ln>
                <a:solidFill>
                  <a:srgbClr val="FF0000"/>
                </a:solidFill>
                <a:effectLst/>
                <a:uLnTx/>
                <a:uFillTx/>
                <a:latin typeface="Calibri"/>
                <a:ea typeface="宋体" charset="-122"/>
                <a:cs typeface="+mn-cs"/>
              </a:rPr>
              <a:t>——</a:t>
            </a:r>
            <a:r>
              <a:rPr kumimoji="0" lang="zh-CN" altLang="en-US" sz="1800" b="1" i="0" u="none" strike="noStrike" kern="1200" cap="none" spc="0" normalizeH="0" baseline="0" noProof="0" dirty="0">
                <a:ln>
                  <a:noFill/>
                </a:ln>
                <a:solidFill>
                  <a:srgbClr val="FF0000"/>
                </a:solidFill>
                <a:effectLst/>
                <a:uLnTx/>
                <a:uFillTx/>
                <a:latin typeface="Calibri"/>
                <a:ea typeface="宋体" charset="-122"/>
                <a:cs typeface="+mn-cs"/>
              </a:rPr>
              <a:t>类对象本身</a:t>
            </a:r>
            <a:r>
              <a:rPr kumimoji="0" lang="zh-CN" altLang="en-US" sz="1800" b="1" i="0" u="none" strike="noStrike" kern="1200" cap="none" spc="0" normalizeH="0" baseline="0" noProof="0" dirty="0">
                <a:ln>
                  <a:noFill/>
                </a:ln>
                <a:solidFill>
                  <a:srgbClr val="1F497D"/>
                </a:solidFill>
                <a:effectLst/>
                <a:uLnTx/>
                <a:uFillTx/>
                <a:latin typeface="Calibri"/>
                <a:ea typeface="宋体" charset="-122"/>
                <a:cs typeface="+mn-cs"/>
              </a:rPr>
              <a:t>，这两把锁是两个不同的对象，所以静态同步方法与非静态同步方法之间是不会有竞态条件的。但是一旦一个静态同步方法获取锁后，其他的静态同步方法都必须等待该方法释放锁后才能获取锁，而不管是同一个实例对象的静态同步方法之间，还是不同的实例对象的静态同步方法之间，只要它们同一个类的实例对象！</a:t>
            </a:r>
            <a:endParaRPr kumimoji="0" lang="en-US" altLang="zh-CN" sz="1800" b="1" i="0" u="none" strike="noStrike" kern="1200" cap="none" spc="0" normalizeH="0" baseline="0" noProof="0" dirty="0">
              <a:ln>
                <a:noFill/>
              </a:ln>
              <a:solidFill>
                <a:srgbClr val="1F497D"/>
              </a:solidFill>
              <a:effectLst/>
              <a:uLnTx/>
              <a:uFillTx/>
              <a:latin typeface="Calibri"/>
              <a:ea typeface="宋体" charset="-122"/>
              <a:cs typeface="+mn-cs"/>
            </a:endParaRPr>
          </a:p>
        </p:txBody>
      </p:sp>
    </p:spTree>
    <p:extLst>
      <p:ext uri="{BB962C8B-B14F-4D97-AF65-F5344CB8AC3E}">
        <p14:creationId xmlns:p14="http://schemas.microsoft.com/office/powerpoint/2010/main" val="4208923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线程</a:t>
            </a:r>
            <a:r>
              <a:rPr lang="en-US" altLang="zh-CN" b="1" dirty="0">
                <a:solidFill>
                  <a:schemeClr val="tx2"/>
                </a:solidFill>
                <a:ea typeface="宋体" charset="-122"/>
              </a:rPr>
              <a:t>-5</a:t>
            </a:r>
            <a:r>
              <a:rPr lang="zh-CN" altLang="en-US" b="1" dirty="0">
                <a:solidFill>
                  <a:schemeClr val="tx2"/>
                </a:solidFill>
                <a:ea typeface="宋体" charset="-122"/>
              </a:rPr>
              <a:t>（</a:t>
            </a:r>
            <a:r>
              <a:rPr lang="en-US" altLang="zh-CN" b="1" dirty="0">
                <a:solidFill>
                  <a:schemeClr val="tx2"/>
                </a:solidFill>
                <a:ea typeface="宋体" charset="-122"/>
              </a:rPr>
              <a:t> </a:t>
            </a:r>
            <a:r>
              <a:rPr lang="zh-CN" altLang="en-US" b="1" dirty="0">
                <a:solidFill>
                  <a:schemeClr val="tx2"/>
                </a:solidFill>
                <a:ea typeface="宋体" charset="-122"/>
              </a:rPr>
              <a:t>按序接力）</a:t>
            </a:r>
            <a:endParaRPr lang="en-US" altLang="zh-CN" b="1" dirty="0">
              <a:solidFill>
                <a:schemeClr val="tx2"/>
              </a:solidFill>
              <a:ea typeface="宋体" charset="-122"/>
            </a:endParaRPr>
          </a:p>
        </p:txBody>
      </p:sp>
      <p:sp>
        <p:nvSpPr>
          <p:cNvPr id="3" name="内容占位符 3"/>
          <p:cNvSpPr txBox="1">
            <a:spLocks/>
          </p:cNvSpPr>
          <p:nvPr/>
        </p:nvSpPr>
        <p:spPr>
          <a:xfrm>
            <a:off x="395536" y="2420888"/>
            <a:ext cx="6552728"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a:ln>
                  <a:noFill/>
                </a:ln>
                <a:solidFill>
                  <a:srgbClr val="1F497D"/>
                </a:solidFill>
                <a:effectLst/>
                <a:uLnTx/>
                <a:uFillTx/>
                <a:latin typeface="Calibri"/>
                <a:ea typeface="宋体" charset="-122"/>
                <a:cs typeface="+mn-cs"/>
              </a:rPr>
              <a:t>A-&gt;B-&gt;C</a:t>
            </a:r>
          </a:p>
        </p:txBody>
      </p:sp>
    </p:spTree>
    <p:extLst>
      <p:ext uri="{BB962C8B-B14F-4D97-AF65-F5344CB8AC3E}">
        <p14:creationId xmlns:p14="http://schemas.microsoft.com/office/powerpoint/2010/main" val="497063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线程</a:t>
            </a:r>
            <a:r>
              <a:rPr lang="en-US" altLang="zh-CN" b="1" dirty="0">
                <a:solidFill>
                  <a:schemeClr val="tx2"/>
                </a:solidFill>
                <a:ea typeface="宋体" charset="-122"/>
              </a:rPr>
              <a:t>-6</a:t>
            </a:r>
            <a:r>
              <a:rPr lang="zh-CN" altLang="en-US" b="1" dirty="0">
                <a:solidFill>
                  <a:schemeClr val="tx2"/>
                </a:solidFill>
                <a:ea typeface="宋体" charset="-122"/>
              </a:rPr>
              <a:t>（</a:t>
            </a:r>
            <a:r>
              <a:rPr lang="en-US" altLang="zh-CN" b="1" dirty="0">
                <a:solidFill>
                  <a:schemeClr val="tx2"/>
                </a:solidFill>
                <a:ea typeface="宋体" charset="-122"/>
              </a:rPr>
              <a:t> </a:t>
            </a:r>
            <a:r>
              <a:rPr lang="zh-CN" altLang="en-US" b="1" dirty="0">
                <a:solidFill>
                  <a:schemeClr val="tx2"/>
                </a:solidFill>
                <a:ea typeface="宋体" charset="-122"/>
              </a:rPr>
              <a:t>读写锁）</a:t>
            </a:r>
            <a:endParaRPr lang="en-US" altLang="zh-CN" b="1" dirty="0">
              <a:solidFill>
                <a:schemeClr val="tx2"/>
              </a:solidFill>
              <a:ea typeface="宋体" charset="-122"/>
            </a:endParaRPr>
          </a:p>
        </p:txBody>
      </p:sp>
      <p:sp>
        <p:nvSpPr>
          <p:cNvPr id="3" name="内容占位符 3"/>
          <p:cNvSpPr txBox="1">
            <a:spLocks/>
          </p:cNvSpPr>
          <p:nvPr/>
        </p:nvSpPr>
        <p:spPr>
          <a:xfrm>
            <a:off x="395536" y="2420888"/>
            <a:ext cx="6552728"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rgbClr val="1F497D"/>
                </a:solidFill>
                <a:effectLst/>
                <a:uLnTx/>
                <a:uFillTx/>
                <a:latin typeface="Calibri"/>
                <a:ea typeface="宋体" charset="-122"/>
                <a:cs typeface="+mn-cs"/>
              </a:rPr>
              <a:t>接口：</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32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ReadWriteLock</a:t>
            </a:r>
            <a:endPar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5096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综合</a:t>
            </a:r>
            <a:endParaRPr lang="en-US" altLang="zh-CN" b="1" dirty="0">
              <a:solidFill>
                <a:schemeClr val="tx2"/>
              </a:solidFill>
              <a:ea typeface="宋体"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22590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你在项目中碰到</a:t>
            </a:r>
            <a:r>
              <a:rPr lang="en-US" altLang="zh-CN" b="1" dirty="0">
                <a:solidFill>
                  <a:schemeClr val="tx2"/>
                </a:solidFill>
                <a:ea typeface="宋体" charset="-122"/>
              </a:rPr>
              <a:t>SVN</a:t>
            </a:r>
            <a:r>
              <a:rPr lang="zh-CN" altLang="en-US" b="1" dirty="0">
                <a:solidFill>
                  <a:schemeClr val="tx2"/>
                </a:solidFill>
                <a:ea typeface="宋体" charset="-122"/>
              </a:rPr>
              <a:t>或者</a:t>
            </a:r>
            <a:r>
              <a:rPr lang="en-US" altLang="zh-CN" b="1" dirty="0" err="1">
                <a:solidFill>
                  <a:schemeClr val="tx2"/>
                </a:solidFill>
                <a:ea typeface="宋体" charset="-122"/>
              </a:rPr>
              <a:t>Git</a:t>
            </a:r>
            <a:r>
              <a:rPr lang="zh-CN" altLang="en-US" b="1" dirty="0">
                <a:solidFill>
                  <a:schemeClr val="tx2"/>
                </a:solidFill>
                <a:ea typeface="宋体" charset="-122"/>
              </a:rPr>
              <a:t>冲突了你如何解决的？</a:t>
            </a:r>
            <a:endParaRPr lang="en-US" altLang="zh-CN" b="1" dirty="0">
              <a:solidFill>
                <a:schemeClr val="tx2"/>
              </a:solidFill>
              <a:ea typeface="宋体" charset="-122"/>
            </a:endParaRPr>
          </a:p>
          <a:p>
            <a:pPr eaLnBrk="0" hangingPunct="0"/>
            <a:endParaRPr lang="en-US" altLang="zh-CN" b="1" dirty="0">
              <a:solidFill>
                <a:schemeClr val="tx2"/>
              </a:solidFill>
              <a:ea typeface="宋体" charset="-122"/>
            </a:endParaRPr>
          </a:p>
          <a:p>
            <a:pPr eaLnBrk="0" hangingPunct="0"/>
            <a:r>
              <a:rPr lang="en-US" altLang="zh-CN" b="1" dirty="0">
                <a:solidFill>
                  <a:schemeClr val="tx2"/>
                </a:solidFill>
                <a:ea typeface="宋体" charset="-122"/>
              </a:rPr>
              <a:t>Answer:</a:t>
            </a:r>
            <a:r>
              <a:rPr lang="zh-CN" altLang="en-US" b="1" dirty="0">
                <a:solidFill>
                  <a:schemeClr val="tx2"/>
                </a:solidFill>
                <a:ea typeface="宋体" charset="-122"/>
              </a:rPr>
              <a:t>见阳哥的</a:t>
            </a:r>
            <a:r>
              <a:rPr lang="en-US" altLang="zh-CN" b="1" dirty="0" err="1">
                <a:solidFill>
                  <a:schemeClr val="tx2"/>
                </a:solidFill>
                <a:ea typeface="宋体" charset="-122"/>
              </a:rPr>
              <a:t>Vcr</a:t>
            </a:r>
            <a:r>
              <a:rPr lang="zh-CN" altLang="en-US" b="1" dirty="0">
                <a:solidFill>
                  <a:schemeClr val="tx2"/>
                </a:solidFill>
                <a:ea typeface="宋体" charset="-122"/>
              </a:rPr>
              <a:t>课程讲解</a:t>
            </a:r>
            <a:endParaRPr lang="en-US" altLang="zh-CN" b="1" dirty="0">
              <a:solidFill>
                <a:schemeClr val="tx2"/>
              </a:solidFill>
              <a:ea typeface="宋体"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
          <p:cNvSpPr txBox="1">
            <a:spLocks/>
          </p:cNvSpPr>
          <p:nvPr/>
        </p:nvSpPr>
        <p:spPr>
          <a:xfrm>
            <a:off x="395536"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en-US" altLang="zh-CN" sz="3200" b="1" dirty="0" err="1">
                <a:solidFill>
                  <a:schemeClr val="tx2"/>
                </a:solidFill>
                <a:ea typeface="宋体" charset="-122"/>
              </a:rPr>
              <a:t>Mysql</a:t>
            </a:r>
            <a:r>
              <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rPr>
              <a:t> </a:t>
            </a:r>
          </a:p>
        </p:txBody>
      </p:sp>
      <p:sp>
        <p:nvSpPr>
          <p:cNvPr id="9" name="内容占位符 3"/>
          <p:cNvSpPr txBox="1">
            <a:spLocks/>
          </p:cNvSpPr>
          <p:nvPr/>
        </p:nvSpPr>
        <p:spPr>
          <a:xfrm>
            <a:off x="323528" y="1844824"/>
            <a:ext cx="8229600" cy="3342453"/>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什么是索引</a:t>
            </a:r>
            <a:r>
              <a:rPr lang="zh-CN" altLang="en-US" sz="3200" b="1" dirty="0">
                <a:solidFill>
                  <a:schemeClr val="tx2"/>
                </a:solidFill>
                <a:ea typeface="宋体" charset="-122"/>
              </a:rPr>
              <a:t>？</a:t>
            </a:r>
            <a:r>
              <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rPr>
              <a:t> </a:t>
            </a: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zh-CN" altLang="en-US" sz="3200" b="1" dirty="0">
                <a:solidFill>
                  <a:schemeClr val="tx2"/>
                </a:solidFill>
                <a:ea typeface="宋体" charset="-122"/>
              </a:rPr>
              <a:t>什么时候新建、什么时候不应该建？</a:t>
            </a:r>
            <a:endParaRPr lang="en-US" altLang="zh-CN" sz="3200" b="1" dirty="0">
              <a:solidFill>
                <a:schemeClr val="tx2"/>
              </a:solidFill>
              <a:ea typeface="宋体" charset="-122"/>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说出平时开发中使用索引优化需要注意的情况？也即索引失效的情况？</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zh-CN" altLang="en-US" sz="3200" b="1" dirty="0">
                <a:solidFill>
                  <a:schemeClr val="tx2"/>
                </a:solidFill>
                <a:ea typeface="宋体" charset="-122"/>
              </a:rPr>
              <a:t>各种查询</a:t>
            </a:r>
            <a:r>
              <a:rPr lang="en-US" altLang="zh-CN" sz="3200" b="1" dirty="0">
                <a:solidFill>
                  <a:schemeClr val="tx2"/>
                </a:solidFill>
                <a:ea typeface="宋体" charset="-122"/>
              </a:rPr>
              <a:t>SQL</a:t>
            </a:r>
            <a:r>
              <a:rPr lang="zh-CN" altLang="en-US" sz="3200" b="1" dirty="0">
                <a:solidFill>
                  <a:schemeClr val="tx2"/>
                </a:solidFill>
                <a:ea typeface="宋体" charset="-122"/>
              </a:rPr>
              <a:t>的考察，主要是子查询、分组查询和多表连接</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80728"/>
            <a:ext cx="8229600" cy="51521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什么是索引</a:t>
            </a:r>
            <a:endParaRPr lang="en-US" altLang="zh-CN" b="1" dirty="0">
              <a:solidFill>
                <a:schemeClr val="tx2"/>
              </a:solidFill>
              <a:ea typeface="宋体" charset="-122"/>
            </a:endParaRPr>
          </a:p>
          <a:p>
            <a:pPr eaLnBrk="0" hangingPunct="0">
              <a:buNone/>
            </a:pPr>
            <a:r>
              <a:rPr lang="en-US" altLang="zh-CN" b="1" dirty="0">
                <a:solidFill>
                  <a:schemeClr val="tx2"/>
                </a:solidFill>
                <a:ea typeface="宋体" charset="-122"/>
              </a:rPr>
              <a:t>A:Mysql</a:t>
            </a:r>
            <a:r>
              <a:rPr lang="zh-CN" altLang="en-US" b="1" dirty="0">
                <a:solidFill>
                  <a:schemeClr val="tx2"/>
                </a:solidFill>
                <a:ea typeface="宋体" charset="-122"/>
              </a:rPr>
              <a:t>官方对索引的定义为：索引是帮助高效获取数据的数据结构</a:t>
            </a:r>
            <a:r>
              <a:rPr lang="en-US" altLang="zh-CN" b="1" dirty="0">
                <a:solidFill>
                  <a:schemeClr val="tx2"/>
                </a:solidFill>
                <a:ea typeface="宋体" charset="-122"/>
              </a:rPr>
              <a:t>,</a:t>
            </a:r>
            <a:r>
              <a:rPr lang="zh-CN" altLang="en-US" b="1" dirty="0">
                <a:solidFill>
                  <a:schemeClr val="tx2"/>
                </a:solidFill>
                <a:ea typeface="宋体" charset="-122"/>
              </a:rPr>
              <a:t>索引可以大大提高查询的检索速度。</a:t>
            </a:r>
            <a:endParaRPr lang="en-US" altLang="zh-CN" b="1" dirty="0">
              <a:solidFill>
                <a:schemeClr val="tx2"/>
              </a:solidFill>
              <a:ea typeface="宋体" charset="-122"/>
            </a:endParaRPr>
          </a:p>
          <a:p>
            <a:pPr eaLnBrk="0" hangingPunct="0">
              <a:buNone/>
            </a:pPr>
            <a:r>
              <a:rPr lang="zh-CN" altLang="en-US" sz="1800" b="1" dirty="0">
                <a:solidFill>
                  <a:schemeClr val="tx2"/>
                </a:solidFill>
                <a:ea typeface="宋体" charset="-122"/>
              </a:rPr>
              <a:t>创建索引时，你需要确保该索引是应用在</a:t>
            </a:r>
            <a:r>
              <a:rPr lang="en-US" altLang="zh-CN" sz="1800" b="1" dirty="0">
                <a:solidFill>
                  <a:schemeClr val="tx2"/>
                </a:solidFill>
                <a:ea typeface="宋体" charset="-122"/>
              </a:rPr>
              <a:t>SQL </a:t>
            </a:r>
            <a:r>
              <a:rPr lang="zh-CN" altLang="en-US" sz="1800" b="1" dirty="0">
                <a:solidFill>
                  <a:schemeClr val="tx2"/>
                </a:solidFill>
                <a:ea typeface="宋体" charset="-122"/>
              </a:rPr>
              <a:t>查询语句的条件</a:t>
            </a:r>
            <a:r>
              <a:rPr lang="en-US" altLang="zh-CN" sz="1800" b="1" dirty="0">
                <a:solidFill>
                  <a:schemeClr val="tx2"/>
                </a:solidFill>
                <a:ea typeface="宋体" charset="-122"/>
              </a:rPr>
              <a:t>(</a:t>
            </a:r>
            <a:r>
              <a:rPr lang="zh-CN" altLang="en-US" sz="1800" b="1" dirty="0">
                <a:solidFill>
                  <a:schemeClr val="tx2"/>
                </a:solidFill>
                <a:ea typeface="宋体" charset="-122"/>
              </a:rPr>
              <a:t>一般作为</a:t>
            </a:r>
            <a:r>
              <a:rPr lang="en-US" altLang="zh-CN" sz="1800" b="1" dirty="0">
                <a:solidFill>
                  <a:schemeClr val="tx2"/>
                </a:solidFill>
                <a:ea typeface="宋体" charset="-122"/>
              </a:rPr>
              <a:t>WHERE </a:t>
            </a:r>
          </a:p>
          <a:p>
            <a:pPr eaLnBrk="0" hangingPunct="0">
              <a:buNone/>
            </a:pPr>
            <a:r>
              <a:rPr lang="zh-CN" altLang="en-US" sz="1800" b="1" dirty="0">
                <a:solidFill>
                  <a:schemeClr val="tx2"/>
                </a:solidFill>
                <a:ea typeface="宋体" charset="-122"/>
              </a:rPr>
              <a:t>子句的条件</a:t>
            </a:r>
            <a:r>
              <a:rPr lang="en-US" altLang="zh-CN" sz="1800" b="1" dirty="0">
                <a:solidFill>
                  <a:schemeClr val="tx2"/>
                </a:solidFill>
                <a:ea typeface="宋体" charset="-122"/>
              </a:rPr>
              <a:t>)</a:t>
            </a:r>
            <a:r>
              <a:rPr lang="zh-CN" altLang="en-US" sz="1800" b="1" dirty="0">
                <a:solidFill>
                  <a:schemeClr val="tx2"/>
                </a:solidFill>
                <a:ea typeface="宋体" charset="-122"/>
              </a:rPr>
              <a:t>。实际上，索引也是一张表，该表保存了主键与索引字段，并指向</a:t>
            </a:r>
            <a:endParaRPr lang="en-US" altLang="zh-CN" sz="1800" b="1" dirty="0">
              <a:solidFill>
                <a:schemeClr val="tx2"/>
              </a:solidFill>
              <a:ea typeface="宋体" charset="-122"/>
            </a:endParaRPr>
          </a:p>
          <a:p>
            <a:pPr eaLnBrk="0" hangingPunct="0">
              <a:buNone/>
            </a:pPr>
            <a:r>
              <a:rPr lang="zh-CN" altLang="en-US" sz="1800" b="1" dirty="0">
                <a:solidFill>
                  <a:schemeClr val="tx2"/>
                </a:solidFill>
                <a:ea typeface="宋体" charset="-122"/>
              </a:rPr>
              <a:t>实体表的记录。索引是可以提高查询速度，但过多的使用索引将会造成滥用。</a:t>
            </a:r>
            <a:endParaRPr lang="en-US" altLang="zh-CN" sz="1800" b="1" dirty="0">
              <a:solidFill>
                <a:schemeClr val="tx2"/>
              </a:solidFill>
              <a:ea typeface="宋体" charset="-122"/>
            </a:endParaRPr>
          </a:p>
          <a:p>
            <a:pPr eaLnBrk="0" hangingPunct="0">
              <a:buNone/>
            </a:pPr>
            <a:endParaRPr lang="en-US" altLang="zh-CN" sz="1800" b="1" dirty="0">
              <a:solidFill>
                <a:schemeClr val="tx2"/>
              </a:solidFill>
              <a:ea typeface="宋体" charset="-122"/>
            </a:endParaRPr>
          </a:p>
          <a:p>
            <a:pPr eaLnBrk="0" hangingPunct="0">
              <a:buNone/>
            </a:pPr>
            <a:r>
              <a:rPr lang="zh-CN" altLang="en-US" sz="1800" b="1" dirty="0">
                <a:solidFill>
                  <a:schemeClr val="tx2"/>
                </a:solidFill>
                <a:ea typeface="宋体" charset="-122"/>
              </a:rPr>
              <a:t>因此索引也会有它的缺点：虽然索引大大提高了查询速度，同时却会降</a:t>
            </a:r>
            <a:endParaRPr lang="en-US" altLang="zh-CN" sz="1800" b="1" dirty="0">
              <a:solidFill>
                <a:schemeClr val="tx2"/>
              </a:solidFill>
              <a:ea typeface="宋体" charset="-122"/>
            </a:endParaRPr>
          </a:p>
          <a:p>
            <a:pPr eaLnBrk="0" hangingPunct="0">
              <a:buNone/>
            </a:pPr>
            <a:r>
              <a:rPr lang="zh-CN" altLang="en-US" sz="1800" b="1" dirty="0">
                <a:solidFill>
                  <a:schemeClr val="tx2"/>
                </a:solidFill>
                <a:ea typeface="宋体" charset="-122"/>
              </a:rPr>
              <a:t>低更新表的速度，如对表进行</a:t>
            </a:r>
            <a:r>
              <a:rPr lang="en-US" altLang="zh-CN" sz="1800" b="1" dirty="0">
                <a:solidFill>
                  <a:schemeClr val="tx2"/>
                </a:solidFill>
                <a:ea typeface="宋体" charset="-122"/>
              </a:rPr>
              <a:t>INSERT</a:t>
            </a:r>
            <a:r>
              <a:rPr lang="zh-CN" altLang="en-US" sz="1800" b="1" dirty="0">
                <a:solidFill>
                  <a:schemeClr val="tx2"/>
                </a:solidFill>
                <a:ea typeface="宋体" charset="-122"/>
              </a:rPr>
              <a:t>、</a:t>
            </a:r>
            <a:r>
              <a:rPr lang="en-US" altLang="zh-CN" sz="1800" b="1" dirty="0">
                <a:solidFill>
                  <a:schemeClr val="tx2"/>
                </a:solidFill>
                <a:ea typeface="宋体" charset="-122"/>
              </a:rPr>
              <a:t>UPDATE</a:t>
            </a:r>
            <a:r>
              <a:rPr lang="zh-CN" altLang="en-US" sz="1800" b="1" dirty="0">
                <a:solidFill>
                  <a:schemeClr val="tx2"/>
                </a:solidFill>
                <a:ea typeface="宋体" charset="-122"/>
              </a:rPr>
              <a:t>和</a:t>
            </a:r>
            <a:r>
              <a:rPr lang="en-US" altLang="zh-CN" sz="1800" b="1" dirty="0">
                <a:solidFill>
                  <a:schemeClr val="tx2"/>
                </a:solidFill>
                <a:ea typeface="宋体" charset="-122"/>
              </a:rPr>
              <a:t>DELETE</a:t>
            </a:r>
            <a:r>
              <a:rPr lang="zh-CN" altLang="en-US" sz="1800" b="1" dirty="0">
                <a:solidFill>
                  <a:schemeClr val="tx2"/>
                </a:solidFill>
                <a:ea typeface="宋体" charset="-122"/>
              </a:rPr>
              <a:t>。因为更新表时，</a:t>
            </a:r>
            <a:endParaRPr lang="en-US" altLang="zh-CN" sz="1800" b="1" dirty="0">
              <a:solidFill>
                <a:schemeClr val="tx2"/>
              </a:solidFill>
              <a:ea typeface="宋体" charset="-122"/>
            </a:endParaRPr>
          </a:p>
          <a:p>
            <a:pPr eaLnBrk="0" hangingPunct="0">
              <a:buNone/>
            </a:pPr>
            <a:r>
              <a:rPr lang="en-US" altLang="zh-CN" sz="1800" b="1" dirty="0" err="1">
                <a:solidFill>
                  <a:schemeClr val="tx2"/>
                </a:solidFill>
                <a:ea typeface="宋体" charset="-122"/>
              </a:rPr>
              <a:t>MySQL</a:t>
            </a:r>
            <a:r>
              <a:rPr lang="zh-CN" altLang="en-US" sz="1800" b="1" dirty="0">
                <a:solidFill>
                  <a:schemeClr val="tx2"/>
                </a:solidFill>
                <a:ea typeface="宋体" charset="-122"/>
              </a:rPr>
              <a:t>不仅要保存数据，还要保存一下索引文件。</a:t>
            </a:r>
            <a:endParaRPr lang="en-US" altLang="zh-CN" sz="1800" b="1" dirty="0">
              <a:solidFill>
                <a:schemeClr val="tx2"/>
              </a:solidFill>
              <a:ea typeface="宋体" charset="-122"/>
            </a:endParaRPr>
          </a:p>
          <a:p>
            <a:pPr eaLnBrk="0" hangingPunct="0">
              <a:buNone/>
            </a:pPr>
            <a:endParaRPr lang="en-US" altLang="zh-CN" sz="1800" b="1" dirty="0">
              <a:solidFill>
                <a:schemeClr val="tx2"/>
              </a:solidFill>
              <a:ea typeface="宋体" charset="-122"/>
            </a:endParaRPr>
          </a:p>
          <a:p>
            <a:pPr eaLnBrk="0" hangingPunct="0">
              <a:buNone/>
            </a:pPr>
            <a:r>
              <a:rPr lang="zh-CN" altLang="en-US" sz="1800" b="1" dirty="0">
                <a:solidFill>
                  <a:schemeClr val="tx2"/>
                </a:solidFill>
                <a:ea typeface="宋体" charset="-122"/>
              </a:rPr>
              <a:t>建立索引会占用磁盘空间的索引文件。</a:t>
            </a:r>
            <a:endParaRPr lang="en-US" altLang="zh-CN" sz="1800" b="1" dirty="0">
              <a:solidFill>
                <a:schemeClr val="tx2"/>
              </a:solidFill>
              <a:ea typeface="宋体"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80728"/>
            <a:ext cx="8229600" cy="243143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哪些情况下索引可以建立</a:t>
            </a:r>
            <a:endParaRPr lang="en-US" altLang="zh-CN" b="1" dirty="0">
              <a:solidFill>
                <a:schemeClr val="tx2"/>
              </a:solidFill>
              <a:ea typeface="宋体" charset="-122"/>
            </a:endParaRPr>
          </a:p>
          <a:p>
            <a:pPr eaLnBrk="0" hangingPunct="0">
              <a:buNone/>
            </a:pPr>
            <a:r>
              <a:rPr lang="en-US" altLang="zh-CN" sz="2000" b="1" dirty="0">
                <a:solidFill>
                  <a:schemeClr val="tx2"/>
                </a:solidFill>
                <a:ea typeface="宋体" charset="-122"/>
              </a:rPr>
              <a:t>1.	</a:t>
            </a:r>
            <a:r>
              <a:rPr lang="zh-CN" altLang="en-US" sz="2000" b="1" dirty="0">
                <a:solidFill>
                  <a:schemeClr val="tx2"/>
                </a:solidFill>
                <a:ea typeface="宋体" charset="-122"/>
              </a:rPr>
              <a:t>主键自动建立唯一索引</a:t>
            </a:r>
          </a:p>
          <a:p>
            <a:pPr eaLnBrk="0" hangingPunct="0">
              <a:buNone/>
            </a:pPr>
            <a:r>
              <a:rPr lang="en-US" altLang="zh-CN" sz="2000" b="1" dirty="0">
                <a:solidFill>
                  <a:schemeClr val="tx2"/>
                </a:solidFill>
                <a:ea typeface="宋体" charset="-122"/>
              </a:rPr>
              <a:t>2.	</a:t>
            </a:r>
            <a:r>
              <a:rPr lang="zh-CN" altLang="en-US" sz="2000" b="1" dirty="0">
                <a:solidFill>
                  <a:schemeClr val="tx2"/>
                </a:solidFill>
                <a:ea typeface="宋体" charset="-122"/>
              </a:rPr>
              <a:t>直接条件查询的字段，在</a:t>
            </a:r>
            <a:r>
              <a:rPr lang="en-US" altLang="zh-CN" sz="2000" b="1" dirty="0">
                <a:solidFill>
                  <a:schemeClr val="tx2"/>
                </a:solidFill>
                <a:ea typeface="宋体" charset="-122"/>
              </a:rPr>
              <a:t>SQL</a:t>
            </a:r>
            <a:r>
              <a:rPr lang="zh-CN" altLang="en-US" sz="2000" b="1" dirty="0">
                <a:solidFill>
                  <a:schemeClr val="tx2"/>
                </a:solidFill>
                <a:ea typeface="宋体" charset="-122"/>
              </a:rPr>
              <a:t>中用于条件约束的字段</a:t>
            </a:r>
          </a:p>
          <a:p>
            <a:pPr eaLnBrk="0" hangingPunct="0">
              <a:buNone/>
            </a:pPr>
            <a:r>
              <a:rPr lang="en-US" altLang="zh-CN" sz="2000" b="1" dirty="0">
                <a:solidFill>
                  <a:schemeClr val="tx2"/>
                </a:solidFill>
                <a:ea typeface="宋体" charset="-122"/>
              </a:rPr>
              <a:t>3.	</a:t>
            </a:r>
            <a:r>
              <a:rPr lang="zh-CN" altLang="en-US" sz="2000" b="1" dirty="0">
                <a:solidFill>
                  <a:schemeClr val="tx2"/>
                </a:solidFill>
                <a:ea typeface="宋体" charset="-122"/>
              </a:rPr>
              <a:t>查询中与其它表关联的字段，外键关系建立索引。</a:t>
            </a:r>
          </a:p>
          <a:p>
            <a:pPr eaLnBrk="0" hangingPunct="0">
              <a:buNone/>
            </a:pPr>
            <a:r>
              <a:rPr lang="en-US" altLang="zh-CN" sz="2000" b="1" dirty="0">
                <a:solidFill>
                  <a:schemeClr val="tx2"/>
                </a:solidFill>
                <a:ea typeface="宋体" charset="-122"/>
              </a:rPr>
              <a:t>4.	</a:t>
            </a:r>
            <a:r>
              <a:rPr lang="zh-CN" altLang="en-US" sz="2000" b="1" dirty="0">
                <a:solidFill>
                  <a:schemeClr val="tx2"/>
                </a:solidFill>
                <a:ea typeface="宋体" charset="-122"/>
              </a:rPr>
              <a:t>查询中排序的字段，排序字段若通过索引去访问将大大提高排序速度</a:t>
            </a:r>
          </a:p>
          <a:p>
            <a:pPr eaLnBrk="0" hangingPunct="0">
              <a:buNone/>
            </a:pPr>
            <a:r>
              <a:rPr lang="en-US" altLang="zh-CN" sz="2000" b="1" dirty="0">
                <a:solidFill>
                  <a:schemeClr val="tx2"/>
                </a:solidFill>
                <a:ea typeface="宋体" charset="-122"/>
              </a:rPr>
              <a:t>5.	</a:t>
            </a:r>
            <a:r>
              <a:rPr lang="zh-CN" altLang="en-US" sz="2000" b="1" dirty="0">
                <a:solidFill>
                  <a:schemeClr val="tx2"/>
                </a:solidFill>
                <a:ea typeface="宋体" charset="-122"/>
              </a:rPr>
              <a:t>查询中统计或者分组字段</a:t>
            </a:r>
            <a:endParaRPr lang="en-US" altLang="zh-CN" sz="2000" b="1" dirty="0">
              <a:solidFill>
                <a:schemeClr val="tx2"/>
              </a:solidFill>
              <a:ea typeface="宋体" charset="-122"/>
            </a:endParaRPr>
          </a:p>
        </p:txBody>
      </p:sp>
      <p:pic>
        <p:nvPicPr>
          <p:cNvPr id="3" name="图片 2"/>
          <p:cNvPicPr/>
          <p:nvPr/>
        </p:nvPicPr>
        <p:blipFill>
          <a:blip r:embed="rId2" cstate="print"/>
          <a:srcRect/>
          <a:stretch>
            <a:fillRect/>
          </a:stretch>
        </p:blipFill>
        <p:spPr bwMode="auto">
          <a:xfrm>
            <a:off x="395536" y="3501008"/>
            <a:ext cx="8064896" cy="244827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980728"/>
            <a:ext cx="8229600" cy="31700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哪些情况下索引不建</a:t>
            </a:r>
            <a:endParaRPr lang="en-US" altLang="zh-CN" b="1" dirty="0">
              <a:solidFill>
                <a:schemeClr val="tx2"/>
              </a:solidFill>
              <a:ea typeface="宋体" charset="-122"/>
            </a:endParaRPr>
          </a:p>
          <a:p>
            <a:pPr eaLnBrk="0" hangingPunct="0">
              <a:buNone/>
            </a:pPr>
            <a:r>
              <a:rPr lang="en-US" altLang="zh-CN" b="1" dirty="0">
                <a:solidFill>
                  <a:schemeClr val="tx2"/>
                </a:solidFill>
                <a:ea typeface="宋体" charset="-122"/>
              </a:rPr>
              <a:t>1.	</a:t>
            </a:r>
            <a:r>
              <a:rPr lang="zh-CN" altLang="en-US" sz="2400" b="1" dirty="0">
                <a:solidFill>
                  <a:schemeClr val="tx2"/>
                </a:solidFill>
                <a:ea typeface="宋体" charset="-122"/>
              </a:rPr>
              <a:t>表记录太少。</a:t>
            </a:r>
          </a:p>
          <a:p>
            <a:pPr eaLnBrk="0" hangingPunct="0">
              <a:buNone/>
            </a:pPr>
            <a:r>
              <a:rPr lang="en-US" altLang="zh-CN" sz="2400" b="1" dirty="0">
                <a:solidFill>
                  <a:schemeClr val="tx2"/>
                </a:solidFill>
                <a:ea typeface="宋体" charset="-122"/>
              </a:rPr>
              <a:t>2.	</a:t>
            </a:r>
            <a:r>
              <a:rPr lang="zh-CN" altLang="en-US" sz="2400" b="1" dirty="0">
                <a:solidFill>
                  <a:schemeClr val="tx2"/>
                </a:solidFill>
                <a:ea typeface="宋体" charset="-122"/>
              </a:rPr>
              <a:t>经常增删改的表。</a:t>
            </a:r>
          </a:p>
          <a:p>
            <a:pPr eaLnBrk="0" hangingPunct="0">
              <a:buNone/>
            </a:pPr>
            <a:r>
              <a:rPr lang="en-US" altLang="zh-CN" sz="2400" b="1" dirty="0">
                <a:solidFill>
                  <a:schemeClr val="tx2"/>
                </a:solidFill>
                <a:ea typeface="宋体" charset="-122"/>
              </a:rPr>
              <a:t>3.	</a:t>
            </a:r>
            <a:r>
              <a:rPr lang="zh-CN" altLang="en-US" sz="2400" b="1" dirty="0">
                <a:solidFill>
                  <a:schemeClr val="tx2"/>
                </a:solidFill>
                <a:ea typeface="宋体" charset="-122"/>
              </a:rPr>
              <a:t>数据重复且分布平均的表字段，因此应该只为最经常查询和最经常排序的数据列建立索引。注意，如果某个数据列包含许多重复的内容，为它建立索引就没有太大的实际效果。</a:t>
            </a:r>
            <a:endParaRPr lang="en-US" altLang="zh-CN" sz="2400" b="1" dirty="0">
              <a:solidFill>
                <a:schemeClr val="tx2"/>
              </a:solidFill>
              <a:ea typeface="宋体" charset="-122"/>
            </a:endParaRPr>
          </a:p>
        </p:txBody>
      </p:sp>
      <p:pic>
        <p:nvPicPr>
          <p:cNvPr id="1026" name="Picture 2"/>
          <p:cNvPicPr>
            <a:picLocks noChangeAspect="1" noChangeArrowheads="1"/>
          </p:cNvPicPr>
          <p:nvPr/>
        </p:nvPicPr>
        <p:blipFill>
          <a:blip r:embed="rId2" cstate="print"/>
          <a:srcRect/>
          <a:stretch>
            <a:fillRect/>
          </a:stretch>
        </p:blipFill>
        <p:spPr bwMode="auto">
          <a:xfrm>
            <a:off x="323528" y="4293096"/>
            <a:ext cx="8280920" cy="230425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980728"/>
            <a:ext cx="8229600" cy="51521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索引不足或缺点</a:t>
            </a:r>
            <a:endParaRPr lang="en-US" altLang="zh-CN" b="1" dirty="0">
              <a:solidFill>
                <a:schemeClr val="tx2"/>
              </a:solidFill>
              <a:ea typeface="宋体" charset="-122"/>
            </a:endParaRPr>
          </a:p>
          <a:p>
            <a:pPr eaLnBrk="0" hangingPunct="0">
              <a:buNone/>
            </a:pPr>
            <a:r>
              <a:rPr lang="en-US" altLang="zh-CN" sz="2800" b="1" dirty="0">
                <a:solidFill>
                  <a:schemeClr val="tx2"/>
                </a:solidFill>
                <a:ea typeface="宋体" charset="-122"/>
              </a:rPr>
              <a:t>1.	</a:t>
            </a:r>
            <a:r>
              <a:rPr lang="zh-CN" altLang="en-US" sz="2800" b="1" dirty="0">
                <a:solidFill>
                  <a:srgbClr val="FF0000"/>
                </a:solidFill>
                <a:ea typeface="宋体" charset="-122"/>
              </a:rPr>
              <a:t>提高了查询速度，同时却会降低更新表的速度</a:t>
            </a:r>
            <a:r>
              <a:rPr lang="zh-CN" altLang="en-US" sz="2800" b="1" dirty="0">
                <a:solidFill>
                  <a:schemeClr val="tx2"/>
                </a:solidFill>
                <a:ea typeface="宋体" charset="-122"/>
              </a:rPr>
              <a:t>，如对表进行</a:t>
            </a:r>
            <a:r>
              <a:rPr lang="en-US" altLang="zh-CN" sz="2800" b="1" dirty="0">
                <a:solidFill>
                  <a:schemeClr val="tx2"/>
                </a:solidFill>
                <a:ea typeface="宋体" charset="-122"/>
              </a:rPr>
              <a:t>INSERT</a:t>
            </a:r>
            <a:r>
              <a:rPr lang="zh-CN" altLang="en-US" sz="2800" b="1" dirty="0">
                <a:solidFill>
                  <a:schemeClr val="tx2"/>
                </a:solidFill>
                <a:ea typeface="宋体" charset="-122"/>
              </a:rPr>
              <a:t>、</a:t>
            </a:r>
            <a:r>
              <a:rPr lang="en-US" altLang="zh-CN" sz="2800" b="1" dirty="0">
                <a:solidFill>
                  <a:schemeClr val="tx2"/>
                </a:solidFill>
                <a:ea typeface="宋体" charset="-122"/>
              </a:rPr>
              <a:t>UPDATE</a:t>
            </a:r>
            <a:r>
              <a:rPr lang="zh-CN" altLang="en-US" sz="2800" b="1" dirty="0">
                <a:solidFill>
                  <a:schemeClr val="tx2"/>
                </a:solidFill>
                <a:ea typeface="宋体" charset="-122"/>
              </a:rPr>
              <a:t>和</a:t>
            </a:r>
            <a:r>
              <a:rPr lang="en-US" altLang="zh-CN" sz="2800" b="1" dirty="0">
                <a:solidFill>
                  <a:schemeClr val="tx2"/>
                </a:solidFill>
                <a:ea typeface="宋体" charset="-122"/>
              </a:rPr>
              <a:t>DELETE</a:t>
            </a:r>
            <a:r>
              <a:rPr lang="zh-CN" altLang="en-US" sz="2800" b="1" dirty="0">
                <a:solidFill>
                  <a:schemeClr val="tx2"/>
                </a:solidFill>
                <a:ea typeface="宋体" charset="-122"/>
              </a:rPr>
              <a:t>。因为更新表时，</a:t>
            </a:r>
            <a:r>
              <a:rPr lang="en-US" altLang="zh-CN" sz="2800" b="1" dirty="0" err="1">
                <a:solidFill>
                  <a:schemeClr val="tx2"/>
                </a:solidFill>
                <a:ea typeface="宋体" charset="-122"/>
              </a:rPr>
              <a:t>MySQL</a:t>
            </a:r>
            <a:r>
              <a:rPr lang="zh-CN" altLang="en-US" sz="2800" b="1" dirty="0">
                <a:solidFill>
                  <a:schemeClr val="tx2"/>
                </a:solidFill>
                <a:ea typeface="宋体" charset="-122"/>
              </a:rPr>
              <a:t>不仅要保存数据，还要保存一下索引文件</a:t>
            </a:r>
          </a:p>
          <a:p>
            <a:pPr eaLnBrk="0" hangingPunct="0">
              <a:buNone/>
            </a:pPr>
            <a:r>
              <a:rPr lang="en-US" altLang="zh-CN" sz="2800" b="1" dirty="0">
                <a:solidFill>
                  <a:schemeClr val="tx2"/>
                </a:solidFill>
                <a:ea typeface="宋体" charset="-122"/>
              </a:rPr>
              <a:t>2.	</a:t>
            </a:r>
            <a:r>
              <a:rPr lang="zh-CN" altLang="en-US" sz="2800" b="1" dirty="0">
                <a:solidFill>
                  <a:srgbClr val="FF0000"/>
                </a:solidFill>
                <a:ea typeface="宋体" charset="-122"/>
              </a:rPr>
              <a:t>建立索引会占用磁盘空间的索引文件</a:t>
            </a:r>
            <a:r>
              <a:rPr lang="zh-CN" altLang="en-US" sz="2800" b="1" dirty="0">
                <a:solidFill>
                  <a:schemeClr val="tx2"/>
                </a:solidFill>
                <a:ea typeface="宋体" charset="-122"/>
              </a:rPr>
              <a:t>。一般情况这个问题不太严重，但如果你在一个大表上创建了多种组合索引，索引文件的会膨胀很快</a:t>
            </a:r>
          </a:p>
          <a:p>
            <a:pPr eaLnBrk="0" hangingPunct="0">
              <a:buNone/>
            </a:pPr>
            <a:r>
              <a:rPr lang="en-US" altLang="zh-CN" sz="2800" b="1" dirty="0">
                <a:solidFill>
                  <a:schemeClr val="tx2"/>
                </a:solidFill>
                <a:ea typeface="宋体" charset="-122"/>
              </a:rPr>
              <a:t>3.	</a:t>
            </a:r>
            <a:r>
              <a:rPr lang="zh-CN" altLang="en-US" sz="2800" b="1" dirty="0">
                <a:solidFill>
                  <a:schemeClr val="tx2"/>
                </a:solidFill>
                <a:ea typeface="宋体" charset="-122"/>
              </a:rPr>
              <a:t>索引只是提高效率的一个因素，如果你的</a:t>
            </a:r>
            <a:r>
              <a:rPr lang="en-US" altLang="zh-CN" sz="2800" b="1" dirty="0" err="1">
                <a:solidFill>
                  <a:schemeClr val="tx2"/>
                </a:solidFill>
                <a:ea typeface="宋体" charset="-122"/>
              </a:rPr>
              <a:t>MySQL</a:t>
            </a:r>
            <a:r>
              <a:rPr lang="zh-CN" altLang="en-US" sz="2800" b="1" dirty="0">
                <a:solidFill>
                  <a:schemeClr val="tx2"/>
                </a:solidFill>
                <a:ea typeface="宋体" charset="-122"/>
              </a:rPr>
              <a:t>有大数据量的表，就需要花时间研究建立最优秀的索引，或优化查询语句</a:t>
            </a:r>
            <a:endParaRPr lang="en-US" altLang="zh-CN" sz="2800" b="1" dirty="0">
              <a:solidFill>
                <a:schemeClr val="tx2"/>
              </a:solidFill>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和</a:t>
            </a:r>
            <a:r>
              <a:rPr lang="en-US" altLang="zh-CN" dirty="0">
                <a:latin typeface="Arial Unicode MS" pitchFamily="34" charset="-122"/>
                <a:ea typeface="Arial Unicode MS" pitchFamily="34" charset="-122"/>
                <a:cs typeface="Arial Unicode MS" pitchFamily="34" charset="-122"/>
              </a:rPr>
              <a:t>equals</a:t>
            </a:r>
            <a:r>
              <a:rPr lang="zh-CN" altLang="en-US" dirty="0">
                <a:latin typeface="Arial Unicode MS" pitchFamily="34" charset="-122"/>
                <a:ea typeface="Arial Unicode MS" pitchFamily="34" charset="-122"/>
                <a:cs typeface="Arial Unicode MS" pitchFamily="34" charset="-122"/>
              </a:rPr>
              <a:t>的区别</a:t>
            </a:r>
          </a:p>
        </p:txBody>
      </p:sp>
      <p:sp>
        <p:nvSpPr>
          <p:cNvPr id="8" name="TextBox 7"/>
          <p:cNvSpPr txBox="1"/>
          <p:nvPr/>
        </p:nvSpPr>
        <p:spPr>
          <a:xfrm>
            <a:off x="251520" y="1844824"/>
            <a:ext cx="8640960" cy="2862322"/>
          </a:xfrm>
          <a:prstGeom prst="rect">
            <a:avLst/>
          </a:prstGeom>
          <a:noFill/>
        </p:spPr>
        <p:txBody>
          <a:bodyPr wrap="square" rtlCol="0">
            <a:spAutoFit/>
          </a:bodyPr>
          <a:lstStyle/>
          <a:p>
            <a:pPr marL="457200" indent="-457200">
              <a:buAutoNum type="arabicPlain"/>
            </a:pPr>
            <a:r>
              <a:rPr lang="en-US" altLang="zh-CN" sz="2000" b="1" dirty="0"/>
              <a:t>== </a:t>
            </a:r>
            <a:r>
              <a:rPr lang="zh-CN" altLang="en-US" sz="2000" b="1" dirty="0"/>
              <a:t>既可以比较基本类型也可以比较引用类型。对于基本类型就是比较值，对于引用类型就是比较内存地址</a:t>
            </a:r>
            <a:endParaRPr lang="en-US" altLang="zh-CN" sz="2000" b="1" dirty="0"/>
          </a:p>
          <a:p>
            <a:pPr marL="457200" indent="-457200">
              <a:buAutoNum type="arabicPlain"/>
            </a:pPr>
            <a:endParaRPr lang="en-US" altLang="zh-CN" sz="2000" b="1" dirty="0"/>
          </a:p>
          <a:p>
            <a:pPr marL="457200" indent="-457200">
              <a:buAutoNum type="arabicPlain"/>
            </a:pPr>
            <a:r>
              <a:rPr lang="en-US" altLang="zh-CN" sz="2000" b="1" dirty="0"/>
              <a:t>Equals</a:t>
            </a:r>
            <a:r>
              <a:rPr lang="zh-CN" altLang="en-US" sz="2000" b="1" dirty="0"/>
              <a:t>的话，它是属于</a:t>
            </a:r>
            <a:r>
              <a:rPr lang="en-US" altLang="zh-CN" sz="2000" b="1" dirty="0" err="1"/>
              <a:t>java.lang.Object</a:t>
            </a:r>
            <a:r>
              <a:rPr lang="zh-CN" altLang="en-US" sz="2000" b="1" dirty="0"/>
              <a:t>类里面的方法，如果该方法没有被重写过默认也是</a:t>
            </a:r>
            <a:r>
              <a:rPr lang="en-US" altLang="zh-CN" sz="2000" b="1" dirty="0"/>
              <a:t>==;</a:t>
            </a:r>
            <a:r>
              <a:rPr lang="zh-CN" altLang="en-US" sz="2000" b="1" dirty="0"/>
              <a:t>我们可以看到</a:t>
            </a:r>
            <a:r>
              <a:rPr lang="en-US" altLang="zh-CN" sz="2000" b="1" dirty="0"/>
              <a:t>String</a:t>
            </a:r>
            <a:r>
              <a:rPr lang="zh-CN" altLang="en-US" sz="2000" b="1" dirty="0"/>
              <a:t>类的</a:t>
            </a:r>
            <a:r>
              <a:rPr lang="en-US" altLang="zh-CN" sz="2000" b="1" dirty="0"/>
              <a:t>equals</a:t>
            </a:r>
            <a:r>
              <a:rPr lang="zh-CN" altLang="en-US" sz="2000" b="1" dirty="0"/>
              <a:t>方法是被重写过的，而且</a:t>
            </a:r>
            <a:r>
              <a:rPr lang="en-US" altLang="zh-CN" sz="2000" b="1" dirty="0"/>
              <a:t>String</a:t>
            </a:r>
            <a:r>
              <a:rPr lang="zh-CN" altLang="en-US" sz="2000" b="1" dirty="0"/>
              <a:t>类在日常开发中用的比较多，久而久之，形成了</a:t>
            </a:r>
            <a:r>
              <a:rPr lang="en-US" altLang="zh-CN" sz="2000" b="1" dirty="0"/>
              <a:t>equals</a:t>
            </a:r>
            <a:r>
              <a:rPr lang="zh-CN" altLang="en-US" sz="2000" b="1" dirty="0"/>
              <a:t>是比较值的错误观点。</a:t>
            </a:r>
            <a:endParaRPr lang="en-US" altLang="zh-CN" sz="2000" b="1" dirty="0"/>
          </a:p>
          <a:p>
            <a:pPr marL="457200" indent="-457200">
              <a:buAutoNum type="arabicPlain"/>
            </a:pPr>
            <a:endParaRPr lang="en-US" altLang="zh-CN" sz="2000" b="1" dirty="0"/>
          </a:p>
          <a:p>
            <a:pPr marL="457200" indent="-457200">
              <a:buAutoNum type="arabicPlain"/>
            </a:pPr>
            <a:r>
              <a:rPr lang="zh-CN" altLang="en-US" sz="2000" b="1" dirty="0"/>
              <a:t>具体要看这有没有重写</a:t>
            </a:r>
            <a:r>
              <a:rPr lang="en-US" altLang="zh-CN" sz="2000" b="1" dirty="0"/>
              <a:t>Object</a:t>
            </a:r>
            <a:r>
              <a:rPr lang="zh-CN" altLang="en-US" sz="2000" b="1" dirty="0"/>
              <a:t>的</a:t>
            </a:r>
            <a:r>
              <a:rPr lang="en-US" altLang="zh-CN" sz="2000" b="1" dirty="0" err="1"/>
              <a:t>hashCode</a:t>
            </a:r>
            <a:r>
              <a:rPr lang="zh-CN" altLang="en-US" sz="2000" b="1" dirty="0"/>
              <a:t>方法和</a:t>
            </a:r>
            <a:r>
              <a:rPr lang="en-US" altLang="zh-CN" sz="2000" b="1" dirty="0"/>
              <a:t>equals</a:t>
            </a:r>
            <a:r>
              <a:rPr lang="zh-CN" altLang="en-US" sz="2000" b="1" dirty="0"/>
              <a:t>方法来判断。</a:t>
            </a:r>
            <a:endParaRPr lang="en-US" altLang="zh-CN" sz="2000" b="1" dirty="0"/>
          </a:p>
        </p:txBody>
      </p:sp>
    </p:spTree>
    <p:extLst>
      <p:ext uri="{BB962C8B-B14F-4D97-AF65-F5344CB8AC3E}">
        <p14:creationId xmlns:p14="http://schemas.microsoft.com/office/powerpoint/2010/main" val="278090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80728"/>
            <a:ext cx="8229600" cy="569386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索引失效和</a:t>
            </a:r>
            <a:r>
              <a:rPr lang="en-US" altLang="zh-CN" b="1" dirty="0">
                <a:solidFill>
                  <a:schemeClr val="tx2"/>
                </a:solidFill>
                <a:ea typeface="宋体" charset="-122"/>
              </a:rPr>
              <a:t>EXPLAIN</a:t>
            </a:r>
            <a:r>
              <a:rPr lang="zh-CN" altLang="en-US" b="1" dirty="0">
                <a:solidFill>
                  <a:schemeClr val="tx2"/>
                </a:solidFill>
                <a:ea typeface="宋体" charset="-122"/>
              </a:rPr>
              <a:t>查询分析</a:t>
            </a:r>
            <a:endParaRPr lang="en-US" altLang="zh-CN" b="1" dirty="0">
              <a:solidFill>
                <a:schemeClr val="tx2"/>
              </a:solidFill>
              <a:ea typeface="宋体" charset="-122"/>
            </a:endParaRPr>
          </a:p>
          <a:p>
            <a:pPr eaLnBrk="0" hangingPunct="0">
              <a:buNone/>
            </a:pPr>
            <a:r>
              <a:rPr lang="en-US" altLang="zh-CN" sz="2000" b="1" dirty="0">
                <a:solidFill>
                  <a:schemeClr val="tx2"/>
                </a:solidFill>
                <a:ea typeface="宋体" charset="-122"/>
              </a:rPr>
              <a:t>1 </a:t>
            </a:r>
            <a:r>
              <a:rPr lang="zh-CN" altLang="en-US" sz="2000" b="1" dirty="0">
                <a:solidFill>
                  <a:schemeClr val="tx2"/>
                </a:solidFill>
                <a:ea typeface="宋体" charset="-122"/>
              </a:rPr>
              <a:t>少用</a:t>
            </a:r>
            <a:r>
              <a:rPr lang="en-US" altLang="zh-CN" sz="2000" b="1" dirty="0">
                <a:solidFill>
                  <a:schemeClr val="tx2"/>
                </a:solidFill>
                <a:ea typeface="宋体" charset="-122"/>
              </a:rPr>
              <a:t>or,</a:t>
            </a:r>
            <a:r>
              <a:rPr lang="zh-CN" altLang="en-US" sz="2000" b="1" dirty="0">
                <a:solidFill>
                  <a:schemeClr val="tx2"/>
                </a:solidFill>
                <a:ea typeface="宋体" charset="-122"/>
              </a:rPr>
              <a:t>用它来连接时会索引失效</a:t>
            </a:r>
            <a:endParaRPr lang="en-US" altLang="zh-CN" sz="2000" b="1" dirty="0">
              <a:solidFill>
                <a:schemeClr val="tx2"/>
              </a:solidFill>
              <a:ea typeface="宋体" charset="-122"/>
            </a:endParaRPr>
          </a:p>
          <a:p>
            <a:pPr eaLnBrk="0" hangingPunct="0">
              <a:buNone/>
            </a:pPr>
            <a:r>
              <a:rPr lang="en-US" altLang="zh-CN" sz="2000" b="1" dirty="0">
                <a:solidFill>
                  <a:schemeClr val="tx2"/>
                </a:solidFill>
                <a:ea typeface="宋体" charset="-122"/>
              </a:rPr>
              <a:t>2 where</a:t>
            </a:r>
            <a:r>
              <a:rPr lang="zh-CN" altLang="en-US" sz="2000" b="1" dirty="0">
                <a:solidFill>
                  <a:schemeClr val="tx2"/>
                </a:solidFill>
                <a:ea typeface="宋体" charset="-122"/>
              </a:rPr>
              <a:t>子句的查询条件里有</a:t>
            </a:r>
            <a:r>
              <a:rPr lang="en-US" altLang="zh-CN" sz="2000" b="1" dirty="0">
                <a:solidFill>
                  <a:schemeClr val="tx2"/>
                </a:solidFill>
                <a:ea typeface="宋体" charset="-122"/>
              </a:rPr>
              <a:t>!=,</a:t>
            </a:r>
            <a:r>
              <a:rPr lang="en-US" altLang="zh-CN" sz="2000" b="1" dirty="0" err="1">
                <a:solidFill>
                  <a:schemeClr val="tx2"/>
                </a:solidFill>
                <a:ea typeface="宋体" charset="-122"/>
              </a:rPr>
              <a:t>mysql</a:t>
            </a:r>
            <a:r>
              <a:rPr lang="zh-CN" altLang="en-US" sz="2000" b="1" dirty="0">
                <a:solidFill>
                  <a:schemeClr val="tx2"/>
                </a:solidFill>
                <a:ea typeface="宋体" charset="-122"/>
              </a:rPr>
              <a:t>将无法使用索引。</a:t>
            </a:r>
          </a:p>
          <a:p>
            <a:pPr eaLnBrk="0" hangingPunct="0">
              <a:buNone/>
            </a:pPr>
            <a:r>
              <a:rPr lang="en-US" altLang="zh-CN" sz="2000" b="1" dirty="0">
                <a:solidFill>
                  <a:schemeClr val="tx2"/>
                </a:solidFill>
                <a:ea typeface="宋体" charset="-122"/>
              </a:rPr>
              <a:t>3</a:t>
            </a:r>
            <a:r>
              <a:rPr lang="zh-CN" altLang="en-US" sz="2000" b="1" dirty="0">
                <a:solidFill>
                  <a:schemeClr val="tx2"/>
                </a:solidFill>
                <a:ea typeface="宋体" charset="-122"/>
              </a:rPr>
              <a:t>使用了</a:t>
            </a:r>
            <a:r>
              <a:rPr lang="en-US" altLang="zh-CN" sz="2000" b="1" dirty="0" err="1">
                <a:solidFill>
                  <a:schemeClr val="tx2"/>
                </a:solidFill>
                <a:ea typeface="宋体" charset="-122"/>
              </a:rPr>
              <a:t>mysql</a:t>
            </a:r>
            <a:r>
              <a:rPr lang="zh-CN" altLang="en-US" sz="2000" b="1" dirty="0">
                <a:solidFill>
                  <a:schemeClr val="tx2"/>
                </a:solidFill>
                <a:ea typeface="宋体" charset="-122"/>
              </a:rPr>
              <a:t>的函数时索引将无效</a:t>
            </a:r>
            <a:endParaRPr lang="en-US" altLang="zh-CN" sz="2000" b="1" dirty="0">
              <a:solidFill>
                <a:schemeClr val="tx2"/>
              </a:solidFill>
              <a:ea typeface="宋体" charset="-122"/>
            </a:endParaRPr>
          </a:p>
          <a:p>
            <a:pPr eaLnBrk="0" hangingPunct="0">
              <a:buNone/>
            </a:pPr>
            <a:r>
              <a:rPr lang="en-US" altLang="zh-CN" sz="2000" b="1" dirty="0">
                <a:solidFill>
                  <a:schemeClr val="tx2"/>
                </a:solidFill>
                <a:ea typeface="宋体" charset="-122"/>
              </a:rPr>
              <a:t>4</a:t>
            </a:r>
            <a:r>
              <a:rPr lang="zh-CN" altLang="en-US" sz="2000" b="1" dirty="0">
                <a:solidFill>
                  <a:schemeClr val="tx2"/>
                </a:solidFill>
                <a:ea typeface="宋体" charset="-122"/>
              </a:rPr>
              <a:t>使用</a:t>
            </a:r>
            <a:r>
              <a:rPr lang="en-US" altLang="zh-CN" sz="2000" b="1" dirty="0">
                <a:solidFill>
                  <a:schemeClr val="tx2"/>
                </a:solidFill>
                <a:ea typeface="宋体" charset="-122"/>
              </a:rPr>
              <a:t>like</a:t>
            </a:r>
            <a:r>
              <a:rPr lang="zh-CN" altLang="en-US" sz="2000" b="1" dirty="0">
                <a:solidFill>
                  <a:schemeClr val="tx2"/>
                </a:solidFill>
                <a:ea typeface="宋体" charset="-122"/>
              </a:rPr>
              <a:t>查询</a:t>
            </a:r>
            <a:r>
              <a:rPr lang="en-US" altLang="zh-CN" sz="2000" b="1" dirty="0">
                <a:solidFill>
                  <a:schemeClr val="tx2"/>
                </a:solidFill>
                <a:ea typeface="宋体" charset="-122"/>
              </a:rPr>
              <a:t>%</a:t>
            </a:r>
            <a:r>
              <a:rPr lang="zh-CN" altLang="en-US" sz="2000" b="1" dirty="0">
                <a:solidFill>
                  <a:schemeClr val="tx2"/>
                </a:solidFill>
                <a:ea typeface="宋体" charset="-122"/>
              </a:rPr>
              <a:t>开头</a:t>
            </a:r>
            <a:endParaRPr lang="en-US" altLang="zh-CN" sz="2000" b="1" dirty="0">
              <a:solidFill>
                <a:schemeClr val="tx2"/>
              </a:solidFill>
              <a:ea typeface="宋体" charset="-122"/>
            </a:endParaRPr>
          </a:p>
          <a:p>
            <a:pPr eaLnBrk="0" hangingPunct="0">
              <a:buNone/>
            </a:pPr>
            <a:r>
              <a:rPr lang="en-US" altLang="zh-CN" sz="2000" b="1" dirty="0">
                <a:solidFill>
                  <a:schemeClr val="tx2"/>
                </a:solidFill>
                <a:ea typeface="宋体" charset="-122"/>
              </a:rPr>
              <a:t>5</a:t>
            </a:r>
            <a:r>
              <a:rPr lang="zh-CN" altLang="en-US" sz="2000" b="1" dirty="0">
                <a:solidFill>
                  <a:schemeClr val="tx2"/>
                </a:solidFill>
                <a:ea typeface="宋体" charset="-122"/>
              </a:rPr>
              <a:t>字符串不加单引号索引失效</a:t>
            </a:r>
            <a:endParaRPr lang="en-US" altLang="zh-CN" sz="2000" b="1" dirty="0">
              <a:solidFill>
                <a:schemeClr val="tx2"/>
              </a:solidFill>
              <a:ea typeface="宋体" charset="-122"/>
            </a:endParaRPr>
          </a:p>
          <a:p>
            <a:pPr eaLnBrk="0" hangingPunct="0">
              <a:buNone/>
            </a:pPr>
            <a:r>
              <a:rPr lang="en-US" altLang="zh-CN" sz="2000" b="1" dirty="0">
                <a:solidFill>
                  <a:schemeClr val="tx2"/>
                </a:solidFill>
                <a:ea typeface="宋体" charset="-122"/>
              </a:rPr>
              <a:t>6 </a:t>
            </a:r>
            <a:r>
              <a:rPr lang="zh-CN" altLang="en-US" sz="2000" b="1" dirty="0">
                <a:solidFill>
                  <a:schemeClr val="tx2"/>
                </a:solidFill>
                <a:ea typeface="宋体" charset="-122"/>
              </a:rPr>
              <a:t>复合索引不使用第一列</a:t>
            </a:r>
            <a:endParaRPr lang="en-US" altLang="zh-CN" sz="2000" b="1" dirty="0">
              <a:solidFill>
                <a:schemeClr val="tx2"/>
              </a:solidFill>
              <a:ea typeface="宋体" charset="-122"/>
            </a:endParaRPr>
          </a:p>
          <a:p>
            <a:pPr eaLnBrk="0" hangingPunct="0">
              <a:buNone/>
            </a:pPr>
            <a:endParaRPr lang="en-US" altLang="zh-CN" sz="2000" b="1" dirty="0">
              <a:solidFill>
                <a:schemeClr val="tx2"/>
              </a:solidFill>
              <a:ea typeface="宋体" charset="-122"/>
            </a:endParaRPr>
          </a:p>
          <a:p>
            <a:pPr eaLnBrk="0" hangingPunct="0">
              <a:buNone/>
            </a:pPr>
            <a:r>
              <a:rPr lang="zh-CN" altLang="en-US" sz="2000" b="1" dirty="0">
                <a:solidFill>
                  <a:schemeClr val="tx2"/>
                </a:solidFill>
                <a:ea typeface="宋体" charset="-122"/>
              </a:rPr>
              <a:t>比如有一条语句是这样的：</a:t>
            </a:r>
            <a:r>
              <a:rPr lang="en-US" altLang="zh-CN" sz="2000" b="1" dirty="0">
                <a:solidFill>
                  <a:schemeClr val="tx2"/>
                </a:solidFill>
                <a:ea typeface="宋体" charset="-122"/>
              </a:rPr>
              <a:t>select * from users where area=’</a:t>
            </a:r>
            <a:r>
              <a:rPr lang="en-US" altLang="zh-CN" sz="2000" b="1" dirty="0" err="1">
                <a:solidFill>
                  <a:schemeClr val="tx2"/>
                </a:solidFill>
                <a:ea typeface="宋体" charset="-122"/>
              </a:rPr>
              <a:t>beijing</a:t>
            </a:r>
            <a:r>
              <a:rPr lang="en-US" altLang="zh-CN" sz="2000" b="1" dirty="0">
                <a:solidFill>
                  <a:schemeClr val="tx2"/>
                </a:solidFill>
                <a:ea typeface="宋体" charset="-122"/>
              </a:rPr>
              <a:t>’ and age=22;</a:t>
            </a:r>
            <a:r>
              <a:rPr lang="zh-CN" altLang="en-US" sz="2000" b="1" dirty="0">
                <a:solidFill>
                  <a:schemeClr val="tx2"/>
                </a:solidFill>
                <a:ea typeface="宋体" charset="-122"/>
              </a:rPr>
              <a:t>如 果我们是在</a:t>
            </a:r>
            <a:r>
              <a:rPr lang="en-US" altLang="zh-CN" sz="2000" b="1" dirty="0">
                <a:solidFill>
                  <a:schemeClr val="tx2"/>
                </a:solidFill>
                <a:ea typeface="宋体" charset="-122"/>
              </a:rPr>
              <a:t>area</a:t>
            </a:r>
            <a:r>
              <a:rPr lang="zh-CN" altLang="en-US" sz="2000" b="1" dirty="0">
                <a:solidFill>
                  <a:schemeClr val="tx2"/>
                </a:solidFill>
                <a:ea typeface="宋体" charset="-122"/>
              </a:rPr>
              <a:t>和</a:t>
            </a:r>
            <a:r>
              <a:rPr lang="en-US" altLang="zh-CN" sz="2000" b="1" dirty="0">
                <a:solidFill>
                  <a:schemeClr val="tx2"/>
                </a:solidFill>
                <a:ea typeface="宋体" charset="-122"/>
              </a:rPr>
              <a:t>age</a:t>
            </a:r>
            <a:r>
              <a:rPr lang="zh-CN" altLang="en-US" sz="2000" b="1" dirty="0">
                <a:solidFill>
                  <a:schemeClr val="tx2"/>
                </a:solidFill>
                <a:ea typeface="宋体" charset="-122"/>
              </a:rPr>
              <a:t>上分别创建单个索引的话，</a:t>
            </a:r>
            <a:r>
              <a:rPr lang="zh-CN" altLang="en-US" sz="2000" b="1" dirty="0">
                <a:solidFill>
                  <a:srgbClr val="FF0000"/>
                </a:solidFill>
                <a:ea typeface="宋体" charset="-122"/>
              </a:rPr>
              <a:t>由于</a:t>
            </a:r>
            <a:r>
              <a:rPr lang="en-US" altLang="zh-CN" sz="2000" b="1" dirty="0" err="1">
                <a:solidFill>
                  <a:srgbClr val="FF0000"/>
                </a:solidFill>
                <a:ea typeface="宋体" charset="-122"/>
              </a:rPr>
              <a:t>mysql</a:t>
            </a:r>
            <a:r>
              <a:rPr lang="zh-CN" altLang="en-US" sz="2000" b="1" dirty="0">
                <a:solidFill>
                  <a:srgbClr val="FF0000"/>
                </a:solidFill>
                <a:ea typeface="宋体" charset="-122"/>
              </a:rPr>
              <a:t>查询每次只能使用一个索引</a:t>
            </a:r>
            <a:r>
              <a:rPr lang="zh-CN" altLang="en-US" sz="2000" b="1" dirty="0">
                <a:solidFill>
                  <a:schemeClr val="tx2"/>
                </a:solidFill>
                <a:ea typeface="宋体" charset="-122"/>
              </a:rPr>
              <a:t>，所以虽然这样已经相对不做索引时全表扫描提高了很多效率， 但是如果在</a:t>
            </a:r>
            <a:r>
              <a:rPr lang="en-US" altLang="zh-CN" sz="2000" b="1" dirty="0">
                <a:solidFill>
                  <a:schemeClr val="tx2"/>
                </a:solidFill>
                <a:ea typeface="宋体" charset="-122"/>
              </a:rPr>
              <a:t>area</a:t>
            </a:r>
            <a:r>
              <a:rPr lang="zh-CN" altLang="en-US" sz="2000" b="1" dirty="0">
                <a:solidFill>
                  <a:schemeClr val="tx2"/>
                </a:solidFill>
                <a:ea typeface="宋体" charset="-122"/>
              </a:rPr>
              <a:t>、</a:t>
            </a:r>
            <a:r>
              <a:rPr lang="en-US" altLang="zh-CN" sz="2000" b="1" dirty="0">
                <a:solidFill>
                  <a:schemeClr val="tx2"/>
                </a:solidFill>
                <a:ea typeface="宋体" charset="-122"/>
              </a:rPr>
              <a:t>age</a:t>
            </a:r>
            <a:r>
              <a:rPr lang="zh-CN" altLang="en-US" sz="2000" b="1" dirty="0">
                <a:solidFill>
                  <a:schemeClr val="tx2"/>
                </a:solidFill>
                <a:ea typeface="宋体" charset="-122"/>
              </a:rPr>
              <a:t>两列上创建复合索引的话将带来更高的效率。如果我们创建了</a:t>
            </a:r>
            <a:r>
              <a:rPr lang="en-US" altLang="zh-CN" sz="2000" b="1" dirty="0">
                <a:solidFill>
                  <a:schemeClr val="tx2"/>
                </a:solidFill>
                <a:ea typeface="宋体" charset="-122"/>
              </a:rPr>
              <a:t>(area, age, salary)</a:t>
            </a:r>
            <a:r>
              <a:rPr lang="zh-CN" altLang="en-US" sz="2000" b="1" dirty="0">
                <a:solidFill>
                  <a:schemeClr val="tx2"/>
                </a:solidFill>
                <a:ea typeface="宋体" charset="-122"/>
              </a:rPr>
              <a:t>的复合索引，那么其实相当于创建了</a:t>
            </a:r>
            <a:r>
              <a:rPr lang="en-US" altLang="zh-CN" sz="2000" b="1" dirty="0">
                <a:solidFill>
                  <a:schemeClr val="tx2"/>
                </a:solidFill>
                <a:ea typeface="宋体" charset="-122"/>
              </a:rPr>
              <a:t>(</a:t>
            </a:r>
            <a:r>
              <a:rPr lang="en-US" altLang="zh-CN" sz="2000" b="1" dirty="0" err="1">
                <a:solidFill>
                  <a:schemeClr val="tx2"/>
                </a:solidFill>
                <a:ea typeface="宋体" charset="-122"/>
              </a:rPr>
              <a:t>area,age,salary</a:t>
            </a:r>
            <a:r>
              <a:rPr lang="en-US" altLang="zh-CN" sz="2000" b="1" dirty="0">
                <a:solidFill>
                  <a:schemeClr val="tx2"/>
                </a:solidFill>
                <a:ea typeface="宋体" charset="-122"/>
              </a:rPr>
              <a:t>)</a:t>
            </a:r>
            <a:r>
              <a:rPr lang="zh-CN" altLang="en-US" sz="2000" b="1" dirty="0">
                <a:solidFill>
                  <a:schemeClr val="tx2"/>
                </a:solidFill>
                <a:ea typeface="宋体" charset="-122"/>
              </a:rPr>
              <a:t>、</a:t>
            </a:r>
            <a:r>
              <a:rPr lang="en-US" altLang="zh-CN" sz="2000" b="1" dirty="0">
                <a:solidFill>
                  <a:schemeClr val="tx2"/>
                </a:solidFill>
                <a:ea typeface="宋体" charset="-122"/>
              </a:rPr>
              <a:t>(</a:t>
            </a:r>
            <a:r>
              <a:rPr lang="en-US" altLang="zh-CN" sz="2000" b="1" dirty="0" err="1">
                <a:solidFill>
                  <a:schemeClr val="tx2"/>
                </a:solidFill>
                <a:ea typeface="宋体" charset="-122"/>
              </a:rPr>
              <a:t>area,age</a:t>
            </a:r>
            <a:r>
              <a:rPr lang="en-US" altLang="zh-CN" sz="2000" b="1" dirty="0">
                <a:solidFill>
                  <a:schemeClr val="tx2"/>
                </a:solidFill>
                <a:ea typeface="宋体" charset="-122"/>
              </a:rPr>
              <a:t>)</a:t>
            </a:r>
            <a:r>
              <a:rPr lang="zh-CN" altLang="en-US" sz="2000" b="1" dirty="0">
                <a:solidFill>
                  <a:schemeClr val="tx2"/>
                </a:solidFill>
                <a:ea typeface="宋体" charset="-122"/>
              </a:rPr>
              <a:t>、</a:t>
            </a:r>
            <a:r>
              <a:rPr lang="en-US" altLang="zh-CN" sz="2000" b="1" dirty="0">
                <a:solidFill>
                  <a:schemeClr val="tx2"/>
                </a:solidFill>
                <a:ea typeface="宋体" charset="-122"/>
              </a:rPr>
              <a:t>(area)</a:t>
            </a:r>
            <a:r>
              <a:rPr lang="zh-CN" altLang="en-US" sz="2000" b="1" dirty="0">
                <a:solidFill>
                  <a:schemeClr val="tx2"/>
                </a:solidFill>
                <a:ea typeface="宋体" charset="-122"/>
              </a:rPr>
              <a:t>三个索引，这被称为</a:t>
            </a:r>
            <a:r>
              <a:rPr lang="zh-CN" altLang="en-US" sz="2000" b="1" dirty="0">
                <a:solidFill>
                  <a:srgbClr val="FF0000"/>
                </a:solidFill>
                <a:ea typeface="宋体" charset="-122"/>
              </a:rPr>
              <a:t>最佳左前缀 特性</a:t>
            </a:r>
            <a:r>
              <a:rPr lang="zh-CN" altLang="en-US" sz="2000" b="1" dirty="0">
                <a:solidFill>
                  <a:schemeClr val="tx2"/>
                </a:solidFill>
                <a:ea typeface="宋体" charset="-122"/>
              </a:rPr>
              <a:t>。因此我们在创建复合索引时应该将最常用作限制条件的列放在最左边，依次递减。</a:t>
            </a:r>
            <a:endParaRPr lang="en-US" altLang="zh-CN" sz="2000" b="1" dirty="0">
              <a:solidFill>
                <a:schemeClr val="tx2"/>
              </a:solidFill>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470898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sz="3600" b="1" dirty="0">
                <a:solidFill>
                  <a:schemeClr val="tx2"/>
                </a:solidFill>
                <a:ea typeface="宋体" charset="-122"/>
              </a:rPr>
              <a:t>explain</a:t>
            </a:r>
            <a:r>
              <a:rPr lang="zh-CN" altLang="en-US" sz="3600" b="1" dirty="0">
                <a:solidFill>
                  <a:schemeClr val="tx2"/>
                </a:solidFill>
                <a:ea typeface="宋体" charset="-122"/>
              </a:rPr>
              <a:t>字段解释</a:t>
            </a:r>
            <a:endParaRPr lang="en-US" altLang="zh-CN" sz="3600" b="1" dirty="0">
              <a:solidFill>
                <a:schemeClr val="tx2"/>
              </a:solidFill>
              <a:ea typeface="宋体" charset="-122"/>
            </a:endParaRPr>
          </a:p>
          <a:p>
            <a:pPr eaLnBrk="0" hangingPunct="0">
              <a:buNone/>
            </a:pPr>
            <a:endParaRPr lang="zh-CN" altLang="en-US" sz="2000" b="1" dirty="0">
              <a:solidFill>
                <a:schemeClr val="tx2"/>
              </a:solidFill>
              <a:ea typeface="宋体" charset="-122"/>
            </a:endParaRPr>
          </a:p>
          <a:p>
            <a:pPr eaLnBrk="0" hangingPunct="0"/>
            <a:r>
              <a:rPr lang="en-US" altLang="zh-CN" sz="2000" b="1" dirty="0">
                <a:solidFill>
                  <a:schemeClr val="tx2"/>
                </a:solidFill>
                <a:ea typeface="宋体" charset="-122"/>
              </a:rPr>
              <a:t>Id : 		</a:t>
            </a:r>
            <a:r>
              <a:rPr lang="zh-CN" altLang="en-US" sz="2000" b="1" dirty="0">
                <a:solidFill>
                  <a:schemeClr val="tx2"/>
                </a:solidFill>
                <a:ea typeface="宋体" charset="-122"/>
              </a:rPr>
              <a:t>语句编号</a:t>
            </a:r>
          </a:p>
          <a:p>
            <a:pPr eaLnBrk="0" hangingPunct="0"/>
            <a:r>
              <a:rPr lang="en-US" altLang="zh-CN" sz="2000" b="1" dirty="0" err="1">
                <a:solidFill>
                  <a:schemeClr val="tx2"/>
                </a:solidFill>
                <a:ea typeface="宋体" charset="-122"/>
              </a:rPr>
              <a:t>select_type</a:t>
            </a:r>
            <a:r>
              <a:rPr lang="en-US" altLang="zh-CN" sz="2000" b="1" dirty="0">
                <a:solidFill>
                  <a:schemeClr val="tx2"/>
                </a:solidFill>
                <a:ea typeface="宋体" charset="-122"/>
              </a:rPr>
              <a:t>: 	select</a:t>
            </a:r>
            <a:r>
              <a:rPr lang="zh-CN" altLang="en-US" sz="2000" b="1" dirty="0">
                <a:solidFill>
                  <a:schemeClr val="tx2"/>
                </a:solidFill>
                <a:ea typeface="宋体" charset="-122"/>
              </a:rPr>
              <a:t>类型</a:t>
            </a:r>
          </a:p>
          <a:p>
            <a:pPr eaLnBrk="0" hangingPunct="0"/>
            <a:r>
              <a:rPr lang="en-US" altLang="zh-CN" sz="2000" b="1" dirty="0">
                <a:solidFill>
                  <a:schemeClr val="tx2"/>
                </a:solidFill>
                <a:ea typeface="宋体" charset="-122"/>
              </a:rPr>
              <a:t>table:   	</a:t>
            </a:r>
            <a:r>
              <a:rPr lang="zh-CN" altLang="en-US" sz="2000" b="1" dirty="0">
                <a:solidFill>
                  <a:schemeClr val="tx2"/>
                </a:solidFill>
                <a:ea typeface="宋体" charset="-122"/>
              </a:rPr>
              <a:t>显示这一句</a:t>
            </a:r>
            <a:r>
              <a:rPr lang="en-US" altLang="zh-CN" sz="2000" b="1" dirty="0">
                <a:solidFill>
                  <a:schemeClr val="tx2"/>
                </a:solidFill>
                <a:ea typeface="宋体" charset="-122"/>
              </a:rPr>
              <a:t>SQL</a:t>
            </a:r>
            <a:r>
              <a:rPr lang="zh-CN" altLang="en-US" sz="2000" b="1" dirty="0">
                <a:solidFill>
                  <a:schemeClr val="tx2"/>
                </a:solidFill>
                <a:ea typeface="宋体" charset="-122"/>
              </a:rPr>
              <a:t>是关于哪张表的</a:t>
            </a:r>
          </a:p>
          <a:p>
            <a:pPr eaLnBrk="0" hangingPunct="0"/>
            <a:r>
              <a:rPr lang="en-US" altLang="zh-CN" sz="2000" b="1" dirty="0">
                <a:solidFill>
                  <a:schemeClr val="tx2"/>
                </a:solidFill>
                <a:ea typeface="宋体" charset="-122"/>
              </a:rPr>
              <a:t>type:    	</a:t>
            </a:r>
            <a:r>
              <a:rPr lang="zh-CN" altLang="en-US" sz="2000" b="1" dirty="0">
                <a:solidFill>
                  <a:schemeClr val="tx2"/>
                </a:solidFill>
                <a:ea typeface="宋体" charset="-122"/>
              </a:rPr>
              <a:t>显示了连接使用了哪种类别</a:t>
            </a:r>
            <a:r>
              <a:rPr lang="en-US" altLang="zh-CN" sz="2000" b="1" dirty="0">
                <a:solidFill>
                  <a:schemeClr val="tx2"/>
                </a:solidFill>
                <a:ea typeface="宋体" charset="-122"/>
              </a:rPr>
              <a:t>,</a:t>
            </a:r>
            <a:r>
              <a:rPr lang="zh-CN" altLang="en-US" sz="2000" b="1" dirty="0">
                <a:solidFill>
                  <a:schemeClr val="tx2"/>
                </a:solidFill>
                <a:ea typeface="宋体" charset="-122"/>
              </a:rPr>
              <a:t>有无使用索引</a:t>
            </a:r>
          </a:p>
          <a:p>
            <a:pPr eaLnBrk="0" hangingPunct="0"/>
            <a:r>
              <a:rPr lang="en-US" altLang="zh-CN" sz="2000" b="1" dirty="0" err="1">
                <a:solidFill>
                  <a:schemeClr val="tx2"/>
                </a:solidFill>
                <a:ea typeface="宋体" charset="-122"/>
              </a:rPr>
              <a:t>possible_keys</a:t>
            </a:r>
            <a:r>
              <a:rPr lang="en-US" altLang="zh-CN" sz="2000" b="1" dirty="0">
                <a:solidFill>
                  <a:schemeClr val="tx2"/>
                </a:solidFill>
                <a:ea typeface="宋体" charset="-122"/>
              </a:rPr>
              <a:t>:  </a:t>
            </a:r>
            <a:r>
              <a:rPr lang="en-US" altLang="zh-CN" sz="2000" b="1" dirty="0" err="1">
                <a:solidFill>
                  <a:schemeClr val="tx2"/>
                </a:solidFill>
                <a:ea typeface="宋体" charset="-122"/>
              </a:rPr>
              <a:t>MySQL</a:t>
            </a:r>
            <a:r>
              <a:rPr lang="zh-CN" altLang="en-US" sz="2000" b="1" dirty="0">
                <a:solidFill>
                  <a:schemeClr val="tx2"/>
                </a:solidFill>
                <a:ea typeface="宋体" charset="-122"/>
              </a:rPr>
              <a:t>可能使用哪个索引</a:t>
            </a:r>
          </a:p>
          <a:p>
            <a:pPr eaLnBrk="0" hangingPunct="0"/>
            <a:r>
              <a:rPr lang="en-US" altLang="zh-CN" sz="2000" b="1" dirty="0">
                <a:solidFill>
                  <a:schemeClr val="tx2"/>
                </a:solidFill>
                <a:ea typeface="宋体" charset="-122"/>
              </a:rPr>
              <a:t>key:   	key</a:t>
            </a:r>
            <a:r>
              <a:rPr lang="zh-CN" altLang="en-US" sz="2000" b="1" dirty="0">
                <a:solidFill>
                  <a:schemeClr val="tx2"/>
                </a:solidFill>
                <a:ea typeface="宋体" charset="-122"/>
              </a:rPr>
              <a:t>列显示</a:t>
            </a:r>
            <a:r>
              <a:rPr lang="en-US" altLang="zh-CN" sz="2000" b="1" dirty="0" err="1">
                <a:solidFill>
                  <a:schemeClr val="tx2"/>
                </a:solidFill>
                <a:ea typeface="宋体" charset="-122"/>
              </a:rPr>
              <a:t>MySQL</a:t>
            </a:r>
            <a:r>
              <a:rPr lang="zh-CN" altLang="en-US" sz="2000" b="1" dirty="0">
                <a:solidFill>
                  <a:schemeClr val="tx2"/>
                </a:solidFill>
                <a:ea typeface="宋体" charset="-122"/>
              </a:rPr>
              <a:t>实际决定使用的键（索引）</a:t>
            </a:r>
          </a:p>
          <a:p>
            <a:pPr eaLnBrk="0" hangingPunct="0"/>
            <a:r>
              <a:rPr lang="en-US" altLang="zh-CN" sz="2000" b="1" dirty="0" err="1">
                <a:solidFill>
                  <a:schemeClr val="tx2"/>
                </a:solidFill>
                <a:ea typeface="宋体" charset="-122"/>
              </a:rPr>
              <a:t>key_len</a:t>
            </a:r>
            <a:r>
              <a:rPr lang="en-US" altLang="zh-CN" sz="2000" b="1" dirty="0">
                <a:solidFill>
                  <a:schemeClr val="tx2"/>
                </a:solidFill>
                <a:ea typeface="宋体" charset="-122"/>
              </a:rPr>
              <a:t>: 	</a:t>
            </a:r>
            <a:r>
              <a:rPr lang="en-US" altLang="zh-CN" sz="2000" b="1" dirty="0" err="1">
                <a:solidFill>
                  <a:schemeClr val="tx2"/>
                </a:solidFill>
                <a:ea typeface="宋体" charset="-122"/>
              </a:rPr>
              <a:t>key_len</a:t>
            </a:r>
            <a:r>
              <a:rPr lang="zh-CN" altLang="en-US" sz="2000" b="1" dirty="0">
                <a:solidFill>
                  <a:schemeClr val="tx2"/>
                </a:solidFill>
                <a:ea typeface="宋体" charset="-122"/>
              </a:rPr>
              <a:t>列显示</a:t>
            </a:r>
            <a:r>
              <a:rPr lang="en-US" altLang="zh-CN" sz="2000" b="1" dirty="0" err="1">
                <a:solidFill>
                  <a:schemeClr val="tx2"/>
                </a:solidFill>
                <a:ea typeface="宋体" charset="-122"/>
              </a:rPr>
              <a:t>MySQL</a:t>
            </a:r>
            <a:r>
              <a:rPr lang="zh-CN" altLang="en-US" sz="2000" b="1" dirty="0">
                <a:solidFill>
                  <a:schemeClr val="tx2"/>
                </a:solidFill>
                <a:ea typeface="宋体" charset="-122"/>
              </a:rPr>
              <a:t>决定使用的键长度</a:t>
            </a:r>
          </a:p>
          <a:p>
            <a:pPr eaLnBrk="0" hangingPunct="0"/>
            <a:r>
              <a:rPr lang="en-US" altLang="zh-CN" sz="2000" b="1" dirty="0">
                <a:solidFill>
                  <a:schemeClr val="tx2"/>
                </a:solidFill>
                <a:ea typeface="宋体" charset="-122"/>
              </a:rPr>
              <a:t>ref: 		ref</a:t>
            </a:r>
            <a:r>
              <a:rPr lang="zh-CN" altLang="en-US" sz="2000" b="1" dirty="0">
                <a:solidFill>
                  <a:schemeClr val="tx2"/>
                </a:solidFill>
                <a:ea typeface="宋体" charset="-122"/>
              </a:rPr>
              <a:t>列显示使用哪个列或常数与</a:t>
            </a:r>
            <a:r>
              <a:rPr lang="en-US" altLang="zh-CN" sz="2000" b="1" dirty="0">
                <a:solidFill>
                  <a:schemeClr val="tx2"/>
                </a:solidFill>
                <a:ea typeface="宋体" charset="-122"/>
              </a:rPr>
              <a:t>key</a:t>
            </a:r>
            <a:r>
              <a:rPr lang="zh-CN" altLang="en-US" sz="2000" b="1" dirty="0">
                <a:solidFill>
                  <a:schemeClr val="tx2"/>
                </a:solidFill>
                <a:ea typeface="宋体" charset="-122"/>
              </a:rPr>
              <a:t>一起从表中选择</a:t>
            </a:r>
          </a:p>
          <a:p>
            <a:pPr eaLnBrk="0" hangingPunct="0"/>
            <a:r>
              <a:rPr lang="en-US" altLang="zh-CN" sz="2000" b="1" dirty="0">
                <a:solidFill>
                  <a:schemeClr val="tx2"/>
                </a:solidFill>
                <a:ea typeface="宋体" charset="-122"/>
              </a:rPr>
              <a:t>rows: 	rows</a:t>
            </a:r>
            <a:r>
              <a:rPr lang="zh-CN" altLang="en-US" sz="2000" b="1" dirty="0">
                <a:solidFill>
                  <a:schemeClr val="tx2"/>
                </a:solidFill>
                <a:ea typeface="宋体" charset="-122"/>
              </a:rPr>
              <a:t>列显示</a:t>
            </a:r>
            <a:r>
              <a:rPr lang="en-US" altLang="zh-CN" sz="2000" b="1" dirty="0" err="1">
                <a:solidFill>
                  <a:schemeClr val="tx2"/>
                </a:solidFill>
                <a:ea typeface="宋体" charset="-122"/>
              </a:rPr>
              <a:t>MySQL</a:t>
            </a:r>
            <a:r>
              <a:rPr lang="zh-CN" altLang="en-US" sz="2000" b="1" dirty="0">
                <a:solidFill>
                  <a:schemeClr val="tx2"/>
                </a:solidFill>
                <a:ea typeface="宋体" charset="-122"/>
              </a:rPr>
              <a:t>认为它执行查询时必须检查的行数</a:t>
            </a:r>
          </a:p>
          <a:p>
            <a:pPr eaLnBrk="0" hangingPunct="0"/>
            <a:r>
              <a:rPr lang="en-US" altLang="zh-CN" sz="2000" b="1" dirty="0">
                <a:solidFill>
                  <a:schemeClr val="tx2"/>
                </a:solidFill>
                <a:ea typeface="宋体" charset="-122"/>
              </a:rPr>
              <a:t>Extra: 	</a:t>
            </a:r>
            <a:r>
              <a:rPr lang="zh-CN" altLang="en-US" sz="2000" b="1" dirty="0">
                <a:solidFill>
                  <a:schemeClr val="tx2"/>
                </a:solidFill>
                <a:ea typeface="宋体" charset="-122"/>
              </a:rPr>
              <a:t>该列包含</a:t>
            </a:r>
            <a:r>
              <a:rPr lang="en-US" altLang="zh-CN" sz="2000" b="1" dirty="0" err="1">
                <a:solidFill>
                  <a:schemeClr val="tx2"/>
                </a:solidFill>
                <a:ea typeface="宋体" charset="-122"/>
              </a:rPr>
              <a:t>MySQL</a:t>
            </a:r>
            <a:r>
              <a:rPr lang="zh-CN" altLang="en-US" sz="2000" b="1" dirty="0">
                <a:solidFill>
                  <a:schemeClr val="tx2"/>
                </a:solidFill>
                <a:ea typeface="宋体" charset="-122"/>
              </a:rPr>
              <a:t>解决查询的详细信息</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说说你碰到过的一次难忘的生产故障？</a:t>
            </a:r>
            <a:endParaRPr lang="en-US" altLang="zh-CN" b="1" dirty="0">
              <a:solidFill>
                <a:schemeClr val="tx2"/>
              </a:solidFill>
              <a:ea typeface="宋体" charset="-122"/>
            </a:endParaRPr>
          </a:p>
        </p:txBody>
      </p:sp>
      <p:sp>
        <p:nvSpPr>
          <p:cNvPr id="3" name="内容占位符 3"/>
          <p:cNvSpPr txBox="1">
            <a:spLocks/>
          </p:cNvSpPr>
          <p:nvPr/>
        </p:nvSpPr>
        <p:spPr>
          <a:xfrm>
            <a:off x="323528" y="2996952"/>
            <a:ext cx="8229600" cy="1175706"/>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不可能在生产机器上安装</a:t>
            </a:r>
            <a:r>
              <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rPr>
              <a:t>eclipse</a:t>
            </a: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去</a:t>
            </a:r>
            <a:r>
              <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rPr>
              <a:t>debug</a:t>
            </a: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zh-CN" altLang="en-US" sz="3200" b="1" dirty="0">
                <a:solidFill>
                  <a:schemeClr val="tx2"/>
                </a:solidFill>
                <a:ea typeface="宋体" charset="-122"/>
              </a:rPr>
              <a:t>只看</a:t>
            </a:r>
            <a:r>
              <a:rPr lang="en-US" altLang="zh-CN" sz="3200" b="1" dirty="0">
                <a:solidFill>
                  <a:schemeClr val="tx2"/>
                </a:solidFill>
                <a:ea typeface="宋体" charset="-122"/>
              </a:rPr>
              <a:t>log4j</a:t>
            </a:r>
            <a:r>
              <a:rPr lang="zh-CN" altLang="en-US" sz="3200" b="1" dirty="0">
                <a:solidFill>
                  <a:schemeClr val="tx2"/>
                </a:solidFill>
                <a:ea typeface="宋体" charset="-122"/>
              </a:rPr>
              <a:t>是不够的。</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
        <p:nvSpPr>
          <p:cNvPr id="6" name="内容占位符 3">
            <a:extLst>
              <a:ext uri="{FF2B5EF4-FFF2-40B4-BE49-F238E27FC236}">
                <a16:creationId xmlns:a16="http://schemas.microsoft.com/office/drawing/2014/main" id="{BD0A86EB-C6A7-471F-8D56-3B1A10CC1DA7}"/>
              </a:ext>
            </a:extLst>
          </p:cNvPr>
          <p:cNvSpPr txBox="1">
            <a:spLocks/>
          </p:cNvSpPr>
          <p:nvPr/>
        </p:nvSpPr>
        <p:spPr>
          <a:xfrm>
            <a:off x="323528" y="46531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tabLst/>
              <a:defRPr/>
            </a:pPr>
            <a:r>
              <a:rPr lang="zh-CN" altLang="en-US" sz="3200" b="1" dirty="0">
                <a:solidFill>
                  <a:schemeClr val="tx2"/>
                </a:solidFill>
                <a:ea typeface="宋体" charset="-122"/>
              </a:rPr>
              <a:t>问题：高</a:t>
            </a:r>
            <a:r>
              <a:rPr lang="en-US" altLang="zh-CN" sz="3200" b="1" dirty="0">
                <a:solidFill>
                  <a:schemeClr val="tx2"/>
                </a:solidFill>
                <a:ea typeface="宋体" charset="-122"/>
              </a:rPr>
              <a:t>CPU</a:t>
            </a:r>
            <a:r>
              <a:rPr lang="zh-CN" altLang="en-US" sz="3200" b="1" dirty="0">
                <a:solidFill>
                  <a:schemeClr val="tx2"/>
                </a:solidFill>
                <a:ea typeface="宋体" charset="-122"/>
              </a:rPr>
              <a:t>占用</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539552" y="1196752"/>
            <a:ext cx="7992888" cy="2592288"/>
          </a:xfrm>
          <a:prstGeom prst="rect">
            <a:avLst/>
          </a:prstGeom>
          <a:noFill/>
          <a:ln w="9525">
            <a:noFill/>
            <a:miter lim="800000"/>
            <a:headEnd/>
            <a:tailEnd/>
          </a:ln>
        </p:spPr>
      </p:pic>
      <p:sp>
        <p:nvSpPr>
          <p:cNvPr id="7" name="内容占位符 3"/>
          <p:cNvSpPr txBox="1">
            <a:spLocks/>
          </p:cNvSpPr>
          <p:nvPr/>
        </p:nvSpPr>
        <p:spPr>
          <a:xfrm>
            <a:off x="251520" y="4005064"/>
            <a:ext cx="8229600" cy="2332946"/>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pPr>
            <a:r>
              <a:rPr lang="zh-CN" altLang="en-US" sz="2800" b="1" dirty="0">
                <a:solidFill>
                  <a:schemeClr val="tx2"/>
                </a:solidFill>
                <a:ea typeface="宋体" charset="-122"/>
              </a:rPr>
              <a:t>根据</a:t>
            </a:r>
            <a:r>
              <a:rPr lang="en-US" altLang="zh-CN" sz="2800" b="1" dirty="0">
                <a:solidFill>
                  <a:schemeClr val="tx2"/>
                </a:solidFill>
                <a:ea typeface="宋体" charset="-122"/>
              </a:rPr>
              <a:t>top</a:t>
            </a:r>
            <a:r>
              <a:rPr lang="zh-CN" altLang="en-US" sz="2800" b="1" dirty="0">
                <a:solidFill>
                  <a:schemeClr val="tx2"/>
                </a:solidFill>
                <a:ea typeface="宋体" charset="-122"/>
              </a:rPr>
              <a:t>命令，发现</a:t>
            </a:r>
            <a:r>
              <a:rPr lang="en-US" altLang="zh-CN" sz="2800" b="1" dirty="0">
                <a:solidFill>
                  <a:schemeClr val="tx2"/>
                </a:solidFill>
                <a:ea typeface="宋体" charset="-122"/>
              </a:rPr>
              <a:t>PID</a:t>
            </a:r>
            <a:r>
              <a:rPr lang="zh-CN" altLang="en-US" sz="2800" b="1" dirty="0">
                <a:solidFill>
                  <a:schemeClr val="tx2"/>
                </a:solidFill>
                <a:ea typeface="宋体" charset="-122"/>
              </a:rPr>
              <a:t>为</a:t>
            </a:r>
            <a:r>
              <a:rPr lang="en-US" altLang="zh-CN" sz="2800" b="1" dirty="0">
                <a:solidFill>
                  <a:schemeClr val="tx2"/>
                </a:solidFill>
                <a:ea typeface="宋体" charset="-122"/>
              </a:rPr>
              <a:t>28555</a:t>
            </a:r>
            <a:r>
              <a:rPr lang="zh-CN" altLang="en-US" sz="2800" b="1" dirty="0">
                <a:solidFill>
                  <a:schemeClr val="tx2"/>
                </a:solidFill>
                <a:ea typeface="宋体" charset="-122"/>
              </a:rPr>
              <a:t>的</a:t>
            </a:r>
            <a:r>
              <a:rPr lang="en-US" altLang="zh-CN" sz="2800" b="1" dirty="0">
                <a:solidFill>
                  <a:schemeClr val="tx2"/>
                </a:solidFill>
                <a:ea typeface="宋体" charset="-122"/>
              </a:rPr>
              <a:t>Java</a:t>
            </a:r>
            <a:r>
              <a:rPr lang="zh-CN" altLang="en-US" sz="2800" b="1" dirty="0">
                <a:solidFill>
                  <a:schemeClr val="tx2"/>
                </a:solidFill>
                <a:ea typeface="宋体" charset="-122"/>
              </a:rPr>
              <a:t>进程占用</a:t>
            </a:r>
            <a:r>
              <a:rPr lang="en-US" altLang="zh-CN" sz="2800" b="1" dirty="0">
                <a:solidFill>
                  <a:schemeClr val="tx2"/>
                </a:solidFill>
                <a:ea typeface="宋体" charset="-122"/>
              </a:rPr>
              <a:t>CPU</a:t>
            </a:r>
            <a:r>
              <a:rPr lang="zh-CN" altLang="en-US" sz="2800" b="1" dirty="0">
                <a:solidFill>
                  <a:schemeClr val="tx2"/>
                </a:solidFill>
                <a:ea typeface="宋体" charset="-122"/>
              </a:rPr>
              <a:t>高达</a:t>
            </a:r>
            <a:r>
              <a:rPr lang="en-US" altLang="zh-CN" sz="2800" b="1" dirty="0">
                <a:solidFill>
                  <a:schemeClr val="tx2"/>
                </a:solidFill>
                <a:ea typeface="宋体" charset="-122"/>
              </a:rPr>
              <a:t>200%</a:t>
            </a:r>
            <a:r>
              <a:rPr lang="zh-CN" altLang="en-US" sz="2800" b="1" dirty="0">
                <a:solidFill>
                  <a:schemeClr val="tx2"/>
                </a:solidFill>
                <a:ea typeface="宋体" charset="-122"/>
              </a:rPr>
              <a:t>，出现故障。</a:t>
            </a:r>
          </a:p>
          <a:p>
            <a:pPr marL="342900" lvl="0" indent="-342900" eaLnBrk="0" hangingPunct="0">
              <a:spcBef>
                <a:spcPct val="20000"/>
              </a:spcBef>
            </a:pPr>
            <a:r>
              <a:rPr lang="zh-CN" altLang="en-US" sz="2800" b="1" dirty="0">
                <a:solidFill>
                  <a:schemeClr val="tx2"/>
                </a:solidFill>
                <a:ea typeface="宋体" charset="-122"/>
              </a:rPr>
              <a:t>  通过</a:t>
            </a:r>
            <a:r>
              <a:rPr lang="en-US" altLang="zh-CN" sz="2800" b="1" dirty="0" err="1">
                <a:solidFill>
                  <a:schemeClr val="tx2"/>
                </a:solidFill>
                <a:ea typeface="宋体" charset="-122"/>
              </a:rPr>
              <a:t>ps</a:t>
            </a:r>
            <a:r>
              <a:rPr lang="en-US" altLang="zh-CN" sz="2800" b="1" dirty="0">
                <a:solidFill>
                  <a:schemeClr val="tx2"/>
                </a:solidFill>
                <a:ea typeface="宋体" charset="-122"/>
              </a:rPr>
              <a:t> aux | </a:t>
            </a:r>
            <a:r>
              <a:rPr lang="en-US" altLang="zh-CN" sz="2800" b="1" dirty="0" err="1">
                <a:solidFill>
                  <a:schemeClr val="tx2"/>
                </a:solidFill>
                <a:ea typeface="宋体" charset="-122"/>
              </a:rPr>
              <a:t>grep</a:t>
            </a:r>
            <a:r>
              <a:rPr lang="en-US" altLang="zh-CN" sz="2800" b="1" dirty="0">
                <a:solidFill>
                  <a:schemeClr val="tx2"/>
                </a:solidFill>
                <a:ea typeface="宋体" charset="-122"/>
              </a:rPr>
              <a:t> PID</a:t>
            </a:r>
            <a:r>
              <a:rPr lang="zh-CN" altLang="en-US" sz="2800" b="1" dirty="0">
                <a:solidFill>
                  <a:schemeClr val="tx2"/>
                </a:solidFill>
                <a:ea typeface="宋体" charset="-122"/>
              </a:rPr>
              <a:t>命令，可以进一步确定是</a:t>
            </a:r>
            <a:r>
              <a:rPr lang="en-US" altLang="zh-CN" sz="2800" b="1" dirty="0">
                <a:solidFill>
                  <a:schemeClr val="tx2"/>
                </a:solidFill>
                <a:ea typeface="宋体" charset="-122"/>
              </a:rPr>
              <a:t>tomcat</a:t>
            </a:r>
            <a:r>
              <a:rPr lang="zh-CN" altLang="en-US" sz="2800" b="1" dirty="0">
                <a:solidFill>
                  <a:schemeClr val="tx2"/>
                </a:solidFill>
                <a:ea typeface="宋体" charset="-122"/>
              </a:rPr>
              <a:t>进程出现了问题。但是，怎么定位到具体线程或者代码呢？</a:t>
            </a:r>
            <a:endParaRPr lang="en-US" altLang="zh-CN" sz="2800" b="1" dirty="0">
              <a:solidFill>
                <a:schemeClr val="tx2"/>
              </a:solidFill>
              <a:ea typeface="宋体"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p:cNvSpPr txBox="1">
            <a:spLocks/>
          </p:cNvSpPr>
          <p:nvPr/>
        </p:nvSpPr>
        <p:spPr>
          <a:xfrm>
            <a:off x="395536" y="4077072"/>
            <a:ext cx="8229600" cy="190205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r>
              <a:rPr lang="zh-CN" altLang="en-US" sz="2800" b="1" dirty="0"/>
              <a:t>首先显示线程列表</a:t>
            </a:r>
            <a:r>
              <a:rPr lang="en-US" altLang="zh-CN" sz="2800" b="1" dirty="0"/>
              <a:t>:</a:t>
            </a:r>
            <a:endParaRPr lang="zh-CN" altLang="en-US" sz="2800" dirty="0"/>
          </a:p>
          <a:p>
            <a:r>
              <a:rPr lang="en-US" altLang="zh-CN" sz="2800" dirty="0" err="1"/>
              <a:t>ps</a:t>
            </a:r>
            <a:r>
              <a:rPr lang="en-US" altLang="zh-CN" sz="2800" dirty="0"/>
              <a:t> -mp </a:t>
            </a:r>
            <a:r>
              <a:rPr lang="en-US" altLang="zh-CN" sz="2800" dirty="0" err="1"/>
              <a:t>pid</a:t>
            </a:r>
            <a:r>
              <a:rPr lang="en-US" altLang="zh-CN" sz="2800" dirty="0"/>
              <a:t> -o </a:t>
            </a:r>
            <a:r>
              <a:rPr lang="en-US" altLang="zh-CN" sz="2800" dirty="0" err="1"/>
              <a:t>THREAD,tid,time</a:t>
            </a:r>
            <a:endParaRPr lang="en-US" altLang="zh-CN" sz="2800" dirty="0"/>
          </a:p>
          <a:p>
            <a:pPr marL="342900" lvl="0" indent="-342900" eaLnBrk="0" hangingPunct="0">
              <a:spcBef>
                <a:spcPct val="20000"/>
              </a:spcBef>
              <a:buFont typeface="Arial" pitchFamily="34" charset="0"/>
              <a:buChar char="•"/>
            </a:pPr>
            <a:r>
              <a:rPr lang="zh-CN" altLang="en-US" sz="2800" dirty="0"/>
              <a:t>找到了耗时最高的线程</a:t>
            </a:r>
            <a:r>
              <a:rPr lang="en-US" altLang="zh-CN" sz="2800" dirty="0"/>
              <a:t>28802</a:t>
            </a:r>
            <a:r>
              <a:rPr lang="zh-CN" altLang="en-US" sz="2800" dirty="0"/>
              <a:t>，占用</a:t>
            </a:r>
            <a:r>
              <a:rPr lang="en-US" altLang="zh-CN" sz="2800" dirty="0"/>
              <a:t>CPU</a:t>
            </a:r>
            <a:r>
              <a:rPr lang="zh-CN" altLang="en-US" sz="2800" dirty="0"/>
              <a:t>时间快两个小时了！</a:t>
            </a:r>
            <a:endParaRPr lang="en-US" altLang="zh-CN" sz="2800" b="1" dirty="0">
              <a:solidFill>
                <a:schemeClr val="tx2"/>
              </a:solidFill>
              <a:ea typeface="宋体" charset="-122"/>
            </a:endParaRPr>
          </a:p>
        </p:txBody>
      </p:sp>
      <p:pic>
        <p:nvPicPr>
          <p:cNvPr id="2051" name="Picture 3"/>
          <p:cNvPicPr>
            <a:picLocks noGrp="1" noChangeAspect="1" noChangeArrowheads="1"/>
          </p:cNvPicPr>
          <p:nvPr>
            <p:ph idx="1"/>
          </p:nvPr>
        </p:nvPicPr>
        <p:blipFill>
          <a:blip r:embed="rId2" cstate="print"/>
          <a:srcRect/>
          <a:stretch>
            <a:fillRect/>
          </a:stretch>
        </p:blipFill>
        <p:spPr bwMode="auto">
          <a:xfrm>
            <a:off x="323528" y="980728"/>
            <a:ext cx="7992888" cy="291914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p:cNvSpPr txBox="1">
            <a:spLocks/>
          </p:cNvSpPr>
          <p:nvPr/>
        </p:nvSpPr>
        <p:spPr>
          <a:xfrm>
            <a:off x="251520" y="4005064"/>
            <a:ext cx="8229600" cy="95410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r>
              <a:rPr lang="zh-CN" altLang="en-US" sz="2800" b="1" dirty="0"/>
              <a:t>其次将需要的线程</a:t>
            </a:r>
            <a:r>
              <a:rPr lang="en-US" altLang="zh-CN" sz="2800" b="1" dirty="0"/>
              <a:t>ID</a:t>
            </a:r>
            <a:r>
              <a:rPr lang="zh-CN" altLang="en-US" sz="2800" b="1" dirty="0"/>
              <a:t>转换为</a:t>
            </a:r>
            <a:r>
              <a:rPr lang="en-US" altLang="zh-CN" sz="2800" b="1" dirty="0"/>
              <a:t>16</a:t>
            </a:r>
            <a:r>
              <a:rPr lang="zh-CN" altLang="en-US" sz="2800" b="1" dirty="0"/>
              <a:t>进制格式：</a:t>
            </a:r>
            <a:endParaRPr lang="zh-CN" altLang="en-US" sz="2800" dirty="0"/>
          </a:p>
          <a:p>
            <a:r>
              <a:rPr lang="en-US" altLang="zh-CN" sz="2800" dirty="0" err="1"/>
              <a:t>printf</a:t>
            </a:r>
            <a:r>
              <a:rPr lang="en-US" altLang="zh-CN" sz="2800" dirty="0"/>
              <a:t> "%x\n" </a:t>
            </a:r>
            <a:r>
              <a:rPr lang="en-US" altLang="zh-CN" sz="2800" dirty="0" err="1"/>
              <a:t>tid</a:t>
            </a:r>
            <a:endParaRPr lang="en-US" altLang="zh-CN" sz="2800"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539552" y="1556792"/>
            <a:ext cx="7969534" cy="151216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p:cNvSpPr txBox="1">
            <a:spLocks/>
          </p:cNvSpPr>
          <p:nvPr/>
        </p:nvSpPr>
        <p:spPr>
          <a:xfrm>
            <a:off x="251520" y="4437112"/>
            <a:ext cx="8229600" cy="95410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r>
              <a:rPr lang="zh-CN" altLang="en-US" sz="2800" b="1" dirty="0"/>
              <a:t>最后打印线程的堆栈信息：</a:t>
            </a:r>
            <a:endParaRPr lang="zh-CN" altLang="en-US" sz="2800" dirty="0"/>
          </a:p>
          <a:p>
            <a:r>
              <a:rPr lang="en-US" altLang="zh-CN" sz="2800" dirty="0" err="1"/>
              <a:t>jstack</a:t>
            </a:r>
            <a:r>
              <a:rPr lang="en-US" altLang="zh-CN" sz="2800" dirty="0"/>
              <a:t> </a:t>
            </a:r>
            <a:r>
              <a:rPr lang="en-US" altLang="zh-CN" sz="2800" dirty="0" err="1"/>
              <a:t>pid</a:t>
            </a:r>
            <a:r>
              <a:rPr lang="en-US" altLang="zh-CN" sz="2800" dirty="0"/>
              <a:t> |grep </a:t>
            </a:r>
            <a:r>
              <a:rPr lang="en-US" altLang="zh-CN" sz="2800" dirty="0" err="1"/>
              <a:t>tid</a:t>
            </a:r>
            <a:r>
              <a:rPr lang="en-US" altLang="zh-CN" sz="2800" dirty="0"/>
              <a:t>(16</a:t>
            </a:r>
            <a:r>
              <a:rPr lang="zh-CN" altLang="en-US" sz="2800" dirty="0"/>
              <a:t>进制线程</a:t>
            </a:r>
            <a:r>
              <a:rPr lang="en-US" altLang="zh-CN" sz="2800" dirty="0"/>
              <a:t>ID) –A60</a:t>
            </a:r>
          </a:p>
        </p:txBody>
      </p:sp>
      <p:pic>
        <p:nvPicPr>
          <p:cNvPr id="3075" name="Picture 3"/>
          <p:cNvPicPr>
            <a:picLocks noGrp="1" noChangeAspect="1" noChangeArrowheads="1"/>
          </p:cNvPicPr>
          <p:nvPr>
            <p:ph idx="1"/>
          </p:nvPr>
        </p:nvPicPr>
        <p:blipFill>
          <a:blip r:embed="rId2" cstate="print"/>
          <a:srcRect/>
          <a:stretch>
            <a:fillRect/>
          </a:stretch>
        </p:blipFill>
        <p:spPr bwMode="auto">
          <a:xfrm>
            <a:off x="323528" y="692696"/>
            <a:ext cx="8229600" cy="3577321"/>
          </a:xfrm>
          <a:prstGeom prst="rect">
            <a:avLst/>
          </a:prstGeom>
          <a:noFill/>
          <a:ln w="9525">
            <a:noFill/>
            <a:miter lim="800000"/>
            <a:headEnd/>
            <a:tailEnd/>
          </a:ln>
        </p:spPr>
      </p:pic>
      <p:sp>
        <p:nvSpPr>
          <p:cNvPr id="4" name="内容占位符 3"/>
          <p:cNvSpPr txBox="1">
            <a:spLocks/>
          </p:cNvSpPr>
          <p:nvPr/>
        </p:nvSpPr>
        <p:spPr>
          <a:xfrm>
            <a:off x="323528" y="5589240"/>
            <a:ext cx="8229600" cy="95410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r>
              <a:rPr lang="zh-CN" altLang="en-US" sz="2800" dirty="0"/>
              <a:t>找到有问题的</a:t>
            </a:r>
            <a:r>
              <a:rPr lang="en-US" altLang="zh-CN" sz="2800" dirty="0"/>
              <a:t>java</a:t>
            </a:r>
            <a:r>
              <a:rPr lang="zh-CN" altLang="en-US" sz="2800" dirty="0"/>
              <a:t>代码</a:t>
            </a:r>
            <a:r>
              <a:rPr lang="en-US" altLang="zh-CN" sz="2800" dirty="0"/>
              <a:t>(</a:t>
            </a:r>
            <a:r>
              <a:rPr lang="zh-CN" altLang="en-US" sz="2800" dirty="0"/>
              <a:t>省略</a:t>
            </a:r>
            <a:r>
              <a:rPr lang="en-US" altLang="zh-CN" sz="2800" dirty="0"/>
              <a:t>)</a:t>
            </a:r>
            <a:r>
              <a:rPr lang="zh-CN" altLang="en-US" sz="2800" dirty="0"/>
              <a:t>，进行业务调整和编码修改</a:t>
            </a:r>
            <a:endParaRPr lang="en-US" altLang="zh-CN"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p:cNvSpPr txBox="1">
            <a:spLocks/>
          </p:cNvSpPr>
          <p:nvPr/>
        </p:nvSpPr>
        <p:spPr>
          <a:xfrm>
            <a:off x="395536" y="908720"/>
            <a:ext cx="8229600" cy="4585871"/>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r>
              <a:rPr lang="zh-CN" altLang="en-US" sz="2400" b="1" dirty="0"/>
              <a:t>最后，总结下排查</a:t>
            </a:r>
            <a:r>
              <a:rPr lang="en-US" altLang="zh-CN" sz="2400" b="1" dirty="0"/>
              <a:t>CPU</a:t>
            </a:r>
            <a:r>
              <a:rPr lang="zh-CN" altLang="en-US" sz="2400" b="1" dirty="0"/>
              <a:t>故障的方法和技巧有哪些：</a:t>
            </a:r>
            <a:endParaRPr lang="zh-CN" altLang="en-US" sz="2400" dirty="0"/>
          </a:p>
          <a:p>
            <a:r>
              <a:rPr lang="en-US" altLang="zh-CN" sz="2400" dirty="0"/>
              <a:t>1</a:t>
            </a:r>
            <a:r>
              <a:rPr lang="zh-CN" altLang="en-US" sz="2400" dirty="0"/>
              <a:t>、</a:t>
            </a:r>
            <a:r>
              <a:rPr lang="en-US" altLang="zh-CN" sz="2400" dirty="0"/>
              <a:t>top</a:t>
            </a:r>
            <a:r>
              <a:rPr lang="zh-CN" altLang="en-US" sz="2400" dirty="0"/>
              <a:t>命令：</a:t>
            </a:r>
            <a:r>
              <a:rPr lang="en-US" altLang="zh-CN" sz="2400" dirty="0"/>
              <a:t>Linux</a:t>
            </a:r>
            <a:r>
              <a:rPr lang="zh-CN" altLang="en-US" sz="2400" dirty="0"/>
              <a:t>命令。可以查看实时的</a:t>
            </a:r>
            <a:r>
              <a:rPr lang="en-US" altLang="zh-CN" sz="2400" dirty="0"/>
              <a:t>CPU</a:t>
            </a:r>
            <a:r>
              <a:rPr lang="zh-CN" altLang="en-US" sz="2400" dirty="0"/>
              <a:t>使用情况。也可以查看最近一段时间的</a:t>
            </a:r>
            <a:r>
              <a:rPr lang="en-US" altLang="zh-CN" sz="2400" dirty="0"/>
              <a:t>CPU</a:t>
            </a:r>
            <a:r>
              <a:rPr lang="zh-CN" altLang="en-US" sz="2400" dirty="0"/>
              <a:t>使用情况。</a:t>
            </a:r>
            <a:endParaRPr lang="en-US" altLang="zh-CN" sz="2400" dirty="0"/>
          </a:p>
          <a:p>
            <a:endParaRPr lang="zh-CN" altLang="en-US" sz="2400" dirty="0"/>
          </a:p>
          <a:p>
            <a:r>
              <a:rPr lang="en-US" altLang="zh-CN" sz="2400" dirty="0"/>
              <a:t>2</a:t>
            </a:r>
            <a:r>
              <a:rPr lang="zh-CN" altLang="en-US" sz="2400" dirty="0"/>
              <a:t>、</a:t>
            </a:r>
            <a:r>
              <a:rPr lang="en-US" altLang="zh-CN" sz="2400" dirty="0"/>
              <a:t>PS</a:t>
            </a:r>
            <a:r>
              <a:rPr lang="zh-CN" altLang="en-US" sz="2400" dirty="0"/>
              <a:t>命令：</a:t>
            </a:r>
            <a:r>
              <a:rPr lang="en-US" altLang="zh-CN" sz="2400" dirty="0"/>
              <a:t>Linux</a:t>
            </a:r>
            <a:r>
              <a:rPr lang="zh-CN" altLang="en-US" sz="2400" dirty="0"/>
              <a:t>命令。强大的进程状态监控命令。可以查看进程以及进程中线程的当前</a:t>
            </a:r>
            <a:r>
              <a:rPr lang="en-US" altLang="zh-CN" sz="2400" dirty="0"/>
              <a:t>CPU</a:t>
            </a:r>
            <a:r>
              <a:rPr lang="zh-CN" altLang="en-US" sz="2400" dirty="0"/>
              <a:t>使用情况。属于当前状态的采样数据。</a:t>
            </a:r>
            <a:endParaRPr lang="en-US" altLang="zh-CN" sz="2400" dirty="0"/>
          </a:p>
          <a:p>
            <a:endParaRPr lang="zh-CN" altLang="en-US" sz="2400" dirty="0"/>
          </a:p>
          <a:p>
            <a:r>
              <a:rPr lang="en-US" altLang="zh-CN" sz="2400" dirty="0"/>
              <a:t>3</a:t>
            </a:r>
            <a:r>
              <a:rPr lang="zh-CN" altLang="en-US" sz="2400" dirty="0"/>
              <a:t>、</a:t>
            </a:r>
            <a:r>
              <a:rPr lang="en-US" altLang="zh-CN" sz="2400" dirty="0" err="1"/>
              <a:t>jstack</a:t>
            </a:r>
            <a:r>
              <a:rPr lang="zh-CN" altLang="en-US" sz="2400" dirty="0"/>
              <a:t>：</a:t>
            </a:r>
            <a:r>
              <a:rPr lang="en-US" altLang="zh-CN" sz="2400" dirty="0"/>
              <a:t>Java</a:t>
            </a:r>
            <a:r>
              <a:rPr lang="zh-CN" altLang="en-US" sz="2400" dirty="0"/>
              <a:t>提供的命令。可以查看某个进程的当前线程栈运行情况。根据这个命令的输出可以定位某个进程的所有线程的当前运行状态、运行代码，以及是否死锁等等。</a:t>
            </a:r>
            <a:endParaRPr lang="en-US" altLang="zh-CN" sz="2400" dirty="0"/>
          </a:p>
          <a:p>
            <a:endParaRPr lang="en-US" altLang="zh-CN"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95536" y="170080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Linux</a:t>
            </a:r>
            <a:r>
              <a:rPr lang="zh-CN" altLang="en-US" b="1" dirty="0">
                <a:solidFill>
                  <a:schemeClr val="tx2"/>
                </a:solidFill>
                <a:ea typeface="宋体" charset="-122"/>
              </a:rPr>
              <a:t>服务器性能查看和分析有哪些认识？</a:t>
            </a:r>
            <a:endParaRPr lang="en-US" altLang="zh-CN" b="1" dirty="0">
              <a:solidFill>
                <a:schemeClr val="tx2"/>
              </a:solidFill>
              <a:ea typeface="宋体" charset="-122"/>
            </a:endParaRPr>
          </a:p>
        </p:txBody>
      </p:sp>
      <p:sp>
        <p:nvSpPr>
          <p:cNvPr id="3" name="内容占位符 3"/>
          <p:cNvSpPr txBox="1">
            <a:spLocks/>
          </p:cNvSpPr>
          <p:nvPr/>
        </p:nvSpPr>
        <p:spPr>
          <a:xfrm>
            <a:off x="323528" y="2708920"/>
            <a:ext cx="8229600" cy="353943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rPr>
              <a:t>Answer</a:t>
            </a:r>
            <a:r>
              <a:rPr kumimoji="0" lang="zh-CN" altLang="en-US" sz="3200" b="1" i="0" u="none" strike="noStrike" kern="1200" cap="none" spc="0" normalizeH="0" baseline="0" noProof="0" dirty="0">
                <a:ln>
                  <a:noFill/>
                </a:ln>
                <a:solidFill>
                  <a:schemeClr val="tx2"/>
                </a:solidFill>
                <a:effectLst/>
                <a:uLnTx/>
                <a:uFillTx/>
                <a:latin typeface="+mn-lt"/>
                <a:ea typeface="宋体" charset="-122"/>
                <a:cs typeface="+mn-cs"/>
              </a:rPr>
              <a:t>：回答思路</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en-US" altLang="zh-CN" sz="3200" b="1" dirty="0">
                <a:solidFill>
                  <a:schemeClr val="tx2"/>
                </a:solidFill>
                <a:ea typeface="宋体" charset="-122"/>
              </a:rPr>
              <a:t>1 CPU</a:t>
            </a: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rPr>
              <a:t>2 </a:t>
            </a:r>
            <a:r>
              <a:rPr lang="zh-CN" altLang="en-US" sz="3200" b="1" dirty="0">
                <a:solidFill>
                  <a:schemeClr val="tx2"/>
                </a:solidFill>
                <a:ea typeface="宋体" charset="-122"/>
              </a:rPr>
              <a:t>内存</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en-US" altLang="zh-CN" sz="3200" b="1" dirty="0">
                <a:solidFill>
                  <a:schemeClr val="tx2"/>
                </a:solidFill>
                <a:ea typeface="宋体" charset="-122"/>
              </a:rPr>
              <a:t>3 </a:t>
            </a:r>
            <a:r>
              <a:rPr lang="zh-CN" altLang="en-US" sz="3200" b="1" dirty="0">
                <a:solidFill>
                  <a:schemeClr val="tx2"/>
                </a:solidFill>
                <a:ea typeface="宋体" charset="-122"/>
              </a:rPr>
              <a:t>磁盘</a:t>
            </a:r>
            <a:endParaRPr lang="en-US" altLang="zh-CN" sz="3200" b="1" dirty="0">
              <a:solidFill>
                <a:schemeClr val="tx2"/>
              </a:solidFill>
              <a:ea typeface="宋体" charset="-122"/>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rPr>
              <a:t>4 </a:t>
            </a:r>
            <a:r>
              <a:rPr lang="zh-CN" altLang="en-US" sz="3200" b="1" dirty="0">
                <a:solidFill>
                  <a:schemeClr val="tx2"/>
                </a:solidFill>
                <a:ea typeface="宋体" charset="-122"/>
              </a:rPr>
              <a:t>网络</a:t>
            </a:r>
            <a:endParaRPr lang="en-US" altLang="zh-CN" sz="3200" b="1" dirty="0">
              <a:solidFill>
                <a:schemeClr val="tx2"/>
              </a:solidFill>
              <a:ea typeface="宋体" charset="-122"/>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rPr>
              <a:t>5</a:t>
            </a:r>
            <a:r>
              <a:rPr kumimoji="0" lang="en-US" altLang="zh-CN" sz="3200" b="1" i="0" u="none" strike="noStrike" kern="1200" cap="none" spc="0" normalizeH="0" noProof="0" dirty="0">
                <a:ln>
                  <a:noFill/>
                </a:ln>
                <a:solidFill>
                  <a:schemeClr val="tx2"/>
                </a:solidFill>
                <a:effectLst/>
                <a:uLnTx/>
                <a:uFillTx/>
                <a:latin typeface="+mn-lt"/>
                <a:ea typeface="宋体" charset="-122"/>
                <a:cs typeface="+mn-cs"/>
              </a:rPr>
              <a:t> </a:t>
            </a:r>
            <a:r>
              <a:rPr kumimoji="0" lang="zh-CN" altLang="en-US" sz="3200" b="1" i="0" u="none" strike="noStrike" kern="1200" cap="none" spc="0" normalizeH="0" noProof="0" dirty="0">
                <a:ln>
                  <a:noFill/>
                </a:ln>
                <a:solidFill>
                  <a:schemeClr val="tx2"/>
                </a:solidFill>
                <a:effectLst/>
                <a:uLnTx/>
                <a:uFillTx/>
                <a:latin typeface="+mn-lt"/>
                <a:ea typeface="宋体" charset="-122"/>
                <a:cs typeface="+mn-cs"/>
              </a:rPr>
              <a:t>权限和</a:t>
            </a:r>
            <a:r>
              <a:rPr lang="zh-CN" altLang="en-US" sz="3200" b="1" dirty="0">
                <a:solidFill>
                  <a:schemeClr val="tx2"/>
                </a:solidFill>
                <a:ea typeface="宋体" charset="-122"/>
              </a:rPr>
              <a:t>二进制</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Linux</a:t>
            </a:r>
            <a:r>
              <a:rPr lang="zh-CN" altLang="en-US" b="1" dirty="0">
                <a:solidFill>
                  <a:schemeClr val="tx2"/>
                </a:solidFill>
                <a:ea typeface="宋体" charset="-122"/>
              </a:rPr>
              <a:t>服务器性能查看和分析有哪些认识？</a:t>
            </a:r>
            <a:endParaRPr lang="en-US" altLang="zh-CN" b="1" dirty="0">
              <a:solidFill>
                <a:schemeClr val="tx2"/>
              </a:solidFill>
              <a:ea typeface="宋体" charset="-122"/>
            </a:endParaRPr>
          </a:p>
        </p:txBody>
      </p:sp>
      <p:sp>
        <p:nvSpPr>
          <p:cNvPr id="5" name="Rectangle 2"/>
          <p:cNvSpPr txBox="1">
            <a:spLocks noChangeArrowheads="1"/>
          </p:cNvSpPr>
          <p:nvPr/>
        </p:nvSpPr>
        <p:spPr bwMode="auto">
          <a:xfrm>
            <a:off x="467544" y="1710437"/>
            <a:ext cx="7992888" cy="3970318"/>
          </a:xfrm>
          <a:prstGeom prst="rect">
            <a:avLst/>
          </a:prstGeom>
          <a:noFill/>
          <a:ln w="9525" algn="ctr">
            <a:noFill/>
            <a:miter lim="800000"/>
            <a:headEnd/>
            <a:tailEnd/>
          </a:ln>
        </p:spPr>
        <p:txBody>
          <a:bodyPr wrap="square">
            <a:spAutoFit/>
          </a:bodyPr>
          <a:lstStyle/>
          <a:p>
            <a:pPr>
              <a:lnSpc>
                <a:spcPct val="150000"/>
              </a:lnSpc>
              <a:defRPr/>
            </a:pPr>
            <a:r>
              <a:rPr lang="zh-CN" altLang="en-US" sz="2400" b="1" dirty="0">
                <a:latin typeface="楷体_GB2312" pitchFamily="49" charset="-122"/>
                <a:ea typeface="楷体_GB2312" pitchFamily="49" charset="-122"/>
              </a:rPr>
              <a:t>    常用系统命令</a:t>
            </a:r>
            <a:endParaRPr lang="en-US" altLang="zh-CN" sz="2400" b="1" dirty="0">
              <a:latin typeface="楷体_GB2312" pitchFamily="49" charset="-122"/>
              <a:ea typeface="楷体_GB2312" pitchFamily="49" charset="-122"/>
            </a:endParaRPr>
          </a:p>
          <a:p>
            <a:pPr>
              <a:lnSpc>
                <a:spcPct val="150000"/>
              </a:lnSpc>
              <a:defRPr/>
            </a:pPr>
            <a:r>
              <a:rPr lang="en-US" altLang="zh-CN" sz="2400" b="1"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Vmstat</a:t>
            </a:r>
            <a:r>
              <a:rPr lang="zh-CN" altLang="en-US"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sar</a:t>
            </a:r>
            <a:r>
              <a:rPr lang="zh-CN" altLang="en-US"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iostat</a:t>
            </a:r>
            <a:r>
              <a:rPr lang="zh-CN" altLang="en-US"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netstat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free</a:t>
            </a:r>
            <a:r>
              <a:rPr lang="zh-CN" altLang="en-US"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ps</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top</a:t>
            </a:r>
            <a:r>
              <a:rPr lang="zh-CN" altLang="en-US" sz="2400" dirty="0">
                <a:latin typeface="楷体_GB2312" pitchFamily="49" charset="-122"/>
                <a:ea typeface="楷体_GB2312" pitchFamily="49" charset="-122"/>
              </a:rPr>
              <a:t>等</a:t>
            </a:r>
          </a:p>
          <a:p>
            <a:pPr>
              <a:lnSpc>
                <a:spcPct val="150000"/>
              </a:lnSpc>
              <a:defRPr/>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常用组合</a:t>
            </a:r>
            <a:endParaRPr lang="en-US" altLang="zh-CN" sz="2400" b="1" dirty="0">
              <a:latin typeface="楷体_GB2312" pitchFamily="49" charset="-122"/>
              <a:ea typeface="楷体_GB2312" pitchFamily="49" charset="-122"/>
            </a:endParaRPr>
          </a:p>
          <a:p>
            <a:pPr>
              <a:lnSpc>
                <a:spcPct val="150000"/>
              </a:lnSpc>
              <a:defRPr/>
            </a:pPr>
            <a:r>
              <a:rPr lang="zh-CN" altLang="en-US" sz="2400" dirty="0">
                <a:solidFill>
                  <a:schemeClr val="bg1"/>
                </a:solidFill>
                <a:latin typeface="Verdana" pitchFamily="34" charset="0"/>
                <a:ea typeface="宋体" pitchFamily="2" charset="-122"/>
              </a:rPr>
              <a:t>用      </a:t>
            </a:r>
            <a:r>
              <a:rPr lang="en-US" altLang="zh-CN" sz="2400" dirty="0" err="1">
                <a:solidFill>
                  <a:schemeClr val="tx1">
                    <a:lumMod val="95000"/>
                    <a:lumOff val="5000"/>
                  </a:schemeClr>
                </a:solidFill>
                <a:latin typeface="楷体_GB2312" pitchFamily="49" charset="-122"/>
                <a:ea typeface="楷体_GB2312" pitchFamily="49" charset="-122"/>
              </a:rPr>
              <a:t>vmstat</a:t>
            </a:r>
            <a:r>
              <a:rPr lang="zh-CN" altLang="en-US" sz="2400" dirty="0">
                <a:solidFill>
                  <a:schemeClr val="tx1">
                    <a:lumMod val="95000"/>
                    <a:lumOff val="5000"/>
                  </a:schemeClr>
                </a:solidFill>
                <a:latin typeface="楷体_GB2312" pitchFamily="49" charset="-122"/>
                <a:ea typeface="楷体_GB2312" pitchFamily="49" charset="-122"/>
              </a:rPr>
              <a:t>、</a:t>
            </a:r>
            <a:r>
              <a:rPr lang="en-US" altLang="zh-CN" sz="2400" dirty="0" err="1">
                <a:solidFill>
                  <a:schemeClr val="tx1">
                    <a:lumMod val="95000"/>
                    <a:lumOff val="5000"/>
                  </a:schemeClr>
                </a:solidFill>
                <a:latin typeface="楷体_GB2312" pitchFamily="49" charset="-122"/>
                <a:ea typeface="楷体_GB2312" pitchFamily="49" charset="-122"/>
              </a:rPr>
              <a:t>sar</a:t>
            </a:r>
            <a:r>
              <a:rPr lang="zh-CN" altLang="en-US" sz="2400" dirty="0">
                <a:solidFill>
                  <a:schemeClr val="tx1">
                    <a:lumMod val="95000"/>
                    <a:lumOff val="5000"/>
                  </a:schemeClr>
                </a:solidFill>
                <a:latin typeface="楷体_GB2312" pitchFamily="49" charset="-122"/>
                <a:ea typeface="楷体_GB2312" pitchFamily="49" charset="-122"/>
              </a:rPr>
              <a:t>、</a:t>
            </a:r>
            <a:r>
              <a:rPr lang="en-US" altLang="zh-CN" sz="2400" dirty="0" err="1">
                <a:solidFill>
                  <a:schemeClr val="tx1">
                    <a:lumMod val="95000"/>
                    <a:lumOff val="5000"/>
                  </a:schemeClr>
                </a:solidFill>
                <a:latin typeface="楷体_GB2312" pitchFamily="49" charset="-122"/>
                <a:ea typeface="楷体_GB2312" pitchFamily="49" charset="-122"/>
              </a:rPr>
              <a:t>mpstat</a:t>
            </a:r>
            <a:r>
              <a:rPr lang="zh-CN" altLang="en-US" sz="2400" dirty="0">
                <a:solidFill>
                  <a:schemeClr val="tx1">
                    <a:lumMod val="95000"/>
                    <a:lumOff val="5000"/>
                  </a:schemeClr>
                </a:solidFill>
                <a:latin typeface="楷体_GB2312" pitchFamily="49" charset="-122"/>
                <a:ea typeface="楷体_GB2312" pitchFamily="49" charset="-122"/>
              </a:rPr>
              <a:t>检测是否存在</a:t>
            </a:r>
            <a:r>
              <a:rPr lang="en-US" altLang="zh-CN" sz="2400" dirty="0">
                <a:solidFill>
                  <a:schemeClr val="tx1">
                    <a:lumMod val="95000"/>
                    <a:lumOff val="5000"/>
                  </a:schemeClr>
                </a:solidFill>
                <a:latin typeface="楷体_GB2312" pitchFamily="49" charset="-122"/>
                <a:ea typeface="楷体_GB2312" pitchFamily="49" charset="-122"/>
              </a:rPr>
              <a:t>CPU</a:t>
            </a:r>
            <a:r>
              <a:rPr lang="zh-CN" altLang="en-US" sz="2400" dirty="0">
                <a:solidFill>
                  <a:schemeClr val="tx1">
                    <a:lumMod val="95000"/>
                    <a:lumOff val="5000"/>
                  </a:schemeClr>
                </a:solidFill>
                <a:latin typeface="楷体_GB2312" pitchFamily="49" charset="-122"/>
                <a:ea typeface="楷体_GB2312" pitchFamily="49" charset="-122"/>
              </a:rPr>
              <a:t>瓶颈</a:t>
            </a:r>
            <a:endParaRPr lang="en-US" altLang="zh-CN" sz="2400" b="1" dirty="0">
              <a:solidFill>
                <a:schemeClr val="tx1">
                  <a:lumMod val="95000"/>
                  <a:lumOff val="5000"/>
                </a:schemeClr>
              </a:solidFill>
              <a:latin typeface="楷体_GB2312" pitchFamily="49" charset="-122"/>
              <a:ea typeface="楷体_GB2312" pitchFamily="49" charset="-122"/>
            </a:endParaRPr>
          </a:p>
          <a:p>
            <a:pPr>
              <a:lnSpc>
                <a:spcPct val="150000"/>
              </a:lnSpc>
              <a:defRPr/>
            </a:pPr>
            <a:r>
              <a:rPr lang="en-US" altLang="zh-CN" sz="2400" b="1" dirty="0">
                <a:latin typeface="楷体_GB2312" pitchFamily="49" charset="-122"/>
                <a:ea typeface="楷体_GB2312" pitchFamily="49" charset="-122"/>
              </a:rPr>
              <a:t>      </a:t>
            </a:r>
            <a:r>
              <a:rPr lang="en-US" altLang="zh-CN" sz="2400" dirty="0" err="1">
                <a:solidFill>
                  <a:schemeClr val="tx1">
                    <a:lumMod val="95000"/>
                    <a:lumOff val="5000"/>
                  </a:schemeClr>
                </a:solidFill>
                <a:latin typeface="楷体_GB2312" pitchFamily="49" charset="-122"/>
                <a:ea typeface="楷体_GB2312" pitchFamily="49" charset="-122"/>
              </a:rPr>
              <a:t>vmstat</a:t>
            </a:r>
            <a:r>
              <a:rPr lang="zh-CN" altLang="en-US" sz="2400" dirty="0">
                <a:solidFill>
                  <a:schemeClr val="tx1">
                    <a:lumMod val="95000"/>
                    <a:lumOff val="5000"/>
                  </a:schemeClr>
                </a:solidFill>
                <a:latin typeface="楷体_GB2312" pitchFamily="49" charset="-122"/>
                <a:ea typeface="楷体_GB2312" pitchFamily="49" charset="-122"/>
              </a:rPr>
              <a:t>、</a:t>
            </a:r>
            <a:r>
              <a:rPr lang="en-US" altLang="zh-CN" sz="2400" dirty="0">
                <a:solidFill>
                  <a:schemeClr val="tx1">
                    <a:lumMod val="95000"/>
                    <a:lumOff val="5000"/>
                  </a:schemeClr>
                </a:solidFill>
                <a:latin typeface="楷体_GB2312" pitchFamily="49" charset="-122"/>
                <a:ea typeface="楷体_GB2312" pitchFamily="49" charset="-122"/>
              </a:rPr>
              <a:t>free</a:t>
            </a:r>
            <a:r>
              <a:rPr lang="zh-CN" altLang="en-US" sz="2400" dirty="0">
                <a:solidFill>
                  <a:schemeClr val="tx1">
                    <a:lumMod val="95000"/>
                    <a:lumOff val="5000"/>
                  </a:schemeClr>
                </a:solidFill>
                <a:latin typeface="楷体_GB2312" pitchFamily="49" charset="-122"/>
                <a:ea typeface="楷体_GB2312" pitchFamily="49" charset="-122"/>
              </a:rPr>
              <a:t>检测是否存在内存瓶颈</a:t>
            </a:r>
            <a:endParaRPr lang="en-US" altLang="zh-CN" sz="2400" dirty="0">
              <a:solidFill>
                <a:schemeClr val="tx1">
                  <a:lumMod val="95000"/>
                  <a:lumOff val="5000"/>
                </a:schemeClr>
              </a:solidFill>
              <a:latin typeface="楷体_GB2312" pitchFamily="49" charset="-122"/>
              <a:ea typeface="楷体_GB2312" pitchFamily="49" charset="-122"/>
            </a:endParaRPr>
          </a:p>
          <a:p>
            <a:pPr>
              <a:lnSpc>
                <a:spcPct val="150000"/>
              </a:lnSpc>
              <a:defRPr/>
            </a:pPr>
            <a:r>
              <a:rPr lang="en-US" altLang="zh-CN" sz="2400" b="1" dirty="0">
                <a:latin typeface="楷体_GB2312" pitchFamily="49" charset="-122"/>
                <a:ea typeface="楷体_GB2312" pitchFamily="49" charset="-122"/>
              </a:rPr>
              <a:t>      </a:t>
            </a:r>
            <a:r>
              <a:rPr lang="en-US" altLang="zh-CN" sz="2400" dirty="0" err="1">
                <a:solidFill>
                  <a:schemeClr val="tx1">
                    <a:lumMod val="95000"/>
                    <a:lumOff val="5000"/>
                  </a:schemeClr>
                </a:solidFill>
                <a:latin typeface="楷体_GB2312" pitchFamily="49" charset="-122"/>
                <a:ea typeface="楷体_GB2312" pitchFamily="49" charset="-122"/>
              </a:rPr>
              <a:t>iostat</a:t>
            </a:r>
            <a:r>
              <a:rPr lang="zh-CN" altLang="en-US" sz="2400" dirty="0">
                <a:solidFill>
                  <a:schemeClr val="tx1">
                    <a:lumMod val="95000"/>
                    <a:lumOff val="5000"/>
                  </a:schemeClr>
                </a:solidFill>
                <a:latin typeface="楷体_GB2312" pitchFamily="49" charset="-122"/>
                <a:ea typeface="楷体_GB2312" pitchFamily="49" charset="-122"/>
              </a:rPr>
              <a:t>检测是否存在磁盘</a:t>
            </a:r>
            <a:r>
              <a:rPr lang="en-US" altLang="zh-CN" sz="2400" dirty="0">
                <a:solidFill>
                  <a:schemeClr val="tx1">
                    <a:lumMod val="95000"/>
                    <a:lumOff val="5000"/>
                  </a:schemeClr>
                </a:solidFill>
                <a:latin typeface="楷体_GB2312" pitchFamily="49" charset="-122"/>
                <a:ea typeface="楷体_GB2312" pitchFamily="49" charset="-122"/>
              </a:rPr>
              <a:t>I/O</a:t>
            </a:r>
            <a:r>
              <a:rPr lang="zh-CN" altLang="en-US" sz="2400" dirty="0">
                <a:solidFill>
                  <a:schemeClr val="tx1">
                    <a:lumMod val="95000"/>
                    <a:lumOff val="5000"/>
                  </a:schemeClr>
                </a:solidFill>
                <a:latin typeface="楷体_GB2312" pitchFamily="49" charset="-122"/>
                <a:ea typeface="楷体_GB2312" pitchFamily="49" charset="-122"/>
              </a:rPr>
              <a:t>瓶颈</a:t>
            </a:r>
            <a:endParaRPr lang="en-US" altLang="zh-CN" sz="2400" dirty="0">
              <a:solidFill>
                <a:schemeClr val="tx1">
                  <a:lumMod val="95000"/>
                  <a:lumOff val="5000"/>
                </a:schemeClr>
              </a:solidFill>
              <a:latin typeface="楷体_GB2312" pitchFamily="49" charset="-122"/>
              <a:ea typeface="楷体_GB2312" pitchFamily="49" charset="-122"/>
            </a:endParaRPr>
          </a:p>
          <a:p>
            <a:pPr>
              <a:lnSpc>
                <a:spcPct val="150000"/>
              </a:lnSpc>
              <a:defRPr/>
            </a:pPr>
            <a:r>
              <a:rPr lang="en-US" altLang="zh-CN" sz="2400" b="1" dirty="0">
                <a:latin typeface="楷体_GB2312" pitchFamily="49" charset="-122"/>
                <a:ea typeface="楷体_GB2312" pitchFamily="49" charset="-122"/>
              </a:rPr>
              <a:t>      </a:t>
            </a:r>
            <a:r>
              <a:rPr lang="en-US" altLang="zh-CN" sz="2400" dirty="0" err="1">
                <a:solidFill>
                  <a:schemeClr val="tx1">
                    <a:lumMod val="95000"/>
                    <a:lumOff val="5000"/>
                  </a:schemeClr>
                </a:solidFill>
                <a:latin typeface="楷体_GB2312" pitchFamily="49" charset="-122"/>
                <a:ea typeface="楷体_GB2312" pitchFamily="49" charset="-122"/>
              </a:rPr>
              <a:t>netstat</a:t>
            </a:r>
            <a:r>
              <a:rPr lang="zh-CN" altLang="en-US" sz="2400" dirty="0">
                <a:solidFill>
                  <a:schemeClr val="tx1">
                    <a:lumMod val="95000"/>
                    <a:lumOff val="5000"/>
                  </a:schemeClr>
                </a:solidFill>
                <a:latin typeface="楷体_GB2312" pitchFamily="49" charset="-122"/>
                <a:ea typeface="楷体_GB2312" pitchFamily="49" charset="-122"/>
              </a:rPr>
              <a:t>检测是否存在网络</a:t>
            </a:r>
            <a:r>
              <a:rPr lang="en-US" altLang="zh-CN" sz="2400" dirty="0">
                <a:solidFill>
                  <a:schemeClr val="tx1">
                    <a:lumMod val="95000"/>
                    <a:lumOff val="5000"/>
                  </a:schemeClr>
                </a:solidFill>
                <a:latin typeface="楷体_GB2312" pitchFamily="49" charset="-122"/>
                <a:ea typeface="楷体_GB2312" pitchFamily="49" charset="-122"/>
              </a:rPr>
              <a:t>I/O</a:t>
            </a:r>
            <a:r>
              <a:rPr lang="zh-CN" altLang="en-US" sz="2400" dirty="0">
                <a:solidFill>
                  <a:schemeClr val="tx1">
                    <a:lumMod val="95000"/>
                    <a:lumOff val="5000"/>
                  </a:schemeClr>
                </a:solidFill>
                <a:latin typeface="楷体_GB2312" pitchFamily="49" charset="-122"/>
                <a:ea typeface="楷体_GB2312" pitchFamily="49" charset="-122"/>
              </a:rPr>
              <a:t>瓶颈</a:t>
            </a:r>
            <a:endParaRPr lang="zh-CN" altLang="en-US" sz="1100" b="1" dirty="0">
              <a:latin typeface="楷体_GB2312" pitchFamily="49" charset="-122"/>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equals</a:t>
            </a:r>
            <a:r>
              <a:rPr lang="zh-CN" altLang="en-US" dirty="0">
                <a:latin typeface="Arial Unicode MS" pitchFamily="34" charset="-122"/>
                <a:ea typeface="Arial Unicode MS" pitchFamily="34" charset="-122"/>
                <a:cs typeface="Arial Unicode MS" pitchFamily="34" charset="-122"/>
              </a:rPr>
              <a:t>的重写</a:t>
            </a:r>
          </a:p>
        </p:txBody>
      </p:sp>
      <p:sp>
        <p:nvSpPr>
          <p:cNvPr id="8" name="TextBox 7"/>
          <p:cNvSpPr txBox="1"/>
          <p:nvPr/>
        </p:nvSpPr>
        <p:spPr>
          <a:xfrm>
            <a:off x="251520" y="1844824"/>
            <a:ext cx="8640960" cy="3170099"/>
          </a:xfrm>
          <a:prstGeom prst="rect">
            <a:avLst/>
          </a:prstGeom>
          <a:noFill/>
        </p:spPr>
        <p:txBody>
          <a:bodyPr wrap="square" rtlCol="0">
            <a:spAutoFit/>
          </a:bodyPr>
          <a:lstStyle/>
          <a:p>
            <a:pPr marL="457200" indent="-457200"/>
            <a:r>
              <a:rPr lang="en-US" altLang="zh-CN" sz="2000" b="1" dirty="0"/>
              <a:t>	</a:t>
            </a:r>
            <a:r>
              <a:rPr lang="zh-CN" altLang="en-US" sz="2000" b="1" dirty="0"/>
              <a:t>以</a:t>
            </a:r>
            <a:r>
              <a:rPr lang="en-US" altLang="zh-CN" sz="2000" b="1"/>
              <a:t>Person</a:t>
            </a:r>
            <a:r>
              <a:rPr lang="zh-CN" altLang="en-US" sz="2000" b="1"/>
              <a:t>为</a:t>
            </a:r>
            <a:r>
              <a:rPr lang="zh-CN" altLang="en-US" sz="2000" b="1" dirty="0"/>
              <a:t>例，何时需要重写</a:t>
            </a:r>
            <a:r>
              <a:rPr lang="en-US" altLang="zh-CN" sz="2000" b="1" dirty="0"/>
              <a:t>equals()</a:t>
            </a:r>
            <a:r>
              <a:rPr lang="zh-CN" altLang="en-US" sz="2000" b="1" dirty="0"/>
              <a:t>？</a:t>
            </a:r>
            <a:endParaRPr lang="en-US" altLang="zh-CN" sz="2000" b="1" dirty="0"/>
          </a:p>
          <a:p>
            <a:pPr marL="457200" indent="-457200"/>
            <a:endParaRPr lang="en-US" altLang="zh-CN" sz="2000" b="1" dirty="0"/>
          </a:p>
          <a:p>
            <a:pPr marL="457200" indent="-457200"/>
            <a:r>
              <a:rPr lang="zh-CN" altLang="en-US" sz="2000" b="1" dirty="0"/>
              <a:t>当一个类有自己特有的“逻辑相等”概念</a:t>
            </a:r>
            <a:r>
              <a:rPr lang="en-US" altLang="zh-CN" sz="2000" b="1" dirty="0"/>
              <a:t>,</a:t>
            </a:r>
            <a:r>
              <a:rPr lang="zh-CN" altLang="en-US" sz="2000" b="1" dirty="0"/>
              <a:t>当改写</a:t>
            </a:r>
            <a:r>
              <a:rPr lang="en-US" altLang="zh-CN" sz="2000" b="1" dirty="0"/>
              <a:t>equals()</a:t>
            </a:r>
            <a:r>
              <a:rPr lang="zh-CN" altLang="en-US" sz="2000" b="1" dirty="0"/>
              <a:t>的时候，总是要改</a:t>
            </a:r>
            <a:endParaRPr lang="en-US" altLang="zh-CN" sz="2000" b="1" dirty="0"/>
          </a:p>
          <a:p>
            <a:pPr marL="457200" indent="-457200"/>
            <a:r>
              <a:rPr lang="zh-CN" altLang="en-US" sz="2000" b="1" dirty="0"/>
              <a:t>写</a:t>
            </a:r>
            <a:r>
              <a:rPr lang="en-US" altLang="zh-CN" sz="2000" b="1" dirty="0" err="1"/>
              <a:t>hashCode</a:t>
            </a:r>
            <a:r>
              <a:rPr lang="en-US" altLang="zh-CN" sz="2000" b="1" dirty="0"/>
              <a:t>()</a:t>
            </a:r>
            <a:r>
              <a:rPr lang="zh-CN" altLang="en-US" sz="2000" b="1" dirty="0"/>
              <a:t>，根据一个类的</a:t>
            </a:r>
            <a:r>
              <a:rPr lang="en-US" altLang="zh-CN" sz="2000" b="1" dirty="0"/>
              <a:t>equals</a:t>
            </a:r>
            <a:r>
              <a:rPr lang="zh-CN" altLang="en-US" sz="2000" b="1" dirty="0"/>
              <a:t>方法（改写后），两个截然不同的实例</a:t>
            </a:r>
            <a:endParaRPr lang="en-US" altLang="zh-CN" sz="2000" b="1" dirty="0"/>
          </a:p>
          <a:p>
            <a:pPr marL="457200" indent="-457200"/>
            <a:r>
              <a:rPr lang="zh-CN" altLang="en-US" sz="2000" b="1" dirty="0"/>
              <a:t>有可能在逻辑上是相等的，但是，根据</a:t>
            </a:r>
            <a:r>
              <a:rPr lang="en-US" altLang="zh-CN" sz="2000" b="1" dirty="0" err="1"/>
              <a:t>Object.hashCode</a:t>
            </a:r>
            <a:r>
              <a:rPr lang="zh-CN" altLang="en-US" sz="2000" b="1" dirty="0"/>
              <a:t>方法，它们仅仅是两</a:t>
            </a:r>
            <a:endParaRPr lang="en-US" altLang="zh-CN" sz="2000" b="1" dirty="0"/>
          </a:p>
          <a:p>
            <a:pPr marL="457200" indent="-457200"/>
            <a:r>
              <a:rPr lang="zh-CN" altLang="en-US" sz="2000" b="1" dirty="0"/>
              <a:t>个对象。</a:t>
            </a:r>
            <a:endParaRPr lang="en-US" altLang="zh-CN" sz="2000" b="1" dirty="0"/>
          </a:p>
          <a:p>
            <a:pPr marL="457200" indent="-457200"/>
            <a:endParaRPr lang="en-US" altLang="zh-CN" sz="2000" b="1" dirty="0"/>
          </a:p>
          <a:p>
            <a:pPr marL="457200" indent="-457200"/>
            <a:r>
              <a:rPr lang="en-US" altLang="zh-CN" sz="2000" b="1" dirty="0"/>
              <a:t>	</a:t>
            </a:r>
            <a:r>
              <a:rPr lang="zh-CN" altLang="en-US" sz="2000" b="1" dirty="0"/>
              <a:t>因此，违反了“相等的对象必须具有相等的散列码”。</a:t>
            </a:r>
            <a:endParaRPr lang="en-US" altLang="zh-CN" sz="2000" b="1" dirty="0"/>
          </a:p>
          <a:p>
            <a:pPr marL="457200" indent="-457200"/>
            <a:endParaRPr lang="en-US" altLang="zh-CN" sz="2000" b="1" dirty="0"/>
          </a:p>
          <a:p>
            <a:pPr marL="457200" indent="-457200"/>
            <a:r>
              <a:rPr lang="en-US" altLang="zh-CN" sz="2000" b="1" dirty="0"/>
              <a:t>	</a:t>
            </a:r>
            <a:r>
              <a:rPr lang="zh-CN" altLang="en-US" sz="2000" b="1" dirty="0"/>
              <a:t>结论：复写</a:t>
            </a:r>
            <a:r>
              <a:rPr lang="en-US" altLang="zh-CN" sz="2000" b="1" dirty="0"/>
              <a:t>equals</a:t>
            </a:r>
            <a:r>
              <a:rPr lang="zh-CN" altLang="en-US" sz="2000" b="1" dirty="0"/>
              <a:t>方法的时候一般都需要同时复写</a:t>
            </a:r>
            <a:r>
              <a:rPr lang="en-US" altLang="zh-CN" sz="2000" dirty="0" err="1"/>
              <a:t>hashCode</a:t>
            </a:r>
            <a:r>
              <a:rPr lang="zh-CN" altLang="en-US" sz="2000" b="1" dirty="0"/>
              <a:t>方法</a:t>
            </a:r>
            <a:endParaRPr lang="en-US" altLang="zh-CN" sz="2000" b="1" dirty="0"/>
          </a:p>
        </p:txBody>
      </p:sp>
    </p:spTree>
    <p:extLst>
      <p:ext uri="{BB962C8B-B14F-4D97-AF65-F5344CB8AC3E}">
        <p14:creationId xmlns:p14="http://schemas.microsoft.com/office/powerpoint/2010/main" val="278090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Linux</a:t>
            </a:r>
            <a:r>
              <a:rPr lang="zh-CN" altLang="en-US" b="1" dirty="0">
                <a:solidFill>
                  <a:schemeClr val="tx2"/>
                </a:solidFill>
                <a:ea typeface="宋体" charset="-122"/>
              </a:rPr>
              <a:t>服务器性能查看和分析有哪些认识？</a:t>
            </a:r>
            <a:endParaRPr lang="en-US" altLang="zh-CN" b="1" dirty="0">
              <a:solidFill>
                <a:schemeClr val="tx2"/>
              </a:solidFill>
              <a:ea typeface="宋体" charset="-122"/>
            </a:endParaRPr>
          </a:p>
        </p:txBody>
      </p:sp>
      <p:sp>
        <p:nvSpPr>
          <p:cNvPr id="5" name="Rectangle 2"/>
          <p:cNvSpPr txBox="1">
            <a:spLocks noChangeArrowheads="1"/>
          </p:cNvSpPr>
          <p:nvPr/>
        </p:nvSpPr>
        <p:spPr bwMode="auto">
          <a:xfrm>
            <a:off x="323528" y="1556792"/>
            <a:ext cx="7992888" cy="559769"/>
          </a:xfrm>
          <a:prstGeom prst="rect">
            <a:avLst/>
          </a:prstGeom>
          <a:noFill/>
          <a:ln w="9525" algn="ctr">
            <a:noFill/>
            <a:miter lim="800000"/>
            <a:headEnd/>
            <a:tailEnd/>
          </a:ln>
        </p:spPr>
        <p:txBody>
          <a:bodyPr wrap="square">
            <a:spAutoFit/>
          </a:bodyPr>
          <a:lstStyle/>
          <a:p>
            <a:pPr>
              <a:lnSpc>
                <a:spcPct val="150000"/>
              </a:lnSpc>
              <a:defRPr/>
            </a:pPr>
            <a:r>
              <a:rPr lang="zh-CN" altLang="en-US" sz="2400" b="1" dirty="0">
                <a:latin typeface="楷体_GB2312" pitchFamily="49" charset="-122"/>
                <a:ea typeface="楷体_GB2312" pitchFamily="49" charset="-122"/>
              </a:rPr>
              <a:t>系统整体性能评估：</a:t>
            </a:r>
            <a:r>
              <a:rPr lang="en-US" altLang="zh-CN" sz="2400" b="1" dirty="0">
                <a:latin typeface="楷体_GB2312" pitchFamily="49" charset="-122"/>
                <a:ea typeface="楷体_GB2312" pitchFamily="49" charset="-122"/>
              </a:rPr>
              <a:t>uptime</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 top</a:t>
            </a:r>
            <a:r>
              <a:rPr lang="zh-CN" altLang="en-US" sz="2400" dirty="0">
                <a:latin typeface="楷体_GB2312" pitchFamily="49" charset="-122"/>
                <a:ea typeface="楷体_GB2312" pitchFamily="49" charset="-122"/>
              </a:rPr>
              <a:t>等，</a:t>
            </a:r>
            <a:r>
              <a:rPr lang="zh-CN" altLang="en-US" sz="2400" dirty="0">
                <a:solidFill>
                  <a:srgbClr val="FF0000"/>
                </a:solidFill>
                <a:latin typeface="楷体_GB2312" pitchFamily="49" charset="-122"/>
                <a:ea typeface="楷体_GB2312" pitchFamily="49" charset="-122"/>
              </a:rPr>
              <a:t>先以</a:t>
            </a:r>
            <a:r>
              <a:rPr lang="en-US" altLang="zh-CN" sz="2400" dirty="0">
                <a:solidFill>
                  <a:srgbClr val="FF0000"/>
                </a:solidFill>
                <a:latin typeface="楷体_GB2312" pitchFamily="49" charset="-122"/>
                <a:ea typeface="楷体_GB2312" pitchFamily="49" charset="-122"/>
              </a:rPr>
              <a:t>top</a:t>
            </a:r>
            <a:r>
              <a:rPr lang="zh-CN" altLang="en-US" sz="2400" dirty="0">
                <a:solidFill>
                  <a:srgbClr val="FF0000"/>
                </a:solidFill>
                <a:latin typeface="楷体_GB2312" pitchFamily="49" charset="-122"/>
                <a:ea typeface="楷体_GB2312" pitchFamily="49" charset="-122"/>
              </a:rPr>
              <a:t>为例</a:t>
            </a:r>
          </a:p>
        </p:txBody>
      </p:sp>
      <p:pic>
        <p:nvPicPr>
          <p:cNvPr id="6" name="图片 5"/>
          <p:cNvPicPr/>
          <p:nvPr/>
        </p:nvPicPr>
        <p:blipFill>
          <a:blip r:embed="rId2" cstate="print"/>
          <a:srcRect/>
          <a:stretch>
            <a:fillRect/>
          </a:stretch>
        </p:blipFill>
        <p:spPr bwMode="auto">
          <a:xfrm>
            <a:off x="467544" y="2204864"/>
            <a:ext cx="7704856" cy="1728192"/>
          </a:xfrm>
          <a:prstGeom prst="rect">
            <a:avLst/>
          </a:prstGeom>
          <a:noFill/>
          <a:ln w="9525">
            <a:noFill/>
            <a:miter lim="800000"/>
            <a:headEnd/>
            <a:tailEnd/>
          </a:ln>
        </p:spPr>
      </p:pic>
      <p:sp>
        <p:nvSpPr>
          <p:cNvPr id="7" name="TextBox 6"/>
          <p:cNvSpPr txBox="1"/>
          <p:nvPr/>
        </p:nvSpPr>
        <p:spPr>
          <a:xfrm>
            <a:off x="467544" y="4005064"/>
            <a:ext cx="7704856" cy="2585323"/>
          </a:xfrm>
          <a:prstGeom prst="rect">
            <a:avLst/>
          </a:prstGeom>
          <a:noFill/>
        </p:spPr>
        <p:txBody>
          <a:bodyPr wrap="square" rtlCol="0">
            <a:spAutoFit/>
          </a:bodyPr>
          <a:lstStyle/>
          <a:p>
            <a:pPr lvl="0"/>
            <a:r>
              <a:rPr lang="en-US" altLang="zh-CN" dirty="0">
                <a:latin typeface="+mn-ea"/>
              </a:rPr>
              <a:t>1  </a:t>
            </a:r>
            <a:r>
              <a:rPr lang="en-US" altLang="zh-CN" dirty="0" err="1">
                <a:latin typeface="+mn-ea"/>
              </a:rPr>
              <a:t>linux</a:t>
            </a:r>
            <a:r>
              <a:rPr lang="zh-CN" altLang="zh-CN" dirty="0">
                <a:latin typeface="+mn-ea"/>
              </a:rPr>
              <a:t>系统当前时间</a:t>
            </a:r>
          </a:p>
          <a:p>
            <a:pPr lvl="0"/>
            <a:r>
              <a:rPr lang="en-US" altLang="zh-CN" dirty="0">
                <a:latin typeface="+mn-ea"/>
              </a:rPr>
              <a:t>2  </a:t>
            </a:r>
            <a:r>
              <a:rPr lang="zh-CN" altLang="zh-CN" dirty="0">
                <a:latin typeface="+mn-ea"/>
              </a:rPr>
              <a:t>从开机到目前运行了多久，</a:t>
            </a:r>
          </a:p>
          <a:p>
            <a:pPr lvl="0"/>
            <a:r>
              <a:rPr lang="en-US" altLang="zh-CN" dirty="0">
                <a:latin typeface="+mn-ea"/>
              </a:rPr>
              <a:t>3  </a:t>
            </a:r>
            <a:r>
              <a:rPr lang="zh-CN" altLang="zh-CN" dirty="0">
                <a:latin typeface="+mn-ea"/>
              </a:rPr>
              <a:t>当前有几个用户连接到本台主机</a:t>
            </a:r>
          </a:p>
          <a:p>
            <a:pPr lvl="0"/>
            <a:r>
              <a:rPr lang="en-US" altLang="zh-CN" dirty="0">
                <a:latin typeface="+mn-ea"/>
              </a:rPr>
              <a:t>4  </a:t>
            </a:r>
            <a:r>
              <a:rPr lang="zh-CN" altLang="zh-CN" dirty="0">
                <a:latin typeface="+mn-ea"/>
              </a:rPr>
              <a:t>负载均衡，当三个值相加后除以</a:t>
            </a:r>
            <a:r>
              <a:rPr lang="en-US" altLang="zh-CN" dirty="0">
                <a:latin typeface="+mn-ea"/>
              </a:rPr>
              <a:t>3</a:t>
            </a:r>
            <a:r>
              <a:rPr lang="zh-CN" altLang="zh-CN" dirty="0">
                <a:latin typeface="+mn-ea"/>
              </a:rPr>
              <a:t>结果大于</a:t>
            </a:r>
            <a:r>
              <a:rPr lang="en-US" altLang="zh-CN" dirty="0">
                <a:latin typeface="+mn-ea"/>
              </a:rPr>
              <a:t>0.6</a:t>
            </a:r>
            <a:r>
              <a:rPr lang="zh-CN" altLang="zh-CN" dirty="0">
                <a:latin typeface="+mn-ea"/>
              </a:rPr>
              <a:t>表示需要注意服务器负担。</a:t>
            </a:r>
          </a:p>
          <a:p>
            <a:pPr lvl="0"/>
            <a:r>
              <a:rPr lang="en-US" altLang="zh-CN" dirty="0">
                <a:latin typeface="+mn-ea"/>
              </a:rPr>
              <a:t>5  </a:t>
            </a:r>
            <a:r>
              <a:rPr lang="en-US" altLang="zh-CN" dirty="0" err="1">
                <a:latin typeface="+mn-ea"/>
              </a:rPr>
              <a:t>Cpu</a:t>
            </a:r>
            <a:r>
              <a:rPr lang="zh-CN" altLang="zh-CN" dirty="0">
                <a:latin typeface="+mn-ea"/>
              </a:rPr>
              <a:t>使用率</a:t>
            </a:r>
          </a:p>
          <a:p>
            <a:pPr lvl="0"/>
            <a:r>
              <a:rPr lang="en-US" altLang="zh-CN" dirty="0">
                <a:latin typeface="+mn-ea"/>
              </a:rPr>
              <a:t>6  99.8%id</a:t>
            </a:r>
            <a:r>
              <a:rPr lang="zh-CN" altLang="zh-CN" dirty="0">
                <a:latin typeface="+mn-ea"/>
              </a:rPr>
              <a:t>，该</a:t>
            </a:r>
            <a:r>
              <a:rPr lang="en-US" altLang="zh-CN" dirty="0">
                <a:latin typeface="+mn-ea"/>
              </a:rPr>
              <a:t>id</a:t>
            </a:r>
            <a:r>
              <a:rPr lang="zh-CN" altLang="zh-CN" dirty="0">
                <a:latin typeface="+mn-ea"/>
              </a:rPr>
              <a:t>是</a:t>
            </a:r>
            <a:r>
              <a:rPr lang="en-US" altLang="zh-CN" dirty="0">
                <a:latin typeface="+mn-ea"/>
              </a:rPr>
              <a:t>system idle process=</a:t>
            </a:r>
            <a:r>
              <a:rPr lang="zh-CN" altLang="zh-CN" dirty="0">
                <a:latin typeface="+mn-ea"/>
              </a:rPr>
              <a:t>处理器空闲时间百分比，越大越好</a:t>
            </a:r>
          </a:p>
          <a:p>
            <a:pPr lvl="0"/>
            <a:r>
              <a:rPr lang="en-US" altLang="zh-CN" dirty="0">
                <a:latin typeface="+mn-ea"/>
              </a:rPr>
              <a:t>7   Swap</a:t>
            </a:r>
            <a:r>
              <a:rPr lang="zh-CN" altLang="zh-CN" dirty="0">
                <a:latin typeface="+mn-ea"/>
              </a:rPr>
              <a:t>，交换分区的值</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Linux</a:t>
            </a:r>
            <a:r>
              <a:rPr lang="zh-CN" altLang="en-US" b="1" dirty="0">
                <a:solidFill>
                  <a:schemeClr val="tx2"/>
                </a:solidFill>
                <a:ea typeface="宋体" charset="-122"/>
              </a:rPr>
              <a:t>服务器性能查看和分析有哪些认识？</a:t>
            </a:r>
            <a:endParaRPr lang="en-US" altLang="zh-CN" b="1" dirty="0">
              <a:solidFill>
                <a:schemeClr val="tx2"/>
              </a:solidFill>
              <a:ea typeface="宋体" charset="-122"/>
            </a:endParaRPr>
          </a:p>
        </p:txBody>
      </p:sp>
      <p:sp>
        <p:nvSpPr>
          <p:cNvPr id="5" name="Rectangle 2"/>
          <p:cNvSpPr txBox="1">
            <a:spLocks noChangeArrowheads="1"/>
          </p:cNvSpPr>
          <p:nvPr/>
        </p:nvSpPr>
        <p:spPr bwMode="auto">
          <a:xfrm>
            <a:off x="323528" y="1556792"/>
            <a:ext cx="7992888" cy="559769"/>
          </a:xfrm>
          <a:prstGeom prst="rect">
            <a:avLst/>
          </a:prstGeom>
          <a:noFill/>
          <a:ln w="9525" algn="ctr">
            <a:noFill/>
            <a:miter lim="800000"/>
            <a:headEnd/>
            <a:tailEnd/>
          </a:ln>
        </p:spPr>
        <p:txBody>
          <a:bodyPr wrap="square">
            <a:spAutoFit/>
          </a:bodyPr>
          <a:lstStyle/>
          <a:p>
            <a:pPr>
              <a:lnSpc>
                <a:spcPct val="150000"/>
              </a:lnSpc>
              <a:defRPr/>
            </a:pPr>
            <a:r>
              <a:rPr lang="zh-CN" altLang="en-US" sz="2400" b="1" dirty="0">
                <a:latin typeface="楷体_GB2312" pitchFamily="49" charset="-122"/>
                <a:ea typeface="楷体_GB2312" pitchFamily="49" charset="-122"/>
              </a:rPr>
              <a:t>系统整体性能评估：</a:t>
            </a:r>
            <a:r>
              <a:rPr lang="en-US" altLang="zh-CN" sz="2400" b="1" dirty="0">
                <a:latin typeface="楷体_GB2312" pitchFamily="49" charset="-122"/>
                <a:ea typeface="楷体_GB2312" pitchFamily="49" charset="-122"/>
              </a:rPr>
              <a:t>uptime</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 top</a:t>
            </a:r>
            <a:r>
              <a:rPr lang="zh-CN" altLang="en-US" sz="2400" dirty="0">
                <a:latin typeface="楷体_GB2312" pitchFamily="49" charset="-122"/>
                <a:ea typeface="楷体_GB2312" pitchFamily="49" charset="-122"/>
              </a:rPr>
              <a:t>等，</a:t>
            </a:r>
            <a:r>
              <a:rPr lang="zh-CN" altLang="en-US" sz="2400" dirty="0">
                <a:solidFill>
                  <a:srgbClr val="FF0000"/>
                </a:solidFill>
                <a:latin typeface="楷体_GB2312" pitchFamily="49" charset="-122"/>
                <a:ea typeface="楷体_GB2312" pitchFamily="49" charset="-122"/>
              </a:rPr>
              <a:t>再以</a:t>
            </a:r>
            <a:r>
              <a:rPr lang="en-US" altLang="zh-CN" sz="2400" dirty="0">
                <a:solidFill>
                  <a:srgbClr val="FF0000"/>
                </a:solidFill>
                <a:latin typeface="楷体_GB2312" pitchFamily="49" charset="-122"/>
                <a:ea typeface="楷体_GB2312" pitchFamily="49" charset="-122"/>
              </a:rPr>
              <a:t>uptime</a:t>
            </a:r>
            <a:r>
              <a:rPr lang="zh-CN" altLang="en-US" sz="2400" dirty="0">
                <a:solidFill>
                  <a:srgbClr val="FF0000"/>
                </a:solidFill>
                <a:latin typeface="楷体_GB2312" pitchFamily="49" charset="-122"/>
                <a:ea typeface="楷体_GB2312" pitchFamily="49" charset="-122"/>
              </a:rPr>
              <a:t>为例</a:t>
            </a:r>
          </a:p>
        </p:txBody>
      </p:sp>
      <p:sp>
        <p:nvSpPr>
          <p:cNvPr id="7" name="TextBox 6"/>
          <p:cNvSpPr txBox="1"/>
          <p:nvPr/>
        </p:nvSpPr>
        <p:spPr>
          <a:xfrm>
            <a:off x="467544" y="2348880"/>
            <a:ext cx="7704856" cy="3693319"/>
          </a:xfrm>
          <a:prstGeom prst="rect">
            <a:avLst/>
          </a:prstGeom>
          <a:noFill/>
        </p:spPr>
        <p:txBody>
          <a:bodyPr wrap="square" rtlCol="0">
            <a:spAutoFit/>
          </a:bodyPr>
          <a:lstStyle/>
          <a:p>
            <a:pPr>
              <a:defRPr/>
            </a:pPr>
            <a:r>
              <a:rPr lang="en-US" altLang="zh-CN" dirty="0">
                <a:solidFill>
                  <a:schemeClr val="tx1">
                    <a:lumMod val="95000"/>
                    <a:lumOff val="5000"/>
                  </a:schemeClr>
                </a:solidFill>
                <a:latin typeface="楷体_GB2312" pitchFamily="49" charset="-122"/>
                <a:ea typeface="楷体_GB2312" pitchFamily="49" charset="-122"/>
              </a:rPr>
              <a:t>[root@web1 ~]# uptime</a:t>
            </a:r>
          </a:p>
          <a:p>
            <a:pPr>
              <a:defRPr/>
            </a:pPr>
            <a:r>
              <a:rPr lang="en-US" altLang="zh-CN" dirty="0">
                <a:solidFill>
                  <a:schemeClr val="tx1">
                    <a:lumMod val="95000"/>
                    <a:lumOff val="5000"/>
                  </a:schemeClr>
                </a:solidFill>
                <a:latin typeface="楷体_GB2312" pitchFamily="49" charset="-122"/>
                <a:ea typeface="楷体_GB2312" pitchFamily="49" charset="-122"/>
              </a:rPr>
              <a:t>16:38:00 up 118 days,  3:01,  5 users,  load average: 1.22, 1.02, 0.91</a:t>
            </a:r>
            <a:endParaRPr lang="zh-CN" altLang="en-US" dirty="0">
              <a:solidFill>
                <a:schemeClr val="tx1">
                  <a:lumMod val="95000"/>
                  <a:lumOff val="5000"/>
                </a:schemeClr>
              </a:solidFill>
              <a:latin typeface="楷体_GB2312" pitchFamily="49" charset="-122"/>
              <a:ea typeface="楷体_GB2312" pitchFamily="49" charset="-122"/>
            </a:endParaRPr>
          </a:p>
          <a:p>
            <a:pPr>
              <a:defRPr/>
            </a:pPr>
            <a:r>
              <a:rPr lang="en-US" altLang="zh-CN" dirty="0">
                <a:solidFill>
                  <a:schemeClr val="tx1">
                    <a:lumMod val="95000"/>
                    <a:lumOff val="5000"/>
                  </a:schemeClr>
                </a:solidFill>
                <a:latin typeface="楷体_GB2312" pitchFamily="49" charset="-122"/>
                <a:ea typeface="楷体_GB2312" pitchFamily="49" charset="-122"/>
              </a:rPr>
              <a:t>	</a:t>
            </a:r>
            <a:r>
              <a:rPr lang="zh-CN" altLang="en-US" dirty="0">
                <a:solidFill>
                  <a:schemeClr val="tx1">
                    <a:lumMod val="95000"/>
                    <a:lumOff val="5000"/>
                  </a:schemeClr>
                </a:solidFill>
                <a:latin typeface="+mn-ea"/>
              </a:rPr>
              <a:t>这里需要注意的是：</a:t>
            </a:r>
            <a:r>
              <a:rPr lang="en-US" altLang="zh-CN" dirty="0">
                <a:solidFill>
                  <a:schemeClr val="tx1">
                    <a:lumMod val="95000"/>
                    <a:lumOff val="5000"/>
                  </a:schemeClr>
                </a:solidFill>
                <a:latin typeface="+mn-ea"/>
              </a:rPr>
              <a:t>load average</a:t>
            </a:r>
            <a:r>
              <a:rPr lang="zh-CN" altLang="en-US" dirty="0">
                <a:solidFill>
                  <a:schemeClr val="tx1">
                    <a:lumMod val="95000"/>
                    <a:lumOff val="5000"/>
                  </a:schemeClr>
                </a:solidFill>
                <a:latin typeface="+mn-ea"/>
              </a:rPr>
              <a:t>这个输出值，这三个值分别为：</a:t>
            </a:r>
            <a:r>
              <a:rPr lang="en-US" altLang="zh-CN" dirty="0">
                <a:solidFill>
                  <a:schemeClr val="tx1">
                    <a:lumMod val="95000"/>
                    <a:lumOff val="5000"/>
                  </a:schemeClr>
                </a:solidFill>
                <a:latin typeface="+mn-ea"/>
              </a:rPr>
              <a:t>1</a:t>
            </a:r>
            <a:r>
              <a:rPr lang="zh-CN" altLang="en-US" dirty="0">
                <a:solidFill>
                  <a:schemeClr val="tx1">
                    <a:lumMod val="95000"/>
                    <a:lumOff val="5000"/>
                  </a:schemeClr>
                </a:solidFill>
                <a:latin typeface="+mn-ea"/>
              </a:rPr>
              <a:t>分钟平均负载、</a:t>
            </a:r>
            <a:r>
              <a:rPr lang="en-US" altLang="zh-CN" dirty="0">
                <a:solidFill>
                  <a:schemeClr val="tx1">
                    <a:lumMod val="95000"/>
                    <a:lumOff val="5000"/>
                  </a:schemeClr>
                </a:solidFill>
                <a:latin typeface="+mn-ea"/>
              </a:rPr>
              <a:t>5</a:t>
            </a:r>
            <a:r>
              <a:rPr lang="zh-CN" altLang="en-US" dirty="0">
                <a:solidFill>
                  <a:schemeClr val="tx1">
                    <a:lumMod val="95000"/>
                    <a:lumOff val="5000"/>
                  </a:schemeClr>
                </a:solidFill>
                <a:latin typeface="+mn-ea"/>
              </a:rPr>
              <a:t>分钟平均负载、</a:t>
            </a:r>
            <a:r>
              <a:rPr lang="en-US" altLang="zh-CN" dirty="0">
                <a:solidFill>
                  <a:schemeClr val="tx1">
                    <a:lumMod val="95000"/>
                    <a:lumOff val="5000"/>
                  </a:schemeClr>
                </a:solidFill>
                <a:latin typeface="+mn-ea"/>
              </a:rPr>
              <a:t>15 </a:t>
            </a:r>
            <a:r>
              <a:rPr lang="zh-CN" altLang="en-US" dirty="0">
                <a:solidFill>
                  <a:schemeClr val="tx1">
                    <a:lumMod val="95000"/>
                    <a:lumOff val="5000"/>
                  </a:schemeClr>
                </a:solidFill>
                <a:latin typeface="+mn-ea"/>
              </a:rPr>
              <a:t>分钟平均负载，大小一般不能大于系统</a:t>
            </a:r>
            <a:r>
              <a:rPr lang="en-US" altLang="zh-CN" dirty="0">
                <a:solidFill>
                  <a:schemeClr val="tx1">
                    <a:lumMod val="95000"/>
                    <a:lumOff val="5000"/>
                  </a:schemeClr>
                </a:solidFill>
                <a:latin typeface="+mn-ea"/>
              </a:rPr>
              <a:t>CPU</a:t>
            </a:r>
            <a:r>
              <a:rPr lang="zh-CN" altLang="en-US" dirty="0">
                <a:solidFill>
                  <a:schemeClr val="tx1">
                    <a:lumMod val="95000"/>
                    <a:lumOff val="5000"/>
                  </a:schemeClr>
                </a:solidFill>
                <a:latin typeface="+mn-ea"/>
              </a:rPr>
              <a:t>的个数。</a:t>
            </a:r>
            <a:endParaRPr lang="en-US" altLang="zh-CN" dirty="0">
              <a:solidFill>
                <a:schemeClr val="tx1">
                  <a:lumMod val="95000"/>
                  <a:lumOff val="5000"/>
                </a:schemeClr>
              </a:solidFill>
              <a:latin typeface="+mn-ea"/>
            </a:endParaRPr>
          </a:p>
          <a:p>
            <a:pPr>
              <a:defRPr/>
            </a:pPr>
            <a:endParaRPr lang="en-US" altLang="zh-CN" dirty="0">
              <a:solidFill>
                <a:schemeClr val="tx1">
                  <a:lumMod val="95000"/>
                  <a:lumOff val="5000"/>
                </a:schemeClr>
              </a:solidFill>
              <a:latin typeface="+mn-ea"/>
            </a:endParaRPr>
          </a:p>
          <a:p>
            <a:pPr>
              <a:defRPr/>
            </a:pPr>
            <a:r>
              <a:rPr lang="en-US" altLang="zh-CN" dirty="0">
                <a:solidFill>
                  <a:schemeClr val="tx1">
                    <a:lumMod val="95000"/>
                    <a:lumOff val="5000"/>
                  </a:schemeClr>
                </a:solidFill>
                <a:latin typeface="+mn-ea"/>
              </a:rPr>
              <a:t>	</a:t>
            </a:r>
            <a:r>
              <a:rPr lang="zh-CN" altLang="en-US" dirty="0">
                <a:solidFill>
                  <a:schemeClr val="tx1">
                    <a:lumMod val="95000"/>
                    <a:lumOff val="5000"/>
                  </a:schemeClr>
                </a:solidFill>
                <a:latin typeface="+mn-ea"/>
              </a:rPr>
              <a:t>假设，本输出中系统有</a:t>
            </a:r>
            <a:r>
              <a:rPr lang="en-US" altLang="zh-CN" dirty="0">
                <a:solidFill>
                  <a:schemeClr val="tx1">
                    <a:lumMod val="95000"/>
                    <a:lumOff val="5000"/>
                  </a:schemeClr>
                </a:solidFill>
                <a:latin typeface="+mn-ea"/>
              </a:rPr>
              <a:t>8</a:t>
            </a:r>
            <a:r>
              <a:rPr lang="zh-CN" altLang="en-US" dirty="0">
                <a:solidFill>
                  <a:schemeClr val="tx1">
                    <a:lumMod val="95000"/>
                    <a:lumOff val="5000"/>
                  </a:schemeClr>
                </a:solidFill>
                <a:latin typeface="+mn-ea"/>
              </a:rPr>
              <a:t>个</a:t>
            </a:r>
            <a:r>
              <a:rPr lang="en-US" altLang="zh-CN" dirty="0">
                <a:solidFill>
                  <a:schemeClr val="tx1">
                    <a:lumMod val="95000"/>
                    <a:lumOff val="5000"/>
                  </a:schemeClr>
                </a:solidFill>
                <a:latin typeface="+mn-ea"/>
              </a:rPr>
              <a:t>CPU,</a:t>
            </a:r>
            <a:r>
              <a:rPr lang="zh-CN" altLang="en-US" dirty="0">
                <a:solidFill>
                  <a:schemeClr val="tx1">
                    <a:lumMod val="95000"/>
                    <a:lumOff val="5000"/>
                  </a:schemeClr>
                </a:solidFill>
                <a:latin typeface="+mn-ea"/>
              </a:rPr>
              <a:t>如果</a:t>
            </a:r>
            <a:r>
              <a:rPr lang="en-US" altLang="zh-CN" dirty="0">
                <a:solidFill>
                  <a:schemeClr val="tx1">
                    <a:lumMod val="95000"/>
                    <a:lumOff val="5000"/>
                  </a:schemeClr>
                </a:solidFill>
                <a:latin typeface="+mn-ea"/>
              </a:rPr>
              <a:t>load average</a:t>
            </a:r>
            <a:r>
              <a:rPr lang="zh-CN" altLang="en-US" dirty="0">
                <a:solidFill>
                  <a:schemeClr val="tx1">
                    <a:lumMod val="95000"/>
                    <a:lumOff val="5000"/>
                  </a:schemeClr>
                </a:solidFill>
                <a:latin typeface="+mn-ea"/>
              </a:rPr>
              <a:t>的三个值长期大于</a:t>
            </a:r>
            <a:r>
              <a:rPr lang="en-US" altLang="zh-CN" dirty="0">
                <a:solidFill>
                  <a:schemeClr val="tx1">
                    <a:lumMod val="95000"/>
                    <a:lumOff val="5000"/>
                  </a:schemeClr>
                </a:solidFill>
                <a:latin typeface="+mn-ea"/>
              </a:rPr>
              <a:t>8</a:t>
            </a:r>
            <a:r>
              <a:rPr lang="zh-CN" altLang="en-US" dirty="0">
                <a:solidFill>
                  <a:schemeClr val="tx1">
                    <a:lumMod val="95000"/>
                    <a:lumOff val="5000"/>
                  </a:schemeClr>
                </a:solidFill>
                <a:latin typeface="+mn-ea"/>
              </a:rPr>
              <a:t>时，说明</a:t>
            </a:r>
            <a:r>
              <a:rPr lang="en-US" altLang="zh-CN" dirty="0">
                <a:solidFill>
                  <a:schemeClr val="tx1">
                    <a:lumMod val="95000"/>
                    <a:lumOff val="5000"/>
                  </a:schemeClr>
                </a:solidFill>
                <a:latin typeface="+mn-ea"/>
              </a:rPr>
              <a:t>CPU</a:t>
            </a:r>
            <a:r>
              <a:rPr lang="zh-CN" altLang="en-US" dirty="0">
                <a:solidFill>
                  <a:schemeClr val="tx1">
                    <a:lumMod val="95000"/>
                    <a:lumOff val="5000"/>
                  </a:schemeClr>
                </a:solidFill>
                <a:latin typeface="+mn-ea"/>
              </a:rPr>
              <a:t>很繁忙，负载很高，可能会影响系统性能，</a:t>
            </a:r>
            <a:endParaRPr lang="en-US" altLang="zh-CN" dirty="0">
              <a:solidFill>
                <a:schemeClr val="tx1">
                  <a:lumMod val="95000"/>
                  <a:lumOff val="5000"/>
                </a:schemeClr>
              </a:solidFill>
              <a:latin typeface="+mn-ea"/>
            </a:endParaRPr>
          </a:p>
          <a:p>
            <a:pPr>
              <a:defRPr/>
            </a:pPr>
            <a:endParaRPr lang="en-US" altLang="zh-CN" dirty="0">
              <a:solidFill>
                <a:schemeClr val="tx1">
                  <a:lumMod val="95000"/>
                  <a:lumOff val="5000"/>
                </a:schemeClr>
              </a:solidFill>
              <a:latin typeface="+mn-ea"/>
            </a:endParaRPr>
          </a:p>
          <a:p>
            <a:pPr>
              <a:defRPr/>
            </a:pPr>
            <a:r>
              <a:rPr lang="en-US" altLang="zh-CN" dirty="0">
                <a:solidFill>
                  <a:schemeClr val="tx1">
                    <a:lumMod val="95000"/>
                    <a:lumOff val="5000"/>
                  </a:schemeClr>
                </a:solidFill>
                <a:latin typeface="+mn-ea"/>
              </a:rPr>
              <a:t>	</a:t>
            </a:r>
            <a:r>
              <a:rPr lang="zh-CN" altLang="en-US" dirty="0">
                <a:solidFill>
                  <a:schemeClr val="tx1">
                    <a:lumMod val="95000"/>
                    <a:lumOff val="5000"/>
                  </a:schemeClr>
                </a:solidFill>
                <a:latin typeface="+mn-ea"/>
              </a:rPr>
              <a:t>但是偶尔大于</a:t>
            </a:r>
            <a:r>
              <a:rPr lang="en-US" altLang="zh-CN" dirty="0">
                <a:solidFill>
                  <a:schemeClr val="tx1">
                    <a:lumMod val="95000"/>
                    <a:lumOff val="5000"/>
                  </a:schemeClr>
                </a:solidFill>
                <a:latin typeface="+mn-ea"/>
              </a:rPr>
              <a:t>8</a:t>
            </a:r>
            <a:r>
              <a:rPr lang="zh-CN" altLang="en-US" dirty="0">
                <a:solidFill>
                  <a:schemeClr val="tx1">
                    <a:lumMod val="95000"/>
                    <a:lumOff val="5000"/>
                  </a:schemeClr>
                </a:solidFill>
                <a:latin typeface="+mn-ea"/>
              </a:rPr>
              <a:t>时，倒不用担心，一般不会影响系统性能。相反，如果</a:t>
            </a:r>
            <a:r>
              <a:rPr lang="en-US" altLang="zh-CN" dirty="0">
                <a:solidFill>
                  <a:schemeClr val="tx1">
                    <a:lumMod val="95000"/>
                    <a:lumOff val="5000"/>
                  </a:schemeClr>
                </a:solidFill>
                <a:latin typeface="+mn-ea"/>
              </a:rPr>
              <a:t>load average</a:t>
            </a:r>
            <a:r>
              <a:rPr lang="zh-CN" altLang="en-US" dirty="0">
                <a:solidFill>
                  <a:schemeClr val="tx1">
                    <a:lumMod val="95000"/>
                    <a:lumOff val="5000"/>
                  </a:schemeClr>
                </a:solidFill>
                <a:latin typeface="+mn-ea"/>
              </a:rPr>
              <a:t>的输出值小于</a:t>
            </a:r>
            <a:r>
              <a:rPr lang="en-US" altLang="zh-CN" dirty="0">
                <a:solidFill>
                  <a:schemeClr val="tx1">
                    <a:lumMod val="95000"/>
                    <a:lumOff val="5000"/>
                  </a:schemeClr>
                </a:solidFill>
                <a:latin typeface="+mn-ea"/>
              </a:rPr>
              <a:t>CPU</a:t>
            </a:r>
            <a:r>
              <a:rPr lang="zh-CN" altLang="en-US" dirty="0">
                <a:solidFill>
                  <a:schemeClr val="tx1">
                    <a:lumMod val="95000"/>
                    <a:lumOff val="5000"/>
                  </a:schemeClr>
                </a:solidFill>
                <a:latin typeface="+mn-ea"/>
              </a:rPr>
              <a:t>的个数，则表示</a:t>
            </a:r>
            <a:r>
              <a:rPr lang="en-US" altLang="zh-CN" dirty="0">
                <a:solidFill>
                  <a:schemeClr val="tx1">
                    <a:lumMod val="95000"/>
                    <a:lumOff val="5000"/>
                  </a:schemeClr>
                </a:solidFill>
                <a:latin typeface="+mn-ea"/>
              </a:rPr>
              <a:t>CPU</a:t>
            </a:r>
            <a:r>
              <a:rPr lang="zh-CN" altLang="en-US" dirty="0">
                <a:solidFill>
                  <a:schemeClr val="tx1">
                    <a:lumMod val="95000"/>
                    <a:lumOff val="5000"/>
                  </a:schemeClr>
                </a:solidFill>
                <a:latin typeface="+mn-ea"/>
              </a:rPr>
              <a:t>还有空闲的时间片，比如本例中的输出，</a:t>
            </a:r>
            <a:r>
              <a:rPr lang="en-US" altLang="zh-CN" dirty="0">
                <a:solidFill>
                  <a:schemeClr val="tx1">
                    <a:lumMod val="95000"/>
                    <a:lumOff val="5000"/>
                  </a:schemeClr>
                </a:solidFill>
                <a:latin typeface="+mn-ea"/>
              </a:rPr>
              <a:t>CPU</a:t>
            </a:r>
            <a:r>
              <a:rPr lang="zh-CN" altLang="en-US" dirty="0">
                <a:solidFill>
                  <a:schemeClr val="tx1">
                    <a:lumMod val="95000"/>
                    <a:lumOff val="5000"/>
                  </a:schemeClr>
                </a:solidFill>
                <a:latin typeface="+mn-ea"/>
              </a:rPr>
              <a:t>是非常空闲的。</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Linux</a:t>
            </a:r>
            <a:r>
              <a:rPr lang="zh-CN" altLang="en-US" b="1" dirty="0">
                <a:solidFill>
                  <a:schemeClr val="tx2"/>
                </a:solidFill>
                <a:ea typeface="宋体" charset="-122"/>
              </a:rPr>
              <a:t>服务器性能查看和分析有哪些认识？</a:t>
            </a:r>
            <a:endParaRPr lang="en-US" altLang="zh-CN" b="1" dirty="0">
              <a:solidFill>
                <a:schemeClr val="tx2"/>
              </a:solidFill>
              <a:ea typeface="宋体" charset="-122"/>
            </a:endParaRPr>
          </a:p>
        </p:txBody>
      </p:sp>
      <p:sp>
        <p:nvSpPr>
          <p:cNvPr id="5" name="Rectangle 2"/>
          <p:cNvSpPr txBox="1">
            <a:spLocks noChangeArrowheads="1"/>
          </p:cNvSpPr>
          <p:nvPr/>
        </p:nvSpPr>
        <p:spPr bwMode="auto">
          <a:xfrm>
            <a:off x="323528" y="1556792"/>
            <a:ext cx="7992888" cy="1384995"/>
          </a:xfrm>
          <a:prstGeom prst="rect">
            <a:avLst/>
          </a:prstGeom>
          <a:noFill/>
          <a:ln w="9525" algn="ctr">
            <a:noFill/>
            <a:miter lim="800000"/>
            <a:headEnd/>
            <a:tailEnd/>
          </a:ln>
        </p:spPr>
        <p:txBody>
          <a:bodyPr wrap="square">
            <a:spAutoFit/>
          </a:bodyPr>
          <a:lstStyle/>
          <a:p>
            <a:pPr>
              <a:lnSpc>
                <a:spcPct val="150000"/>
              </a:lnSpc>
              <a:defRPr/>
            </a:pPr>
            <a:r>
              <a:rPr lang="en-US" altLang="zh-CN" sz="2400" b="1" dirty="0">
                <a:latin typeface="楷体_GB2312" pitchFamily="49" charset="-122"/>
                <a:ea typeface="楷体_GB2312" pitchFamily="49" charset="-122"/>
              </a:rPr>
              <a:t>CPU</a:t>
            </a:r>
            <a:r>
              <a:rPr lang="zh-CN" altLang="en-US" sz="2400" b="1" dirty="0">
                <a:latin typeface="楷体_GB2312" pitchFamily="49" charset="-122"/>
                <a:ea typeface="楷体_GB2312" pitchFamily="49" charset="-122"/>
              </a:rPr>
              <a:t>性能评估：监控系统</a:t>
            </a:r>
            <a:r>
              <a:rPr lang="en-US" altLang="zh-CN" sz="2400" b="1" dirty="0">
                <a:latin typeface="楷体_GB2312" pitchFamily="49" charset="-122"/>
                <a:ea typeface="楷体_GB2312" pitchFamily="49" charset="-122"/>
              </a:rPr>
              <a:t>CPU</a:t>
            </a:r>
            <a:r>
              <a:rPr lang="zh-CN" altLang="en-US" sz="2400" b="1" dirty="0">
                <a:latin typeface="楷体_GB2312" pitchFamily="49" charset="-122"/>
                <a:ea typeface="楷体_GB2312" pitchFamily="49" charset="-122"/>
              </a:rPr>
              <a:t>（包含不限于）</a:t>
            </a:r>
            <a:r>
              <a:rPr lang="en-US" altLang="zh-CN" sz="2400" b="1" dirty="0" err="1">
                <a:solidFill>
                  <a:srgbClr val="FF0000"/>
                </a:solidFill>
                <a:latin typeface="楷体_GB2312" pitchFamily="49" charset="-122"/>
                <a:ea typeface="楷体_GB2312" pitchFamily="49" charset="-122"/>
              </a:rPr>
              <a:t>vmstat</a:t>
            </a:r>
            <a:endParaRPr lang="en-US" altLang="zh-CN" sz="2400" b="1" dirty="0">
              <a:solidFill>
                <a:srgbClr val="FF0000"/>
              </a:solidFill>
              <a:latin typeface="楷体_GB2312" pitchFamily="49" charset="-122"/>
              <a:ea typeface="楷体_GB2312" pitchFamily="49" charset="-122"/>
            </a:endParaRPr>
          </a:p>
          <a:p>
            <a:pPr>
              <a:lnSpc>
                <a:spcPct val="150000"/>
              </a:lnSpc>
              <a:defRPr/>
            </a:pPr>
            <a:r>
              <a:rPr lang="zh-CN" altLang="en-US" sz="1600" b="1" dirty="0">
                <a:latin typeface="+mn-ea"/>
              </a:rPr>
              <a:t>一般</a:t>
            </a:r>
            <a:r>
              <a:rPr lang="en-US" altLang="zh-CN" sz="1600" b="1" dirty="0" err="1">
                <a:latin typeface="+mn-ea"/>
              </a:rPr>
              <a:t>vmstat</a:t>
            </a:r>
            <a:r>
              <a:rPr lang="zh-CN" altLang="en-US" sz="1600" b="1" dirty="0">
                <a:latin typeface="+mn-ea"/>
              </a:rPr>
              <a:t>工具的使用是通过两个数字参数来完成的，第一个参数是采样的时间间隔数，单位是秒，第二个参数是采样的次数</a:t>
            </a:r>
          </a:p>
        </p:txBody>
      </p:sp>
      <p:sp>
        <p:nvSpPr>
          <p:cNvPr id="7" name="TextBox 6"/>
          <p:cNvSpPr txBox="1"/>
          <p:nvPr/>
        </p:nvSpPr>
        <p:spPr>
          <a:xfrm>
            <a:off x="179512" y="4149080"/>
            <a:ext cx="8712968" cy="2862322"/>
          </a:xfrm>
          <a:prstGeom prst="rect">
            <a:avLst/>
          </a:prstGeom>
          <a:noFill/>
        </p:spPr>
        <p:txBody>
          <a:bodyPr wrap="square" rtlCol="0">
            <a:spAutoFit/>
          </a:bodyPr>
          <a:lstStyle/>
          <a:p>
            <a:pPr>
              <a:buFont typeface="Wingdings" pitchFamily="2" charset="2"/>
              <a:buChar char="l"/>
              <a:defRPr/>
            </a:pPr>
            <a:r>
              <a:rPr lang="en-US" altLang="zh-CN" dirty="0"/>
              <a:t> </a:t>
            </a:r>
            <a:r>
              <a:rPr lang="en-US" altLang="zh-CN" dirty="0" err="1"/>
              <a:t>Procs</a:t>
            </a:r>
            <a:endParaRPr lang="en-US" altLang="zh-CN" dirty="0"/>
          </a:p>
          <a:p>
            <a:pPr>
              <a:defRPr/>
            </a:pPr>
            <a:r>
              <a:rPr lang="en-US" altLang="zh-CN" dirty="0"/>
              <a:t> r   </a:t>
            </a:r>
            <a:r>
              <a:rPr lang="zh-CN" altLang="en-US" dirty="0"/>
              <a:t>列表示运行和等待</a:t>
            </a:r>
            <a:r>
              <a:rPr lang="en-US" altLang="zh-CN" dirty="0" err="1"/>
              <a:t>cpu</a:t>
            </a:r>
            <a:r>
              <a:rPr lang="zh-CN" altLang="en-US" dirty="0"/>
              <a:t>时间片的进程数，这个值如果长期大于系统</a:t>
            </a:r>
            <a:r>
              <a:rPr lang="en-US" altLang="zh-CN" dirty="0"/>
              <a:t>CPU</a:t>
            </a:r>
            <a:r>
              <a:rPr lang="zh-CN" altLang="en-US" dirty="0"/>
              <a:t>的个数，说 </a:t>
            </a:r>
            <a:r>
              <a:rPr lang="en-US" altLang="zh-CN" dirty="0"/>
              <a:t>	</a:t>
            </a:r>
            <a:r>
              <a:rPr lang="zh-CN" altLang="en-US" dirty="0"/>
              <a:t>明</a:t>
            </a:r>
            <a:r>
              <a:rPr lang="en-US" altLang="zh-CN" dirty="0"/>
              <a:t>CPU</a:t>
            </a:r>
            <a:r>
              <a:rPr lang="zh-CN" altLang="en-US" dirty="0"/>
              <a:t>不足，需要增加</a:t>
            </a:r>
            <a:r>
              <a:rPr lang="en-US" altLang="zh-CN" dirty="0"/>
              <a:t>CPU</a:t>
            </a:r>
            <a:r>
              <a:rPr lang="zh-CN" altLang="en-US" dirty="0"/>
              <a:t>。</a:t>
            </a:r>
          </a:p>
          <a:p>
            <a:pPr>
              <a:defRPr/>
            </a:pPr>
            <a:r>
              <a:rPr lang="zh-CN" altLang="en-US" dirty="0"/>
              <a:t> </a:t>
            </a:r>
            <a:r>
              <a:rPr lang="en-US" altLang="zh-CN" dirty="0"/>
              <a:t>b </a:t>
            </a:r>
            <a:r>
              <a:rPr lang="zh-CN" altLang="en-US" dirty="0"/>
              <a:t>列表示在等待资源的进程数，比如正在等待</a:t>
            </a:r>
            <a:r>
              <a:rPr lang="en-US" altLang="zh-CN" dirty="0"/>
              <a:t>I/O</a:t>
            </a:r>
            <a:r>
              <a:rPr lang="zh-CN" altLang="en-US" dirty="0"/>
              <a:t>、或者内存交换等。</a:t>
            </a:r>
            <a:endParaRPr lang="en-US" altLang="zh-CN" dirty="0"/>
          </a:p>
          <a:p>
            <a:pPr>
              <a:buFont typeface="Wingdings" pitchFamily="2" charset="2"/>
              <a:buChar char="l"/>
              <a:defRPr/>
            </a:pPr>
            <a:r>
              <a:rPr lang="en-US" altLang="zh-CN" dirty="0"/>
              <a:t> </a:t>
            </a:r>
            <a:r>
              <a:rPr lang="en-US" altLang="zh-CN" dirty="0" err="1"/>
              <a:t>cpu</a:t>
            </a:r>
            <a:endParaRPr lang="en-US" altLang="zh-CN" dirty="0"/>
          </a:p>
          <a:p>
            <a:pPr>
              <a:defRPr/>
            </a:pPr>
            <a:r>
              <a:rPr lang="en-US" altLang="zh-CN" dirty="0"/>
              <a:t>us</a:t>
            </a:r>
            <a:r>
              <a:rPr lang="zh-CN" altLang="en-US" dirty="0"/>
              <a:t>列显示了用户进程消耗的</a:t>
            </a:r>
            <a:r>
              <a:rPr lang="en-US" altLang="zh-CN" dirty="0"/>
              <a:t>CPU </a:t>
            </a:r>
            <a:r>
              <a:rPr lang="zh-CN" altLang="en-US" dirty="0"/>
              <a:t>时间百分比。</a:t>
            </a:r>
            <a:r>
              <a:rPr lang="en-US" altLang="zh-CN" dirty="0"/>
              <a:t>us</a:t>
            </a:r>
            <a:r>
              <a:rPr lang="zh-CN" altLang="en-US" dirty="0"/>
              <a:t>的值比较高时说明用户进程消耗的</a:t>
            </a:r>
            <a:r>
              <a:rPr lang="en-US" altLang="zh-CN" dirty="0" err="1"/>
              <a:t>cpu</a:t>
            </a:r>
            <a:r>
              <a:rPr lang="zh-CN" altLang="en-US" dirty="0"/>
              <a:t>时间多，但是如果长期大于</a:t>
            </a:r>
            <a:r>
              <a:rPr lang="en-US" altLang="zh-CN" dirty="0"/>
              <a:t>50%</a:t>
            </a:r>
            <a:r>
              <a:rPr lang="zh-CN" altLang="en-US" dirty="0"/>
              <a:t>，就需要考虑优化程序或算法。</a:t>
            </a:r>
          </a:p>
          <a:p>
            <a:pPr>
              <a:defRPr/>
            </a:pPr>
            <a:r>
              <a:rPr lang="en-US" altLang="zh-CN" dirty="0" err="1"/>
              <a:t>sy</a:t>
            </a:r>
            <a:r>
              <a:rPr lang="zh-CN" altLang="en-US" dirty="0"/>
              <a:t>列显示了内核进程消耗的</a:t>
            </a:r>
            <a:r>
              <a:rPr lang="en-US" altLang="zh-CN" dirty="0"/>
              <a:t>CPU</a:t>
            </a:r>
            <a:r>
              <a:rPr lang="zh-CN" altLang="en-US" dirty="0"/>
              <a:t>时间百分比。</a:t>
            </a:r>
            <a:r>
              <a:rPr lang="en-US" altLang="zh-CN" dirty="0" err="1"/>
              <a:t>Sy</a:t>
            </a:r>
            <a:r>
              <a:rPr lang="zh-CN" altLang="en-US" dirty="0"/>
              <a:t>的值较高时，说明内核消耗的</a:t>
            </a:r>
            <a:r>
              <a:rPr lang="en-US" altLang="zh-CN" dirty="0"/>
              <a:t>CPU</a:t>
            </a:r>
            <a:r>
              <a:rPr lang="zh-CN" altLang="en-US" dirty="0"/>
              <a:t>资源很多。根据经验，</a:t>
            </a:r>
            <a:r>
              <a:rPr lang="en-US" altLang="zh-CN" dirty="0" err="1"/>
              <a:t>us+sy</a:t>
            </a:r>
            <a:r>
              <a:rPr lang="zh-CN" altLang="en-US" dirty="0"/>
              <a:t>的参考值为</a:t>
            </a:r>
            <a:r>
              <a:rPr lang="en-US" altLang="zh-CN" dirty="0"/>
              <a:t>80%</a:t>
            </a:r>
            <a:r>
              <a:rPr lang="zh-CN" altLang="en-US" dirty="0"/>
              <a:t>，如果</a:t>
            </a:r>
            <a:r>
              <a:rPr lang="en-US" altLang="zh-CN" dirty="0" err="1"/>
              <a:t>us+sy</a:t>
            </a:r>
            <a:r>
              <a:rPr lang="zh-CN" altLang="en-US" dirty="0"/>
              <a:t>大于 </a:t>
            </a:r>
            <a:r>
              <a:rPr lang="en-US" altLang="zh-CN" dirty="0"/>
              <a:t>80%</a:t>
            </a:r>
            <a:r>
              <a:rPr lang="zh-CN" altLang="en-US" dirty="0"/>
              <a:t>说明可能存在</a:t>
            </a:r>
            <a:r>
              <a:rPr lang="en-US" altLang="zh-CN" dirty="0"/>
              <a:t>CPU</a:t>
            </a:r>
            <a:r>
              <a:rPr lang="zh-CN" altLang="en-US" dirty="0"/>
              <a:t>资源不足。</a:t>
            </a:r>
            <a:endParaRPr lang="en-US" altLang="zh-CN" dirty="0"/>
          </a:p>
        </p:txBody>
      </p:sp>
      <p:pic>
        <p:nvPicPr>
          <p:cNvPr id="6" name="图片 5" descr="mhtml:file://E:\EBook\linux性能分析工具(一).mht!http://img1.51cto.com/attachment/201303/172226365.png">
            <a:hlinkClick r:id="rId2" tgtFrame="_blank"/>
          </p:cNvPr>
          <p:cNvPicPr/>
          <p:nvPr/>
        </p:nvPicPr>
        <p:blipFill>
          <a:blip r:embed="rId3" cstate="print"/>
          <a:srcRect/>
          <a:stretch>
            <a:fillRect/>
          </a:stretch>
        </p:blipFill>
        <p:spPr bwMode="auto">
          <a:xfrm>
            <a:off x="395536" y="2924944"/>
            <a:ext cx="8136904" cy="1224136"/>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Linux</a:t>
            </a:r>
            <a:r>
              <a:rPr lang="zh-CN" altLang="en-US" b="1" dirty="0">
                <a:solidFill>
                  <a:schemeClr val="tx2"/>
                </a:solidFill>
                <a:ea typeface="宋体" charset="-122"/>
              </a:rPr>
              <a:t>服务器性能查看和分析有哪些认识？</a:t>
            </a:r>
            <a:endParaRPr lang="en-US" altLang="zh-CN" b="1" dirty="0">
              <a:solidFill>
                <a:schemeClr val="tx2"/>
              </a:solidFill>
              <a:ea typeface="宋体" charset="-122"/>
            </a:endParaRPr>
          </a:p>
        </p:txBody>
      </p:sp>
      <p:sp>
        <p:nvSpPr>
          <p:cNvPr id="5" name="Rectangle 2"/>
          <p:cNvSpPr txBox="1">
            <a:spLocks noChangeArrowheads="1"/>
          </p:cNvSpPr>
          <p:nvPr/>
        </p:nvSpPr>
        <p:spPr bwMode="auto">
          <a:xfrm>
            <a:off x="323528" y="1556792"/>
            <a:ext cx="7992888" cy="1200329"/>
          </a:xfrm>
          <a:prstGeom prst="rect">
            <a:avLst/>
          </a:prstGeom>
          <a:noFill/>
          <a:ln w="9525" algn="ctr">
            <a:noFill/>
            <a:miter lim="800000"/>
            <a:headEnd/>
            <a:tailEnd/>
          </a:ln>
        </p:spPr>
        <p:txBody>
          <a:bodyPr wrap="square">
            <a:spAutoFit/>
          </a:bodyPr>
          <a:lstStyle/>
          <a:p>
            <a:pPr>
              <a:lnSpc>
                <a:spcPct val="150000"/>
              </a:lnSpc>
              <a:defRPr/>
            </a:pPr>
            <a:r>
              <a:rPr lang="zh-CN" altLang="en-US" sz="2400" b="1" dirty="0">
                <a:latin typeface="楷体_GB2312" pitchFamily="49" charset="-122"/>
                <a:ea typeface="楷体_GB2312" pitchFamily="49" charset="-122"/>
              </a:rPr>
              <a:t>内存性能评估：利用</a:t>
            </a:r>
            <a:r>
              <a:rPr lang="en-US" altLang="zh-CN" sz="2400" b="1" dirty="0">
                <a:latin typeface="楷体_GB2312" pitchFamily="49" charset="-122"/>
                <a:ea typeface="楷体_GB2312" pitchFamily="49" charset="-122"/>
              </a:rPr>
              <a:t>free</a:t>
            </a:r>
            <a:r>
              <a:rPr lang="zh-CN" altLang="en-US" sz="2400" b="1" dirty="0">
                <a:latin typeface="楷体_GB2312" pitchFamily="49" charset="-122"/>
                <a:ea typeface="楷体_GB2312" pitchFamily="49" charset="-122"/>
              </a:rPr>
              <a:t>指令监控内存  </a:t>
            </a:r>
            <a:r>
              <a:rPr lang="en-US" altLang="zh-CN" sz="2400" b="1" dirty="0">
                <a:solidFill>
                  <a:srgbClr val="FF0000"/>
                </a:solidFill>
                <a:latin typeface="楷体_GB2312" pitchFamily="49" charset="-122"/>
                <a:ea typeface="楷体_GB2312" pitchFamily="49" charset="-122"/>
              </a:rPr>
              <a:t>free</a:t>
            </a:r>
          </a:p>
          <a:p>
            <a:pPr>
              <a:lnSpc>
                <a:spcPct val="150000"/>
              </a:lnSpc>
              <a:defRPr/>
            </a:pPr>
            <a:r>
              <a:rPr lang="en-US" altLang="zh-CN" sz="2400" dirty="0">
                <a:solidFill>
                  <a:schemeClr val="tx1">
                    <a:lumMod val="95000"/>
                    <a:lumOff val="5000"/>
                  </a:schemeClr>
                </a:solidFill>
                <a:latin typeface="Arial" pitchFamily="34" charset="0"/>
                <a:ea typeface="宋体" pitchFamily="2" charset="-122"/>
              </a:rPr>
              <a:t>free</a:t>
            </a:r>
            <a:r>
              <a:rPr lang="zh-CN" altLang="en-US" sz="2400" dirty="0">
                <a:solidFill>
                  <a:schemeClr val="tx1">
                    <a:lumMod val="95000"/>
                    <a:lumOff val="5000"/>
                  </a:schemeClr>
                </a:solidFill>
                <a:latin typeface="Arial" pitchFamily="34" charset="0"/>
                <a:ea typeface="宋体" pitchFamily="2" charset="-122"/>
              </a:rPr>
              <a:t>是监控</a:t>
            </a:r>
            <a:r>
              <a:rPr lang="en-US" altLang="zh-CN" sz="2400" dirty="0" err="1">
                <a:solidFill>
                  <a:schemeClr val="tx1">
                    <a:lumMod val="95000"/>
                    <a:lumOff val="5000"/>
                  </a:schemeClr>
                </a:solidFill>
                <a:latin typeface="Arial" pitchFamily="34" charset="0"/>
                <a:ea typeface="宋体" pitchFamily="2" charset="-122"/>
              </a:rPr>
              <a:t>linux</a:t>
            </a:r>
            <a:r>
              <a:rPr lang="zh-CN" altLang="en-US" sz="2400" dirty="0">
                <a:solidFill>
                  <a:schemeClr val="tx1">
                    <a:lumMod val="95000"/>
                    <a:lumOff val="5000"/>
                  </a:schemeClr>
                </a:solidFill>
                <a:latin typeface="Arial" pitchFamily="34" charset="0"/>
                <a:ea typeface="宋体" pitchFamily="2" charset="-122"/>
              </a:rPr>
              <a:t>内存使用状况最常用的指令</a:t>
            </a:r>
            <a:endParaRPr lang="en-US" altLang="zh-CN" sz="2400" b="1" dirty="0">
              <a:solidFill>
                <a:srgbClr val="FF0000"/>
              </a:solidFill>
              <a:latin typeface="楷体_GB2312" pitchFamily="49" charset="-122"/>
              <a:ea typeface="楷体_GB2312" pitchFamily="49" charset="-122"/>
            </a:endParaRPr>
          </a:p>
        </p:txBody>
      </p:sp>
      <p:sp>
        <p:nvSpPr>
          <p:cNvPr id="7" name="TextBox 6"/>
          <p:cNvSpPr txBox="1"/>
          <p:nvPr/>
        </p:nvSpPr>
        <p:spPr>
          <a:xfrm>
            <a:off x="179512" y="4797152"/>
            <a:ext cx="8712968" cy="1200329"/>
          </a:xfrm>
          <a:prstGeom prst="rect">
            <a:avLst/>
          </a:prstGeom>
          <a:noFill/>
        </p:spPr>
        <p:txBody>
          <a:bodyPr wrap="square" rtlCol="0">
            <a:spAutoFit/>
          </a:bodyPr>
          <a:lstStyle/>
          <a:p>
            <a:pPr>
              <a:buFont typeface="Wingdings" pitchFamily="2" charset="2"/>
              <a:buChar char="l"/>
              <a:defRPr/>
            </a:pPr>
            <a:r>
              <a:rPr lang="zh-CN" altLang="en-US" dirty="0"/>
              <a:t>一般有这样一个经验公式：应用程序可用内存</a:t>
            </a:r>
            <a:r>
              <a:rPr lang="en-US" altLang="zh-CN" dirty="0"/>
              <a:t>/</a:t>
            </a:r>
            <a:r>
              <a:rPr lang="zh-CN" altLang="en-US" dirty="0"/>
              <a:t>系统物理内存</a:t>
            </a:r>
            <a:r>
              <a:rPr lang="en-US" altLang="zh-CN" dirty="0"/>
              <a:t>&gt;70%</a:t>
            </a:r>
            <a:r>
              <a:rPr lang="zh-CN" altLang="en-US" dirty="0"/>
              <a:t>时，表示系统内存资源非常充足，不影响系统性能，应用程序可用内存</a:t>
            </a:r>
            <a:r>
              <a:rPr lang="en-US" altLang="zh-CN" dirty="0"/>
              <a:t>/</a:t>
            </a:r>
            <a:r>
              <a:rPr lang="zh-CN" altLang="en-US" dirty="0"/>
              <a:t>系统物理内存</a:t>
            </a:r>
            <a:r>
              <a:rPr lang="en-US" altLang="zh-CN" dirty="0"/>
              <a:t>&lt;20%</a:t>
            </a:r>
            <a:r>
              <a:rPr lang="zh-CN" altLang="en-US" dirty="0"/>
              <a:t>时，表示系统内存资源紧缺，需要增加系统内存，</a:t>
            </a:r>
            <a:r>
              <a:rPr lang="en-US" altLang="zh-CN" dirty="0"/>
              <a:t>20%&lt;</a:t>
            </a:r>
            <a:r>
              <a:rPr lang="zh-CN" altLang="en-US" dirty="0"/>
              <a:t>应用程序可用内存</a:t>
            </a:r>
            <a:r>
              <a:rPr lang="en-US" altLang="zh-CN" dirty="0"/>
              <a:t>/</a:t>
            </a:r>
            <a:r>
              <a:rPr lang="zh-CN" altLang="en-US" dirty="0"/>
              <a:t>系统物理内存</a:t>
            </a:r>
            <a:r>
              <a:rPr lang="en-US" altLang="zh-CN" dirty="0"/>
              <a:t>&lt;70%</a:t>
            </a:r>
            <a:r>
              <a:rPr lang="zh-CN" altLang="en-US" dirty="0"/>
              <a:t>时，表示系统内存资源基本能满足应用需求，暂时不影响系统性能。</a:t>
            </a:r>
            <a:endParaRPr lang="en-US" altLang="zh-CN" dirty="0"/>
          </a:p>
        </p:txBody>
      </p:sp>
      <p:sp>
        <p:nvSpPr>
          <p:cNvPr id="8" name="TextBox 7"/>
          <p:cNvSpPr txBox="1"/>
          <p:nvPr/>
        </p:nvSpPr>
        <p:spPr>
          <a:xfrm>
            <a:off x="395536" y="2996952"/>
            <a:ext cx="8280920" cy="1477328"/>
          </a:xfrm>
          <a:prstGeom prst="rect">
            <a:avLst/>
          </a:prstGeom>
          <a:noFill/>
        </p:spPr>
        <p:txBody>
          <a:bodyPr wrap="square" rtlCol="0">
            <a:spAutoFit/>
          </a:bodyPr>
          <a:lstStyle/>
          <a:p>
            <a:pPr>
              <a:defRPr/>
            </a:pPr>
            <a:r>
              <a:rPr lang="en-US" altLang="zh-CN" dirty="0">
                <a:solidFill>
                  <a:schemeClr val="tx1">
                    <a:lumMod val="95000"/>
                    <a:lumOff val="5000"/>
                  </a:schemeClr>
                </a:solidFill>
                <a:latin typeface="Arial" pitchFamily="34" charset="0"/>
                <a:ea typeface="宋体" pitchFamily="2" charset="-122"/>
              </a:rPr>
              <a:t>[</a:t>
            </a:r>
            <a:r>
              <a:rPr lang="en-US" altLang="zh-CN" dirty="0" err="1">
                <a:solidFill>
                  <a:schemeClr val="tx1">
                    <a:lumMod val="95000"/>
                    <a:lumOff val="5000"/>
                  </a:schemeClr>
                </a:solidFill>
                <a:latin typeface="Arial" pitchFamily="34" charset="0"/>
                <a:ea typeface="宋体" pitchFamily="2" charset="-122"/>
              </a:rPr>
              <a:t>root@webserver</a:t>
            </a:r>
            <a:r>
              <a:rPr lang="en-US" altLang="zh-CN" dirty="0">
                <a:solidFill>
                  <a:schemeClr val="tx1">
                    <a:lumMod val="95000"/>
                    <a:lumOff val="5000"/>
                  </a:schemeClr>
                </a:solidFill>
                <a:latin typeface="Arial" pitchFamily="34" charset="0"/>
                <a:ea typeface="宋体" pitchFamily="2" charset="-122"/>
              </a:rPr>
              <a:t> ~]# free  -m</a:t>
            </a:r>
          </a:p>
          <a:p>
            <a:pPr>
              <a:defRPr/>
            </a:pPr>
            <a:r>
              <a:rPr lang="en-US" altLang="zh-CN" dirty="0">
                <a:solidFill>
                  <a:schemeClr val="tx1">
                    <a:lumMod val="95000"/>
                    <a:lumOff val="5000"/>
                  </a:schemeClr>
                </a:solidFill>
                <a:latin typeface="Arial" pitchFamily="34" charset="0"/>
                <a:ea typeface="宋体" pitchFamily="2" charset="-122"/>
              </a:rPr>
              <a:t>               	    total         used       free     shared    buffers     cached</a:t>
            </a:r>
          </a:p>
          <a:p>
            <a:pPr>
              <a:defRPr/>
            </a:pPr>
            <a:r>
              <a:rPr lang="en-US" altLang="zh-CN" dirty="0" err="1">
                <a:solidFill>
                  <a:schemeClr val="tx1">
                    <a:lumMod val="95000"/>
                    <a:lumOff val="5000"/>
                  </a:schemeClr>
                </a:solidFill>
                <a:latin typeface="Arial" pitchFamily="34" charset="0"/>
                <a:ea typeface="宋体" pitchFamily="2" charset="-122"/>
              </a:rPr>
              <a:t>Mem</a:t>
            </a:r>
            <a:r>
              <a:rPr lang="en-US" altLang="zh-CN" dirty="0">
                <a:solidFill>
                  <a:schemeClr val="tx1">
                    <a:lumMod val="95000"/>
                    <a:lumOff val="5000"/>
                  </a:schemeClr>
                </a:solidFill>
                <a:latin typeface="Arial" pitchFamily="34" charset="0"/>
                <a:ea typeface="宋体" pitchFamily="2" charset="-122"/>
              </a:rPr>
              <a:t>:                        8111        7185        926          0        243           6299</a:t>
            </a:r>
          </a:p>
          <a:p>
            <a:pPr>
              <a:defRPr/>
            </a:pPr>
            <a:r>
              <a:rPr lang="en-US" altLang="zh-CN" dirty="0">
                <a:solidFill>
                  <a:schemeClr val="tx1">
                    <a:lumMod val="95000"/>
                    <a:lumOff val="5000"/>
                  </a:schemeClr>
                </a:solidFill>
                <a:latin typeface="Arial" pitchFamily="34" charset="0"/>
                <a:ea typeface="宋体" pitchFamily="2" charset="-122"/>
              </a:rPr>
              <a:t>-/+ buffers/cache:     643         7468</a:t>
            </a:r>
          </a:p>
          <a:p>
            <a:pPr>
              <a:defRPr/>
            </a:pPr>
            <a:r>
              <a:rPr lang="en-US" altLang="zh-CN" dirty="0">
                <a:solidFill>
                  <a:schemeClr val="tx1">
                    <a:lumMod val="95000"/>
                    <a:lumOff val="5000"/>
                  </a:schemeClr>
                </a:solidFill>
                <a:latin typeface="Arial" pitchFamily="34" charset="0"/>
                <a:ea typeface="宋体" pitchFamily="2" charset="-122"/>
              </a:rPr>
              <a:t>Swap:                       8189          0         8189</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Linux</a:t>
            </a:r>
            <a:r>
              <a:rPr lang="zh-CN" altLang="en-US" b="1" dirty="0">
                <a:solidFill>
                  <a:schemeClr val="tx2"/>
                </a:solidFill>
                <a:ea typeface="宋体" charset="-122"/>
              </a:rPr>
              <a:t>服务器性能查看和分析有哪些认识？</a:t>
            </a:r>
            <a:endParaRPr lang="en-US" altLang="zh-CN" b="1" dirty="0">
              <a:solidFill>
                <a:schemeClr val="tx2"/>
              </a:solidFill>
              <a:ea typeface="宋体" charset="-122"/>
            </a:endParaRPr>
          </a:p>
        </p:txBody>
      </p:sp>
      <p:sp>
        <p:nvSpPr>
          <p:cNvPr id="5" name="Rectangle 2"/>
          <p:cNvSpPr txBox="1">
            <a:spLocks noChangeArrowheads="1"/>
          </p:cNvSpPr>
          <p:nvPr/>
        </p:nvSpPr>
        <p:spPr bwMode="auto">
          <a:xfrm>
            <a:off x="323528" y="1556792"/>
            <a:ext cx="7992888" cy="646331"/>
          </a:xfrm>
          <a:prstGeom prst="rect">
            <a:avLst/>
          </a:prstGeom>
          <a:noFill/>
          <a:ln w="9525" algn="ctr">
            <a:noFill/>
            <a:miter lim="800000"/>
            <a:headEnd/>
            <a:tailEnd/>
          </a:ln>
        </p:spPr>
        <p:txBody>
          <a:bodyPr wrap="square">
            <a:spAutoFit/>
          </a:bodyPr>
          <a:lstStyle/>
          <a:p>
            <a:pPr>
              <a:lnSpc>
                <a:spcPct val="150000"/>
              </a:lnSpc>
              <a:defRPr/>
            </a:pPr>
            <a:r>
              <a:rPr lang="zh-CN" altLang="en-US" sz="2400" b="1" dirty="0">
                <a:latin typeface="楷体_GB2312" pitchFamily="49" charset="-122"/>
                <a:ea typeface="楷体_GB2312" pitchFamily="49" charset="-122"/>
              </a:rPr>
              <a:t>磁盘</a:t>
            </a:r>
            <a:r>
              <a:rPr lang="en-US" altLang="zh-CN" sz="2400" b="1" dirty="0">
                <a:latin typeface="楷体_GB2312" pitchFamily="49" charset="-122"/>
                <a:ea typeface="楷体_GB2312" pitchFamily="49" charset="-122"/>
              </a:rPr>
              <a:t>I/O</a:t>
            </a:r>
            <a:r>
              <a:rPr lang="zh-CN" altLang="en-US" sz="2400" b="1" dirty="0">
                <a:latin typeface="楷体_GB2312" pitchFamily="49" charset="-122"/>
                <a:ea typeface="楷体_GB2312" pitchFamily="49" charset="-122"/>
              </a:rPr>
              <a:t>性能评估：</a:t>
            </a:r>
            <a:r>
              <a:rPr lang="en-US" altLang="zh-CN" sz="2400" b="1" dirty="0" err="1">
                <a:solidFill>
                  <a:srgbClr val="FF0000"/>
                </a:solidFill>
                <a:latin typeface="楷体_GB2312" pitchFamily="49" charset="-122"/>
                <a:ea typeface="楷体_GB2312" pitchFamily="49" charset="-122"/>
              </a:rPr>
              <a:t>iostat</a:t>
            </a:r>
            <a:r>
              <a:rPr lang="en-US" altLang="zh-CN" sz="2400" b="1" dirty="0">
                <a:solidFill>
                  <a:srgbClr val="FF0000"/>
                </a:solidFill>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该命令安装见后一页</a:t>
            </a:r>
            <a:r>
              <a:rPr lang="en-US" altLang="zh-CN" sz="2400" b="1" dirty="0">
                <a:solidFill>
                  <a:srgbClr val="FF0000"/>
                </a:solidFill>
                <a:latin typeface="楷体_GB2312" pitchFamily="49" charset="-122"/>
                <a:ea typeface="楷体_GB2312" pitchFamily="49" charset="-122"/>
              </a:rPr>
              <a:t>)</a:t>
            </a:r>
          </a:p>
        </p:txBody>
      </p:sp>
      <p:sp>
        <p:nvSpPr>
          <p:cNvPr id="8" name="TextBox 7"/>
          <p:cNvSpPr txBox="1"/>
          <p:nvPr/>
        </p:nvSpPr>
        <p:spPr>
          <a:xfrm>
            <a:off x="323528" y="2060848"/>
            <a:ext cx="8280920" cy="4770537"/>
          </a:xfrm>
          <a:prstGeom prst="rect">
            <a:avLst/>
          </a:prstGeom>
          <a:noFill/>
        </p:spPr>
        <p:txBody>
          <a:bodyPr wrap="square" rtlCol="0">
            <a:spAutoFit/>
          </a:bodyPr>
          <a:lstStyle/>
          <a:p>
            <a:pPr lvl="1">
              <a:defRPr/>
            </a:pPr>
            <a:r>
              <a:rPr lang="de-DE" altLang="zh-CN" sz="1600" dirty="0">
                <a:ea typeface="宋体" pitchFamily="2" charset="-122"/>
              </a:rPr>
              <a:t>[root@webserver ~]#   iostat -d 2 3</a:t>
            </a:r>
            <a:endParaRPr lang="zh-CN" altLang="en-US" sz="1600" dirty="0">
              <a:ea typeface="宋体" pitchFamily="2" charset="-122"/>
            </a:endParaRPr>
          </a:p>
          <a:p>
            <a:pPr lvl="1">
              <a:defRPr/>
            </a:pPr>
            <a:r>
              <a:rPr lang="en-US" altLang="zh-CN" sz="1600" dirty="0">
                <a:ea typeface="宋体" pitchFamily="2" charset="-122"/>
              </a:rPr>
              <a:t>Linux 2.6.9-42.ELsmp (</a:t>
            </a:r>
            <a:r>
              <a:rPr lang="en-US" altLang="zh-CN" sz="1600" dirty="0" err="1">
                <a:ea typeface="宋体" pitchFamily="2" charset="-122"/>
              </a:rPr>
              <a:t>webserver</a:t>
            </a:r>
            <a:r>
              <a:rPr lang="en-US" altLang="zh-CN" sz="1600" dirty="0">
                <a:ea typeface="宋体" pitchFamily="2" charset="-122"/>
              </a:rPr>
              <a:t>)        12/01/2008      _i686_  (8 CPU)</a:t>
            </a:r>
            <a:endParaRPr lang="zh-CN" altLang="en-US" sz="1600" dirty="0">
              <a:ea typeface="宋体" pitchFamily="2" charset="-122"/>
            </a:endParaRPr>
          </a:p>
          <a:p>
            <a:pPr lvl="1">
              <a:defRPr/>
            </a:pPr>
            <a:r>
              <a:rPr lang="en-US" altLang="zh-CN" sz="1600" dirty="0">
                <a:ea typeface="宋体" pitchFamily="2" charset="-122"/>
              </a:rPr>
              <a:t>Device:         </a:t>
            </a:r>
            <a:r>
              <a:rPr lang="en-US" altLang="zh-CN" sz="1600" dirty="0" err="1">
                <a:ea typeface="宋体" pitchFamily="2" charset="-122"/>
              </a:rPr>
              <a:t>tps</a:t>
            </a:r>
            <a:r>
              <a:rPr lang="en-US" altLang="zh-CN" sz="1600" dirty="0">
                <a:ea typeface="宋体" pitchFamily="2" charset="-122"/>
              </a:rPr>
              <a:t>   </a:t>
            </a:r>
            <a:r>
              <a:rPr lang="en-US" altLang="zh-CN" sz="1600" dirty="0" err="1">
                <a:ea typeface="宋体" pitchFamily="2" charset="-122"/>
              </a:rPr>
              <a:t>Blk_read</a:t>
            </a:r>
            <a:r>
              <a:rPr lang="en-US" altLang="zh-CN" sz="1600" dirty="0">
                <a:ea typeface="宋体" pitchFamily="2" charset="-122"/>
              </a:rPr>
              <a:t>/s   </a:t>
            </a:r>
            <a:r>
              <a:rPr lang="en-US" altLang="zh-CN" sz="1600" dirty="0" err="1">
                <a:ea typeface="宋体" pitchFamily="2" charset="-122"/>
              </a:rPr>
              <a:t>Blk_wrtn</a:t>
            </a:r>
            <a:r>
              <a:rPr lang="en-US" altLang="zh-CN" sz="1600" dirty="0">
                <a:ea typeface="宋体" pitchFamily="2" charset="-122"/>
              </a:rPr>
              <a:t>/s   </a:t>
            </a:r>
            <a:r>
              <a:rPr lang="en-US" altLang="zh-CN" sz="1600" dirty="0" err="1">
                <a:ea typeface="宋体" pitchFamily="2" charset="-122"/>
              </a:rPr>
              <a:t>Blk_read</a:t>
            </a:r>
            <a:r>
              <a:rPr lang="en-US" altLang="zh-CN" sz="1600" dirty="0">
                <a:ea typeface="宋体" pitchFamily="2" charset="-122"/>
              </a:rPr>
              <a:t>      </a:t>
            </a:r>
            <a:r>
              <a:rPr lang="en-US" altLang="zh-CN" sz="1600" dirty="0" err="1">
                <a:ea typeface="宋体" pitchFamily="2" charset="-122"/>
              </a:rPr>
              <a:t>Blk_wrtn</a:t>
            </a:r>
            <a:endParaRPr lang="zh-CN" altLang="en-US" sz="1600" dirty="0">
              <a:ea typeface="宋体" pitchFamily="2" charset="-122"/>
            </a:endParaRPr>
          </a:p>
          <a:p>
            <a:pPr lvl="1">
              <a:defRPr/>
            </a:pPr>
            <a:r>
              <a:rPr lang="en-US" altLang="zh-CN" sz="1600" dirty="0" err="1">
                <a:ea typeface="宋体" pitchFamily="2" charset="-122"/>
              </a:rPr>
              <a:t>sda</a:t>
            </a:r>
            <a:r>
              <a:rPr lang="en-US" altLang="zh-CN" sz="1600" dirty="0">
                <a:ea typeface="宋体" pitchFamily="2" charset="-122"/>
              </a:rPr>
              <a:t>               1.87         2.58       114.12        6479462     286537372</a:t>
            </a:r>
            <a:endParaRPr lang="zh-CN" altLang="en-US" sz="1600" dirty="0">
              <a:ea typeface="宋体" pitchFamily="2" charset="-122"/>
            </a:endParaRPr>
          </a:p>
          <a:p>
            <a:pPr lvl="1">
              <a:defRPr/>
            </a:pPr>
            <a:r>
              <a:rPr lang="en-US" altLang="zh-CN" sz="1600" dirty="0">
                <a:ea typeface="宋体" pitchFamily="2" charset="-122"/>
              </a:rPr>
              <a:t>Device:         </a:t>
            </a:r>
            <a:r>
              <a:rPr lang="en-US" altLang="zh-CN" sz="1600" dirty="0" err="1">
                <a:ea typeface="宋体" pitchFamily="2" charset="-122"/>
              </a:rPr>
              <a:t>tps</a:t>
            </a:r>
            <a:r>
              <a:rPr lang="en-US" altLang="zh-CN" sz="1600" dirty="0">
                <a:ea typeface="宋体" pitchFamily="2" charset="-122"/>
              </a:rPr>
              <a:t>   </a:t>
            </a:r>
            <a:r>
              <a:rPr lang="en-US" altLang="zh-CN" sz="1600" dirty="0" err="1">
                <a:ea typeface="宋体" pitchFamily="2" charset="-122"/>
              </a:rPr>
              <a:t>Blk_read</a:t>
            </a:r>
            <a:r>
              <a:rPr lang="en-US" altLang="zh-CN" sz="1600" dirty="0">
                <a:ea typeface="宋体" pitchFamily="2" charset="-122"/>
              </a:rPr>
              <a:t>/s   </a:t>
            </a:r>
            <a:r>
              <a:rPr lang="en-US" altLang="zh-CN" sz="1600" dirty="0" err="1">
                <a:ea typeface="宋体" pitchFamily="2" charset="-122"/>
              </a:rPr>
              <a:t>Blk_wrtn</a:t>
            </a:r>
            <a:r>
              <a:rPr lang="en-US" altLang="zh-CN" sz="1600" dirty="0">
                <a:ea typeface="宋体" pitchFamily="2" charset="-122"/>
              </a:rPr>
              <a:t>/s   </a:t>
            </a:r>
            <a:r>
              <a:rPr lang="en-US" altLang="zh-CN" sz="1600" dirty="0" err="1">
                <a:ea typeface="宋体" pitchFamily="2" charset="-122"/>
              </a:rPr>
              <a:t>Blk_read</a:t>
            </a:r>
            <a:r>
              <a:rPr lang="en-US" altLang="zh-CN" sz="1600" dirty="0">
                <a:ea typeface="宋体" pitchFamily="2" charset="-122"/>
              </a:rPr>
              <a:t>   </a:t>
            </a:r>
            <a:r>
              <a:rPr lang="en-US" altLang="zh-CN" sz="1600" dirty="0" err="1">
                <a:ea typeface="宋体" pitchFamily="2" charset="-122"/>
              </a:rPr>
              <a:t>Blk_wrtn</a:t>
            </a:r>
            <a:endParaRPr lang="zh-CN" altLang="en-US" sz="1600" dirty="0">
              <a:ea typeface="宋体" pitchFamily="2" charset="-122"/>
            </a:endParaRPr>
          </a:p>
          <a:p>
            <a:pPr lvl="1">
              <a:defRPr/>
            </a:pPr>
            <a:r>
              <a:rPr lang="en-US" altLang="zh-CN" sz="1600" dirty="0" err="1">
                <a:ea typeface="宋体" pitchFamily="2" charset="-122"/>
              </a:rPr>
              <a:t>sda</a:t>
            </a:r>
            <a:r>
              <a:rPr lang="en-US" altLang="zh-CN" sz="1600" dirty="0">
                <a:ea typeface="宋体" pitchFamily="2" charset="-122"/>
              </a:rPr>
              <a:t>               0.00         0.00         0.00              0                0</a:t>
            </a:r>
            <a:endParaRPr lang="zh-CN" altLang="en-US" sz="1600" dirty="0">
              <a:ea typeface="宋体" pitchFamily="2" charset="-122"/>
            </a:endParaRPr>
          </a:p>
          <a:p>
            <a:pPr lvl="1">
              <a:defRPr/>
            </a:pPr>
            <a:r>
              <a:rPr lang="en-US" altLang="zh-CN" sz="1600" dirty="0">
                <a:ea typeface="宋体" pitchFamily="2" charset="-122"/>
              </a:rPr>
              <a:t>Device:         </a:t>
            </a:r>
            <a:r>
              <a:rPr lang="en-US" altLang="zh-CN" sz="1600" dirty="0" err="1">
                <a:ea typeface="宋体" pitchFamily="2" charset="-122"/>
              </a:rPr>
              <a:t>tps</a:t>
            </a:r>
            <a:r>
              <a:rPr lang="en-US" altLang="zh-CN" sz="1600" dirty="0">
                <a:ea typeface="宋体" pitchFamily="2" charset="-122"/>
              </a:rPr>
              <a:t>   </a:t>
            </a:r>
            <a:r>
              <a:rPr lang="en-US" altLang="zh-CN" sz="1600" dirty="0" err="1">
                <a:ea typeface="宋体" pitchFamily="2" charset="-122"/>
              </a:rPr>
              <a:t>Blk_read</a:t>
            </a:r>
            <a:r>
              <a:rPr lang="en-US" altLang="zh-CN" sz="1600" dirty="0">
                <a:ea typeface="宋体" pitchFamily="2" charset="-122"/>
              </a:rPr>
              <a:t>/s   </a:t>
            </a:r>
            <a:r>
              <a:rPr lang="en-US" altLang="zh-CN" sz="1600" dirty="0" err="1">
                <a:ea typeface="宋体" pitchFamily="2" charset="-122"/>
              </a:rPr>
              <a:t>Blk_wrtn</a:t>
            </a:r>
            <a:r>
              <a:rPr lang="en-US" altLang="zh-CN" sz="1600" dirty="0">
                <a:ea typeface="宋体" pitchFamily="2" charset="-122"/>
              </a:rPr>
              <a:t>/s   </a:t>
            </a:r>
            <a:r>
              <a:rPr lang="en-US" altLang="zh-CN" sz="1600" dirty="0" err="1">
                <a:ea typeface="宋体" pitchFamily="2" charset="-122"/>
              </a:rPr>
              <a:t>Blk_read</a:t>
            </a:r>
            <a:r>
              <a:rPr lang="en-US" altLang="zh-CN" sz="1600" dirty="0">
                <a:ea typeface="宋体" pitchFamily="2" charset="-122"/>
              </a:rPr>
              <a:t>    </a:t>
            </a:r>
            <a:r>
              <a:rPr lang="en-US" altLang="zh-CN" sz="1600" dirty="0" err="1">
                <a:ea typeface="宋体" pitchFamily="2" charset="-122"/>
              </a:rPr>
              <a:t>Blk_wrtn</a:t>
            </a:r>
            <a:endParaRPr lang="zh-CN" altLang="en-US" sz="1600" dirty="0">
              <a:ea typeface="宋体" pitchFamily="2" charset="-122"/>
            </a:endParaRPr>
          </a:p>
          <a:p>
            <a:pPr lvl="1">
              <a:defRPr/>
            </a:pPr>
            <a:r>
              <a:rPr lang="en-US" altLang="zh-CN" sz="1600" dirty="0" err="1">
                <a:ea typeface="宋体" pitchFamily="2" charset="-122"/>
              </a:rPr>
              <a:t>sda</a:t>
            </a:r>
            <a:r>
              <a:rPr lang="en-US" altLang="zh-CN" sz="1600" dirty="0">
                <a:ea typeface="宋体" pitchFamily="2" charset="-122"/>
              </a:rPr>
              <a:t>               1.00         0.00        12.00             0                24</a:t>
            </a:r>
          </a:p>
          <a:p>
            <a:pPr lvl="1">
              <a:defRPr/>
            </a:pPr>
            <a:r>
              <a:rPr lang="zh-CN" altLang="en-US" sz="1600" dirty="0">
                <a:ea typeface="宋体" pitchFamily="2" charset="-122"/>
              </a:rPr>
              <a:t>对上面每项的输出解释如下：</a:t>
            </a:r>
          </a:p>
          <a:p>
            <a:pPr lvl="1">
              <a:defRPr/>
            </a:pPr>
            <a:r>
              <a:rPr lang="en-US" altLang="zh-CN" sz="1600" dirty="0" err="1">
                <a:ea typeface="宋体" pitchFamily="2" charset="-122"/>
              </a:rPr>
              <a:t>Blk_read</a:t>
            </a:r>
            <a:r>
              <a:rPr lang="en-US" altLang="zh-CN" sz="1600" dirty="0">
                <a:ea typeface="宋体" pitchFamily="2" charset="-122"/>
              </a:rPr>
              <a:t>/s</a:t>
            </a:r>
            <a:r>
              <a:rPr lang="zh-CN" altLang="en-US" sz="1600" dirty="0">
                <a:ea typeface="宋体" pitchFamily="2" charset="-122"/>
              </a:rPr>
              <a:t>表示每秒读取的数据块数。</a:t>
            </a:r>
          </a:p>
          <a:p>
            <a:pPr lvl="1">
              <a:defRPr/>
            </a:pPr>
            <a:r>
              <a:rPr lang="en-US" altLang="zh-CN" sz="1600" dirty="0" err="1">
                <a:ea typeface="宋体" pitchFamily="2" charset="-122"/>
              </a:rPr>
              <a:t>Blk_wrtn</a:t>
            </a:r>
            <a:r>
              <a:rPr lang="en-US" altLang="zh-CN" sz="1600" dirty="0">
                <a:ea typeface="宋体" pitchFamily="2" charset="-122"/>
              </a:rPr>
              <a:t>/s</a:t>
            </a:r>
            <a:r>
              <a:rPr lang="zh-CN" altLang="en-US" sz="1600" dirty="0">
                <a:ea typeface="宋体" pitchFamily="2" charset="-122"/>
              </a:rPr>
              <a:t>表示每秒写入的数据块数。</a:t>
            </a:r>
          </a:p>
          <a:p>
            <a:pPr lvl="1">
              <a:defRPr/>
            </a:pPr>
            <a:r>
              <a:rPr lang="en-US" altLang="zh-CN" sz="1600" dirty="0" err="1">
                <a:ea typeface="宋体" pitchFamily="2" charset="-122"/>
              </a:rPr>
              <a:t>Blk_read</a:t>
            </a:r>
            <a:r>
              <a:rPr lang="zh-CN" altLang="en-US" sz="1600" dirty="0">
                <a:ea typeface="宋体" pitchFamily="2" charset="-122"/>
              </a:rPr>
              <a:t>表示读取的所有块数。</a:t>
            </a:r>
          </a:p>
          <a:p>
            <a:pPr lvl="1">
              <a:defRPr/>
            </a:pPr>
            <a:r>
              <a:rPr lang="en-US" altLang="zh-CN" sz="1600" dirty="0" err="1">
                <a:ea typeface="宋体" pitchFamily="2" charset="-122"/>
              </a:rPr>
              <a:t>Blk_wrtn</a:t>
            </a:r>
            <a:r>
              <a:rPr lang="zh-CN" altLang="en-US" sz="1600" dirty="0">
                <a:ea typeface="宋体" pitchFamily="2" charset="-122"/>
              </a:rPr>
              <a:t>表示写入的所有块数。</a:t>
            </a:r>
          </a:p>
          <a:p>
            <a:pPr lvl="1">
              <a:defRPr/>
            </a:pPr>
            <a:r>
              <a:rPr lang="zh-CN" altLang="en-US" sz="1600" dirty="0">
                <a:ea typeface="宋体" pitchFamily="2" charset="-122"/>
              </a:rPr>
              <a:t>     可以通过</a:t>
            </a:r>
            <a:r>
              <a:rPr lang="en-US" altLang="zh-CN" sz="1600" dirty="0" err="1">
                <a:ea typeface="宋体" pitchFamily="2" charset="-122"/>
              </a:rPr>
              <a:t>Blk_read</a:t>
            </a:r>
            <a:r>
              <a:rPr lang="en-US" altLang="zh-CN" sz="1600" dirty="0">
                <a:ea typeface="宋体" pitchFamily="2" charset="-122"/>
              </a:rPr>
              <a:t>/s</a:t>
            </a:r>
            <a:r>
              <a:rPr lang="zh-CN" altLang="en-US" sz="1600" dirty="0">
                <a:ea typeface="宋体" pitchFamily="2" charset="-122"/>
              </a:rPr>
              <a:t>和</a:t>
            </a:r>
            <a:r>
              <a:rPr lang="en-US" altLang="zh-CN" sz="1600" dirty="0" err="1">
                <a:ea typeface="宋体" pitchFamily="2" charset="-122"/>
              </a:rPr>
              <a:t>Blk_wrtn</a:t>
            </a:r>
            <a:r>
              <a:rPr lang="en-US" altLang="zh-CN" sz="1600" dirty="0">
                <a:ea typeface="宋体" pitchFamily="2" charset="-122"/>
              </a:rPr>
              <a:t>/s</a:t>
            </a:r>
            <a:r>
              <a:rPr lang="zh-CN" altLang="en-US" sz="1600" dirty="0">
                <a:ea typeface="宋体" pitchFamily="2" charset="-122"/>
              </a:rPr>
              <a:t>的值对磁盘的读写性能有一个基本的了解，如果</a:t>
            </a:r>
            <a:r>
              <a:rPr lang="en-US" altLang="zh-CN" sz="1600" dirty="0" err="1">
                <a:ea typeface="宋体" pitchFamily="2" charset="-122"/>
              </a:rPr>
              <a:t>Blk_wrtn</a:t>
            </a:r>
            <a:r>
              <a:rPr lang="en-US" altLang="zh-CN" sz="1600" dirty="0">
                <a:ea typeface="宋体" pitchFamily="2" charset="-122"/>
              </a:rPr>
              <a:t>/s</a:t>
            </a:r>
            <a:r>
              <a:rPr lang="zh-CN" altLang="en-US" sz="1600" dirty="0">
                <a:ea typeface="宋体" pitchFamily="2" charset="-122"/>
              </a:rPr>
              <a:t>值很大，表示磁盘的写操作很频繁，可以考虑优化磁盘或者优化程序，如果</a:t>
            </a:r>
            <a:r>
              <a:rPr lang="en-US" altLang="zh-CN" sz="1600" dirty="0" err="1">
                <a:ea typeface="宋体" pitchFamily="2" charset="-122"/>
              </a:rPr>
              <a:t>Blk_read</a:t>
            </a:r>
            <a:r>
              <a:rPr lang="en-US" altLang="zh-CN" sz="1600" dirty="0">
                <a:ea typeface="宋体" pitchFamily="2" charset="-122"/>
              </a:rPr>
              <a:t>/s</a:t>
            </a:r>
            <a:r>
              <a:rPr lang="zh-CN" altLang="en-US" sz="1600" dirty="0">
                <a:ea typeface="宋体" pitchFamily="2" charset="-122"/>
              </a:rPr>
              <a:t>值很大，表示磁盘直接读取操作很多，可以将读取的数据放入内存中进行操作。对于这两个选项的值没有一个固定的大小，根据系统应用的不同，会有不同的值，</a:t>
            </a:r>
            <a:r>
              <a:rPr lang="zh-CN" altLang="en-US" sz="1600" b="1" dirty="0">
                <a:solidFill>
                  <a:srgbClr val="FF0000"/>
                </a:solidFill>
                <a:ea typeface="宋体" pitchFamily="2" charset="-122"/>
              </a:rPr>
              <a:t>但是有一个规则还是可以遵循的：长期的、超大的数据读写，肯定是不正常的，这种情况一定会影响系统性能。</a:t>
            </a:r>
            <a:endParaRPr lang="en-US" altLang="zh-CN" sz="1600" b="1" dirty="0">
              <a:solidFill>
                <a:srgbClr val="FF0000"/>
              </a:solidFill>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rpm -</a:t>
            </a:r>
            <a:r>
              <a:rPr lang="en-US" altLang="zh-CN" b="1" dirty="0" err="1">
                <a:solidFill>
                  <a:schemeClr val="tx2"/>
                </a:solidFill>
                <a:ea typeface="宋体" charset="-122"/>
              </a:rPr>
              <a:t>ivh</a:t>
            </a:r>
            <a:r>
              <a:rPr lang="en-US" altLang="zh-CN" b="1" dirty="0">
                <a:solidFill>
                  <a:schemeClr val="tx2"/>
                </a:solidFill>
                <a:ea typeface="宋体" charset="-122"/>
              </a:rPr>
              <a:t> sysstat-7.0.2-3.el5.i386.rpm</a:t>
            </a:r>
          </a:p>
        </p:txBody>
      </p:sp>
      <p:pic>
        <p:nvPicPr>
          <p:cNvPr id="1026" name="Picture 2"/>
          <p:cNvPicPr>
            <a:picLocks noChangeAspect="1" noChangeArrowheads="1"/>
          </p:cNvPicPr>
          <p:nvPr/>
        </p:nvPicPr>
        <p:blipFill>
          <a:blip r:embed="rId2" cstate="print"/>
          <a:srcRect/>
          <a:stretch>
            <a:fillRect/>
          </a:stretch>
        </p:blipFill>
        <p:spPr bwMode="auto">
          <a:xfrm>
            <a:off x="251520" y="1628800"/>
            <a:ext cx="8640960" cy="468052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Linux</a:t>
            </a:r>
            <a:r>
              <a:rPr lang="zh-CN" altLang="en-US" b="1" dirty="0">
                <a:solidFill>
                  <a:schemeClr val="tx2"/>
                </a:solidFill>
                <a:ea typeface="宋体" charset="-122"/>
              </a:rPr>
              <a:t>服务器性能查看和分析有哪些认识？</a:t>
            </a:r>
            <a:endParaRPr lang="en-US" altLang="zh-CN" b="1" dirty="0">
              <a:solidFill>
                <a:schemeClr val="tx2"/>
              </a:solidFill>
              <a:ea typeface="宋体" charset="-122"/>
            </a:endParaRPr>
          </a:p>
        </p:txBody>
      </p:sp>
      <p:sp>
        <p:nvSpPr>
          <p:cNvPr id="5" name="Rectangle 2"/>
          <p:cNvSpPr txBox="1">
            <a:spLocks noChangeArrowheads="1"/>
          </p:cNvSpPr>
          <p:nvPr/>
        </p:nvSpPr>
        <p:spPr bwMode="auto">
          <a:xfrm>
            <a:off x="323528" y="1700808"/>
            <a:ext cx="8496944" cy="3416320"/>
          </a:xfrm>
          <a:prstGeom prst="rect">
            <a:avLst/>
          </a:prstGeom>
          <a:noFill/>
          <a:ln w="9525" algn="ctr">
            <a:solidFill>
              <a:schemeClr val="accent1"/>
            </a:solidFill>
            <a:miter lim="800000"/>
            <a:headEnd/>
            <a:tailEnd/>
          </a:ln>
        </p:spPr>
        <p:txBody>
          <a:bodyPr wrap="square">
            <a:spAutoFit/>
          </a:bodyPr>
          <a:lstStyle/>
          <a:p>
            <a:pPr>
              <a:lnSpc>
                <a:spcPct val="150000"/>
              </a:lnSpc>
              <a:defRPr/>
            </a:pPr>
            <a:r>
              <a:rPr lang="zh-CN" altLang="en-US" sz="2400" b="1" dirty="0">
                <a:latin typeface="楷体_GB2312" pitchFamily="49" charset="-122"/>
                <a:ea typeface="楷体_GB2312" pitchFamily="49" charset="-122"/>
              </a:rPr>
              <a:t>网络性能评估：</a:t>
            </a:r>
            <a:endParaRPr lang="en-US" altLang="zh-CN" sz="2400" b="1" dirty="0">
              <a:solidFill>
                <a:srgbClr val="FF0000"/>
              </a:solidFill>
              <a:latin typeface="楷体_GB2312" pitchFamily="49" charset="-122"/>
              <a:ea typeface="楷体_GB2312" pitchFamily="49" charset="-122"/>
            </a:endParaRPr>
          </a:p>
          <a:p>
            <a:pPr>
              <a:lnSpc>
                <a:spcPct val="150000"/>
              </a:lnSpc>
              <a:defRPr/>
            </a:pP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）通过</a:t>
            </a:r>
            <a:r>
              <a:rPr lang="en-US" altLang="zh-CN" sz="2400" b="1" dirty="0">
                <a:latin typeface="楷体_GB2312" pitchFamily="49" charset="-122"/>
                <a:ea typeface="楷体_GB2312" pitchFamily="49" charset="-122"/>
              </a:rPr>
              <a:t>ping</a:t>
            </a:r>
            <a:r>
              <a:rPr lang="zh-CN" altLang="en-US" sz="2400" b="1" dirty="0">
                <a:latin typeface="楷体_GB2312" pitchFamily="49" charset="-122"/>
                <a:ea typeface="楷体_GB2312" pitchFamily="49" charset="-122"/>
              </a:rPr>
              <a:t>命令检测网络的连通性</a:t>
            </a:r>
          </a:p>
          <a:p>
            <a:pPr>
              <a:lnSpc>
                <a:spcPct val="150000"/>
              </a:lnSpc>
              <a:defRPr/>
            </a:pPr>
            <a:endParaRPr lang="zh-CN" altLang="en-US" sz="2400" b="1" dirty="0">
              <a:latin typeface="楷体_GB2312" pitchFamily="49" charset="-122"/>
              <a:ea typeface="楷体_GB2312" pitchFamily="49" charset="-122"/>
            </a:endParaRPr>
          </a:p>
          <a:p>
            <a:pPr>
              <a:lnSpc>
                <a:spcPct val="150000"/>
              </a:lnSpc>
              <a:defRPr/>
            </a:pP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）通过</a:t>
            </a:r>
            <a:r>
              <a:rPr lang="en-US" altLang="zh-CN" sz="2400" b="1" dirty="0" err="1">
                <a:latin typeface="楷体_GB2312" pitchFamily="49" charset="-122"/>
                <a:ea typeface="楷体_GB2312" pitchFamily="49" charset="-122"/>
              </a:rPr>
              <a:t>netstat</a:t>
            </a:r>
            <a:r>
              <a:rPr lang="en-US" altLang="zh-CN" sz="2400" b="1" dirty="0">
                <a:latin typeface="楷体_GB2312" pitchFamily="49" charset="-122"/>
                <a:ea typeface="楷体_GB2312" pitchFamily="49" charset="-122"/>
              </a:rPr>
              <a:t> –</a:t>
            </a:r>
            <a:r>
              <a:rPr lang="en-US" altLang="zh-CN" sz="2400" b="1" dirty="0" err="1">
                <a:latin typeface="楷体_GB2312" pitchFamily="49" charset="-122"/>
                <a:ea typeface="楷体_GB2312" pitchFamily="49" charset="-122"/>
              </a:rPr>
              <a:t>i</a:t>
            </a:r>
            <a:r>
              <a:rPr lang="zh-CN" altLang="en-US" sz="2400" b="1" dirty="0">
                <a:latin typeface="楷体_GB2312" pitchFamily="49" charset="-122"/>
                <a:ea typeface="楷体_GB2312" pitchFamily="49" charset="-122"/>
              </a:rPr>
              <a:t>组合检测网络接口状况</a:t>
            </a:r>
          </a:p>
          <a:p>
            <a:pPr>
              <a:lnSpc>
                <a:spcPct val="150000"/>
              </a:lnSpc>
              <a:defRPr/>
            </a:pPr>
            <a:endParaRPr lang="zh-CN" altLang="en-US" sz="2400" b="1" dirty="0">
              <a:latin typeface="楷体_GB2312" pitchFamily="49" charset="-122"/>
              <a:ea typeface="楷体_GB2312" pitchFamily="49" charset="-122"/>
            </a:endParaRPr>
          </a:p>
          <a:p>
            <a:pPr>
              <a:lnSpc>
                <a:spcPct val="150000"/>
              </a:lnSpc>
              <a:defRPr/>
            </a:pP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）通过</a:t>
            </a:r>
            <a:r>
              <a:rPr lang="en-US" altLang="zh-CN" sz="2400" b="1" dirty="0" err="1">
                <a:latin typeface="楷体_GB2312" pitchFamily="49" charset="-122"/>
                <a:ea typeface="楷体_GB2312" pitchFamily="49" charset="-122"/>
              </a:rPr>
              <a:t>netstat</a:t>
            </a:r>
            <a:r>
              <a:rPr lang="en-US" altLang="zh-CN" sz="2400" b="1" dirty="0">
                <a:latin typeface="楷体_GB2312" pitchFamily="49" charset="-122"/>
                <a:ea typeface="楷体_GB2312" pitchFamily="49" charset="-122"/>
              </a:rPr>
              <a:t> –r</a:t>
            </a:r>
            <a:r>
              <a:rPr lang="zh-CN" altLang="en-US" sz="2400" b="1" dirty="0">
                <a:latin typeface="楷体_GB2312" pitchFamily="49" charset="-122"/>
                <a:ea typeface="楷体_GB2312" pitchFamily="49" charset="-122"/>
              </a:rPr>
              <a:t>组合检测系统的路由表</a:t>
            </a:r>
            <a:r>
              <a:rPr lang="zh-CN" altLang="en-US" sz="2400" b="1">
                <a:latin typeface="楷体_GB2312" pitchFamily="49" charset="-122"/>
                <a:ea typeface="楷体_GB2312" pitchFamily="49" charset="-122"/>
              </a:rPr>
              <a:t>信息</a:t>
            </a:r>
            <a:endParaRPr lang="zh-CN" altLang="en-US" sz="2400" b="1" dirty="0">
              <a:latin typeface="楷体_GB2312" pitchFamily="49" charset="-122"/>
              <a:ea typeface="楷体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Eclipse</a:t>
            </a:r>
            <a:r>
              <a:rPr lang="zh-CN" altLang="en-US" dirty="0">
                <a:latin typeface="Arial Unicode MS" pitchFamily="34" charset="-122"/>
                <a:ea typeface="Arial Unicode MS" pitchFamily="34" charset="-122"/>
                <a:cs typeface="Arial Unicode MS" pitchFamily="34" charset="-122"/>
              </a:rPr>
              <a:t>工具里</a:t>
            </a:r>
            <a:r>
              <a:rPr lang="en-US" altLang="zh-CN" dirty="0">
                <a:latin typeface="Arial Unicode MS" pitchFamily="34" charset="-122"/>
                <a:ea typeface="Arial Unicode MS" pitchFamily="34" charset="-122"/>
                <a:cs typeface="Arial Unicode MS" pitchFamily="34" charset="-122"/>
              </a:rPr>
              <a:t>equals</a:t>
            </a:r>
            <a:r>
              <a:rPr lang="zh-CN" altLang="en-US" dirty="0">
                <a:latin typeface="Arial Unicode MS" pitchFamily="34" charset="-122"/>
                <a:ea typeface="Arial Unicode MS" pitchFamily="34" charset="-122"/>
                <a:cs typeface="Arial Unicode MS" pitchFamily="34" charset="-122"/>
              </a:rPr>
              <a:t>的重写</a:t>
            </a:r>
          </a:p>
        </p:txBody>
      </p:sp>
      <p:sp>
        <p:nvSpPr>
          <p:cNvPr id="8" name="TextBox 7"/>
          <p:cNvSpPr txBox="1"/>
          <p:nvPr/>
        </p:nvSpPr>
        <p:spPr>
          <a:xfrm>
            <a:off x="251520" y="1844824"/>
            <a:ext cx="8640960" cy="1015663"/>
          </a:xfrm>
          <a:prstGeom prst="rect">
            <a:avLst/>
          </a:prstGeom>
          <a:noFill/>
        </p:spPr>
        <p:txBody>
          <a:bodyPr wrap="square" rtlCol="0">
            <a:spAutoFit/>
          </a:bodyPr>
          <a:lstStyle/>
          <a:p>
            <a:pPr marL="457200" indent="-457200"/>
            <a:r>
              <a:rPr lang="en-US" altLang="zh-CN" sz="2000" b="1" dirty="0"/>
              <a:t>	</a:t>
            </a:r>
            <a:r>
              <a:rPr lang="zh-CN" altLang="en-US" sz="2000" b="1" dirty="0"/>
              <a:t>以</a:t>
            </a:r>
            <a:r>
              <a:rPr lang="en-US" altLang="zh-CN" sz="2000" b="1" dirty="0"/>
              <a:t>eclipse</a:t>
            </a:r>
            <a:r>
              <a:rPr lang="zh-CN" altLang="en-US" sz="2000" b="1" dirty="0"/>
              <a:t>为例，直接鼠标右键即可复写</a:t>
            </a:r>
            <a:r>
              <a:rPr lang="en-US" altLang="zh-CN" sz="2000" b="1" dirty="0"/>
              <a:t>equals</a:t>
            </a:r>
            <a:r>
              <a:rPr lang="zh-CN" altLang="en-US" sz="2000" b="1" dirty="0"/>
              <a:t>和</a:t>
            </a:r>
            <a:r>
              <a:rPr lang="en-US" altLang="zh-CN" sz="2000" b="1" dirty="0" err="1"/>
              <a:t>hashCode</a:t>
            </a:r>
            <a:r>
              <a:rPr lang="zh-CN" altLang="en-US" sz="2000" b="1" dirty="0"/>
              <a:t>，</a:t>
            </a:r>
            <a:r>
              <a:rPr lang="en-US" altLang="zh-CN" sz="2000" b="1" dirty="0"/>
              <a:t>^_^</a:t>
            </a:r>
          </a:p>
          <a:p>
            <a:pPr marL="457200" indent="-457200"/>
            <a:endParaRPr lang="en-US" altLang="zh-CN" sz="2000" b="1" dirty="0"/>
          </a:p>
          <a:p>
            <a:pPr marL="457200" indent="-457200"/>
            <a:r>
              <a:rPr lang="zh-CN" altLang="en-US" sz="2000" b="1" dirty="0"/>
              <a:t>问题：为什么用</a:t>
            </a:r>
            <a:r>
              <a:rPr lang="en-US" altLang="zh-CN" sz="2000" b="1" dirty="0"/>
              <a:t>eclipse</a:t>
            </a:r>
            <a:r>
              <a:rPr lang="zh-CN" altLang="en-US" sz="2000" b="1" dirty="0"/>
              <a:t>复写</a:t>
            </a:r>
            <a:r>
              <a:rPr lang="en-US" altLang="zh-CN" sz="2000" b="1" dirty="0" err="1"/>
              <a:t>hashCode</a:t>
            </a:r>
            <a:r>
              <a:rPr lang="zh-CN" altLang="en-US" sz="2000" b="1" dirty="0"/>
              <a:t>方法，有</a:t>
            </a:r>
            <a:r>
              <a:rPr lang="en-US" altLang="zh-CN" sz="2000" b="1" dirty="0"/>
              <a:t>31</a:t>
            </a:r>
            <a:r>
              <a:rPr lang="zh-CN" altLang="en-US" sz="2000" b="1" dirty="0"/>
              <a:t>这个数字？</a:t>
            </a:r>
            <a:endParaRPr lang="en-US" altLang="zh-CN" sz="2000" b="1" dirty="0"/>
          </a:p>
        </p:txBody>
      </p:sp>
      <p:sp>
        <p:nvSpPr>
          <p:cNvPr id="4" name="TextBox 3"/>
          <p:cNvSpPr txBox="1"/>
          <p:nvPr/>
        </p:nvSpPr>
        <p:spPr>
          <a:xfrm>
            <a:off x="179512" y="2996952"/>
            <a:ext cx="8640960" cy="3170099"/>
          </a:xfrm>
          <a:prstGeom prst="rect">
            <a:avLst/>
          </a:prstGeom>
          <a:noFill/>
        </p:spPr>
        <p:txBody>
          <a:bodyPr wrap="square" rtlCol="0">
            <a:spAutoFit/>
          </a:bodyPr>
          <a:lstStyle/>
          <a:p>
            <a:pPr marL="457200" indent="-457200"/>
            <a:r>
              <a:rPr lang="zh-CN" altLang="en-US" sz="2000" b="1" dirty="0"/>
              <a:t>计算机的乘法涉及到移位计算。当一个数乘以</a:t>
            </a:r>
            <a:r>
              <a:rPr lang="en-US" altLang="zh-CN" sz="2000" b="1" dirty="0"/>
              <a:t>2</a:t>
            </a:r>
            <a:r>
              <a:rPr lang="zh-CN" altLang="en-US" sz="2000" b="1" dirty="0"/>
              <a:t>时，就直接拿该数左移一位</a:t>
            </a:r>
            <a:endParaRPr lang="en-US" altLang="zh-CN" sz="2000" b="1" dirty="0"/>
          </a:p>
          <a:p>
            <a:pPr marL="457200" indent="-457200"/>
            <a:r>
              <a:rPr lang="zh-CN" altLang="en-US" sz="2000" b="1" dirty="0"/>
              <a:t>即可！选择</a:t>
            </a:r>
            <a:r>
              <a:rPr lang="en-US" altLang="zh-CN" sz="2000" b="1" dirty="0"/>
              <a:t>31</a:t>
            </a:r>
            <a:r>
              <a:rPr lang="zh-CN" altLang="en-US" sz="2000" b="1" dirty="0"/>
              <a:t>原因是因为</a:t>
            </a:r>
            <a:r>
              <a:rPr lang="en-US" altLang="zh-CN" sz="2000" b="1" dirty="0"/>
              <a:t>31</a:t>
            </a:r>
            <a:r>
              <a:rPr lang="zh-CN" altLang="en-US" sz="2000" b="1" dirty="0"/>
              <a:t>是一个素数！所谓素数：质数又称素数（在一个</a:t>
            </a:r>
            <a:endParaRPr lang="en-US" altLang="zh-CN" sz="2000" b="1" dirty="0"/>
          </a:p>
          <a:p>
            <a:pPr marL="457200" indent="-457200"/>
            <a:r>
              <a:rPr lang="zh-CN" altLang="en-US" sz="2000" b="1" dirty="0"/>
              <a:t>大于</a:t>
            </a:r>
            <a:r>
              <a:rPr lang="en-US" altLang="zh-CN" sz="2000" b="1" dirty="0"/>
              <a:t>1</a:t>
            </a:r>
            <a:r>
              <a:rPr lang="zh-CN" altLang="en-US" sz="2000" b="1" dirty="0"/>
              <a:t>的自然数中，除了</a:t>
            </a:r>
            <a:r>
              <a:rPr lang="en-US" altLang="zh-CN" sz="2000" b="1" dirty="0"/>
              <a:t>1</a:t>
            </a:r>
            <a:r>
              <a:rPr lang="zh-CN" altLang="en-US" sz="2000" b="1" dirty="0"/>
              <a:t>和此整数自身外，没法被其他自然数整除的数）</a:t>
            </a:r>
          </a:p>
          <a:p>
            <a:pPr marL="457200" indent="-457200"/>
            <a:endParaRPr lang="en-US" altLang="zh-CN" sz="2000" b="1" dirty="0"/>
          </a:p>
          <a:p>
            <a:pPr marL="457200" indent="-457200"/>
            <a:r>
              <a:rPr lang="zh-CN" altLang="en-US" sz="2000" b="1" dirty="0">
                <a:solidFill>
                  <a:srgbClr val="FF0000"/>
                </a:solidFill>
              </a:rPr>
              <a:t>在存储数据计算</a:t>
            </a:r>
            <a:r>
              <a:rPr lang="en-US" altLang="zh-CN" sz="2000" b="1" dirty="0">
                <a:solidFill>
                  <a:srgbClr val="FF0000"/>
                </a:solidFill>
              </a:rPr>
              <a:t>hash</a:t>
            </a:r>
            <a:r>
              <a:rPr lang="zh-CN" altLang="en-US" sz="2000" b="1" dirty="0">
                <a:solidFill>
                  <a:srgbClr val="FF0000"/>
                </a:solidFill>
              </a:rPr>
              <a:t>地址的时候，我们希望尽量减少有同样的</a:t>
            </a:r>
            <a:r>
              <a:rPr lang="en-US" altLang="zh-CN" sz="2000" b="1" dirty="0">
                <a:solidFill>
                  <a:srgbClr val="FF0000"/>
                </a:solidFill>
              </a:rPr>
              <a:t>hash</a:t>
            </a:r>
            <a:r>
              <a:rPr lang="zh-CN" altLang="en-US" sz="2000" b="1" dirty="0">
                <a:solidFill>
                  <a:srgbClr val="FF0000"/>
                </a:solidFill>
              </a:rPr>
              <a:t>地址，所</a:t>
            </a:r>
            <a:endParaRPr lang="en-US" altLang="zh-CN" sz="2000" b="1" dirty="0">
              <a:solidFill>
                <a:srgbClr val="FF0000"/>
              </a:solidFill>
            </a:endParaRPr>
          </a:p>
          <a:p>
            <a:pPr marL="457200" indent="-457200"/>
            <a:r>
              <a:rPr lang="zh-CN" altLang="en-US" sz="2000" b="1" dirty="0">
                <a:solidFill>
                  <a:srgbClr val="FF0000"/>
                </a:solidFill>
              </a:rPr>
              <a:t>谓“冲突”。</a:t>
            </a:r>
          </a:p>
          <a:p>
            <a:pPr marL="457200" indent="-457200"/>
            <a:endParaRPr lang="zh-CN" altLang="en-US" sz="2000" b="1" dirty="0"/>
          </a:p>
          <a:p>
            <a:pPr marL="457200" indent="-457200"/>
            <a:r>
              <a:rPr lang="zh-CN" altLang="en-US" sz="2000" b="1" dirty="0"/>
              <a:t>因为任何数</a:t>
            </a:r>
            <a:r>
              <a:rPr lang="en-US" altLang="zh-CN" sz="2000" b="1" dirty="0"/>
              <a:t>n * 31</a:t>
            </a:r>
            <a:r>
              <a:rPr lang="zh-CN" altLang="en-US" sz="2000" b="1" dirty="0"/>
              <a:t>就可以被</a:t>
            </a:r>
            <a:r>
              <a:rPr lang="en-US" altLang="zh-CN" sz="2000" b="1" dirty="0"/>
              <a:t>JVM</a:t>
            </a:r>
            <a:r>
              <a:rPr lang="zh-CN" altLang="en-US" sz="2000" b="1" dirty="0"/>
              <a:t>优化为 </a:t>
            </a:r>
            <a:r>
              <a:rPr lang="en-US" altLang="zh-CN" sz="2000" b="1" dirty="0"/>
              <a:t>(n &lt;&lt; 5) -n,</a:t>
            </a:r>
            <a:r>
              <a:rPr lang="zh-CN" altLang="en-US" sz="2000" b="1" dirty="0"/>
              <a:t>移位和减法的操作效率要比</a:t>
            </a:r>
            <a:endParaRPr lang="en-US" altLang="zh-CN" sz="2000" b="1" dirty="0"/>
          </a:p>
          <a:p>
            <a:pPr marL="457200" indent="-457200"/>
            <a:r>
              <a:rPr lang="zh-CN" altLang="en-US" sz="2000" b="1" dirty="0"/>
              <a:t>乘法的操作效率高的多，对左移虚拟机里面都有做相关优化，并且</a:t>
            </a:r>
            <a:r>
              <a:rPr lang="en-US" altLang="zh-CN" sz="2000" b="1" dirty="0"/>
              <a:t>31</a:t>
            </a:r>
            <a:r>
              <a:rPr lang="zh-CN" altLang="en-US" sz="2000" b="1" dirty="0"/>
              <a:t>只占用</a:t>
            </a:r>
            <a:endParaRPr lang="en-US" altLang="zh-CN" sz="2000" b="1" dirty="0"/>
          </a:p>
          <a:p>
            <a:pPr marL="457200" indent="-457200"/>
            <a:r>
              <a:rPr lang="en-US" altLang="zh-CN" sz="2000" b="1" dirty="0"/>
              <a:t>5bits</a:t>
            </a:r>
            <a:r>
              <a:rPr lang="zh-CN" altLang="en-US" sz="2000" b="1" dirty="0"/>
              <a:t>！</a:t>
            </a:r>
            <a:endParaRPr lang="en-US" altLang="zh-CN" sz="2000" b="1" dirty="0"/>
          </a:p>
        </p:txBody>
      </p:sp>
    </p:spTree>
    <p:extLst>
      <p:ext uri="{BB962C8B-B14F-4D97-AF65-F5344CB8AC3E}">
        <p14:creationId xmlns:p14="http://schemas.microsoft.com/office/powerpoint/2010/main" val="278090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en-US" altLang="zh-CN" b="1" dirty="0">
                <a:solidFill>
                  <a:schemeClr val="tx2"/>
                </a:solidFill>
                <a:ea typeface="宋体" charset="-122"/>
              </a:rPr>
              <a:t>String</a:t>
            </a:r>
            <a:r>
              <a:rPr lang="zh-CN" altLang="en-US" b="1" dirty="0">
                <a:solidFill>
                  <a:schemeClr val="tx2"/>
                </a:solidFill>
                <a:ea typeface="宋体" charset="-122"/>
              </a:rPr>
              <a:t>相关</a:t>
            </a:r>
            <a:endParaRPr lang="en-US" altLang="zh-CN" b="1" dirty="0">
              <a:solidFill>
                <a:schemeClr val="tx2"/>
              </a:solidFill>
              <a:ea typeface="宋体" charset="-122"/>
            </a:endParaRPr>
          </a:p>
        </p:txBody>
      </p:sp>
      <p:sp>
        <p:nvSpPr>
          <p:cNvPr id="7" name="内容占位符 3"/>
          <p:cNvSpPr txBox="1">
            <a:spLocks/>
          </p:cNvSpPr>
          <p:nvPr/>
        </p:nvSpPr>
        <p:spPr>
          <a:xfrm>
            <a:off x="323528" y="2204864"/>
            <a:ext cx="8229600" cy="1766637"/>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defRPr/>
            </a:pPr>
            <a:r>
              <a:rPr lang="en-US" altLang="zh-CN" sz="3200" dirty="0"/>
              <a:t>TestString.java</a:t>
            </a:r>
            <a:endParaRPr lang="en-US" altLang="zh-CN" sz="3200" b="1" dirty="0">
              <a:solidFill>
                <a:schemeClr val="tx2"/>
              </a:solidFill>
              <a:ea typeface="宋体" charset="-122"/>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en-US" altLang="zh-CN" sz="3200" b="1" dirty="0">
                <a:solidFill>
                  <a:schemeClr val="tx2"/>
                </a:solidFill>
                <a:ea typeface="宋体" charset="-122"/>
              </a:rPr>
              <a:t>1 </a:t>
            </a:r>
            <a:r>
              <a:rPr lang="zh-CN" altLang="en-US" sz="3200" b="1" dirty="0">
                <a:solidFill>
                  <a:schemeClr val="tx2"/>
                </a:solidFill>
                <a:ea typeface="宋体" charset="-122"/>
              </a:rPr>
              <a:t>生成地方和地址指向</a:t>
            </a:r>
            <a:r>
              <a:rPr lang="en-US" altLang="zh-CN" sz="3200" b="1" dirty="0">
                <a:solidFill>
                  <a:schemeClr val="tx2"/>
                </a:solidFill>
                <a:ea typeface="宋体" charset="-122"/>
              </a:rPr>
              <a:t>,intern()</a:t>
            </a:r>
            <a:r>
              <a:rPr lang="zh-CN" altLang="en-US" sz="3200" b="1" dirty="0">
                <a:solidFill>
                  <a:schemeClr val="tx2"/>
                </a:solidFill>
                <a:ea typeface="宋体" charset="-122"/>
              </a:rPr>
              <a:t>方法</a:t>
            </a:r>
            <a:endParaRPr lang="en-US" altLang="zh-CN" sz="3200" b="1" dirty="0">
              <a:solidFill>
                <a:schemeClr val="tx2"/>
              </a:solidFill>
              <a:ea typeface="宋体" charset="-122"/>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rPr>
              <a:t>2</a:t>
            </a:r>
            <a:r>
              <a:rPr kumimoji="0" lang="en-US" altLang="zh-CN" sz="3200" b="1" i="0" u="none" strike="noStrike" kern="1200" cap="none" spc="0" normalizeH="0" noProof="0" dirty="0">
                <a:ln>
                  <a:noFill/>
                </a:ln>
                <a:solidFill>
                  <a:schemeClr val="tx2"/>
                </a:solidFill>
                <a:effectLst/>
                <a:uLnTx/>
                <a:uFillTx/>
                <a:latin typeface="+mn-lt"/>
                <a:ea typeface="宋体" charset="-122"/>
                <a:cs typeface="+mn-cs"/>
              </a:rPr>
              <a:t> String</a:t>
            </a:r>
            <a:r>
              <a:rPr kumimoji="0" lang="zh-CN" altLang="en-US" sz="3200" b="1" i="0" u="none" strike="noStrike" kern="1200" cap="none" spc="0" normalizeH="0" noProof="0" dirty="0">
                <a:ln>
                  <a:noFill/>
                </a:ln>
                <a:solidFill>
                  <a:schemeClr val="tx2"/>
                </a:solidFill>
                <a:effectLst/>
                <a:uLnTx/>
                <a:uFillTx/>
                <a:latin typeface="+mn-lt"/>
                <a:ea typeface="宋体" charset="-122"/>
                <a:cs typeface="+mn-cs"/>
              </a:rPr>
              <a:t>可否被继承？</a:t>
            </a:r>
            <a:endParaRPr kumimoji="0" lang="en-US" altLang="zh-CN" sz="3200" b="1" i="0" u="none" strike="noStrike" kern="1200" cap="none" spc="0" normalizeH="0" baseline="0" noProof="0" dirty="0">
              <a:ln>
                <a:noFill/>
              </a:ln>
              <a:solidFill>
                <a:schemeClr val="tx2"/>
              </a:solidFill>
              <a:effectLst/>
              <a:uLnTx/>
              <a:uFillTx/>
              <a:latin typeface="+mn-lt"/>
              <a:ea typeface="宋体"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多态</a:t>
            </a:r>
            <a:endParaRPr lang="en-US" altLang="zh-CN" b="1" dirty="0">
              <a:solidFill>
                <a:schemeClr val="tx2"/>
              </a:solidFill>
              <a:ea typeface="宋体" charset="-122"/>
            </a:endParaRPr>
          </a:p>
        </p:txBody>
      </p:sp>
      <p:sp>
        <p:nvSpPr>
          <p:cNvPr id="7" name="内容占位符 3"/>
          <p:cNvSpPr txBox="1">
            <a:spLocks/>
          </p:cNvSpPr>
          <p:nvPr/>
        </p:nvSpPr>
        <p:spPr>
          <a:xfrm>
            <a:off x="323528" y="2204864"/>
            <a:ext cx="8229600" cy="225908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defRPr/>
            </a:pPr>
            <a:r>
              <a:rPr lang="zh-CN" altLang="en-US" sz="3200" b="1" dirty="0">
                <a:solidFill>
                  <a:schemeClr val="tx2"/>
                </a:solidFill>
                <a:ea typeface="宋体" charset="-122"/>
              </a:rPr>
              <a:t>什么是多态</a:t>
            </a:r>
            <a:r>
              <a:rPr lang="en-US" altLang="zh-CN" sz="3200" b="1" dirty="0">
                <a:solidFill>
                  <a:schemeClr val="tx2"/>
                </a:solidFill>
                <a:ea typeface="宋体" charset="-122"/>
              </a:rPr>
              <a:t>?</a:t>
            </a: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en-US" altLang="zh-CN" sz="3200" b="1" dirty="0">
                <a:solidFill>
                  <a:schemeClr val="tx2"/>
                </a:solidFill>
                <a:ea typeface="宋体" charset="-122"/>
              </a:rPr>
              <a:t>Java</a:t>
            </a:r>
            <a:r>
              <a:rPr lang="zh-CN" altLang="en-US" sz="3200" b="1" dirty="0">
                <a:solidFill>
                  <a:schemeClr val="tx2"/>
                </a:solidFill>
                <a:ea typeface="宋体" charset="-122"/>
              </a:rPr>
              <a:t>里通过方法重载和方法重写来体现多态是否正确？</a:t>
            </a:r>
            <a:endParaRPr lang="en-US" altLang="zh-CN" sz="3200" b="1" dirty="0">
              <a:solidFill>
                <a:schemeClr val="tx2"/>
              </a:solidFill>
              <a:ea typeface="宋体" charset="-122"/>
            </a:endParaRPr>
          </a:p>
          <a:p>
            <a:pPr marL="342900" marR="0" lvl="0" indent="-342900" algn="l" defTabSz="914400" rtl="0" eaLnBrk="0" fontAlgn="auto" latinLnBrk="0" hangingPunct="0">
              <a:lnSpc>
                <a:spcPct val="100000"/>
              </a:lnSpc>
              <a:spcBef>
                <a:spcPct val="20000"/>
              </a:spcBef>
              <a:spcAft>
                <a:spcPts val="0"/>
              </a:spcAft>
              <a:buClrTx/>
              <a:buSzTx/>
              <a:buFont typeface="Arial" pitchFamily="34" charset="0"/>
              <a:buChar char="•"/>
              <a:tabLst/>
              <a:defRPr/>
            </a:pPr>
            <a:r>
              <a:rPr lang="zh-CN" altLang="en-US" sz="3200" b="1" dirty="0">
                <a:solidFill>
                  <a:schemeClr val="tx2"/>
                </a:solidFill>
                <a:ea typeface="宋体" charset="-122"/>
              </a:rPr>
              <a:t>多态是编译时行为还是运行时行</a:t>
            </a:r>
            <a:r>
              <a:rPr lang="zh-CN" altLang="en-US" sz="3200" b="1">
                <a:solidFill>
                  <a:schemeClr val="tx2"/>
                </a:solidFill>
                <a:ea typeface="宋体" charset="-122"/>
              </a:rPr>
              <a:t>为？</a:t>
            </a:r>
            <a:endParaRPr lang="en-US" altLang="zh-CN" sz="3200" b="1" dirty="0">
              <a:solidFill>
                <a:schemeClr val="tx2"/>
              </a:solidFill>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eaLnBrk="0" hangingPunct="0"/>
            <a:r>
              <a:rPr lang="zh-CN" altLang="en-US" b="1" dirty="0">
                <a:solidFill>
                  <a:schemeClr val="tx2"/>
                </a:solidFill>
                <a:ea typeface="宋体" charset="-122"/>
              </a:rPr>
              <a:t>传值</a:t>
            </a:r>
            <a:endParaRPr lang="en-US" altLang="zh-CN" b="1" dirty="0">
              <a:solidFill>
                <a:schemeClr val="tx2"/>
              </a:solidFill>
              <a:ea typeface="宋体" charset="-122"/>
            </a:endParaRPr>
          </a:p>
        </p:txBody>
      </p:sp>
      <p:sp>
        <p:nvSpPr>
          <p:cNvPr id="7" name="内容占位符 3"/>
          <p:cNvSpPr txBox="1">
            <a:spLocks/>
          </p:cNvSpPr>
          <p:nvPr/>
        </p:nvSpPr>
        <p:spPr>
          <a:xfrm>
            <a:off x="323528" y="2204864"/>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p>
            <a:pPr marL="342900" lvl="0" indent="-342900" eaLnBrk="0" hangingPunct="0">
              <a:spcBef>
                <a:spcPct val="20000"/>
              </a:spcBef>
              <a:buFont typeface="Arial" pitchFamily="34" charset="0"/>
              <a:buChar char="•"/>
              <a:defRPr/>
            </a:pPr>
            <a:r>
              <a:rPr lang="en-US" altLang="zh-CN" sz="3200" b="1" dirty="0" err="1">
                <a:solidFill>
                  <a:schemeClr val="tx2"/>
                </a:solidFill>
                <a:ea typeface="宋体" charset="-122"/>
              </a:rPr>
              <a:t>TestTransferValue</a:t>
            </a:r>
            <a:endParaRPr lang="en-US" altLang="zh-CN" sz="3200" b="1" dirty="0">
              <a:solidFill>
                <a:schemeClr val="tx2"/>
              </a:solidFill>
              <a:ea typeface="宋体"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8566</TotalTime>
  <Words>3636</Words>
  <Application>Microsoft Office PowerPoint</Application>
  <PresentationFormat>全屏显示(4:3)</PresentationFormat>
  <Paragraphs>284</Paragraphs>
  <Slides>57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Arial Unicode MS</vt:lpstr>
      <vt:lpstr>楷体_GB2312</vt:lpstr>
      <vt:lpstr>宋体</vt:lpstr>
      <vt:lpstr>微软雅黑</vt:lpstr>
      <vt:lpstr>Arial</vt:lpstr>
      <vt:lpstr>Calibri</vt:lpstr>
      <vt:lpstr>Verdana</vt:lpstr>
      <vt:lpstr>Wingdings</vt:lpstr>
      <vt:lpstr>Office 主题</vt:lpstr>
      <vt:lpstr>就业串讲-技术</vt:lpstr>
      <vt:lpstr>PowerPoint 演示文稿</vt:lpstr>
      <vt:lpstr>PowerPoint 演示文稿</vt:lpstr>
      <vt:lpstr>==和equals的区别</vt:lpstr>
      <vt:lpstr>equals的重写</vt:lpstr>
      <vt:lpstr>Eclipse工具里equals的重写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cp:lastModifiedBy>
  <cp:revision>1149</cp:revision>
  <dcterms:created xsi:type="dcterms:W3CDTF">2013-03-04T07:19:04Z</dcterms:created>
  <dcterms:modified xsi:type="dcterms:W3CDTF">2017-11-21T00:42:49Z</dcterms:modified>
</cp:coreProperties>
</file>