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678" r:id="rId3"/>
    <p:sldId id="449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80" r:id="rId12"/>
    <p:sldId id="581" r:id="rId13"/>
    <p:sldId id="490" r:id="rId14"/>
    <p:sldId id="491" r:id="rId15"/>
    <p:sldId id="459" r:id="rId16"/>
    <p:sldId id="667" r:id="rId17"/>
    <p:sldId id="675" r:id="rId18"/>
    <p:sldId id="676" r:id="rId19"/>
    <p:sldId id="460" r:id="rId20"/>
    <p:sldId id="666" r:id="rId21"/>
    <p:sldId id="461" r:id="rId22"/>
    <p:sldId id="462" r:id="rId23"/>
    <p:sldId id="482" r:id="rId24"/>
    <p:sldId id="584" r:id="rId25"/>
    <p:sldId id="585" r:id="rId26"/>
    <p:sldId id="590" r:id="rId27"/>
    <p:sldId id="588" r:id="rId28"/>
    <p:sldId id="582" r:id="rId29"/>
    <p:sldId id="589" r:id="rId30"/>
    <p:sldId id="594" r:id="rId31"/>
    <p:sldId id="465" r:id="rId32"/>
    <p:sldId id="466" r:id="rId33"/>
    <p:sldId id="596" r:id="rId34"/>
    <p:sldId id="597" r:id="rId35"/>
    <p:sldId id="598" r:id="rId36"/>
    <p:sldId id="599" r:id="rId37"/>
    <p:sldId id="668" r:id="rId38"/>
    <p:sldId id="669" r:id="rId39"/>
    <p:sldId id="601" r:id="rId40"/>
    <p:sldId id="603" r:id="rId41"/>
    <p:sldId id="673" r:id="rId42"/>
    <p:sldId id="604" r:id="rId43"/>
    <p:sldId id="663" r:id="rId44"/>
    <p:sldId id="671" r:id="rId45"/>
    <p:sldId id="605" r:id="rId46"/>
    <p:sldId id="672" r:id="rId47"/>
    <p:sldId id="607" r:id="rId48"/>
    <p:sldId id="516" r:id="rId49"/>
    <p:sldId id="519" r:id="rId50"/>
    <p:sldId id="520" r:id="rId51"/>
    <p:sldId id="522" r:id="rId52"/>
    <p:sldId id="558" r:id="rId53"/>
    <p:sldId id="523" r:id="rId54"/>
    <p:sldId id="524" r:id="rId55"/>
    <p:sldId id="525" r:id="rId56"/>
    <p:sldId id="526" r:id="rId57"/>
    <p:sldId id="528" r:id="rId58"/>
    <p:sldId id="645" r:id="rId59"/>
    <p:sldId id="544" r:id="rId60"/>
    <p:sldId id="529" r:id="rId61"/>
    <p:sldId id="530" r:id="rId62"/>
    <p:sldId id="531" r:id="rId63"/>
    <p:sldId id="532" r:id="rId64"/>
    <p:sldId id="533" r:id="rId65"/>
    <p:sldId id="534" r:id="rId66"/>
    <p:sldId id="535" r:id="rId67"/>
    <p:sldId id="646" r:id="rId68"/>
    <p:sldId id="537" r:id="rId69"/>
    <p:sldId id="647" r:id="rId70"/>
    <p:sldId id="648" r:id="rId71"/>
    <p:sldId id="649" r:id="rId72"/>
    <p:sldId id="650" r:id="rId73"/>
    <p:sldId id="652" r:id="rId74"/>
    <p:sldId id="674" r:id="rId75"/>
    <p:sldId id="654" r:id="rId76"/>
    <p:sldId id="653" r:id="rId77"/>
    <p:sldId id="655" r:id="rId78"/>
    <p:sldId id="656" r:id="rId79"/>
    <p:sldId id="670" r:id="rId80"/>
    <p:sldId id="657" r:id="rId81"/>
    <p:sldId id="658" r:id="rId82"/>
    <p:sldId id="660" r:id="rId83"/>
    <p:sldId id="677" r:id="rId84"/>
    <p:sldId id="260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 varScale="1">
        <p:scale>
          <a:sx n="72" d="100"/>
          <a:sy n="72" d="100"/>
        </p:scale>
        <p:origin x="13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7" r:id="rId20"/>
    <p:sldLayoutId id="2147483678" r:id="rId21"/>
    <p:sldLayoutId id="2147483693" r:id="rId22"/>
    <p:sldLayoutId id="2147483698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" TargetMode="Externa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yzj.github.io/try_git/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1640" y="2996952"/>
            <a:ext cx="6552728" cy="783217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zh-CN" altLang="en-US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rPr>
              <a:t>与</a:t>
            </a:r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zh-CN" altLang="en-US" sz="4400" b="1" spc="-150" dirty="0">
              <a:solidFill>
                <a:schemeClr val="bg1"/>
              </a:solidFill>
              <a:latin typeface="Verdana" panose="020B0604030504040204" pitchFamily="34" charset="0"/>
              <a:ea typeface="+mj-ea"/>
              <a:cs typeface="Verdana" panose="020B0604030504040204" pitchFamily="34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-5198" y="5373216"/>
            <a:ext cx="6072230" cy="128588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7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sz="3200" dirty="0">
                <a:latin typeface="华文彩云" panose="02010800040101010101" pitchFamily="2" charset="-122"/>
                <a:ea typeface="华文彩云" panose="02010800040101010101" pitchFamily="2" charset="-122"/>
              </a:rPr>
              <a:t>讲师：</a:t>
            </a:r>
            <a:r>
              <a:rPr lang="zh-CN" altLang="en-US" sz="3200">
                <a:latin typeface="华文彩云" panose="02010800040101010101" pitchFamily="2" charset="-122"/>
                <a:ea typeface="华文彩云" panose="02010800040101010101" pitchFamily="2" charset="-122"/>
              </a:rPr>
              <a:t>张晨</a:t>
            </a:r>
            <a:endParaRPr lang="en-US" altLang="zh-CN" sz="32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7995059" cy="42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8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068646" cy="47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984776" cy="54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24744"/>
            <a:ext cx="6624736" cy="51482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39" y="1268760"/>
            <a:ext cx="675846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0728"/>
            <a:ext cx="5400600" cy="42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4780952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89523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4800000" cy="3723809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62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904656" cy="45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9"/>
          <p:cNvSpPr txBox="1"/>
          <p:nvPr/>
        </p:nvSpPr>
        <p:spPr>
          <a:xfrm>
            <a:off x="-252536" y="136479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1259632" y="37890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、必然趋势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259631" y="27089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、必点天赋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2" y="1916832"/>
            <a:ext cx="5314060" cy="2700385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2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95536" y="4332183"/>
            <a:ext cx="9144000" cy="166199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项目都会共用属性</a:t>
            </a:r>
          </a:p>
          <a:p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3941"/>
            <a:ext cx="7548639" cy="2419597"/>
          </a:xfrm>
          <a:prstGeom prst="rect">
            <a:avLst/>
          </a:prstGeom>
        </p:spPr>
      </p:pic>
      <p:sp>
        <p:nvSpPr>
          <p:cNvPr id="6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72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4"/>
          <p:cNvSpPr txBox="1"/>
          <p:nvPr/>
        </p:nvSpPr>
        <p:spPr>
          <a:xfrm>
            <a:off x="611560" y="1700808"/>
            <a:ext cx="664631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491478" y="1268760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007C6A"/>
                </a:solidFill>
              </a:rPr>
              <a:t>git  </a:t>
            </a:r>
            <a:r>
              <a:rPr lang="en-US" altLang="zh-CN" sz="3200" dirty="0" err="1">
                <a:solidFill>
                  <a:srgbClr val="007C6A"/>
                </a:solidFill>
              </a:rPr>
              <a:t>init</a:t>
            </a:r>
            <a:endParaRPr lang="en-US" altLang="zh-CN" sz="32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21289" y="3068960"/>
            <a:ext cx="8256985" cy="2952328"/>
          </a:xfrm>
          <a:prstGeom prst="rect">
            <a:avLst/>
          </a:prstGeom>
        </p:spPr>
        <p:txBody>
          <a:bodyPr vert="horz" rtlCol="0" anchor="ctr">
            <a:normAutofit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007C6A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007C6A"/>
                </a:solidFill>
              </a:rPr>
              <a:t>git  add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提交文件到本地库  </a:t>
            </a:r>
            <a:r>
              <a:rPr lang="en-US" altLang="zh-CN" sz="2400" dirty="0">
                <a:solidFill>
                  <a:srgbClr val="007C6A"/>
                </a:solidFill>
              </a:rPr>
              <a:t>git  commit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>
                <a:solidFill>
                  <a:srgbClr val="007C6A"/>
                </a:solidFill>
              </a:rPr>
              <a:t>git  commit  –</a:t>
            </a:r>
            <a:r>
              <a:rPr lang="en-US" altLang="zh-CN" sz="2400" dirty="0">
                <a:solidFill>
                  <a:srgbClr val="007C6A"/>
                </a:solidFill>
              </a:rPr>
              <a:t>m “</a:t>
            </a:r>
            <a:r>
              <a:rPr lang="zh-CN" altLang="en-US" sz="2400" dirty="0">
                <a:solidFill>
                  <a:srgbClr val="007C6A"/>
                </a:solidFill>
              </a:rPr>
              <a:t>注释内容</a:t>
            </a:r>
            <a:r>
              <a:rPr lang="en-US" altLang="zh-CN" sz="2400" dirty="0">
                <a:solidFill>
                  <a:srgbClr val="007C6A"/>
                </a:solidFill>
              </a:rPr>
              <a:t>”, 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</a:t>
            </a:r>
            <a:r>
              <a:rPr lang="en-US" altLang="zh-CN" sz="2400">
                <a:solidFill>
                  <a:srgbClr val="007C6A"/>
                </a:solidFill>
              </a:rPr>
              <a:t>log  --pretty=oneline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13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7809" y="90197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reflog  </a:t>
            </a:r>
            <a:r>
              <a:rPr lang="zh-CN" altLang="en-US" sz="2400" b="1">
                <a:solidFill>
                  <a:srgbClr val="007C6A"/>
                </a:solidFill>
              </a:rPr>
              <a:t>文件名</a:t>
            </a:r>
            <a:endParaRPr lang="en-US" altLang="zh-CN" sz="2400" b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reset  --hard  </a:t>
            </a:r>
            <a:r>
              <a:rPr lang="zh-CN" altLang="en-US" sz="2400" b="1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780928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checkout </a:t>
            </a:r>
            <a:r>
              <a:rPr lang="en-US" altLang="zh-CN" sz="2400" dirty="0">
                <a:solidFill>
                  <a:srgbClr val="007C6A"/>
                </a:solidFill>
              </a:rPr>
              <a:t>-- </a:t>
            </a:r>
            <a:r>
              <a:rPr lang="zh-CN" altLang="en-US" sz="240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02629" y="4438642"/>
            <a:ext cx="8256985" cy="179867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7.</a:t>
            </a:r>
            <a:r>
              <a:rPr lang="zh-CN" altLang="en-US" b="1">
                <a:sym typeface="Arial" panose="020B0604020202020204" pitchFamily="34" charset="0"/>
              </a:rPr>
              <a:t>删除某个文件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 </a:t>
            </a:r>
            <a:r>
              <a:rPr lang="zh-CN" altLang="en-US" sz="2400">
                <a:solidFill>
                  <a:srgbClr val="007C6A"/>
                </a:solidFill>
              </a:rPr>
              <a:t>先删除文件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再</a:t>
            </a:r>
            <a:r>
              <a:rPr lang="en-US" altLang="zh-CN" sz="2400">
                <a:solidFill>
                  <a:srgbClr val="007C6A"/>
                </a:solidFill>
              </a:rPr>
              <a:t>git add </a:t>
            </a:r>
            <a:r>
              <a:rPr lang="zh-CN" altLang="en-US" sz="2400">
                <a:solidFill>
                  <a:srgbClr val="007C6A"/>
                </a:solidFill>
              </a:rPr>
              <a:t>再提交</a:t>
            </a:r>
            <a:endParaRPr lang="en-US" altLang="zh-CN" sz="240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5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75856" y="1988840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83080" y="2564904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88224" y="2563179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78" y="2939845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50" y="2996951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12959" y="2096851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6615" y="2610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35579" y="2627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42093" y="2029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19672" y="2996951"/>
            <a:ext cx="256694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207505" y="3068960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80435" y="26733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95500" y="270537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7715" y="3861048"/>
            <a:ext cx="24961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6575" y="3474717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checkout -- &lt;filename&gt;</a:t>
            </a:r>
            <a:endParaRPr lang="zh-CN" altLang="en-US" b="1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424623" y="4786153"/>
            <a:ext cx="5298432" cy="306442"/>
            <a:chOff x="1511750" y="3871148"/>
            <a:chExt cx="5298432" cy="306442"/>
          </a:xfrm>
        </p:grpSpPr>
        <p:cxnSp>
          <p:nvCxnSpPr>
            <p:cNvPr id="63" name="直接箭头连接符 62"/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2501578" y="4662170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reset --hard HEAD </a:t>
            </a:r>
            <a:endParaRPr lang="zh-CN" altLang="en-US" b="1" dirty="0"/>
          </a:p>
        </p:txBody>
      </p:sp>
      <p:sp>
        <p:nvSpPr>
          <p:cNvPr id="126" name="矩形 125"/>
          <p:cNvSpPr/>
          <p:nvPr/>
        </p:nvSpPr>
        <p:spPr>
          <a:xfrm>
            <a:off x="6052740" y="2084753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86633" y="2060425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443982" y="2421559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65348" y="848305"/>
            <a:ext cx="784887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01578" y="5848037"/>
            <a:ext cx="2167747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7505" y="5863653"/>
            <a:ext cx="172042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6681" y="5851243"/>
            <a:ext cx="17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620158" y="552659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108083" y="5848037"/>
            <a:ext cx="1028213" cy="3206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04971" y="54512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010541" y="5494321"/>
            <a:ext cx="457594" cy="646331"/>
            <a:chOff x="1777347" y="1426589"/>
            <a:chExt cx="457594" cy="64633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2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69" grpId="0"/>
      <p:bldP spid="33" grpId="0"/>
      <p:bldP spid="34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584" y="895965"/>
            <a:ext cx="694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 branch  &lt;</a:t>
            </a:r>
            <a:r>
              <a:rPr lang="zh-CN" altLang="en-US" sz="2800" dirty="0">
                <a:solidFill>
                  <a:srgbClr val="007C6A"/>
                </a:solidFill>
              </a:rPr>
              <a:t>分支</a:t>
            </a:r>
            <a:r>
              <a:rPr lang="zh-CN" altLang="en-US" sz="2800">
                <a:solidFill>
                  <a:srgbClr val="007C6A"/>
                </a:solidFill>
              </a:rPr>
              <a:t>名</a:t>
            </a:r>
            <a:r>
              <a:rPr lang="en-US" altLang="zh-CN" sz="280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</a:rPr>
              <a:t>git branch –v  </a:t>
            </a:r>
            <a:r>
              <a:rPr lang="zh-CN" altLang="en-US" sz="2800">
                <a:solidFill>
                  <a:srgbClr val="007C6A"/>
                </a:solidFill>
              </a:rPr>
              <a:t>查看分支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checkout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一步完成： </a:t>
            </a:r>
            <a:r>
              <a:rPr lang="en-US" altLang="zh-CN" sz="2400" dirty="0">
                <a:solidFill>
                  <a:srgbClr val="007C6A"/>
                </a:solidFill>
              </a:rPr>
              <a:t>git checkout  –b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9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400" dirty="0">
                <a:solidFill>
                  <a:srgbClr val="007C6A"/>
                </a:solidFill>
              </a:rPr>
              <a:t>git  checkout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merge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5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867059" y="1861968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简介及安装</a:t>
            </a:r>
          </a:p>
        </p:txBody>
      </p:sp>
      <p:sp>
        <p:nvSpPr>
          <p:cNvPr id="38" name="文本框 14"/>
          <p:cNvSpPr txBox="1"/>
          <p:nvPr/>
        </p:nvSpPr>
        <p:spPr>
          <a:xfrm>
            <a:off x="867059" y="2545033"/>
            <a:ext cx="664631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  <p:sp>
        <p:nvSpPr>
          <p:cNvPr id="39" name="文本框 14"/>
          <p:cNvSpPr txBox="1"/>
          <p:nvPr/>
        </p:nvSpPr>
        <p:spPr>
          <a:xfrm>
            <a:off x="867059" y="3228099"/>
            <a:ext cx="568082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的协同办公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897094" y="3844773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867059" y="4561775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4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4"/>
          <p:cNvSpPr txBox="1"/>
          <p:nvPr/>
        </p:nvSpPr>
        <p:spPr>
          <a:xfrm>
            <a:off x="827584" y="1916832"/>
            <a:ext cx="568082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介绍与实操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17"/>
          <p:cNvSpPr>
            <a:spLocks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88198" y="7346759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1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5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484506" y="26899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558906" y="2806637"/>
            <a:ext cx="15824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clone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</p:txBody>
      </p:sp>
      <p:sp>
        <p:nvSpPr>
          <p:cNvPr id="38" name="矩形 37"/>
          <p:cNvSpPr/>
          <p:nvPr/>
        </p:nvSpPr>
        <p:spPr>
          <a:xfrm>
            <a:off x="512908" y="3455755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44" name="矩形 43"/>
          <p:cNvSpPr/>
          <p:nvPr/>
        </p:nvSpPr>
        <p:spPr>
          <a:xfrm>
            <a:off x="491656" y="2410102"/>
            <a:ext cx="28579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GitHub</a:t>
            </a:r>
            <a:r>
              <a:rPr lang="zh-CN" altLang="en-US" dirty="0"/>
              <a:t>搭建项目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06880" y="1441216"/>
            <a:ext cx="3022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推送代码到远端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remote add origin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</a:p>
        </p:txBody>
      </p:sp>
      <p:sp>
        <p:nvSpPr>
          <p:cNvPr id="25" name="右箭头 2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230" y="3140658"/>
            <a:ext cx="1589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35" name="矩形 34"/>
          <p:cNvSpPr/>
          <p:nvPr/>
        </p:nvSpPr>
        <p:spPr>
          <a:xfrm>
            <a:off x="248915" y="5888286"/>
            <a:ext cx="335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endParaRPr lang="en-US" altLang="zh-CN" dirty="0"/>
          </a:p>
          <a:p>
            <a:r>
              <a:rPr lang="en-US" altLang="zh-CN" dirty="0"/>
              <a:t>yuebuqun777888@126.com</a:t>
            </a:r>
          </a:p>
        </p:txBody>
      </p:sp>
      <p:sp>
        <p:nvSpPr>
          <p:cNvPr id="36" name="矩形 35"/>
          <p:cNvSpPr/>
          <p:nvPr/>
        </p:nvSpPr>
        <p:spPr>
          <a:xfrm>
            <a:off x="5629599" y="5954876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右箭头 36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19442" y="2079702"/>
            <a:ext cx="12169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push </a:t>
            </a:r>
          </a:p>
        </p:txBody>
      </p:sp>
      <p:sp>
        <p:nvSpPr>
          <p:cNvPr id="41" name="右箭头 40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17982" y="2752178"/>
            <a:ext cx="892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pull</a:t>
            </a:r>
          </a:p>
        </p:txBody>
      </p:sp>
      <p:sp>
        <p:nvSpPr>
          <p:cNvPr id="43" name="右箭头 42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0538" y="4118950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搭建代码库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config 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439088"/>
            <a:ext cx="1315720" cy="1432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30" y="4407031"/>
            <a:ext cx="1243460" cy="1511934"/>
          </a:xfrm>
          <a:prstGeom prst="rect">
            <a:avLst/>
          </a:prstGeom>
        </p:spPr>
      </p:pic>
      <p:sp>
        <p:nvSpPr>
          <p:cNvPr id="49" name="圆柱形 48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093914" y="104167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GitHub </a:t>
            </a:r>
          </a:p>
        </p:txBody>
      </p:sp>
      <p:sp>
        <p:nvSpPr>
          <p:cNvPr id="2" name="矩形 1"/>
          <p:cNvSpPr/>
          <p:nvPr/>
        </p:nvSpPr>
        <p:spPr>
          <a:xfrm>
            <a:off x="2807108" y="40701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954" y="34638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4967" y="24087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" y="13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638" y="21026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284" y="281203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52536" y="16990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3914" y="22236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3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2" grpId="0"/>
      <p:bldP spid="48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增加远程地址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</a:rPr>
              <a:t>url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</a:rPr>
              <a:t>git  remote  add  origin  https://github.com/user111/Helloworld.git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3568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94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从</a:t>
            </a:r>
            <a:r>
              <a:rPr lang="en-US" altLang="zh-CN" b="1" dirty="0"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sym typeface="Arial" panose="020B0604020202020204" pitchFamily="34" charset="0"/>
              </a:rPr>
              <a:t>上克隆一个项目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>
                <a:solidFill>
                  <a:srgbClr val="007C6A"/>
                </a:solidFill>
              </a:rPr>
              <a:t>&gt;   &lt;</a:t>
            </a:r>
            <a:r>
              <a:rPr lang="zh-CN" altLang="en-US" sz="2400" b="1">
                <a:solidFill>
                  <a:srgbClr val="007C6A"/>
                </a:solidFill>
              </a:rPr>
              <a:t>新项目</a:t>
            </a:r>
            <a:r>
              <a:rPr lang="zh-CN" altLang="en-US" sz="2400" b="1" dirty="0">
                <a:solidFill>
                  <a:srgbClr val="007C6A"/>
                </a:solidFill>
              </a:rPr>
              <a:t>目录名</a:t>
            </a:r>
            <a:r>
              <a:rPr lang="en-US" altLang="zh-CN" sz="2400" b="1" dirty="0">
                <a:solidFill>
                  <a:srgbClr val="007C6A"/>
                </a:solidFill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的项目名。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的代号。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</a:rPr>
              <a:t>git  clone  https://github.com/user111/Helloworld.git   </a:t>
            </a:r>
            <a:r>
              <a:rPr lang="en-US" altLang="zh-CN" sz="2400" b="1" dirty="0" err="1">
                <a:solidFill>
                  <a:srgbClr val="007C6A"/>
                </a:solidFill>
              </a:rPr>
              <a:t>hello_world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9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48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b="1" dirty="0">
                <a:solidFill>
                  <a:srgbClr val="007C6A"/>
                </a:solidFill>
              </a:rPr>
              <a:t>View invitation </a:t>
            </a:r>
            <a:r>
              <a:rPr lang="zh-CN" altLang="en-US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b="1" dirty="0">
                <a:solidFill>
                  <a:srgbClr val="007C6A"/>
                </a:solidFill>
              </a:rPr>
              <a:t>GitHub</a:t>
            </a:r>
            <a:r>
              <a:rPr lang="zh-CN" altLang="en-US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1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协作冲突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b="1">
                <a:solidFill>
                  <a:srgbClr val="007C6A"/>
                </a:solidFill>
              </a:rPr>
              <a:t>,</a:t>
            </a:r>
            <a:r>
              <a:rPr lang="zh-CN" altLang="en-US" sz="2000" b="1">
                <a:solidFill>
                  <a:srgbClr val="007C6A"/>
                </a:solidFill>
              </a:rPr>
              <a:t>需要程序员手工解决。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1785" y="5471046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19" y="454443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8772" y="5286380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48281" y="47255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04589" y="35283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3369" y="603584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06229" y="59750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9509" y="315122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43034" y="4089899"/>
            <a:ext cx="108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03123" y="475282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0" name="乘号 29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815" y="2620732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6409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0" grpId="0" animBg="1"/>
      <p:bldP spid="23" grpId="0"/>
      <p:bldP spid="24" grpId="0"/>
      <p:bldP spid="22" grpId="0"/>
      <p:bldP spid="29" grpId="0"/>
      <p:bldP spid="30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842773" y="3947371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" y="2280742"/>
            <a:ext cx="2657391" cy="14821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948264" y="5223397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782" y="590777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r>
              <a:rPr lang="en-US" altLang="zh-CN" dirty="0"/>
              <a:t>yuebuqun777888@126.com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570220"/>
            <a:ext cx="1195277" cy="1301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31" y="4570220"/>
            <a:ext cx="1129632" cy="1373529"/>
          </a:xfrm>
          <a:prstGeom prst="rect">
            <a:avLst/>
          </a:prstGeom>
        </p:spPr>
      </p:pic>
      <p:sp>
        <p:nvSpPr>
          <p:cNvPr id="24" name="左右箭头 23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278" y="3541810"/>
            <a:ext cx="1206067" cy="140620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21" idx="3"/>
            <a:endCxn id="3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54555" y="5971849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矩形 36"/>
          <p:cNvSpPr/>
          <p:nvPr/>
        </p:nvSpPr>
        <p:spPr>
          <a:xfrm>
            <a:off x="5932698" y="497611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东方不败</a:t>
            </a:r>
            <a:endParaRPr lang="en-US" altLang="zh-CN" dirty="0"/>
          </a:p>
          <a:p>
            <a:r>
              <a:rPr lang="en-US" altLang="zh-CN" dirty="0"/>
              <a:t>dongfang777888@126.com</a:t>
            </a:r>
          </a:p>
        </p:txBody>
      </p:sp>
      <p:sp>
        <p:nvSpPr>
          <p:cNvPr id="40" name="右箭头 39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/>
      <p:bldP spid="38" grpId="0" animBg="1"/>
      <p:bldP spid="39" grpId="0" animBg="1"/>
      <p:bldP spid="37" grpId="0"/>
      <p:bldP spid="40" grpId="0" animBg="1"/>
      <p:bldP spid="42" grpId="0"/>
      <p:bldP spid="43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11560" y="1268760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>
                <a:sym typeface="Arial" panose="020B0604020202020204" pitchFamily="34" charset="0"/>
              </a:rPr>
              <a:t>番外篇</a:t>
            </a:r>
            <a:r>
              <a:rPr lang="en-US" altLang="zh-CN" b="1">
                <a:sym typeface="Arial" panose="020B0604020202020204" pitchFamily="34" charset="0"/>
              </a:rPr>
              <a:t>:</a:t>
            </a:r>
            <a:r>
              <a:rPr lang="zh-CN" altLang="en-US" b="1">
                <a:sym typeface="Arial" panose="020B0604020202020204" pitchFamily="34" charset="0"/>
              </a:rPr>
              <a:t>每次输密码很烦篇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85169" y="1620908"/>
            <a:ext cx="8972836" cy="129266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模式比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模式的一个重要好处就是，每次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等操作时，不用重复填写遍用户名密码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前提是你必须是这个项目的拥有者或者合作者，且配好了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005064"/>
            <a:ext cx="6446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</a:rPr>
              <a:t>：检查你的电脑上是否已经生成了</a:t>
            </a:r>
            <a:r>
              <a:rPr lang="en-US" altLang="zh-CN" sz="2000" b="1" dirty="0">
                <a:solidFill>
                  <a:srgbClr val="007C6A"/>
                </a:solidFill>
              </a:rPr>
              <a:t>SSH Key </a:t>
            </a:r>
            <a:r>
              <a:rPr lang="zh-CN" altLang="en-US" sz="2000" b="1" dirty="0">
                <a:solidFill>
                  <a:srgbClr val="007C6A"/>
                </a:solidFill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</a:rPr>
              <a:t>git bash</a:t>
            </a:r>
            <a:r>
              <a:rPr lang="zh-CN" altLang="en-US" sz="2000" b="1" dirty="0">
                <a:solidFill>
                  <a:srgbClr val="007C6A"/>
                </a:solidFill>
              </a:rPr>
              <a:t>下执行如下命令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449968" y="894444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sym typeface="Arial" panose="020B0604020202020204" pitchFamily="34" charset="0"/>
              </a:rPr>
              <a:t>两种模式：</a:t>
            </a:r>
            <a:r>
              <a:rPr lang="en-US" altLang="zh-CN" sz="2400" b="1" dirty="0">
                <a:sym typeface="Arial" panose="020B0604020202020204" pitchFamily="34" charset="0"/>
              </a:rPr>
              <a:t>https VS </a:t>
            </a:r>
            <a:r>
              <a:rPr lang="en-US" altLang="zh-CN" sz="2400" b="1" dirty="0" err="1">
                <a:sym typeface="Arial" panose="020B0604020202020204" pitchFamily="34" charset="0"/>
              </a:rPr>
              <a:t>ssh</a:t>
            </a:r>
            <a:r>
              <a:rPr lang="en-US" altLang="zh-CN" sz="2400" b="1" dirty="0">
                <a:sym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51" y="4919341"/>
            <a:ext cx="3827979" cy="9723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8611" y="602153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如果已经有这个文件包 删除就行了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0" y="3098645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lvl="1"/>
            <a:r>
              <a:rPr lang="zh-CN" altLang="en-US" sz="2400" b="1" dirty="0">
                <a:solidFill>
                  <a:srgbClr val="007C6A"/>
                </a:solidFill>
              </a:rPr>
              <a:t>如何配置</a:t>
            </a:r>
            <a:r>
              <a:rPr lang="en-US" altLang="zh-CN" sz="2400" b="1" dirty="0">
                <a:solidFill>
                  <a:srgbClr val="007C6A"/>
                </a:solidFill>
              </a:rPr>
              <a:t>SSH key</a:t>
            </a:r>
          </a:p>
        </p:txBody>
      </p:sp>
    </p:spTree>
    <p:extLst>
      <p:ext uri="{BB962C8B-B14F-4D97-AF65-F5344CB8AC3E}">
        <p14:creationId xmlns:p14="http://schemas.microsoft.com/office/powerpoint/2010/main" val="4065207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24744"/>
            <a:ext cx="8119253" cy="101566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：创建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 Key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 </a:t>
            </a:r>
            <a:r>
              <a:rPr lang="de-DE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ssh-keygen -t rsa -</a:t>
            </a:r>
            <a:r>
              <a:rPr lang="de-DE" altLang="zh-CN" sz="2000" b="1">
                <a:solidFill>
                  <a:srgbClr val="007C6A"/>
                </a:solidFill>
                <a:sym typeface="Arial" panose="020B0604020202020204" pitchFamily="34" charset="0"/>
              </a:rPr>
              <a:t>C   </a:t>
            </a:r>
            <a:r>
              <a:rPr lang="en-US" altLang="zh-CN" sz="2000" b="1">
                <a:solidFill>
                  <a:srgbClr val="FF0000"/>
                </a:solidFill>
                <a:sym typeface="Arial" panose="020B0604020202020204" pitchFamily="34" charset="0"/>
              </a:rPr>
              <a:t>XXXXXX</a:t>
            </a:r>
            <a:r>
              <a:rPr lang="de-DE" altLang="zh-CN" sz="2000" b="1">
                <a:solidFill>
                  <a:srgbClr val="FF0000"/>
                </a:solidFill>
                <a:sym typeface="Arial" panose="020B0604020202020204" pitchFamily="34" charset="0"/>
              </a:rPr>
              <a:t>@126.com</a:t>
            </a:r>
            <a:endParaRPr lang="de-DE" altLang="zh-CN" sz="20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成功的话会在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~/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下生成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文件夹，进去，打开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，复制里面的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key</a:t>
            </a:r>
            <a:r>
              <a:rPr lang="zh-CN" altLang="en-US" sz="2000" b="1" dirty="0">
                <a:solidFill>
                  <a:srgbClr val="007C6A"/>
                </a:solidFill>
              </a:rPr>
              <a:t>。</a:t>
            </a:r>
            <a:endParaRPr lang="zh-CN" altLang="en-US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686505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2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0" y="2060848"/>
            <a:ext cx="8325804" cy="3168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196752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：进入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文件包，打印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的内容，复制全部内容</a:t>
            </a:r>
            <a:endParaRPr lang="de-DE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88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4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后，右上角点击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842809"/>
            <a:ext cx="2305050" cy="2988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365104"/>
            <a:ext cx="7039777" cy="2305118"/>
          </a:xfrm>
          <a:prstGeom prst="rect">
            <a:avLst/>
          </a:prstGeom>
        </p:spPr>
      </p:pic>
      <p:sp>
        <p:nvSpPr>
          <p:cNvPr id="6" name="文本框 14"/>
          <p:cNvSpPr txBox="1"/>
          <p:nvPr/>
        </p:nvSpPr>
        <p:spPr>
          <a:xfrm>
            <a:off x="417680" y="3477434"/>
            <a:ext cx="5328592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5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在左侧菜单中选择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and GPG keys,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在右边点击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65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95536" y="1196752"/>
            <a:ext cx="6696744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6 :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随便写，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把之前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的内容复制进去，点击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SSH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，设置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7058025" cy="3419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2438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67544" y="1052736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测试连通性：要改用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3771900" cy="2009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72" y="1747327"/>
            <a:ext cx="3390900" cy="14001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283968" y="1992863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4"/>
          <p:cNvSpPr txBox="1"/>
          <p:nvPr/>
        </p:nvSpPr>
        <p:spPr>
          <a:xfrm>
            <a:off x="470386" y="3978537"/>
            <a:ext cx="4669990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要建立新的远程代号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395536" y="4464219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remote add 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git@github.com:yuebuqun777888/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bixiejianfa.git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456864" y="5547156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push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master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429984" y="5122702"/>
            <a:ext cx="842209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以后再提交代码的时候就不用输入密码了（第一次使用会要求输入个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6069583" y="3652734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22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 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安装与操作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现在的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下载后一般都提供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插件了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Eclipse,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查看是否有该插件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37929"/>
            <a:ext cx="6282258" cy="3748720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</a:p>
        </p:txBody>
      </p:sp>
      <p:sp>
        <p:nvSpPr>
          <p:cNvPr id="46" name="六边形 45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</a:p>
        </p:txBody>
      </p:sp>
      <p:sp>
        <p:nvSpPr>
          <p:cNvPr id="47" name="六边形 46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</a:p>
        </p:txBody>
      </p:sp>
      <p:sp>
        <p:nvSpPr>
          <p:cNvPr id="48" name="六边形 47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</a:p>
        </p:txBody>
      </p:sp>
      <p:sp>
        <p:nvSpPr>
          <p:cNvPr id="49" name="六边形 48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</a:p>
        </p:txBody>
      </p:sp>
      <p:sp>
        <p:nvSpPr>
          <p:cNvPr id="50" name="六边形 49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</a:p>
        </p:txBody>
      </p:sp>
      <p:sp>
        <p:nvSpPr>
          <p:cNvPr id="51" name="六边形 50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</a:p>
        </p:txBody>
      </p:sp>
      <p:sp>
        <p:nvSpPr>
          <p:cNvPr id="53" name="六边形 52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</a:p>
        </p:txBody>
      </p:sp>
      <p:sp>
        <p:nvSpPr>
          <p:cNvPr id="54" name="六边形 53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157" y="1052736"/>
            <a:ext cx="882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如果没有，菜单栏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 -&gt; Install New Software...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with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中输入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http://download.eclipse.org/egit/updates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，勾选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 Git Team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Provider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，进入安装，重启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，安装完成。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7" y="2708920"/>
            <a:ext cx="7972425" cy="3209925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配置用户名、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email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556792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Windows--&gt;Preferences--&gt;Team--&gt;Git--&gt;Configuration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7956376" cy="412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280920" cy="510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新建一个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项目，此时它只是一个普通的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项目，未纳入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188" y="2060848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管理的项目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选中工程鼠标右键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</a:t>
            </a: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Share Project……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89825"/>
            <a:ext cx="3429000" cy="331470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勾选上方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or create repository ....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勾中项目，再点击下方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Repository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796781" cy="3015208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初始化完成后，项目后缀会显示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NO-HEAD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，表示版本库已建立，但是还没有任何提交文件，因此没有主干分支。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4600375" cy="3168352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在项目上右键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Team&gt;&gt;commit,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出现如下对话框，将左上列出的文件列表，拖入至左下方，实现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add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功能。右边填写提交备注，则可点击右下角的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按钮。完成一次本地库的提交，可以看到左边的项目名称后缀多了个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3003654"/>
            <a:ext cx="5472608" cy="3180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38" y="3429000"/>
            <a:ext cx="2988332" cy="86274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新建文件、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Commit……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77020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、新建一个文件，可以看到图标依然是问号，处于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状态，即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没有对此文件进行监控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3467360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-&gt; Add to index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可以将文件加入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索引，进行版本监控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可以看到图标显示也有了变化（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中只要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就可以默认将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的文件添加到索引再提交更新，不需要分开操作）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517456"/>
            <a:ext cx="3417051" cy="92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3" y="4944688"/>
            <a:ext cx="3791733" cy="1564302"/>
          </a:xfrm>
          <a:prstGeom prst="rect">
            <a:avLst/>
          </a:prstGeom>
        </p:spPr>
      </p:pic>
      <p:sp>
        <p:nvSpPr>
          <p:cNvPr id="8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554137" y="105722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7" y="1425400"/>
            <a:ext cx="5386016" cy="31327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567" y="5157192"/>
            <a:ext cx="3435562" cy="1296144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502127" y="4932557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提交完成后，图标发生变化。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83568" y="2132856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用与远程库的操作交互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11" name="流程图: 磁盘 10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1893174" y="18926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集中管理型版本管理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929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052736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上新建一个同名的空仓库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71437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http://dl.iteye.com/upload/attachment/0078/1282/f5389b68-9b47-396c-9e9f-782356943dd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992888" cy="441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1124744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本地可以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信息，将远程仓库的地址复制到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中，然后在下方填写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的用户名密码。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24383"/>
            <a:ext cx="6192688" cy="45000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指定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的本地分支和远程分支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336704" cy="452771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Eclispe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最后一步点击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6" y="4005064"/>
            <a:ext cx="7704857" cy="2027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1" y="1705661"/>
            <a:ext cx="6391275" cy="161925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214589" y="3595082"/>
            <a:ext cx="7957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 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上传成功后，可以去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上查看上传的代码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服务器上面更新了，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到本地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91527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类似，这里要填写远程仓库地址，和登录用户名密码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5328592" cy="463444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55018"/>
            <a:ext cx="4924425" cy="282892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395536" y="6926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这里如果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的下拉列表里没带过来，请在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里再填一遍。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单选项选择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下方勾选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Configue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upsteam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for push and pull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后，以后可以不同每次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都这么配置了，以后以此次的配置为默认值。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889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更新完成后会弹出提示，然后去查看一下代码。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546625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24992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学会运用比较工具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7772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1545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159000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062" y="3664214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514" y="5169428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187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5086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5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63532" cy="288032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将服务器代码同步到本地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667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91400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先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下来以后，会发生冲突报错，其实并没有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成功，因为你的修改并没有提交成为本地版本，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无法进行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15" y="1491400"/>
            <a:ext cx="3619500" cy="2066925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531143" y="4005064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所以解决冲突之前先要把你自己的程序提交到版本库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commit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完成提交后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再次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会自动帮你合并版本，如果是同一文件同一位置的代码，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会让你手工合并。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978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772" y="5786699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，则成功完成提交。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5757"/>
            <a:ext cx="4133850" cy="107632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374326" y="1534217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右侧就是合并时同一处代码发生了冲突，需要手工合并。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857" y="2987257"/>
            <a:ext cx="4954945" cy="45182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404780" y="2569074"/>
            <a:ext cx="381642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项目会出现右侧的状态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2244" y="3187924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那么三步：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、编辑代码 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index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合并完成后，项目状态会如右侧图示。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525" y="3885693"/>
            <a:ext cx="4594907" cy="589535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2772" y="108211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手工合并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9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742" y="3046024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</a:rPr>
              <a:t>[branch "master"]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remote = origin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merge = refs/heads/master</a:t>
            </a:r>
          </a:p>
          <a:p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[remote "origin"]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url = https://xxxxxxxx/xxxxx.git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fetch = +refs/heads/*:refs/remotes/origin/*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push = refs/heads/master:refs/heads/master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6670" y="1143555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关于老版本EGit没有[Pull...] 只有[Pull]的解决方案</a:t>
            </a:r>
            <a:endParaRPr lang="en-US" altLang="zh-CN" sz="24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64555" y="1844824"/>
            <a:ext cx="777686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windows--&gt;Preference--&gt;Repository Settings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中选择自己的仓库点击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OPEN,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如下配置：</a:t>
            </a:r>
            <a:endParaRPr lang="en-US" altLang="zh-CN" sz="20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75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66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29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95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157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7" idx="3"/>
          </p:cNvCxnSpPr>
          <p:nvPr/>
        </p:nvCxnSpPr>
        <p:spPr>
          <a:xfrm>
            <a:off x="1426640" y="3169671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1422" y="3076105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09007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934348" y="3195763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79071" y="1884814"/>
            <a:ext cx="112756" cy="10968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4" idx="0"/>
            <a:endCxn id="104" idx="4"/>
          </p:cNvCxnSpPr>
          <p:nvPr/>
        </p:nvCxnSpPr>
        <p:spPr>
          <a:xfrm flipV="1">
            <a:off x="8373498" y="3715807"/>
            <a:ext cx="145806" cy="2721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399797" y="3460430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endCxn id="100" idx="4"/>
          </p:cNvCxnSpPr>
          <p:nvPr/>
        </p:nvCxnSpPr>
        <p:spPr>
          <a:xfrm flipV="1">
            <a:off x="8519304" y="1877967"/>
            <a:ext cx="132643" cy="149175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667" y="2969616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330225" y="2966723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67" y="3388440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80252" y="3599224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3871142" y="3482976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91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endCxn id="53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20089" y="4738981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520091" y="52780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20090" y="5756770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0089" y="6235476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0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863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08720"/>
            <a:ext cx="5081840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完成你的第一次</a:t>
            </a:r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 request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6872"/>
            <a:ext cx="5596483" cy="42224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21436" y="1655516"/>
            <a:ext cx="4717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hlinkClick r:id="rId3"/>
              </a:rPr>
              <a:t>https://windyzj.github.io/try_git/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0" y="1570568"/>
            <a:ext cx="4572000" cy="496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感想留言板：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889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817146" y="1412776"/>
            <a:ext cx="6946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插件：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自带，插件市场搜索最新版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4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22418</TotalTime>
  <Words>3285</Words>
  <Application>Microsoft Office PowerPoint</Application>
  <PresentationFormat>全屏显示(4:3)</PresentationFormat>
  <Paragraphs>466</Paragraphs>
  <Slides>84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Arial Unicode MS</vt:lpstr>
      <vt:lpstr>黑体</vt:lpstr>
      <vt:lpstr>华文彩云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张晨</cp:lastModifiedBy>
  <cp:revision>1451</cp:revision>
  <dcterms:created xsi:type="dcterms:W3CDTF">2013-03-04T07:19:04Z</dcterms:created>
  <dcterms:modified xsi:type="dcterms:W3CDTF">2017-10-08T00:52:47Z</dcterms:modified>
</cp:coreProperties>
</file>