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4" r:id="rId11"/>
    <p:sldId id="277" r:id="rId12"/>
    <p:sldId id="271" r:id="rId13"/>
    <p:sldId id="272" r:id="rId14"/>
    <p:sldId id="280" r:id="rId15"/>
    <p:sldId id="281" r:id="rId16"/>
    <p:sldId id="279" r:id="rId17"/>
    <p:sldId id="258" r:id="rId18"/>
    <p:sldId id="278" r:id="rId19"/>
    <p:sldId id="282" r:id="rId20"/>
    <p:sldId id="283" r:id="rId21"/>
    <p:sldId id="286" r:id="rId22"/>
    <p:sldId id="287" r:id="rId23"/>
    <p:sldId id="285" r:id="rId24"/>
    <p:sldId id="284" r:id="rId25"/>
    <p:sldId id="288" r:id="rId26"/>
    <p:sldId id="28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4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fabio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09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  <a:p>
            <a:r>
              <a:rPr lang="de-CH" dirty="0"/>
              <a:t>Bewertung zwischen 0 und 1</a:t>
            </a:r>
          </a:p>
          <a:p>
            <a:endParaRPr lang="de-CH" dirty="0"/>
          </a:p>
          <a:p>
            <a:r>
              <a:rPr lang="de-CH" dirty="0"/>
              <a:t>Filterung berücksichtigt nur die numerische Bewertung des 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4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fabio</a:t>
            </a:r>
            <a:endParaRPr lang="de-CH" dirty="0"/>
          </a:p>
          <a:p>
            <a:r>
              <a:rPr lang="de-CH" dirty="0"/>
              <a:t>Zusammengehörigkeit der Wörter in zwei </a:t>
            </a:r>
            <a:r>
              <a:rPr lang="de-CH" dirty="0" err="1"/>
              <a:t>sätzen</a:t>
            </a:r>
            <a:r>
              <a:rPr lang="de-CH" dirty="0"/>
              <a:t> unterschiedlicher Sprachen</a:t>
            </a:r>
          </a:p>
          <a:p>
            <a:r>
              <a:rPr lang="de-CH" dirty="0"/>
              <a:t>Resultat: </a:t>
            </a:r>
            <a:r>
              <a:rPr lang="de-CH" dirty="0" err="1"/>
              <a:t>bipartiter</a:t>
            </a:r>
            <a:r>
              <a:rPr lang="de-CH" dirty="0"/>
              <a:t> </a:t>
            </a:r>
            <a:r>
              <a:rPr lang="de-CH" dirty="0" err="1"/>
              <a:t>graph</a:t>
            </a:r>
            <a:endParaRPr lang="de-CH" dirty="0"/>
          </a:p>
          <a:p>
            <a:r>
              <a:rPr lang="de-CH" dirty="0"/>
              <a:t>Schwierigkeit: Reihenfolge unterschiedlich, 1 zu n </a:t>
            </a:r>
            <a:r>
              <a:rPr lang="de-CH" dirty="0" err="1"/>
              <a:t>beziehung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28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Transkription A ist «</a:t>
            </a:r>
            <a:r>
              <a:rPr lang="de-CH" dirty="0" err="1"/>
              <a:t>übersetzung</a:t>
            </a:r>
            <a:r>
              <a:rPr lang="de-CH" dirty="0"/>
              <a:t>» von Transkription B</a:t>
            </a:r>
          </a:p>
          <a:p>
            <a:r>
              <a:rPr lang="de-CH" dirty="0"/>
              <a:t>Reihenfolge stabil, nutzen wir aus</a:t>
            </a:r>
          </a:p>
          <a:p>
            <a:r>
              <a:rPr lang="de-CH" dirty="0"/>
              <a:t>Trotzdem nicht trivial: 1 zu n existiert immer noch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010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Mehr als 2 zusammengehörige Sätze</a:t>
            </a:r>
          </a:p>
          <a:p>
            <a:r>
              <a:rPr lang="de-CH" dirty="0"/>
              <a:t>Satzpaare bilden, </a:t>
            </a:r>
            <a:r>
              <a:rPr lang="de-CH" dirty="0" err="1"/>
              <a:t>resultat</a:t>
            </a:r>
            <a:r>
              <a:rPr lang="de-CH" dirty="0"/>
              <a:t> kombinieren</a:t>
            </a:r>
          </a:p>
          <a:p>
            <a:r>
              <a:rPr lang="de-CH" dirty="0"/>
              <a:t>Kombination von a-b </a:t>
            </a:r>
            <a:r>
              <a:rPr lang="de-CH" dirty="0" err="1"/>
              <a:t>alignment</a:t>
            </a:r>
            <a:r>
              <a:rPr lang="de-CH" dirty="0"/>
              <a:t> und b-c </a:t>
            </a:r>
            <a:r>
              <a:rPr lang="de-CH" dirty="0" err="1"/>
              <a:t>alignment</a:t>
            </a:r>
            <a:r>
              <a:rPr lang="de-CH" dirty="0"/>
              <a:t> in einen </a:t>
            </a:r>
            <a:r>
              <a:rPr lang="de-CH" dirty="0" err="1"/>
              <a:t>graphen</a:t>
            </a:r>
            <a:endParaRPr lang="de-CH" dirty="0"/>
          </a:p>
          <a:p>
            <a:r>
              <a:rPr lang="de-CH" dirty="0"/>
              <a:t>Wörter sind knoten</a:t>
            </a:r>
          </a:p>
          <a:p>
            <a:r>
              <a:rPr lang="de-CH" dirty="0"/>
              <a:t>(Zusammenhangs)</a:t>
            </a:r>
            <a:r>
              <a:rPr lang="de-CH" dirty="0" err="1"/>
              <a:t>komponenten</a:t>
            </a:r>
            <a:r>
              <a:rPr lang="de-CH" dirty="0"/>
              <a:t> sind </a:t>
            </a:r>
            <a:r>
              <a:rPr lang="de-CH" dirty="0" err="1"/>
              <a:t>wortgruppen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937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 err="1"/>
              <a:t>Json</a:t>
            </a:r>
            <a:r>
              <a:rPr lang="de-CH" dirty="0"/>
              <a:t> </a:t>
            </a:r>
            <a:r>
              <a:rPr lang="de-CH" dirty="0" err="1"/>
              <a:t>format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97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Matthias</a:t>
            </a:r>
          </a:p>
          <a:p>
            <a:r>
              <a:rPr lang="de-CH" dirty="0"/>
              <a:t>Auslassungen sollen ersetzt werden,</a:t>
            </a:r>
          </a:p>
          <a:p>
            <a:r>
              <a:rPr lang="de-CH" dirty="0"/>
              <a:t>Passendes Wort muss gefunden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47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fabio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068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Matthias</a:t>
            </a:r>
          </a:p>
          <a:p>
            <a:r>
              <a:rPr lang="de-CH" dirty="0" err="1"/>
              <a:t>Levenshtein</a:t>
            </a:r>
            <a:r>
              <a:rPr lang="de-CH" dirty="0"/>
              <a:t>/</a:t>
            </a:r>
            <a:r>
              <a:rPr lang="de-CH" dirty="0" err="1"/>
              <a:t>Editdistanz</a:t>
            </a:r>
            <a:r>
              <a:rPr lang="de-CH" dirty="0"/>
              <a:t> ist offensichtlicher </a:t>
            </a:r>
            <a:r>
              <a:rPr lang="de-CH" dirty="0" err="1"/>
              <a:t>ansatz</a:t>
            </a:r>
            <a:r>
              <a:rPr lang="de-CH" dirty="0"/>
              <a:t> für </a:t>
            </a:r>
            <a:r>
              <a:rPr lang="de-CH" dirty="0" err="1"/>
              <a:t>ähnlichkeit</a:t>
            </a:r>
            <a:endParaRPr lang="de-CH" dirty="0"/>
          </a:p>
          <a:p>
            <a:r>
              <a:rPr lang="de-CH" dirty="0"/>
              <a:t>Je näher eine </a:t>
            </a:r>
            <a:r>
              <a:rPr lang="de-CH" dirty="0" err="1"/>
              <a:t>maschinenübersetzung</a:t>
            </a:r>
            <a:r>
              <a:rPr lang="de-CH" dirty="0"/>
              <a:t> an einer menschlichen, desto besser ist sie.</a:t>
            </a:r>
          </a:p>
          <a:p>
            <a:r>
              <a:rPr lang="de-CH" dirty="0"/>
              <a:t>Maschinenübersetzung = zu bewertender </a:t>
            </a:r>
            <a:r>
              <a:rPr lang="de-CH" dirty="0" err="1"/>
              <a:t>satz</a:t>
            </a:r>
            <a:endParaRPr lang="de-CH" dirty="0"/>
          </a:p>
          <a:p>
            <a:r>
              <a:rPr lang="de-CH" dirty="0"/>
              <a:t>Referenzübersetzungen = alle anderen Sätze</a:t>
            </a:r>
          </a:p>
          <a:p>
            <a:r>
              <a:rPr lang="de-CH" dirty="0"/>
              <a:t>Alternativen und </a:t>
            </a:r>
            <a:r>
              <a:rPr lang="de-CH" dirty="0" err="1"/>
              <a:t>verbesserungen</a:t>
            </a:r>
            <a:r>
              <a:rPr lang="de-CH" dirty="0"/>
              <a:t> von bleu bekannt(METEOR, LEPOR)</a:t>
            </a:r>
          </a:p>
          <a:p>
            <a:r>
              <a:rPr lang="de-CH" dirty="0"/>
              <a:t>Wir verwenden </a:t>
            </a:r>
            <a:r>
              <a:rPr lang="de-CH" dirty="0" err="1"/>
              <a:t>smoothin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für bleu, verbessert Ergebnis bei einzelnen </a:t>
            </a:r>
            <a:r>
              <a:rPr lang="de-CH" dirty="0" err="1"/>
              <a:t>sätzen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2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Matthias</a:t>
            </a:r>
          </a:p>
          <a:p>
            <a:r>
              <a:rPr lang="de-CH" dirty="0"/>
              <a:t>Übergang zwischen gut und schlecht ist fliessend</a:t>
            </a:r>
          </a:p>
          <a:p>
            <a:r>
              <a:rPr lang="de-CH" dirty="0"/>
              <a:t>Die meisten </a:t>
            </a:r>
            <a:r>
              <a:rPr lang="de-CH" dirty="0" err="1"/>
              <a:t>sätze</a:t>
            </a:r>
            <a:r>
              <a:rPr lang="de-CH" dirty="0"/>
              <a:t> sind gut, wenig </a:t>
            </a:r>
            <a:r>
              <a:rPr lang="de-CH" dirty="0" err="1"/>
              <a:t>Outlier</a:t>
            </a:r>
            <a:endParaRPr lang="de-CH" dirty="0"/>
          </a:p>
          <a:p>
            <a:r>
              <a:rPr lang="de-CH" dirty="0"/>
              <a:t>Minimalwert festlegen zwischen 0.3 und 0.7; 0.5 empfohlen</a:t>
            </a:r>
          </a:p>
          <a:p>
            <a:endParaRPr lang="de-CH" dirty="0"/>
          </a:p>
          <a:p>
            <a:r>
              <a:rPr lang="de-CH" dirty="0"/>
              <a:t>Alternativen:</a:t>
            </a:r>
          </a:p>
          <a:p>
            <a:r>
              <a:rPr lang="de-CH" dirty="0"/>
              <a:t>Statistik: über Durchschnitt und Standardabweichung (wenig daten und nicht normalverteilt)</a:t>
            </a:r>
          </a:p>
          <a:p>
            <a:r>
              <a:rPr lang="de-CH" dirty="0"/>
              <a:t>Eindimensionales </a:t>
            </a:r>
            <a:r>
              <a:rPr lang="de-CH" dirty="0" err="1"/>
              <a:t>clustering</a:t>
            </a:r>
            <a:r>
              <a:rPr lang="de-CH" dirty="0"/>
              <a:t> (sehr komplexer </a:t>
            </a:r>
            <a:r>
              <a:rPr lang="de-CH" dirty="0" err="1"/>
              <a:t>ansatz</a:t>
            </a:r>
            <a:r>
              <a:rPr lang="de-CH" dirty="0"/>
              <a:t>)</a:t>
            </a:r>
          </a:p>
          <a:p>
            <a:r>
              <a:rPr lang="de-CH" dirty="0"/>
              <a:t>Iterativ schlechter </a:t>
            </a:r>
            <a:r>
              <a:rPr lang="de-CH" dirty="0" err="1"/>
              <a:t>satz</a:t>
            </a:r>
            <a:r>
              <a:rPr lang="de-CH" dirty="0"/>
              <a:t> verwerfen, sehen ob sich durchschnitt verbessert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610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Was macht ein </a:t>
            </a:r>
            <a:r>
              <a:rPr lang="de-CH" dirty="0" err="1"/>
              <a:t>satzaligner</a:t>
            </a:r>
            <a:r>
              <a:rPr lang="de-CH" dirty="0"/>
              <a:t>? </a:t>
            </a:r>
          </a:p>
          <a:p>
            <a:r>
              <a:rPr lang="de-CH" dirty="0"/>
              <a:t>Zusammengehörige Sätze aus übersetzten Texten finden. Satzreihenfolge ändert sich nicht.</a:t>
            </a:r>
          </a:p>
          <a:p>
            <a:r>
              <a:rPr lang="de-CH" dirty="0"/>
              <a:t>Wortstellung bleibt stabil -&gt;</a:t>
            </a:r>
            <a:r>
              <a:rPr lang="de-CH" dirty="0" err="1"/>
              <a:t>satzaligner</a:t>
            </a:r>
            <a:r>
              <a:rPr lang="de-CH" dirty="0"/>
              <a:t> verwenden, </a:t>
            </a:r>
            <a:r>
              <a:rPr lang="de-CH" dirty="0" err="1"/>
              <a:t>wortaligner</a:t>
            </a:r>
            <a:r>
              <a:rPr lang="de-CH" dirty="0"/>
              <a:t> zu flexibel (können eine ganze Kategorie von Fehlern mehr machen)</a:t>
            </a:r>
          </a:p>
          <a:p>
            <a:r>
              <a:rPr lang="de-CH" dirty="0"/>
              <a:t>WIE </a:t>
            </a:r>
            <a:r>
              <a:rPr lang="de-CH" dirty="0" err="1"/>
              <a:t>satzaligner</a:t>
            </a:r>
            <a:r>
              <a:rPr lang="de-CH" dirty="0"/>
              <a:t> verwenden?</a:t>
            </a:r>
          </a:p>
          <a:p>
            <a:endParaRPr lang="de-CH" dirty="0"/>
          </a:p>
          <a:p>
            <a:r>
              <a:rPr lang="de-CH" dirty="0"/>
              <a:t>((</a:t>
            </a:r>
            <a:r>
              <a:rPr lang="de-CH" dirty="0" err="1"/>
              <a:t>fastalign</a:t>
            </a:r>
            <a:r>
              <a:rPr lang="de-CH" dirty="0"/>
              <a:t> als </a:t>
            </a:r>
            <a:r>
              <a:rPr lang="de-CH" dirty="0" err="1"/>
              <a:t>wortaligner</a:t>
            </a:r>
            <a:r>
              <a:rPr lang="de-CH" dirty="0"/>
              <a:t> möglich))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17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fabio</a:t>
            </a:r>
            <a:endParaRPr lang="de-CH" dirty="0"/>
          </a:p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</a:t>
            </a:r>
          </a:p>
          <a:p>
            <a:r>
              <a:rPr lang="de-CH" dirty="0"/>
              <a:t>Unter dem Begriff Citizen Science versteht man die aktive Beteiligung der Bevölkerung an der wissenschaftlichen Forschung.</a:t>
            </a:r>
          </a:p>
          <a:p>
            <a:r>
              <a:rPr lang="de-CH" dirty="0"/>
              <a:t>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Champ:</a:t>
            </a:r>
          </a:p>
          <a:p>
            <a:r>
              <a:rPr lang="de-CH" dirty="0"/>
              <a:t>Welche Wörter gehören zusammen? (</a:t>
            </a:r>
            <a:r>
              <a:rPr lang="de-CH" dirty="0" err="1"/>
              <a:t>wörterbuch</a:t>
            </a:r>
            <a:r>
              <a:rPr lang="de-CH" dirty="0"/>
              <a:t>) </a:t>
            </a:r>
            <a:r>
              <a:rPr lang="de-CH" dirty="0" err="1"/>
              <a:t>sätze</a:t>
            </a:r>
            <a:r>
              <a:rPr lang="de-CH" dirty="0"/>
              <a:t> mit zusammengehörigen </a:t>
            </a:r>
            <a:r>
              <a:rPr lang="de-CH" dirty="0" err="1"/>
              <a:t>wörtern</a:t>
            </a:r>
            <a:r>
              <a:rPr lang="de-CH" dirty="0"/>
              <a:t> gehören zusammen</a:t>
            </a:r>
          </a:p>
          <a:p>
            <a:r>
              <a:rPr lang="de-CH" dirty="0"/>
              <a:t>Kein </a:t>
            </a:r>
            <a:r>
              <a:rPr lang="de-CH" dirty="0" err="1"/>
              <a:t>wörterbuch</a:t>
            </a:r>
            <a:r>
              <a:rPr lang="de-CH" dirty="0"/>
              <a:t> vorhanden, funktioniert nicht</a:t>
            </a:r>
          </a:p>
          <a:p>
            <a:r>
              <a:rPr lang="de-CH" dirty="0" err="1"/>
              <a:t>Hun</a:t>
            </a:r>
            <a:r>
              <a:rPr lang="de-CH" dirty="0"/>
              <a:t>:</a:t>
            </a:r>
          </a:p>
          <a:p>
            <a:pPr marL="228600" indent="-228600">
              <a:buAutoNum type="arabicPeriod"/>
            </a:pPr>
            <a:r>
              <a:rPr lang="de-CH" dirty="0"/>
              <a:t>Iteration: </a:t>
            </a:r>
            <a:r>
              <a:rPr lang="de-CH" dirty="0" err="1"/>
              <a:t>alignment</a:t>
            </a:r>
            <a:r>
              <a:rPr lang="de-CH" dirty="0"/>
              <a:t> über satzlänge</a:t>
            </a:r>
          </a:p>
          <a:p>
            <a:pPr marL="0" indent="0">
              <a:buNone/>
            </a:pPr>
            <a:r>
              <a:rPr lang="de-CH" dirty="0"/>
              <a:t>Wörterbuch generieren</a:t>
            </a:r>
          </a:p>
          <a:p>
            <a:pPr marL="0" indent="0">
              <a:buNone/>
            </a:pPr>
            <a:r>
              <a:rPr lang="de-CH" dirty="0"/>
              <a:t>2. Iteration: wie </a:t>
            </a:r>
            <a:r>
              <a:rPr lang="de-CH" dirty="0" err="1"/>
              <a:t>champollion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Bleu:</a:t>
            </a:r>
          </a:p>
          <a:p>
            <a:pPr marL="0" indent="0">
              <a:buNone/>
            </a:pPr>
            <a:r>
              <a:rPr lang="de-CH" dirty="0"/>
              <a:t>Bleuscore zwischen zusammengehörigen </a:t>
            </a:r>
            <a:r>
              <a:rPr lang="de-CH" dirty="0" err="1"/>
              <a:t>sätzen</a:t>
            </a:r>
            <a:r>
              <a:rPr lang="de-CH" dirty="0"/>
              <a:t> maximieren</a:t>
            </a:r>
          </a:p>
          <a:p>
            <a:pPr marL="0" indent="0">
              <a:buNone/>
            </a:pPr>
            <a:r>
              <a:rPr lang="de-CH" dirty="0"/>
              <a:t>(normalerweise muss erst eine </a:t>
            </a:r>
            <a:r>
              <a:rPr lang="de-CH" dirty="0" err="1"/>
              <a:t>satz</a:t>
            </a:r>
            <a:r>
              <a:rPr lang="de-CH" dirty="0"/>
              <a:t> maschinenübersetzt werden, da sonst bleu zwei unterschiedliche sprachen vergleicht)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20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37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 err="1"/>
              <a:t>Levenshtein</a:t>
            </a:r>
            <a:r>
              <a:rPr lang="de-CH" dirty="0"/>
              <a:t>: Eigene </a:t>
            </a:r>
            <a:r>
              <a:rPr lang="de-CH" dirty="0" err="1"/>
              <a:t>gewichtungen</a:t>
            </a:r>
            <a:r>
              <a:rPr lang="de-CH" dirty="0"/>
              <a:t>: i – y | e – ä : 0.2</a:t>
            </a:r>
          </a:p>
          <a:p>
            <a:r>
              <a:rPr lang="de-CH" dirty="0"/>
              <a:t>(normalisiert) </a:t>
            </a:r>
            <a:r>
              <a:rPr lang="de-CH" dirty="0" err="1"/>
              <a:t>Levenschtein</a:t>
            </a:r>
            <a:r>
              <a:rPr lang="de-CH" dirty="0"/>
              <a:t>: 0 = gleich; 1 = komplett unterschiedlich</a:t>
            </a:r>
          </a:p>
          <a:p>
            <a:r>
              <a:rPr lang="de-CH" dirty="0"/>
              <a:t>Grenzwert muss gefunden werden</a:t>
            </a:r>
          </a:p>
          <a:p>
            <a:endParaRPr lang="de-CH" dirty="0"/>
          </a:p>
          <a:p>
            <a:r>
              <a:rPr lang="de-CH" dirty="0" err="1"/>
              <a:t>Metaphone</a:t>
            </a:r>
            <a:r>
              <a:rPr lang="de-CH" dirty="0"/>
              <a:t>: indexiert </a:t>
            </a:r>
            <a:r>
              <a:rPr lang="de-CH" dirty="0" err="1"/>
              <a:t>wörter</a:t>
            </a:r>
            <a:r>
              <a:rPr lang="de-CH" dirty="0"/>
              <a:t> nach </a:t>
            </a:r>
            <a:r>
              <a:rPr lang="de-CH" dirty="0" err="1"/>
              <a:t>lautähnlichkeit</a:t>
            </a:r>
            <a:r>
              <a:rPr lang="de-CH" dirty="0"/>
              <a:t>, nur englisch, </a:t>
            </a:r>
            <a:r>
              <a:rPr lang="de-CH" dirty="0" err="1"/>
              <a:t>verbesserung</a:t>
            </a:r>
            <a:r>
              <a:rPr lang="de-CH" dirty="0"/>
              <a:t> von </a:t>
            </a:r>
            <a:r>
              <a:rPr lang="de-CH" dirty="0" err="1"/>
              <a:t>soudex</a:t>
            </a:r>
            <a:r>
              <a:rPr lang="de-CH" dirty="0"/>
              <a:t>, was für Namen konzipiert ist</a:t>
            </a:r>
          </a:p>
          <a:p>
            <a:r>
              <a:rPr lang="de-CH" dirty="0"/>
              <a:t>Double </a:t>
            </a:r>
            <a:r>
              <a:rPr lang="de-CH" dirty="0" err="1"/>
              <a:t>metaphone</a:t>
            </a:r>
            <a:r>
              <a:rPr lang="de-CH" dirty="0"/>
              <a:t>: unterstützt mehr sprachen. gleich? Ja/nein; nein ist nicht aussagekräftig</a:t>
            </a:r>
          </a:p>
          <a:p>
            <a:endParaRPr lang="de-CH" dirty="0"/>
          </a:p>
          <a:p>
            <a:r>
              <a:rPr lang="de-CH" dirty="0"/>
              <a:t>Bleu: für </a:t>
            </a:r>
            <a:r>
              <a:rPr lang="de-CH" dirty="0" err="1"/>
              <a:t>dokumente</a:t>
            </a:r>
            <a:r>
              <a:rPr lang="de-CH" dirty="0"/>
              <a:t> konzipiert, für </a:t>
            </a:r>
            <a:r>
              <a:rPr lang="de-CH" dirty="0" err="1"/>
              <a:t>einzelnesätze</a:t>
            </a:r>
            <a:r>
              <a:rPr lang="de-CH" dirty="0"/>
              <a:t> nur dank </a:t>
            </a:r>
            <a:r>
              <a:rPr lang="de-CH" dirty="0" err="1"/>
              <a:t>smoothing</a:t>
            </a:r>
            <a:r>
              <a:rPr lang="de-CH" dirty="0"/>
              <a:t> </a:t>
            </a:r>
            <a:r>
              <a:rPr lang="de-CH" dirty="0" err="1"/>
              <a:t>funktion</a:t>
            </a:r>
            <a:r>
              <a:rPr lang="de-CH" dirty="0"/>
              <a:t> verwendbar, für einzelne </a:t>
            </a:r>
            <a:r>
              <a:rPr lang="de-CH" dirty="0" err="1"/>
              <a:t>wörter</a:t>
            </a:r>
            <a:r>
              <a:rPr lang="de-CH" dirty="0"/>
              <a:t> nicht gedacht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2490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Grenzwert von 0.45: rote </a:t>
            </a:r>
            <a:r>
              <a:rPr lang="de-CH" dirty="0" err="1"/>
              <a:t>linie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488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1 zu N: Daten gehen verloren</a:t>
            </a:r>
          </a:p>
          <a:p>
            <a:r>
              <a:rPr lang="de-CH" dirty="0"/>
              <a:t>N zu N: viel aufwändiger [n*(n-1)/2]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6998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Matthias</a:t>
            </a:r>
          </a:p>
          <a:p>
            <a:r>
              <a:rPr lang="de-CH" dirty="0"/>
              <a:t>1 zu n</a:t>
            </a:r>
          </a:p>
          <a:p>
            <a:r>
              <a:rPr lang="de-CH" dirty="0"/>
              <a:t>Satz mit </a:t>
            </a:r>
            <a:r>
              <a:rPr lang="de-CH" dirty="0" err="1"/>
              <a:t>auslassung</a:t>
            </a:r>
            <a:r>
              <a:rPr lang="de-CH" dirty="0"/>
              <a:t> als </a:t>
            </a:r>
            <a:r>
              <a:rPr lang="de-CH" dirty="0" err="1"/>
              <a:t>hauptsatz</a:t>
            </a:r>
            <a:r>
              <a:rPr lang="de-CH" dirty="0"/>
              <a:t> gewählt</a:t>
            </a:r>
          </a:p>
          <a:p>
            <a:r>
              <a:rPr lang="de-CH" dirty="0"/>
              <a:t>(</a:t>
            </a:r>
            <a:r>
              <a:rPr lang="de-CH" dirty="0" err="1"/>
              <a:t>distanz</a:t>
            </a:r>
            <a:r>
              <a:rPr lang="de-CH" dirty="0"/>
              <a:t> überall 1)</a:t>
            </a:r>
          </a:p>
          <a:p>
            <a:r>
              <a:rPr lang="de-CH" dirty="0"/>
              <a:t>Bestes Wort: </a:t>
            </a:r>
            <a:r>
              <a:rPr lang="de-CH" dirty="0" err="1"/>
              <a:t>wörter</a:t>
            </a:r>
            <a:r>
              <a:rPr lang="de-CH" dirty="0"/>
              <a:t> untereinander auf </a:t>
            </a:r>
            <a:r>
              <a:rPr lang="de-CH" dirty="0" err="1"/>
              <a:t>ähnlichkeit</a:t>
            </a:r>
            <a:r>
              <a:rPr lang="de-CH" dirty="0"/>
              <a:t> überprüfen (mit </a:t>
            </a:r>
            <a:r>
              <a:rPr lang="de-CH" dirty="0" err="1"/>
              <a:t>levenshtein</a:t>
            </a:r>
            <a:r>
              <a:rPr lang="de-CH" dirty="0"/>
              <a:t>), gleiches </a:t>
            </a:r>
            <a:r>
              <a:rPr lang="de-CH" dirty="0" err="1"/>
              <a:t>prinzip</a:t>
            </a:r>
            <a:r>
              <a:rPr lang="de-CH" dirty="0"/>
              <a:t> wie </a:t>
            </a:r>
            <a:r>
              <a:rPr lang="de-CH" dirty="0" err="1"/>
              <a:t>satzbewertung</a:t>
            </a:r>
            <a:endParaRPr lang="de-CH" dirty="0"/>
          </a:p>
          <a:p>
            <a:r>
              <a:rPr lang="de-CH" dirty="0"/>
              <a:t>Grenzen: Wenn </a:t>
            </a:r>
            <a:r>
              <a:rPr lang="de-CH" dirty="0" err="1"/>
              <a:t>mehrheit</a:t>
            </a:r>
            <a:r>
              <a:rPr lang="de-CH" dirty="0"/>
              <a:t> </a:t>
            </a:r>
            <a:r>
              <a:rPr lang="de-CH" dirty="0" err="1"/>
              <a:t>wort</a:t>
            </a:r>
            <a:r>
              <a:rPr lang="de-CH" dirty="0"/>
              <a:t> nicht versteht (</a:t>
            </a:r>
            <a:r>
              <a:rPr lang="de-CH" dirty="0" err="1"/>
              <a:t>fehler</a:t>
            </a:r>
            <a:r>
              <a:rPr lang="de-CH" dirty="0"/>
              <a:t> nicht mehr zufällig verteilt), funktioniert dieser </a:t>
            </a:r>
            <a:r>
              <a:rPr lang="de-CH" dirty="0" err="1"/>
              <a:t>ansatz</a:t>
            </a:r>
            <a:r>
              <a:rPr lang="de-CH" dirty="0"/>
              <a:t> nicht.</a:t>
            </a:r>
          </a:p>
          <a:p>
            <a:r>
              <a:rPr lang="de-CH" dirty="0"/>
              <a:t>17% der Satzgruppen haben mehrheitlich Sätze mit *** Auslassungen (potentiell nicht an selber stelle)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986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85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  <a:p>
            <a:r>
              <a:rPr lang="de-CH" dirty="0"/>
              <a:t>2 </a:t>
            </a:r>
            <a:r>
              <a:rPr lang="de-CH" dirty="0" err="1"/>
              <a:t>tasks</a:t>
            </a:r>
            <a:r>
              <a:rPr lang="de-CH" dirty="0"/>
              <a:t>: </a:t>
            </a:r>
            <a:r>
              <a:rPr lang="de-CH" dirty="0" err="1"/>
              <a:t>ch</a:t>
            </a:r>
            <a:r>
              <a:rPr lang="de-CH" dirty="0"/>
              <a:t>-de übersetzen, </a:t>
            </a:r>
            <a:r>
              <a:rPr lang="de-CH" dirty="0" err="1"/>
              <a:t>ch</a:t>
            </a:r>
            <a:r>
              <a:rPr lang="de-CH" dirty="0"/>
              <a:t> transkribieren</a:t>
            </a:r>
          </a:p>
          <a:p>
            <a:endParaRPr lang="de-CH" dirty="0"/>
          </a:p>
          <a:p>
            <a:r>
              <a:rPr lang="de-CH" dirty="0"/>
              <a:t>Wir befassen uns mit </a:t>
            </a:r>
            <a:r>
              <a:rPr lang="de-CH" dirty="0" err="1"/>
              <a:t>transkriptionsdaten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  <a:p>
            <a:r>
              <a:rPr lang="de-CH" dirty="0"/>
              <a:t>Auslassung in teil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matthias</a:t>
            </a:r>
            <a:endParaRPr lang="de-CH" dirty="0"/>
          </a:p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Fabio</a:t>
            </a:r>
          </a:p>
          <a:p>
            <a:r>
              <a:rPr lang="de-CH" dirty="0"/>
              <a:t>Hauptteil: Schreibvarianten: so kann ein Wörterbuch erstellt werden</a:t>
            </a:r>
          </a:p>
          <a:p>
            <a:r>
              <a:rPr lang="de-CH" dirty="0"/>
              <a:t>Tools: </a:t>
            </a:r>
            <a:r>
              <a:rPr lang="de-CH" dirty="0" err="1"/>
              <a:t>tools</a:t>
            </a:r>
            <a:r>
              <a:rPr lang="de-CH" dirty="0"/>
              <a:t> für schweizerdeutsch existieren nicht, Tools für andere Probleme können jedoch angewendet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Matthias</a:t>
            </a:r>
          </a:p>
          <a:p>
            <a:pPr marL="228600" indent="-228600">
              <a:buAutoNum type="arabicPeriod"/>
            </a:pPr>
            <a:r>
              <a:rPr lang="de-CH" dirty="0"/>
              <a:t>Offensichtlich unbrauchbar, wollen wir ausfiltern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gut, ungewöhnlich wegen </a:t>
            </a:r>
            <a:r>
              <a:rPr lang="de-CH" dirty="0" err="1"/>
              <a:t>égü</a:t>
            </a:r>
            <a:r>
              <a:rPr lang="de-CH" dirty="0"/>
              <a:t> und </a:t>
            </a:r>
            <a:r>
              <a:rPr lang="de-CH" dirty="0" err="1"/>
              <a:t>accènt</a:t>
            </a:r>
            <a:r>
              <a:rPr lang="de-CH" dirty="0"/>
              <a:t> 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mathtias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Mehrheitsentscheide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tendenziell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.</a:t>
            </a:r>
          </a:p>
          <a:p>
            <a:endParaRPr lang="de-CH" dirty="0"/>
          </a:p>
          <a:p>
            <a:r>
              <a:rPr lang="de-CH" dirty="0"/>
              <a:t>Ähnlichkeit lässt sich numerisch ausdrücken: jeder Satz erhält eine Bewertung zwischen 0 und 1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Fabio Strappazzon</a:t>
            </a:r>
          </a:p>
          <a:p>
            <a:r>
              <a:rPr lang="de-CH" dirty="0"/>
              <a:t>Matthias Ernst</a:t>
            </a:r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9816-E743-4DD6-A053-307680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860596B-C362-49F7-92EE-BE4E428B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0153"/>
              </p:ext>
            </p:extLst>
          </p:nvPr>
        </p:nvGraphicFramePr>
        <p:xfrm>
          <a:off x="838199" y="1825625"/>
          <a:ext cx="68620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30">
                  <a:extLst>
                    <a:ext uri="{9D8B030D-6E8A-4147-A177-3AD203B41FA5}">
                      <a16:colId xmlns:a16="http://schemas.microsoft.com/office/drawing/2014/main" val="2851794650"/>
                    </a:ext>
                  </a:extLst>
                </a:gridCol>
                <a:gridCol w="5894781">
                  <a:extLst>
                    <a:ext uri="{9D8B030D-6E8A-4147-A177-3AD203B41FA5}">
                      <a16:colId xmlns:a16="http://schemas.microsoft.com/office/drawing/2014/main" val="2403893606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707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0.0002645904060323999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4098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0.6781557399224509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5603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0.9185006575847926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0992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0.8947321304759088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5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C7CA5-674E-4CF0-9C60-DF9590C2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277EFE-76D3-45B7-B54F-5B1B174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2" y="1901434"/>
            <a:ext cx="9589040" cy="4203963"/>
          </a:xfrm>
        </p:spPr>
      </p:pic>
    </p:spTree>
    <p:extLst>
      <p:ext uri="{BB962C8B-B14F-4D97-AF65-F5344CB8AC3E}">
        <p14:creationId xmlns:p14="http://schemas.microsoft.com/office/powerpoint/2010/main" val="291932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7B20-3213-486A-B99E-C0A768D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0A59-6B14-4DC5-98F7-8595285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9"/>
            <a:ext cx="10515600" cy="4670425"/>
          </a:xfrm>
          <a:noFill/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momè</a:t>
            </a:r>
            <a:r>
              <a:rPr lang="de-CH" sz="3200" dirty="0"/>
              <a:t> </a:t>
            </a:r>
            <a:r>
              <a:rPr lang="de-CH" sz="3200" dirty="0" err="1"/>
              <a:t>jo</a:t>
            </a:r>
            <a:r>
              <a:rPr lang="de-CH" sz="3200" dirty="0"/>
              <a:t> </a:t>
            </a:r>
            <a:r>
              <a:rPr lang="de-CH" sz="3200" dirty="0" err="1"/>
              <a:t>nömme</a:t>
            </a:r>
            <a:r>
              <a:rPr lang="de-CH" sz="3200" dirty="0"/>
              <a:t> </a:t>
            </a:r>
            <a:r>
              <a:rPr lang="de-CH" sz="3200" dirty="0" err="1"/>
              <a:t>graase</a:t>
            </a:r>
            <a:r>
              <a:rPr lang="de-CH" sz="3200" dirty="0"/>
              <a:t> </a:t>
            </a:r>
            <a:r>
              <a:rPr lang="de-CH" sz="3200" dirty="0" err="1"/>
              <a:t>dä</a:t>
            </a:r>
            <a:r>
              <a:rPr lang="de-CH" sz="3200" dirty="0"/>
              <a:t> </a:t>
            </a:r>
            <a:r>
              <a:rPr lang="de-CH" sz="3200" dirty="0" err="1"/>
              <a:t>goopme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</a:t>
            </a:r>
            <a:r>
              <a:rPr lang="de-CH" sz="3200" dirty="0" err="1"/>
              <a:t>Püni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mue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ja </a:t>
            </a:r>
            <a:r>
              <a:rPr lang="de-CH" sz="3200" dirty="0" err="1"/>
              <a:t>nüme</a:t>
            </a:r>
            <a:r>
              <a:rPr lang="de-CH" sz="3200" dirty="0"/>
              <a:t> grase, de </a:t>
            </a:r>
            <a:r>
              <a:rPr lang="de-CH" sz="3200" dirty="0" err="1"/>
              <a:t>goht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d </a:t>
            </a:r>
            <a:r>
              <a:rPr lang="de-CH" sz="3200" dirty="0" err="1"/>
              <a:t>Bühni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0113CE-690B-4591-B18E-9E44668C0BB8}"/>
              </a:ext>
            </a:extLst>
          </p:cNvPr>
          <p:cNvSpPr/>
          <p:nvPr/>
        </p:nvSpPr>
        <p:spPr>
          <a:xfrm>
            <a:off x="865695" y="3600000"/>
            <a:ext cx="52947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65A4-38AF-4E6E-8B82-45599D6E127E}"/>
              </a:ext>
            </a:extLst>
          </p:cNvPr>
          <p:cNvSpPr/>
          <p:nvPr/>
        </p:nvSpPr>
        <p:spPr>
          <a:xfrm>
            <a:off x="1442301" y="3600000"/>
            <a:ext cx="118777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82CEC-D4BD-4AC2-94D7-3687DCA176D6}"/>
              </a:ext>
            </a:extLst>
          </p:cNvPr>
          <p:cNvSpPr/>
          <p:nvPr/>
        </p:nvSpPr>
        <p:spPr>
          <a:xfrm>
            <a:off x="2677212" y="3600000"/>
            <a:ext cx="136610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E1597-A056-4DA2-B293-EFF519E93FED}"/>
              </a:ext>
            </a:extLst>
          </p:cNvPr>
          <p:cNvSpPr/>
          <p:nvPr/>
        </p:nvSpPr>
        <p:spPr>
          <a:xfrm>
            <a:off x="4138367" y="3600000"/>
            <a:ext cx="28535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9AA472-5309-4C0E-A0B9-866F350230FB}"/>
              </a:ext>
            </a:extLst>
          </p:cNvPr>
          <p:cNvSpPr/>
          <p:nvPr/>
        </p:nvSpPr>
        <p:spPr>
          <a:xfrm>
            <a:off x="4477525" y="3600000"/>
            <a:ext cx="102694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281CB0-4D46-433F-8410-71465F434798}"/>
              </a:ext>
            </a:extLst>
          </p:cNvPr>
          <p:cNvSpPr/>
          <p:nvPr/>
        </p:nvSpPr>
        <p:spPr>
          <a:xfrm>
            <a:off x="5563386" y="3600000"/>
            <a:ext cx="89319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C69BC0-F511-4C13-9E35-5E6C1C756FAF}"/>
              </a:ext>
            </a:extLst>
          </p:cNvPr>
          <p:cNvSpPr/>
          <p:nvPr/>
        </p:nvSpPr>
        <p:spPr>
          <a:xfrm>
            <a:off x="7117237" y="3600000"/>
            <a:ext cx="144230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336E7-FA7E-44F0-8D30-FA42281B5219}"/>
              </a:ext>
            </a:extLst>
          </p:cNvPr>
          <p:cNvSpPr/>
          <p:nvPr/>
        </p:nvSpPr>
        <p:spPr>
          <a:xfrm>
            <a:off x="6622722" y="3600000"/>
            <a:ext cx="42852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A5E269-0FF6-4572-A771-C977EC47C84C}"/>
              </a:ext>
            </a:extLst>
          </p:cNvPr>
          <p:cNvSpPr/>
          <p:nvPr/>
        </p:nvSpPr>
        <p:spPr>
          <a:xfrm>
            <a:off x="8620813" y="3600000"/>
            <a:ext cx="636309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5E6E2C-2DC8-4BA2-BE8D-E33EF5D1F3FE}"/>
              </a:ext>
            </a:extLst>
          </p:cNvPr>
          <p:cNvSpPr/>
          <p:nvPr/>
        </p:nvSpPr>
        <p:spPr>
          <a:xfrm>
            <a:off x="9343533" y="3600000"/>
            <a:ext cx="102007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10100-A257-4265-9012-F69FF4DEA5E0}"/>
              </a:ext>
            </a:extLst>
          </p:cNvPr>
          <p:cNvSpPr/>
          <p:nvPr/>
        </p:nvSpPr>
        <p:spPr>
          <a:xfrm>
            <a:off x="10417404" y="3600000"/>
            <a:ext cx="42342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8E5B52-13D1-4F63-AEE2-F1E630BFCBB4}"/>
              </a:ext>
            </a:extLst>
          </p:cNvPr>
          <p:cNvSpPr/>
          <p:nvPr/>
        </p:nvSpPr>
        <p:spPr>
          <a:xfrm>
            <a:off x="913614" y="1908000"/>
            <a:ext cx="453273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F19BC5-31E5-4E3A-843B-790774226A51}"/>
              </a:ext>
            </a:extLst>
          </p:cNvPr>
          <p:cNvSpPr/>
          <p:nvPr/>
        </p:nvSpPr>
        <p:spPr>
          <a:xfrm>
            <a:off x="1404988" y="1908000"/>
            <a:ext cx="120623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7E7D7D-E1DF-4765-BBC1-52CCC66B4E11}"/>
              </a:ext>
            </a:extLst>
          </p:cNvPr>
          <p:cNvSpPr/>
          <p:nvPr/>
        </p:nvSpPr>
        <p:spPr>
          <a:xfrm>
            <a:off x="2677212" y="1908000"/>
            <a:ext cx="11054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66ADEB-2388-4809-AF88-1951200B58C1}"/>
              </a:ext>
            </a:extLst>
          </p:cNvPr>
          <p:cNvSpPr/>
          <p:nvPr/>
        </p:nvSpPr>
        <p:spPr>
          <a:xfrm>
            <a:off x="3822178" y="1908000"/>
            <a:ext cx="35389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846946-C4C0-4699-9859-D954A982A355}"/>
              </a:ext>
            </a:extLst>
          </p:cNvPr>
          <p:cNvSpPr/>
          <p:nvPr/>
        </p:nvSpPr>
        <p:spPr>
          <a:xfrm>
            <a:off x="4227137" y="1908000"/>
            <a:ext cx="13067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04D95E-346A-428D-99DE-C473DF91C7B3}"/>
              </a:ext>
            </a:extLst>
          </p:cNvPr>
          <p:cNvSpPr/>
          <p:nvPr/>
        </p:nvSpPr>
        <p:spPr>
          <a:xfrm>
            <a:off x="5599522" y="1908000"/>
            <a:ext cx="109429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2BEE75-66A6-48AB-88D5-39892E328D0F}"/>
              </a:ext>
            </a:extLst>
          </p:cNvPr>
          <p:cNvSpPr/>
          <p:nvPr/>
        </p:nvSpPr>
        <p:spPr>
          <a:xfrm>
            <a:off x="6777872" y="1908000"/>
            <a:ext cx="47134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00E701-90BD-4492-84D1-A33BCE3D64B7}"/>
              </a:ext>
            </a:extLst>
          </p:cNvPr>
          <p:cNvSpPr/>
          <p:nvPr/>
        </p:nvSpPr>
        <p:spPr>
          <a:xfrm>
            <a:off x="7305773" y="1908000"/>
            <a:ext cx="136080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71310C-A683-4F2F-B691-8F1039D5726A}"/>
              </a:ext>
            </a:extLst>
          </p:cNvPr>
          <p:cNvSpPr/>
          <p:nvPr/>
        </p:nvSpPr>
        <p:spPr>
          <a:xfrm>
            <a:off x="8738461" y="1908000"/>
            <a:ext cx="35447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AEB243C-DD12-4050-B3D9-C4CFC25B4DC9}"/>
              </a:ext>
            </a:extLst>
          </p:cNvPr>
          <p:cNvSpPr/>
          <p:nvPr/>
        </p:nvSpPr>
        <p:spPr>
          <a:xfrm>
            <a:off x="9158141" y="1908000"/>
            <a:ext cx="768286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430DA4-5901-4B20-AF54-000E85B3F330}"/>
              </a:ext>
            </a:extLst>
          </p:cNvPr>
          <p:cNvSpPr/>
          <p:nvPr/>
        </p:nvSpPr>
        <p:spPr>
          <a:xfrm>
            <a:off x="9998311" y="1908000"/>
            <a:ext cx="40220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1466CA-2751-45F8-AB48-CB2BA67D404D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1130431" y="2268000"/>
            <a:ext cx="982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83FA244-69DA-4CF1-84DE-0B07A5794F4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2008107" y="2268000"/>
            <a:ext cx="28083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2FEA736-A69D-4AAE-B2DC-0DB22999582B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229958" y="2268000"/>
            <a:ext cx="130305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3936CAC-2D40-4092-8E45-E70D081151EF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999127" y="2268000"/>
            <a:ext cx="281919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FEFFB50-BC27-4D88-94CD-F583AE6E2E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4880533" y="2268000"/>
            <a:ext cx="11046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FBCAB5-4E40-4AB1-8830-4BE125ECF3E3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009981" y="2268000"/>
            <a:ext cx="136688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DBE63F-4329-4509-ACEB-48DB86333EDA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6836986" y="2268000"/>
            <a:ext cx="17655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2781FE8-F7B9-40EC-BE29-B7C17541DB60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38388" y="2268000"/>
            <a:ext cx="14778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D1CE780-BB3E-428D-B276-133B3EBCC5FC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8915698" y="2268000"/>
            <a:ext cx="2327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2953ADB-F8E1-45FD-9C4F-44CE30031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9542284" y="2268000"/>
            <a:ext cx="31128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FB236AC-B4BD-4294-92CC-03779C60171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10199415" y="2268000"/>
            <a:ext cx="42970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3ED2-60BA-40AF-ACFC-0B3F4A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BEFAB6-8A37-4B1B-82A8-9DD8669E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1084-D263-4A3C-B029-D5E8F44A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r>
              <a:rPr lang="de-CH" dirty="0"/>
              <a:t> - 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1956E-3A5D-47C5-8717-9F8768E2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/>
              <a:t>[</a:t>
            </a:r>
          </a:p>
          <a:p>
            <a:pPr marL="0" indent="0">
              <a:buNone/>
            </a:pPr>
            <a:r>
              <a:rPr lang="de-CH" dirty="0"/>
              <a:t>	["im"],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winter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momè</a:t>
            </a:r>
            <a:r>
              <a:rPr lang="de-CH" dirty="0"/>
              <a:t>", "</a:t>
            </a:r>
            <a:r>
              <a:rPr lang="de-CH" dirty="0" err="1"/>
              <a:t>mue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", "</a:t>
            </a:r>
            <a:r>
              <a:rPr lang="de-CH" dirty="0" err="1"/>
              <a:t>mome</a:t>
            </a:r>
            <a:r>
              <a:rPr lang="de-CH" dirty="0"/>
              <a:t>", "</a:t>
            </a:r>
            <a:r>
              <a:rPr lang="de-CH" dirty="0" err="1"/>
              <a:t>mueme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jo</a:t>
            </a:r>
            <a:r>
              <a:rPr lang="de-CH" dirty="0"/>
              <a:t>", "ja"],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nömme</a:t>
            </a:r>
            <a:r>
              <a:rPr lang="de-CH" dirty="0"/>
              <a:t>", "</a:t>
            </a:r>
            <a:r>
              <a:rPr lang="de-CH" dirty="0" err="1"/>
              <a:t>nüme</a:t>
            </a:r>
            <a:r>
              <a:rPr lang="de-CH" dirty="0"/>
              <a:t>", "</a:t>
            </a:r>
            <a:r>
              <a:rPr lang="de-CH" dirty="0" err="1"/>
              <a:t>nümme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graase</a:t>
            </a:r>
            <a:r>
              <a:rPr lang="de-CH" dirty="0"/>
              <a:t>", "grase"],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dä</a:t>
            </a:r>
            <a:r>
              <a:rPr lang="de-CH" dirty="0"/>
              <a:t>", "de", "denn"],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goopme</a:t>
            </a:r>
            <a:r>
              <a:rPr lang="de-CH" dirty="0"/>
              <a:t>", "</a:t>
            </a:r>
            <a:r>
              <a:rPr lang="de-CH" dirty="0" err="1"/>
              <a:t>goht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", "</a:t>
            </a:r>
            <a:r>
              <a:rPr lang="de-CH" dirty="0" err="1"/>
              <a:t>gohtmä</a:t>
            </a:r>
            <a:r>
              <a:rPr lang="de-CH" dirty="0"/>
              <a:t>" "</a:t>
            </a:r>
            <a:r>
              <a:rPr lang="de-CH" dirty="0" err="1"/>
              <a:t>got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uf</a:t>
            </a:r>
            <a:r>
              <a:rPr lang="de-CH" dirty="0"/>
              <a:t>", "</a:t>
            </a:r>
            <a:r>
              <a:rPr lang="de-CH" dirty="0" err="1"/>
              <a:t>uf</a:t>
            </a:r>
            <a:r>
              <a:rPr lang="de-CH" dirty="0"/>
              <a:t> d", "</a:t>
            </a:r>
            <a:r>
              <a:rPr lang="de-CH" dirty="0" err="1"/>
              <a:t>uft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püni</a:t>
            </a:r>
            <a:r>
              <a:rPr lang="de-CH" dirty="0"/>
              <a:t>", "</a:t>
            </a:r>
            <a:r>
              <a:rPr lang="de-CH" dirty="0" err="1"/>
              <a:t>bühni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ue</a:t>
            </a:r>
            <a:r>
              <a:rPr lang="de-CH" dirty="0"/>
              <a:t>"]</a:t>
            </a:r>
          </a:p>
          <a:p>
            <a:pPr marL="0" indent="0">
              <a:buNone/>
            </a:pPr>
            <a:r>
              <a:rPr lang="de-CH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401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13EE2-EE44-490A-9F0E-492A5EDB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D937E-A8DE-4027-A0C4-A7015B14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>
                <a:highlight>
                  <a:srgbClr val="FFFF00"/>
                </a:highlight>
              </a:rPr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>
                <a:highlight>
                  <a:srgbClr val="FFFF00"/>
                </a:highlight>
              </a:rPr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>
                <a:highlight>
                  <a:srgbClr val="FFFF00"/>
                </a:highlight>
              </a:rPr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210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168A7-B308-4396-82C5-331C3A0B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D82731-2B3F-440B-BED7-02599AF3B5F4}"/>
              </a:ext>
            </a:extLst>
          </p:cNvPr>
          <p:cNvSpPr/>
          <p:nvPr/>
        </p:nvSpPr>
        <p:spPr>
          <a:xfrm>
            <a:off x="539189" y="1639255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CSV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71D165-511D-43C9-9752-A65EEAFF1EC3}"/>
              </a:ext>
            </a:extLst>
          </p:cNvPr>
          <p:cNvSpPr/>
          <p:nvPr/>
        </p:nvSpPr>
        <p:spPr>
          <a:xfrm>
            <a:off x="3408745" y="1639255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Liste von Satzgruppen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81A187-4660-4F49-9123-99659103EFDE}"/>
              </a:ext>
            </a:extLst>
          </p:cNvPr>
          <p:cNvSpPr/>
          <p:nvPr/>
        </p:nvSpPr>
        <p:spPr>
          <a:xfrm>
            <a:off x="539188" y="3342536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Satzgruppe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7597F7-074C-4936-835F-0C40017C4B9B}"/>
              </a:ext>
            </a:extLst>
          </p:cNvPr>
          <p:cNvSpPr/>
          <p:nvPr/>
        </p:nvSpPr>
        <p:spPr>
          <a:xfrm>
            <a:off x="3408745" y="3342535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Bewertete Satzgruppe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5641A9-7A17-43EB-AD64-8FF0DEF47840}"/>
              </a:ext>
            </a:extLst>
          </p:cNvPr>
          <p:cNvSpPr/>
          <p:nvPr/>
        </p:nvSpPr>
        <p:spPr>
          <a:xfrm>
            <a:off x="539188" y="5006050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Bewertete Satzgruppe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D9E5E8-FF3A-4EF0-A49B-977CFD0D4792}"/>
              </a:ext>
            </a:extLst>
          </p:cNvPr>
          <p:cNvSpPr/>
          <p:nvPr/>
        </p:nvSpPr>
        <p:spPr>
          <a:xfrm>
            <a:off x="3408745" y="5006048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Brauchbare Sätze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6CEBF6D-1810-4876-B95B-1A4CA45081C6}"/>
              </a:ext>
            </a:extLst>
          </p:cNvPr>
          <p:cNvSpPr/>
          <p:nvPr/>
        </p:nvSpPr>
        <p:spPr>
          <a:xfrm>
            <a:off x="6095999" y="1639255"/>
            <a:ext cx="2735482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Brauchbare Sätze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7D6CE-E7B8-4A6D-AFDA-11C888536844}"/>
              </a:ext>
            </a:extLst>
          </p:cNvPr>
          <p:cNvSpPr/>
          <p:nvPr/>
        </p:nvSpPr>
        <p:spPr>
          <a:xfrm>
            <a:off x="10250343" y="1639255"/>
            <a:ext cx="1678329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Alignment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CC7F5C-9A5C-4CA6-A17A-4D8B9B5F708C}"/>
              </a:ext>
            </a:extLst>
          </p:cNvPr>
          <p:cNvSpPr/>
          <p:nvPr/>
        </p:nvSpPr>
        <p:spPr>
          <a:xfrm>
            <a:off x="6095998" y="3189170"/>
            <a:ext cx="2735483" cy="9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Bestehendes Alignment + weitere Satzgruppe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DDB343-E961-401E-9354-1A5064C72AB8}"/>
              </a:ext>
            </a:extLst>
          </p:cNvPr>
          <p:cNvSpPr/>
          <p:nvPr/>
        </p:nvSpPr>
        <p:spPr>
          <a:xfrm>
            <a:off x="10250344" y="3342536"/>
            <a:ext cx="1678329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Alignment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0435902-98A3-4E1A-9637-36D5D974723A}"/>
              </a:ext>
            </a:extLst>
          </p:cNvPr>
          <p:cNvSpPr/>
          <p:nvPr/>
        </p:nvSpPr>
        <p:spPr>
          <a:xfrm>
            <a:off x="6095998" y="4852683"/>
            <a:ext cx="2735484" cy="9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Satzgruppe mit verbesserungswürdigem Satz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9BFFB0-A491-4FC9-BD51-0539E4B8D663}"/>
              </a:ext>
            </a:extLst>
          </p:cNvPr>
          <p:cNvSpPr/>
          <p:nvPr/>
        </p:nvSpPr>
        <p:spPr>
          <a:xfrm>
            <a:off x="10250344" y="4852683"/>
            <a:ext cx="1678329" cy="96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Verbesserter Satz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4211535-6638-454D-979E-A1FE9D7998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29743" y="1957559"/>
            <a:ext cx="1279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A4C2BBF-0796-407A-9B6B-B9F940BF7D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29742" y="3660840"/>
            <a:ext cx="127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4E50CB6-0D8D-4721-9848-6CD46C3F67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29742" y="5324353"/>
            <a:ext cx="1279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35CB7BD-784B-484F-B688-A4B3114FFB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831481" y="1957559"/>
            <a:ext cx="141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FE86025-482A-4897-B712-251D66A910C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831481" y="3660839"/>
            <a:ext cx="141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B740778-8CFF-4D11-842D-AC8F4D730AB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831482" y="5324352"/>
            <a:ext cx="1418862" cy="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8321B1E-5155-4053-89FD-3F1537F09BBA}"/>
              </a:ext>
            </a:extLst>
          </p:cNvPr>
          <p:cNvSpPr txBox="1"/>
          <p:nvPr/>
        </p:nvSpPr>
        <p:spPr>
          <a:xfrm>
            <a:off x="2285777" y="163965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Einlesen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0903B-049C-4EE9-918F-677C6CD0F0D7}"/>
              </a:ext>
            </a:extLst>
          </p:cNvPr>
          <p:cNvSpPr txBox="1"/>
          <p:nvPr/>
        </p:nvSpPr>
        <p:spPr>
          <a:xfrm>
            <a:off x="2222105" y="3302769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Bewerten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036ED0-09B4-45BC-86AB-F38B8EAF8CBD}"/>
              </a:ext>
            </a:extLst>
          </p:cNvPr>
          <p:cNvSpPr txBox="1"/>
          <p:nvPr/>
        </p:nvSpPr>
        <p:spPr>
          <a:xfrm>
            <a:off x="2375191" y="496112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Filtern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E693A2-66E8-4704-900D-EDD8B3BBC022}"/>
              </a:ext>
            </a:extLst>
          </p:cNvPr>
          <p:cNvSpPr txBox="1"/>
          <p:nvPr/>
        </p:nvSpPr>
        <p:spPr>
          <a:xfrm>
            <a:off x="8972390" y="158664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Alignieren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049DB19-C79B-4CAF-86B5-B04BF29154AB}"/>
              </a:ext>
            </a:extLst>
          </p:cNvPr>
          <p:cNvSpPr txBox="1"/>
          <p:nvPr/>
        </p:nvSpPr>
        <p:spPr>
          <a:xfrm>
            <a:off x="8972390" y="330118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Alignieren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9D24A72-22A7-4024-B7DD-5D7FF947E3F2}"/>
              </a:ext>
            </a:extLst>
          </p:cNvPr>
          <p:cNvSpPr txBox="1"/>
          <p:nvPr/>
        </p:nvSpPr>
        <p:spPr>
          <a:xfrm>
            <a:off x="8831481" y="4902022"/>
            <a:ext cx="141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Interpolieren</a:t>
            </a:r>
          </a:p>
        </p:txBody>
      </p:sp>
    </p:spTree>
    <p:extLst>
      <p:ext uri="{BB962C8B-B14F-4D97-AF65-F5344CB8AC3E}">
        <p14:creationId xmlns:p14="http://schemas.microsoft.com/office/powerpoint/2010/main" val="18123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Satzbewertung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Sätze auf Ähnlichkeit überprüfen</a:t>
            </a:r>
          </a:p>
          <a:p>
            <a:r>
              <a:rPr lang="de-CH" dirty="0"/>
              <a:t>Problem bekannt aus Bewertung von Maschinenübersetzungen</a:t>
            </a:r>
          </a:p>
          <a:p>
            <a:r>
              <a:rPr lang="de-CH" dirty="0"/>
              <a:t>BLEU-Score ist de facto Standard</a:t>
            </a:r>
          </a:p>
          <a:p>
            <a:r>
              <a:rPr lang="de-CH" dirty="0"/>
              <a:t>«Maschinenübersetzung» wird mit mehreren «Referenzübersetzungen» verglichen</a:t>
            </a:r>
          </a:p>
          <a:p>
            <a:r>
              <a:rPr lang="de-CH" dirty="0"/>
              <a:t>Score zwischen 0 und 1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73B4C-04D0-411B-A75C-3A144B2F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 schlechter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D03D53A-5C7E-4D4B-975D-6EC775305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041" y="1331089"/>
            <a:ext cx="7696669" cy="56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12A6-1D1E-4765-A333-364062B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Alignierung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90159-D934-40D4-844F-643F89D8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de-CH" dirty="0" err="1"/>
              <a:t>Wortalignierung</a:t>
            </a:r>
            <a:r>
              <a:rPr lang="de-CH" dirty="0"/>
              <a:t> vs. </a:t>
            </a:r>
            <a:r>
              <a:rPr lang="de-CH" dirty="0" err="1"/>
              <a:t>Satzalignierung</a:t>
            </a:r>
            <a:endParaRPr lang="de-CH" dirty="0"/>
          </a:p>
          <a:p>
            <a:r>
              <a:rPr lang="de-CH" dirty="0"/>
              <a:t>Unser Problem gleicht Satzalignierungsproblem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55E202-8018-40BF-A7C3-2F3F48A4F52C}"/>
              </a:ext>
            </a:extLst>
          </p:cNvPr>
          <p:cNvSpPr txBox="1"/>
          <p:nvPr/>
        </p:nvSpPr>
        <p:spPr>
          <a:xfrm>
            <a:off x="2451203" y="4430772"/>
            <a:ext cx="2066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D a</a:t>
            </a:r>
          </a:p>
          <a:p>
            <a:r>
              <a:rPr lang="de-CH" sz="3200" dirty="0"/>
              <a:t>h ä m </a:t>
            </a:r>
            <a:r>
              <a:rPr lang="de-CH" sz="3200" dirty="0" err="1"/>
              <a:t>m</a:t>
            </a:r>
            <a:r>
              <a:rPr lang="de-CH" sz="3200" dirty="0"/>
              <a:t> e r</a:t>
            </a:r>
          </a:p>
          <a:p>
            <a:r>
              <a:rPr lang="de-CH" sz="3200" dirty="0"/>
              <a:t>x e 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791852-E3B6-43B1-B325-85F0507FE4B2}"/>
              </a:ext>
            </a:extLst>
          </p:cNvPr>
          <p:cNvSpPr txBox="1"/>
          <p:nvPr/>
        </p:nvSpPr>
        <p:spPr>
          <a:xfrm>
            <a:off x="7692098" y="4430772"/>
            <a:ext cx="13099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D a s</a:t>
            </a:r>
          </a:p>
          <a:p>
            <a:r>
              <a:rPr lang="de-CH" sz="3200" dirty="0"/>
              <a:t>h ä n d</a:t>
            </a:r>
          </a:p>
          <a:p>
            <a:r>
              <a:rPr lang="de-CH" sz="3200" dirty="0"/>
              <a:t>m e r</a:t>
            </a:r>
          </a:p>
          <a:p>
            <a:r>
              <a:rPr lang="de-CH" sz="3200" dirty="0"/>
              <a:t>g s e h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C5279728-88C2-4435-8C8B-FEF0B302FDD3}"/>
              </a:ext>
            </a:extLst>
          </p:cNvPr>
          <p:cNvSpPr/>
          <p:nvPr/>
        </p:nvSpPr>
        <p:spPr>
          <a:xfrm>
            <a:off x="2080813" y="4503134"/>
            <a:ext cx="254643" cy="1582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03D913-E319-4383-B35F-F6A646A160B9}"/>
              </a:ext>
            </a:extLst>
          </p:cNvPr>
          <p:cNvSpPr txBox="1"/>
          <p:nvPr/>
        </p:nvSpPr>
        <p:spPr>
          <a:xfrm>
            <a:off x="838200" y="5109876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Abschnitt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3163FA2-8196-4F7F-A606-563B5CD519B5}"/>
              </a:ext>
            </a:extLst>
          </p:cNvPr>
          <p:cNvSpPr/>
          <p:nvPr/>
        </p:nvSpPr>
        <p:spPr>
          <a:xfrm rot="5400000">
            <a:off x="8008234" y="3948976"/>
            <a:ext cx="355922" cy="804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419C04-852B-4277-AE1E-AC8F76C355B5}"/>
              </a:ext>
            </a:extLst>
          </p:cNvPr>
          <p:cNvSpPr txBox="1"/>
          <p:nvPr/>
        </p:nvSpPr>
        <p:spPr>
          <a:xfrm>
            <a:off x="7902559" y="3795243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Satz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98D47D-B96E-4F85-9C11-C00DD336DEEF}"/>
              </a:ext>
            </a:extLst>
          </p:cNvPr>
          <p:cNvSpPr txBox="1"/>
          <p:nvPr/>
        </p:nvSpPr>
        <p:spPr>
          <a:xfrm>
            <a:off x="2451203" y="3522147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Wörter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1C99A5-EC7D-423D-82CD-C5CF415C5BEE}"/>
              </a:ext>
            </a:extLst>
          </p:cNvPr>
          <p:cNvCxnSpPr>
            <a:stCxn id="10" idx="2"/>
          </p:cNvCxnSpPr>
          <p:nvPr/>
        </p:nvCxnSpPr>
        <p:spPr>
          <a:xfrm flipH="1">
            <a:off x="2673752" y="3891479"/>
            <a:ext cx="203529" cy="63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C88DCB-48FF-40B8-BA3E-E96820CAD3BB}"/>
              </a:ext>
            </a:extLst>
          </p:cNvPr>
          <p:cNvCxnSpPr>
            <a:stCxn id="10" idx="2"/>
          </p:cNvCxnSpPr>
          <p:nvPr/>
        </p:nvCxnSpPr>
        <p:spPr>
          <a:xfrm>
            <a:off x="2877281" y="3891479"/>
            <a:ext cx="108987" cy="63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A932F-EFB6-48DD-A556-4739942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Satzaligner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F818-C28B-46CF-9422-B0F9E19F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Kriterien für Satzzusammengehörigkeit:</a:t>
            </a:r>
          </a:p>
          <a:p>
            <a:r>
              <a:rPr lang="de-CH" dirty="0"/>
              <a:t>Zusammengehörige Wörter - Wörterbuch (Champollion)</a:t>
            </a:r>
          </a:p>
          <a:p>
            <a:r>
              <a:rPr lang="de-CH" dirty="0"/>
              <a:t>Satzlänge (</a:t>
            </a:r>
            <a:r>
              <a:rPr lang="de-CH" dirty="0" err="1"/>
              <a:t>Hunalign</a:t>
            </a:r>
            <a:r>
              <a:rPr lang="de-CH" dirty="0"/>
              <a:t>)</a:t>
            </a:r>
          </a:p>
          <a:p>
            <a:r>
              <a:rPr lang="de-CH" dirty="0"/>
              <a:t>Satzähnlichkeit (</a:t>
            </a:r>
            <a:r>
              <a:rPr lang="de-CH" dirty="0" err="1"/>
              <a:t>Bleualign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96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DB03-6346-4FBE-8A71-3EEB41D3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Alignment - Filterung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140F1-EABB-44AC-8F77-035CC203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Tools sind nicht perfekt</a:t>
            </a:r>
          </a:p>
          <a:p>
            <a:r>
              <a:rPr lang="de-CH" dirty="0"/>
              <a:t>Transkriptionen können Fehler beinhalten / unvollständig sein</a:t>
            </a:r>
          </a:p>
          <a:p>
            <a:r>
              <a:rPr lang="de-CH" dirty="0"/>
              <a:t>Fehlerhafte Wortpaarungen schleichen sich ein</a:t>
            </a:r>
          </a:p>
          <a:p>
            <a:r>
              <a:rPr lang="de-CH" sz="1600" dirty="0">
                <a:latin typeface="Consolas" panose="020B0609020204030204" pitchFamily="49" charset="0"/>
              </a:rPr>
              <a:t>["</a:t>
            </a:r>
            <a:r>
              <a:rPr lang="de-CH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druf</a:t>
            </a:r>
            <a:r>
              <a:rPr lang="de-CH" sz="1600" dirty="0">
                <a:highlight>
                  <a:srgbClr val="00FFFF"/>
                </a:highlight>
                <a:latin typeface="Consolas" panose="020B0609020204030204" pitchFamily="49" charset="0"/>
              </a:rPr>
              <a:t> los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FF0000"/>
                </a:highlight>
                <a:latin typeface="Consolas" panose="020B0609020204030204" pitchFamily="49" charset="0"/>
              </a:rPr>
              <a:t>druf</a:t>
            </a:r>
            <a:r>
              <a:rPr lang="de-CH" sz="1600" dirty="0">
                <a:highlight>
                  <a:srgbClr val="FF0000"/>
                </a:highlight>
                <a:latin typeface="Consolas" panose="020B0609020204030204" pitchFamily="49" charset="0"/>
              </a:rPr>
              <a:t> los </a:t>
            </a:r>
            <a:r>
              <a:rPr lang="de-CH" sz="1600" dirty="0" err="1">
                <a:highlight>
                  <a:srgbClr val="FF0000"/>
                </a:highlight>
                <a:latin typeface="Consolas" panose="020B0609020204030204" pitchFamily="49" charset="0"/>
              </a:rPr>
              <a:t>ch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druflos</a:t>
            </a:r>
            <a:r>
              <a:rPr lang="de-CH" sz="1600" dirty="0">
                <a:highlight>
                  <a:srgbClr val="00FF00"/>
                </a:highlight>
                <a:latin typeface="Consolas" panose="020B0609020204030204" pitchFamily="49" charset="0"/>
              </a:rPr>
              <a:t> maie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druflos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druflosmäie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>
                <a:highlight>
                  <a:srgbClr val="00FF00"/>
                </a:highlight>
                <a:latin typeface="Consolas" panose="020B0609020204030204" pitchFamily="49" charset="0"/>
              </a:rPr>
              <a:t>druff </a:t>
            </a:r>
            <a:r>
              <a:rPr lang="de-CH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losmäie</a:t>
            </a:r>
            <a:r>
              <a:rPr lang="de-CH" sz="1600" dirty="0">
                <a:latin typeface="Consolas" panose="020B0609020204030204" pitchFamily="49" charset="0"/>
              </a:rPr>
              <a:t>"]</a:t>
            </a:r>
          </a:p>
          <a:p>
            <a:r>
              <a:rPr lang="de-CH" dirty="0"/>
              <a:t>Gleichbedeutende Wörter sind sich ähnlich</a:t>
            </a:r>
          </a:p>
          <a:p>
            <a:r>
              <a:rPr lang="de-CH" dirty="0"/>
              <a:t>Ist ein Wortpaar sich unähnlich, ist es vermutlich falsch</a:t>
            </a:r>
          </a:p>
        </p:txBody>
      </p:sp>
    </p:spTree>
    <p:extLst>
      <p:ext uri="{BB962C8B-B14F-4D97-AF65-F5344CB8AC3E}">
        <p14:creationId xmlns:p14="http://schemas.microsoft.com/office/powerpoint/2010/main" val="94300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6A3A8-4AF4-4647-9A06-E253A985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Wortähnlichkeit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0F246-2E41-4554-9B12-924CB46C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Gewichtete Damerau-</a:t>
            </a:r>
            <a:r>
              <a:rPr lang="de-CH" dirty="0" err="1"/>
              <a:t>Levenshtein</a:t>
            </a:r>
            <a:r>
              <a:rPr lang="de-CH" dirty="0"/>
              <a:t> Distanz</a:t>
            </a:r>
          </a:p>
          <a:p>
            <a:r>
              <a:rPr lang="de-CH" dirty="0"/>
              <a:t>Double </a:t>
            </a:r>
            <a:r>
              <a:rPr lang="de-CH" dirty="0" err="1"/>
              <a:t>Metaphone</a:t>
            </a:r>
            <a:r>
              <a:rPr lang="de-CH" dirty="0"/>
              <a:t>: Lautähnlichkeit</a:t>
            </a:r>
          </a:p>
        </p:txBody>
      </p:sp>
    </p:spTree>
    <p:extLst>
      <p:ext uri="{BB962C8B-B14F-4D97-AF65-F5344CB8AC3E}">
        <p14:creationId xmlns:p14="http://schemas.microsoft.com/office/powerpoint/2010/main" val="383295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CFD36-3B89-43B7-843A-1F31CDF5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33DE0D-EFAF-4ECF-BDF3-CA5B7E70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1557" y="0"/>
            <a:ext cx="8522752" cy="675969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31F41E2-91D7-4637-88E8-948A076E5577}"/>
              </a:ext>
            </a:extLst>
          </p:cNvPr>
          <p:cNvCxnSpPr/>
          <p:nvPr/>
        </p:nvCxnSpPr>
        <p:spPr>
          <a:xfrm>
            <a:off x="1817226" y="2595623"/>
            <a:ext cx="3680749" cy="35013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76B77B7-52BE-41FF-A3C3-4399217C1F8E}"/>
              </a:ext>
            </a:extLst>
          </p:cNvPr>
          <p:cNvCxnSpPr/>
          <p:nvPr/>
        </p:nvCxnSpPr>
        <p:spPr>
          <a:xfrm flipH="1">
            <a:off x="6991109" y="1357132"/>
            <a:ext cx="1250066" cy="11574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E0D39-263D-453D-98D0-EDC0A0A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Paarbildung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855EAE-B676-48D8-96BF-11F84ABA2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082BE3C-755E-44F2-9D71-BE1498B1BBF0}"/>
              </a:ext>
            </a:extLst>
          </p:cNvPr>
          <p:cNvSpPr/>
          <p:nvPr/>
        </p:nvSpPr>
        <p:spPr>
          <a:xfrm>
            <a:off x="3160852" y="4231686"/>
            <a:ext cx="173621" cy="1616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DEEA1B-04C9-4DAC-891C-07B1DC70782F}"/>
              </a:ext>
            </a:extLst>
          </p:cNvPr>
          <p:cNvSpPr/>
          <p:nvPr/>
        </p:nvSpPr>
        <p:spPr>
          <a:xfrm>
            <a:off x="1821193" y="3013688"/>
            <a:ext cx="173621" cy="1616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1752F3E-B406-430B-B963-C1FA291EBE3C}"/>
              </a:ext>
            </a:extLst>
          </p:cNvPr>
          <p:cNvSpPr/>
          <p:nvPr/>
        </p:nvSpPr>
        <p:spPr>
          <a:xfrm>
            <a:off x="4496764" y="3013689"/>
            <a:ext cx="173621" cy="1616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A9D8B1-E1BB-4C8E-A99E-FB1F5006D935}"/>
              </a:ext>
            </a:extLst>
          </p:cNvPr>
          <p:cNvSpPr/>
          <p:nvPr/>
        </p:nvSpPr>
        <p:spPr>
          <a:xfrm>
            <a:off x="4496765" y="5563977"/>
            <a:ext cx="173621" cy="1616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C0F04E-A23C-43CB-917B-67E439806FE0}"/>
              </a:ext>
            </a:extLst>
          </p:cNvPr>
          <p:cNvSpPr/>
          <p:nvPr/>
        </p:nvSpPr>
        <p:spPr>
          <a:xfrm>
            <a:off x="1824941" y="5563978"/>
            <a:ext cx="173621" cy="1616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E7F8E09-E2E8-4843-BD25-067A18679060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>
            <a:off x="1850367" y="3037360"/>
            <a:ext cx="2794592" cy="2664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3BBE04-AE41-4F0F-91EC-2C9481B8A68A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>
            <a:off x="1846619" y="3037359"/>
            <a:ext cx="2675572" cy="2550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3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D45FC-4C61-4B2F-A5CA-984432BB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Interpolation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24ABA4B-69C3-4BF7-8D1C-47F3E1F0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2995" y="1343025"/>
            <a:ext cx="6269982" cy="51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0D33-9D8B-47FA-9D6F-DA06FDC9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B592C-F55B-4562-B0D5-13107BEB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desse</a:t>
            </a:r>
            <a:r>
              <a:rPr lang="de-CH" dirty="0"/>
              <a:t> </a:t>
            </a:r>
            <a:r>
              <a:rPr lang="de-CH" dirty="0" err="1"/>
              <a:t>murgete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>
                <a:highlight>
                  <a:srgbClr val="FFFF00"/>
                </a:highlight>
              </a:rPr>
              <a:t>***</a:t>
            </a:r>
          </a:p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desse</a:t>
            </a:r>
            <a:r>
              <a:rPr lang="de-CH" dirty="0"/>
              <a:t> </a:t>
            </a:r>
            <a:r>
              <a:rPr lang="de-CH" dirty="0" err="1"/>
              <a:t>murgete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>
                <a:highlight>
                  <a:srgbClr val="FFFF00"/>
                </a:highlight>
              </a:rPr>
              <a:t>druflosmäje</a:t>
            </a:r>
            <a:endParaRPr lang="de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63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desse</a:t>
            </a:r>
            <a:r>
              <a:rPr lang="de-CH" dirty="0"/>
              <a:t> mur-</a:t>
            </a:r>
          </a:p>
          <a:p>
            <a:r>
              <a:rPr lang="de-CH" dirty="0" err="1"/>
              <a:t>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761988C8-C30F-466C-BD3D-224DD6429A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Merkmale einer «guten»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guten Transkriptionen sind sich inhaltlich ähnlich</a:t>
            </a:r>
          </a:p>
          <a:p>
            <a:r>
              <a:rPr lang="de-CH" dirty="0"/>
              <a:t>Fehler sind zufällig verteilt und Einzelfälle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Office PowerPoint</Application>
  <PresentationFormat>Breitbild</PresentationFormat>
  <Paragraphs>282</Paragraphs>
  <Slides>26</Slides>
  <Notes>26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</vt:lpstr>
      <vt:lpstr>NLP-CH-Deutsch</vt:lpstr>
      <vt:lpstr>«Citizen Linguistics: Locate that dialect!»</vt:lpstr>
      <vt:lpstr>Eingabe Schweizerdeutsche Sätze</vt:lpstr>
      <vt:lpstr>Beispiel Eingabe</vt:lpstr>
      <vt:lpstr>Beispiel Eingabe 2</vt:lpstr>
      <vt:lpstr>Beispiel Eingabe Schlecht</vt:lpstr>
      <vt:lpstr>Problemstellung</vt:lpstr>
      <vt:lpstr>Wie sehen die eingelesenen Daten aus</vt:lpstr>
      <vt:lpstr>Merkmale einer «guten» Transkription?</vt:lpstr>
      <vt:lpstr>Filterung</vt:lpstr>
      <vt:lpstr>Wortalignierung</vt:lpstr>
      <vt:lpstr>Wortalignierung</vt:lpstr>
      <vt:lpstr>Wortalignierung</vt:lpstr>
      <vt:lpstr>Wortalignierung - Resultat</vt:lpstr>
      <vt:lpstr>Interpolation</vt:lpstr>
      <vt:lpstr>Vorgänge</vt:lpstr>
      <vt:lpstr>Satzbewertung</vt:lpstr>
      <vt:lpstr>Filterung schlechter Sätze</vt:lpstr>
      <vt:lpstr>Alignierung</vt:lpstr>
      <vt:lpstr>Satzaligner</vt:lpstr>
      <vt:lpstr>Alignment - Filterung</vt:lpstr>
      <vt:lpstr>Wortähnlichkeit</vt:lpstr>
      <vt:lpstr>PowerPoint-Präsentation</vt:lpstr>
      <vt:lpstr>Paarbildung</vt:lpstr>
      <vt:lpstr>Interpolation</vt:lpstr>
      <vt:lpstr>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Strappazzon Fabio (s)</cp:lastModifiedBy>
  <cp:revision>45</cp:revision>
  <dcterms:created xsi:type="dcterms:W3CDTF">2018-01-28T11:59:31Z</dcterms:created>
  <dcterms:modified xsi:type="dcterms:W3CDTF">2018-01-30T22:18:03Z</dcterms:modified>
</cp:coreProperties>
</file>