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54" autoAdjust="0"/>
  </p:normalViewPr>
  <p:slideViewPr>
    <p:cSldViewPr snapToGrid="0">
      <p:cViewPr varScale="1">
        <p:scale>
          <a:sx n="48" d="100"/>
          <a:sy n="48" d="100"/>
        </p:scale>
        <p:origin x="53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Ernst" userId="df635837de665df2" providerId="LiveId" clId="{07710505-4B3F-46BD-9A31-15FA784D19EE}"/>
    <pc:docChg chg="undo redo custSel addSld modSld">
      <pc:chgData name="Matthias Ernst" userId="df635837de665df2" providerId="LiveId" clId="{07710505-4B3F-46BD-9A31-15FA784D19EE}" dt="2018-01-30T09:29:05.910" v="2172"/>
      <pc:docMkLst>
        <pc:docMk/>
      </pc:docMkLst>
      <pc:sldChg chg="addSp modSp add">
        <pc:chgData name="Matthias Ernst" userId="df635837de665df2" providerId="LiveId" clId="{07710505-4B3F-46BD-9A31-15FA784D19EE}" dt="2018-01-28T12:00:21.751" v="38" actId="1076"/>
        <pc:sldMkLst>
          <pc:docMk/>
          <pc:sldMk cId="2870012120" sldId="256"/>
        </pc:sldMkLst>
        <pc:spChg chg="mod">
          <ac:chgData name="Matthias Ernst" userId="df635837de665df2" providerId="LiveId" clId="{07710505-4B3F-46BD-9A31-15FA784D19EE}" dt="2018-01-28T11:59:56.863" v="34" actId="20577"/>
          <ac:spMkLst>
            <pc:docMk/>
            <pc:sldMk cId="2870012120" sldId="256"/>
            <ac:spMk id="2" creationId="{4A30984E-0F41-48A1-9964-825FC20BDAA9}"/>
          </ac:spMkLst>
        </pc:spChg>
        <pc:picChg chg="add mod">
          <ac:chgData name="Matthias Ernst" userId="df635837de665df2" providerId="LiveId" clId="{07710505-4B3F-46BD-9A31-15FA784D19EE}" dt="2018-01-28T12:00:21.751" v="38" actId="1076"/>
          <ac:picMkLst>
            <pc:docMk/>
            <pc:sldMk cId="2870012120" sldId="256"/>
            <ac:picMk id="4" creationId="{7A9ADAEF-2C1E-477C-BEEE-0CEF988BE11E}"/>
          </ac:picMkLst>
        </pc:picChg>
      </pc:sldChg>
      <pc:sldChg chg="addSp delSp modSp add">
        <pc:chgData name="Matthias Ernst" userId="df635837de665df2" providerId="LiveId" clId="{07710505-4B3F-46BD-9A31-15FA784D19EE}" dt="2018-01-29T15:58:09.896" v="1985" actId="20577"/>
        <pc:sldMkLst>
          <pc:docMk/>
          <pc:sldMk cId="558888117" sldId="257"/>
        </pc:sldMkLst>
        <pc:spChg chg="mod">
          <ac:chgData name="Matthias Ernst" userId="df635837de665df2" providerId="LiveId" clId="{07710505-4B3F-46BD-9A31-15FA784D19EE}" dt="2018-01-28T12:28:31.081" v="53" actId="20577"/>
          <ac:spMkLst>
            <pc:docMk/>
            <pc:sldMk cId="558888117" sldId="257"/>
            <ac:spMk id="2" creationId="{0D594B7E-BA12-43BF-BBEE-9CF4192DEA6D}"/>
          </ac:spMkLst>
        </pc:spChg>
        <pc:spChg chg="del">
          <ac:chgData name="Matthias Ernst" userId="df635837de665df2" providerId="LiveId" clId="{07710505-4B3F-46BD-9A31-15FA784D19EE}" dt="2018-01-28T12:00:10.663" v="36" actId="20577"/>
          <ac:spMkLst>
            <pc:docMk/>
            <pc:sldMk cId="558888117" sldId="257"/>
            <ac:spMk id="3" creationId="{7DDE2A56-713A-4B09-8859-75201820D597}"/>
          </ac:spMkLst>
        </pc:spChg>
        <pc:spChg chg="add mod">
          <ac:chgData name="Matthias Ernst" userId="df635837de665df2" providerId="LiveId" clId="{07710505-4B3F-46BD-9A31-15FA784D19EE}" dt="2018-01-29T15:58:09.896" v="1985" actId="20577"/>
          <ac:spMkLst>
            <pc:docMk/>
            <pc:sldMk cId="558888117" sldId="257"/>
            <ac:spMk id="6" creationId="{B5E43555-9F57-47E5-84AF-DDB88F6E2BC2}"/>
          </ac:spMkLst>
        </pc:spChg>
        <pc:picChg chg="add del mod">
          <ac:chgData name="Matthias Ernst" userId="df635837de665df2" providerId="LiveId" clId="{07710505-4B3F-46BD-9A31-15FA784D19EE}" dt="2018-01-28T12:09:22.567" v="39" actId="478"/>
          <ac:picMkLst>
            <pc:docMk/>
            <pc:sldMk cId="558888117" sldId="257"/>
            <ac:picMk id="4" creationId="{F8C2FFA5-5F85-4130-AEC0-FE13D83150FA}"/>
          </ac:picMkLst>
        </pc:picChg>
      </pc:sldChg>
      <pc:sldChg chg="modSp add">
        <pc:chgData name="Matthias Ernst" userId="df635837de665df2" providerId="LiveId" clId="{07710505-4B3F-46BD-9A31-15FA784D19EE}" dt="2018-01-28T12:28:36.780" v="66" actId="20577"/>
        <pc:sldMkLst>
          <pc:docMk/>
          <pc:sldMk cId="2895206770" sldId="258"/>
        </pc:sldMkLst>
        <pc:spChg chg="mod">
          <ac:chgData name="Matthias Ernst" userId="df635837de665df2" providerId="LiveId" clId="{07710505-4B3F-46BD-9A31-15FA784D19EE}" dt="2018-01-28T12:28:36.780" v="66" actId="20577"/>
          <ac:spMkLst>
            <pc:docMk/>
            <pc:sldMk cId="2895206770" sldId="258"/>
            <ac:spMk id="2" creationId="{85182441-F78A-4894-8E2F-76EF1DD26C13}"/>
          </ac:spMkLst>
        </pc:spChg>
      </pc:sldChg>
      <pc:sldChg chg="modSp add">
        <pc:chgData name="Matthias Ernst" userId="df635837de665df2" providerId="LiveId" clId="{07710505-4B3F-46BD-9A31-15FA784D19EE}" dt="2018-01-28T15:29:48.102" v="1851" actId="20577"/>
        <pc:sldMkLst>
          <pc:docMk/>
          <pc:sldMk cId="1364705581" sldId="259"/>
        </pc:sldMkLst>
        <pc:spChg chg="mod">
          <ac:chgData name="Matthias Ernst" userId="df635837de665df2" providerId="LiveId" clId="{07710505-4B3F-46BD-9A31-15FA784D19EE}" dt="2018-01-28T15:29:48.102" v="1851" actId="20577"/>
          <ac:spMkLst>
            <pc:docMk/>
            <pc:sldMk cId="1364705581" sldId="259"/>
            <ac:spMk id="3" creationId="{0663B046-1861-426E-A648-7201B22F988C}"/>
          </ac:spMkLst>
        </pc:spChg>
      </pc:sldChg>
      <pc:sldChg chg="addSp delSp modSp add mod setBg setClrOvrMap modNotesTx">
        <pc:chgData name="Matthias Ernst" userId="df635837de665df2" providerId="LiveId" clId="{07710505-4B3F-46BD-9A31-15FA784D19EE}" dt="2018-01-30T09:19:36.726" v="2008" actId="26606"/>
        <pc:sldMkLst>
          <pc:docMk/>
          <pc:sldMk cId="1187637616" sldId="260"/>
        </pc:sldMkLst>
        <pc:spChg chg="mod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2" creationId="{EE38F210-1E8E-4E2A-9174-110A5C3E2FA7}"/>
          </ac:spMkLst>
        </pc:spChg>
        <pc:spChg chg="mod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3" creationId="{C2B529A9-146E-457E-895A-DCD62B292D65}"/>
          </ac:spMkLst>
        </pc:spChg>
        <pc:spChg chg="add del">
          <ac:chgData name="Matthias Ernst" userId="df635837de665df2" providerId="LiveId" clId="{07710505-4B3F-46BD-9A31-15FA784D19EE}" dt="2018-01-30T09:18:57.268" v="1997" actId="26606"/>
          <ac:spMkLst>
            <pc:docMk/>
            <pc:sldMk cId="1187637616" sldId="260"/>
            <ac:spMk id="9" creationId="{71B2258F-86CA-4D4D-8270-BC05FCDEBFB3}"/>
          </ac:spMkLst>
        </pc:spChg>
        <pc:spChg chg="add del">
          <ac:chgData name="Matthias Ernst" userId="df635837de665df2" providerId="LiveId" clId="{07710505-4B3F-46BD-9A31-15FA784D19EE}" dt="2018-01-30T09:19:00.166" v="1999" actId="26606"/>
          <ac:spMkLst>
            <pc:docMk/>
            <pc:sldMk cId="1187637616" sldId="260"/>
            <ac:spMk id="12" creationId="{AB45A142-4255-493C-8284-5D566C121B10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3" creationId="{B672F332-AF08-46C6-94F0-77684310D7B7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4" creationId="{559AE206-7EBA-4D33-8BC9-9D8158553F0E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5" creationId="{34244EF8-D73A-40E1-BE73-D46E6B4B04ED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7" creationId="{6437D937-A7F1-4011-92B4-328E5BE1B166}"/>
          </ac:spMkLst>
        </pc:spChg>
        <pc:spChg chg="add del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19" creationId="{AB45A142-4255-493C-8284-5D566C121B10}"/>
          </ac:spMkLst>
        </pc:spChg>
        <pc:picChg chg="add mod ord">
          <ac:chgData name="Matthias Ernst" userId="df635837de665df2" providerId="LiveId" clId="{07710505-4B3F-46BD-9A31-15FA784D19EE}" dt="2018-01-30T09:19:36.726" v="2008" actId="26606"/>
          <ac:picMkLst>
            <pc:docMk/>
            <pc:sldMk cId="1187637616" sldId="260"/>
            <ac:picMk id="4" creationId="{95532021-EBDB-4896-89AE-561EB24351A0}"/>
          </ac:picMkLst>
        </pc:picChg>
        <pc:cxnChg chg="add del">
          <ac:chgData name="Matthias Ernst" userId="df635837de665df2" providerId="LiveId" clId="{07710505-4B3F-46BD-9A31-15FA784D19EE}" dt="2018-01-30T09:19:00.166" v="1999" actId="26606"/>
          <ac:cxnSpMkLst>
            <pc:docMk/>
            <pc:sldMk cId="1187637616" sldId="260"/>
            <ac:cxnSpMk id="11" creationId="{38FB9660-F42F-4313-BBC4-47C007FE484C}"/>
          </ac:cxnSpMkLst>
        </pc:cxnChg>
        <pc:cxnChg chg="add del">
          <ac:chgData name="Matthias Ernst" userId="df635837de665df2" providerId="LiveId" clId="{07710505-4B3F-46BD-9A31-15FA784D19EE}" dt="2018-01-30T09:19:04.504" v="2001" actId="26606"/>
          <ac:cxnSpMkLst>
            <pc:docMk/>
            <pc:sldMk cId="1187637616" sldId="260"/>
            <ac:cxnSpMk id="16" creationId="{9E8E38ED-369A-44C2-B635-0BED0E48A6E8}"/>
          </ac:cxnSpMkLst>
        </pc:cxnChg>
        <pc:cxnChg chg="add del">
          <ac:chgData name="Matthias Ernst" userId="df635837de665df2" providerId="LiveId" clId="{07710505-4B3F-46BD-9A31-15FA784D19EE}" dt="2018-01-30T09:19:36.726" v="2008" actId="26606"/>
          <ac:cxnSpMkLst>
            <pc:docMk/>
            <pc:sldMk cId="1187637616" sldId="260"/>
            <ac:cxnSpMk id="20" creationId="{38FB9660-F42F-4313-BBC4-47C007FE484C}"/>
          </ac:cxnSpMkLst>
        </pc:cxnChg>
      </pc:sldChg>
      <pc:sldChg chg="modSp add">
        <pc:chgData name="Matthias Ernst" userId="df635837de665df2" providerId="LiveId" clId="{07710505-4B3F-46BD-9A31-15FA784D19EE}" dt="2018-01-28T15:21:31.912" v="1850" actId="20577"/>
        <pc:sldMkLst>
          <pc:docMk/>
          <pc:sldMk cId="841493887" sldId="261"/>
        </pc:sldMkLst>
        <pc:spChg chg="mod">
          <ac:chgData name="Matthias Ernst" userId="df635837de665df2" providerId="LiveId" clId="{07710505-4B3F-46BD-9A31-15FA784D19EE}" dt="2018-01-28T15:21:31.912" v="1850" actId="20577"/>
          <ac:spMkLst>
            <pc:docMk/>
            <pc:sldMk cId="841493887" sldId="261"/>
            <ac:spMk id="3" creationId="{EA30134E-E5BD-45E6-A4B2-D1CE5188BE60}"/>
          </ac:spMkLst>
        </pc:spChg>
      </pc:sldChg>
      <pc:sldChg chg="addSp delSp modSp add">
        <pc:chgData name="Matthias Ernst" userId="df635837de665df2" providerId="LiveId" clId="{07710505-4B3F-46BD-9A31-15FA784D19EE}" dt="2018-01-30T09:21:08.841" v="2043" actId="20577"/>
        <pc:sldMkLst>
          <pc:docMk/>
          <pc:sldMk cId="1533386935" sldId="262"/>
        </pc:sldMkLst>
        <pc:spChg chg="mod">
          <ac:chgData name="Matthias Ernst" userId="df635837de665df2" providerId="LiveId" clId="{07710505-4B3F-46BD-9A31-15FA784D19EE}" dt="2018-01-30T09:21:08.841" v="2043" actId="20577"/>
          <ac:spMkLst>
            <pc:docMk/>
            <pc:sldMk cId="1533386935" sldId="262"/>
            <ac:spMk id="2" creationId="{192D5B4B-DBBB-4D64-B9B1-F0D6841A5E6E}"/>
          </ac:spMkLst>
        </pc:spChg>
        <pc:spChg chg="del">
          <ac:chgData name="Matthias Ernst" userId="df635837de665df2" providerId="LiveId" clId="{07710505-4B3F-46BD-9A31-15FA784D19EE}" dt="2018-01-30T09:20:44.728" v="2010" actId="20577"/>
          <ac:spMkLst>
            <pc:docMk/>
            <pc:sldMk cId="1533386935" sldId="262"/>
            <ac:spMk id="3" creationId="{6206E292-26FD-4A1E-A03F-D58BC359332A}"/>
          </ac:spMkLst>
        </pc:spChg>
        <pc:picChg chg="add mod">
          <ac:chgData name="Matthias Ernst" userId="df635837de665df2" providerId="LiveId" clId="{07710505-4B3F-46BD-9A31-15FA784D19EE}" dt="2018-01-30T09:20:44.728" v="2010" actId="20577"/>
          <ac:picMkLst>
            <pc:docMk/>
            <pc:sldMk cId="1533386935" sldId="262"/>
            <ac:picMk id="4" creationId="{D6B35A9B-4199-4482-8FED-BF89F83A1387}"/>
          </ac:picMkLst>
        </pc:picChg>
      </pc:sldChg>
      <pc:sldChg chg="addSp delSp modSp add modNotesTx">
        <pc:chgData name="Matthias Ernst" userId="df635837de665df2" providerId="LiveId" clId="{07710505-4B3F-46BD-9A31-15FA784D19EE}" dt="2018-01-30T09:29:05.910" v="2172"/>
        <pc:sldMkLst>
          <pc:docMk/>
          <pc:sldMk cId="2005733577" sldId="263"/>
        </pc:sldMkLst>
        <pc:spChg chg="mod">
          <ac:chgData name="Matthias Ernst" userId="df635837de665df2" providerId="LiveId" clId="{07710505-4B3F-46BD-9A31-15FA784D19EE}" dt="2018-01-30T09:24:35.758" v="2109" actId="20577"/>
          <ac:spMkLst>
            <pc:docMk/>
            <pc:sldMk cId="2005733577" sldId="263"/>
            <ac:spMk id="2" creationId="{FE8D31B3-EB2A-499E-8726-D707E776407D}"/>
          </ac:spMkLst>
        </pc:spChg>
        <pc:spChg chg="del">
          <ac:chgData name="Matthias Ernst" userId="df635837de665df2" providerId="LiveId" clId="{07710505-4B3F-46BD-9A31-15FA784D19EE}" dt="2018-01-30T09:22:04.895" v="2045"/>
          <ac:spMkLst>
            <pc:docMk/>
            <pc:sldMk cId="2005733577" sldId="263"/>
            <ac:spMk id="3" creationId="{DEC5A201-ABFE-424E-A4F4-821612FE42B2}"/>
          </ac:spMkLst>
        </pc:spChg>
        <pc:spChg chg="add del mod">
          <ac:chgData name="Matthias Ernst" userId="df635837de665df2" providerId="LiveId" clId="{07710505-4B3F-46BD-9A31-15FA784D19EE}" dt="2018-01-30T09:27:18.412" v="2167"/>
          <ac:spMkLst>
            <pc:docMk/>
            <pc:sldMk cId="2005733577" sldId="263"/>
            <ac:spMk id="5" creationId="{D4B75463-C366-4034-B5C6-80A81B27F00A}"/>
          </ac:spMkLst>
        </pc:spChg>
        <pc:spChg chg="add mod">
          <ac:chgData name="Matthias Ernst" userId="df635837de665df2" providerId="LiveId" clId="{07710505-4B3F-46BD-9A31-15FA784D19EE}" dt="2018-01-30T09:26:55.229" v="2157" actId="2085"/>
          <ac:spMkLst>
            <pc:docMk/>
            <pc:sldMk cId="2005733577" sldId="263"/>
            <ac:spMk id="6" creationId="{91B95A9B-9792-4121-AFBE-322179A1022F}"/>
          </ac:spMkLst>
        </pc:spChg>
        <pc:spChg chg="add mod">
          <ac:chgData name="Matthias Ernst" userId="df635837de665df2" providerId="LiveId" clId="{07710505-4B3F-46BD-9A31-15FA784D19EE}" dt="2018-01-30T09:29:05.910" v="2172"/>
          <ac:spMkLst>
            <pc:docMk/>
            <pc:sldMk cId="2005733577" sldId="263"/>
            <ac:spMk id="7" creationId="{18B6D0A0-7776-43DA-A094-B0EB8577C848}"/>
          </ac:spMkLst>
        </pc:spChg>
        <pc:picChg chg="add mod">
          <ac:chgData name="Matthias Ernst" userId="df635837de665df2" providerId="LiveId" clId="{07710505-4B3F-46BD-9A31-15FA784D19EE}" dt="2018-01-30T09:27:17.679" v="2165" actId="1076"/>
          <ac:picMkLst>
            <pc:docMk/>
            <pc:sldMk cId="2005733577" sldId="263"/>
            <ac:picMk id="4" creationId="{B7650D72-1569-4394-ADBB-0253E391A2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68405-9BEB-4A75-AE5D-FBB2AC4FD6E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5798E-7BEE-4A25-96C8-F832B2F1E69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12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Im Rahmen des vom Schweizerischen </a:t>
            </a:r>
            <a:r>
              <a:rPr lang="de-CH" dirty="0" err="1"/>
              <a:t>Nationalfods</a:t>
            </a:r>
            <a:r>
              <a:rPr lang="de-CH" dirty="0"/>
              <a:t> geförderten Agora-Project «Citizen </a:t>
            </a:r>
            <a:r>
              <a:rPr lang="de-CH" dirty="0" err="1"/>
              <a:t>Linguistics</a:t>
            </a:r>
            <a:r>
              <a:rPr lang="de-CH" dirty="0"/>
              <a:t>: </a:t>
            </a:r>
            <a:r>
              <a:rPr lang="de-CH" dirty="0" err="1"/>
              <a:t>Locate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dialect</a:t>
            </a:r>
            <a:r>
              <a:rPr lang="de-CH" dirty="0"/>
              <a:t>!» ist die Website www.dindialaekt.ch/ entstanden. Auf dieser Website können Benutzer unter Anderem folgenden Task erledigen: </a:t>
            </a:r>
          </a:p>
          <a:p>
            <a:r>
              <a:rPr lang="de-CH" dirty="0"/>
              <a:t>• Transkription schweizerdeutschen Audiofiles </a:t>
            </a:r>
          </a:p>
          <a:p>
            <a:r>
              <a:rPr lang="de-CH" dirty="0"/>
              <a:t>• Identifizieren von Dialekten mittels Lokalisierung auf einer Karte </a:t>
            </a:r>
          </a:p>
          <a:p>
            <a:r>
              <a:rPr lang="de-CH" dirty="0"/>
              <a:t>• Übersetzung von schweizerdeutschen zu hochdeutschen Texten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8098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1 zu n </a:t>
            </a:r>
            <a:r>
              <a:rPr lang="de-CH" dirty="0" err="1"/>
              <a:t>beziehung</a:t>
            </a:r>
            <a:r>
              <a:rPr lang="de-CH" dirty="0"/>
              <a:t> zwischen </a:t>
            </a:r>
            <a:r>
              <a:rPr lang="de-CH" dirty="0" err="1"/>
              <a:t>wörtern</a:t>
            </a:r>
            <a:endParaRPr lang="de-CH" dirty="0"/>
          </a:p>
          <a:p>
            <a:r>
              <a:rPr lang="de-CH" dirty="0"/>
              <a:t>Übersetzung von a zu b</a:t>
            </a:r>
          </a:p>
          <a:p>
            <a:r>
              <a:rPr lang="de-CH" dirty="0"/>
              <a:t>Wortreihenfolge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0010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Kombination von a-b </a:t>
            </a:r>
            <a:r>
              <a:rPr lang="de-CH" dirty="0" err="1"/>
              <a:t>alignment</a:t>
            </a:r>
            <a:r>
              <a:rPr lang="de-CH" dirty="0"/>
              <a:t> und b-c </a:t>
            </a:r>
            <a:r>
              <a:rPr lang="de-CH" dirty="0" err="1"/>
              <a:t>alignment</a:t>
            </a:r>
            <a:r>
              <a:rPr lang="de-CH" dirty="0"/>
              <a:t> in einen </a:t>
            </a:r>
            <a:r>
              <a:rPr lang="de-CH"/>
              <a:t>graphen</a:t>
            </a:r>
          </a:p>
          <a:p>
            <a:r>
              <a:rPr lang="de-CH" dirty="0"/>
              <a:t>Wörter sind knoten</a:t>
            </a:r>
          </a:p>
          <a:p>
            <a:r>
              <a:rPr lang="de-CH" dirty="0"/>
              <a:t>(Zusammenhangs)</a:t>
            </a:r>
            <a:r>
              <a:rPr lang="de-CH" dirty="0" err="1"/>
              <a:t>komponenten</a:t>
            </a:r>
            <a:r>
              <a:rPr lang="de-CH" dirty="0"/>
              <a:t> sind </a:t>
            </a:r>
            <a:r>
              <a:rPr lang="de-CH" dirty="0" err="1"/>
              <a:t>wortgruppen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893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7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Gutes Beispiel, Ohne Fehler und Auslassungen</a:t>
            </a:r>
          </a:p>
          <a:p>
            <a:endParaRPr lang="de-CH" dirty="0"/>
          </a:p>
          <a:p>
            <a:r>
              <a:rPr lang="de-CH" dirty="0"/>
              <a:t>• D </a:t>
            </a:r>
            <a:r>
              <a:rPr lang="de-CH" dirty="0" err="1"/>
              <a:t>sägässli</a:t>
            </a:r>
            <a:r>
              <a:rPr lang="de-CH" dirty="0"/>
              <a:t> </a:t>
            </a:r>
            <a:r>
              <a:rPr lang="de-CH" dirty="0" err="1"/>
              <a:t>diä</a:t>
            </a:r>
            <a:r>
              <a:rPr lang="de-CH" dirty="0"/>
              <a:t> </a:t>
            </a:r>
            <a:r>
              <a:rPr lang="de-CH" dirty="0" err="1"/>
              <a:t>wärdid</a:t>
            </a:r>
            <a:r>
              <a:rPr lang="de-CH" dirty="0"/>
              <a:t>       am </a:t>
            </a:r>
            <a:r>
              <a:rPr lang="de-CH" dirty="0" err="1"/>
              <a:t>oobet</a:t>
            </a:r>
            <a:r>
              <a:rPr lang="de-CH" dirty="0"/>
              <a:t> </a:t>
            </a:r>
            <a:r>
              <a:rPr lang="de-CH" dirty="0" err="1"/>
              <a:t>voräne</a:t>
            </a:r>
            <a:r>
              <a:rPr lang="de-CH" dirty="0"/>
              <a:t> schon      </a:t>
            </a:r>
            <a:r>
              <a:rPr lang="de-CH" dirty="0" err="1"/>
              <a:t>tänglet</a:t>
            </a:r>
            <a:r>
              <a:rPr lang="de-CH" dirty="0"/>
              <a:t> ins </a:t>
            </a:r>
            <a:r>
              <a:rPr lang="de-CH" dirty="0" err="1"/>
              <a:t>grüschtet</a:t>
            </a:r>
            <a:r>
              <a:rPr lang="de-CH" dirty="0"/>
              <a:t>      Dass </a:t>
            </a:r>
            <a:r>
              <a:rPr lang="de-CH" dirty="0" err="1"/>
              <a:t>me</a:t>
            </a:r>
            <a:r>
              <a:rPr lang="de-CH" dirty="0"/>
              <a:t> denn </a:t>
            </a:r>
            <a:r>
              <a:rPr lang="de-CH" dirty="0" err="1"/>
              <a:t>moore</a:t>
            </a:r>
            <a:r>
              <a:rPr lang="de-CH" dirty="0"/>
              <a:t>     </a:t>
            </a:r>
            <a:r>
              <a:rPr lang="de-CH" dirty="0" err="1"/>
              <a:t>dess</a:t>
            </a:r>
            <a:r>
              <a:rPr lang="de-CH" dirty="0"/>
              <a:t> a </a:t>
            </a:r>
            <a:r>
              <a:rPr lang="de-CH" dirty="0" err="1"/>
              <a:t>morgete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</a:t>
            </a:r>
            <a:r>
              <a:rPr lang="de-CH" dirty="0" err="1"/>
              <a:t>druflousmääje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162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Schelchte</a:t>
            </a:r>
            <a:r>
              <a:rPr lang="de-CH" dirty="0"/>
              <a:t> </a:t>
            </a:r>
            <a:r>
              <a:rPr lang="de-CH" dirty="0" err="1"/>
              <a:t>eingabe</a:t>
            </a:r>
            <a:r>
              <a:rPr lang="de-CH" dirty="0"/>
              <a:t>, </a:t>
            </a:r>
            <a:r>
              <a:rPr lang="de-CH" dirty="0" err="1"/>
              <a:t>auslassungen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392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Falsche </a:t>
            </a:r>
            <a:r>
              <a:rPr lang="de-CH" dirty="0" err="1"/>
              <a:t>eingabe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8921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09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CH" dirty="0"/>
              <a:t>Offensichtlich schlecht</a:t>
            </a:r>
          </a:p>
          <a:p>
            <a:pPr marL="228600" indent="-228600">
              <a:buAutoNum type="arabicPeriod"/>
            </a:pPr>
            <a:r>
              <a:rPr lang="de-CH" dirty="0"/>
              <a:t>Nicht unbrauchbar, aber mit </a:t>
            </a:r>
            <a:r>
              <a:rPr lang="de-CH" dirty="0" err="1"/>
              <a:t>auslassung</a:t>
            </a:r>
            <a:endParaRPr lang="de-CH" dirty="0"/>
          </a:p>
          <a:p>
            <a:pPr marL="228600" indent="-228600">
              <a:buAutoNum type="arabicPeriod"/>
            </a:pPr>
            <a:r>
              <a:rPr lang="de-CH" dirty="0"/>
              <a:t>Sehr Gut</a:t>
            </a:r>
          </a:p>
          <a:p>
            <a:pPr marL="228600" indent="-228600">
              <a:buAutoNum type="arabicPeriod"/>
            </a:pPr>
            <a:r>
              <a:rPr lang="de-CH" dirty="0"/>
              <a:t>Sehr gut</a:t>
            </a:r>
          </a:p>
          <a:p>
            <a:pPr marL="228600" indent="-228600">
              <a:buAutoNum type="arabicPeriod"/>
            </a:pPr>
            <a:endParaRPr lang="de-CH" dirty="0"/>
          </a:p>
          <a:p>
            <a:pPr marL="0" indent="0">
              <a:buNone/>
            </a:pPr>
            <a:r>
              <a:rPr lang="de-CH" dirty="0"/>
              <a:t>Sofort ersichtlich ist, dass Transkription 1 nicht gut und in diesem Fall sogar völlig unbrauchbar ist. Die andern drei Transkriptionen sind zwar brauchbar, weisen jedoch dennoch qualitative Unterschiede auf: Transkription 2 ist unvollständig: *** ersetzt hier «</a:t>
            </a:r>
            <a:r>
              <a:rPr lang="de-CH" dirty="0" err="1"/>
              <a:t>Burdine</a:t>
            </a:r>
            <a:r>
              <a:rPr lang="de-CH" dirty="0"/>
              <a:t>» oder «</a:t>
            </a:r>
            <a:r>
              <a:rPr lang="de-CH" dirty="0" err="1"/>
              <a:t>Puurdine</a:t>
            </a:r>
            <a:r>
              <a:rPr lang="de-CH" dirty="0"/>
              <a:t>». Transkription 4 verwendet die Buchstaben è und é, was für schweizerdeutsch eher ungewöhnlich ist.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0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Man sah gut im vorherigen </a:t>
            </a:r>
            <a:r>
              <a:rPr lang="de-CH" dirty="0" err="1"/>
              <a:t>beispiel</a:t>
            </a:r>
            <a:r>
              <a:rPr lang="de-CH" dirty="0"/>
              <a:t>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01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Ähnlichkeit lässt sich numerisch ausdrücken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18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71F6D-953F-419C-B090-953A4CCB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134546-66CD-4C15-9887-C2D1DCFB8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E0A24-3849-4E80-BF5E-5680F7A5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1D4FA-EBF9-422F-96AE-FB2DA00B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A030E-5DCE-456A-BA6B-0B6ACD2A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4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D0E82-2580-46EC-B108-508872F7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7C55E-D049-4811-9066-3698471B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16342-12E9-46FF-A4C7-562F0974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896264-5B0E-4D3B-8967-9447084E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58626-2B7C-4E1A-ADC4-5E7A4FD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385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03010F-43D7-4600-BB9F-5106E3D1B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48AD70-B064-42BB-8700-35C18ACF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989D2-A7BF-4975-9A1E-1910A2A6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F76B3-F773-4598-80D7-3504E67F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106D-9477-4C09-A1A6-4994839E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2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D270-AC64-4C2F-AB62-09D5E261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00C5E-ECAC-4989-B4C5-E3FBF2E3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F6394-012A-4422-862B-FD65741C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442D2-1D22-4D43-AA65-2A2F7281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DB9C6-A4C0-4F6F-BDB6-145C656D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419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A7C7F-5D70-437D-95A5-E3F81FFC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ABA7C-37AA-44C0-8FC6-DC4B1A0D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FA14D-8611-46AB-A1F0-E2AB4BAE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70B81-FA78-4774-87B5-C3E52B74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15465-501B-41E6-BA3A-87B52D41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2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AD164-8EA3-4188-B53B-0BA0A7F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BEA00-7CDE-40F0-B547-243E362E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89F13-1B3D-4D8C-B81A-F6FD00E2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D44FD5-83D5-4361-A2A2-9B20C584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2E8C9-3125-435A-849C-1D6FDA11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2CBC69-F1B8-47A6-BB41-43967ABF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6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30C45-1366-4DA3-B07A-90CBC917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451FD-600B-4235-BD5D-4F630B0F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FCAE6C-CBEE-4776-864A-DE90BCFD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699727-F486-449E-8EE1-4804DA784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0559D4-5688-40FA-AD36-82240D51D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D52225-A203-41C7-A5B6-6103CB91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8A1115-1DD0-4F83-A55E-046D831E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7235B7-7E2F-42DA-9F47-C74AA991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406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3F9CE-23C6-4282-91EE-BAE4A3CB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C828F2-EB82-41F5-BB92-6E6DEA4E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9F9FB-5C8C-4451-9BC1-FDCEF94B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771B8F-24C7-4E3A-9804-20A150D3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2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67368-B53E-4CEB-A7F0-0CC61BD3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C65155-89ED-4F09-8929-EFD2283E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F659CC-BCBD-4F2C-B602-5D410682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6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E98F-3B1D-44D2-A469-E4A06336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A4E46-2826-4565-B6A8-F93ACD4C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2093C4-F2E8-4884-90C5-2DD46905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AD26B3-8720-4E7A-BB50-DAEF520E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FC9520-06A9-4C72-9ABA-0277A1E5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84732-6A6A-4C49-B215-CB8BB891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067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BBF5D-7606-49CF-9A91-3FBEF3EC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5E53FA-798C-4509-B1DD-51B9E31B9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8240E5-F8CC-4B06-A555-A4D4E4CC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86081-4747-4D69-B464-F8915FE1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18EA33-C34C-42C2-8A41-1E147821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26510-2F0C-492C-A720-960E4681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2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05910C-1980-4BC7-AE85-36F4D5CA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512FF3-EB12-4605-B553-10EC7F0B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E3BED-B832-4284-AE6E-1A18903C8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B4032-5EA2-4716-A15D-8A0D04705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A5346-5A58-4CED-BDAA-B27B83502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1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SDS_CD4_1_14_speaker1_4.mp3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SDS_CD4_1_14_speaker1_4.mp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SDS_CD4_1_14_speaker1_4.mp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0984E-0F41-48A1-9964-825FC20BD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NLP-CH-Deutsch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2E0C9-12FF-4ECF-A0C4-68B3AECB4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 descr="U:\_FHNW\Vorlagen\Verschiedene Hochschulen RICHTIG\Bilder\HT.png">
            <a:extLst>
              <a:ext uri="{FF2B5EF4-FFF2-40B4-BE49-F238E27FC236}">
                <a16:creationId xmlns:a16="http://schemas.microsoft.com/office/drawing/2014/main" id="{7A9ADAEF-2C1E-477C-BEEE-0CEF988BE1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5" y="202951"/>
            <a:ext cx="2325370" cy="359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01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7EED2-F86F-4474-BCFE-B666CF02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928497-D66A-4CB5-BCA0-B2CDE164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Unbrauchbare Transkriptionen ausfiltern </a:t>
            </a:r>
          </a:p>
          <a:p>
            <a:r>
              <a:rPr lang="de-CH" dirty="0"/>
              <a:t>Gute Transkriptionen erkennen </a:t>
            </a:r>
          </a:p>
          <a:p>
            <a:r>
              <a:rPr lang="de-CH" dirty="0"/>
              <a:t>*** Auslassungen interpolieren aus guten Transkriptionen </a:t>
            </a:r>
          </a:p>
          <a:p>
            <a:r>
              <a:rPr lang="de-CH" dirty="0"/>
              <a:t>Schreibvarianten von Wörtern und Ausdrücken erkennen</a:t>
            </a:r>
          </a:p>
          <a:p>
            <a:r>
              <a:rPr lang="de-CH" dirty="0"/>
              <a:t>Welche Tools funktionieren mit unseren Daten?</a:t>
            </a:r>
          </a:p>
          <a:p>
            <a:r>
              <a:rPr lang="de-CH" dirty="0"/>
              <a:t>Welche und wie viele Daten brauchen wir für gute Resultate?</a:t>
            </a:r>
          </a:p>
        </p:txBody>
      </p:sp>
    </p:spTree>
    <p:extLst>
      <p:ext uri="{BB962C8B-B14F-4D97-AF65-F5344CB8AC3E}">
        <p14:creationId xmlns:p14="http://schemas.microsoft.com/office/powerpoint/2010/main" val="397876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D648F-1F5F-43D5-BF3B-335C46EA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sehen die eingelesenen Daten aus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F61CBA-E9BA-49CD-8BE8-2BEE19F3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/>
              <a:t>Beispiel Task 1851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élk</a:t>
            </a:r>
            <a:r>
              <a:rPr lang="de-CH" dirty="0"/>
              <a:t> </a:t>
            </a:r>
            <a:r>
              <a:rPr lang="de-CH" dirty="0" err="1"/>
              <a:t>ék</a:t>
            </a:r>
            <a:r>
              <a:rPr lang="de-CH" dirty="0"/>
              <a:t> </a:t>
            </a:r>
            <a:r>
              <a:rPr lang="de-CH" dirty="0" err="1"/>
              <a:t>ékl</a:t>
            </a:r>
            <a:r>
              <a:rPr lang="de-CH" dirty="0"/>
              <a:t> </a:t>
            </a:r>
            <a:r>
              <a:rPr lang="de-CH" dirty="0" err="1"/>
              <a:t>ékl</a:t>
            </a:r>
            <a:r>
              <a:rPr lang="de-CH" dirty="0"/>
              <a:t> </a:t>
            </a:r>
            <a:r>
              <a:rPr lang="de-CH" dirty="0" err="1"/>
              <a:t>asda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Nacher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uusenageretschöplet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/>
              <a:t> *** </a:t>
            </a:r>
            <a:r>
              <a:rPr lang="de-CH" dirty="0" err="1"/>
              <a:t>zämebonge</a:t>
            </a:r>
            <a:r>
              <a:rPr lang="de-CH" dirty="0"/>
              <a:t> weder </a:t>
            </a:r>
            <a:r>
              <a:rPr lang="de-CH" dirty="0" err="1"/>
              <a:t>us</a:t>
            </a:r>
            <a:r>
              <a:rPr lang="de-CH" dirty="0"/>
              <a:t> weder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d'Reite</a:t>
            </a:r>
            <a:r>
              <a:rPr lang="de-CH" dirty="0"/>
              <a:t> </a:t>
            </a:r>
            <a:r>
              <a:rPr lang="de-CH" dirty="0" err="1"/>
              <a:t>uecheto</a:t>
            </a:r>
            <a:r>
              <a:rPr lang="de-CH" dirty="0"/>
              <a:t> </a:t>
            </a:r>
            <a:r>
              <a:rPr lang="de-CH" dirty="0" err="1"/>
              <a:t>od'Frocht</a:t>
            </a:r>
            <a:r>
              <a:rPr lang="de-CH" dirty="0"/>
              <a:t>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/>
              <a:t> </a:t>
            </a:r>
            <a:r>
              <a:rPr lang="de-CH" dirty="0" err="1"/>
              <a:t>nachere</a:t>
            </a:r>
            <a:r>
              <a:rPr lang="de-CH" dirty="0"/>
              <a:t> na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geschtossed</a:t>
            </a:r>
            <a:r>
              <a:rPr lang="de-CH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userenangere</a:t>
            </a:r>
            <a:r>
              <a:rPr lang="de-CH" dirty="0"/>
              <a:t> </a:t>
            </a:r>
            <a:r>
              <a:rPr lang="de-CH" dirty="0" err="1"/>
              <a:t>gschüttlet</a:t>
            </a:r>
            <a:r>
              <a:rPr lang="de-CH" dirty="0"/>
              <a:t> und </a:t>
            </a:r>
            <a:r>
              <a:rPr lang="de-CH" dirty="0" err="1"/>
              <a:t>Burdine</a:t>
            </a:r>
            <a:r>
              <a:rPr lang="de-CH" dirty="0"/>
              <a:t> </a:t>
            </a:r>
            <a:r>
              <a:rPr lang="de-CH" dirty="0" err="1"/>
              <a:t>zämme</a:t>
            </a:r>
            <a:r>
              <a:rPr lang="de-CH" dirty="0"/>
              <a:t> </a:t>
            </a:r>
            <a:r>
              <a:rPr lang="de-CH" dirty="0" err="1"/>
              <a:t>bunge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ufd</a:t>
            </a:r>
            <a:r>
              <a:rPr lang="de-CH" dirty="0"/>
              <a:t> </a:t>
            </a:r>
            <a:r>
              <a:rPr lang="de-CH" dirty="0" err="1"/>
              <a:t>Reiti</a:t>
            </a:r>
            <a:r>
              <a:rPr lang="de-CH" dirty="0"/>
              <a:t> </a:t>
            </a:r>
            <a:r>
              <a:rPr lang="de-CH" dirty="0" err="1"/>
              <a:t>ufetoo</a:t>
            </a:r>
            <a:r>
              <a:rPr lang="de-CH" dirty="0"/>
              <a:t> </a:t>
            </a:r>
            <a:r>
              <a:rPr lang="de-CH" dirty="0" err="1"/>
              <a:t>ud</a:t>
            </a:r>
            <a:r>
              <a:rPr lang="de-CH" dirty="0"/>
              <a:t> Frucht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und </a:t>
            </a: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héysis</a:t>
            </a:r>
            <a:r>
              <a:rPr lang="de-CH" dirty="0"/>
              <a:t> </a:t>
            </a:r>
            <a:r>
              <a:rPr lang="de-CH" dirty="0" err="1"/>
              <a:t>usenangèrègschüttlet</a:t>
            </a:r>
            <a:r>
              <a:rPr lang="de-CH" dirty="0"/>
              <a:t> und </a:t>
            </a:r>
            <a:r>
              <a:rPr lang="de-CH" dirty="0" err="1"/>
              <a:t>Puurdine</a:t>
            </a:r>
            <a:r>
              <a:rPr lang="de-CH" dirty="0"/>
              <a:t> </a:t>
            </a:r>
            <a:r>
              <a:rPr lang="de-CH" dirty="0" err="1"/>
              <a:t>zämepunge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uft</a:t>
            </a:r>
            <a:r>
              <a:rPr lang="de-CH" dirty="0"/>
              <a:t> </a:t>
            </a:r>
            <a:r>
              <a:rPr lang="de-CH" dirty="0" err="1"/>
              <a:t>Reyti</a:t>
            </a:r>
            <a:r>
              <a:rPr lang="de-CH" dirty="0"/>
              <a:t> </a:t>
            </a:r>
            <a:r>
              <a:rPr lang="de-CH" dirty="0" err="1"/>
              <a:t>uechetoo</a:t>
            </a:r>
            <a:r>
              <a:rPr lang="de-CH" dirty="0"/>
              <a:t> u </a:t>
            </a:r>
            <a:r>
              <a:rPr lang="de-CH" dirty="0" err="1"/>
              <a:t>Pfrucht</a:t>
            </a:r>
            <a:r>
              <a:rPr lang="de-CH" dirty="0"/>
              <a:t> </a:t>
            </a:r>
            <a:r>
              <a:rPr lang="de-CH" dirty="0" err="1"/>
              <a:t>heysi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unt</a:t>
            </a:r>
            <a:r>
              <a:rPr lang="de-CH" dirty="0"/>
              <a:t> </a:t>
            </a: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endParaRPr lang="de-CH" dirty="0"/>
          </a:p>
        </p:txBody>
      </p:sp>
      <p:pic>
        <p:nvPicPr>
          <p:cNvPr id="5" name="SDS_CD1_1_3_speaker1_4">
            <a:hlinkClick r:id="" action="ppaction://media"/>
            <a:extLst>
              <a:ext uri="{FF2B5EF4-FFF2-40B4-BE49-F238E27FC236}">
                <a16:creationId xmlns:a16="http://schemas.microsoft.com/office/drawing/2014/main" id="{21AAFB9D-2D6E-4795-8F80-25C26B1A33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36570" y="18256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9591F-B468-424A-920E-217A9488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6776" cy="1325563"/>
          </a:xfrm>
        </p:spPr>
        <p:txBody>
          <a:bodyPr/>
          <a:lstStyle/>
          <a:p>
            <a:r>
              <a:rPr lang="de-CH" dirty="0"/>
              <a:t>Wir müssen schlechte/unbrauchbare ausfiltern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5355F-D571-4346-A738-7675E2AD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Schlechte/unbrauchbare Sätze verfälschen das Resultat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016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071B-05BF-42CD-8775-E02914D2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definiert eine «gute» Transkription?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00256F-ED62-421D-8BB4-146212A0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Alle guten Transkriptionen sind sich inhaltlich ähnlich</a:t>
            </a:r>
          </a:p>
          <a:p>
            <a:r>
              <a:rPr lang="de-CH" dirty="0"/>
              <a:t>Fehler sind zufällig verteilt</a:t>
            </a:r>
          </a:p>
          <a:p>
            <a:r>
              <a:rPr lang="de-CH" dirty="0"/>
              <a:t>Ähnlichkeit zu den anderen Sätzen ist ein Qualitätsmerkmal 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9DDBAF-1F59-4E1B-84C5-C89DC1866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276642" cy="313658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28038FA-B0A2-40CD-94A2-B9FD940F2741}"/>
              </a:ext>
            </a:extLst>
          </p:cNvPr>
          <p:cNvSpPr txBox="1"/>
          <p:nvPr/>
        </p:nvSpPr>
        <p:spPr>
          <a:xfrm>
            <a:off x="5608320" y="3340506"/>
            <a:ext cx="6055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Pro Satz also: </a:t>
            </a:r>
          </a:p>
          <a:p>
            <a:r>
              <a:rPr lang="de-CH" sz="2800" dirty="0"/>
              <a:t>Satz 1: schlecht, schlecht, schlecht. </a:t>
            </a:r>
          </a:p>
          <a:p>
            <a:r>
              <a:rPr lang="de-CH" sz="2800" dirty="0"/>
              <a:t>Satz 2: schlecht, gut, gut. </a:t>
            </a:r>
          </a:p>
          <a:p>
            <a:r>
              <a:rPr lang="de-CH" sz="2800" dirty="0"/>
              <a:t>Satz 3: schlecht, gut, sehr gut. </a:t>
            </a:r>
          </a:p>
          <a:p>
            <a:r>
              <a:rPr lang="de-CH" sz="2800" dirty="0"/>
              <a:t>Satz 4: schlecht, gut, sehr gut.</a:t>
            </a:r>
          </a:p>
        </p:txBody>
      </p:sp>
    </p:spTree>
    <p:extLst>
      <p:ext uri="{BB962C8B-B14F-4D97-AF65-F5344CB8AC3E}">
        <p14:creationId xmlns:p14="http://schemas.microsoft.com/office/powerpoint/2010/main" val="391076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59816-E743-4DD6-A053-30768076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Filterung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860596B-C362-49F7-92EE-BE4E428B1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550153"/>
              </p:ext>
            </p:extLst>
          </p:nvPr>
        </p:nvGraphicFramePr>
        <p:xfrm>
          <a:off x="838199" y="1825625"/>
          <a:ext cx="686201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30">
                  <a:extLst>
                    <a:ext uri="{9D8B030D-6E8A-4147-A177-3AD203B41FA5}">
                      <a16:colId xmlns:a16="http://schemas.microsoft.com/office/drawing/2014/main" val="2851794650"/>
                    </a:ext>
                  </a:extLst>
                </a:gridCol>
                <a:gridCol w="5894781">
                  <a:extLst>
                    <a:ext uri="{9D8B030D-6E8A-4147-A177-3AD203B41FA5}">
                      <a16:colId xmlns:a16="http://schemas.microsoft.com/office/drawing/2014/main" val="2403893606"/>
                    </a:ext>
                  </a:extLst>
                </a:gridCol>
              </a:tblGrid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Bewertung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7076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0.0002645904060323999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40988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0.6781557399224509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56038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0.9185006575847926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00992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0.8947321304759088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43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85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C7B20-3213-486A-B99E-C0A768D2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Wortalignierung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20A59-6B14-4DC5-98F7-8595285C5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449"/>
            <a:ext cx="10515600" cy="4670425"/>
          </a:xfrm>
          <a:noFill/>
          <a:ln w="19050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200" dirty="0"/>
              <a:t>Im Winter </a:t>
            </a:r>
            <a:r>
              <a:rPr lang="de-CH" sz="3200" dirty="0" err="1"/>
              <a:t>momè</a:t>
            </a:r>
            <a:r>
              <a:rPr lang="de-CH" sz="3200" dirty="0"/>
              <a:t> </a:t>
            </a:r>
            <a:r>
              <a:rPr lang="de-CH" sz="3200" dirty="0" err="1"/>
              <a:t>jo</a:t>
            </a:r>
            <a:r>
              <a:rPr lang="de-CH" sz="3200" dirty="0"/>
              <a:t> </a:t>
            </a:r>
            <a:r>
              <a:rPr lang="de-CH" sz="3200" dirty="0" err="1"/>
              <a:t>nömme</a:t>
            </a:r>
            <a:r>
              <a:rPr lang="de-CH" sz="3200" dirty="0"/>
              <a:t> </a:t>
            </a:r>
            <a:r>
              <a:rPr lang="de-CH" sz="3200" dirty="0" err="1"/>
              <a:t>graase</a:t>
            </a:r>
            <a:r>
              <a:rPr lang="de-CH" sz="3200" dirty="0"/>
              <a:t> </a:t>
            </a:r>
            <a:r>
              <a:rPr lang="de-CH" sz="3200" dirty="0" err="1"/>
              <a:t>dä</a:t>
            </a:r>
            <a:r>
              <a:rPr lang="de-CH" sz="3200" dirty="0"/>
              <a:t> </a:t>
            </a:r>
            <a:r>
              <a:rPr lang="de-CH" sz="3200" dirty="0" err="1"/>
              <a:t>goopme</a:t>
            </a:r>
            <a:r>
              <a:rPr lang="de-CH" sz="3200" dirty="0"/>
              <a:t> </a:t>
            </a:r>
            <a:r>
              <a:rPr lang="de-CH" sz="3200" dirty="0" err="1"/>
              <a:t>uf</a:t>
            </a:r>
            <a:r>
              <a:rPr lang="de-CH" sz="3200" dirty="0"/>
              <a:t> </a:t>
            </a:r>
            <a:r>
              <a:rPr lang="de-CH" sz="3200" dirty="0" err="1"/>
              <a:t>Püni</a:t>
            </a:r>
            <a:r>
              <a:rPr lang="de-CH" sz="3200" dirty="0"/>
              <a:t> </a:t>
            </a:r>
            <a:r>
              <a:rPr lang="de-CH" sz="3200" dirty="0" err="1"/>
              <a:t>ue</a:t>
            </a:r>
            <a:endParaRPr lang="de-CH" sz="3200" dirty="0"/>
          </a:p>
          <a:p>
            <a:endParaRPr lang="de-CH" sz="3200" dirty="0"/>
          </a:p>
          <a:p>
            <a:endParaRPr lang="de-CH" sz="3200" dirty="0"/>
          </a:p>
          <a:p>
            <a:pPr marL="0" indent="0">
              <a:buNone/>
            </a:pPr>
            <a:r>
              <a:rPr lang="de-CH" sz="3200" dirty="0"/>
              <a:t>Im Winter </a:t>
            </a:r>
            <a:r>
              <a:rPr lang="de-CH" sz="3200" dirty="0" err="1"/>
              <a:t>mue</a:t>
            </a:r>
            <a:r>
              <a:rPr lang="de-CH" sz="3200" dirty="0"/>
              <a:t> </a:t>
            </a:r>
            <a:r>
              <a:rPr lang="de-CH" sz="3200" dirty="0" err="1"/>
              <a:t>me</a:t>
            </a:r>
            <a:r>
              <a:rPr lang="de-CH" sz="3200" dirty="0"/>
              <a:t> ja </a:t>
            </a:r>
            <a:r>
              <a:rPr lang="de-CH" sz="3200" dirty="0" err="1"/>
              <a:t>nüme</a:t>
            </a:r>
            <a:r>
              <a:rPr lang="de-CH" sz="3200" dirty="0"/>
              <a:t> grase, de </a:t>
            </a:r>
            <a:r>
              <a:rPr lang="de-CH" sz="3200" dirty="0" err="1"/>
              <a:t>goht</a:t>
            </a:r>
            <a:r>
              <a:rPr lang="de-CH" sz="3200" dirty="0"/>
              <a:t> </a:t>
            </a:r>
            <a:r>
              <a:rPr lang="de-CH" sz="3200" dirty="0" err="1"/>
              <a:t>me</a:t>
            </a:r>
            <a:r>
              <a:rPr lang="de-CH" sz="3200" dirty="0"/>
              <a:t> </a:t>
            </a:r>
            <a:r>
              <a:rPr lang="de-CH" sz="3200" dirty="0" err="1"/>
              <a:t>uf</a:t>
            </a:r>
            <a:r>
              <a:rPr lang="de-CH" sz="3200" dirty="0"/>
              <a:t> d </a:t>
            </a:r>
            <a:r>
              <a:rPr lang="de-CH" sz="3200" dirty="0" err="1"/>
              <a:t>Bühni</a:t>
            </a:r>
            <a:r>
              <a:rPr lang="de-CH" sz="3200" dirty="0"/>
              <a:t> </a:t>
            </a:r>
            <a:r>
              <a:rPr lang="de-CH" sz="3200" dirty="0" err="1"/>
              <a:t>ue</a:t>
            </a:r>
            <a:endParaRPr lang="de-CH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0113CE-690B-4591-B18E-9E44668C0BB8}"/>
              </a:ext>
            </a:extLst>
          </p:cNvPr>
          <p:cNvSpPr/>
          <p:nvPr/>
        </p:nvSpPr>
        <p:spPr>
          <a:xfrm>
            <a:off x="865695" y="3600000"/>
            <a:ext cx="529472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07265A4-38AF-4E6E-8B82-45599D6E127E}"/>
              </a:ext>
            </a:extLst>
          </p:cNvPr>
          <p:cNvSpPr/>
          <p:nvPr/>
        </p:nvSpPr>
        <p:spPr>
          <a:xfrm>
            <a:off x="1442301" y="3600000"/>
            <a:ext cx="118777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882CEC-D4BD-4AC2-94D7-3687DCA176D6}"/>
              </a:ext>
            </a:extLst>
          </p:cNvPr>
          <p:cNvSpPr/>
          <p:nvPr/>
        </p:nvSpPr>
        <p:spPr>
          <a:xfrm>
            <a:off x="2677212" y="3600000"/>
            <a:ext cx="1366102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1FE1597-A056-4DA2-B293-EFF519E93FED}"/>
              </a:ext>
            </a:extLst>
          </p:cNvPr>
          <p:cNvSpPr/>
          <p:nvPr/>
        </p:nvSpPr>
        <p:spPr>
          <a:xfrm>
            <a:off x="4138367" y="3600000"/>
            <a:ext cx="28535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9AA472-5309-4C0E-A0B9-866F350230FB}"/>
              </a:ext>
            </a:extLst>
          </p:cNvPr>
          <p:cNvSpPr/>
          <p:nvPr/>
        </p:nvSpPr>
        <p:spPr>
          <a:xfrm>
            <a:off x="4477525" y="3600000"/>
            <a:ext cx="102694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281CB0-4D46-433F-8410-71465F434798}"/>
              </a:ext>
            </a:extLst>
          </p:cNvPr>
          <p:cNvSpPr/>
          <p:nvPr/>
        </p:nvSpPr>
        <p:spPr>
          <a:xfrm>
            <a:off x="5563386" y="3600000"/>
            <a:ext cx="893190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AC69BC0-F511-4C13-9E35-5E6C1C756FAF}"/>
              </a:ext>
            </a:extLst>
          </p:cNvPr>
          <p:cNvSpPr/>
          <p:nvPr/>
        </p:nvSpPr>
        <p:spPr>
          <a:xfrm>
            <a:off x="7117237" y="3600000"/>
            <a:ext cx="144230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C336E7-FA7E-44F0-8D30-FA42281B5219}"/>
              </a:ext>
            </a:extLst>
          </p:cNvPr>
          <p:cNvSpPr/>
          <p:nvPr/>
        </p:nvSpPr>
        <p:spPr>
          <a:xfrm>
            <a:off x="6622722" y="3600000"/>
            <a:ext cx="42852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FA5E269-0FF6-4572-A771-C977EC47C84C}"/>
              </a:ext>
            </a:extLst>
          </p:cNvPr>
          <p:cNvSpPr/>
          <p:nvPr/>
        </p:nvSpPr>
        <p:spPr>
          <a:xfrm>
            <a:off x="8620813" y="3600000"/>
            <a:ext cx="636309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15E6E2C-2DC8-4BA2-BE8D-E33EF5D1F3FE}"/>
              </a:ext>
            </a:extLst>
          </p:cNvPr>
          <p:cNvSpPr/>
          <p:nvPr/>
        </p:nvSpPr>
        <p:spPr>
          <a:xfrm>
            <a:off x="9343533" y="3600000"/>
            <a:ext cx="1020070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F10100-A257-4265-9012-F69FF4DEA5E0}"/>
              </a:ext>
            </a:extLst>
          </p:cNvPr>
          <p:cNvSpPr/>
          <p:nvPr/>
        </p:nvSpPr>
        <p:spPr>
          <a:xfrm>
            <a:off x="10417404" y="3600000"/>
            <a:ext cx="42342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B8E5B52-13D1-4F63-AEE2-F1E630BFCBB4}"/>
              </a:ext>
            </a:extLst>
          </p:cNvPr>
          <p:cNvSpPr/>
          <p:nvPr/>
        </p:nvSpPr>
        <p:spPr>
          <a:xfrm>
            <a:off x="913614" y="1908000"/>
            <a:ext cx="453273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4F19BC5-31E5-4E3A-843B-790774226A51}"/>
              </a:ext>
            </a:extLst>
          </p:cNvPr>
          <p:cNvSpPr/>
          <p:nvPr/>
        </p:nvSpPr>
        <p:spPr>
          <a:xfrm>
            <a:off x="1404988" y="1908000"/>
            <a:ext cx="1206238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47E7D7D-E1DF-4765-BBC1-52CCC66B4E11}"/>
              </a:ext>
            </a:extLst>
          </p:cNvPr>
          <p:cNvSpPr/>
          <p:nvPr/>
        </p:nvSpPr>
        <p:spPr>
          <a:xfrm>
            <a:off x="2677212" y="1908000"/>
            <a:ext cx="110549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066ADEB-2388-4809-AF88-1951200B58C1}"/>
              </a:ext>
            </a:extLst>
          </p:cNvPr>
          <p:cNvSpPr/>
          <p:nvPr/>
        </p:nvSpPr>
        <p:spPr>
          <a:xfrm>
            <a:off x="3822178" y="1908000"/>
            <a:ext cx="35389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A846946-C4C0-4699-9859-D954A982A355}"/>
              </a:ext>
            </a:extLst>
          </p:cNvPr>
          <p:cNvSpPr/>
          <p:nvPr/>
        </p:nvSpPr>
        <p:spPr>
          <a:xfrm>
            <a:off x="4227137" y="1908000"/>
            <a:ext cx="130679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B04D95E-346A-428D-99DE-C473DF91C7B3}"/>
              </a:ext>
            </a:extLst>
          </p:cNvPr>
          <p:cNvSpPr/>
          <p:nvPr/>
        </p:nvSpPr>
        <p:spPr>
          <a:xfrm>
            <a:off x="5599522" y="1908000"/>
            <a:ext cx="109429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42BEE75-66A6-48AB-88D5-39892E328D0F}"/>
              </a:ext>
            </a:extLst>
          </p:cNvPr>
          <p:cNvSpPr/>
          <p:nvPr/>
        </p:nvSpPr>
        <p:spPr>
          <a:xfrm>
            <a:off x="6777872" y="1908000"/>
            <a:ext cx="47134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B00E701-90BD-4492-84D1-A33BCE3D64B7}"/>
              </a:ext>
            </a:extLst>
          </p:cNvPr>
          <p:cNvSpPr/>
          <p:nvPr/>
        </p:nvSpPr>
        <p:spPr>
          <a:xfrm>
            <a:off x="7305773" y="1908000"/>
            <a:ext cx="136080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71310C-A683-4F2F-B691-8F1039D5726A}"/>
              </a:ext>
            </a:extLst>
          </p:cNvPr>
          <p:cNvSpPr/>
          <p:nvPr/>
        </p:nvSpPr>
        <p:spPr>
          <a:xfrm>
            <a:off x="8738461" y="1908000"/>
            <a:ext cx="35447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AEB243C-DD12-4050-B3D9-C4CFC25B4DC9}"/>
              </a:ext>
            </a:extLst>
          </p:cNvPr>
          <p:cNvSpPr/>
          <p:nvPr/>
        </p:nvSpPr>
        <p:spPr>
          <a:xfrm>
            <a:off x="9158141" y="1908000"/>
            <a:ext cx="768286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A430DA4-5901-4B20-AF54-000E85B3F330}"/>
              </a:ext>
            </a:extLst>
          </p:cNvPr>
          <p:cNvSpPr/>
          <p:nvPr/>
        </p:nvSpPr>
        <p:spPr>
          <a:xfrm>
            <a:off x="9998311" y="1908000"/>
            <a:ext cx="402208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F1466CA-2751-45F8-AB48-CB2BA67D404D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1130431" y="2268000"/>
            <a:ext cx="982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83FA244-69DA-4CF1-84DE-0B07A5794F4F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2008107" y="2268000"/>
            <a:ext cx="28083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2FEA736-A69D-4AAE-B2DC-0DB22999582B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>
            <a:off x="3229958" y="2268000"/>
            <a:ext cx="130305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3936CAC-2D40-4092-8E45-E70D081151EF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3999127" y="2268000"/>
            <a:ext cx="281919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FEFFB50-BC27-4D88-94CD-F583AE6E2E24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4880533" y="2268000"/>
            <a:ext cx="110464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BFBCAB5-4E40-4AB1-8830-4BE125ECF3E3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6009981" y="2268000"/>
            <a:ext cx="136688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6DBE63F-4329-4509-ACEB-48DB86333EDA}"/>
              </a:ext>
            </a:extLst>
          </p:cNvPr>
          <p:cNvCxnSpPr>
            <a:cxnSpLocks/>
            <a:stCxn id="22" idx="2"/>
            <a:endCxn id="12" idx="0"/>
          </p:cNvCxnSpPr>
          <p:nvPr/>
        </p:nvCxnSpPr>
        <p:spPr>
          <a:xfrm flipH="1">
            <a:off x="6836986" y="2268000"/>
            <a:ext cx="176557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2781FE8-F7B9-40EC-BE29-B7C17541DB60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7838388" y="2268000"/>
            <a:ext cx="147787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D1CE780-BB3E-428D-B276-133B3EBCC5FC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>
            <a:off x="8915698" y="2268000"/>
            <a:ext cx="2327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2953ADB-F8E1-45FD-9C4F-44CE300316DA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>
            <a:off x="9542284" y="2268000"/>
            <a:ext cx="311284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2FB236AC-B4BD-4294-92CC-03779C601717}"/>
              </a:ext>
            </a:extLst>
          </p:cNvPr>
          <p:cNvCxnSpPr>
            <a:cxnSpLocks/>
            <a:stCxn id="26" idx="2"/>
            <a:endCxn id="15" idx="0"/>
          </p:cNvCxnSpPr>
          <p:nvPr/>
        </p:nvCxnSpPr>
        <p:spPr>
          <a:xfrm>
            <a:off x="10199415" y="2268000"/>
            <a:ext cx="42970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3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73ED2-60BA-40AF-ACFC-0B3F4A92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EBEFAB6-8A37-4B1B-82A8-9DD8669E7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82441-F78A-4894-8E2F-76EF1DD2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2. Iteration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14429-F0E3-4329-A93E-3426E1BC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520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0B2A2-51E7-4973-9C1D-BC0552F9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0134E-E5BD-45E6-A4B2-D1CE5188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149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94B7E-BA12-43BF-BBEE-9CF4192D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 Iteration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E43555-9F57-47E5-84AF-DDB88F6E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/>
              <a:t>Vorstellung</a:t>
            </a:r>
          </a:p>
          <a:p>
            <a:r>
              <a:rPr lang="de-CH" dirty="0"/>
              <a:t>Webseite zeigen, von UZH Projekt sprechen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Eingabe von Sätzen zeigen, Tonbeispiele abspielen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Problemstellung(Matthias ziele </a:t>
            </a:r>
            <a:r>
              <a:rPr lang="de-CH" dirty="0" err="1"/>
              <a:t>arbeit</a:t>
            </a:r>
            <a:r>
              <a:rPr lang="de-CH" dirty="0"/>
              <a:t> plus fragen)</a:t>
            </a:r>
          </a:p>
          <a:p>
            <a:r>
              <a:rPr lang="de-CH" dirty="0"/>
              <a:t>Vorstellungen eingelesene Satzgruppe (</a:t>
            </a:r>
            <a:r>
              <a:rPr lang="de-CH" dirty="0" err="1"/>
              <a:t>beispiel</a:t>
            </a:r>
            <a:r>
              <a:rPr lang="de-CH" dirty="0"/>
              <a:t> mit mind. 1 offensichtlich schlechten Satz)(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Wir müssen schlechte ausfiltern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Was ist ein schlechter Satz (wie gut ist ein Satz)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Stellen wir fest anhand von Bewertung (gute </a:t>
            </a:r>
            <a:r>
              <a:rPr lang="de-CH" dirty="0" err="1"/>
              <a:t>sätze</a:t>
            </a:r>
            <a:r>
              <a:rPr lang="de-CH" dirty="0"/>
              <a:t> sind gleich, schlechte weichen stark ab)</a:t>
            </a:r>
          </a:p>
          <a:p>
            <a:r>
              <a:rPr lang="de-CH" dirty="0"/>
              <a:t>Paint </a:t>
            </a:r>
            <a:r>
              <a:rPr lang="de-CH" dirty="0" err="1"/>
              <a:t>grafik</a:t>
            </a:r>
            <a:r>
              <a:rPr lang="de-CH" dirty="0"/>
              <a:t>, </a:t>
            </a:r>
            <a:r>
              <a:rPr lang="de-CH" dirty="0" err="1"/>
              <a:t>bewertung</a:t>
            </a:r>
            <a:r>
              <a:rPr lang="de-CH" dirty="0"/>
              <a:t>, </a:t>
            </a:r>
            <a:r>
              <a:rPr lang="de-CH" dirty="0" err="1"/>
              <a:t>ranking</a:t>
            </a:r>
            <a:r>
              <a:rPr lang="de-CH" dirty="0"/>
              <a:t>, gibt zahl (0-1)</a:t>
            </a:r>
          </a:p>
          <a:p>
            <a:r>
              <a:rPr lang="de-CH" dirty="0"/>
              <a:t>Wir filtern anhand dieses Rankings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88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89C6F-15E2-444B-99A5-49F2C4A8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3B046-1861-426E-A648-7201B22F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Was ist eine Alignierung ? (</a:t>
            </a:r>
            <a:r>
              <a:rPr lang="de-CH" dirty="0" err="1"/>
              <a:t>erklärung</a:t>
            </a:r>
            <a:r>
              <a:rPr lang="de-CH" dirty="0"/>
              <a:t> </a:t>
            </a:r>
            <a:r>
              <a:rPr lang="de-CH" dirty="0" err="1"/>
              <a:t>wortalignierung</a:t>
            </a:r>
            <a:r>
              <a:rPr lang="de-CH" dirty="0"/>
              <a:t>,  </a:t>
            </a:r>
            <a:r>
              <a:rPr lang="de-CH" dirty="0" err="1"/>
              <a:t>beispiel</a:t>
            </a:r>
            <a:r>
              <a:rPr lang="de-CH" dirty="0"/>
              <a:t> mit 1 zu n </a:t>
            </a:r>
            <a:r>
              <a:rPr lang="de-CH" dirty="0" err="1"/>
              <a:t>alignment</a:t>
            </a:r>
            <a:r>
              <a:rPr lang="de-CH" dirty="0"/>
              <a:t>, </a:t>
            </a:r>
            <a:r>
              <a:rPr lang="de-CH" dirty="0" err="1"/>
              <a:t>schwierigkeit</a:t>
            </a:r>
            <a:r>
              <a:rPr lang="de-CH" dirty="0"/>
              <a:t> des </a:t>
            </a:r>
            <a:r>
              <a:rPr lang="de-CH" dirty="0" err="1"/>
              <a:t>alignments</a:t>
            </a:r>
            <a:r>
              <a:rPr lang="de-CH" dirty="0"/>
              <a:t>)</a:t>
            </a:r>
          </a:p>
          <a:p>
            <a:r>
              <a:rPr lang="de-CH" dirty="0"/>
              <a:t>Es gibt </a:t>
            </a:r>
            <a:r>
              <a:rPr lang="de-CH" dirty="0" err="1"/>
              <a:t>tools</a:t>
            </a:r>
            <a:r>
              <a:rPr lang="de-CH" dirty="0"/>
              <a:t> die dies machen (</a:t>
            </a:r>
            <a:r>
              <a:rPr lang="de-CH" dirty="0" err="1"/>
              <a:t>bipartite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)</a:t>
            </a:r>
          </a:p>
          <a:p>
            <a:r>
              <a:rPr lang="de-CH" dirty="0"/>
              <a:t>Wie verwenden wir diese mit unseren Daten (Wie allgemein, sind ja keine </a:t>
            </a:r>
            <a:r>
              <a:rPr lang="de-CH" dirty="0" err="1"/>
              <a:t>übersetzungen</a:t>
            </a:r>
            <a:r>
              <a:rPr lang="de-CH" dirty="0"/>
              <a:t>, wir behandeln sie aber so)</a:t>
            </a:r>
          </a:p>
          <a:p>
            <a:r>
              <a:rPr lang="de-CH" dirty="0"/>
              <a:t>Wie machen wir dies über eine ganze Gruppe? (Verwendung eines Graphen, </a:t>
            </a:r>
            <a:r>
              <a:rPr lang="de-CH" dirty="0" err="1"/>
              <a:t>nodes</a:t>
            </a:r>
            <a:r>
              <a:rPr lang="de-CH" dirty="0"/>
              <a:t> und </a:t>
            </a:r>
            <a:r>
              <a:rPr lang="de-CH" dirty="0" err="1"/>
              <a:t>edges</a:t>
            </a:r>
            <a:r>
              <a:rPr lang="de-CH" dirty="0"/>
              <a:t> einfügen)</a:t>
            </a:r>
          </a:p>
          <a:p>
            <a:r>
              <a:rPr lang="de-CH" dirty="0"/>
              <a:t>Die Tools und Benutzereingaben sind aber nicht perfekt (zeigen wir </a:t>
            </a:r>
            <a:r>
              <a:rPr lang="de-CH" dirty="0" err="1"/>
              <a:t>graphen</a:t>
            </a:r>
            <a:r>
              <a:rPr lang="de-CH" dirty="0"/>
              <a:t> mit </a:t>
            </a:r>
            <a:r>
              <a:rPr lang="de-CH" dirty="0" err="1"/>
              <a:t>filtervalue</a:t>
            </a:r>
            <a:r>
              <a:rPr lang="de-CH" dirty="0"/>
              <a:t> 1, kein einfaches </a:t>
            </a:r>
            <a:r>
              <a:rPr lang="de-CH" dirty="0" err="1"/>
              <a:t>problem</a:t>
            </a:r>
            <a:r>
              <a:rPr lang="de-CH" dirty="0"/>
              <a:t>, müssen damit umgehen, </a:t>
            </a:r>
            <a:r>
              <a:rPr lang="de-CH" dirty="0" err="1"/>
              <a:t>aligner</a:t>
            </a:r>
            <a:r>
              <a:rPr lang="de-CH" dirty="0"/>
              <a:t> </a:t>
            </a:r>
            <a:r>
              <a:rPr lang="de-CH" dirty="0" err="1"/>
              <a:t>fehler</a:t>
            </a:r>
            <a:r>
              <a:rPr lang="de-CH" dirty="0"/>
              <a:t> </a:t>
            </a:r>
            <a:r>
              <a:rPr lang="de-CH" dirty="0" err="1"/>
              <a:t>beispiel</a:t>
            </a:r>
            <a:r>
              <a:rPr lang="de-CH" dirty="0"/>
              <a:t>, </a:t>
            </a:r>
            <a:r>
              <a:rPr lang="de-CH" dirty="0" err="1"/>
              <a:t>benutzer</a:t>
            </a:r>
            <a:r>
              <a:rPr lang="de-CH" dirty="0"/>
              <a:t> </a:t>
            </a:r>
            <a:r>
              <a:rPr lang="de-CH" dirty="0" err="1"/>
              <a:t>fehler</a:t>
            </a:r>
            <a:r>
              <a:rPr lang="de-CH" dirty="0"/>
              <a:t> </a:t>
            </a:r>
            <a:r>
              <a:rPr lang="de-CH" dirty="0" err="1"/>
              <a:t>beispiel</a:t>
            </a:r>
            <a:r>
              <a:rPr lang="de-CH" dirty="0"/>
              <a:t>)</a:t>
            </a:r>
          </a:p>
          <a:p>
            <a:r>
              <a:rPr lang="de-CH" dirty="0"/>
              <a:t>inkorrekte </a:t>
            </a:r>
            <a:r>
              <a:rPr lang="de-CH" dirty="0" err="1"/>
              <a:t>alignments</a:t>
            </a:r>
            <a:r>
              <a:rPr lang="de-CH" dirty="0"/>
              <a:t> filtern wir aus (kleines </a:t>
            </a:r>
            <a:r>
              <a:rPr lang="de-CH" dirty="0" err="1"/>
              <a:t>beispiel</a:t>
            </a:r>
            <a:r>
              <a:rPr lang="de-CH" dirty="0"/>
              <a:t>, da </a:t>
            </a:r>
            <a:r>
              <a:rPr lang="de-CH" dirty="0" err="1"/>
              <a:t>transkriptionen</a:t>
            </a:r>
            <a:r>
              <a:rPr lang="de-CH" dirty="0"/>
              <a:t> müssen die </a:t>
            </a:r>
            <a:r>
              <a:rPr lang="de-CH" dirty="0" err="1"/>
              <a:t>wörter</a:t>
            </a:r>
            <a:r>
              <a:rPr lang="de-CH" dirty="0"/>
              <a:t> ähnlich </a:t>
            </a:r>
            <a:r>
              <a:rPr lang="de-CH"/>
              <a:t>sein)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47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5532021-EBDB-4896-89AE-561EB243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081886"/>
            <a:ext cx="6553545" cy="4702169"/>
          </a:xfrm>
          <a:prstGeom prst="rect">
            <a:avLst/>
          </a:prstGeom>
        </p:spPr>
      </p:pic>
      <p:sp>
        <p:nvSpPr>
          <p:cNvPr id="1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E38F210-1E8E-4E2A-9174-110A5C3E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«Citizen Linguistics: Locate that dialect!»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529A9-146E-457E-895A-DCD62B2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00D1F7"/>
                </a:solidFill>
                <a:latin typeface="+mn-lt"/>
                <a:ea typeface="+mn-ea"/>
                <a:cs typeface="+mn-cs"/>
              </a:rPr>
              <a:t>www.dindialaekt.ch/ </a:t>
            </a:r>
            <a:endParaRPr lang="en-US" sz="2000" kern="1200" dirty="0">
              <a:solidFill>
                <a:srgbClr val="00D1F7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63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D5B4B-DBBB-4D64-B9B1-F0D6841A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Eingabe Schweizerdeutsche Sätze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6B35A9B-4199-4482-8FED-BF89F83A1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2372" y="1825625"/>
            <a:ext cx="91872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8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6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D sägässli diä wärdid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am </a:t>
            </a:r>
            <a:r>
              <a:rPr lang="de-CH" dirty="0" err="1"/>
              <a:t>oobet</a:t>
            </a:r>
            <a:r>
              <a:rPr lang="de-CH" dirty="0"/>
              <a:t> </a:t>
            </a:r>
            <a:r>
              <a:rPr lang="de-CH" dirty="0" err="1"/>
              <a:t>voräne</a:t>
            </a:r>
            <a:r>
              <a:rPr lang="de-CH" dirty="0"/>
              <a:t> schon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tänglet</a:t>
            </a:r>
            <a:r>
              <a:rPr lang="de-CH" dirty="0"/>
              <a:t> ins </a:t>
            </a:r>
            <a:r>
              <a:rPr lang="de-CH" dirty="0" err="1"/>
              <a:t>grüschtet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Dass </a:t>
            </a:r>
            <a:r>
              <a:rPr lang="de-CH" dirty="0" err="1"/>
              <a:t>me</a:t>
            </a:r>
            <a:r>
              <a:rPr lang="de-CH" dirty="0"/>
              <a:t> denn </a:t>
            </a:r>
            <a:r>
              <a:rPr lang="de-CH" dirty="0" err="1"/>
              <a:t>moore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dess</a:t>
            </a:r>
            <a:r>
              <a:rPr lang="de-CH" dirty="0"/>
              <a:t> a </a:t>
            </a:r>
            <a:r>
              <a:rPr lang="de-CH" dirty="0" err="1"/>
              <a:t>morgete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</a:t>
            </a:r>
            <a:r>
              <a:rPr lang="de-CH" dirty="0" err="1"/>
              <a:t>druflousmääje</a:t>
            </a:r>
            <a:endParaRPr lang="de-CH" dirty="0"/>
          </a:p>
        </p:txBody>
      </p:sp>
      <p:pic>
        <p:nvPicPr>
          <p:cNvPr id="12" name="SDS_CD4_1_14_speaker1_4">
            <a:hlinkClick r:id="" action="ppaction://media"/>
            <a:extLst>
              <a:ext uri="{FF2B5EF4-FFF2-40B4-BE49-F238E27FC236}">
                <a16:creationId xmlns:a16="http://schemas.microsoft.com/office/drawing/2014/main" id="{581E1A09-42C7-4257-A82B-42B6486088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766060" y="200034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 Schlecht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4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*D sage </a:t>
            </a:r>
            <a:r>
              <a:rPr lang="de-CH" dirty="0" err="1"/>
              <a:t>diä</a:t>
            </a:r>
            <a:r>
              <a:rPr lang="de-CH" dirty="0"/>
              <a:t> </a:t>
            </a:r>
            <a:r>
              <a:rPr lang="de-CH" dirty="0" err="1"/>
              <a:t>wärdid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***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tänglet</a:t>
            </a:r>
            <a:r>
              <a:rPr lang="de-CH" dirty="0"/>
              <a:t> ins </a:t>
            </a:r>
            <a:r>
              <a:rPr lang="de-CH" dirty="0" err="1"/>
              <a:t>grüschtet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Dass </a:t>
            </a:r>
            <a:r>
              <a:rPr lang="de-CH" dirty="0" err="1"/>
              <a:t>me</a:t>
            </a:r>
            <a:r>
              <a:rPr lang="de-CH" dirty="0"/>
              <a:t> denn </a:t>
            </a:r>
            <a:r>
              <a:rPr lang="de-CH" dirty="0" err="1"/>
              <a:t>moore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dess</a:t>
            </a:r>
            <a:r>
              <a:rPr lang="de-CH" dirty="0"/>
              <a:t> a </a:t>
            </a:r>
            <a:r>
              <a:rPr lang="de-CH" dirty="0" err="1"/>
              <a:t>morgete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***</a:t>
            </a:r>
          </a:p>
        </p:txBody>
      </p:sp>
    </p:spTree>
    <p:extLst>
      <p:ext uri="{BB962C8B-B14F-4D97-AF65-F5344CB8AC3E}">
        <p14:creationId xmlns:p14="http://schemas.microsoft.com/office/powerpoint/2010/main" val="117918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 Schlecht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4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r>
              <a:rPr lang="de-CH" dirty="0"/>
              <a:t>	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78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Microsoft Office PowerPoint</Application>
  <PresentationFormat>Breitbild</PresentationFormat>
  <Paragraphs>120</Paragraphs>
  <Slides>17</Slides>
  <Notes>11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NLP-CH-Deutsch</vt:lpstr>
      <vt:lpstr>PowerPoint-Präsentation</vt:lpstr>
      <vt:lpstr>1. Iteration</vt:lpstr>
      <vt:lpstr>PowerPoint-Präsentation</vt:lpstr>
      <vt:lpstr>«Citizen Linguistics: Locate that dialect!»</vt:lpstr>
      <vt:lpstr>Eingabe Schweizerdeutsche Sätze</vt:lpstr>
      <vt:lpstr>Beispiel Eingabe</vt:lpstr>
      <vt:lpstr>Beispiel Eingabe Schlecht</vt:lpstr>
      <vt:lpstr>Beispiel Eingabe Schlecht</vt:lpstr>
      <vt:lpstr>Problemstellung</vt:lpstr>
      <vt:lpstr>Wie sehen die eingelesenen Daten aus</vt:lpstr>
      <vt:lpstr>Wir müssen schlechte/unbrauchbare ausfiltern</vt:lpstr>
      <vt:lpstr>Was definiert eine «gute» Transkription?</vt:lpstr>
      <vt:lpstr>Filterung</vt:lpstr>
      <vt:lpstr>Wortalignierung</vt:lpstr>
      <vt:lpstr>PowerPoint-Präsentation</vt:lpstr>
      <vt:lpstr>2.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NLP-CH-Deutsch</dc:title>
  <dc:creator>Matthias Ernst</dc:creator>
  <cp:lastModifiedBy>Strappazzon Fabio (s)</cp:lastModifiedBy>
  <cp:revision>8</cp:revision>
  <dcterms:created xsi:type="dcterms:W3CDTF">2018-01-28T11:59:31Z</dcterms:created>
  <dcterms:modified xsi:type="dcterms:W3CDTF">2018-01-30T13:05:36Z</dcterms:modified>
</cp:coreProperties>
</file>