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7" r:id="rId15"/>
    <p:sldId id="271" r:id="rId16"/>
    <p:sldId id="272" r:id="rId17"/>
    <p:sldId id="279" r:id="rId18"/>
    <p:sldId id="258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54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</a:t>
            </a:r>
          </a:p>
          <a:p>
            <a:r>
              <a:rPr lang="de-CH" dirty="0"/>
              <a:t>Unter dem Begriff Citizen Science versteht man die aktive Beteiligung der Bevölkerung an der wissenschaftlichen Forschung.</a:t>
            </a:r>
          </a:p>
          <a:p>
            <a:r>
              <a:rPr lang="de-CH" dirty="0"/>
              <a:t>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Zusammengehörigkeit der Wörter in zwei </a:t>
            </a:r>
            <a:r>
              <a:rPr lang="de-CH" dirty="0" err="1"/>
              <a:t>sätzen</a:t>
            </a:r>
            <a:r>
              <a:rPr lang="de-CH" dirty="0"/>
              <a:t> unterschiedlicher Sprachen</a:t>
            </a:r>
          </a:p>
          <a:p>
            <a:r>
              <a:rPr lang="de-CH" dirty="0"/>
              <a:t>Resultat: </a:t>
            </a:r>
            <a:r>
              <a:rPr lang="de-CH" dirty="0" err="1"/>
              <a:t>bipartiter</a:t>
            </a:r>
            <a:r>
              <a:rPr lang="de-CH" dirty="0"/>
              <a:t> </a:t>
            </a:r>
            <a:r>
              <a:rPr lang="de-CH" dirty="0" err="1"/>
              <a:t>graph</a:t>
            </a:r>
            <a:endParaRPr lang="de-CH" dirty="0"/>
          </a:p>
          <a:p>
            <a:r>
              <a:rPr lang="de-CH" dirty="0"/>
              <a:t>Schwierigkeit: Reihenfolge unterschiedlich, 1 zu n </a:t>
            </a:r>
            <a:r>
              <a:rPr lang="de-CH" dirty="0" err="1"/>
              <a:t>beziehung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28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Transkription A ist «</a:t>
            </a:r>
            <a:r>
              <a:rPr lang="de-CH" dirty="0" err="1"/>
              <a:t>übersetzung</a:t>
            </a:r>
            <a:r>
              <a:rPr lang="de-CH" dirty="0"/>
              <a:t>» von Transkription B</a:t>
            </a:r>
          </a:p>
          <a:p>
            <a:r>
              <a:rPr lang="de-CH" dirty="0"/>
              <a:t>Reihenfolge stabil, nutzen wir aus</a:t>
            </a:r>
          </a:p>
          <a:p>
            <a:r>
              <a:rPr lang="de-CH" dirty="0"/>
              <a:t>Trotzdem nicht trivial: 1 zu n existiert immer noch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01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Mehr als 2 zusammengehörige Sätze</a:t>
            </a:r>
          </a:p>
          <a:p>
            <a:r>
              <a:rPr lang="de-CH" dirty="0"/>
              <a:t>Satzpaare bilden, </a:t>
            </a:r>
            <a:r>
              <a:rPr lang="de-CH" dirty="0" err="1"/>
              <a:t>resultat</a:t>
            </a:r>
            <a:r>
              <a:rPr lang="de-CH" dirty="0"/>
              <a:t> kombinieren</a:t>
            </a:r>
          </a:p>
          <a:p>
            <a:r>
              <a:rPr lang="de-CH" dirty="0"/>
              <a:t>Kombination von a-b </a:t>
            </a:r>
            <a:r>
              <a:rPr lang="de-CH" dirty="0" err="1"/>
              <a:t>alignment</a:t>
            </a:r>
            <a:r>
              <a:rPr lang="de-CH" dirty="0"/>
              <a:t> und b-c </a:t>
            </a:r>
            <a:r>
              <a:rPr lang="de-CH" dirty="0" err="1"/>
              <a:t>alignment</a:t>
            </a:r>
            <a:r>
              <a:rPr lang="de-CH" dirty="0"/>
              <a:t> in einen </a:t>
            </a:r>
            <a:r>
              <a:rPr lang="de-CH" dirty="0" err="1"/>
              <a:t>graphen</a:t>
            </a:r>
            <a:endParaRPr lang="de-CH" dirty="0"/>
          </a:p>
          <a:p>
            <a:r>
              <a:rPr lang="de-CH" dirty="0"/>
              <a:t>Wörter sind knoten</a:t>
            </a:r>
          </a:p>
          <a:p>
            <a:r>
              <a:rPr lang="de-CH" dirty="0"/>
              <a:t>(Zusammenhangs)</a:t>
            </a:r>
            <a:r>
              <a:rPr lang="de-CH" dirty="0" err="1"/>
              <a:t>komponenten</a:t>
            </a:r>
            <a:r>
              <a:rPr lang="de-CH" dirty="0"/>
              <a:t> sind </a:t>
            </a:r>
            <a:r>
              <a:rPr lang="de-CH" dirty="0" err="1"/>
              <a:t>wortgruppen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93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Levenshtein</a:t>
            </a:r>
            <a:r>
              <a:rPr lang="de-CH" dirty="0"/>
              <a:t>/</a:t>
            </a:r>
            <a:r>
              <a:rPr lang="de-CH" dirty="0" err="1"/>
              <a:t>Editdistanz</a:t>
            </a:r>
            <a:r>
              <a:rPr lang="de-CH" dirty="0"/>
              <a:t> ist offensichtlich</a:t>
            </a:r>
          </a:p>
          <a:p>
            <a:r>
              <a:rPr lang="de-CH" dirty="0"/>
              <a:t>Je näher eine </a:t>
            </a:r>
            <a:r>
              <a:rPr lang="de-CH" dirty="0" err="1"/>
              <a:t>maschinenübersetzung</a:t>
            </a:r>
            <a:r>
              <a:rPr lang="de-CH" dirty="0"/>
              <a:t> an einer menschlichen, desto besser ist sie.</a:t>
            </a:r>
          </a:p>
          <a:p>
            <a:r>
              <a:rPr lang="de-CH" dirty="0"/>
              <a:t>Maschinenübersetzung = zu bewertender </a:t>
            </a:r>
            <a:r>
              <a:rPr lang="de-CH" dirty="0" err="1"/>
              <a:t>satz</a:t>
            </a:r>
            <a:endParaRPr lang="de-CH" dirty="0"/>
          </a:p>
          <a:p>
            <a:r>
              <a:rPr lang="de-CH" dirty="0"/>
              <a:t>Referenzübersetzungen = alle anderen Sätze</a:t>
            </a:r>
          </a:p>
          <a:p>
            <a:r>
              <a:rPr lang="de-CH" dirty="0"/>
              <a:t>Alternativen und </a:t>
            </a:r>
            <a:r>
              <a:rPr lang="de-CH" dirty="0" err="1"/>
              <a:t>verbesserungen</a:t>
            </a:r>
            <a:r>
              <a:rPr lang="de-CH" dirty="0"/>
              <a:t> von bleu bekannt</a:t>
            </a:r>
          </a:p>
          <a:p>
            <a:r>
              <a:rPr lang="de-CH" dirty="0"/>
              <a:t>Wir verwenden </a:t>
            </a:r>
            <a:r>
              <a:rPr lang="de-CH" dirty="0" err="1"/>
              <a:t>smoothin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für bleu, verbessert Ergebnis bei einzelnen </a:t>
            </a:r>
            <a:r>
              <a:rPr lang="de-CH" dirty="0" err="1"/>
              <a:t>sätzen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2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Übergang zwischen gut und schlecht fliessend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61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 </a:t>
            </a:r>
            <a:r>
              <a:rPr lang="de-CH" dirty="0" err="1"/>
              <a:t>tasks</a:t>
            </a:r>
            <a:r>
              <a:rPr lang="de-CH" dirty="0"/>
              <a:t>: </a:t>
            </a:r>
            <a:r>
              <a:rPr lang="de-CH" dirty="0" err="1"/>
              <a:t>ch</a:t>
            </a:r>
            <a:r>
              <a:rPr lang="de-CH" dirty="0"/>
              <a:t>-de übersetzen, </a:t>
            </a:r>
            <a:r>
              <a:rPr lang="de-CH" dirty="0" err="1"/>
              <a:t>ch</a:t>
            </a:r>
            <a:r>
              <a:rPr lang="de-CH" dirty="0"/>
              <a:t> transkribieren</a:t>
            </a:r>
          </a:p>
          <a:p>
            <a:endParaRPr lang="de-CH" dirty="0"/>
          </a:p>
          <a:p>
            <a:r>
              <a:rPr lang="de-CH" dirty="0"/>
              <a:t>Wir befassen uns mit </a:t>
            </a:r>
            <a:r>
              <a:rPr lang="de-CH" dirty="0" err="1"/>
              <a:t>transkriptionsdaten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Auslassung in teil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Hauptteil: Schreibvarianten: so kann ein Wörterbuch erstellt werden</a:t>
            </a:r>
          </a:p>
          <a:p>
            <a:r>
              <a:rPr lang="de-CH" dirty="0"/>
              <a:t>Tools: </a:t>
            </a:r>
            <a:r>
              <a:rPr lang="de-CH" dirty="0" err="1"/>
              <a:t>tools</a:t>
            </a:r>
            <a:r>
              <a:rPr lang="de-CH" dirty="0"/>
              <a:t> für schweizerdeutsch existieren nicht, Tools für andere Probleme können jedoch angewendet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Offensichtlich unbrauchbar, wollen wir ausfiltern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gut, ungewöhnlich wegen </a:t>
            </a:r>
            <a:r>
              <a:rPr lang="de-CH" dirty="0" err="1"/>
              <a:t>égü</a:t>
            </a:r>
            <a:r>
              <a:rPr lang="de-CH" dirty="0"/>
              <a:t> und </a:t>
            </a:r>
            <a:r>
              <a:rPr lang="de-CH" dirty="0" err="1"/>
              <a:t>accènt</a:t>
            </a:r>
            <a:r>
              <a:rPr lang="de-CH" dirty="0"/>
              <a:t> 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Mehrheitsentscheide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tendenziell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.</a:t>
            </a:r>
          </a:p>
          <a:p>
            <a:endParaRPr lang="de-CH" dirty="0"/>
          </a:p>
          <a:p>
            <a:r>
              <a:rPr lang="de-CH" dirty="0"/>
              <a:t>Ähnlichkeit lässt sich numerisch ausdrücken: jeder Satz erhält eine Bewertung zwischen 0 und 1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Bewertung zwischen 0 und 1</a:t>
            </a:r>
          </a:p>
          <a:p>
            <a:endParaRPr lang="de-CH" dirty="0"/>
          </a:p>
          <a:p>
            <a:r>
              <a:rPr lang="de-CH" dirty="0"/>
              <a:t>Filterung berücksichtigt nur die numerische Bewertung des 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4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Merkmale einer «guten»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guten Transkriptionen sind sich inhaltlich ähnlich</a:t>
            </a:r>
          </a:p>
          <a:p>
            <a:r>
              <a:rPr lang="de-CH" dirty="0"/>
              <a:t>Fehler sind zufällig verteilt und Einzelfälle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9816-E743-4DD6-A053-307680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860596B-C362-49F7-92EE-BE4E428B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0153"/>
              </p:ext>
            </p:extLst>
          </p:nvPr>
        </p:nvGraphicFramePr>
        <p:xfrm>
          <a:off x="838199" y="1825625"/>
          <a:ext cx="68620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30">
                  <a:extLst>
                    <a:ext uri="{9D8B030D-6E8A-4147-A177-3AD203B41FA5}">
                      <a16:colId xmlns:a16="http://schemas.microsoft.com/office/drawing/2014/main" val="2851794650"/>
                    </a:ext>
                  </a:extLst>
                </a:gridCol>
                <a:gridCol w="5894781">
                  <a:extLst>
                    <a:ext uri="{9D8B030D-6E8A-4147-A177-3AD203B41FA5}">
                      <a16:colId xmlns:a16="http://schemas.microsoft.com/office/drawing/2014/main" val="2403893606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707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0.0002645904060323999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4098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0.6781557399224509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5603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0.9185006575847926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0992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0.8947321304759088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5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C7CA5-674E-4CF0-9C60-DF9590C2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277EFE-76D3-45B7-B54F-5B1B174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2" y="1901434"/>
            <a:ext cx="9589040" cy="4203963"/>
          </a:xfrm>
        </p:spPr>
      </p:pic>
    </p:spTree>
    <p:extLst>
      <p:ext uri="{BB962C8B-B14F-4D97-AF65-F5344CB8AC3E}">
        <p14:creationId xmlns:p14="http://schemas.microsoft.com/office/powerpoint/2010/main" val="291932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7B20-3213-486A-B99E-C0A768D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0A59-6B14-4DC5-98F7-8595285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9"/>
            <a:ext cx="10515600" cy="4670425"/>
          </a:xfrm>
          <a:noFill/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momè</a:t>
            </a:r>
            <a:r>
              <a:rPr lang="de-CH" sz="3200" dirty="0"/>
              <a:t> </a:t>
            </a:r>
            <a:r>
              <a:rPr lang="de-CH" sz="3200" dirty="0" err="1"/>
              <a:t>jo</a:t>
            </a:r>
            <a:r>
              <a:rPr lang="de-CH" sz="3200" dirty="0"/>
              <a:t> </a:t>
            </a:r>
            <a:r>
              <a:rPr lang="de-CH" sz="3200" dirty="0" err="1"/>
              <a:t>nömme</a:t>
            </a:r>
            <a:r>
              <a:rPr lang="de-CH" sz="3200" dirty="0"/>
              <a:t> </a:t>
            </a:r>
            <a:r>
              <a:rPr lang="de-CH" sz="3200" dirty="0" err="1"/>
              <a:t>graase</a:t>
            </a:r>
            <a:r>
              <a:rPr lang="de-CH" sz="3200" dirty="0"/>
              <a:t> </a:t>
            </a:r>
            <a:r>
              <a:rPr lang="de-CH" sz="3200" dirty="0" err="1"/>
              <a:t>dä</a:t>
            </a:r>
            <a:r>
              <a:rPr lang="de-CH" sz="3200" dirty="0"/>
              <a:t> </a:t>
            </a:r>
            <a:r>
              <a:rPr lang="de-CH" sz="3200" dirty="0" err="1"/>
              <a:t>goopme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</a:t>
            </a:r>
            <a:r>
              <a:rPr lang="de-CH" sz="3200" dirty="0" err="1"/>
              <a:t>Püni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mue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ja </a:t>
            </a:r>
            <a:r>
              <a:rPr lang="de-CH" sz="3200" dirty="0" err="1"/>
              <a:t>nüme</a:t>
            </a:r>
            <a:r>
              <a:rPr lang="de-CH" sz="3200" dirty="0"/>
              <a:t> grase, de </a:t>
            </a:r>
            <a:r>
              <a:rPr lang="de-CH" sz="3200" dirty="0" err="1"/>
              <a:t>goht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d </a:t>
            </a:r>
            <a:r>
              <a:rPr lang="de-CH" sz="3200" dirty="0" err="1"/>
              <a:t>Bühni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0113CE-690B-4591-B18E-9E44668C0BB8}"/>
              </a:ext>
            </a:extLst>
          </p:cNvPr>
          <p:cNvSpPr/>
          <p:nvPr/>
        </p:nvSpPr>
        <p:spPr>
          <a:xfrm>
            <a:off x="865695" y="3600000"/>
            <a:ext cx="52947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65A4-38AF-4E6E-8B82-45599D6E127E}"/>
              </a:ext>
            </a:extLst>
          </p:cNvPr>
          <p:cNvSpPr/>
          <p:nvPr/>
        </p:nvSpPr>
        <p:spPr>
          <a:xfrm>
            <a:off x="1442301" y="3600000"/>
            <a:ext cx="118777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82CEC-D4BD-4AC2-94D7-3687DCA176D6}"/>
              </a:ext>
            </a:extLst>
          </p:cNvPr>
          <p:cNvSpPr/>
          <p:nvPr/>
        </p:nvSpPr>
        <p:spPr>
          <a:xfrm>
            <a:off x="2677212" y="3600000"/>
            <a:ext cx="136610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E1597-A056-4DA2-B293-EFF519E93FED}"/>
              </a:ext>
            </a:extLst>
          </p:cNvPr>
          <p:cNvSpPr/>
          <p:nvPr/>
        </p:nvSpPr>
        <p:spPr>
          <a:xfrm>
            <a:off x="4138367" y="3600000"/>
            <a:ext cx="28535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9AA472-5309-4C0E-A0B9-866F350230FB}"/>
              </a:ext>
            </a:extLst>
          </p:cNvPr>
          <p:cNvSpPr/>
          <p:nvPr/>
        </p:nvSpPr>
        <p:spPr>
          <a:xfrm>
            <a:off x="4477525" y="3600000"/>
            <a:ext cx="102694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281CB0-4D46-433F-8410-71465F434798}"/>
              </a:ext>
            </a:extLst>
          </p:cNvPr>
          <p:cNvSpPr/>
          <p:nvPr/>
        </p:nvSpPr>
        <p:spPr>
          <a:xfrm>
            <a:off x="5563386" y="3600000"/>
            <a:ext cx="89319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C69BC0-F511-4C13-9E35-5E6C1C756FAF}"/>
              </a:ext>
            </a:extLst>
          </p:cNvPr>
          <p:cNvSpPr/>
          <p:nvPr/>
        </p:nvSpPr>
        <p:spPr>
          <a:xfrm>
            <a:off x="7117237" y="3600000"/>
            <a:ext cx="144230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336E7-FA7E-44F0-8D30-FA42281B5219}"/>
              </a:ext>
            </a:extLst>
          </p:cNvPr>
          <p:cNvSpPr/>
          <p:nvPr/>
        </p:nvSpPr>
        <p:spPr>
          <a:xfrm>
            <a:off x="6622722" y="3600000"/>
            <a:ext cx="42852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A5E269-0FF6-4572-A771-C977EC47C84C}"/>
              </a:ext>
            </a:extLst>
          </p:cNvPr>
          <p:cNvSpPr/>
          <p:nvPr/>
        </p:nvSpPr>
        <p:spPr>
          <a:xfrm>
            <a:off x="8620813" y="3600000"/>
            <a:ext cx="636309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5E6E2C-2DC8-4BA2-BE8D-E33EF5D1F3FE}"/>
              </a:ext>
            </a:extLst>
          </p:cNvPr>
          <p:cNvSpPr/>
          <p:nvPr/>
        </p:nvSpPr>
        <p:spPr>
          <a:xfrm>
            <a:off x="9343533" y="3600000"/>
            <a:ext cx="102007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10100-A257-4265-9012-F69FF4DEA5E0}"/>
              </a:ext>
            </a:extLst>
          </p:cNvPr>
          <p:cNvSpPr/>
          <p:nvPr/>
        </p:nvSpPr>
        <p:spPr>
          <a:xfrm>
            <a:off x="10417404" y="3600000"/>
            <a:ext cx="42342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8E5B52-13D1-4F63-AEE2-F1E630BFCBB4}"/>
              </a:ext>
            </a:extLst>
          </p:cNvPr>
          <p:cNvSpPr/>
          <p:nvPr/>
        </p:nvSpPr>
        <p:spPr>
          <a:xfrm>
            <a:off x="913614" y="1908000"/>
            <a:ext cx="453273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F19BC5-31E5-4E3A-843B-790774226A51}"/>
              </a:ext>
            </a:extLst>
          </p:cNvPr>
          <p:cNvSpPr/>
          <p:nvPr/>
        </p:nvSpPr>
        <p:spPr>
          <a:xfrm>
            <a:off x="1404988" y="1908000"/>
            <a:ext cx="120623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7E7D7D-E1DF-4765-BBC1-52CCC66B4E11}"/>
              </a:ext>
            </a:extLst>
          </p:cNvPr>
          <p:cNvSpPr/>
          <p:nvPr/>
        </p:nvSpPr>
        <p:spPr>
          <a:xfrm>
            <a:off x="2677212" y="1908000"/>
            <a:ext cx="11054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66ADEB-2388-4809-AF88-1951200B58C1}"/>
              </a:ext>
            </a:extLst>
          </p:cNvPr>
          <p:cNvSpPr/>
          <p:nvPr/>
        </p:nvSpPr>
        <p:spPr>
          <a:xfrm>
            <a:off x="3822178" y="1908000"/>
            <a:ext cx="35389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846946-C4C0-4699-9859-D954A982A355}"/>
              </a:ext>
            </a:extLst>
          </p:cNvPr>
          <p:cNvSpPr/>
          <p:nvPr/>
        </p:nvSpPr>
        <p:spPr>
          <a:xfrm>
            <a:off x="4227137" y="1908000"/>
            <a:ext cx="13067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04D95E-346A-428D-99DE-C473DF91C7B3}"/>
              </a:ext>
            </a:extLst>
          </p:cNvPr>
          <p:cNvSpPr/>
          <p:nvPr/>
        </p:nvSpPr>
        <p:spPr>
          <a:xfrm>
            <a:off x="5599522" y="1908000"/>
            <a:ext cx="109429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2BEE75-66A6-48AB-88D5-39892E328D0F}"/>
              </a:ext>
            </a:extLst>
          </p:cNvPr>
          <p:cNvSpPr/>
          <p:nvPr/>
        </p:nvSpPr>
        <p:spPr>
          <a:xfrm>
            <a:off x="6777872" y="1908000"/>
            <a:ext cx="47134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00E701-90BD-4492-84D1-A33BCE3D64B7}"/>
              </a:ext>
            </a:extLst>
          </p:cNvPr>
          <p:cNvSpPr/>
          <p:nvPr/>
        </p:nvSpPr>
        <p:spPr>
          <a:xfrm>
            <a:off x="7305773" y="1908000"/>
            <a:ext cx="136080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71310C-A683-4F2F-B691-8F1039D5726A}"/>
              </a:ext>
            </a:extLst>
          </p:cNvPr>
          <p:cNvSpPr/>
          <p:nvPr/>
        </p:nvSpPr>
        <p:spPr>
          <a:xfrm>
            <a:off x="8738461" y="1908000"/>
            <a:ext cx="35447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AEB243C-DD12-4050-B3D9-C4CFC25B4DC9}"/>
              </a:ext>
            </a:extLst>
          </p:cNvPr>
          <p:cNvSpPr/>
          <p:nvPr/>
        </p:nvSpPr>
        <p:spPr>
          <a:xfrm>
            <a:off x="9158141" y="1908000"/>
            <a:ext cx="768286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430DA4-5901-4B20-AF54-000E85B3F330}"/>
              </a:ext>
            </a:extLst>
          </p:cNvPr>
          <p:cNvSpPr/>
          <p:nvPr/>
        </p:nvSpPr>
        <p:spPr>
          <a:xfrm>
            <a:off x="9998311" y="1908000"/>
            <a:ext cx="40220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1466CA-2751-45F8-AB48-CB2BA67D404D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1130431" y="2268000"/>
            <a:ext cx="982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83FA244-69DA-4CF1-84DE-0B07A5794F4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2008107" y="2268000"/>
            <a:ext cx="28083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2FEA736-A69D-4AAE-B2DC-0DB22999582B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229958" y="2268000"/>
            <a:ext cx="130305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3936CAC-2D40-4092-8E45-E70D081151EF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999127" y="2268000"/>
            <a:ext cx="281919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FEFFB50-BC27-4D88-94CD-F583AE6E2E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4880533" y="2268000"/>
            <a:ext cx="11046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FBCAB5-4E40-4AB1-8830-4BE125ECF3E3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009981" y="2268000"/>
            <a:ext cx="136688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DBE63F-4329-4509-ACEB-48DB86333EDA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6836986" y="2268000"/>
            <a:ext cx="17655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2781FE8-F7B9-40EC-BE29-B7C17541DB60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38388" y="2268000"/>
            <a:ext cx="14778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D1CE780-BB3E-428D-B276-133B3EBCC5FC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8915698" y="2268000"/>
            <a:ext cx="2327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2953ADB-F8E1-45FD-9C4F-44CE30031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9542284" y="2268000"/>
            <a:ext cx="31128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FB236AC-B4BD-4294-92CC-03779C60171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10199415" y="2268000"/>
            <a:ext cx="42970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3ED2-60BA-40AF-ACFC-0B3F4A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BEFAB6-8A37-4B1B-82A8-9DD8669E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168A7-B308-4396-82C5-331C3A0B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D82731-2B3F-440B-BED7-02599AF3B5F4}"/>
              </a:ext>
            </a:extLst>
          </p:cNvPr>
          <p:cNvSpPr/>
          <p:nvPr/>
        </p:nvSpPr>
        <p:spPr>
          <a:xfrm>
            <a:off x="539189" y="1639255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CSV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71D165-511D-43C9-9752-A65EEAFF1EC3}"/>
              </a:ext>
            </a:extLst>
          </p:cNvPr>
          <p:cNvSpPr/>
          <p:nvPr/>
        </p:nvSpPr>
        <p:spPr>
          <a:xfrm>
            <a:off x="3408745" y="1639255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Liste von Satzgruppen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81A187-4660-4F49-9123-99659103EFDE}"/>
              </a:ext>
            </a:extLst>
          </p:cNvPr>
          <p:cNvSpPr/>
          <p:nvPr/>
        </p:nvSpPr>
        <p:spPr>
          <a:xfrm>
            <a:off x="539188" y="3342536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Satzgruppe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7597F7-074C-4936-835F-0C40017C4B9B}"/>
              </a:ext>
            </a:extLst>
          </p:cNvPr>
          <p:cNvSpPr/>
          <p:nvPr/>
        </p:nvSpPr>
        <p:spPr>
          <a:xfrm>
            <a:off x="3408745" y="3342535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Bewertete Satzgruppe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5641A9-7A17-43EB-AD64-8FF0DEF47840}"/>
              </a:ext>
            </a:extLst>
          </p:cNvPr>
          <p:cNvSpPr/>
          <p:nvPr/>
        </p:nvSpPr>
        <p:spPr>
          <a:xfrm>
            <a:off x="539188" y="5006050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Bewertete Satzgruppe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D9E5E8-FF3A-4EF0-A49B-977CFD0D4792}"/>
              </a:ext>
            </a:extLst>
          </p:cNvPr>
          <p:cNvSpPr/>
          <p:nvPr/>
        </p:nvSpPr>
        <p:spPr>
          <a:xfrm>
            <a:off x="3408745" y="5006048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Brauchbare Sätze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6CEBF6D-1810-4876-B95B-1A4CA45081C6}"/>
              </a:ext>
            </a:extLst>
          </p:cNvPr>
          <p:cNvSpPr/>
          <p:nvPr/>
        </p:nvSpPr>
        <p:spPr>
          <a:xfrm>
            <a:off x="6095999" y="1639255"/>
            <a:ext cx="2735482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Brauchbare Sätze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7D6CE-E7B8-4A6D-AFDA-11C888536844}"/>
              </a:ext>
            </a:extLst>
          </p:cNvPr>
          <p:cNvSpPr/>
          <p:nvPr/>
        </p:nvSpPr>
        <p:spPr>
          <a:xfrm>
            <a:off x="10250343" y="1639255"/>
            <a:ext cx="1678329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Alignment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CC7F5C-9A5C-4CA6-A17A-4D8B9B5F708C}"/>
              </a:ext>
            </a:extLst>
          </p:cNvPr>
          <p:cNvSpPr/>
          <p:nvPr/>
        </p:nvSpPr>
        <p:spPr>
          <a:xfrm>
            <a:off x="6095998" y="3189170"/>
            <a:ext cx="2735483" cy="9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Bestehendes Alignment + weitere Satzgruppe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DDB343-E961-401E-9354-1A5064C72AB8}"/>
              </a:ext>
            </a:extLst>
          </p:cNvPr>
          <p:cNvSpPr/>
          <p:nvPr/>
        </p:nvSpPr>
        <p:spPr>
          <a:xfrm>
            <a:off x="10250344" y="3342536"/>
            <a:ext cx="1678329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Alignment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0435902-98A3-4E1A-9637-36D5D974723A}"/>
              </a:ext>
            </a:extLst>
          </p:cNvPr>
          <p:cNvSpPr/>
          <p:nvPr/>
        </p:nvSpPr>
        <p:spPr>
          <a:xfrm>
            <a:off x="6095998" y="4852683"/>
            <a:ext cx="2735484" cy="9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Satzgruppe mit verbesserungswürdigem Satz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9BFFB0-A491-4FC9-BD51-0539E4B8D663}"/>
              </a:ext>
            </a:extLst>
          </p:cNvPr>
          <p:cNvSpPr/>
          <p:nvPr/>
        </p:nvSpPr>
        <p:spPr>
          <a:xfrm>
            <a:off x="10250344" y="4852683"/>
            <a:ext cx="1678329" cy="96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Verbesserter Satz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4211535-6638-454D-979E-A1FE9D7998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29743" y="1957559"/>
            <a:ext cx="1279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A4C2BBF-0796-407A-9B6B-B9F940BF7D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29742" y="3660840"/>
            <a:ext cx="127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4E50CB6-0D8D-4721-9848-6CD46C3F67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29742" y="5324353"/>
            <a:ext cx="1279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35CB7BD-784B-484F-B688-A4B3114FFB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831481" y="1957559"/>
            <a:ext cx="141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FE86025-482A-4897-B712-251D66A910C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831481" y="3660839"/>
            <a:ext cx="141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B740778-8CFF-4D11-842D-AC8F4D730AB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831482" y="5324352"/>
            <a:ext cx="1418862" cy="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8321B1E-5155-4053-89FD-3F1537F09BBA}"/>
              </a:ext>
            </a:extLst>
          </p:cNvPr>
          <p:cNvSpPr txBox="1"/>
          <p:nvPr/>
        </p:nvSpPr>
        <p:spPr>
          <a:xfrm>
            <a:off x="2285777" y="163965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Einlesen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0903B-049C-4EE9-918F-677C6CD0F0D7}"/>
              </a:ext>
            </a:extLst>
          </p:cNvPr>
          <p:cNvSpPr txBox="1"/>
          <p:nvPr/>
        </p:nvSpPr>
        <p:spPr>
          <a:xfrm>
            <a:off x="2222105" y="3302769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Bewerten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036ED0-09B4-45BC-86AB-F38B8EAF8CBD}"/>
              </a:ext>
            </a:extLst>
          </p:cNvPr>
          <p:cNvSpPr txBox="1"/>
          <p:nvPr/>
        </p:nvSpPr>
        <p:spPr>
          <a:xfrm>
            <a:off x="2375191" y="496112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Filtern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E693A2-66E8-4704-900D-EDD8B3BBC022}"/>
              </a:ext>
            </a:extLst>
          </p:cNvPr>
          <p:cNvSpPr txBox="1"/>
          <p:nvPr/>
        </p:nvSpPr>
        <p:spPr>
          <a:xfrm>
            <a:off x="8972390" y="158664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Alignieren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049DB19-C79B-4CAF-86B5-B04BF29154AB}"/>
              </a:ext>
            </a:extLst>
          </p:cNvPr>
          <p:cNvSpPr txBox="1"/>
          <p:nvPr/>
        </p:nvSpPr>
        <p:spPr>
          <a:xfrm>
            <a:off x="8972390" y="330118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Alignieren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9D24A72-22A7-4024-B7DD-5D7FF947E3F2}"/>
              </a:ext>
            </a:extLst>
          </p:cNvPr>
          <p:cNvSpPr txBox="1"/>
          <p:nvPr/>
        </p:nvSpPr>
        <p:spPr>
          <a:xfrm>
            <a:off x="8831481" y="4902022"/>
            <a:ext cx="141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Interpolieren</a:t>
            </a:r>
          </a:p>
        </p:txBody>
      </p:sp>
    </p:spTree>
    <p:extLst>
      <p:ext uri="{BB962C8B-B14F-4D97-AF65-F5344CB8AC3E}">
        <p14:creationId xmlns:p14="http://schemas.microsoft.com/office/powerpoint/2010/main" val="18123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Satzbewertung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Sätze auf Ähnlichkeit überprüfen</a:t>
            </a:r>
          </a:p>
          <a:p>
            <a:r>
              <a:rPr lang="de-CH" dirty="0"/>
              <a:t>Problem bekannt aus Bewertung von Maschinenübersetzungen</a:t>
            </a:r>
          </a:p>
          <a:p>
            <a:r>
              <a:rPr lang="de-CH" dirty="0"/>
              <a:t>BLEU-Score ist de facto Standard</a:t>
            </a:r>
          </a:p>
          <a:p>
            <a:r>
              <a:rPr lang="de-CH" dirty="0"/>
              <a:t>«Maschinenübersetzung» wird mit mehreren «Referenzübersetzungen» verglichen</a:t>
            </a:r>
          </a:p>
          <a:p>
            <a:r>
              <a:rPr lang="de-CH" dirty="0"/>
              <a:t>Score zwischen 0 und 1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73B4C-04D0-411B-A75C-3A144B2F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 schlechter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D03D53A-5C7E-4D4B-975D-6EC775305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041" y="1331089"/>
            <a:ext cx="7696669" cy="56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desse</a:t>
            </a:r>
            <a:r>
              <a:rPr lang="de-CH" dirty="0"/>
              <a:t> mur-</a:t>
            </a:r>
          </a:p>
          <a:p>
            <a:r>
              <a:rPr lang="de-CH" dirty="0" err="1"/>
              <a:t>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761988C8-C30F-466C-BD3D-224DD6429A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Breitbild</PresentationFormat>
  <Paragraphs>171</Paragraphs>
  <Slides>19</Slides>
  <Notes>14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«Citizen Linguistics: Locate that dialect!»</vt:lpstr>
      <vt:lpstr>Eingabe Schweizerdeutsche Sätze</vt:lpstr>
      <vt:lpstr>Beispiel Eingabe</vt:lpstr>
      <vt:lpstr>Beispiel Eingabe 2</vt:lpstr>
      <vt:lpstr>Beispiel Eingabe Schlecht</vt:lpstr>
      <vt:lpstr>Problemstellung</vt:lpstr>
      <vt:lpstr>Wie sehen die eingelesenen Daten aus</vt:lpstr>
      <vt:lpstr>Merkmale einer «guten» Transkription?</vt:lpstr>
      <vt:lpstr>Filterung</vt:lpstr>
      <vt:lpstr>Wortalignierung</vt:lpstr>
      <vt:lpstr>Wortalignierung</vt:lpstr>
      <vt:lpstr>Wortalignierung</vt:lpstr>
      <vt:lpstr>Vorgänge</vt:lpstr>
      <vt:lpstr>Satzbewertung</vt:lpstr>
      <vt:lpstr>Filterung schlechter 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Strappazzon Fabio (s)</cp:lastModifiedBy>
  <cp:revision>24</cp:revision>
  <dcterms:created xsi:type="dcterms:W3CDTF">2018-01-28T11:59:31Z</dcterms:created>
  <dcterms:modified xsi:type="dcterms:W3CDTF">2018-01-30T15:41:52Z</dcterms:modified>
</cp:coreProperties>
</file>