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4" r:id="rId14"/>
    <p:sldId id="277" r:id="rId15"/>
    <p:sldId id="271" r:id="rId16"/>
    <p:sldId id="272" r:id="rId17"/>
    <p:sldId id="275" r:id="rId18"/>
    <p:sldId id="276" r:id="rId19"/>
    <p:sldId id="258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54" autoAdjust="0"/>
  </p:normalViewPr>
  <p:slideViewPr>
    <p:cSldViewPr snapToGrid="0">
      <p:cViewPr varScale="1">
        <p:scale>
          <a:sx n="66" d="100"/>
          <a:sy n="66" d="100"/>
        </p:scale>
        <p:origin x="58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as Ernst" userId="df635837de665df2" providerId="LiveId" clId="{07710505-4B3F-46BD-9A31-15FA784D19EE}"/>
    <pc:docChg chg="undo redo custSel addSld modSld">
      <pc:chgData name="Matthias Ernst" userId="df635837de665df2" providerId="LiveId" clId="{07710505-4B3F-46BD-9A31-15FA784D19EE}" dt="2018-01-30T09:29:05.910" v="2172"/>
      <pc:docMkLst>
        <pc:docMk/>
      </pc:docMkLst>
      <pc:sldChg chg="addSp modSp add">
        <pc:chgData name="Matthias Ernst" userId="df635837de665df2" providerId="LiveId" clId="{07710505-4B3F-46BD-9A31-15FA784D19EE}" dt="2018-01-28T12:00:21.751" v="38" actId="1076"/>
        <pc:sldMkLst>
          <pc:docMk/>
          <pc:sldMk cId="2870012120" sldId="256"/>
        </pc:sldMkLst>
        <pc:spChg chg="mod">
          <ac:chgData name="Matthias Ernst" userId="df635837de665df2" providerId="LiveId" clId="{07710505-4B3F-46BD-9A31-15FA784D19EE}" dt="2018-01-28T11:59:56.863" v="34" actId="20577"/>
          <ac:spMkLst>
            <pc:docMk/>
            <pc:sldMk cId="2870012120" sldId="256"/>
            <ac:spMk id="2" creationId="{4A30984E-0F41-48A1-9964-825FC20BDAA9}"/>
          </ac:spMkLst>
        </pc:spChg>
        <pc:picChg chg="add mod">
          <ac:chgData name="Matthias Ernst" userId="df635837de665df2" providerId="LiveId" clId="{07710505-4B3F-46BD-9A31-15FA784D19EE}" dt="2018-01-28T12:00:21.751" v="38" actId="1076"/>
          <ac:picMkLst>
            <pc:docMk/>
            <pc:sldMk cId="2870012120" sldId="256"/>
            <ac:picMk id="4" creationId="{7A9ADAEF-2C1E-477C-BEEE-0CEF988BE11E}"/>
          </ac:picMkLst>
        </pc:picChg>
      </pc:sldChg>
      <pc:sldChg chg="addSp delSp modSp add">
        <pc:chgData name="Matthias Ernst" userId="df635837de665df2" providerId="LiveId" clId="{07710505-4B3F-46BD-9A31-15FA784D19EE}" dt="2018-01-29T15:58:09.896" v="1985" actId="20577"/>
        <pc:sldMkLst>
          <pc:docMk/>
          <pc:sldMk cId="558888117" sldId="257"/>
        </pc:sldMkLst>
        <pc:spChg chg="mod">
          <ac:chgData name="Matthias Ernst" userId="df635837de665df2" providerId="LiveId" clId="{07710505-4B3F-46BD-9A31-15FA784D19EE}" dt="2018-01-28T12:28:31.081" v="53" actId="20577"/>
          <ac:spMkLst>
            <pc:docMk/>
            <pc:sldMk cId="558888117" sldId="257"/>
            <ac:spMk id="2" creationId="{0D594B7E-BA12-43BF-BBEE-9CF4192DEA6D}"/>
          </ac:spMkLst>
        </pc:spChg>
        <pc:spChg chg="del">
          <ac:chgData name="Matthias Ernst" userId="df635837de665df2" providerId="LiveId" clId="{07710505-4B3F-46BD-9A31-15FA784D19EE}" dt="2018-01-28T12:00:10.663" v="36" actId="20577"/>
          <ac:spMkLst>
            <pc:docMk/>
            <pc:sldMk cId="558888117" sldId="257"/>
            <ac:spMk id="3" creationId="{7DDE2A56-713A-4B09-8859-75201820D597}"/>
          </ac:spMkLst>
        </pc:spChg>
        <pc:spChg chg="add mod">
          <ac:chgData name="Matthias Ernst" userId="df635837de665df2" providerId="LiveId" clId="{07710505-4B3F-46BD-9A31-15FA784D19EE}" dt="2018-01-29T15:58:09.896" v="1985" actId="20577"/>
          <ac:spMkLst>
            <pc:docMk/>
            <pc:sldMk cId="558888117" sldId="257"/>
            <ac:spMk id="6" creationId="{B5E43555-9F57-47E5-84AF-DDB88F6E2BC2}"/>
          </ac:spMkLst>
        </pc:spChg>
        <pc:picChg chg="add del mod">
          <ac:chgData name="Matthias Ernst" userId="df635837de665df2" providerId="LiveId" clId="{07710505-4B3F-46BD-9A31-15FA784D19EE}" dt="2018-01-28T12:09:22.567" v="39" actId="478"/>
          <ac:picMkLst>
            <pc:docMk/>
            <pc:sldMk cId="558888117" sldId="257"/>
            <ac:picMk id="4" creationId="{F8C2FFA5-5F85-4130-AEC0-FE13D83150FA}"/>
          </ac:picMkLst>
        </pc:picChg>
      </pc:sldChg>
      <pc:sldChg chg="modSp add">
        <pc:chgData name="Matthias Ernst" userId="df635837de665df2" providerId="LiveId" clId="{07710505-4B3F-46BD-9A31-15FA784D19EE}" dt="2018-01-28T12:28:36.780" v="66" actId="20577"/>
        <pc:sldMkLst>
          <pc:docMk/>
          <pc:sldMk cId="2895206770" sldId="258"/>
        </pc:sldMkLst>
        <pc:spChg chg="mod">
          <ac:chgData name="Matthias Ernst" userId="df635837de665df2" providerId="LiveId" clId="{07710505-4B3F-46BD-9A31-15FA784D19EE}" dt="2018-01-28T12:28:36.780" v="66" actId="20577"/>
          <ac:spMkLst>
            <pc:docMk/>
            <pc:sldMk cId="2895206770" sldId="258"/>
            <ac:spMk id="2" creationId="{85182441-F78A-4894-8E2F-76EF1DD26C13}"/>
          </ac:spMkLst>
        </pc:spChg>
      </pc:sldChg>
      <pc:sldChg chg="modSp add">
        <pc:chgData name="Matthias Ernst" userId="df635837de665df2" providerId="LiveId" clId="{07710505-4B3F-46BD-9A31-15FA784D19EE}" dt="2018-01-28T15:29:48.102" v="1851" actId="20577"/>
        <pc:sldMkLst>
          <pc:docMk/>
          <pc:sldMk cId="1364705581" sldId="259"/>
        </pc:sldMkLst>
        <pc:spChg chg="mod">
          <ac:chgData name="Matthias Ernst" userId="df635837de665df2" providerId="LiveId" clId="{07710505-4B3F-46BD-9A31-15FA784D19EE}" dt="2018-01-28T15:29:48.102" v="1851" actId="20577"/>
          <ac:spMkLst>
            <pc:docMk/>
            <pc:sldMk cId="1364705581" sldId="259"/>
            <ac:spMk id="3" creationId="{0663B046-1861-426E-A648-7201B22F988C}"/>
          </ac:spMkLst>
        </pc:spChg>
      </pc:sldChg>
      <pc:sldChg chg="addSp delSp modSp add mod setBg setClrOvrMap modNotesTx">
        <pc:chgData name="Matthias Ernst" userId="df635837de665df2" providerId="LiveId" clId="{07710505-4B3F-46BD-9A31-15FA784D19EE}" dt="2018-01-30T09:19:36.726" v="2008" actId="26606"/>
        <pc:sldMkLst>
          <pc:docMk/>
          <pc:sldMk cId="1187637616" sldId="260"/>
        </pc:sldMkLst>
        <pc:spChg chg="mod">
          <ac:chgData name="Matthias Ernst" userId="df635837de665df2" providerId="LiveId" clId="{07710505-4B3F-46BD-9A31-15FA784D19EE}" dt="2018-01-30T09:19:36.726" v="2008" actId="26606"/>
          <ac:spMkLst>
            <pc:docMk/>
            <pc:sldMk cId="1187637616" sldId="260"/>
            <ac:spMk id="2" creationId="{EE38F210-1E8E-4E2A-9174-110A5C3E2FA7}"/>
          </ac:spMkLst>
        </pc:spChg>
        <pc:spChg chg="mod">
          <ac:chgData name="Matthias Ernst" userId="df635837de665df2" providerId="LiveId" clId="{07710505-4B3F-46BD-9A31-15FA784D19EE}" dt="2018-01-30T09:19:36.726" v="2008" actId="26606"/>
          <ac:spMkLst>
            <pc:docMk/>
            <pc:sldMk cId="1187637616" sldId="260"/>
            <ac:spMk id="3" creationId="{C2B529A9-146E-457E-895A-DCD62B292D65}"/>
          </ac:spMkLst>
        </pc:spChg>
        <pc:spChg chg="add del">
          <ac:chgData name="Matthias Ernst" userId="df635837de665df2" providerId="LiveId" clId="{07710505-4B3F-46BD-9A31-15FA784D19EE}" dt="2018-01-30T09:18:57.268" v="1997" actId="26606"/>
          <ac:spMkLst>
            <pc:docMk/>
            <pc:sldMk cId="1187637616" sldId="260"/>
            <ac:spMk id="9" creationId="{71B2258F-86CA-4D4D-8270-BC05FCDEBFB3}"/>
          </ac:spMkLst>
        </pc:spChg>
        <pc:spChg chg="add del">
          <ac:chgData name="Matthias Ernst" userId="df635837de665df2" providerId="LiveId" clId="{07710505-4B3F-46BD-9A31-15FA784D19EE}" dt="2018-01-30T09:19:00.166" v="1999" actId="26606"/>
          <ac:spMkLst>
            <pc:docMk/>
            <pc:sldMk cId="1187637616" sldId="260"/>
            <ac:spMk id="12" creationId="{AB45A142-4255-493C-8284-5D566C121B10}"/>
          </ac:spMkLst>
        </pc:spChg>
        <pc:spChg chg="add del">
          <ac:chgData name="Matthias Ernst" userId="df635837de665df2" providerId="LiveId" clId="{07710505-4B3F-46BD-9A31-15FA784D19EE}" dt="2018-01-30T09:19:04.504" v="2001" actId="26606"/>
          <ac:spMkLst>
            <pc:docMk/>
            <pc:sldMk cId="1187637616" sldId="260"/>
            <ac:spMk id="13" creationId="{B672F332-AF08-46C6-94F0-77684310D7B7}"/>
          </ac:spMkLst>
        </pc:spChg>
        <pc:spChg chg="add del">
          <ac:chgData name="Matthias Ernst" userId="df635837de665df2" providerId="LiveId" clId="{07710505-4B3F-46BD-9A31-15FA784D19EE}" dt="2018-01-30T09:19:04.504" v="2001" actId="26606"/>
          <ac:spMkLst>
            <pc:docMk/>
            <pc:sldMk cId="1187637616" sldId="260"/>
            <ac:spMk id="14" creationId="{559AE206-7EBA-4D33-8BC9-9D8158553F0E}"/>
          </ac:spMkLst>
        </pc:spChg>
        <pc:spChg chg="add del">
          <ac:chgData name="Matthias Ernst" userId="df635837de665df2" providerId="LiveId" clId="{07710505-4B3F-46BD-9A31-15FA784D19EE}" dt="2018-01-30T09:19:04.504" v="2001" actId="26606"/>
          <ac:spMkLst>
            <pc:docMk/>
            <pc:sldMk cId="1187637616" sldId="260"/>
            <ac:spMk id="15" creationId="{34244EF8-D73A-40E1-BE73-D46E6B4B04ED}"/>
          </ac:spMkLst>
        </pc:spChg>
        <pc:spChg chg="add del">
          <ac:chgData name="Matthias Ernst" userId="df635837de665df2" providerId="LiveId" clId="{07710505-4B3F-46BD-9A31-15FA784D19EE}" dt="2018-01-30T09:19:04.504" v="2001" actId="26606"/>
          <ac:spMkLst>
            <pc:docMk/>
            <pc:sldMk cId="1187637616" sldId="260"/>
            <ac:spMk id="17" creationId="{6437D937-A7F1-4011-92B4-328E5BE1B166}"/>
          </ac:spMkLst>
        </pc:spChg>
        <pc:spChg chg="add del">
          <ac:chgData name="Matthias Ernst" userId="df635837de665df2" providerId="LiveId" clId="{07710505-4B3F-46BD-9A31-15FA784D19EE}" dt="2018-01-30T09:19:36.726" v="2008" actId="26606"/>
          <ac:spMkLst>
            <pc:docMk/>
            <pc:sldMk cId="1187637616" sldId="260"/>
            <ac:spMk id="19" creationId="{AB45A142-4255-493C-8284-5D566C121B10}"/>
          </ac:spMkLst>
        </pc:spChg>
        <pc:picChg chg="add mod ord">
          <ac:chgData name="Matthias Ernst" userId="df635837de665df2" providerId="LiveId" clId="{07710505-4B3F-46BD-9A31-15FA784D19EE}" dt="2018-01-30T09:19:36.726" v="2008" actId="26606"/>
          <ac:picMkLst>
            <pc:docMk/>
            <pc:sldMk cId="1187637616" sldId="260"/>
            <ac:picMk id="4" creationId="{95532021-EBDB-4896-89AE-561EB24351A0}"/>
          </ac:picMkLst>
        </pc:picChg>
        <pc:cxnChg chg="add del">
          <ac:chgData name="Matthias Ernst" userId="df635837de665df2" providerId="LiveId" clId="{07710505-4B3F-46BD-9A31-15FA784D19EE}" dt="2018-01-30T09:19:00.166" v="1999" actId="26606"/>
          <ac:cxnSpMkLst>
            <pc:docMk/>
            <pc:sldMk cId="1187637616" sldId="260"/>
            <ac:cxnSpMk id="11" creationId="{38FB9660-F42F-4313-BBC4-47C007FE484C}"/>
          </ac:cxnSpMkLst>
        </pc:cxnChg>
        <pc:cxnChg chg="add del">
          <ac:chgData name="Matthias Ernst" userId="df635837de665df2" providerId="LiveId" clId="{07710505-4B3F-46BD-9A31-15FA784D19EE}" dt="2018-01-30T09:19:04.504" v="2001" actId="26606"/>
          <ac:cxnSpMkLst>
            <pc:docMk/>
            <pc:sldMk cId="1187637616" sldId="260"/>
            <ac:cxnSpMk id="16" creationId="{9E8E38ED-369A-44C2-B635-0BED0E48A6E8}"/>
          </ac:cxnSpMkLst>
        </pc:cxnChg>
        <pc:cxnChg chg="add del">
          <ac:chgData name="Matthias Ernst" userId="df635837de665df2" providerId="LiveId" clId="{07710505-4B3F-46BD-9A31-15FA784D19EE}" dt="2018-01-30T09:19:36.726" v="2008" actId="26606"/>
          <ac:cxnSpMkLst>
            <pc:docMk/>
            <pc:sldMk cId="1187637616" sldId="260"/>
            <ac:cxnSpMk id="20" creationId="{38FB9660-F42F-4313-BBC4-47C007FE484C}"/>
          </ac:cxnSpMkLst>
        </pc:cxnChg>
      </pc:sldChg>
      <pc:sldChg chg="modSp add">
        <pc:chgData name="Matthias Ernst" userId="df635837de665df2" providerId="LiveId" clId="{07710505-4B3F-46BD-9A31-15FA784D19EE}" dt="2018-01-28T15:21:31.912" v="1850" actId="20577"/>
        <pc:sldMkLst>
          <pc:docMk/>
          <pc:sldMk cId="841493887" sldId="261"/>
        </pc:sldMkLst>
        <pc:spChg chg="mod">
          <ac:chgData name="Matthias Ernst" userId="df635837de665df2" providerId="LiveId" clId="{07710505-4B3F-46BD-9A31-15FA784D19EE}" dt="2018-01-28T15:21:31.912" v="1850" actId="20577"/>
          <ac:spMkLst>
            <pc:docMk/>
            <pc:sldMk cId="841493887" sldId="261"/>
            <ac:spMk id="3" creationId="{EA30134E-E5BD-45E6-A4B2-D1CE5188BE60}"/>
          </ac:spMkLst>
        </pc:spChg>
      </pc:sldChg>
      <pc:sldChg chg="addSp delSp modSp add">
        <pc:chgData name="Matthias Ernst" userId="df635837de665df2" providerId="LiveId" clId="{07710505-4B3F-46BD-9A31-15FA784D19EE}" dt="2018-01-30T09:21:08.841" v="2043" actId="20577"/>
        <pc:sldMkLst>
          <pc:docMk/>
          <pc:sldMk cId="1533386935" sldId="262"/>
        </pc:sldMkLst>
        <pc:spChg chg="mod">
          <ac:chgData name="Matthias Ernst" userId="df635837de665df2" providerId="LiveId" clId="{07710505-4B3F-46BD-9A31-15FA784D19EE}" dt="2018-01-30T09:21:08.841" v="2043" actId="20577"/>
          <ac:spMkLst>
            <pc:docMk/>
            <pc:sldMk cId="1533386935" sldId="262"/>
            <ac:spMk id="2" creationId="{192D5B4B-DBBB-4D64-B9B1-F0D6841A5E6E}"/>
          </ac:spMkLst>
        </pc:spChg>
        <pc:spChg chg="del">
          <ac:chgData name="Matthias Ernst" userId="df635837de665df2" providerId="LiveId" clId="{07710505-4B3F-46BD-9A31-15FA784D19EE}" dt="2018-01-30T09:20:44.728" v="2010" actId="20577"/>
          <ac:spMkLst>
            <pc:docMk/>
            <pc:sldMk cId="1533386935" sldId="262"/>
            <ac:spMk id="3" creationId="{6206E292-26FD-4A1E-A03F-D58BC359332A}"/>
          </ac:spMkLst>
        </pc:spChg>
        <pc:picChg chg="add mod">
          <ac:chgData name="Matthias Ernst" userId="df635837de665df2" providerId="LiveId" clId="{07710505-4B3F-46BD-9A31-15FA784D19EE}" dt="2018-01-30T09:20:44.728" v="2010" actId="20577"/>
          <ac:picMkLst>
            <pc:docMk/>
            <pc:sldMk cId="1533386935" sldId="262"/>
            <ac:picMk id="4" creationId="{D6B35A9B-4199-4482-8FED-BF89F83A1387}"/>
          </ac:picMkLst>
        </pc:picChg>
      </pc:sldChg>
      <pc:sldChg chg="addSp delSp modSp add modNotesTx">
        <pc:chgData name="Matthias Ernst" userId="df635837de665df2" providerId="LiveId" clId="{07710505-4B3F-46BD-9A31-15FA784D19EE}" dt="2018-01-30T09:29:05.910" v="2172"/>
        <pc:sldMkLst>
          <pc:docMk/>
          <pc:sldMk cId="2005733577" sldId="263"/>
        </pc:sldMkLst>
        <pc:spChg chg="mod">
          <ac:chgData name="Matthias Ernst" userId="df635837de665df2" providerId="LiveId" clId="{07710505-4B3F-46BD-9A31-15FA784D19EE}" dt="2018-01-30T09:24:35.758" v="2109" actId="20577"/>
          <ac:spMkLst>
            <pc:docMk/>
            <pc:sldMk cId="2005733577" sldId="263"/>
            <ac:spMk id="2" creationId="{FE8D31B3-EB2A-499E-8726-D707E776407D}"/>
          </ac:spMkLst>
        </pc:spChg>
        <pc:spChg chg="del">
          <ac:chgData name="Matthias Ernst" userId="df635837de665df2" providerId="LiveId" clId="{07710505-4B3F-46BD-9A31-15FA784D19EE}" dt="2018-01-30T09:22:04.895" v="2045"/>
          <ac:spMkLst>
            <pc:docMk/>
            <pc:sldMk cId="2005733577" sldId="263"/>
            <ac:spMk id="3" creationId="{DEC5A201-ABFE-424E-A4F4-821612FE42B2}"/>
          </ac:spMkLst>
        </pc:spChg>
        <pc:spChg chg="add del mod">
          <ac:chgData name="Matthias Ernst" userId="df635837de665df2" providerId="LiveId" clId="{07710505-4B3F-46BD-9A31-15FA784D19EE}" dt="2018-01-30T09:27:18.412" v="2167"/>
          <ac:spMkLst>
            <pc:docMk/>
            <pc:sldMk cId="2005733577" sldId="263"/>
            <ac:spMk id="5" creationId="{D4B75463-C366-4034-B5C6-80A81B27F00A}"/>
          </ac:spMkLst>
        </pc:spChg>
        <pc:spChg chg="add mod">
          <ac:chgData name="Matthias Ernst" userId="df635837de665df2" providerId="LiveId" clId="{07710505-4B3F-46BD-9A31-15FA784D19EE}" dt="2018-01-30T09:26:55.229" v="2157" actId="2085"/>
          <ac:spMkLst>
            <pc:docMk/>
            <pc:sldMk cId="2005733577" sldId="263"/>
            <ac:spMk id="6" creationId="{91B95A9B-9792-4121-AFBE-322179A1022F}"/>
          </ac:spMkLst>
        </pc:spChg>
        <pc:spChg chg="add mod">
          <ac:chgData name="Matthias Ernst" userId="df635837de665df2" providerId="LiveId" clId="{07710505-4B3F-46BD-9A31-15FA784D19EE}" dt="2018-01-30T09:29:05.910" v="2172"/>
          <ac:spMkLst>
            <pc:docMk/>
            <pc:sldMk cId="2005733577" sldId="263"/>
            <ac:spMk id="7" creationId="{18B6D0A0-7776-43DA-A094-B0EB8577C848}"/>
          </ac:spMkLst>
        </pc:spChg>
        <pc:picChg chg="add mod">
          <ac:chgData name="Matthias Ernst" userId="df635837de665df2" providerId="LiveId" clId="{07710505-4B3F-46BD-9A31-15FA784D19EE}" dt="2018-01-30T09:27:17.679" v="2165" actId="1076"/>
          <ac:picMkLst>
            <pc:docMk/>
            <pc:sldMk cId="2005733577" sldId="263"/>
            <ac:picMk id="4" creationId="{B7650D72-1569-4394-ADBB-0253E391A25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68405-9BEB-4A75-AE5D-FBB2AC4FD6EF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5798E-7BEE-4A25-96C8-F832B2F1E69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912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Im Rahmen des vom Schweizerischen </a:t>
            </a:r>
            <a:r>
              <a:rPr lang="de-CH" dirty="0" err="1"/>
              <a:t>Nationalfods</a:t>
            </a:r>
            <a:r>
              <a:rPr lang="de-CH" dirty="0"/>
              <a:t> geförderten Agora-Project «Citizen </a:t>
            </a:r>
            <a:r>
              <a:rPr lang="de-CH" dirty="0" err="1"/>
              <a:t>Linguistics</a:t>
            </a:r>
            <a:r>
              <a:rPr lang="de-CH" dirty="0"/>
              <a:t>: </a:t>
            </a:r>
            <a:r>
              <a:rPr lang="de-CH" dirty="0" err="1"/>
              <a:t>Locate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dialect</a:t>
            </a:r>
            <a:r>
              <a:rPr lang="de-CH" dirty="0"/>
              <a:t>!» ist die Website www.dindialaekt.ch/ entstanden. </a:t>
            </a:r>
          </a:p>
          <a:p>
            <a:r>
              <a:rPr lang="de-CH" dirty="0"/>
              <a:t>Unter dem Begriff Citizen Science versteht man die aktive Beteiligung der Bevölkerung an der wissenschaftlichen Forschung.</a:t>
            </a:r>
          </a:p>
          <a:p>
            <a:r>
              <a:rPr lang="de-CH" dirty="0"/>
              <a:t>Auf dieser Website können Benutzer unter Anderem folgenden Task erledigen: </a:t>
            </a:r>
          </a:p>
          <a:p>
            <a:r>
              <a:rPr lang="de-CH" dirty="0"/>
              <a:t>• Transkription schweizerdeutschen Audiofiles </a:t>
            </a:r>
          </a:p>
          <a:p>
            <a:r>
              <a:rPr lang="de-CH" dirty="0"/>
              <a:t>• Identifizieren von Dialekten mittels Lokalisierung auf einer Karte </a:t>
            </a:r>
          </a:p>
          <a:p>
            <a:r>
              <a:rPr lang="de-CH" dirty="0"/>
              <a:t>• Übersetzung von schweizerdeutschen zu hochdeutschen Texten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8098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Zusammengehörigkeit der Wörter in zwei </a:t>
            </a:r>
            <a:r>
              <a:rPr lang="de-CH" dirty="0" err="1"/>
              <a:t>sätzen</a:t>
            </a:r>
            <a:r>
              <a:rPr lang="de-CH" dirty="0"/>
              <a:t> unterschiedlicher Sprachen</a:t>
            </a:r>
          </a:p>
          <a:p>
            <a:r>
              <a:rPr lang="de-CH" dirty="0"/>
              <a:t>Reihenfolge, 1 zu n </a:t>
            </a:r>
            <a:r>
              <a:rPr lang="de-CH" dirty="0" err="1"/>
              <a:t>beziehung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1288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Transkription A ist «</a:t>
            </a:r>
            <a:r>
              <a:rPr lang="de-CH" dirty="0" err="1"/>
              <a:t>übersetzung</a:t>
            </a:r>
            <a:r>
              <a:rPr lang="de-CH" dirty="0"/>
              <a:t>» von Transkription B</a:t>
            </a:r>
          </a:p>
          <a:p>
            <a:r>
              <a:rPr lang="de-CH" dirty="0"/>
              <a:t>Reihenfolge stabil, nutzen wir aus</a:t>
            </a:r>
          </a:p>
          <a:p>
            <a:r>
              <a:rPr lang="de-CH" dirty="0"/>
              <a:t>1 zu n existiert immer noch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0010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Mehr als 2 zusammengehörige Sätze</a:t>
            </a:r>
          </a:p>
          <a:p>
            <a:r>
              <a:rPr lang="de-CH" dirty="0"/>
              <a:t>Satzpaare bilden, </a:t>
            </a:r>
            <a:r>
              <a:rPr lang="de-CH" dirty="0" err="1"/>
              <a:t>resultat</a:t>
            </a:r>
            <a:r>
              <a:rPr lang="de-CH"/>
              <a:t> kombinieren</a:t>
            </a:r>
            <a:endParaRPr lang="de-CH" dirty="0"/>
          </a:p>
          <a:p>
            <a:r>
              <a:rPr lang="de-CH" dirty="0"/>
              <a:t>Kombination von a-b </a:t>
            </a:r>
            <a:r>
              <a:rPr lang="de-CH" dirty="0" err="1"/>
              <a:t>alignment</a:t>
            </a:r>
            <a:r>
              <a:rPr lang="de-CH" dirty="0"/>
              <a:t> und b-c </a:t>
            </a:r>
            <a:r>
              <a:rPr lang="de-CH" dirty="0" err="1"/>
              <a:t>alignment</a:t>
            </a:r>
            <a:r>
              <a:rPr lang="de-CH" dirty="0"/>
              <a:t> in einen </a:t>
            </a:r>
            <a:r>
              <a:rPr lang="de-CH" dirty="0" err="1"/>
              <a:t>graphen</a:t>
            </a:r>
            <a:endParaRPr lang="de-CH" dirty="0"/>
          </a:p>
          <a:p>
            <a:r>
              <a:rPr lang="de-CH" dirty="0"/>
              <a:t>Wörter sind knoten</a:t>
            </a:r>
          </a:p>
          <a:p>
            <a:r>
              <a:rPr lang="de-CH" dirty="0"/>
              <a:t>(Zusammenhangs)</a:t>
            </a:r>
            <a:r>
              <a:rPr lang="de-CH" dirty="0" err="1"/>
              <a:t>komponenten</a:t>
            </a:r>
            <a:r>
              <a:rPr lang="de-CH" dirty="0"/>
              <a:t> sind </a:t>
            </a:r>
            <a:r>
              <a:rPr lang="de-CH" dirty="0" err="1"/>
              <a:t>wortgruppen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893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2 </a:t>
            </a:r>
            <a:r>
              <a:rPr lang="de-CH" dirty="0" err="1"/>
              <a:t>tasks</a:t>
            </a:r>
            <a:r>
              <a:rPr lang="de-CH" dirty="0"/>
              <a:t>: </a:t>
            </a:r>
            <a:r>
              <a:rPr lang="de-CH" dirty="0" err="1"/>
              <a:t>ch</a:t>
            </a:r>
            <a:r>
              <a:rPr lang="de-CH" dirty="0"/>
              <a:t>-de übersetzen, </a:t>
            </a:r>
            <a:r>
              <a:rPr lang="de-CH" dirty="0" err="1"/>
              <a:t>ch</a:t>
            </a:r>
            <a:r>
              <a:rPr lang="de-CH" dirty="0"/>
              <a:t> transkribieren</a:t>
            </a:r>
          </a:p>
          <a:p>
            <a:endParaRPr lang="de-CH" dirty="0"/>
          </a:p>
          <a:p>
            <a:r>
              <a:rPr lang="de-CH" dirty="0"/>
              <a:t>Wir befassen uns mit </a:t>
            </a:r>
            <a:r>
              <a:rPr lang="de-CH" dirty="0" err="1"/>
              <a:t>transkriptionsdaten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77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Gutes Beispiel, Ohne Fehler und Auslassungen</a:t>
            </a:r>
          </a:p>
          <a:p>
            <a:endParaRPr lang="de-CH" dirty="0"/>
          </a:p>
          <a:p>
            <a:r>
              <a:rPr lang="de-CH" dirty="0"/>
              <a:t>• D </a:t>
            </a:r>
            <a:r>
              <a:rPr lang="de-CH" dirty="0" err="1"/>
              <a:t>sägässli</a:t>
            </a:r>
            <a:r>
              <a:rPr lang="de-CH" dirty="0"/>
              <a:t> </a:t>
            </a:r>
            <a:r>
              <a:rPr lang="de-CH" dirty="0" err="1"/>
              <a:t>diä</a:t>
            </a:r>
            <a:r>
              <a:rPr lang="de-CH" dirty="0"/>
              <a:t> </a:t>
            </a:r>
            <a:r>
              <a:rPr lang="de-CH" dirty="0" err="1"/>
              <a:t>wärdid</a:t>
            </a:r>
            <a:r>
              <a:rPr lang="de-CH" dirty="0"/>
              <a:t>       am </a:t>
            </a:r>
            <a:r>
              <a:rPr lang="de-CH" dirty="0" err="1"/>
              <a:t>oobet</a:t>
            </a:r>
            <a:r>
              <a:rPr lang="de-CH" dirty="0"/>
              <a:t> </a:t>
            </a:r>
            <a:r>
              <a:rPr lang="de-CH" dirty="0" err="1"/>
              <a:t>voräne</a:t>
            </a:r>
            <a:r>
              <a:rPr lang="de-CH" dirty="0"/>
              <a:t> schon      </a:t>
            </a:r>
            <a:r>
              <a:rPr lang="de-CH" dirty="0" err="1"/>
              <a:t>tänglet</a:t>
            </a:r>
            <a:r>
              <a:rPr lang="de-CH" dirty="0"/>
              <a:t> ins </a:t>
            </a:r>
            <a:r>
              <a:rPr lang="de-CH" dirty="0" err="1"/>
              <a:t>grüschtet</a:t>
            </a:r>
            <a:r>
              <a:rPr lang="de-CH" dirty="0"/>
              <a:t>      Dass </a:t>
            </a:r>
            <a:r>
              <a:rPr lang="de-CH" dirty="0" err="1"/>
              <a:t>me</a:t>
            </a:r>
            <a:r>
              <a:rPr lang="de-CH" dirty="0"/>
              <a:t> denn </a:t>
            </a:r>
            <a:r>
              <a:rPr lang="de-CH" dirty="0" err="1"/>
              <a:t>moore</a:t>
            </a:r>
            <a:r>
              <a:rPr lang="de-CH" dirty="0"/>
              <a:t>     </a:t>
            </a:r>
            <a:r>
              <a:rPr lang="de-CH" dirty="0" err="1"/>
              <a:t>dess</a:t>
            </a:r>
            <a:r>
              <a:rPr lang="de-CH" dirty="0"/>
              <a:t> a </a:t>
            </a:r>
            <a:r>
              <a:rPr lang="de-CH" dirty="0" err="1"/>
              <a:t>morgete</a:t>
            </a:r>
            <a:r>
              <a:rPr lang="de-CH" dirty="0"/>
              <a:t> </a:t>
            </a:r>
            <a:r>
              <a:rPr lang="de-CH" dirty="0" err="1"/>
              <a:t>cho</a:t>
            </a:r>
            <a:r>
              <a:rPr lang="de-CH" dirty="0"/>
              <a:t> </a:t>
            </a:r>
            <a:r>
              <a:rPr lang="de-CH" dirty="0" err="1"/>
              <a:t>druflousmääje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1625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Auslassung in teil 5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3927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Falsche </a:t>
            </a:r>
            <a:r>
              <a:rPr lang="de-CH" dirty="0" err="1"/>
              <a:t>eingabe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8921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Hauptteil: Schreibvarianten: so kann ein Wörterbuch erstellt werden</a:t>
            </a:r>
          </a:p>
          <a:p>
            <a:r>
              <a:rPr lang="de-CH" dirty="0"/>
              <a:t>Tools: </a:t>
            </a:r>
            <a:r>
              <a:rPr lang="de-CH" dirty="0" err="1"/>
              <a:t>tools</a:t>
            </a:r>
            <a:r>
              <a:rPr lang="de-CH" dirty="0"/>
              <a:t> für schweizerdeutsch existieren nicht, Tools für andere Probleme können jedoch angewendet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9094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CH" dirty="0"/>
              <a:t>Offensichtlich unbrauchbar, wollen wir ausfiltern</a:t>
            </a:r>
          </a:p>
          <a:p>
            <a:pPr marL="228600" indent="-228600">
              <a:buAutoNum type="arabicPeriod"/>
            </a:pPr>
            <a:r>
              <a:rPr lang="de-CH" dirty="0"/>
              <a:t>Nicht unbrauchbar, aber mit </a:t>
            </a:r>
            <a:r>
              <a:rPr lang="de-CH" dirty="0" err="1"/>
              <a:t>auslassung</a:t>
            </a:r>
            <a:endParaRPr lang="de-CH" dirty="0"/>
          </a:p>
          <a:p>
            <a:pPr marL="228600" indent="-228600">
              <a:buAutoNum type="arabicPeriod"/>
            </a:pPr>
            <a:r>
              <a:rPr lang="de-CH" dirty="0"/>
              <a:t>Sehr Gut</a:t>
            </a:r>
          </a:p>
          <a:p>
            <a:pPr marL="228600" indent="-228600">
              <a:buAutoNum type="arabicPeriod"/>
            </a:pPr>
            <a:r>
              <a:rPr lang="de-CH" dirty="0"/>
              <a:t>Sehr gut, ungewöhnlich wegen </a:t>
            </a:r>
            <a:r>
              <a:rPr lang="de-CH" dirty="0" err="1"/>
              <a:t>égü</a:t>
            </a:r>
            <a:r>
              <a:rPr lang="de-CH" dirty="0"/>
              <a:t> und </a:t>
            </a:r>
            <a:r>
              <a:rPr lang="de-CH" dirty="0" err="1"/>
              <a:t>accènt</a:t>
            </a:r>
            <a:r>
              <a:rPr lang="de-CH" dirty="0"/>
              <a:t> </a:t>
            </a:r>
          </a:p>
          <a:p>
            <a:pPr marL="228600" indent="-228600">
              <a:buAutoNum type="arabicPeriod"/>
            </a:pPr>
            <a:endParaRPr lang="de-CH" dirty="0"/>
          </a:p>
          <a:p>
            <a:pPr marL="0" indent="0">
              <a:buNone/>
            </a:pPr>
            <a:r>
              <a:rPr lang="de-CH" dirty="0"/>
              <a:t>Sofort ersichtlich ist, dass Transkription 1 nicht gut und in diesem Fall sogar völlig unbrauchbar ist. Die andern drei Transkriptionen sind zwar brauchbar, weisen jedoch dennoch qualitative Unterschiede auf: Transkription 2 ist unvollständig: *** ersetzt hier «</a:t>
            </a:r>
            <a:r>
              <a:rPr lang="de-CH" dirty="0" err="1"/>
              <a:t>Burdine</a:t>
            </a:r>
            <a:r>
              <a:rPr lang="de-CH" dirty="0"/>
              <a:t>» oder «</a:t>
            </a:r>
            <a:r>
              <a:rPr lang="de-CH" dirty="0" err="1"/>
              <a:t>Puurdine</a:t>
            </a:r>
            <a:r>
              <a:rPr lang="de-CH" dirty="0"/>
              <a:t>». Transkription 4 verwendet die Buchstaben è und é, was für schweizerdeutsch eher ungewöhnlich ist.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000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Mehrheitsentscheide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tendenziell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.</a:t>
            </a:r>
          </a:p>
          <a:p>
            <a:endParaRPr lang="de-CH" dirty="0"/>
          </a:p>
          <a:p>
            <a:r>
              <a:rPr lang="de-CH" dirty="0"/>
              <a:t>Ähnlichkeit lässt sich numerisch ausdrücken: jeder Satz erhält eine Bewertung zwischen 0 und 1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8186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Bewertung zwischen 0 und 1</a:t>
            </a:r>
          </a:p>
          <a:p>
            <a:endParaRPr lang="de-CH" dirty="0"/>
          </a:p>
          <a:p>
            <a:r>
              <a:rPr lang="de-CH" dirty="0"/>
              <a:t>Filterung berücksichtigt nur die numerische Bewertung des Satzes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134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71F6D-953F-419C-B090-953A4CCBB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134546-66CD-4C15-9887-C2D1DCFB8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CE0A24-3849-4E80-BF5E-5680F7A5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91D4FA-EBF9-422F-96AE-FB2DA00B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5A030E-5DCE-456A-BA6B-0B6ACD2A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54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D0E82-2580-46EC-B108-508872F7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7C55E-D049-4811-9066-3698471BD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E16342-12E9-46FF-A4C7-562F0974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896264-5B0E-4D3B-8967-9447084E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158626-2B7C-4E1A-ADC4-5E7A4FD0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385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03010F-43D7-4600-BB9F-5106E3D1B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48AD70-B064-42BB-8700-35C18ACF0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3989D2-A7BF-4975-9A1E-1910A2A6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FF76B3-F773-4598-80D7-3504E67F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94106D-9477-4C09-A1A6-4994839E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223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ED270-AC64-4C2F-AB62-09D5E261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00C5E-ECAC-4989-B4C5-E3FBF2E36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2F6394-012A-4422-862B-FD65741C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5442D2-1D22-4D43-AA65-2A2F7281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DDB9C6-A4C0-4F6F-BDB6-145C656D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419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A7C7F-5D70-437D-95A5-E3F81FFC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DABA7C-37AA-44C0-8FC6-DC4B1A0D3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FFA14D-8611-46AB-A1F0-E2AB4BAE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F70B81-FA78-4774-87B5-C3E52B74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15465-501B-41E6-BA3A-87B52D41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729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AD164-8EA3-4188-B53B-0BA0A7F9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BBEA00-7CDE-40F0-B547-243E362E0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689F13-1B3D-4D8C-B81A-F6FD00E2D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D44FD5-83D5-4361-A2A2-9B20C584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72E8C9-3125-435A-849C-1D6FDA11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2CBC69-F1B8-47A6-BB41-43967ABF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146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30C45-1366-4DA3-B07A-90CBC917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5451FD-600B-4235-BD5D-4F630B0FC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FCAE6C-CBEE-4776-864A-DE90BCFD4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699727-F486-449E-8EE1-4804DA784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0559D4-5688-40FA-AD36-82240D51D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D52225-A203-41C7-A5B6-6103CB91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8A1115-1DD0-4F83-A55E-046D831E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7235B7-7E2F-42DA-9F47-C74AA991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406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3F9CE-23C6-4282-91EE-BAE4A3CB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C828F2-EB82-41F5-BB92-6E6DEA4E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C9F9FB-5C8C-4451-9BC1-FDCEF94B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771B8F-24C7-4E3A-9804-20A150D3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125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767368-B53E-4CEB-A7F0-0CC61BD3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C65155-89ED-4F09-8929-EFD2283E2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F659CC-BCBD-4F2C-B602-5D410682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36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CE98F-3B1D-44D2-A469-E4A063361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A4E46-2826-4565-B6A8-F93ACD4C6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2093C4-F2E8-4884-90C5-2DD469055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AD26B3-8720-4E7A-BB50-DAEF520E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FC9520-06A9-4C72-9ABA-0277A1E5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084732-6A6A-4C49-B215-CB8BB891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067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BBF5D-7606-49CF-9A91-3FBEF3ECE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5E53FA-798C-4509-B1DD-51B9E31B9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8240E5-F8CC-4B06-A555-A4D4E4CC4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286081-4747-4D69-B464-F8915FE1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18EA33-C34C-42C2-8A41-1E147821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826510-2F0C-492C-A720-960E4681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82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605910C-1980-4BC7-AE85-36F4D5CA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512FF3-EB12-4605-B553-10EC7F0BA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0E3BED-B832-4284-AE6E-1A18903C8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B4032-5EA2-4716-A15D-8A0D04705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2A5346-5A58-4CED-BDAA-B27B83502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01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hyperlink" Target="SDS_CD4_1_14_speaker1_4.mp3" TargetMode="Externa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hyperlink" Target="SDS_CD4_1_14_speaker1_4.mp3" TargetMode="Externa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SDS_CD4_1_14_speaker1_4.mp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0984E-0F41-48A1-9964-825FC20BD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NLP-CH-Deutsch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C2E0C9-12FF-4ECF-A0C4-68B3AECB4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Grafik 3" descr="U:\_FHNW\Vorlagen\Verschiedene Hochschulen RICHTIG\Bilder\HT.png">
            <a:extLst>
              <a:ext uri="{FF2B5EF4-FFF2-40B4-BE49-F238E27FC236}">
                <a16:creationId xmlns:a16="http://schemas.microsoft.com/office/drawing/2014/main" id="{7A9ADAEF-2C1E-477C-BEEE-0CEF988BE11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75" y="202951"/>
            <a:ext cx="2325370" cy="359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012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7EED2-F86F-4474-BCFE-B666CF02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928497-D66A-4CB5-BCA0-B2CDE1649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Unbrauchbare Transkriptionen ausfiltern </a:t>
            </a:r>
          </a:p>
          <a:p>
            <a:r>
              <a:rPr lang="de-CH" dirty="0"/>
              <a:t>Gute Transkriptionen erkennen </a:t>
            </a:r>
          </a:p>
          <a:p>
            <a:r>
              <a:rPr lang="de-CH" dirty="0"/>
              <a:t>*** Auslassungen interpolieren aus guten Transkriptionen </a:t>
            </a:r>
          </a:p>
          <a:p>
            <a:r>
              <a:rPr lang="de-CH" dirty="0"/>
              <a:t>Schreibvarianten von Wörtern und Ausdrücken erkennen</a:t>
            </a:r>
          </a:p>
          <a:p>
            <a:r>
              <a:rPr lang="de-CH" dirty="0"/>
              <a:t>Welche Tools funktionieren mit unseren Daten?</a:t>
            </a:r>
          </a:p>
          <a:p>
            <a:r>
              <a:rPr lang="de-CH" dirty="0"/>
              <a:t>Welche und wie viele Daten brauchen wir für gute Resultate?</a:t>
            </a:r>
          </a:p>
        </p:txBody>
      </p:sp>
    </p:spTree>
    <p:extLst>
      <p:ext uri="{BB962C8B-B14F-4D97-AF65-F5344CB8AC3E}">
        <p14:creationId xmlns:p14="http://schemas.microsoft.com/office/powerpoint/2010/main" val="397876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D648F-1F5F-43D5-BF3B-335C46EA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Wie sehen die eingelesenen Daten aus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F61CBA-E9BA-49CD-8BE8-2BEE19F3B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CH" dirty="0"/>
              <a:t>Beispiel Task 1851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élk</a:t>
            </a:r>
            <a:r>
              <a:rPr lang="de-CH" dirty="0"/>
              <a:t> </a:t>
            </a:r>
            <a:r>
              <a:rPr lang="de-CH" dirty="0" err="1"/>
              <a:t>ék</a:t>
            </a:r>
            <a:r>
              <a:rPr lang="de-CH" dirty="0"/>
              <a:t> </a:t>
            </a:r>
            <a:r>
              <a:rPr lang="de-CH" dirty="0" err="1"/>
              <a:t>ékl</a:t>
            </a:r>
            <a:r>
              <a:rPr lang="de-CH" dirty="0"/>
              <a:t> </a:t>
            </a:r>
            <a:r>
              <a:rPr lang="de-CH" dirty="0" err="1"/>
              <a:t>ékl</a:t>
            </a:r>
            <a:r>
              <a:rPr lang="de-CH" dirty="0"/>
              <a:t> </a:t>
            </a:r>
            <a:r>
              <a:rPr lang="de-CH" dirty="0" err="1"/>
              <a:t>asda</a:t>
            </a:r>
            <a:r>
              <a:rPr lang="de-CH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Nacher</a:t>
            </a:r>
            <a:r>
              <a:rPr lang="de-CH" dirty="0"/>
              <a:t> </a:t>
            </a:r>
            <a:r>
              <a:rPr lang="de-CH" dirty="0" err="1"/>
              <a:t>heisis</a:t>
            </a:r>
            <a:r>
              <a:rPr lang="de-CH" dirty="0"/>
              <a:t> </a:t>
            </a:r>
            <a:r>
              <a:rPr lang="de-CH" dirty="0" err="1"/>
              <a:t>uusenageretschöplet</a:t>
            </a:r>
            <a:r>
              <a:rPr lang="de-CH" dirty="0"/>
              <a:t> </a:t>
            </a:r>
            <a:r>
              <a:rPr lang="de-CH" dirty="0" err="1"/>
              <a:t>ond</a:t>
            </a:r>
            <a:r>
              <a:rPr lang="de-CH" dirty="0"/>
              <a:t> *** </a:t>
            </a:r>
            <a:r>
              <a:rPr lang="de-CH" dirty="0" err="1"/>
              <a:t>zämebonge</a:t>
            </a:r>
            <a:r>
              <a:rPr lang="de-CH" dirty="0"/>
              <a:t> weder </a:t>
            </a:r>
            <a:r>
              <a:rPr lang="de-CH" dirty="0" err="1"/>
              <a:t>us</a:t>
            </a:r>
            <a:r>
              <a:rPr lang="de-CH" dirty="0"/>
              <a:t> weder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d'Reite</a:t>
            </a:r>
            <a:r>
              <a:rPr lang="de-CH" dirty="0"/>
              <a:t> </a:t>
            </a:r>
            <a:r>
              <a:rPr lang="de-CH" dirty="0" err="1"/>
              <a:t>uecheto</a:t>
            </a:r>
            <a:r>
              <a:rPr lang="de-CH" dirty="0"/>
              <a:t> </a:t>
            </a:r>
            <a:r>
              <a:rPr lang="de-CH" dirty="0" err="1"/>
              <a:t>od'Frocht</a:t>
            </a:r>
            <a:r>
              <a:rPr lang="de-CH" dirty="0"/>
              <a:t> </a:t>
            </a:r>
            <a:r>
              <a:rPr lang="de-CH" dirty="0" err="1"/>
              <a:t>heisi</a:t>
            </a:r>
            <a:r>
              <a:rPr lang="de-CH" dirty="0"/>
              <a:t> am Bode </a:t>
            </a:r>
            <a:r>
              <a:rPr lang="de-CH" dirty="0" err="1"/>
              <a:t>usegrächet</a:t>
            </a:r>
            <a:r>
              <a:rPr lang="de-CH" dirty="0"/>
              <a:t> </a:t>
            </a:r>
            <a:r>
              <a:rPr lang="de-CH" dirty="0" err="1"/>
              <a:t>ond</a:t>
            </a:r>
            <a:r>
              <a:rPr lang="de-CH" dirty="0"/>
              <a:t> </a:t>
            </a:r>
            <a:r>
              <a:rPr lang="de-CH" dirty="0" err="1"/>
              <a:t>nachere</a:t>
            </a:r>
            <a:r>
              <a:rPr lang="de-CH" dirty="0"/>
              <a:t> na </a:t>
            </a:r>
            <a:r>
              <a:rPr lang="de-CH" dirty="0" err="1"/>
              <a:t>Huufe</a:t>
            </a:r>
            <a:r>
              <a:rPr lang="de-CH" dirty="0"/>
              <a:t> </a:t>
            </a:r>
            <a:r>
              <a:rPr lang="de-CH" dirty="0" err="1"/>
              <a:t>geschtossed</a:t>
            </a:r>
            <a:r>
              <a:rPr lang="de-CH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nächäär</a:t>
            </a:r>
            <a:r>
              <a:rPr lang="de-CH" dirty="0"/>
              <a:t> </a:t>
            </a:r>
            <a:r>
              <a:rPr lang="de-CH" dirty="0" err="1"/>
              <a:t>heisis</a:t>
            </a:r>
            <a:r>
              <a:rPr lang="de-CH" dirty="0"/>
              <a:t> </a:t>
            </a:r>
            <a:r>
              <a:rPr lang="de-CH" dirty="0" err="1"/>
              <a:t>userenangere</a:t>
            </a:r>
            <a:r>
              <a:rPr lang="de-CH" dirty="0"/>
              <a:t> </a:t>
            </a:r>
            <a:r>
              <a:rPr lang="de-CH" dirty="0" err="1"/>
              <a:t>gschüttlet</a:t>
            </a:r>
            <a:r>
              <a:rPr lang="de-CH" dirty="0"/>
              <a:t> und </a:t>
            </a:r>
            <a:r>
              <a:rPr lang="de-CH" dirty="0" err="1"/>
              <a:t>Burdine</a:t>
            </a:r>
            <a:r>
              <a:rPr lang="de-CH" dirty="0"/>
              <a:t> </a:t>
            </a:r>
            <a:r>
              <a:rPr lang="de-CH" dirty="0" err="1"/>
              <a:t>zämme</a:t>
            </a:r>
            <a:r>
              <a:rPr lang="de-CH" dirty="0"/>
              <a:t> </a:t>
            </a:r>
            <a:r>
              <a:rPr lang="de-CH" dirty="0" err="1"/>
              <a:t>bunge</a:t>
            </a:r>
            <a:r>
              <a:rPr lang="de-CH" dirty="0"/>
              <a:t> wider </a:t>
            </a:r>
            <a:r>
              <a:rPr lang="de-CH" dirty="0" err="1"/>
              <a:t>us</a:t>
            </a:r>
            <a:r>
              <a:rPr lang="de-CH" dirty="0"/>
              <a:t> wider </a:t>
            </a:r>
            <a:r>
              <a:rPr lang="de-CH" dirty="0" err="1"/>
              <a:t>ufd</a:t>
            </a:r>
            <a:r>
              <a:rPr lang="de-CH" dirty="0"/>
              <a:t> </a:t>
            </a:r>
            <a:r>
              <a:rPr lang="de-CH" dirty="0" err="1"/>
              <a:t>Reiti</a:t>
            </a:r>
            <a:r>
              <a:rPr lang="de-CH" dirty="0"/>
              <a:t> </a:t>
            </a:r>
            <a:r>
              <a:rPr lang="de-CH" dirty="0" err="1"/>
              <a:t>ufetoo</a:t>
            </a:r>
            <a:r>
              <a:rPr lang="de-CH" dirty="0"/>
              <a:t> </a:t>
            </a:r>
            <a:r>
              <a:rPr lang="de-CH" dirty="0" err="1"/>
              <a:t>ud</a:t>
            </a:r>
            <a:r>
              <a:rPr lang="de-CH" dirty="0"/>
              <a:t> Frucht </a:t>
            </a:r>
            <a:r>
              <a:rPr lang="de-CH" dirty="0" err="1"/>
              <a:t>heisi</a:t>
            </a:r>
            <a:r>
              <a:rPr lang="de-CH" dirty="0"/>
              <a:t> am Bode </a:t>
            </a:r>
            <a:r>
              <a:rPr lang="de-CH" dirty="0" err="1"/>
              <a:t>usegrächet</a:t>
            </a:r>
            <a:r>
              <a:rPr lang="de-CH" dirty="0"/>
              <a:t> und </a:t>
            </a:r>
            <a:r>
              <a:rPr lang="de-CH" dirty="0" err="1"/>
              <a:t>nächäär</a:t>
            </a:r>
            <a:r>
              <a:rPr lang="de-CH" dirty="0"/>
              <a:t> </a:t>
            </a:r>
            <a:r>
              <a:rPr lang="de-CH" dirty="0" err="1"/>
              <a:t>ane</a:t>
            </a:r>
            <a:r>
              <a:rPr lang="de-CH" dirty="0"/>
              <a:t> </a:t>
            </a:r>
            <a:r>
              <a:rPr lang="de-CH" dirty="0" err="1"/>
              <a:t>Huufe</a:t>
            </a:r>
            <a:r>
              <a:rPr lang="de-CH" dirty="0"/>
              <a:t> </a:t>
            </a:r>
            <a:r>
              <a:rPr lang="de-CH" dirty="0" err="1"/>
              <a:t>gschtoosse</a:t>
            </a:r>
            <a:r>
              <a:rPr lang="de-CH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Nachhäär</a:t>
            </a:r>
            <a:r>
              <a:rPr lang="de-CH" dirty="0"/>
              <a:t> </a:t>
            </a:r>
            <a:r>
              <a:rPr lang="de-CH" dirty="0" err="1"/>
              <a:t>héysis</a:t>
            </a:r>
            <a:r>
              <a:rPr lang="de-CH" dirty="0"/>
              <a:t> </a:t>
            </a:r>
            <a:r>
              <a:rPr lang="de-CH" dirty="0" err="1"/>
              <a:t>usenangèrègschüttlet</a:t>
            </a:r>
            <a:r>
              <a:rPr lang="de-CH" dirty="0"/>
              <a:t> und </a:t>
            </a:r>
            <a:r>
              <a:rPr lang="de-CH" dirty="0" err="1"/>
              <a:t>Puurdine</a:t>
            </a:r>
            <a:r>
              <a:rPr lang="de-CH" dirty="0"/>
              <a:t> </a:t>
            </a:r>
            <a:r>
              <a:rPr lang="de-CH" dirty="0" err="1"/>
              <a:t>zämepunge</a:t>
            </a:r>
            <a:r>
              <a:rPr lang="de-CH" dirty="0"/>
              <a:t> wider </a:t>
            </a:r>
            <a:r>
              <a:rPr lang="de-CH" dirty="0" err="1"/>
              <a:t>us</a:t>
            </a:r>
            <a:r>
              <a:rPr lang="de-CH" dirty="0"/>
              <a:t> wider </a:t>
            </a:r>
            <a:r>
              <a:rPr lang="de-CH" dirty="0" err="1"/>
              <a:t>uft</a:t>
            </a:r>
            <a:r>
              <a:rPr lang="de-CH" dirty="0"/>
              <a:t> </a:t>
            </a:r>
            <a:r>
              <a:rPr lang="de-CH" dirty="0" err="1"/>
              <a:t>Reyti</a:t>
            </a:r>
            <a:r>
              <a:rPr lang="de-CH" dirty="0"/>
              <a:t> </a:t>
            </a:r>
            <a:r>
              <a:rPr lang="de-CH" dirty="0" err="1"/>
              <a:t>uechetoo</a:t>
            </a:r>
            <a:r>
              <a:rPr lang="de-CH" dirty="0"/>
              <a:t> u </a:t>
            </a:r>
            <a:r>
              <a:rPr lang="de-CH" dirty="0" err="1"/>
              <a:t>Pfrucht</a:t>
            </a:r>
            <a:r>
              <a:rPr lang="de-CH" dirty="0"/>
              <a:t> </a:t>
            </a:r>
            <a:r>
              <a:rPr lang="de-CH" dirty="0" err="1"/>
              <a:t>heysi</a:t>
            </a:r>
            <a:r>
              <a:rPr lang="de-CH" dirty="0"/>
              <a:t> am Bode </a:t>
            </a:r>
            <a:r>
              <a:rPr lang="de-CH" dirty="0" err="1"/>
              <a:t>usegrächet</a:t>
            </a:r>
            <a:r>
              <a:rPr lang="de-CH" dirty="0"/>
              <a:t> </a:t>
            </a:r>
            <a:r>
              <a:rPr lang="de-CH" dirty="0" err="1"/>
              <a:t>unt</a:t>
            </a:r>
            <a:r>
              <a:rPr lang="de-CH" dirty="0"/>
              <a:t> </a:t>
            </a:r>
            <a:r>
              <a:rPr lang="de-CH" dirty="0" err="1"/>
              <a:t>nachhäär</a:t>
            </a:r>
            <a:r>
              <a:rPr lang="de-CH" dirty="0"/>
              <a:t> </a:t>
            </a:r>
            <a:r>
              <a:rPr lang="de-CH" dirty="0" err="1"/>
              <a:t>ane</a:t>
            </a:r>
            <a:r>
              <a:rPr lang="de-CH" dirty="0"/>
              <a:t> </a:t>
            </a:r>
            <a:r>
              <a:rPr lang="de-CH" dirty="0" err="1"/>
              <a:t>Huuffe</a:t>
            </a:r>
            <a:r>
              <a:rPr lang="de-CH" dirty="0"/>
              <a:t> </a:t>
            </a:r>
            <a:r>
              <a:rPr lang="de-CH" dirty="0" err="1"/>
              <a:t>gschtoosse</a:t>
            </a:r>
            <a:endParaRPr lang="de-CH" dirty="0"/>
          </a:p>
        </p:txBody>
      </p:sp>
      <p:pic>
        <p:nvPicPr>
          <p:cNvPr id="5" name="SDS_CD1_1_3_speaker1_4">
            <a:hlinkClick r:id="" action="ppaction://media"/>
            <a:extLst>
              <a:ext uri="{FF2B5EF4-FFF2-40B4-BE49-F238E27FC236}">
                <a16:creationId xmlns:a16="http://schemas.microsoft.com/office/drawing/2014/main" id="{21AAFB9D-2D6E-4795-8F80-25C26B1A33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436570" y="182562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8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5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B071B-05BF-42CD-8775-E02914D2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Merkmale einer «guten» Transkription?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00256F-ED62-421D-8BB4-146212A03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Alle guten Transkriptionen sind sich inhaltlich ähnlich</a:t>
            </a:r>
          </a:p>
          <a:p>
            <a:r>
              <a:rPr lang="de-CH" dirty="0"/>
              <a:t>Fehler sind zufällig verteilt und Einzelfälle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39DDBAF-1F59-4E1B-84C5-C89DC1866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4276642" cy="313658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28038FA-B0A2-40CD-94A2-B9FD940F2741}"/>
              </a:ext>
            </a:extLst>
          </p:cNvPr>
          <p:cNvSpPr txBox="1"/>
          <p:nvPr/>
        </p:nvSpPr>
        <p:spPr>
          <a:xfrm>
            <a:off x="5608320" y="3340506"/>
            <a:ext cx="60553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Pro Satz also: </a:t>
            </a:r>
          </a:p>
          <a:p>
            <a:r>
              <a:rPr lang="de-CH" sz="2800" dirty="0"/>
              <a:t>Satz 1: schlecht, schlecht, schlecht. </a:t>
            </a:r>
          </a:p>
          <a:p>
            <a:r>
              <a:rPr lang="de-CH" sz="2800" dirty="0"/>
              <a:t>Satz 2: schlecht, gut, gut. </a:t>
            </a:r>
          </a:p>
          <a:p>
            <a:r>
              <a:rPr lang="de-CH" sz="2800" dirty="0"/>
              <a:t>Satz 3: schlecht, gut, sehr gut. </a:t>
            </a:r>
          </a:p>
          <a:p>
            <a:r>
              <a:rPr lang="de-CH" sz="2800" dirty="0"/>
              <a:t>Satz 4: schlecht, gut, sehr gut.</a:t>
            </a:r>
          </a:p>
        </p:txBody>
      </p:sp>
    </p:spTree>
    <p:extLst>
      <p:ext uri="{BB962C8B-B14F-4D97-AF65-F5344CB8AC3E}">
        <p14:creationId xmlns:p14="http://schemas.microsoft.com/office/powerpoint/2010/main" val="3910765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59816-E743-4DD6-A053-30768076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Filterung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860596B-C362-49F7-92EE-BE4E428B1B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550153"/>
              </p:ext>
            </p:extLst>
          </p:nvPr>
        </p:nvGraphicFramePr>
        <p:xfrm>
          <a:off x="838199" y="1825625"/>
          <a:ext cx="6862011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30">
                  <a:extLst>
                    <a:ext uri="{9D8B030D-6E8A-4147-A177-3AD203B41FA5}">
                      <a16:colId xmlns:a16="http://schemas.microsoft.com/office/drawing/2014/main" val="2851794650"/>
                    </a:ext>
                  </a:extLst>
                </a:gridCol>
                <a:gridCol w="5894781">
                  <a:extLst>
                    <a:ext uri="{9D8B030D-6E8A-4147-A177-3AD203B41FA5}">
                      <a16:colId xmlns:a16="http://schemas.microsoft.com/office/drawing/2014/main" val="2403893606"/>
                    </a:ext>
                  </a:extLst>
                </a:gridCol>
              </a:tblGrid>
              <a:tr h="568526">
                <a:tc>
                  <a:txBody>
                    <a:bodyPr/>
                    <a:lstStyle/>
                    <a:p>
                      <a:r>
                        <a:rPr lang="de-CH" sz="3200" dirty="0"/>
                        <a:t>Satz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3200" dirty="0"/>
                        <a:t>Bewertung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067076"/>
                  </a:ext>
                </a:extLst>
              </a:tr>
              <a:tr h="568526">
                <a:tc>
                  <a:txBody>
                    <a:bodyPr/>
                    <a:lstStyle/>
                    <a:p>
                      <a:r>
                        <a:rPr lang="de-CH" sz="3200" dirty="0"/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3200" dirty="0"/>
                        <a:t>0.0002645904060323999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840988"/>
                  </a:ext>
                </a:extLst>
              </a:tr>
              <a:tr h="568526">
                <a:tc>
                  <a:txBody>
                    <a:bodyPr/>
                    <a:lstStyle/>
                    <a:p>
                      <a:r>
                        <a:rPr lang="de-CH" sz="3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3200" dirty="0"/>
                        <a:t>0.6781557399224509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56038"/>
                  </a:ext>
                </a:extLst>
              </a:tr>
              <a:tr h="568526">
                <a:tc>
                  <a:txBody>
                    <a:bodyPr/>
                    <a:lstStyle/>
                    <a:p>
                      <a:r>
                        <a:rPr lang="de-CH" sz="3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3200" dirty="0"/>
                        <a:t>0.9185006575847926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800992"/>
                  </a:ext>
                </a:extLst>
              </a:tr>
              <a:tr h="568526">
                <a:tc>
                  <a:txBody>
                    <a:bodyPr/>
                    <a:lstStyle/>
                    <a:p>
                      <a:r>
                        <a:rPr lang="de-CH" sz="3200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3200" dirty="0"/>
                        <a:t>0.8947321304759088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430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850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C7CA5-674E-4CF0-9C60-DF9590C2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Wortalignierung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277EFE-76D3-45B7-B54F-5B1B17442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22" y="1901434"/>
            <a:ext cx="9589040" cy="4203963"/>
          </a:xfrm>
        </p:spPr>
      </p:pic>
    </p:spTree>
    <p:extLst>
      <p:ext uri="{BB962C8B-B14F-4D97-AF65-F5344CB8AC3E}">
        <p14:creationId xmlns:p14="http://schemas.microsoft.com/office/powerpoint/2010/main" val="2919326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C7B20-3213-486A-B99E-C0A768D2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Wortalignierung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620A59-6B14-4DC5-98F7-8595285C5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2449"/>
            <a:ext cx="10515600" cy="4670425"/>
          </a:xfrm>
          <a:noFill/>
          <a:ln w="19050"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3200" dirty="0"/>
              <a:t>Im Winter </a:t>
            </a:r>
            <a:r>
              <a:rPr lang="de-CH" sz="3200" dirty="0" err="1"/>
              <a:t>momè</a:t>
            </a:r>
            <a:r>
              <a:rPr lang="de-CH" sz="3200" dirty="0"/>
              <a:t> </a:t>
            </a:r>
            <a:r>
              <a:rPr lang="de-CH" sz="3200" dirty="0" err="1"/>
              <a:t>jo</a:t>
            </a:r>
            <a:r>
              <a:rPr lang="de-CH" sz="3200" dirty="0"/>
              <a:t> </a:t>
            </a:r>
            <a:r>
              <a:rPr lang="de-CH" sz="3200" dirty="0" err="1"/>
              <a:t>nömme</a:t>
            </a:r>
            <a:r>
              <a:rPr lang="de-CH" sz="3200" dirty="0"/>
              <a:t> </a:t>
            </a:r>
            <a:r>
              <a:rPr lang="de-CH" sz="3200" dirty="0" err="1"/>
              <a:t>graase</a:t>
            </a:r>
            <a:r>
              <a:rPr lang="de-CH" sz="3200" dirty="0"/>
              <a:t> </a:t>
            </a:r>
            <a:r>
              <a:rPr lang="de-CH" sz="3200" dirty="0" err="1"/>
              <a:t>dä</a:t>
            </a:r>
            <a:r>
              <a:rPr lang="de-CH" sz="3200" dirty="0"/>
              <a:t> </a:t>
            </a:r>
            <a:r>
              <a:rPr lang="de-CH" sz="3200" dirty="0" err="1"/>
              <a:t>goopme</a:t>
            </a:r>
            <a:r>
              <a:rPr lang="de-CH" sz="3200" dirty="0"/>
              <a:t> </a:t>
            </a:r>
            <a:r>
              <a:rPr lang="de-CH" sz="3200" dirty="0" err="1"/>
              <a:t>uf</a:t>
            </a:r>
            <a:r>
              <a:rPr lang="de-CH" sz="3200" dirty="0"/>
              <a:t> </a:t>
            </a:r>
            <a:r>
              <a:rPr lang="de-CH" sz="3200" dirty="0" err="1"/>
              <a:t>Püni</a:t>
            </a:r>
            <a:r>
              <a:rPr lang="de-CH" sz="3200" dirty="0"/>
              <a:t> </a:t>
            </a:r>
            <a:r>
              <a:rPr lang="de-CH" sz="3200" dirty="0" err="1"/>
              <a:t>ue</a:t>
            </a:r>
            <a:endParaRPr lang="de-CH" sz="3200" dirty="0"/>
          </a:p>
          <a:p>
            <a:endParaRPr lang="de-CH" sz="3200" dirty="0"/>
          </a:p>
          <a:p>
            <a:endParaRPr lang="de-CH" sz="3200" dirty="0"/>
          </a:p>
          <a:p>
            <a:pPr marL="0" indent="0">
              <a:buNone/>
            </a:pPr>
            <a:r>
              <a:rPr lang="de-CH" sz="3200" dirty="0"/>
              <a:t>Im Winter </a:t>
            </a:r>
            <a:r>
              <a:rPr lang="de-CH" sz="3200" dirty="0" err="1"/>
              <a:t>mue</a:t>
            </a:r>
            <a:r>
              <a:rPr lang="de-CH" sz="3200" dirty="0"/>
              <a:t> </a:t>
            </a:r>
            <a:r>
              <a:rPr lang="de-CH" sz="3200" dirty="0" err="1"/>
              <a:t>me</a:t>
            </a:r>
            <a:r>
              <a:rPr lang="de-CH" sz="3200" dirty="0"/>
              <a:t> ja </a:t>
            </a:r>
            <a:r>
              <a:rPr lang="de-CH" sz="3200" dirty="0" err="1"/>
              <a:t>nüme</a:t>
            </a:r>
            <a:r>
              <a:rPr lang="de-CH" sz="3200" dirty="0"/>
              <a:t> grase, de </a:t>
            </a:r>
            <a:r>
              <a:rPr lang="de-CH" sz="3200" dirty="0" err="1"/>
              <a:t>goht</a:t>
            </a:r>
            <a:r>
              <a:rPr lang="de-CH" sz="3200" dirty="0"/>
              <a:t> </a:t>
            </a:r>
            <a:r>
              <a:rPr lang="de-CH" sz="3200" dirty="0" err="1"/>
              <a:t>me</a:t>
            </a:r>
            <a:r>
              <a:rPr lang="de-CH" sz="3200" dirty="0"/>
              <a:t> </a:t>
            </a:r>
            <a:r>
              <a:rPr lang="de-CH" sz="3200" dirty="0" err="1"/>
              <a:t>uf</a:t>
            </a:r>
            <a:r>
              <a:rPr lang="de-CH" sz="3200" dirty="0"/>
              <a:t> d </a:t>
            </a:r>
            <a:r>
              <a:rPr lang="de-CH" sz="3200" dirty="0" err="1"/>
              <a:t>Bühni</a:t>
            </a:r>
            <a:r>
              <a:rPr lang="de-CH" sz="3200" dirty="0"/>
              <a:t> </a:t>
            </a:r>
            <a:r>
              <a:rPr lang="de-CH" sz="3200" dirty="0" err="1"/>
              <a:t>ue</a:t>
            </a:r>
            <a:endParaRPr lang="de-CH" sz="32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20113CE-690B-4591-B18E-9E44668C0BB8}"/>
              </a:ext>
            </a:extLst>
          </p:cNvPr>
          <p:cNvSpPr/>
          <p:nvPr/>
        </p:nvSpPr>
        <p:spPr>
          <a:xfrm>
            <a:off x="865695" y="3600000"/>
            <a:ext cx="529472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07265A4-38AF-4E6E-8B82-45599D6E127E}"/>
              </a:ext>
            </a:extLst>
          </p:cNvPr>
          <p:cNvSpPr/>
          <p:nvPr/>
        </p:nvSpPr>
        <p:spPr>
          <a:xfrm>
            <a:off x="1442301" y="3600000"/>
            <a:ext cx="1187777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1882CEC-D4BD-4AC2-94D7-3687DCA176D6}"/>
              </a:ext>
            </a:extLst>
          </p:cNvPr>
          <p:cNvSpPr/>
          <p:nvPr/>
        </p:nvSpPr>
        <p:spPr>
          <a:xfrm>
            <a:off x="2677212" y="3600000"/>
            <a:ext cx="1366102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1FE1597-A056-4DA2-B293-EFF519E93FED}"/>
              </a:ext>
            </a:extLst>
          </p:cNvPr>
          <p:cNvSpPr/>
          <p:nvPr/>
        </p:nvSpPr>
        <p:spPr>
          <a:xfrm>
            <a:off x="4138367" y="3600000"/>
            <a:ext cx="285357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F9AA472-5309-4C0E-A0B9-866F350230FB}"/>
              </a:ext>
            </a:extLst>
          </p:cNvPr>
          <p:cNvSpPr/>
          <p:nvPr/>
        </p:nvSpPr>
        <p:spPr>
          <a:xfrm>
            <a:off x="4477525" y="3600000"/>
            <a:ext cx="1026944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D281CB0-4D46-433F-8410-71465F434798}"/>
              </a:ext>
            </a:extLst>
          </p:cNvPr>
          <p:cNvSpPr/>
          <p:nvPr/>
        </p:nvSpPr>
        <p:spPr>
          <a:xfrm>
            <a:off x="5563386" y="3600000"/>
            <a:ext cx="893190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AC69BC0-F511-4C13-9E35-5E6C1C756FAF}"/>
              </a:ext>
            </a:extLst>
          </p:cNvPr>
          <p:cNvSpPr/>
          <p:nvPr/>
        </p:nvSpPr>
        <p:spPr>
          <a:xfrm>
            <a:off x="7117237" y="3600000"/>
            <a:ext cx="1442301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9C336E7-FA7E-44F0-8D30-FA42281B5219}"/>
              </a:ext>
            </a:extLst>
          </p:cNvPr>
          <p:cNvSpPr/>
          <p:nvPr/>
        </p:nvSpPr>
        <p:spPr>
          <a:xfrm>
            <a:off x="6622722" y="3600000"/>
            <a:ext cx="428527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FA5E269-0FF6-4572-A771-C977EC47C84C}"/>
              </a:ext>
            </a:extLst>
          </p:cNvPr>
          <p:cNvSpPr/>
          <p:nvPr/>
        </p:nvSpPr>
        <p:spPr>
          <a:xfrm>
            <a:off x="8620813" y="3600000"/>
            <a:ext cx="636309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15E6E2C-2DC8-4BA2-BE8D-E33EF5D1F3FE}"/>
              </a:ext>
            </a:extLst>
          </p:cNvPr>
          <p:cNvSpPr/>
          <p:nvPr/>
        </p:nvSpPr>
        <p:spPr>
          <a:xfrm>
            <a:off x="9343533" y="3600000"/>
            <a:ext cx="1020070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1F10100-A257-4265-9012-F69FF4DEA5E0}"/>
              </a:ext>
            </a:extLst>
          </p:cNvPr>
          <p:cNvSpPr/>
          <p:nvPr/>
        </p:nvSpPr>
        <p:spPr>
          <a:xfrm>
            <a:off x="10417404" y="3600000"/>
            <a:ext cx="423421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B8E5B52-13D1-4F63-AEE2-F1E630BFCBB4}"/>
              </a:ext>
            </a:extLst>
          </p:cNvPr>
          <p:cNvSpPr/>
          <p:nvPr/>
        </p:nvSpPr>
        <p:spPr>
          <a:xfrm>
            <a:off x="913614" y="1908000"/>
            <a:ext cx="453273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4F19BC5-31E5-4E3A-843B-790774226A51}"/>
              </a:ext>
            </a:extLst>
          </p:cNvPr>
          <p:cNvSpPr/>
          <p:nvPr/>
        </p:nvSpPr>
        <p:spPr>
          <a:xfrm>
            <a:off x="1404988" y="1908000"/>
            <a:ext cx="1206238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47E7D7D-E1DF-4765-BBC1-52CCC66B4E11}"/>
              </a:ext>
            </a:extLst>
          </p:cNvPr>
          <p:cNvSpPr/>
          <p:nvPr/>
        </p:nvSpPr>
        <p:spPr>
          <a:xfrm>
            <a:off x="2677212" y="1908000"/>
            <a:ext cx="1105491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066ADEB-2388-4809-AF88-1951200B58C1}"/>
              </a:ext>
            </a:extLst>
          </p:cNvPr>
          <p:cNvSpPr/>
          <p:nvPr/>
        </p:nvSpPr>
        <p:spPr>
          <a:xfrm>
            <a:off x="3822178" y="1908000"/>
            <a:ext cx="353897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A846946-C4C0-4699-9859-D954A982A355}"/>
              </a:ext>
            </a:extLst>
          </p:cNvPr>
          <p:cNvSpPr/>
          <p:nvPr/>
        </p:nvSpPr>
        <p:spPr>
          <a:xfrm>
            <a:off x="4227137" y="1908000"/>
            <a:ext cx="1306791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B04D95E-346A-428D-99DE-C473DF91C7B3}"/>
              </a:ext>
            </a:extLst>
          </p:cNvPr>
          <p:cNvSpPr/>
          <p:nvPr/>
        </p:nvSpPr>
        <p:spPr>
          <a:xfrm>
            <a:off x="5599522" y="1908000"/>
            <a:ext cx="1094294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42BEE75-66A6-48AB-88D5-39892E328D0F}"/>
              </a:ext>
            </a:extLst>
          </p:cNvPr>
          <p:cNvSpPr/>
          <p:nvPr/>
        </p:nvSpPr>
        <p:spPr>
          <a:xfrm>
            <a:off x="6777872" y="1908000"/>
            <a:ext cx="471341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B00E701-90BD-4492-84D1-A33BCE3D64B7}"/>
              </a:ext>
            </a:extLst>
          </p:cNvPr>
          <p:cNvSpPr/>
          <p:nvPr/>
        </p:nvSpPr>
        <p:spPr>
          <a:xfrm>
            <a:off x="7305773" y="1908000"/>
            <a:ext cx="1360804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D71310C-A683-4F2F-B691-8F1039D5726A}"/>
              </a:ext>
            </a:extLst>
          </p:cNvPr>
          <p:cNvSpPr/>
          <p:nvPr/>
        </p:nvSpPr>
        <p:spPr>
          <a:xfrm>
            <a:off x="8738461" y="1908000"/>
            <a:ext cx="354474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AEB243C-DD12-4050-B3D9-C4CFC25B4DC9}"/>
              </a:ext>
            </a:extLst>
          </p:cNvPr>
          <p:cNvSpPr/>
          <p:nvPr/>
        </p:nvSpPr>
        <p:spPr>
          <a:xfrm>
            <a:off x="9158141" y="1908000"/>
            <a:ext cx="768286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A430DA4-5901-4B20-AF54-000E85B3F330}"/>
              </a:ext>
            </a:extLst>
          </p:cNvPr>
          <p:cNvSpPr/>
          <p:nvPr/>
        </p:nvSpPr>
        <p:spPr>
          <a:xfrm>
            <a:off x="9998311" y="1908000"/>
            <a:ext cx="402208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F1466CA-2751-45F8-AB48-CB2BA67D404D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 flipH="1">
            <a:off x="1130431" y="2268000"/>
            <a:ext cx="9820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483FA244-69DA-4CF1-84DE-0B07A5794F4F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>
            <a:off x="2008107" y="2268000"/>
            <a:ext cx="28083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12FEA736-A69D-4AAE-B2DC-0DB22999582B}"/>
              </a:ext>
            </a:extLst>
          </p:cNvPr>
          <p:cNvCxnSpPr>
            <a:cxnSpLocks/>
            <a:stCxn id="18" idx="2"/>
            <a:endCxn id="6" idx="0"/>
          </p:cNvCxnSpPr>
          <p:nvPr/>
        </p:nvCxnSpPr>
        <p:spPr>
          <a:xfrm>
            <a:off x="3229958" y="2268000"/>
            <a:ext cx="130305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3936CAC-2D40-4092-8E45-E70D081151EF}"/>
              </a:ext>
            </a:extLst>
          </p:cNvPr>
          <p:cNvCxnSpPr>
            <a:cxnSpLocks/>
            <a:stCxn id="19" idx="2"/>
            <a:endCxn id="8" idx="0"/>
          </p:cNvCxnSpPr>
          <p:nvPr/>
        </p:nvCxnSpPr>
        <p:spPr>
          <a:xfrm>
            <a:off x="3999127" y="2268000"/>
            <a:ext cx="281919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DFEFFB50-BC27-4D88-94CD-F583AE6E2E24}"/>
              </a:ext>
            </a:extLst>
          </p:cNvPr>
          <p:cNvCxnSpPr>
            <a:cxnSpLocks/>
            <a:stCxn id="20" idx="2"/>
            <a:endCxn id="9" idx="0"/>
          </p:cNvCxnSpPr>
          <p:nvPr/>
        </p:nvCxnSpPr>
        <p:spPr>
          <a:xfrm>
            <a:off x="4880533" y="2268000"/>
            <a:ext cx="110464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BFBCAB5-4E40-4AB1-8830-4BE125ECF3E3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 flipH="1">
            <a:off x="6009981" y="2268000"/>
            <a:ext cx="136688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36DBE63F-4329-4509-ACEB-48DB86333EDA}"/>
              </a:ext>
            </a:extLst>
          </p:cNvPr>
          <p:cNvCxnSpPr>
            <a:cxnSpLocks/>
            <a:stCxn id="22" idx="2"/>
            <a:endCxn id="12" idx="0"/>
          </p:cNvCxnSpPr>
          <p:nvPr/>
        </p:nvCxnSpPr>
        <p:spPr>
          <a:xfrm flipH="1">
            <a:off x="6836986" y="2268000"/>
            <a:ext cx="176557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2781FE8-F7B9-40EC-BE29-B7C17541DB60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 flipH="1">
            <a:off x="7838388" y="2268000"/>
            <a:ext cx="147787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4D1CE780-BB3E-428D-B276-133B3EBCC5FC}"/>
              </a:ext>
            </a:extLst>
          </p:cNvPr>
          <p:cNvCxnSpPr>
            <a:cxnSpLocks/>
            <a:stCxn id="24" idx="2"/>
            <a:endCxn id="13" idx="0"/>
          </p:cNvCxnSpPr>
          <p:nvPr/>
        </p:nvCxnSpPr>
        <p:spPr>
          <a:xfrm>
            <a:off x="8915698" y="2268000"/>
            <a:ext cx="23270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72953ADB-F8E1-45FD-9C4F-44CE300316DA}"/>
              </a:ext>
            </a:extLst>
          </p:cNvPr>
          <p:cNvCxnSpPr>
            <a:cxnSpLocks/>
            <a:stCxn id="25" idx="2"/>
            <a:endCxn id="14" idx="0"/>
          </p:cNvCxnSpPr>
          <p:nvPr/>
        </p:nvCxnSpPr>
        <p:spPr>
          <a:xfrm>
            <a:off x="9542284" y="2268000"/>
            <a:ext cx="311284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2FB236AC-B4BD-4294-92CC-03779C601717}"/>
              </a:ext>
            </a:extLst>
          </p:cNvPr>
          <p:cNvCxnSpPr>
            <a:cxnSpLocks/>
            <a:stCxn id="26" idx="2"/>
            <a:endCxn id="15" idx="0"/>
          </p:cNvCxnSpPr>
          <p:nvPr/>
        </p:nvCxnSpPr>
        <p:spPr>
          <a:xfrm>
            <a:off x="10199415" y="2268000"/>
            <a:ext cx="429700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3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73ED2-60BA-40AF-ACFC-0B3F4A92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EBEFAB6-8A37-4B1B-82A8-9DD8669E7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8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C83C1-6899-408A-8118-947E4E60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Vorgänge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BB84DD2-0FB1-4E4B-88CD-ADA80ADDD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257" y="1794860"/>
            <a:ext cx="8041994" cy="495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98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84131-124A-49A6-AB63-EBB7646C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Vorgänge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07A1491-A9FB-43EC-921A-CF33363C6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5804" y="1690688"/>
            <a:ext cx="6124575" cy="507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17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82441-F78A-4894-8E2F-76EF1DD2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2. Iteration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14429-F0E3-4329-A93E-3426E1BC6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520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0B2A2-51E7-4973-9C1D-BC0552F9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0134E-E5BD-45E6-A4B2-D1CE5188B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149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94B7E-BA12-43BF-BBEE-9CF4192D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1. Iteration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E43555-9F57-47E5-84AF-DDB88F6E2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/>
              <a:t>Vorstellung</a:t>
            </a:r>
          </a:p>
          <a:p>
            <a:r>
              <a:rPr lang="de-CH" dirty="0"/>
              <a:t>Webseite zeigen, von UZH Projekt sprechen (</a:t>
            </a:r>
            <a:r>
              <a:rPr lang="de-CH" dirty="0" err="1"/>
              <a:t>matthias</a:t>
            </a:r>
            <a:r>
              <a:rPr lang="de-CH" dirty="0"/>
              <a:t>)</a:t>
            </a:r>
          </a:p>
          <a:p>
            <a:r>
              <a:rPr lang="de-CH" dirty="0"/>
              <a:t>Eingabe von Sätzen zeigen, Tonbeispiele abspielen (</a:t>
            </a:r>
            <a:r>
              <a:rPr lang="de-CH" dirty="0" err="1"/>
              <a:t>matthias</a:t>
            </a:r>
            <a:r>
              <a:rPr lang="de-CH" dirty="0"/>
              <a:t>)</a:t>
            </a:r>
          </a:p>
          <a:p>
            <a:r>
              <a:rPr lang="de-CH" dirty="0"/>
              <a:t>Problemstellung(Matthias ziele </a:t>
            </a:r>
            <a:r>
              <a:rPr lang="de-CH" dirty="0" err="1"/>
              <a:t>arbeit</a:t>
            </a:r>
            <a:r>
              <a:rPr lang="de-CH" dirty="0"/>
              <a:t> plus fragen)</a:t>
            </a:r>
          </a:p>
          <a:p>
            <a:r>
              <a:rPr lang="de-CH" dirty="0"/>
              <a:t>Vorstellungen eingelesene Satzgruppe (</a:t>
            </a:r>
            <a:r>
              <a:rPr lang="de-CH" dirty="0" err="1"/>
              <a:t>beispiel</a:t>
            </a:r>
            <a:r>
              <a:rPr lang="de-CH" dirty="0"/>
              <a:t> mit mind. 1 offensichtlich schlechten Satz)(</a:t>
            </a:r>
            <a:r>
              <a:rPr lang="de-CH" dirty="0" err="1"/>
              <a:t>matthias</a:t>
            </a:r>
            <a:r>
              <a:rPr lang="de-CH" dirty="0"/>
              <a:t>)</a:t>
            </a:r>
          </a:p>
          <a:p>
            <a:r>
              <a:rPr lang="de-CH" dirty="0"/>
              <a:t>Wir müssen schlechte ausfiltern (</a:t>
            </a:r>
            <a:r>
              <a:rPr lang="de-CH" dirty="0" err="1"/>
              <a:t>matthias</a:t>
            </a:r>
            <a:r>
              <a:rPr lang="de-CH" dirty="0"/>
              <a:t>)</a:t>
            </a:r>
          </a:p>
          <a:p>
            <a:r>
              <a:rPr lang="de-CH" dirty="0"/>
              <a:t>Was ist ein schlechter Satz (wie gut ist ein Satz) (</a:t>
            </a:r>
            <a:r>
              <a:rPr lang="de-CH" dirty="0" err="1"/>
              <a:t>matthias</a:t>
            </a:r>
            <a:r>
              <a:rPr lang="de-CH" dirty="0"/>
              <a:t>)</a:t>
            </a:r>
          </a:p>
          <a:p>
            <a:r>
              <a:rPr lang="de-CH" dirty="0"/>
              <a:t>Stellen wir fest anhand von Bewertung (gute </a:t>
            </a:r>
            <a:r>
              <a:rPr lang="de-CH" dirty="0" err="1"/>
              <a:t>sätze</a:t>
            </a:r>
            <a:r>
              <a:rPr lang="de-CH" dirty="0"/>
              <a:t> sind gleich, schlechte weichen stark ab)</a:t>
            </a:r>
          </a:p>
          <a:p>
            <a:r>
              <a:rPr lang="de-CH" dirty="0"/>
              <a:t>Paint </a:t>
            </a:r>
            <a:r>
              <a:rPr lang="de-CH" dirty="0" err="1"/>
              <a:t>grafik</a:t>
            </a:r>
            <a:r>
              <a:rPr lang="de-CH" dirty="0"/>
              <a:t>, </a:t>
            </a:r>
            <a:r>
              <a:rPr lang="de-CH" dirty="0" err="1"/>
              <a:t>bewertung</a:t>
            </a:r>
            <a:r>
              <a:rPr lang="de-CH" dirty="0"/>
              <a:t>, </a:t>
            </a:r>
            <a:r>
              <a:rPr lang="de-CH" dirty="0" err="1"/>
              <a:t>ranking</a:t>
            </a:r>
            <a:r>
              <a:rPr lang="de-CH" dirty="0"/>
              <a:t>, gibt zahl (0-1)</a:t>
            </a:r>
          </a:p>
          <a:p>
            <a:r>
              <a:rPr lang="de-CH" dirty="0"/>
              <a:t>Wir filtern anhand dieses Rankings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5888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89C6F-15E2-444B-99A5-49F2C4A8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63B046-1861-426E-A648-7201B22F9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Was ist eine Alignierung ? (</a:t>
            </a:r>
            <a:r>
              <a:rPr lang="de-CH" dirty="0" err="1"/>
              <a:t>erklärung</a:t>
            </a:r>
            <a:r>
              <a:rPr lang="de-CH" dirty="0"/>
              <a:t> </a:t>
            </a:r>
            <a:r>
              <a:rPr lang="de-CH" dirty="0" err="1"/>
              <a:t>wortalignierung</a:t>
            </a:r>
            <a:r>
              <a:rPr lang="de-CH" dirty="0"/>
              <a:t>,  </a:t>
            </a:r>
            <a:r>
              <a:rPr lang="de-CH" dirty="0" err="1"/>
              <a:t>beispiel</a:t>
            </a:r>
            <a:r>
              <a:rPr lang="de-CH" dirty="0"/>
              <a:t> mit 1 zu n </a:t>
            </a:r>
            <a:r>
              <a:rPr lang="de-CH" dirty="0" err="1"/>
              <a:t>alignment</a:t>
            </a:r>
            <a:r>
              <a:rPr lang="de-CH" dirty="0"/>
              <a:t>, </a:t>
            </a:r>
            <a:r>
              <a:rPr lang="de-CH" dirty="0" err="1"/>
              <a:t>schwierigkeit</a:t>
            </a:r>
            <a:r>
              <a:rPr lang="de-CH" dirty="0"/>
              <a:t> des </a:t>
            </a:r>
            <a:r>
              <a:rPr lang="de-CH" dirty="0" err="1"/>
              <a:t>alignments</a:t>
            </a:r>
            <a:r>
              <a:rPr lang="de-CH" dirty="0"/>
              <a:t>)</a:t>
            </a:r>
          </a:p>
          <a:p>
            <a:r>
              <a:rPr lang="de-CH" dirty="0"/>
              <a:t>Es gibt </a:t>
            </a:r>
            <a:r>
              <a:rPr lang="de-CH" dirty="0" err="1"/>
              <a:t>tools</a:t>
            </a:r>
            <a:r>
              <a:rPr lang="de-CH" dirty="0"/>
              <a:t> die dies machen (</a:t>
            </a:r>
            <a:r>
              <a:rPr lang="de-CH" dirty="0" err="1"/>
              <a:t>bipartite</a:t>
            </a:r>
            <a:r>
              <a:rPr lang="de-CH" dirty="0"/>
              <a:t> </a:t>
            </a:r>
            <a:r>
              <a:rPr lang="de-CH" dirty="0" err="1"/>
              <a:t>graph</a:t>
            </a:r>
            <a:r>
              <a:rPr lang="de-CH" dirty="0"/>
              <a:t>)</a:t>
            </a:r>
          </a:p>
          <a:p>
            <a:r>
              <a:rPr lang="de-CH" dirty="0"/>
              <a:t>Wie verwenden wir diese mit unseren Daten (Wie allgemein, sind ja keine </a:t>
            </a:r>
            <a:r>
              <a:rPr lang="de-CH" dirty="0" err="1"/>
              <a:t>übersetzungen</a:t>
            </a:r>
            <a:r>
              <a:rPr lang="de-CH" dirty="0"/>
              <a:t>, wir behandeln sie aber so)</a:t>
            </a:r>
          </a:p>
          <a:p>
            <a:r>
              <a:rPr lang="de-CH" dirty="0"/>
              <a:t>Wie machen wir dies über eine ganze Gruppe? (Verwendung eines Graphen, </a:t>
            </a:r>
            <a:r>
              <a:rPr lang="de-CH" dirty="0" err="1"/>
              <a:t>nodes</a:t>
            </a:r>
            <a:r>
              <a:rPr lang="de-CH" dirty="0"/>
              <a:t> und </a:t>
            </a:r>
            <a:r>
              <a:rPr lang="de-CH" dirty="0" err="1"/>
              <a:t>edges</a:t>
            </a:r>
            <a:r>
              <a:rPr lang="de-CH" dirty="0"/>
              <a:t> einfügen)</a:t>
            </a:r>
          </a:p>
          <a:p>
            <a:r>
              <a:rPr lang="de-CH" dirty="0"/>
              <a:t>Die Tools und Benutzereingaben sind aber nicht perfekt (zeigen wir </a:t>
            </a:r>
            <a:r>
              <a:rPr lang="de-CH" dirty="0" err="1"/>
              <a:t>graphen</a:t>
            </a:r>
            <a:r>
              <a:rPr lang="de-CH" dirty="0"/>
              <a:t> mit </a:t>
            </a:r>
            <a:r>
              <a:rPr lang="de-CH" dirty="0" err="1"/>
              <a:t>filtervalue</a:t>
            </a:r>
            <a:r>
              <a:rPr lang="de-CH" dirty="0"/>
              <a:t> 1, kein einfaches </a:t>
            </a:r>
            <a:r>
              <a:rPr lang="de-CH" dirty="0" err="1"/>
              <a:t>problem</a:t>
            </a:r>
            <a:r>
              <a:rPr lang="de-CH" dirty="0"/>
              <a:t>, müssen damit umgehen, </a:t>
            </a:r>
            <a:r>
              <a:rPr lang="de-CH" dirty="0" err="1"/>
              <a:t>aligner</a:t>
            </a:r>
            <a:r>
              <a:rPr lang="de-CH" dirty="0"/>
              <a:t> </a:t>
            </a:r>
            <a:r>
              <a:rPr lang="de-CH" dirty="0" err="1"/>
              <a:t>fehler</a:t>
            </a:r>
            <a:r>
              <a:rPr lang="de-CH" dirty="0"/>
              <a:t> </a:t>
            </a:r>
            <a:r>
              <a:rPr lang="de-CH" dirty="0" err="1"/>
              <a:t>beispiel</a:t>
            </a:r>
            <a:r>
              <a:rPr lang="de-CH" dirty="0"/>
              <a:t>, </a:t>
            </a:r>
            <a:r>
              <a:rPr lang="de-CH" dirty="0" err="1"/>
              <a:t>benutzer</a:t>
            </a:r>
            <a:r>
              <a:rPr lang="de-CH" dirty="0"/>
              <a:t> </a:t>
            </a:r>
            <a:r>
              <a:rPr lang="de-CH" dirty="0" err="1"/>
              <a:t>fehler</a:t>
            </a:r>
            <a:r>
              <a:rPr lang="de-CH" dirty="0"/>
              <a:t> </a:t>
            </a:r>
            <a:r>
              <a:rPr lang="de-CH" dirty="0" err="1"/>
              <a:t>beispiel</a:t>
            </a:r>
            <a:r>
              <a:rPr lang="de-CH" dirty="0"/>
              <a:t>)</a:t>
            </a:r>
          </a:p>
          <a:p>
            <a:r>
              <a:rPr lang="de-CH" dirty="0"/>
              <a:t>inkorrekte </a:t>
            </a:r>
            <a:r>
              <a:rPr lang="de-CH" dirty="0" err="1"/>
              <a:t>alignments</a:t>
            </a:r>
            <a:r>
              <a:rPr lang="de-CH" dirty="0"/>
              <a:t> filtern wir aus (kleines </a:t>
            </a:r>
            <a:r>
              <a:rPr lang="de-CH" dirty="0" err="1"/>
              <a:t>beispiel</a:t>
            </a:r>
            <a:r>
              <a:rPr lang="de-CH" dirty="0"/>
              <a:t>, da </a:t>
            </a:r>
            <a:r>
              <a:rPr lang="de-CH" dirty="0" err="1"/>
              <a:t>transkriptionen</a:t>
            </a:r>
            <a:r>
              <a:rPr lang="de-CH" dirty="0"/>
              <a:t> müssen die </a:t>
            </a:r>
            <a:r>
              <a:rPr lang="de-CH" dirty="0" err="1"/>
              <a:t>wörter</a:t>
            </a:r>
            <a:r>
              <a:rPr lang="de-CH" dirty="0"/>
              <a:t> ähnlich </a:t>
            </a:r>
            <a:r>
              <a:rPr lang="de-CH"/>
              <a:t>sein)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6470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5532021-EBDB-4896-89AE-561EB2435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22" y="1081886"/>
            <a:ext cx="6553545" cy="4702169"/>
          </a:xfrm>
          <a:prstGeom prst="rect">
            <a:avLst/>
          </a:prstGeom>
        </p:spPr>
      </p:pic>
      <p:sp>
        <p:nvSpPr>
          <p:cNvPr id="1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EE38F210-1E8E-4E2A-9174-110A5C3E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«Citizen Linguistics: Locate that dialect!»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B529A9-146E-457E-895A-DCD62B292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00D1F7"/>
                </a:solidFill>
                <a:latin typeface="+mn-lt"/>
                <a:ea typeface="+mn-ea"/>
                <a:cs typeface="+mn-cs"/>
              </a:rPr>
              <a:t>www.dindialaekt.ch/ </a:t>
            </a:r>
          </a:p>
        </p:txBody>
      </p:sp>
    </p:spTree>
    <p:extLst>
      <p:ext uri="{BB962C8B-B14F-4D97-AF65-F5344CB8AC3E}">
        <p14:creationId xmlns:p14="http://schemas.microsoft.com/office/powerpoint/2010/main" val="118763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D5B4B-DBBB-4D64-B9B1-F0D6841A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Eingabe Schweizerdeutsche Sätze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6B35A9B-4199-4482-8FED-BF89F83A1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2372" y="1825625"/>
            <a:ext cx="91872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8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D31B3-EB2A-499E-8726-D707E776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Eingabe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7650D72-1569-4394-ADBB-0253E391A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415540" y="1825625"/>
            <a:ext cx="9360919" cy="435133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1B95A9B-9792-4121-AFBE-322179A1022F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B6D0A0-7776-43DA-A094-B0EB8577C848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>
            <a:hlinkClick r:id="rId6" action="ppaction://hlinkfile"/>
            <a:extLst>
              <a:ext uri="{FF2B5EF4-FFF2-40B4-BE49-F238E27FC236}">
                <a16:creationId xmlns:a16="http://schemas.microsoft.com/office/drawing/2014/main" id="{65A83495-70B5-4EF0-90DA-683C437228AE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734B8EC-A002-4FDB-BC66-4F7E2EADEBA1}"/>
              </a:ext>
            </a:extLst>
          </p:cNvPr>
          <p:cNvSpPr txBox="1"/>
          <p:nvPr/>
        </p:nvSpPr>
        <p:spPr>
          <a:xfrm>
            <a:off x="1834855" y="3021759"/>
            <a:ext cx="152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D sägässli diä wärdid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4BA1586-39C7-4359-A8AF-541EA4A5B978}"/>
              </a:ext>
            </a:extLst>
          </p:cNvPr>
          <p:cNvSpPr txBox="1"/>
          <p:nvPr/>
        </p:nvSpPr>
        <p:spPr>
          <a:xfrm>
            <a:off x="4160217" y="3021759"/>
            <a:ext cx="15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am </a:t>
            </a:r>
            <a:r>
              <a:rPr lang="de-CH" dirty="0" err="1"/>
              <a:t>oobet</a:t>
            </a:r>
            <a:r>
              <a:rPr lang="de-CH" dirty="0"/>
              <a:t> </a:t>
            </a:r>
            <a:r>
              <a:rPr lang="de-CH" dirty="0" err="1"/>
              <a:t>voräne</a:t>
            </a:r>
            <a:r>
              <a:rPr lang="de-CH" dirty="0"/>
              <a:t> schon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1FE9299-9CC9-4326-8611-E861A7CBA21E}"/>
              </a:ext>
            </a:extLst>
          </p:cNvPr>
          <p:cNvSpPr txBox="1"/>
          <p:nvPr/>
        </p:nvSpPr>
        <p:spPr>
          <a:xfrm>
            <a:off x="6451266" y="3021759"/>
            <a:ext cx="15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tänglet</a:t>
            </a:r>
            <a:r>
              <a:rPr lang="de-CH" dirty="0"/>
              <a:t> ins </a:t>
            </a:r>
            <a:r>
              <a:rPr lang="de-CH" dirty="0" err="1"/>
              <a:t>grüschtet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F549BA3-2F73-4C84-B92C-92BA74F410AE}"/>
              </a:ext>
            </a:extLst>
          </p:cNvPr>
          <p:cNvSpPr txBox="1"/>
          <p:nvPr/>
        </p:nvSpPr>
        <p:spPr>
          <a:xfrm>
            <a:off x="8706992" y="3021758"/>
            <a:ext cx="15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Dass </a:t>
            </a:r>
            <a:r>
              <a:rPr lang="de-CH" dirty="0" err="1"/>
              <a:t>me</a:t>
            </a:r>
            <a:r>
              <a:rPr lang="de-CH" dirty="0"/>
              <a:t> denn </a:t>
            </a:r>
            <a:r>
              <a:rPr lang="de-CH" dirty="0" err="1"/>
              <a:t>moore</a:t>
            </a:r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C210DC8-1DFC-4808-A86F-98D1959576BC}"/>
              </a:ext>
            </a:extLst>
          </p:cNvPr>
          <p:cNvSpPr txBox="1"/>
          <p:nvPr/>
        </p:nvSpPr>
        <p:spPr>
          <a:xfrm>
            <a:off x="1807604" y="4827346"/>
            <a:ext cx="191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dess</a:t>
            </a:r>
            <a:r>
              <a:rPr lang="de-CH" dirty="0"/>
              <a:t> a </a:t>
            </a:r>
            <a:r>
              <a:rPr lang="de-CH" dirty="0" err="1"/>
              <a:t>morgete</a:t>
            </a:r>
            <a:r>
              <a:rPr lang="de-CH" dirty="0"/>
              <a:t> </a:t>
            </a:r>
            <a:r>
              <a:rPr lang="de-CH" dirty="0" err="1"/>
              <a:t>cho</a:t>
            </a:r>
            <a:r>
              <a:rPr lang="de-CH" dirty="0"/>
              <a:t> </a:t>
            </a:r>
            <a:r>
              <a:rPr lang="de-CH" dirty="0" err="1"/>
              <a:t>druflousmääje</a:t>
            </a:r>
            <a:endParaRPr lang="de-CH" dirty="0"/>
          </a:p>
        </p:txBody>
      </p:sp>
      <p:pic>
        <p:nvPicPr>
          <p:cNvPr id="12" name="SDS_CD4_1_14_speaker1_4">
            <a:hlinkClick r:id="" action="ppaction://media"/>
            <a:extLst>
              <a:ext uri="{FF2B5EF4-FFF2-40B4-BE49-F238E27FC236}">
                <a16:creationId xmlns:a16="http://schemas.microsoft.com/office/drawing/2014/main" id="{581E1A09-42C7-4257-A82B-42B64860889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766060" y="200034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3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6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D31B3-EB2A-499E-8726-D707E776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Eingabe 2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7650D72-1569-4394-ADBB-0253E391A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415540" y="1825625"/>
            <a:ext cx="9360919" cy="435133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1B95A9B-9792-4121-AFBE-322179A1022F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B6D0A0-7776-43DA-A094-B0EB8577C848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>
            <a:hlinkClick r:id="rId6" action="ppaction://hlinkfile"/>
            <a:extLst>
              <a:ext uri="{FF2B5EF4-FFF2-40B4-BE49-F238E27FC236}">
                <a16:creationId xmlns:a16="http://schemas.microsoft.com/office/drawing/2014/main" id="{65A83495-70B5-4EF0-90DA-683C437228AE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734B8EC-A002-4FDB-BC66-4F7E2EADEBA1}"/>
              </a:ext>
            </a:extLst>
          </p:cNvPr>
          <p:cNvSpPr txBox="1"/>
          <p:nvPr/>
        </p:nvSpPr>
        <p:spPr>
          <a:xfrm>
            <a:off x="1834855" y="3021759"/>
            <a:ext cx="152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Diä</a:t>
            </a:r>
            <a:r>
              <a:rPr lang="de-CH" dirty="0"/>
              <a:t> sage </a:t>
            </a:r>
            <a:r>
              <a:rPr lang="de-CH" dirty="0" err="1"/>
              <a:t>wered</a:t>
            </a:r>
            <a:r>
              <a:rPr lang="de-CH" dirty="0"/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4BA1586-39C7-4359-A8AF-541EA4A5B978}"/>
              </a:ext>
            </a:extLst>
          </p:cNvPr>
          <p:cNvSpPr txBox="1"/>
          <p:nvPr/>
        </p:nvSpPr>
        <p:spPr>
          <a:xfrm>
            <a:off x="4160217" y="3021759"/>
            <a:ext cx="15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em</a:t>
            </a:r>
            <a:r>
              <a:rPr lang="de-CH" dirty="0"/>
              <a:t> </a:t>
            </a:r>
            <a:r>
              <a:rPr lang="de-CH" dirty="0" err="1"/>
              <a:t>obed</a:t>
            </a:r>
            <a:r>
              <a:rPr lang="de-CH" dirty="0"/>
              <a:t> </a:t>
            </a:r>
            <a:r>
              <a:rPr lang="de-CH" dirty="0" err="1"/>
              <a:t>scho</a:t>
            </a:r>
            <a:r>
              <a:rPr lang="de-CH" dirty="0"/>
              <a:t>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1FE9299-9CC9-4326-8611-E861A7CBA21E}"/>
              </a:ext>
            </a:extLst>
          </p:cNvPr>
          <p:cNvSpPr txBox="1"/>
          <p:nvPr/>
        </p:nvSpPr>
        <p:spPr>
          <a:xfrm>
            <a:off x="6451266" y="3021759"/>
            <a:ext cx="15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grüschtet</a:t>
            </a:r>
            <a:r>
              <a:rPr lang="de-CH" dirty="0"/>
              <a:t> und </a:t>
            </a:r>
            <a:r>
              <a:rPr lang="de-CH" dirty="0" err="1"/>
              <a:t>tängelet</a:t>
            </a:r>
            <a:r>
              <a:rPr lang="de-CH" dirty="0"/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F549BA3-2F73-4C84-B92C-92BA74F410AE}"/>
              </a:ext>
            </a:extLst>
          </p:cNvPr>
          <p:cNvSpPr txBox="1"/>
          <p:nvPr/>
        </p:nvSpPr>
        <p:spPr>
          <a:xfrm>
            <a:off x="8706992" y="3021758"/>
            <a:ext cx="15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dass </a:t>
            </a:r>
            <a:r>
              <a:rPr lang="de-CH" dirty="0" err="1"/>
              <a:t>me</a:t>
            </a:r>
            <a:r>
              <a:rPr lang="de-CH" dirty="0"/>
              <a:t> de </a:t>
            </a:r>
            <a:r>
              <a:rPr lang="de-CH" dirty="0" err="1"/>
              <a:t>more</a:t>
            </a:r>
            <a:r>
              <a:rPr lang="de-CH" dirty="0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C210DC8-1DFC-4808-A86F-98D1959576BC}"/>
              </a:ext>
            </a:extLst>
          </p:cNvPr>
          <p:cNvSpPr txBox="1"/>
          <p:nvPr/>
        </p:nvSpPr>
        <p:spPr>
          <a:xfrm>
            <a:off x="1807604" y="4827346"/>
            <a:ext cx="191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desse</a:t>
            </a:r>
            <a:r>
              <a:rPr lang="de-CH" dirty="0"/>
              <a:t> mur-</a:t>
            </a:r>
          </a:p>
          <a:p>
            <a:r>
              <a:rPr lang="de-CH" dirty="0" err="1"/>
              <a:t>gete</a:t>
            </a:r>
            <a:r>
              <a:rPr lang="de-CH" dirty="0"/>
              <a:t> </a:t>
            </a:r>
            <a:r>
              <a:rPr lang="de-CH" dirty="0" err="1"/>
              <a:t>cho</a:t>
            </a:r>
            <a:r>
              <a:rPr lang="de-CH" dirty="0"/>
              <a:t> ***</a:t>
            </a:r>
          </a:p>
        </p:txBody>
      </p:sp>
      <p:pic>
        <p:nvPicPr>
          <p:cNvPr id="12" name="SDS_CD4_1_14_speaker1_4">
            <a:hlinkClick r:id="" action="ppaction://media"/>
            <a:extLst>
              <a:ext uri="{FF2B5EF4-FFF2-40B4-BE49-F238E27FC236}">
                <a16:creationId xmlns:a16="http://schemas.microsoft.com/office/drawing/2014/main" id="{761988C8-C30F-466C-BD3D-224DD6429A7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766060" y="200034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8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6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D31B3-EB2A-499E-8726-D707E776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Eingabe Schlecht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7650D72-1569-4394-ADBB-0253E391A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5540" y="1825625"/>
            <a:ext cx="9360919" cy="435133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1B95A9B-9792-4121-AFBE-322179A1022F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B6D0A0-7776-43DA-A094-B0EB8577C848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>
            <a:hlinkClick r:id="rId4" action="ppaction://hlinkfile"/>
            <a:extLst>
              <a:ext uri="{FF2B5EF4-FFF2-40B4-BE49-F238E27FC236}">
                <a16:creationId xmlns:a16="http://schemas.microsoft.com/office/drawing/2014/main" id="{65A83495-70B5-4EF0-90DA-683C437228AE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734B8EC-A002-4FDB-BC66-4F7E2EADEBA1}"/>
              </a:ext>
            </a:extLst>
          </p:cNvPr>
          <p:cNvSpPr txBox="1"/>
          <p:nvPr/>
        </p:nvSpPr>
        <p:spPr>
          <a:xfrm>
            <a:off x="1834855" y="3021759"/>
            <a:ext cx="152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fghfgh</a:t>
            </a:r>
            <a:r>
              <a:rPr lang="de-CH" dirty="0"/>
              <a:t>	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4BA1586-39C7-4359-A8AF-541EA4A5B978}"/>
              </a:ext>
            </a:extLst>
          </p:cNvPr>
          <p:cNvSpPr txBox="1"/>
          <p:nvPr/>
        </p:nvSpPr>
        <p:spPr>
          <a:xfrm>
            <a:off x="4160217" y="3021759"/>
            <a:ext cx="15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fghfgh</a:t>
            </a:r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1FE9299-9CC9-4326-8611-E861A7CBA21E}"/>
              </a:ext>
            </a:extLst>
          </p:cNvPr>
          <p:cNvSpPr txBox="1"/>
          <p:nvPr/>
        </p:nvSpPr>
        <p:spPr>
          <a:xfrm>
            <a:off x="6451266" y="3021759"/>
            <a:ext cx="15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fghfgh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F549BA3-2F73-4C84-B92C-92BA74F410AE}"/>
              </a:ext>
            </a:extLst>
          </p:cNvPr>
          <p:cNvSpPr txBox="1"/>
          <p:nvPr/>
        </p:nvSpPr>
        <p:spPr>
          <a:xfrm>
            <a:off x="8706992" y="3021758"/>
            <a:ext cx="15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fghfgh</a:t>
            </a:r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C210DC8-1DFC-4808-A86F-98D1959576BC}"/>
              </a:ext>
            </a:extLst>
          </p:cNvPr>
          <p:cNvSpPr txBox="1"/>
          <p:nvPr/>
        </p:nvSpPr>
        <p:spPr>
          <a:xfrm>
            <a:off x="1807604" y="4827346"/>
            <a:ext cx="191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fghfgh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2781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864</Words>
  <Application>Microsoft Office PowerPoint</Application>
  <PresentationFormat>Breitbild</PresentationFormat>
  <Paragraphs>137</Paragraphs>
  <Slides>19</Slides>
  <Notes>12</Notes>
  <HiddenSlides>0</HiddenSlides>
  <MMClips>3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NLP-CH-Deutsch</vt:lpstr>
      <vt:lpstr>PowerPoint-Präsentation</vt:lpstr>
      <vt:lpstr>1. Iteration</vt:lpstr>
      <vt:lpstr>PowerPoint-Präsentation</vt:lpstr>
      <vt:lpstr>«Citizen Linguistics: Locate that dialect!»</vt:lpstr>
      <vt:lpstr>Eingabe Schweizerdeutsche Sätze</vt:lpstr>
      <vt:lpstr>Beispiel Eingabe</vt:lpstr>
      <vt:lpstr>Beispiel Eingabe 2</vt:lpstr>
      <vt:lpstr>Beispiel Eingabe Schlecht</vt:lpstr>
      <vt:lpstr>Problemstellung</vt:lpstr>
      <vt:lpstr>Wie sehen die eingelesenen Daten aus</vt:lpstr>
      <vt:lpstr>Merkmale einer «guten» Transkription?</vt:lpstr>
      <vt:lpstr>Filterung</vt:lpstr>
      <vt:lpstr>Wortalignierung</vt:lpstr>
      <vt:lpstr>Wortalignierung</vt:lpstr>
      <vt:lpstr>PowerPoint-Präsentation</vt:lpstr>
      <vt:lpstr>Vorgänge</vt:lpstr>
      <vt:lpstr>Vorgänge</vt:lpstr>
      <vt:lpstr>2. Iteration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NLP-CH-Deutsch</dc:title>
  <dc:creator>Matthias Ernst</dc:creator>
  <cp:lastModifiedBy>Strappazzon Fabio (s)</cp:lastModifiedBy>
  <cp:revision>15</cp:revision>
  <dcterms:created xsi:type="dcterms:W3CDTF">2018-01-28T11:59:31Z</dcterms:created>
  <dcterms:modified xsi:type="dcterms:W3CDTF">2018-01-30T14:16:16Z</dcterms:modified>
</cp:coreProperties>
</file>