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Lst>
  <p:sldSz cx="9144000" cy="5143500"/>
  <p:notesSz cx="6858000" cy="9144000"/>
  <p:embeddedFontLst>
    <p:embeddedFont>
      <p:font typeface="Roboto" panose="02000000000000000000"/>
      <p:regular r:id="rId65"/>
      <p:bold r:id="rId66"/>
      <p:italic r:id="rId67"/>
      <p:boldItalic r:id="rId68"/>
    </p:embeddedFont>
    <p:embeddedFont>
      <p:font typeface="Verdana" panose="020B0604030504040204"/>
      <p:regular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EE8A976-0C54-4A0E-82C9-922EC3A5ECD9}" styleName="Table_0">
    <a:wholeTbl>
      <a:tcTxStyle>
        <a:srgbClr val="000000"/>
        <a:latin typeface="Arial"/>
        <a:ea typeface="Arial"/>
        <a:cs typeface="Arial"/>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9" Type="http://schemas.openxmlformats.org/officeDocument/2006/relationships/font" Target="fonts/font5.fntdata"/><Relationship Id="rId68" Type="http://schemas.openxmlformats.org/officeDocument/2006/relationships/font" Target="fonts/font4.fntdata"/><Relationship Id="rId67" Type="http://schemas.openxmlformats.org/officeDocument/2006/relationships/font" Target="fonts/font3.fntdata"/><Relationship Id="rId66" Type="http://schemas.openxmlformats.org/officeDocument/2006/relationships/font" Target="fonts/font2.fntdata"/><Relationship Id="rId65" Type="http://schemas.openxmlformats.org/officeDocument/2006/relationships/font" Target="fonts/font1.fntdata"/><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g3cf9de04bf_0_2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cf9de04bf_0_2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119"/>
        <p:cNvGrpSpPr/>
        <p:nvPr/>
      </p:nvGrpSpPr>
      <p:grpSpPr>
        <a:xfrm>
          <a:off x="0" y="0"/>
          <a:ext cx="0" cy="0"/>
          <a:chOff x="0" y="0"/>
          <a:chExt cx="0" cy="0"/>
        </a:xfrm>
      </p:grpSpPr>
      <p:sp>
        <p:nvSpPr>
          <p:cNvPr id="120" name="Google Shape;120;g3cf9de04bf_0_2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cf9de04bf_0_2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g3cf9de04bf_0_27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cf9de04bf_0_2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g3cf9de04bf_0_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cf9de04bf_0_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键值对的值可以是指针，或者uint64_t，或者int64_t</a:t>
            </a:r>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3cf9de04bf_0_10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cf9de04bf_0_1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sz="1000">
                <a:solidFill>
                  <a:schemeClr val="dk1"/>
                </a:solidFill>
              </a:rPr>
              <a:t>步骤：</a:t>
            </a:r>
            <a:endParaRPr sz="10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rPr>
              <a:t>1、为ht[1]分配的空间大小取决于used值：</a:t>
            </a:r>
            <a:endParaRPr sz="10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rPr>
              <a:t>      a）如果是扩展，ht[1]的值为第一个大于等于ht[0].used * 2的2的N次方；</a:t>
            </a:r>
            <a:endParaRPr sz="10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rPr>
              <a:t>      b）如果是收缩，ht[1]的值为第一个小于等于ht[0].used的2的N次方；</a:t>
            </a:r>
            <a:endParaRPr sz="10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rPr>
              <a:t>2、将保存在ht[0]的所有键值对rehash到ht[1]上面，即重新计算哈希值和索引值；</a:t>
            </a:r>
            <a:endParaRPr sz="10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rPr>
              <a:t>3、迁移完成后，释放ht[0]，将ht[1]设置为ht[0]，并在ht[1]新建一个空白哈希表，为下一次作准备。</a:t>
            </a:r>
            <a:endParaRPr lang="en-GB" sz="10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g3cf9de04bf_0_1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cf9de04bf_0_1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sz="1000">
                <a:solidFill>
                  <a:schemeClr val="dk1"/>
                </a:solidFill>
              </a:rPr>
              <a:t>步骤：</a:t>
            </a:r>
            <a:endParaRPr sz="10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rPr>
              <a:t>1、为ht[1]分配的空间大小取决于used值：</a:t>
            </a:r>
            <a:endParaRPr sz="10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rPr>
              <a:t>      a）如果是扩展，ht[1]的值为第一个大于等于ht[0].used * 2的2的N次方；</a:t>
            </a:r>
            <a:endParaRPr sz="10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rPr>
              <a:t>      b）如果是收缩，ht[1]的值为第一个小于等于ht[0].used的2的N次方；</a:t>
            </a:r>
            <a:endParaRPr sz="10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rPr>
              <a:t>2、将保存在ht[0]的所有键值对rehash到ht[1]上面，即重新计算哈希值和索引值；</a:t>
            </a:r>
            <a:endParaRPr sz="10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rPr>
              <a:t>3、迁移完成后，释放ht[0]，将ht[1]设置为ht[0]，并在ht[1]新建一个空白哈希表，为下一次作准备。</a:t>
            </a:r>
            <a:endParaRPr lang="en-GB" sz="10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3cf9de04bf_0_34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cf9de04bf_0_3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为展示方便，图中在字典和跳跃表时重复展示了各个元素的成员和分值，但实际上是共享的，数据不会重复，不会浪费内存</a:t>
            </a:r>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g402b87c434_0_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402b87c434_0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32字节分界点，调用一次/两次内存分配，int/embstr修改后编码会变为raw</a:t>
            </a:r>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9" name="Shape 179"/>
        <p:cNvGrpSpPr/>
        <p:nvPr/>
      </p:nvGrpSpPr>
      <p:grpSpPr>
        <a:xfrm>
          <a:off x="0" y="0"/>
          <a:ext cx="0" cy="0"/>
          <a:chOff x="0" y="0"/>
          <a:chExt cx="0" cy="0"/>
        </a:xfrm>
      </p:grpSpPr>
      <p:sp>
        <p:nvSpPr>
          <p:cNvPr id="180" name="Google Shape;180;g3cf9de04bf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cf9de04bf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 name="Shape 185"/>
        <p:cNvGrpSpPr/>
        <p:nvPr/>
      </p:nvGrpSpPr>
      <p:grpSpPr>
        <a:xfrm>
          <a:off x="0" y="0"/>
          <a:ext cx="0" cy="0"/>
          <a:chOff x="0" y="0"/>
          <a:chExt cx="0" cy="0"/>
        </a:xfrm>
      </p:grpSpPr>
      <p:sp>
        <p:nvSpPr>
          <p:cNvPr id="186" name="Google Shape;186;g3cf9de04bf_0_3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cf9de04bf_0_3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6"/>
        <p:cNvGrpSpPr/>
        <p:nvPr/>
      </p:nvGrpSpPr>
      <p:grpSpPr>
        <a:xfrm>
          <a:off x="0" y="0"/>
          <a:ext cx="0" cy="0"/>
          <a:chOff x="0" y="0"/>
          <a:chExt cx="0" cy="0"/>
        </a:xfrm>
      </p:grpSpPr>
      <p:sp>
        <p:nvSpPr>
          <p:cNvPr id="57" name="Google Shape;57;g3c06d79f64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c06d79f6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2" name="Shape 192"/>
        <p:cNvGrpSpPr/>
        <p:nvPr/>
      </p:nvGrpSpPr>
      <p:grpSpPr>
        <a:xfrm>
          <a:off x="0" y="0"/>
          <a:ext cx="0" cy="0"/>
          <a:chOff x="0" y="0"/>
          <a:chExt cx="0" cy="0"/>
        </a:xfrm>
      </p:grpSpPr>
      <p:sp>
        <p:nvSpPr>
          <p:cNvPr id="193" name="Google Shape;193;g3cf9de04bf_0_38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cf9de04bf_0_38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8" name="Shape 198"/>
        <p:cNvGrpSpPr/>
        <p:nvPr/>
      </p:nvGrpSpPr>
      <p:grpSpPr>
        <a:xfrm>
          <a:off x="0" y="0"/>
          <a:ext cx="0" cy="0"/>
          <a:chOff x="0" y="0"/>
          <a:chExt cx="0" cy="0"/>
        </a:xfrm>
      </p:grpSpPr>
      <p:sp>
        <p:nvSpPr>
          <p:cNvPr id="199" name="Google Shape;199;g3cf9de04bf_0_40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3cf9de04bf_0_4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6" name="Shape 206"/>
        <p:cNvGrpSpPr/>
        <p:nvPr/>
      </p:nvGrpSpPr>
      <p:grpSpPr>
        <a:xfrm>
          <a:off x="0" y="0"/>
          <a:ext cx="0" cy="0"/>
          <a:chOff x="0" y="0"/>
          <a:chExt cx="0" cy="0"/>
        </a:xfrm>
      </p:grpSpPr>
      <p:sp>
        <p:nvSpPr>
          <p:cNvPr id="207" name="Google Shape;207;g3cf9de04bf_0_39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cf9de04bf_0_39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50">
                <a:solidFill>
                  <a:schemeClr val="dk1"/>
                </a:solidFill>
                <a:highlight>
                  <a:srgbClr val="FFFFFF"/>
                </a:highlight>
                <a:latin typeface="Verdana" panose="020B0604030504040204"/>
                <a:ea typeface="Verdana" panose="020B0604030504040204"/>
                <a:cs typeface="Verdana" panose="020B0604030504040204"/>
                <a:sym typeface="Verdana" panose="020B0604030504040204"/>
              </a:rPr>
              <a:t>在 Redis 2.6 版本中， 程序规定 </a:t>
            </a:r>
            <a:r>
              <a:rPr lang="en-GB" sz="1050">
                <a:solidFill>
                  <a:schemeClr val="dk1"/>
                </a:solidFill>
              </a:rPr>
              <a:t>serverCron</a:t>
            </a:r>
            <a:r>
              <a:rPr lang="en-GB" sz="1050">
                <a:solidFill>
                  <a:schemeClr val="dk1"/>
                </a:solidFill>
                <a:highlight>
                  <a:srgbClr val="FFFFFF"/>
                </a:highlight>
                <a:latin typeface="Verdana" panose="020B0604030504040204"/>
                <a:ea typeface="Verdana" panose="020B0604030504040204"/>
                <a:cs typeface="Verdana" panose="020B0604030504040204"/>
                <a:sym typeface="Verdana" panose="020B0604030504040204"/>
              </a:rPr>
              <a:t> 每秒运行 </a:t>
            </a:r>
            <a:r>
              <a:rPr lang="en-GB" sz="1050">
                <a:solidFill>
                  <a:schemeClr val="dk1"/>
                </a:solidFill>
              </a:rPr>
              <a:t>10</a:t>
            </a:r>
            <a:r>
              <a:rPr lang="en-GB" sz="1050">
                <a:solidFill>
                  <a:schemeClr val="dk1"/>
                </a:solidFill>
                <a:highlight>
                  <a:srgbClr val="FFFFFF"/>
                </a:highlight>
                <a:latin typeface="Verdana" panose="020B0604030504040204"/>
                <a:ea typeface="Verdana" panose="020B0604030504040204"/>
                <a:cs typeface="Verdana" panose="020B0604030504040204"/>
                <a:sym typeface="Verdana" panose="020B0604030504040204"/>
              </a:rPr>
              <a:t> 次， 平均每 </a:t>
            </a:r>
            <a:r>
              <a:rPr lang="en-GB" sz="1050">
                <a:solidFill>
                  <a:schemeClr val="dk1"/>
                </a:solidFill>
              </a:rPr>
              <a:t>100</a:t>
            </a:r>
            <a:r>
              <a:rPr lang="en-GB" sz="1050">
                <a:solidFill>
                  <a:schemeClr val="dk1"/>
                </a:solidFill>
                <a:highlight>
                  <a:srgbClr val="FFFFFF"/>
                </a:highlight>
                <a:latin typeface="Verdana" panose="020B0604030504040204"/>
                <a:ea typeface="Verdana" panose="020B0604030504040204"/>
                <a:cs typeface="Verdana" panose="020B0604030504040204"/>
                <a:sym typeface="Verdana" panose="020B0604030504040204"/>
              </a:rPr>
              <a:t> 毫秒运行一次。 从 Redis 2.8 开始， 用户可以通过修改 </a:t>
            </a:r>
            <a:r>
              <a:rPr lang="en-GB" sz="1050">
                <a:solidFill>
                  <a:schemeClr val="dk1"/>
                </a:solidFill>
              </a:rPr>
              <a:t>hz </a:t>
            </a:r>
            <a:r>
              <a:rPr lang="en-GB" sz="1050">
                <a:solidFill>
                  <a:schemeClr val="dk1"/>
                </a:solidFill>
                <a:highlight>
                  <a:srgbClr val="FFFFFF"/>
                </a:highlight>
                <a:latin typeface="Verdana" panose="020B0604030504040204"/>
                <a:ea typeface="Verdana" panose="020B0604030504040204"/>
                <a:cs typeface="Verdana" panose="020B0604030504040204"/>
                <a:sym typeface="Verdana" panose="020B0604030504040204"/>
              </a:rPr>
              <a:t>选项来调整 </a:t>
            </a:r>
            <a:r>
              <a:rPr lang="en-GB" sz="1050">
                <a:solidFill>
                  <a:schemeClr val="dk1"/>
                </a:solidFill>
              </a:rPr>
              <a:t>serverCron</a:t>
            </a:r>
            <a:r>
              <a:rPr lang="en-GB" sz="1050">
                <a:solidFill>
                  <a:schemeClr val="dk1"/>
                </a:solidFill>
                <a:highlight>
                  <a:srgbClr val="FFFFFF"/>
                </a:highlight>
                <a:latin typeface="Verdana" panose="020B0604030504040204"/>
                <a:ea typeface="Verdana" panose="020B0604030504040204"/>
                <a:cs typeface="Verdana" panose="020B0604030504040204"/>
                <a:sym typeface="Verdana" panose="020B0604030504040204"/>
              </a:rPr>
              <a:t> 的每秒执行次数。</a:t>
            </a:r>
            <a:endParaRPr sz="1050">
              <a:solidFill>
                <a:schemeClr val="dk1"/>
              </a:solidFill>
              <a:highlight>
                <a:srgbClr val="FFFFFF"/>
              </a:highlight>
              <a:latin typeface="Verdana" panose="020B0604030504040204"/>
              <a:ea typeface="Verdana" panose="020B0604030504040204"/>
              <a:cs typeface="Verdana" panose="020B0604030504040204"/>
              <a:sym typeface="Verdana" panose="020B060403050404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50">
                <a:solidFill>
                  <a:schemeClr val="dk1"/>
                </a:solidFill>
                <a:highlight>
                  <a:srgbClr val="FFFFFF"/>
                </a:highlight>
                <a:latin typeface="Verdana" panose="020B0604030504040204"/>
                <a:ea typeface="Verdana" panose="020B0604030504040204"/>
                <a:cs typeface="Verdana" panose="020B0604030504040204"/>
                <a:sym typeface="Verdana" panose="020B0604030504040204"/>
              </a:rPr>
              <a:t>1、可以看出timelimit和server.hz是一个倒数的关系，也就是说hz配置越大，timelimit就越小。换句话说是每秒钟期望的主动淘汰频率越高，则每次淘汰最长占用时间就越短。这里每秒钟的最长淘汰占用时间是固定的250ms（1000000*ACTIVE_EXPIRE_CYCLE_SLOW_TIME_PERC/100），而淘汰频率和每次淘汰的最长时间是通过hz参数控制的。 </a:t>
            </a:r>
            <a:endParaRPr sz="1050">
              <a:solidFill>
                <a:schemeClr val="dk1"/>
              </a:solidFill>
              <a:highlight>
                <a:srgbClr val="FFFFFF"/>
              </a:highlight>
              <a:latin typeface="Verdana" panose="020B0604030504040204"/>
              <a:ea typeface="Verdana" panose="020B0604030504040204"/>
              <a:cs typeface="Verdana" panose="020B0604030504040204"/>
              <a:sym typeface="Verdana" panose="020B0604030504040204"/>
            </a:endParaRPr>
          </a:p>
          <a:p>
            <a:pPr marL="0" lvl="0" indent="0" algn="l" rtl="0">
              <a:spcBef>
                <a:spcPts val="0"/>
              </a:spcBef>
              <a:spcAft>
                <a:spcPts val="0"/>
              </a:spcAft>
              <a:buNone/>
            </a:pPr>
            <a:r>
              <a:rPr lang="en-GB" sz="1050">
                <a:solidFill>
                  <a:schemeClr val="dk1"/>
                </a:solidFill>
                <a:highlight>
                  <a:srgbClr val="FFFFFF"/>
                </a:highlight>
                <a:latin typeface="Verdana" panose="020B0604030504040204"/>
                <a:ea typeface="Verdana" panose="020B0604030504040204"/>
                <a:cs typeface="Verdana" panose="020B0604030504040204"/>
                <a:sym typeface="Verdana" panose="020B0604030504040204"/>
              </a:rPr>
              <a:t>2、从以上的分析看，当redis中的过期key比率没有超过25%之前，提高hz可以明显提高扫描key的最小个数。假设hz为10，则一秒内最少扫描200个key（一秒调用10次*每次最少随机取出20个key），如果hz改为100，则一秒内最少扫描2000个key；另一方面，如果过期key比率超过25%，则扫描key的个数无上限，但是cpu时间每秒钟最多占用250ms。</a:t>
            </a:r>
            <a:endParaRPr sz="1050">
              <a:solidFill>
                <a:schemeClr val="dk1"/>
              </a:solidFill>
              <a:highlight>
                <a:srgbClr val="FFFFFF"/>
              </a:highlight>
              <a:latin typeface="Verdana" panose="020B0604030504040204"/>
              <a:ea typeface="Verdana" panose="020B0604030504040204"/>
              <a:cs typeface="Verdana" panose="020B0604030504040204"/>
              <a:sym typeface="Verdana" panose="020B0604030504040204"/>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2" name="Shape 212"/>
        <p:cNvGrpSpPr/>
        <p:nvPr/>
      </p:nvGrpSpPr>
      <p:grpSpPr>
        <a:xfrm>
          <a:off x="0" y="0"/>
          <a:ext cx="0" cy="0"/>
          <a:chOff x="0" y="0"/>
          <a:chExt cx="0" cy="0"/>
        </a:xfrm>
      </p:grpSpPr>
      <p:sp>
        <p:nvSpPr>
          <p:cNvPr id="213" name="Google Shape;213;g3cf9de04bf_0_4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cf9de04bf_0_4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100"/>
              </a:spcAft>
              <a:buNone/>
            </a:pPr>
            <a:r>
              <a:rPr lang="en-GB" sz="1050">
                <a:solidFill>
                  <a:schemeClr val="dk1"/>
                </a:solidFill>
                <a:latin typeface="Verdana" panose="020B0604030504040204"/>
                <a:ea typeface="Verdana" panose="020B0604030504040204"/>
                <a:cs typeface="Verdana" panose="020B0604030504040204"/>
                <a:sym typeface="Verdana" panose="020B0604030504040204"/>
              </a:rPr>
              <a:t>1、尽量不要触发maxmemory，最好在mem_used内存占用达到maxmemory的一定比例后，需要考虑调大hz以加快淘汰，或者进行集群扩容。</a:t>
            </a:r>
            <a:br>
              <a:rPr lang="en-GB" sz="1050">
                <a:solidFill>
                  <a:schemeClr val="dk1"/>
                </a:solidFill>
                <a:latin typeface="Verdana" panose="020B0604030504040204"/>
                <a:ea typeface="Verdana" panose="020B0604030504040204"/>
                <a:cs typeface="Verdana" panose="020B0604030504040204"/>
                <a:sym typeface="Verdana" panose="020B0604030504040204"/>
              </a:rPr>
            </a:br>
            <a:r>
              <a:rPr lang="en-GB" sz="1050">
                <a:solidFill>
                  <a:schemeClr val="dk1"/>
                </a:solidFill>
                <a:latin typeface="Verdana" panose="020B0604030504040204"/>
                <a:ea typeface="Verdana" panose="020B0604030504040204"/>
                <a:cs typeface="Verdana" panose="020B0604030504040204"/>
                <a:sym typeface="Verdana" panose="020B0604030504040204"/>
              </a:rPr>
              <a:t>2、如果能够控制住内存，则可以不用修改maxmemory-samples配置；如果Redis本身就作为LRU cache服务（这种服务一般长时间处于maxmemory状态，由Redis自动做LRU淘汰），可以适当调大maxmemory-samples。</a:t>
            </a:r>
            <a:endParaRPr lang="en-GB" sz="1050">
              <a:solidFill>
                <a:schemeClr val="dk1"/>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8" name="Shape 218"/>
        <p:cNvGrpSpPr/>
        <p:nvPr/>
      </p:nvGrpSpPr>
      <p:grpSpPr>
        <a:xfrm>
          <a:off x="0" y="0"/>
          <a:ext cx="0" cy="0"/>
          <a:chOff x="0" y="0"/>
          <a:chExt cx="0" cy="0"/>
        </a:xfrm>
      </p:grpSpPr>
      <p:sp>
        <p:nvSpPr>
          <p:cNvPr id="219" name="Google Shape;219;g3cf9de04bf_0_42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cf9de04bf_0_4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10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4" name="Shape 224"/>
        <p:cNvGrpSpPr/>
        <p:nvPr/>
      </p:nvGrpSpPr>
      <p:grpSpPr>
        <a:xfrm>
          <a:off x="0" y="0"/>
          <a:ext cx="0" cy="0"/>
          <a:chOff x="0" y="0"/>
          <a:chExt cx="0" cy="0"/>
        </a:xfrm>
      </p:grpSpPr>
      <p:sp>
        <p:nvSpPr>
          <p:cNvPr id="225" name="Google Shape;225;g3c06d79f64_0_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c06d79f64_0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0" name="Shape 230"/>
        <p:cNvGrpSpPr/>
        <p:nvPr/>
      </p:nvGrpSpPr>
      <p:grpSpPr>
        <a:xfrm>
          <a:off x="0" y="0"/>
          <a:ext cx="0" cy="0"/>
          <a:chOff x="0" y="0"/>
          <a:chExt cx="0" cy="0"/>
        </a:xfrm>
      </p:grpSpPr>
      <p:sp>
        <p:nvSpPr>
          <p:cNvPr id="231" name="Google Shape;231;g3cf9de04bf_0_4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3cf9de04bf_0_4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7" name="Shape 237"/>
        <p:cNvGrpSpPr/>
        <p:nvPr/>
      </p:nvGrpSpPr>
      <p:grpSpPr>
        <a:xfrm>
          <a:off x="0" y="0"/>
          <a:ext cx="0" cy="0"/>
          <a:chOff x="0" y="0"/>
          <a:chExt cx="0" cy="0"/>
        </a:xfrm>
      </p:grpSpPr>
      <p:sp>
        <p:nvSpPr>
          <p:cNvPr id="238" name="Google Shape;238;g3cf9de04bf_0_5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3cf9de04bf_0_5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5" name="Shape 255"/>
        <p:cNvGrpSpPr/>
        <p:nvPr/>
      </p:nvGrpSpPr>
      <p:grpSpPr>
        <a:xfrm>
          <a:off x="0" y="0"/>
          <a:ext cx="0" cy="0"/>
          <a:chOff x="0" y="0"/>
          <a:chExt cx="0" cy="0"/>
        </a:xfrm>
      </p:grpSpPr>
      <p:sp>
        <p:nvSpPr>
          <p:cNvPr id="256" name="Google Shape;256;g3cf9de04bf_0_5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cf9de04bf_0_5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GB" sz="1000">
                <a:solidFill>
                  <a:schemeClr val="dk1"/>
                </a:solidFill>
              </a:rPr>
              <a:t>最开始仍然是REDIS和版本号0006，之后出现的376代表SELECTDB常量，再之后的\0代表整数0，表示被保存的数据库为0号数据库。在数据库号码之后，直到代表EOF常量的377为止，RDB文件包含有以下内容：</a:t>
            </a:r>
            <a:endParaRPr sz="1000">
              <a:solidFill>
                <a:schemeClr val="dk1"/>
              </a:solidFill>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chemeClr val="dk1"/>
                </a:solidFill>
              </a:rPr>
              <a:t>\0 003 M S G 005 H E L L O</a:t>
            </a:r>
            <a:endParaRPr sz="1000">
              <a:solidFill>
                <a:schemeClr val="dk1"/>
              </a:solidFill>
            </a:endParaRPr>
          </a:p>
          <a:p>
            <a:pPr marL="0" lvl="0" indent="0" algn="l" rtl="0">
              <a:lnSpc>
                <a:spcPct val="115000"/>
              </a:lnSpc>
              <a:spcBef>
                <a:spcPts val="0"/>
              </a:spcBef>
              <a:spcAft>
                <a:spcPts val="0"/>
              </a:spcAft>
              <a:buNone/>
            </a:pPr>
            <a:r>
              <a:rPr lang="en-GB" sz="1000">
                <a:solidFill>
                  <a:schemeClr val="dk1"/>
                </a:solidFill>
              </a:rPr>
              <a:t>\0就是字符串类型的TYPE值REDIS_RDB_TYPE_STRING（这个常量的实际值为整数0），之后的003是键MSG的长度值，再之后的005则是值HELLO的长度。</a:t>
            </a:r>
            <a:endParaRPr lang="en-GB" sz="1000">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1" name="Shape 261"/>
        <p:cNvGrpSpPr/>
        <p:nvPr/>
      </p:nvGrpSpPr>
      <p:grpSpPr>
        <a:xfrm>
          <a:off x="0" y="0"/>
          <a:ext cx="0" cy="0"/>
          <a:chOff x="0" y="0"/>
          <a:chExt cx="0" cy="0"/>
        </a:xfrm>
      </p:grpSpPr>
      <p:sp>
        <p:nvSpPr>
          <p:cNvPr id="262" name="Google Shape;262;g3cf9de04bf_0_58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3cf9de04bf_0_58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000">
                <a:solidFill>
                  <a:schemeClr val="dk1"/>
                </a:solidFill>
              </a:rPr>
              <a:t>指定数据库的SELECT命令时服务器自动添加</a:t>
            </a:r>
            <a:endParaRPr sz="10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g3ce0b82fa4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ce0b82fa4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8" name="Shape 268"/>
        <p:cNvGrpSpPr/>
        <p:nvPr/>
      </p:nvGrpSpPr>
      <p:grpSpPr>
        <a:xfrm>
          <a:off x="0" y="0"/>
          <a:ext cx="0" cy="0"/>
          <a:chOff x="0" y="0"/>
          <a:chExt cx="0" cy="0"/>
        </a:xfrm>
      </p:grpSpPr>
      <p:sp>
        <p:nvSpPr>
          <p:cNvPr id="269" name="Google Shape;269;g3cf9de04bf_0_60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cf9de04bf_0_6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000">
                <a:solidFill>
                  <a:schemeClr val="dk1"/>
                </a:solidFill>
              </a:rPr>
              <a:t>指定数据库的SELECT命令时服务器自动添加</a:t>
            </a:r>
            <a:endParaRPr sz="1000">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5" name="Shape 275"/>
        <p:cNvGrpSpPr/>
        <p:nvPr/>
      </p:nvGrpSpPr>
      <p:grpSpPr>
        <a:xfrm>
          <a:off x="0" y="0"/>
          <a:ext cx="0" cy="0"/>
          <a:chOff x="0" y="0"/>
          <a:chExt cx="0" cy="0"/>
        </a:xfrm>
      </p:grpSpPr>
      <p:sp>
        <p:nvSpPr>
          <p:cNvPr id="276" name="Google Shape;276;g3cf9de04bf_0_60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cf9de04bf_0_60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000">
                <a:solidFill>
                  <a:schemeClr val="dk1"/>
                </a:solidFill>
              </a:rPr>
              <a:t>指定数据库的SELECT命令时服务器自动添加</a:t>
            </a:r>
            <a:endParaRPr sz="1000">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3" name="Shape 283"/>
        <p:cNvGrpSpPr/>
        <p:nvPr/>
      </p:nvGrpSpPr>
      <p:grpSpPr>
        <a:xfrm>
          <a:off x="0" y="0"/>
          <a:ext cx="0" cy="0"/>
          <a:chOff x="0" y="0"/>
          <a:chExt cx="0" cy="0"/>
        </a:xfrm>
      </p:grpSpPr>
      <p:sp>
        <p:nvSpPr>
          <p:cNvPr id="284" name="Google Shape;284;g3c06d79f64_0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c06d79f64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9" name="Shape 289"/>
        <p:cNvGrpSpPr/>
        <p:nvPr/>
      </p:nvGrpSpPr>
      <p:grpSpPr>
        <a:xfrm>
          <a:off x="0" y="0"/>
          <a:ext cx="0" cy="0"/>
          <a:chOff x="0" y="0"/>
          <a:chExt cx="0" cy="0"/>
        </a:xfrm>
      </p:grpSpPr>
      <p:sp>
        <p:nvSpPr>
          <p:cNvPr id="290" name="Google Shape;290;g3cf9de04bf_0_6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cf9de04bf_0_6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6" name="Shape 296"/>
        <p:cNvGrpSpPr/>
        <p:nvPr/>
      </p:nvGrpSpPr>
      <p:grpSpPr>
        <a:xfrm>
          <a:off x="0" y="0"/>
          <a:ext cx="0" cy="0"/>
          <a:chOff x="0" y="0"/>
          <a:chExt cx="0" cy="0"/>
        </a:xfrm>
      </p:grpSpPr>
      <p:sp>
        <p:nvSpPr>
          <p:cNvPr id="297" name="Google Shape;297;g3cf9de04bf_0_6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cf9de04bf_0_6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3" name="Shape 303"/>
        <p:cNvGrpSpPr/>
        <p:nvPr/>
      </p:nvGrpSpPr>
      <p:grpSpPr>
        <a:xfrm>
          <a:off x="0" y="0"/>
          <a:ext cx="0" cy="0"/>
          <a:chOff x="0" y="0"/>
          <a:chExt cx="0" cy="0"/>
        </a:xfrm>
      </p:grpSpPr>
      <p:sp>
        <p:nvSpPr>
          <p:cNvPr id="304" name="Google Shape;304;g3cf9de04bf_0_6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cf9de04bf_0_6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9" name="Shape 309"/>
        <p:cNvGrpSpPr/>
        <p:nvPr/>
      </p:nvGrpSpPr>
      <p:grpSpPr>
        <a:xfrm>
          <a:off x="0" y="0"/>
          <a:ext cx="0" cy="0"/>
          <a:chOff x="0" y="0"/>
          <a:chExt cx="0" cy="0"/>
        </a:xfrm>
      </p:grpSpPr>
      <p:sp>
        <p:nvSpPr>
          <p:cNvPr id="310" name="Google Shape;310;g3c06d79f64_0_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3c06d79f64_0_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5" name="Shape 315"/>
        <p:cNvGrpSpPr/>
        <p:nvPr/>
      </p:nvGrpSpPr>
      <p:grpSpPr>
        <a:xfrm>
          <a:off x="0" y="0"/>
          <a:ext cx="0" cy="0"/>
          <a:chOff x="0" y="0"/>
          <a:chExt cx="0" cy="0"/>
        </a:xfrm>
      </p:grpSpPr>
      <p:sp>
        <p:nvSpPr>
          <p:cNvPr id="316" name="Google Shape;316;g3cf9de04bf_0_6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cf9de04bf_0_6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4" name="Shape 324"/>
        <p:cNvGrpSpPr/>
        <p:nvPr/>
      </p:nvGrpSpPr>
      <p:grpSpPr>
        <a:xfrm>
          <a:off x="0" y="0"/>
          <a:ext cx="0" cy="0"/>
          <a:chOff x="0" y="0"/>
          <a:chExt cx="0" cy="0"/>
        </a:xfrm>
      </p:grpSpPr>
      <p:sp>
        <p:nvSpPr>
          <p:cNvPr id="325" name="Google Shape;325;g3cf9de04bf_0_69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3cf9de04bf_0_6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1" name="Shape 331"/>
        <p:cNvGrpSpPr/>
        <p:nvPr/>
      </p:nvGrpSpPr>
      <p:grpSpPr>
        <a:xfrm>
          <a:off x="0" y="0"/>
          <a:ext cx="0" cy="0"/>
          <a:chOff x="0" y="0"/>
          <a:chExt cx="0" cy="0"/>
        </a:xfrm>
      </p:grpSpPr>
      <p:sp>
        <p:nvSpPr>
          <p:cNvPr id="332" name="Google Shape;332;g402b87c434_0_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402b87c434_0_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g3ce0b82fa4_0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ce0b82fa4_0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卡塔利亚，西西里岛，意大利；VMvare</a:t>
            </a:r>
            <a:endParaRPr lang="en-GB"/>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8" name="Shape 338"/>
        <p:cNvGrpSpPr/>
        <p:nvPr/>
      </p:nvGrpSpPr>
      <p:grpSpPr>
        <a:xfrm>
          <a:off x="0" y="0"/>
          <a:ext cx="0" cy="0"/>
          <a:chOff x="0" y="0"/>
          <a:chExt cx="0" cy="0"/>
        </a:xfrm>
      </p:grpSpPr>
      <p:sp>
        <p:nvSpPr>
          <p:cNvPr id="339" name="Google Shape;339;g3cf9de04bf_0_69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cf9de04bf_0_69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6" name="Shape 346"/>
        <p:cNvGrpSpPr/>
        <p:nvPr/>
      </p:nvGrpSpPr>
      <p:grpSpPr>
        <a:xfrm>
          <a:off x="0" y="0"/>
          <a:ext cx="0" cy="0"/>
          <a:chOff x="0" y="0"/>
          <a:chExt cx="0" cy="0"/>
        </a:xfrm>
      </p:grpSpPr>
      <p:sp>
        <p:nvSpPr>
          <p:cNvPr id="347" name="Google Shape;347;g3cf9de04bf_0_70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cf9de04bf_0_7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4" name="Shape 354"/>
        <p:cNvGrpSpPr/>
        <p:nvPr/>
      </p:nvGrpSpPr>
      <p:grpSpPr>
        <a:xfrm>
          <a:off x="0" y="0"/>
          <a:ext cx="0" cy="0"/>
          <a:chOff x="0" y="0"/>
          <a:chExt cx="0" cy="0"/>
        </a:xfrm>
      </p:grpSpPr>
      <p:sp>
        <p:nvSpPr>
          <p:cNvPr id="355" name="Google Shape;355;g3cf9de04bf_0_7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3cf9de04bf_0_7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1" name="Shape 361"/>
        <p:cNvGrpSpPr/>
        <p:nvPr/>
      </p:nvGrpSpPr>
      <p:grpSpPr>
        <a:xfrm>
          <a:off x="0" y="0"/>
          <a:ext cx="0" cy="0"/>
          <a:chOff x="0" y="0"/>
          <a:chExt cx="0" cy="0"/>
        </a:xfrm>
      </p:grpSpPr>
      <p:sp>
        <p:nvSpPr>
          <p:cNvPr id="362" name="Google Shape;362;g3cf9de04bf_0_6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3cf9de04bf_0_6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7" name="Shape 367"/>
        <p:cNvGrpSpPr/>
        <p:nvPr/>
      </p:nvGrpSpPr>
      <p:grpSpPr>
        <a:xfrm>
          <a:off x="0" y="0"/>
          <a:ext cx="0" cy="0"/>
          <a:chOff x="0" y="0"/>
          <a:chExt cx="0" cy="0"/>
        </a:xfrm>
      </p:grpSpPr>
      <p:sp>
        <p:nvSpPr>
          <p:cNvPr id="368" name="Google Shape;368;g3cf9de04bf_0_7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3cf9de04bf_0_7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订阅连接是为了不丢失任何信息，即使是客户端不在线或者断线</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频道连接用于发现新信息来源，Sentinel之间相互已知</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6" name="Shape 376"/>
        <p:cNvGrpSpPr/>
        <p:nvPr/>
      </p:nvGrpSpPr>
      <p:grpSpPr>
        <a:xfrm>
          <a:off x="0" y="0"/>
          <a:ext cx="0" cy="0"/>
          <a:chOff x="0" y="0"/>
          <a:chExt cx="0" cy="0"/>
        </a:xfrm>
      </p:grpSpPr>
      <p:sp>
        <p:nvSpPr>
          <p:cNvPr id="377" name="Google Shape;377;g3cf9de04bf_0_8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3cf9de04bf_0_8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4" name="Shape 384"/>
        <p:cNvGrpSpPr/>
        <p:nvPr/>
      </p:nvGrpSpPr>
      <p:grpSpPr>
        <a:xfrm>
          <a:off x="0" y="0"/>
          <a:ext cx="0" cy="0"/>
          <a:chOff x="0" y="0"/>
          <a:chExt cx="0" cy="0"/>
        </a:xfrm>
      </p:grpSpPr>
      <p:sp>
        <p:nvSpPr>
          <p:cNvPr id="385" name="Google Shape;385;g3cf9de04bf_0_8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3cf9de04bf_0_8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1" name="Shape 391"/>
        <p:cNvGrpSpPr/>
        <p:nvPr/>
      </p:nvGrpSpPr>
      <p:grpSpPr>
        <a:xfrm>
          <a:off x="0" y="0"/>
          <a:ext cx="0" cy="0"/>
          <a:chOff x="0" y="0"/>
          <a:chExt cx="0" cy="0"/>
        </a:xfrm>
      </p:grpSpPr>
      <p:sp>
        <p:nvSpPr>
          <p:cNvPr id="392" name="Google Shape;392;g3cf9de04bf_0_84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3cf9de04bf_0_8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9" name="Shape 399"/>
        <p:cNvGrpSpPr/>
        <p:nvPr/>
      </p:nvGrpSpPr>
      <p:grpSpPr>
        <a:xfrm>
          <a:off x="0" y="0"/>
          <a:ext cx="0" cy="0"/>
          <a:chOff x="0" y="0"/>
          <a:chExt cx="0" cy="0"/>
        </a:xfrm>
      </p:grpSpPr>
      <p:sp>
        <p:nvSpPr>
          <p:cNvPr id="400" name="Google Shape;400;g3cf9de04bf_0_8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cf9de04bf_0_8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l" rtl="0">
              <a:lnSpc>
                <a:spcPct val="115000"/>
              </a:lnSpc>
              <a:spcBef>
                <a:spcPts val="0"/>
              </a:spcBef>
              <a:spcAft>
                <a:spcPts val="0"/>
              </a:spcAft>
              <a:buClr>
                <a:schemeClr val="dk1"/>
              </a:buClr>
              <a:buSzPts val="1000"/>
              <a:buAutoNum type="arabicPeriod"/>
            </a:pPr>
            <a:r>
              <a:rPr lang="en-GB" sz="1000">
                <a:solidFill>
                  <a:schemeClr val="dk1"/>
                </a:solidFill>
              </a:rPr>
              <a:t>删除列表中所有处于下线或者断线状态的从服务器；</a:t>
            </a:r>
            <a:endParaRPr sz="1000">
              <a:solidFill>
                <a:schemeClr val="dk1"/>
              </a:solidFill>
            </a:endParaRPr>
          </a:p>
          <a:p>
            <a:pPr marL="457200" lvl="0" indent="-292100" algn="l" rtl="0">
              <a:lnSpc>
                <a:spcPct val="115000"/>
              </a:lnSpc>
              <a:spcBef>
                <a:spcPts val="0"/>
              </a:spcBef>
              <a:spcAft>
                <a:spcPts val="0"/>
              </a:spcAft>
              <a:buClr>
                <a:schemeClr val="dk1"/>
              </a:buClr>
              <a:buSzPts val="1000"/>
              <a:buAutoNum type="arabicPeriod"/>
            </a:pPr>
            <a:r>
              <a:rPr lang="en-GB" sz="1000">
                <a:solidFill>
                  <a:schemeClr val="dk1"/>
                </a:solidFill>
              </a:rPr>
              <a:t>删除列表中所有最近五秒内没有回复过领头Sentinel的INFO命令的从服务器；</a:t>
            </a:r>
            <a:endParaRPr sz="1000">
              <a:solidFill>
                <a:schemeClr val="dk1"/>
              </a:solidFill>
            </a:endParaRPr>
          </a:p>
          <a:p>
            <a:pPr marL="457200" lvl="0" indent="-292100" algn="l" rtl="0">
              <a:lnSpc>
                <a:spcPct val="115000"/>
              </a:lnSpc>
              <a:spcBef>
                <a:spcPts val="0"/>
              </a:spcBef>
              <a:spcAft>
                <a:spcPts val="0"/>
              </a:spcAft>
              <a:buClr>
                <a:schemeClr val="dk1"/>
              </a:buClr>
              <a:buSzPts val="1000"/>
              <a:buAutoNum type="arabicPeriod"/>
            </a:pPr>
            <a:r>
              <a:rPr lang="en-GB" sz="1000">
                <a:solidFill>
                  <a:schemeClr val="dk1"/>
                </a:solidFill>
              </a:rPr>
              <a:t>删除所有与已下线主服务器连接断开超过down-after-milliseconds*10毫秒的从服务器；</a:t>
            </a:r>
            <a:endParaRPr sz="1000">
              <a:solidFill>
                <a:schemeClr val="dk1"/>
              </a:solidFill>
            </a:endParaRPr>
          </a:p>
          <a:p>
            <a:pPr marL="457200" lvl="0" indent="-292100" algn="l" rtl="0">
              <a:lnSpc>
                <a:spcPct val="115000"/>
              </a:lnSpc>
              <a:spcBef>
                <a:spcPts val="0"/>
              </a:spcBef>
              <a:spcAft>
                <a:spcPts val="0"/>
              </a:spcAft>
              <a:buClr>
                <a:schemeClr val="dk1"/>
              </a:buClr>
              <a:buSzPts val="1000"/>
              <a:buAutoNum type="arabicPeriod"/>
            </a:pPr>
            <a:r>
              <a:rPr lang="en-GB" sz="1000">
                <a:solidFill>
                  <a:schemeClr val="dk1"/>
                </a:solidFill>
              </a:rPr>
              <a:t>选出优先级最高的从服务器；</a:t>
            </a:r>
            <a:endParaRPr sz="1000">
              <a:solidFill>
                <a:schemeClr val="dk1"/>
              </a:solidFill>
            </a:endParaRPr>
          </a:p>
          <a:p>
            <a:pPr marL="457200" lvl="0" indent="-292100" algn="l" rtl="0">
              <a:lnSpc>
                <a:spcPct val="115000"/>
              </a:lnSpc>
              <a:spcBef>
                <a:spcPts val="0"/>
              </a:spcBef>
              <a:spcAft>
                <a:spcPts val="0"/>
              </a:spcAft>
              <a:buClr>
                <a:schemeClr val="dk1"/>
              </a:buClr>
              <a:buSzPts val="1000"/>
              <a:buAutoNum type="arabicPeriod"/>
            </a:pPr>
            <a:r>
              <a:rPr lang="en-GB" sz="1000">
                <a:solidFill>
                  <a:schemeClr val="dk1"/>
                </a:solidFill>
              </a:rPr>
              <a:t>如果优先级相同，则选出偏移量最大的从服务器；</a:t>
            </a:r>
            <a:endParaRPr sz="1000">
              <a:solidFill>
                <a:schemeClr val="dk1"/>
              </a:solidFill>
            </a:endParaRPr>
          </a:p>
          <a:p>
            <a:pPr marL="457200" lvl="0" indent="-292100" algn="l" rtl="0">
              <a:lnSpc>
                <a:spcPct val="115000"/>
              </a:lnSpc>
              <a:spcBef>
                <a:spcPts val="0"/>
              </a:spcBef>
              <a:spcAft>
                <a:spcPts val="0"/>
              </a:spcAft>
              <a:buClr>
                <a:schemeClr val="dk1"/>
              </a:buClr>
              <a:buSzPts val="1000"/>
              <a:buAutoNum type="arabicPeriod"/>
            </a:pPr>
            <a:r>
              <a:rPr lang="en-GB" sz="1000">
                <a:solidFill>
                  <a:schemeClr val="dk1"/>
                </a:solidFill>
              </a:rPr>
              <a:t>如果也相同，则选出其中运行ID最小的从服务器。</a:t>
            </a:r>
            <a:endParaRPr lang="en-GB" sz="1000">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7" name="Shape 407"/>
        <p:cNvGrpSpPr/>
        <p:nvPr/>
      </p:nvGrpSpPr>
      <p:grpSpPr>
        <a:xfrm>
          <a:off x="0" y="0"/>
          <a:ext cx="0" cy="0"/>
          <a:chOff x="0" y="0"/>
          <a:chExt cx="0" cy="0"/>
        </a:xfrm>
      </p:grpSpPr>
      <p:sp>
        <p:nvSpPr>
          <p:cNvPr id="408" name="Google Shape;408;g3cf9de04bf_0_8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cf9de04bf_0_8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 name="Shape 75"/>
        <p:cNvGrpSpPr/>
        <p:nvPr/>
      </p:nvGrpSpPr>
      <p:grpSpPr>
        <a:xfrm>
          <a:off x="0" y="0"/>
          <a:ext cx="0" cy="0"/>
          <a:chOff x="0" y="0"/>
          <a:chExt cx="0" cy="0"/>
        </a:xfrm>
      </p:grpSpPr>
      <p:sp>
        <p:nvSpPr>
          <p:cNvPr id="76" name="Google Shape;76;g3ce0b82fa4_0_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ce0b82fa4_0_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4F4F4F"/>
                </a:solidFill>
                <a:highlight>
                  <a:srgbClr val="FFFFFF"/>
                </a:highlight>
              </a:rPr>
              <a:t>1）高并发（高并发不用多说了，就是同一时间的访问量非常大）；2）高可扩（主要针对的是横向扩展，因为纵向扩展终有瓶颈，比如一台设备一个内存条不够用，我们插两条，一个硬盘不够用，我们再加固态硬盘，但这种方式终究是有限度的，横向扩展是把原来的一台服务器变成一个集群，多台服务器同时提供服务，这种扩展性就很强了，5台不行8台，8台不行10台，而且集群都有负载均衡，从而分配到每台服务器上的请求相对就少了）；3）高性能（比如单点故障、数据库容灾备份等都要求有很高的性能）</a:t>
            </a:r>
            <a:endParaRPr lang="en-GB" sz="1200">
              <a:solidFill>
                <a:srgbClr val="4F4F4F"/>
              </a:solidFill>
              <a:highlight>
                <a:srgbClr val="FFFFFF"/>
              </a:highlight>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5" name="Shape 415"/>
        <p:cNvGrpSpPr/>
        <p:nvPr/>
      </p:nvGrpSpPr>
      <p:grpSpPr>
        <a:xfrm>
          <a:off x="0" y="0"/>
          <a:ext cx="0" cy="0"/>
          <a:chOff x="0" y="0"/>
          <a:chExt cx="0" cy="0"/>
        </a:xfrm>
      </p:grpSpPr>
      <p:sp>
        <p:nvSpPr>
          <p:cNvPr id="416" name="Google Shape;416;g3cf9de04bf_0_87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3cf9de04bf_0_8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3" name="Shape 423"/>
        <p:cNvGrpSpPr/>
        <p:nvPr/>
      </p:nvGrpSpPr>
      <p:grpSpPr>
        <a:xfrm>
          <a:off x="0" y="0"/>
          <a:ext cx="0" cy="0"/>
          <a:chOff x="0" y="0"/>
          <a:chExt cx="0" cy="0"/>
        </a:xfrm>
      </p:grpSpPr>
      <p:sp>
        <p:nvSpPr>
          <p:cNvPr id="424" name="Google Shape;424;g3cf9de04bf_0_6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3cf9de04bf_0_6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9" name="Shape 429"/>
        <p:cNvGrpSpPr/>
        <p:nvPr/>
      </p:nvGrpSpPr>
      <p:grpSpPr>
        <a:xfrm>
          <a:off x="0" y="0"/>
          <a:ext cx="0" cy="0"/>
          <a:chOff x="0" y="0"/>
          <a:chExt cx="0" cy="0"/>
        </a:xfrm>
      </p:grpSpPr>
      <p:sp>
        <p:nvSpPr>
          <p:cNvPr id="430" name="Google Shape;430;g3cf9de04bf_0_88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3cf9de04bf_0_88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6" name="Shape 436"/>
        <p:cNvGrpSpPr/>
        <p:nvPr/>
      </p:nvGrpSpPr>
      <p:grpSpPr>
        <a:xfrm>
          <a:off x="0" y="0"/>
          <a:ext cx="0" cy="0"/>
          <a:chOff x="0" y="0"/>
          <a:chExt cx="0" cy="0"/>
        </a:xfrm>
      </p:grpSpPr>
      <p:sp>
        <p:nvSpPr>
          <p:cNvPr id="437" name="Google Shape;437;g3cf9de04bf_0_89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3cf9de04bf_0_89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500"/>
              </a:spcAft>
              <a:buNone/>
            </a:p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4" name="Shape 444"/>
        <p:cNvGrpSpPr/>
        <p:nvPr/>
      </p:nvGrpSpPr>
      <p:grpSpPr>
        <a:xfrm>
          <a:off x="0" y="0"/>
          <a:ext cx="0" cy="0"/>
          <a:chOff x="0" y="0"/>
          <a:chExt cx="0" cy="0"/>
        </a:xfrm>
      </p:grpSpPr>
      <p:sp>
        <p:nvSpPr>
          <p:cNvPr id="445" name="Google Shape;445;g3cf9de04bf_0_9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3cf9de04bf_0_9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500"/>
              </a:spcAft>
              <a:buNone/>
            </a:p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1" name="Shape 451"/>
        <p:cNvGrpSpPr/>
        <p:nvPr/>
      </p:nvGrpSpPr>
      <p:grpSpPr>
        <a:xfrm>
          <a:off x="0" y="0"/>
          <a:ext cx="0" cy="0"/>
          <a:chOff x="0" y="0"/>
          <a:chExt cx="0" cy="0"/>
        </a:xfrm>
      </p:grpSpPr>
      <p:sp>
        <p:nvSpPr>
          <p:cNvPr id="452" name="Google Shape;452;g3cf9de04bf_0_9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3cf9de04bf_0_9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500"/>
              </a:spcAft>
              <a:buNone/>
            </a:p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8" name="Shape 458"/>
        <p:cNvGrpSpPr/>
        <p:nvPr/>
      </p:nvGrpSpPr>
      <p:grpSpPr>
        <a:xfrm>
          <a:off x="0" y="0"/>
          <a:ext cx="0" cy="0"/>
          <a:chOff x="0" y="0"/>
          <a:chExt cx="0" cy="0"/>
        </a:xfrm>
      </p:grpSpPr>
      <p:sp>
        <p:nvSpPr>
          <p:cNvPr id="459" name="Google Shape;459;g3cf9de04bf_0_9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3cf9de04bf_0_9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GB">
                <a:solidFill>
                  <a:schemeClr val="dk1"/>
                </a:solidFill>
              </a:rPr>
              <a:t>● make sure all proxies updated its routing table: 1) 2-phase commit ; 2) Zookeeper</a:t>
            </a:r>
            <a:endParaRPr>
              <a:solidFill>
                <a:schemeClr val="dk1"/>
              </a:solidFill>
            </a:endParaRPr>
          </a:p>
          <a:p>
            <a:pPr marL="0" lvl="0" indent="0" algn="l" rtl="0">
              <a:lnSpc>
                <a:spcPct val="115000"/>
              </a:lnSpc>
              <a:spcBef>
                <a:spcPts val="0"/>
              </a:spcBef>
              <a:spcAft>
                <a:spcPts val="0"/>
              </a:spcAft>
              <a:buNone/>
            </a:pPr>
            <a:r>
              <a:rPr lang="en-GB">
                <a:solidFill>
                  <a:schemeClr val="dk1"/>
                </a:solidFill>
              </a:rPr>
              <a:t>● Atomic migration: 1) Redis is single threaded; 2) little C patch</a:t>
            </a:r>
            <a:endParaRPr lang="en-GB">
              <a:solidFill>
                <a:schemeClr val="dk1"/>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4" name="Shape 464"/>
        <p:cNvGrpSpPr/>
        <p:nvPr/>
      </p:nvGrpSpPr>
      <p:grpSpPr>
        <a:xfrm>
          <a:off x="0" y="0"/>
          <a:ext cx="0" cy="0"/>
          <a:chOff x="0" y="0"/>
          <a:chExt cx="0" cy="0"/>
        </a:xfrm>
      </p:grpSpPr>
      <p:sp>
        <p:nvSpPr>
          <p:cNvPr id="465" name="Google Shape;465;g3cf9de04bf_0_94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3cf9de04bf_0_9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chemeClr val="dk1"/>
                </a:solidFill>
              </a:rPr>
              <a:t>● make sure all proxies updated its routing table: 1) 2-phase commit ; 2) Zookeeper</a:t>
            </a:r>
            <a:endParaRPr>
              <a:solidFill>
                <a:schemeClr val="dk1"/>
              </a:solidFill>
            </a:endParaRPr>
          </a:p>
          <a:p>
            <a:pPr marL="0" lvl="0" indent="0" algn="l" rtl="0">
              <a:lnSpc>
                <a:spcPct val="115000"/>
              </a:lnSpc>
              <a:spcBef>
                <a:spcPts val="0"/>
              </a:spcBef>
              <a:spcAft>
                <a:spcPts val="0"/>
              </a:spcAft>
              <a:buNone/>
            </a:pPr>
            <a:r>
              <a:rPr lang="en-GB">
                <a:solidFill>
                  <a:schemeClr val="dk1"/>
                </a:solidFill>
              </a:rPr>
              <a:t>● Atomic migration: 1) Redis is single threaded; 2) little C patch</a:t>
            </a:r>
            <a:endParaRPr lang="en-GB">
              <a:solidFill>
                <a:schemeClr val="dk1"/>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1" name="Shape 471"/>
        <p:cNvGrpSpPr/>
        <p:nvPr/>
      </p:nvGrpSpPr>
      <p:grpSpPr>
        <a:xfrm>
          <a:off x="0" y="0"/>
          <a:ext cx="0" cy="0"/>
          <a:chOff x="0" y="0"/>
          <a:chExt cx="0" cy="0"/>
        </a:xfrm>
      </p:grpSpPr>
      <p:sp>
        <p:nvSpPr>
          <p:cNvPr id="472" name="Google Shape;472;g3cf9de04bf_0_11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3cf9de04bf_0_11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81"/>
        <p:cNvGrpSpPr/>
        <p:nvPr/>
      </p:nvGrpSpPr>
      <p:grpSpPr>
        <a:xfrm>
          <a:off x="0" y="0"/>
          <a:ext cx="0" cy="0"/>
          <a:chOff x="0" y="0"/>
          <a:chExt cx="0" cy="0"/>
        </a:xfrm>
      </p:grpSpPr>
      <p:sp>
        <p:nvSpPr>
          <p:cNvPr id="82" name="Google Shape;82;g3c06d79f64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c06d79f64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Google Shape;89;g3cf9de04bf_0_4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cf9de04bf_0_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sz="1000">
                <a:solidFill>
                  <a:schemeClr val="dk1"/>
                </a:solidFill>
              </a:rPr>
              <a:t>空间预分配：</a:t>
            </a:r>
            <a:endParaRPr sz="10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rPr>
              <a:t>1、修改后SDS的len值小于1MB，则预留修改后len值大小的free值；</a:t>
            </a:r>
            <a:endParaRPr sz="1000">
              <a:solidFill>
                <a:schemeClr val="dk1"/>
              </a:solidFill>
            </a:endParaRPr>
          </a:p>
          <a:p>
            <a:pPr marL="0" lvl="0" indent="0" algn="l" rtl="0">
              <a:spcBef>
                <a:spcPts val="0"/>
              </a:spcBef>
              <a:spcAft>
                <a:spcPts val="0"/>
              </a:spcAft>
              <a:buNone/>
            </a:pPr>
            <a:r>
              <a:rPr lang="en-GB" sz="1000">
                <a:solidFill>
                  <a:schemeClr val="dk1"/>
                </a:solidFill>
              </a:rPr>
              <a:t>2、修改后SDS的len值大于1MB，则预留1MB的free值。</a:t>
            </a:r>
            <a:endParaRPr sz="1000">
              <a:solidFill>
                <a:schemeClr val="dk1"/>
              </a:solidFill>
            </a:endParaRPr>
          </a:p>
          <a:p>
            <a:pPr marL="0" lvl="0" indent="0" algn="l" rtl="0">
              <a:spcBef>
                <a:spcPts val="0"/>
              </a:spcBef>
              <a:spcAft>
                <a:spcPts val="0"/>
              </a:spcAft>
              <a:buNone/>
            </a:pPr>
            <a:r>
              <a:rPr lang="en-GB" sz="1000">
                <a:solidFill>
                  <a:schemeClr val="dk1"/>
                </a:solidFill>
              </a:rPr>
              <a:t>惰性空间释放：</a:t>
            </a:r>
            <a:endParaRPr sz="10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rPr>
              <a:t>减短sds长度是并不马上释放空间。</a:t>
            </a:r>
            <a:endParaRPr sz="10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g3cf9de04bf_0_2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cf9de04bf_0_2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 name="Shape 102"/>
        <p:cNvGrpSpPr/>
        <p:nvPr/>
      </p:nvGrpSpPr>
      <p:grpSpPr>
        <a:xfrm>
          <a:off x="0" y="0"/>
          <a:ext cx="0" cy="0"/>
          <a:chOff x="0" y="0"/>
          <a:chExt cx="0" cy="0"/>
        </a:xfrm>
      </p:grpSpPr>
      <p:sp>
        <p:nvSpPr>
          <p:cNvPr id="103" name="Google Shape;103;g3cf9de04bf_0_2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cf9de04bf_0_2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3.xml"/><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xml"/><Relationship Id="rId2" Type="http://schemas.openxmlformats.org/officeDocument/2006/relationships/image" Target="../media/image13.jpeg"/><Relationship Id="rId1" Type="http://schemas.openxmlformats.org/officeDocument/2006/relationships/image" Target="../media/image12.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3.xml"/><Relationship Id="rId2" Type="http://schemas.openxmlformats.org/officeDocument/2006/relationships/image" Target="../media/image15.jpeg"/><Relationship Id="rId1" Type="http://schemas.openxmlformats.org/officeDocument/2006/relationships/image" Target="../media/image14.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3.xml"/><Relationship Id="rId2" Type="http://schemas.openxmlformats.org/officeDocument/2006/relationships/image" Target="../media/image17.jpeg"/><Relationship Id="rId1" Type="http://schemas.openxmlformats.org/officeDocument/2006/relationships/image" Target="../media/image16.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xml"/><Relationship Id="rId2" Type="http://schemas.openxmlformats.org/officeDocument/2006/relationships/image" Target="../media/image19.jpeg"/><Relationship Id="rId1" Type="http://schemas.openxmlformats.org/officeDocument/2006/relationships/image" Target="../media/image18.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20.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2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3.xml"/><Relationship Id="rId2" Type="http://schemas.openxmlformats.org/officeDocument/2006/relationships/image" Target="../media/image23.jpeg"/><Relationship Id="rId1" Type="http://schemas.openxmlformats.org/officeDocument/2006/relationships/image" Target="../media/image22.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image" Target="../media/image24.jpeg"/></Relationships>
</file>

<file path=ppt/slides/_rels/slide27.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32.jpeg"/><Relationship Id="rId7" Type="http://schemas.openxmlformats.org/officeDocument/2006/relationships/image" Target="../media/image31.jpeg"/><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 Id="rId3" Type="http://schemas.openxmlformats.org/officeDocument/2006/relationships/image" Target="../media/image27.jpeg"/><Relationship Id="rId2" Type="http://schemas.openxmlformats.org/officeDocument/2006/relationships/image" Target="../media/image26.jpeg"/><Relationship Id="rId10" Type="http://schemas.openxmlformats.org/officeDocument/2006/relationships/notesSlide" Target="../notesSlides/notesSlide27.xml"/><Relationship Id="rId1" Type="http://schemas.openxmlformats.org/officeDocument/2006/relationships/image" Target="../media/image25.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image" Target="../media/image3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image" Target="../media/image34.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image" Target="../media/image35.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image" Target="../media/image3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3.xml"/><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image" Target="../media/image38.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image" Target="../media/image41.jpe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image" Target="../media/image4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3.xml"/><Relationship Id="rId2" Type="http://schemas.openxmlformats.org/officeDocument/2006/relationships/image" Target="../media/image44.jpeg"/><Relationship Id="rId1" Type="http://schemas.openxmlformats.org/officeDocument/2006/relationships/image" Target="../media/image43.jpe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3.xml"/><Relationship Id="rId2" Type="http://schemas.openxmlformats.org/officeDocument/2006/relationships/image" Target="../media/image46.jpeg"/><Relationship Id="rId1" Type="http://schemas.openxmlformats.org/officeDocument/2006/relationships/image" Target="../media/image45.jpe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xml"/><Relationship Id="rId1" Type="http://schemas.openxmlformats.org/officeDocument/2006/relationships/image" Target="../media/image47.jpe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3.xml"/><Relationship Id="rId2" Type="http://schemas.openxmlformats.org/officeDocument/2006/relationships/image" Target="../media/image49.jpeg"/><Relationship Id="rId1" Type="http://schemas.openxmlformats.org/officeDocument/2006/relationships/image" Target="../media/image48.jpeg"/></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3.xml"/><Relationship Id="rId2" Type="http://schemas.openxmlformats.org/officeDocument/2006/relationships/image" Target="../media/image51.jpeg"/><Relationship Id="rId1" Type="http://schemas.openxmlformats.org/officeDocument/2006/relationships/image" Target="../media/image50.jpe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3.xml"/><Relationship Id="rId1" Type="http://schemas.openxmlformats.org/officeDocument/2006/relationships/image" Target="../media/image52.jpeg"/></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3.xml"/><Relationship Id="rId2" Type="http://schemas.openxmlformats.org/officeDocument/2006/relationships/image" Target="../media/image54.jpeg"/><Relationship Id="rId1" Type="http://schemas.openxmlformats.org/officeDocument/2006/relationships/image" Target="../media/image53.jpeg"/></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3.xml"/><Relationship Id="rId2" Type="http://schemas.openxmlformats.org/officeDocument/2006/relationships/image" Target="../media/image56.jpeg"/><Relationship Id="rId1" Type="http://schemas.openxmlformats.org/officeDocument/2006/relationships/image" Target="../media/image55.jpeg"/></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3.xml"/><Relationship Id="rId2" Type="http://schemas.openxmlformats.org/officeDocument/2006/relationships/image" Target="../media/image58.jpeg"/><Relationship Id="rId1" Type="http://schemas.openxmlformats.org/officeDocument/2006/relationships/image" Target="../media/image57.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3.xml"/><Relationship Id="rId2" Type="http://schemas.openxmlformats.org/officeDocument/2006/relationships/image" Target="../media/image60.jpeg"/><Relationship Id="rId1" Type="http://schemas.openxmlformats.org/officeDocument/2006/relationships/image" Target="../media/image59.jpe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3.xml"/><Relationship Id="rId1" Type="http://schemas.openxmlformats.org/officeDocument/2006/relationships/image" Target="../media/image61.png"/></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3.xml"/><Relationship Id="rId2" Type="http://schemas.openxmlformats.org/officeDocument/2006/relationships/image" Target="../media/image63.png"/><Relationship Id="rId1" Type="http://schemas.openxmlformats.org/officeDocument/2006/relationships/image" Target="../media/image62.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image" Target="../media/image64.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3.xml"/><Relationship Id="rId1" Type="http://schemas.openxmlformats.org/officeDocument/2006/relationships/image" Target="../media/image65.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3.xml"/><Relationship Id="rId1" Type="http://schemas.openxmlformats.org/officeDocument/2006/relationships/image" Target="../media/image66.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redis</a:t>
            </a:r>
            <a:endParaRPr lang="en-GB"/>
          </a:p>
        </p:txBody>
      </p:sp>
      <p:sp>
        <p:nvSpPr>
          <p:cNvPr id="55" name="Google Shape;55;p13"/>
          <p:cNvSpPr txBox="1"/>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ziplist</a:t>
            </a:r>
            <a:endParaRPr lang="en-GB"/>
          </a:p>
        </p:txBody>
      </p:sp>
      <p:sp>
        <p:nvSpPr>
          <p:cNvPr id="115" name="Google Shape;115;p22"/>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pic>
        <p:nvPicPr>
          <p:cNvPr id="116" name="Google Shape;116;p22"/>
          <p:cNvPicPr preferRelativeResize="0"/>
          <p:nvPr/>
        </p:nvPicPr>
        <p:blipFill>
          <a:blip r:embed="rId1"/>
          <a:stretch>
            <a:fillRect/>
          </a:stretch>
        </p:blipFill>
        <p:spPr>
          <a:xfrm>
            <a:off x="311700" y="1102050"/>
            <a:ext cx="5967525" cy="269825"/>
          </a:xfrm>
          <a:prstGeom prst="rect">
            <a:avLst/>
          </a:prstGeom>
          <a:noFill/>
          <a:ln>
            <a:noFill/>
          </a:ln>
        </p:spPr>
      </p:pic>
      <p:pic>
        <p:nvPicPr>
          <p:cNvPr id="117" name="Google Shape;117;p22"/>
          <p:cNvPicPr preferRelativeResize="0"/>
          <p:nvPr/>
        </p:nvPicPr>
        <p:blipFill>
          <a:blip r:embed="rId2"/>
          <a:stretch>
            <a:fillRect/>
          </a:stretch>
        </p:blipFill>
        <p:spPr>
          <a:xfrm>
            <a:off x="311700" y="1544837"/>
            <a:ext cx="7998826" cy="2717525"/>
          </a:xfrm>
          <a:prstGeom prst="rect">
            <a:avLst/>
          </a:prstGeom>
          <a:noFill/>
          <a:ln>
            <a:noFill/>
          </a:ln>
        </p:spPr>
      </p:pic>
      <p:pic>
        <p:nvPicPr>
          <p:cNvPr id="118" name="Google Shape;118;p22"/>
          <p:cNvPicPr preferRelativeResize="0"/>
          <p:nvPr/>
        </p:nvPicPr>
        <p:blipFill>
          <a:blip r:embed="rId3"/>
          <a:stretch>
            <a:fillRect/>
          </a:stretch>
        </p:blipFill>
        <p:spPr>
          <a:xfrm>
            <a:off x="311700" y="4435325"/>
            <a:ext cx="4855150" cy="538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skiplist</a:t>
            </a:r>
            <a:endParaRPr lang="en-GB"/>
          </a:p>
        </p:txBody>
      </p:sp>
      <p:sp>
        <p:nvSpPr>
          <p:cNvPr id="124" name="Google Shape;124;p23"/>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Clr>
                <a:schemeClr val="dk1"/>
              </a:buClr>
              <a:buSzPts val="1000"/>
              <a:buChar char="●"/>
            </a:pPr>
            <a:r>
              <a:rPr lang="en-GB" sz="1000">
                <a:solidFill>
                  <a:schemeClr val="dk1"/>
                </a:solidFill>
              </a:rPr>
              <a:t>跳跃表节点</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p:txBody>
      </p:sp>
      <p:pic>
        <p:nvPicPr>
          <p:cNvPr id="125" name="Google Shape;125;p23"/>
          <p:cNvPicPr preferRelativeResize="0"/>
          <p:nvPr/>
        </p:nvPicPr>
        <p:blipFill>
          <a:blip r:embed="rId1"/>
          <a:stretch>
            <a:fillRect/>
          </a:stretch>
        </p:blipFill>
        <p:spPr>
          <a:xfrm>
            <a:off x="3657525" y="2431725"/>
            <a:ext cx="5174776" cy="2137150"/>
          </a:xfrm>
          <a:prstGeom prst="rect">
            <a:avLst/>
          </a:prstGeom>
          <a:noFill/>
          <a:ln>
            <a:noFill/>
          </a:ln>
        </p:spPr>
      </p:pic>
      <p:pic>
        <p:nvPicPr>
          <p:cNvPr id="126" name="Google Shape;126;p23"/>
          <p:cNvPicPr preferRelativeResize="0"/>
          <p:nvPr/>
        </p:nvPicPr>
        <p:blipFill>
          <a:blip r:embed="rId2"/>
          <a:stretch>
            <a:fillRect/>
          </a:stretch>
        </p:blipFill>
        <p:spPr>
          <a:xfrm>
            <a:off x="311700" y="1800225"/>
            <a:ext cx="2810025" cy="1797100"/>
          </a:xfrm>
          <a:prstGeom prst="rect">
            <a:avLst/>
          </a:prstGeom>
          <a:noFill/>
          <a:ln>
            <a:noFill/>
          </a:ln>
        </p:spPr>
      </p:pic>
      <p:sp>
        <p:nvSpPr>
          <p:cNvPr id="127" name="Google Shape;127;p23"/>
          <p:cNvSpPr txBox="1"/>
          <p:nvPr/>
        </p:nvSpPr>
        <p:spPr>
          <a:xfrm>
            <a:off x="3586175" y="1164425"/>
            <a:ext cx="2743200" cy="635700"/>
          </a:xfrm>
          <a:prstGeom prst="rect">
            <a:avLst/>
          </a:prstGeom>
          <a:noFill/>
          <a:ln>
            <a:noFill/>
          </a:ln>
        </p:spPr>
        <p:txBody>
          <a:bodyPr spcFirstLastPara="1" wrap="square" lIns="91425" tIns="91425" rIns="91425" bIns="91425" anchor="t" anchorCtr="0">
            <a:noAutofit/>
          </a:bodyPr>
          <a:lstStyle/>
          <a:p>
            <a:pPr marL="457200" lvl="0" indent="-292100" algn="l" rtl="0">
              <a:spcBef>
                <a:spcPts val="0"/>
              </a:spcBef>
              <a:spcAft>
                <a:spcPts val="0"/>
              </a:spcAft>
              <a:buSzPts val="1000"/>
              <a:buChar char="●"/>
            </a:pPr>
            <a:r>
              <a:rPr lang="en-GB" sz="1000"/>
              <a:t>跳跃表</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skiplist</a:t>
            </a:r>
            <a:endParaRPr lang="en-GB"/>
          </a:p>
        </p:txBody>
      </p:sp>
      <p:sp>
        <p:nvSpPr>
          <p:cNvPr id="133" name="Google Shape;133;p2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endParaRPr sz="1000">
              <a:solidFill>
                <a:schemeClr val="dk1"/>
              </a:solidFill>
            </a:endParaRPr>
          </a:p>
          <a:p>
            <a:pPr marL="1371600" lvl="0" indent="457200" algn="l" rtl="0">
              <a:spcBef>
                <a:spcPts val="0"/>
              </a:spcBef>
              <a:spcAft>
                <a:spcPts val="0"/>
              </a:spcAft>
              <a:buNone/>
            </a:pPr>
            <a:r>
              <a:rPr lang="en-GB" sz="1000">
                <a:solidFill>
                  <a:schemeClr val="dk1"/>
                </a:solidFill>
              </a:rPr>
              <a:t>顺序遍历								逆序遍历</a:t>
            </a:r>
            <a:endParaRPr sz="1000">
              <a:solidFill>
                <a:schemeClr val="dk1"/>
              </a:solidFill>
            </a:endParaRPr>
          </a:p>
          <a:p>
            <a:pPr marL="0" lvl="0" indent="0" algn="l" rtl="0">
              <a:spcBef>
                <a:spcPts val="0"/>
              </a:spcBef>
              <a:spcAft>
                <a:spcPts val="0"/>
              </a:spcAft>
              <a:buNone/>
            </a:pPr>
            <a:endParaRPr sz="1000">
              <a:solidFill>
                <a:schemeClr val="dk1"/>
              </a:solidFill>
            </a:endParaRPr>
          </a:p>
        </p:txBody>
      </p:sp>
      <p:pic>
        <p:nvPicPr>
          <p:cNvPr id="134" name="Google Shape;134;p24"/>
          <p:cNvPicPr preferRelativeResize="0"/>
          <p:nvPr/>
        </p:nvPicPr>
        <p:blipFill>
          <a:blip r:embed="rId1"/>
          <a:stretch>
            <a:fillRect/>
          </a:stretch>
        </p:blipFill>
        <p:spPr>
          <a:xfrm>
            <a:off x="311700" y="2102137"/>
            <a:ext cx="3999199" cy="1517075"/>
          </a:xfrm>
          <a:prstGeom prst="rect">
            <a:avLst/>
          </a:prstGeom>
          <a:noFill/>
          <a:ln>
            <a:noFill/>
          </a:ln>
        </p:spPr>
      </p:pic>
      <p:pic>
        <p:nvPicPr>
          <p:cNvPr id="135" name="Google Shape;135;p24"/>
          <p:cNvPicPr preferRelativeResize="0"/>
          <p:nvPr/>
        </p:nvPicPr>
        <p:blipFill>
          <a:blip r:embed="rId2"/>
          <a:stretch>
            <a:fillRect/>
          </a:stretch>
        </p:blipFill>
        <p:spPr>
          <a:xfrm>
            <a:off x="4572000" y="2055813"/>
            <a:ext cx="4105275" cy="1609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dict</a:t>
            </a:r>
            <a:endParaRPr lang="en-GB"/>
          </a:p>
        </p:txBody>
      </p:sp>
      <p:sp>
        <p:nvSpPr>
          <p:cNvPr id="141" name="Google Shape;141;p25"/>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1000">
              <a:solidFill>
                <a:schemeClr val="dk1"/>
              </a:solidFill>
            </a:endParaRPr>
          </a:p>
          <a:p>
            <a:pPr marL="457200" lvl="0" indent="0" algn="l" rtl="0">
              <a:spcBef>
                <a:spcPts val="0"/>
              </a:spcBef>
              <a:spcAft>
                <a:spcPts val="0"/>
              </a:spcAft>
              <a:buNone/>
            </a:pPr>
            <a:endParaRPr sz="1000">
              <a:solidFill>
                <a:schemeClr val="dk1"/>
              </a:solidFill>
            </a:endParaRPr>
          </a:p>
          <a:p>
            <a:pPr marL="457200" lvl="0" indent="0" algn="l" rtl="0">
              <a:spcBef>
                <a:spcPts val="0"/>
              </a:spcBef>
              <a:spcAft>
                <a:spcPts val="0"/>
              </a:spcAft>
              <a:buNone/>
            </a:pPr>
            <a:endParaRPr sz="1000">
              <a:solidFill>
                <a:schemeClr val="dk1"/>
              </a:solidFill>
            </a:endParaRPr>
          </a:p>
          <a:p>
            <a:pPr marL="457200" lvl="0" indent="0" algn="l" rtl="0">
              <a:spcBef>
                <a:spcPts val="0"/>
              </a:spcBef>
              <a:spcAft>
                <a:spcPts val="0"/>
              </a:spcAft>
              <a:buNone/>
            </a:pPr>
            <a:endParaRPr sz="1000">
              <a:solidFill>
                <a:schemeClr val="dk1"/>
              </a:solidFill>
            </a:endParaRPr>
          </a:p>
          <a:p>
            <a:pPr marL="457200" lvl="0" indent="0" algn="l" rtl="0">
              <a:spcBef>
                <a:spcPts val="0"/>
              </a:spcBef>
              <a:spcAft>
                <a:spcPts val="0"/>
              </a:spcAft>
              <a:buNone/>
            </a:pPr>
            <a:endParaRPr sz="1000">
              <a:solidFill>
                <a:schemeClr val="dk1"/>
              </a:solidFill>
            </a:endParaRPr>
          </a:p>
          <a:p>
            <a:pPr marL="457200" lvl="0" indent="0" algn="l" rtl="0">
              <a:spcBef>
                <a:spcPts val="0"/>
              </a:spcBef>
              <a:spcAft>
                <a:spcPts val="0"/>
              </a:spcAft>
              <a:buNone/>
            </a:pPr>
            <a:endParaRPr sz="1000">
              <a:solidFill>
                <a:schemeClr val="dk1"/>
              </a:solidFill>
            </a:endParaRPr>
          </a:p>
          <a:p>
            <a:pPr marL="457200" lvl="0" indent="0" algn="l" rtl="0">
              <a:spcBef>
                <a:spcPts val="0"/>
              </a:spcBef>
              <a:spcAft>
                <a:spcPts val="0"/>
              </a:spcAft>
              <a:buNone/>
            </a:pPr>
            <a:endParaRPr sz="1000">
              <a:solidFill>
                <a:schemeClr val="dk1"/>
              </a:solidFill>
            </a:endParaRPr>
          </a:p>
          <a:p>
            <a:pPr marL="457200" lvl="0" indent="0" algn="l" rtl="0">
              <a:spcBef>
                <a:spcPts val="0"/>
              </a:spcBef>
              <a:spcAft>
                <a:spcPts val="0"/>
              </a:spcAft>
              <a:buNone/>
            </a:pPr>
            <a:endParaRPr sz="1000">
              <a:solidFill>
                <a:schemeClr val="dk1"/>
              </a:solidFill>
            </a:endParaRPr>
          </a:p>
          <a:p>
            <a:pPr marL="457200" lvl="0" indent="0" algn="l" rtl="0">
              <a:spcBef>
                <a:spcPts val="0"/>
              </a:spcBef>
              <a:spcAft>
                <a:spcPts val="0"/>
              </a:spcAft>
              <a:buNone/>
            </a:pPr>
            <a:endParaRPr sz="1000">
              <a:solidFill>
                <a:schemeClr val="dk1"/>
              </a:solidFill>
            </a:endParaRPr>
          </a:p>
          <a:p>
            <a:pPr marL="457200" lvl="0" indent="0" algn="l" rtl="0">
              <a:spcBef>
                <a:spcPts val="0"/>
              </a:spcBef>
              <a:spcAft>
                <a:spcPts val="0"/>
              </a:spcAft>
              <a:buNone/>
            </a:pPr>
            <a:endParaRPr sz="1000">
              <a:solidFill>
                <a:schemeClr val="dk1"/>
              </a:solidFill>
            </a:endParaRPr>
          </a:p>
          <a:p>
            <a:pPr marL="457200" lvl="0" indent="-292100" algn="l" rtl="0">
              <a:spcBef>
                <a:spcPts val="0"/>
              </a:spcBef>
              <a:spcAft>
                <a:spcPts val="0"/>
              </a:spcAft>
              <a:buClr>
                <a:schemeClr val="dk1"/>
              </a:buClr>
              <a:buSzPts val="1000"/>
              <a:buChar char="●"/>
            </a:pPr>
            <a:r>
              <a:rPr lang="en-GB" sz="1000">
                <a:solidFill>
                  <a:schemeClr val="dk1"/>
                </a:solidFill>
              </a:rPr>
              <a:t>哈希表</a:t>
            </a:r>
            <a:endParaRPr>
              <a:latin typeface="Courier New" panose="02070309020205020404"/>
              <a:ea typeface="Courier New" panose="02070309020205020404"/>
              <a:cs typeface="Courier New" panose="02070309020205020404"/>
              <a:sym typeface="Courier New" panose="02070309020205020404"/>
            </a:endParaRPr>
          </a:p>
        </p:txBody>
      </p:sp>
      <p:pic>
        <p:nvPicPr>
          <p:cNvPr id="142" name="Google Shape;142;p25"/>
          <p:cNvPicPr preferRelativeResize="0"/>
          <p:nvPr/>
        </p:nvPicPr>
        <p:blipFill>
          <a:blip r:embed="rId1"/>
          <a:stretch>
            <a:fillRect/>
          </a:stretch>
        </p:blipFill>
        <p:spPr>
          <a:xfrm>
            <a:off x="311700" y="3364425"/>
            <a:ext cx="4217449" cy="1204450"/>
          </a:xfrm>
          <a:prstGeom prst="rect">
            <a:avLst/>
          </a:prstGeom>
          <a:noFill/>
          <a:ln>
            <a:noFill/>
          </a:ln>
        </p:spPr>
      </p:pic>
      <p:pic>
        <p:nvPicPr>
          <p:cNvPr id="143" name="Google Shape;143;p25"/>
          <p:cNvPicPr preferRelativeResize="0"/>
          <p:nvPr/>
        </p:nvPicPr>
        <p:blipFill>
          <a:blip r:embed="rId2"/>
          <a:stretch>
            <a:fillRect/>
          </a:stretch>
        </p:blipFill>
        <p:spPr>
          <a:xfrm>
            <a:off x="4147900" y="1152474"/>
            <a:ext cx="4684401" cy="2558075"/>
          </a:xfrm>
          <a:prstGeom prst="rect">
            <a:avLst/>
          </a:prstGeom>
          <a:noFill/>
          <a:ln>
            <a:noFill/>
          </a:ln>
        </p:spPr>
      </p:pic>
      <p:sp>
        <p:nvSpPr>
          <p:cNvPr id="144" name="Google Shape;144;p25"/>
          <p:cNvSpPr txBox="1"/>
          <p:nvPr/>
        </p:nvSpPr>
        <p:spPr>
          <a:xfrm>
            <a:off x="3167075" y="1235875"/>
            <a:ext cx="1221600" cy="671400"/>
          </a:xfrm>
          <a:prstGeom prst="rect">
            <a:avLst/>
          </a:prstGeom>
          <a:noFill/>
          <a:ln>
            <a:noFill/>
          </a:ln>
        </p:spPr>
        <p:txBody>
          <a:bodyPr spcFirstLastPara="1" wrap="square" lIns="91425" tIns="91425" rIns="91425" bIns="91425" anchor="t" anchorCtr="0">
            <a:noAutofit/>
          </a:bodyPr>
          <a:lstStyle/>
          <a:p>
            <a:pPr marL="457200" lvl="0" indent="-292100" algn="l" rtl="0">
              <a:spcBef>
                <a:spcPts val="0"/>
              </a:spcBef>
              <a:spcAft>
                <a:spcPts val="0"/>
              </a:spcAft>
              <a:buSzPts val="1000"/>
              <a:buChar char="●"/>
            </a:pPr>
            <a:r>
              <a:rPr lang="en-GB" sz="1000"/>
              <a:t>字典</a:t>
            </a:r>
            <a:endParaRPr sz="1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dict -- rehash</a:t>
            </a:r>
            <a:endParaRPr lang="en-GB"/>
          </a:p>
        </p:txBody>
      </p:sp>
      <p:sp>
        <p:nvSpPr>
          <p:cNvPr id="150" name="Google Shape;150;p26"/>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a:solidFill>
                <a:schemeClr val="dk1"/>
              </a:solidFill>
            </a:endParaRPr>
          </a:p>
          <a:p>
            <a:pPr marL="1371600" lvl="0" indent="457200" algn="l" rtl="0">
              <a:spcBef>
                <a:spcPts val="0"/>
              </a:spcBef>
              <a:spcAft>
                <a:spcPts val="0"/>
              </a:spcAft>
              <a:buNone/>
            </a:pPr>
            <a:r>
              <a:rPr lang="en-GB" sz="1000">
                <a:solidFill>
                  <a:schemeClr val="dk1"/>
                </a:solidFill>
              </a:rPr>
              <a:t>step1										step2</a:t>
            </a:r>
            <a:endParaRPr sz="1000">
              <a:solidFill>
                <a:schemeClr val="dk1"/>
              </a:solidFill>
            </a:endParaRPr>
          </a:p>
        </p:txBody>
      </p:sp>
      <p:pic>
        <p:nvPicPr>
          <p:cNvPr id="151" name="Google Shape;151;p26"/>
          <p:cNvPicPr preferRelativeResize="0"/>
          <p:nvPr/>
        </p:nvPicPr>
        <p:blipFill>
          <a:blip r:embed="rId1"/>
          <a:stretch>
            <a:fillRect/>
          </a:stretch>
        </p:blipFill>
        <p:spPr>
          <a:xfrm>
            <a:off x="428425" y="1743150"/>
            <a:ext cx="3975900" cy="2235050"/>
          </a:xfrm>
          <a:prstGeom prst="rect">
            <a:avLst/>
          </a:prstGeom>
          <a:noFill/>
          <a:ln>
            <a:noFill/>
          </a:ln>
        </p:spPr>
      </p:pic>
      <p:pic>
        <p:nvPicPr>
          <p:cNvPr id="152" name="Google Shape;152;p26"/>
          <p:cNvPicPr preferRelativeResize="0"/>
          <p:nvPr/>
        </p:nvPicPr>
        <p:blipFill>
          <a:blip r:embed="rId2"/>
          <a:stretch>
            <a:fillRect/>
          </a:stretch>
        </p:blipFill>
        <p:spPr>
          <a:xfrm>
            <a:off x="4871025" y="1571200"/>
            <a:ext cx="3800875" cy="2514024"/>
          </a:xfrm>
          <a:prstGeom prst="rect">
            <a:avLst/>
          </a:prstGeom>
          <a:noFill/>
          <a:ln>
            <a:noFill/>
          </a:ln>
        </p:spPr>
      </p:pic>
      <p:cxnSp>
        <p:nvCxnSpPr>
          <p:cNvPr id="153" name="Google Shape;153;p26"/>
          <p:cNvCxnSpPr/>
          <p:nvPr/>
        </p:nvCxnSpPr>
        <p:spPr>
          <a:xfrm>
            <a:off x="4474225" y="2571750"/>
            <a:ext cx="272400" cy="0"/>
          </a:xfrm>
          <a:prstGeom prst="straightConnector1">
            <a:avLst/>
          </a:prstGeom>
          <a:noFill/>
          <a:ln w="9525" cap="flat" cmpd="sng">
            <a:solidFill>
              <a:schemeClr val="dk2"/>
            </a:solidFill>
            <a:prstDash val="solid"/>
            <a:round/>
            <a:headEnd type="none" w="med" len="med"/>
            <a:tailEnd type="triangle" w="med" len="med"/>
          </a:ln>
        </p:spPr>
      </p:cxnSp>
      <p:cxnSp>
        <p:nvCxnSpPr>
          <p:cNvPr id="154" name="Google Shape;154;p26"/>
          <p:cNvCxnSpPr/>
          <p:nvPr/>
        </p:nvCxnSpPr>
        <p:spPr>
          <a:xfrm>
            <a:off x="8711850" y="2571750"/>
            <a:ext cx="2724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dict -- rehash</a:t>
            </a:r>
            <a:endParaRPr lang="en-GB"/>
          </a:p>
        </p:txBody>
      </p:sp>
      <p:sp>
        <p:nvSpPr>
          <p:cNvPr id="160" name="Google Shape;160;p27"/>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a:solidFill>
                <a:schemeClr val="dk1"/>
              </a:solidFill>
            </a:endParaRPr>
          </a:p>
          <a:p>
            <a:pPr marL="1371600" lvl="0" indent="457200" algn="l" rtl="0">
              <a:spcBef>
                <a:spcPts val="0"/>
              </a:spcBef>
              <a:spcAft>
                <a:spcPts val="0"/>
              </a:spcAft>
              <a:buNone/>
            </a:pPr>
            <a:r>
              <a:rPr lang="en-GB" sz="1000">
                <a:solidFill>
                  <a:schemeClr val="dk1"/>
                </a:solidFill>
              </a:rPr>
              <a:t>step3										step4</a:t>
            </a:r>
            <a:endParaRPr sz="1000">
              <a:solidFill>
                <a:schemeClr val="dk1"/>
              </a:solidFill>
            </a:endParaRPr>
          </a:p>
        </p:txBody>
      </p:sp>
      <p:cxnSp>
        <p:nvCxnSpPr>
          <p:cNvPr id="161" name="Google Shape;161;p27"/>
          <p:cNvCxnSpPr/>
          <p:nvPr/>
        </p:nvCxnSpPr>
        <p:spPr>
          <a:xfrm>
            <a:off x="4474225" y="2571750"/>
            <a:ext cx="272400" cy="0"/>
          </a:xfrm>
          <a:prstGeom prst="straightConnector1">
            <a:avLst/>
          </a:prstGeom>
          <a:noFill/>
          <a:ln w="9525" cap="flat" cmpd="sng">
            <a:solidFill>
              <a:schemeClr val="dk2"/>
            </a:solidFill>
            <a:prstDash val="solid"/>
            <a:round/>
            <a:headEnd type="none" w="med" len="med"/>
            <a:tailEnd type="triangle" w="med" len="med"/>
          </a:ln>
        </p:spPr>
      </p:cxnSp>
      <p:cxnSp>
        <p:nvCxnSpPr>
          <p:cNvPr id="162" name="Google Shape;162;p27"/>
          <p:cNvCxnSpPr/>
          <p:nvPr/>
        </p:nvCxnSpPr>
        <p:spPr>
          <a:xfrm>
            <a:off x="102850" y="2571750"/>
            <a:ext cx="272400" cy="0"/>
          </a:xfrm>
          <a:prstGeom prst="straightConnector1">
            <a:avLst/>
          </a:prstGeom>
          <a:noFill/>
          <a:ln w="9525" cap="flat" cmpd="sng">
            <a:solidFill>
              <a:schemeClr val="dk2"/>
            </a:solidFill>
            <a:prstDash val="solid"/>
            <a:round/>
            <a:headEnd type="none" w="med" len="med"/>
            <a:tailEnd type="triangle" w="med" len="med"/>
          </a:ln>
        </p:spPr>
      </p:cxnSp>
      <p:pic>
        <p:nvPicPr>
          <p:cNvPr id="163" name="Google Shape;163;p27"/>
          <p:cNvPicPr preferRelativeResize="0"/>
          <p:nvPr/>
        </p:nvPicPr>
        <p:blipFill>
          <a:blip r:embed="rId1"/>
          <a:stretch>
            <a:fillRect/>
          </a:stretch>
        </p:blipFill>
        <p:spPr>
          <a:xfrm>
            <a:off x="534300" y="1607225"/>
            <a:ext cx="3780875" cy="2506911"/>
          </a:xfrm>
          <a:prstGeom prst="rect">
            <a:avLst/>
          </a:prstGeom>
          <a:noFill/>
          <a:ln>
            <a:noFill/>
          </a:ln>
        </p:spPr>
      </p:pic>
      <p:pic>
        <p:nvPicPr>
          <p:cNvPr id="164" name="Google Shape;164;p27"/>
          <p:cNvPicPr preferRelativeResize="0"/>
          <p:nvPr/>
        </p:nvPicPr>
        <p:blipFill>
          <a:blip r:embed="rId2"/>
          <a:stretch>
            <a:fillRect/>
          </a:stretch>
        </p:blipFill>
        <p:spPr>
          <a:xfrm>
            <a:off x="4905675" y="1607229"/>
            <a:ext cx="4031402" cy="25069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REDIS_ZSET</a:t>
            </a:r>
            <a:endParaRPr lang="en-GB"/>
          </a:p>
        </p:txBody>
      </p:sp>
      <p:sp>
        <p:nvSpPr>
          <p:cNvPr id="170" name="Google Shape;170;p28"/>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Clr>
                <a:schemeClr val="dk1"/>
              </a:buClr>
              <a:buSzPts val="1000"/>
              <a:buChar char="●"/>
            </a:pPr>
            <a:r>
              <a:rPr lang="en-GB" sz="1000">
                <a:solidFill>
                  <a:schemeClr val="dk1"/>
                </a:solidFill>
              </a:rPr>
              <a:t>只使用字典：</a:t>
            </a:r>
            <a:endParaRPr sz="1000">
              <a:solidFill>
                <a:schemeClr val="dk1"/>
              </a:solidFill>
            </a:endParaRPr>
          </a:p>
          <a:p>
            <a:pPr marL="0" lvl="0" indent="0" algn="l" rtl="0">
              <a:spcBef>
                <a:spcPts val="0"/>
              </a:spcBef>
              <a:spcAft>
                <a:spcPts val="0"/>
              </a:spcAft>
              <a:buNone/>
            </a:pPr>
            <a:r>
              <a:rPr lang="en-GB" sz="1000">
                <a:solidFill>
                  <a:schemeClr val="dk1"/>
                </a:solidFill>
              </a:rPr>
              <a:t>缺点：范围操作时，至少O(NlogN)复杂度，以及O(N)内存空间</a:t>
            </a:r>
            <a:endParaRPr sz="1000">
              <a:solidFill>
                <a:schemeClr val="dk1"/>
              </a:solidFill>
            </a:endParaRPr>
          </a:p>
          <a:p>
            <a:pPr marL="0" lvl="0" indent="0" algn="l" rtl="0">
              <a:spcBef>
                <a:spcPts val="0"/>
              </a:spcBef>
              <a:spcAft>
                <a:spcPts val="0"/>
              </a:spcAft>
              <a:buNone/>
            </a:pPr>
            <a:endParaRPr sz="1000">
              <a:solidFill>
                <a:schemeClr val="dk1"/>
              </a:solidFill>
            </a:endParaRPr>
          </a:p>
          <a:p>
            <a:pPr marL="457200" lvl="0" indent="-292100" algn="l" rtl="0">
              <a:spcBef>
                <a:spcPts val="0"/>
              </a:spcBef>
              <a:spcAft>
                <a:spcPts val="0"/>
              </a:spcAft>
              <a:buClr>
                <a:schemeClr val="dk1"/>
              </a:buClr>
              <a:buSzPts val="1000"/>
              <a:buChar char="●"/>
            </a:pPr>
            <a:r>
              <a:rPr lang="en-GB" sz="1000">
                <a:solidFill>
                  <a:schemeClr val="dk1"/>
                </a:solidFill>
              </a:rPr>
              <a:t>只使用跳跃表：</a:t>
            </a:r>
            <a:endParaRPr sz="1000">
              <a:solidFill>
                <a:schemeClr val="dk1"/>
              </a:solidFill>
            </a:endParaRPr>
          </a:p>
          <a:p>
            <a:pPr marL="0" lvl="0" indent="0" algn="l" rtl="0">
              <a:spcBef>
                <a:spcPts val="0"/>
              </a:spcBef>
              <a:spcAft>
                <a:spcPts val="0"/>
              </a:spcAft>
              <a:buNone/>
            </a:pPr>
            <a:r>
              <a:rPr lang="en-GB" sz="1000">
                <a:solidFill>
                  <a:schemeClr val="dk1"/>
                </a:solidFill>
              </a:rPr>
              <a:t>缺点：O(logN)复杂度查找</a:t>
            </a:r>
            <a:endParaRPr sz="1000">
              <a:solidFill>
                <a:schemeClr val="dk1"/>
              </a:solidFill>
            </a:endParaRPr>
          </a:p>
        </p:txBody>
      </p:sp>
      <p:pic>
        <p:nvPicPr>
          <p:cNvPr id="171" name="Google Shape;171;p28"/>
          <p:cNvPicPr preferRelativeResize="0"/>
          <p:nvPr/>
        </p:nvPicPr>
        <p:blipFill>
          <a:blip r:embed="rId1"/>
          <a:stretch>
            <a:fillRect/>
          </a:stretch>
        </p:blipFill>
        <p:spPr>
          <a:xfrm>
            <a:off x="4023850" y="1152475"/>
            <a:ext cx="4808449" cy="2742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对应关系</a:t>
            </a:r>
            <a:endParaRPr lang="en-GB"/>
          </a:p>
        </p:txBody>
      </p:sp>
      <p:sp>
        <p:nvSpPr>
          <p:cNvPr id="177" name="Google Shape;177;p29"/>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a:solidFill>
                <a:schemeClr val="dk1"/>
              </a:solidFill>
            </a:endParaRPr>
          </a:p>
        </p:txBody>
      </p:sp>
      <p:graphicFrame>
        <p:nvGraphicFramePr>
          <p:cNvPr id="178" name="Google Shape;178;p29"/>
          <p:cNvGraphicFramePr/>
          <p:nvPr/>
        </p:nvGraphicFramePr>
        <p:xfrm>
          <a:off x="311700" y="1014984"/>
          <a:ext cx="8520600" cy="3687975"/>
        </p:xfrm>
        <a:graphic>
          <a:graphicData uri="http://schemas.openxmlformats.org/drawingml/2006/table">
            <a:tbl>
              <a:tblPr>
                <a:noFill/>
                <a:tableStyleId>{CEE8A976-0C54-4A0E-82C9-922EC3A5ECD9}</a:tableStyleId>
              </a:tblPr>
              <a:tblGrid>
                <a:gridCol w="1232650"/>
                <a:gridCol w="2264450"/>
                <a:gridCol w="5023500"/>
              </a:tblGrid>
              <a:tr h="335275">
                <a:tc>
                  <a:txBody>
                    <a:bodyPr>
                      <a:spAutoFit/>
                    </a:bodyPr>
                    <a:lstStyle/>
                    <a:p>
                      <a:pPr marL="0" lvl="0" indent="0" algn="l" rtl="0">
                        <a:spcBef>
                          <a:spcPts val="0"/>
                        </a:spcBef>
                        <a:spcAft>
                          <a:spcPts val="0"/>
                        </a:spcAft>
                        <a:buClr>
                          <a:schemeClr val="dk1"/>
                        </a:buClr>
                        <a:buSzPts val="1100"/>
                        <a:buFont typeface="Arial" panose="020B0604020202020204"/>
                        <a:buNone/>
                      </a:pPr>
                      <a:r>
                        <a:rPr lang="en-GB" sz="1000">
                          <a:solidFill>
                            <a:schemeClr val="dk1"/>
                          </a:solidFill>
                        </a:rPr>
                        <a:t>REDIS_STRING</a:t>
                      </a:r>
                      <a:endParaRPr sz="1000"/>
                    </a:p>
                  </a:txBody>
                  <a:tcPr marL="91425" marR="91425" marT="91425" marB="91425"/>
                </a:tc>
                <a:tc>
                  <a:txBody>
                    <a:bodyPr>
                      <a:spAutoFit/>
                    </a:bodyPr>
                    <a:lstStyle/>
                    <a:p>
                      <a:pPr marL="0" lvl="0" indent="0" algn="l" rtl="0">
                        <a:spcBef>
                          <a:spcPts val="0"/>
                        </a:spcBef>
                        <a:spcAft>
                          <a:spcPts val="0"/>
                        </a:spcAft>
                        <a:buClr>
                          <a:schemeClr val="dk1"/>
                        </a:buClr>
                        <a:buSzPts val="1100"/>
                        <a:buFont typeface="Arial" panose="020B0604020202020204"/>
                        <a:buNone/>
                      </a:pPr>
                      <a:r>
                        <a:rPr lang="en-GB" sz="1000">
                          <a:solidFill>
                            <a:schemeClr val="dk1"/>
                          </a:solidFill>
                        </a:rPr>
                        <a:t>REDIS_ENCODING_INT</a:t>
                      </a:r>
                      <a:endParaRPr sz="1000"/>
                    </a:p>
                  </a:txBody>
                  <a:tcPr marL="91425" marR="91425" marT="91425" marB="91425"/>
                </a:tc>
                <a:tc>
                  <a:txBody>
                    <a:bodyPr>
                      <a:spAutoFit/>
                    </a:bodyPr>
                    <a:lstStyle/>
                    <a:p>
                      <a:pPr marL="0" lvl="0" indent="0" algn="l" rtl="0">
                        <a:spcBef>
                          <a:spcPts val="0"/>
                        </a:spcBef>
                        <a:spcAft>
                          <a:spcPts val="0"/>
                        </a:spcAft>
                        <a:buClr>
                          <a:schemeClr val="dk1"/>
                        </a:buClr>
                        <a:buSzPts val="1100"/>
                        <a:buFont typeface="Arial" panose="020B0604020202020204"/>
                        <a:buNone/>
                      </a:pPr>
                      <a:r>
                        <a:rPr lang="en-GB" sz="1000">
                          <a:solidFill>
                            <a:schemeClr val="dk1"/>
                          </a:solidFill>
                        </a:rPr>
                        <a:t>value为整形</a:t>
                      </a:r>
                      <a:endParaRPr sz="1000"/>
                    </a:p>
                  </a:txBody>
                  <a:tcPr marL="91425" marR="91425" marT="91425" marB="91425"/>
                </a:tc>
              </a:tr>
              <a:tr h="335275">
                <a:tc>
                  <a:txBody>
                    <a:bodyPr>
                      <a:spAutoFit/>
                    </a:bodyPr>
                    <a:lstStyle/>
                    <a:p>
                      <a:pPr marL="0" lvl="0" indent="0" algn="l" rtl="0">
                        <a:spcBef>
                          <a:spcPts val="0"/>
                        </a:spcBef>
                        <a:spcAft>
                          <a:spcPts val="0"/>
                        </a:spcAft>
                        <a:buNone/>
                      </a:pPr>
                      <a:r>
                        <a:rPr lang="en-GB" sz="1000"/>
                        <a:t>REDIS_STRING</a:t>
                      </a:r>
                      <a:endParaRPr sz="1000"/>
                    </a:p>
                  </a:txBody>
                  <a:tcPr marL="91425" marR="91425" marT="91425" marB="91425"/>
                </a:tc>
                <a:tc>
                  <a:txBody>
                    <a:bodyPr>
                      <a:spAutoFit/>
                    </a:bodyPr>
                    <a:lstStyle/>
                    <a:p>
                      <a:pPr marL="0" lvl="0" indent="0" algn="l" rtl="0">
                        <a:spcBef>
                          <a:spcPts val="0"/>
                        </a:spcBef>
                        <a:spcAft>
                          <a:spcPts val="0"/>
                        </a:spcAft>
                        <a:buNone/>
                      </a:pPr>
                      <a:r>
                        <a:rPr lang="en-GB" sz="1000"/>
                        <a:t>REDIS_ENCODING_EMBSTR</a:t>
                      </a:r>
                      <a:endParaRPr sz="1000"/>
                    </a:p>
                  </a:txBody>
                  <a:tcPr marL="91425" marR="91425" marT="91425" marB="91425"/>
                </a:tc>
                <a:tc>
                  <a:txBody>
                    <a:bodyPr>
                      <a:spAutoFit/>
                    </a:bodyPr>
                    <a:lstStyle/>
                    <a:p>
                      <a:pPr marL="0" lvl="0" indent="0" algn="l" rtl="0">
                        <a:spcBef>
                          <a:spcPts val="0"/>
                        </a:spcBef>
                        <a:spcAft>
                          <a:spcPts val="0"/>
                        </a:spcAft>
                        <a:buNone/>
                      </a:pPr>
                      <a:r>
                        <a:rPr lang="en-GB" sz="1000"/>
                        <a:t>value为string &amp;&amp; 长度 &lt;</a:t>
                      </a:r>
                      <a:r>
                        <a:rPr lang="en-GB" sz="1000">
                          <a:solidFill>
                            <a:schemeClr val="dk1"/>
                          </a:solidFill>
                        </a:rPr>
                        <a:t>32 字节</a:t>
                      </a:r>
                      <a:endParaRPr sz="1000"/>
                    </a:p>
                  </a:txBody>
                  <a:tcPr marL="91425" marR="91425" marT="91425" marB="91425"/>
                </a:tc>
              </a:tr>
              <a:tr h="335275">
                <a:tc>
                  <a:txBody>
                    <a:bodyPr>
                      <a:spAutoFit/>
                    </a:bodyPr>
                    <a:lstStyle/>
                    <a:p>
                      <a:pPr marL="0" lvl="0" indent="0" algn="l" rtl="0">
                        <a:spcBef>
                          <a:spcPts val="0"/>
                        </a:spcBef>
                        <a:spcAft>
                          <a:spcPts val="0"/>
                        </a:spcAft>
                        <a:buClr>
                          <a:schemeClr val="dk1"/>
                        </a:buClr>
                        <a:buSzPts val="1100"/>
                        <a:buFont typeface="Arial" panose="020B0604020202020204"/>
                        <a:buNone/>
                      </a:pPr>
                      <a:r>
                        <a:rPr lang="en-GB" sz="1000">
                          <a:solidFill>
                            <a:schemeClr val="dk1"/>
                          </a:solidFill>
                        </a:rPr>
                        <a:t>REDIS_STRING</a:t>
                      </a:r>
                      <a:endParaRPr sz="1000"/>
                    </a:p>
                  </a:txBody>
                  <a:tcPr marL="91425" marR="91425" marT="91425" marB="91425"/>
                </a:tc>
                <a:tc>
                  <a:txBody>
                    <a:bodyPr>
                      <a:spAutoFit/>
                    </a:bodyPr>
                    <a:lstStyle/>
                    <a:p>
                      <a:pPr marL="0" lvl="0" indent="0" algn="l" rtl="0">
                        <a:spcBef>
                          <a:spcPts val="0"/>
                        </a:spcBef>
                        <a:spcAft>
                          <a:spcPts val="0"/>
                        </a:spcAft>
                        <a:buClr>
                          <a:schemeClr val="dk1"/>
                        </a:buClr>
                        <a:buSzPts val="1100"/>
                        <a:buFont typeface="Arial" panose="020B0604020202020204"/>
                        <a:buNone/>
                      </a:pPr>
                      <a:r>
                        <a:rPr lang="en-GB" sz="1000">
                          <a:solidFill>
                            <a:schemeClr val="dk1"/>
                          </a:solidFill>
                        </a:rPr>
                        <a:t>REDIS_ENCODING_RAW</a:t>
                      </a:r>
                      <a:endParaRPr sz="1000"/>
                    </a:p>
                  </a:txBody>
                  <a:tcPr marL="91425" marR="91425" marT="91425" marB="91425"/>
                </a:tc>
                <a:tc>
                  <a:txBody>
                    <a:bodyPr>
                      <a:spAutoFit/>
                    </a:bodyPr>
                    <a:lstStyle/>
                    <a:p>
                      <a:pPr marL="0" lvl="0" indent="0" algn="l" rtl="0">
                        <a:spcBef>
                          <a:spcPts val="0"/>
                        </a:spcBef>
                        <a:spcAft>
                          <a:spcPts val="0"/>
                        </a:spcAft>
                        <a:buClr>
                          <a:schemeClr val="dk1"/>
                        </a:buClr>
                        <a:buSzPts val="1100"/>
                        <a:buFont typeface="Arial" panose="020B0604020202020204"/>
                        <a:buNone/>
                      </a:pPr>
                      <a:r>
                        <a:rPr lang="en-GB" sz="1000">
                          <a:solidFill>
                            <a:schemeClr val="dk1"/>
                          </a:solidFill>
                        </a:rPr>
                        <a:t>value为string &amp;&amp; 长度 &gt;32 字节</a:t>
                      </a:r>
                      <a:endParaRPr sz="1000"/>
                    </a:p>
                  </a:txBody>
                  <a:tcPr marL="91425" marR="91425" marT="91425" marB="91425"/>
                </a:tc>
              </a:tr>
              <a:tr h="335275">
                <a:tc>
                  <a:txBody>
                    <a:bodyPr>
                      <a:spAutoFit/>
                    </a:bodyPr>
                    <a:lstStyle/>
                    <a:p>
                      <a:pPr marL="0" lvl="0" indent="0" algn="l" rtl="0">
                        <a:spcBef>
                          <a:spcPts val="0"/>
                        </a:spcBef>
                        <a:spcAft>
                          <a:spcPts val="0"/>
                        </a:spcAft>
                        <a:buClr>
                          <a:schemeClr val="dk1"/>
                        </a:buClr>
                        <a:buSzPts val="1100"/>
                        <a:buFont typeface="Arial" panose="020B0604020202020204"/>
                        <a:buNone/>
                      </a:pPr>
                      <a:r>
                        <a:rPr lang="en-GB" sz="1000">
                          <a:solidFill>
                            <a:schemeClr val="dk1"/>
                          </a:solidFill>
                        </a:rPr>
                        <a:t>REDIS_LIST</a:t>
                      </a:r>
                      <a:endParaRPr sz="1000"/>
                    </a:p>
                  </a:txBody>
                  <a:tcPr marL="91425" marR="91425" marT="91425" marB="91425"/>
                </a:tc>
                <a:tc>
                  <a:txBody>
                    <a:bodyPr>
                      <a:spAutoFit/>
                    </a:bodyPr>
                    <a:lstStyle/>
                    <a:p>
                      <a:pPr marL="0" lvl="0" indent="0" algn="l" rtl="0">
                        <a:spcBef>
                          <a:spcPts val="0"/>
                        </a:spcBef>
                        <a:spcAft>
                          <a:spcPts val="0"/>
                        </a:spcAft>
                        <a:buClr>
                          <a:schemeClr val="dk1"/>
                        </a:buClr>
                        <a:buSzPts val="1100"/>
                        <a:buFont typeface="Arial" panose="020B0604020202020204"/>
                        <a:buNone/>
                      </a:pPr>
                      <a:r>
                        <a:rPr lang="en-GB" sz="1000">
                          <a:solidFill>
                            <a:schemeClr val="dk1"/>
                          </a:solidFill>
                        </a:rPr>
                        <a:t>REDIS_ENCODING_ZIPLIST</a:t>
                      </a:r>
                      <a:endParaRPr sz="1000"/>
                    </a:p>
                  </a:txBody>
                  <a:tcPr marL="91425" marR="91425" marT="91425" marB="91425"/>
                </a:tc>
                <a:tc>
                  <a:txBody>
                    <a:bodyPr>
                      <a:spAutoFit/>
                    </a:bodyPr>
                    <a:lstStyle/>
                    <a:p>
                      <a:pPr marL="0" lvl="0" indent="0" algn="l" rtl="0">
                        <a:spcBef>
                          <a:spcPts val="0"/>
                        </a:spcBef>
                        <a:spcAft>
                          <a:spcPts val="0"/>
                        </a:spcAft>
                        <a:buNone/>
                      </a:pPr>
                      <a:r>
                        <a:rPr lang="en-GB" sz="1000"/>
                        <a:t>value为list &amp;&amp; 每个元素均 &lt;</a:t>
                      </a:r>
                      <a:r>
                        <a:rPr lang="en-GB" sz="1000">
                          <a:solidFill>
                            <a:schemeClr val="dk1"/>
                          </a:solidFill>
                        </a:rPr>
                        <a:t>64 字节 &amp;&amp; 总个数 &lt;512</a:t>
                      </a:r>
                      <a:endParaRPr sz="1000"/>
                    </a:p>
                  </a:txBody>
                  <a:tcPr marL="91425" marR="91425" marT="91425" marB="91425"/>
                </a:tc>
              </a:tr>
              <a:tr h="335275">
                <a:tc>
                  <a:txBody>
                    <a:bodyPr>
                      <a:spAutoFit/>
                    </a:bodyPr>
                    <a:lstStyle/>
                    <a:p>
                      <a:pPr marL="0" lvl="0" indent="0" algn="l" rtl="0">
                        <a:spcBef>
                          <a:spcPts val="0"/>
                        </a:spcBef>
                        <a:spcAft>
                          <a:spcPts val="0"/>
                        </a:spcAft>
                        <a:buClr>
                          <a:schemeClr val="dk1"/>
                        </a:buClr>
                        <a:buSzPts val="1100"/>
                        <a:buFont typeface="Arial" panose="020B0604020202020204"/>
                        <a:buNone/>
                      </a:pPr>
                      <a:r>
                        <a:rPr lang="en-GB" sz="1000">
                          <a:solidFill>
                            <a:schemeClr val="dk1"/>
                          </a:solidFill>
                        </a:rPr>
                        <a:t>REDIS_LIST</a:t>
                      </a:r>
                      <a:endParaRPr sz="1000"/>
                    </a:p>
                  </a:txBody>
                  <a:tcPr marL="91425" marR="91425" marT="91425" marB="91425"/>
                </a:tc>
                <a:tc>
                  <a:txBody>
                    <a:bodyPr>
                      <a:spAutoFit/>
                    </a:bodyPr>
                    <a:lstStyle/>
                    <a:p>
                      <a:pPr marL="0" lvl="0" indent="0" algn="l" rtl="0">
                        <a:spcBef>
                          <a:spcPts val="0"/>
                        </a:spcBef>
                        <a:spcAft>
                          <a:spcPts val="0"/>
                        </a:spcAft>
                        <a:buClr>
                          <a:schemeClr val="dk1"/>
                        </a:buClr>
                        <a:buSzPts val="1100"/>
                        <a:buFont typeface="Arial" panose="020B0604020202020204"/>
                        <a:buNone/>
                      </a:pPr>
                      <a:r>
                        <a:rPr lang="en-GB" sz="1000">
                          <a:solidFill>
                            <a:schemeClr val="dk1"/>
                          </a:solidFill>
                        </a:rPr>
                        <a:t>REDIS_ENCODING_LINKEDLIST</a:t>
                      </a:r>
                      <a:endParaRPr sz="1000"/>
                    </a:p>
                  </a:txBody>
                  <a:tcPr marL="91425" marR="91425" marT="91425" marB="91425"/>
                </a:tc>
                <a:tc>
                  <a:txBody>
                    <a:bodyPr>
                      <a:spAutoFit/>
                    </a:bodyPr>
                    <a:lstStyle/>
                    <a:p>
                      <a:pPr marL="0" lvl="0" indent="0" algn="l" rtl="0">
                        <a:spcBef>
                          <a:spcPts val="0"/>
                        </a:spcBef>
                        <a:spcAft>
                          <a:spcPts val="0"/>
                        </a:spcAft>
                        <a:buClr>
                          <a:schemeClr val="dk1"/>
                        </a:buClr>
                        <a:buSzPts val="1100"/>
                        <a:buFont typeface="Arial" panose="020B0604020202020204"/>
                        <a:buNone/>
                      </a:pPr>
                      <a:r>
                        <a:rPr lang="en-GB" sz="1000">
                          <a:solidFill>
                            <a:schemeClr val="dk1"/>
                          </a:solidFill>
                        </a:rPr>
                        <a:t>value为list &amp;&amp; (任意一个元素 &gt;64 字节 || 总个数 &gt;512)</a:t>
                      </a:r>
                      <a:endParaRPr sz="1000"/>
                    </a:p>
                  </a:txBody>
                  <a:tcPr marL="91425" marR="91425" marT="91425" marB="91425">
                    <a:lnB w="9525" cap="flat" cmpd="sng">
                      <a:solidFill>
                        <a:srgbClr val="9E9E9E"/>
                      </a:solidFill>
                      <a:prstDash val="solid"/>
                      <a:round/>
                      <a:headEnd type="none" w="sm" len="sm"/>
                      <a:tailEnd type="none" w="sm" len="sm"/>
                    </a:lnB>
                  </a:tcPr>
                </a:tc>
              </a:tr>
              <a:tr h="335275">
                <a:tc>
                  <a:txBody>
                    <a:bodyPr>
                      <a:spAutoFit/>
                    </a:bodyPr>
                    <a:lstStyle/>
                    <a:p>
                      <a:pPr marL="0" lvl="0" indent="0" algn="l" rtl="0">
                        <a:spcBef>
                          <a:spcPts val="0"/>
                        </a:spcBef>
                        <a:spcAft>
                          <a:spcPts val="0"/>
                        </a:spcAft>
                        <a:buClr>
                          <a:schemeClr val="dk1"/>
                        </a:buClr>
                        <a:buSzPts val="1100"/>
                        <a:buFont typeface="Arial" panose="020B0604020202020204"/>
                        <a:buNone/>
                      </a:pPr>
                      <a:r>
                        <a:rPr lang="en-GB" sz="1000">
                          <a:solidFill>
                            <a:schemeClr val="dk1"/>
                          </a:solidFill>
                        </a:rPr>
                        <a:t>REDIS_HASH</a:t>
                      </a:r>
                      <a:endParaRPr sz="1000"/>
                    </a:p>
                  </a:txBody>
                  <a:tcPr marL="91425" marR="91425" marT="91425" marB="91425"/>
                </a:tc>
                <a:tc>
                  <a:txBody>
                    <a:bodyPr>
                      <a:spAutoFit/>
                    </a:bodyPr>
                    <a:lstStyle/>
                    <a:p>
                      <a:pPr marL="0" lvl="0" indent="0" algn="l" rtl="0">
                        <a:spcBef>
                          <a:spcPts val="0"/>
                        </a:spcBef>
                        <a:spcAft>
                          <a:spcPts val="0"/>
                        </a:spcAft>
                        <a:buClr>
                          <a:schemeClr val="dk1"/>
                        </a:buClr>
                        <a:buSzPts val="1100"/>
                        <a:buFont typeface="Arial" panose="020B0604020202020204"/>
                        <a:buNone/>
                      </a:pPr>
                      <a:r>
                        <a:rPr lang="en-GB" sz="1000">
                          <a:solidFill>
                            <a:schemeClr val="dk1"/>
                          </a:solidFill>
                        </a:rPr>
                        <a:t>REDIS_ENCODING_ZIPLIST</a:t>
                      </a:r>
                      <a:endParaRPr sz="1000"/>
                    </a:p>
                  </a:txBody>
                  <a:tcPr marL="91425" marR="91425" marT="91425" marB="91425">
                    <a:lnR w="9525" cap="flat" cmpd="sng">
                      <a:solidFill>
                        <a:srgbClr val="9E9E9E"/>
                      </a:solidFill>
                      <a:prstDash val="solid"/>
                      <a:round/>
                      <a:headEnd type="none" w="sm" len="sm"/>
                      <a:tailEnd type="none" w="sm" len="sm"/>
                    </a:lnR>
                  </a:tcPr>
                </a:tc>
                <a:tc>
                  <a:txBody>
                    <a:bodyPr>
                      <a:spAutoFit/>
                    </a:bodyPr>
                    <a:lstStyle/>
                    <a:p>
                      <a:pPr marL="0" lvl="0" indent="0" algn="l" rtl="0">
                        <a:spcBef>
                          <a:spcPts val="0"/>
                        </a:spcBef>
                        <a:spcAft>
                          <a:spcPts val="0"/>
                        </a:spcAft>
                        <a:buNone/>
                      </a:pPr>
                      <a:r>
                        <a:rPr lang="en-GB" sz="1000"/>
                        <a:t>value为hash &amp;&amp; 每个元素均 &lt;</a:t>
                      </a:r>
                      <a:r>
                        <a:rPr lang="en-GB" sz="1000">
                          <a:solidFill>
                            <a:schemeClr val="dk1"/>
                          </a:solidFill>
                        </a:rPr>
                        <a:t>64 字节 &amp;&amp; 总个数 &lt;512</a:t>
                      </a:r>
                      <a:endParaRPr sz="10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35275">
                <a:tc>
                  <a:txBody>
                    <a:bodyPr>
                      <a:spAutoFit/>
                    </a:bodyPr>
                    <a:lstStyle/>
                    <a:p>
                      <a:pPr marL="0" lvl="0" indent="0" algn="l" rtl="0">
                        <a:spcBef>
                          <a:spcPts val="0"/>
                        </a:spcBef>
                        <a:spcAft>
                          <a:spcPts val="0"/>
                        </a:spcAft>
                        <a:buClr>
                          <a:schemeClr val="dk1"/>
                        </a:buClr>
                        <a:buSzPts val="1100"/>
                        <a:buFont typeface="Arial" panose="020B0604020202020204"/>
                        <a:buNone/>
                      </a:pPr>
                      <a:r>
                        <a:rPr lang="en-GB" sz="1000">
                          <a:solidFill>
                            <a:schemeClr val="dk1"/>
                          </a:solidFill>
                        </a:rPr>
                        <a:t>REDIS_HASH</a:t>
                      </a:r>
                      <a:endParaRPr sz="1000"/>
                    </a:p>
                  </a:txBody>
                  <a:tcPr marL="91425" marR="91425" marT="91425" marB="91425"/>
                </a:tc>
                <a:tc>
                  <a:txBody>
                    <a:bodyPr>
                      <a:spAutoFit/>
                    </a:bodyPr>
                    <a:lstStyle/>
                    <a:p>
                      <a:pPr marL="0" lvl="0" indent="0" algn="l" rtl="0">
                        <a:spcBef>
                          <a:spcPts val="0"/>
                        </a:spcBef>
                        <a:spcAft>
                          <a:spcPts val="0"/>
                        </a:spcAft>
                        <a:buClr>
                          <a:schemeClr val="dk1"/>
                        </a:buClr>
                        <a:buSzPts val="1100"/>
                        <a:buFont typeface="Arial" panose="020B0604020202020204"/>
                        <a:buNone/>
                      </a:pPr>
                      <a:r>
                        <a:rPr lang="en-GB" sz="1000">
                          <a:solidFill>
                            <a:schemeClr val="dk1"/>
                          </a:solidFill>
                        </a:rPr>
                        <a:t>REDIS_ENCODING_HT</a:t>
                      </a:r>
                      <a:endParaRPr sz="1000"/>
                    </a:p>
                  </a:txBody>
                  <a:tcPr marL="91425" marR="91425" marT="91425" marB="91425">
                    <a:lnR w="9525" cap="flat" cmpd="sng">
                      <a:solidFill>
                        <a:srgbClr val="9E9E9E"/>
                      </a:solidFill>
                      <a:prstDash val="solid"/>
                      <a:round/>
                      <a:headEnd type="none" w="sm" len="sm"/>
                      <a:tailEnd type="none" w="sm" len="sm"/>
                    </a:lnR>
                  </a:tcPr>
                </a:tc>
                <a:tc>
                  <a:txBody>
                    <a:bodyPr>
                      <a:spAutoFit/>
                    </a:bodyPr>
                    <a:lstStyle/>
                    <a:p>
                      <a:pPr marL="0" lvl="0" indent="0" algn="l" rtl="0">
                        <a:spcBef>
                          <a:spcPts val="0"/>
                        </a:spcBef>
                        <a:spcAft>
                          <a:spcPts val="0"/>
                        </a:spcAft>
                        <a:buNone/>
                      </a:pPr>
                      <a:r>
                        <a:rPr lang="en-GB" sz="1000">
                          <a:solidFill>
                            <a:schemeClr val="dk1"/>
                          </a:solidFill>
                        </a:rPr>
                        <a:t>value为hash &amp;&amp; (任意一个元素 &gt;64 字节 || 总个数 &gt;512)</a:t>
                      </a:r>
                      <a:endParaRPr sz="10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35275">
                <a:tc>
                  <a:txBody>
                    <a:bodyPr>
                      <a:spAutoFit/>
                    </a:bodyPr>
                    <a:lstStyle/>
                    <a:p>
                      <a:pPr marL="0" lvl="0" indent="0" algn="l" rtl="0">
                        <a:spcBef>
                          <a:spcPts val="0"/>
                        </a:spcBef>
                        <a:spcAft>
                          <a:spcPts val="0"/>
                        </a:spcAft>
                        <a:buClr>
                          <a:schemeClr val="dk1"/>
                        </a:buClr>
                        <a:buSzPts val="1100"/>
                        <a:buFont typeface="Arial" panose="020B0604020202020204"/>
                        <a:buNone/>
                      </a:pPr>
                      <a:r>
                        <a:rPr lang="en-GB" sz="1000">
                          <a:solidFill>
                            <a:schemeClr val="dk1"/>
                          </a:solidFill>
                        </a:rPr>
                        <a:t>REDIS_SET</a:t>
                      </a:r>
                      <a:endParaRPr sz="1000"/>
                    </a:p>
                  </a:txBody>
                  <a:tcPr marL="91425" marR="91425" marT="91425" marB="91425"/>
                </a:tc>
                <a:tc>
                  <a:txBody>
                    <a:bodyPr>
                      <a:spAutoFit/>
                    </a:bodyPr>
                    <a:lstStyle/>
                    <a:p>
                      <a:pPr marL="0" lvl="0" indent="0" algn="l" rtl="0">
                        <a:spcBef>
                          <a:spcPts val="0"/>
                        </a:spcBef>
                        <a:spcAft>
                          <a:spcPts val="0"/>
                        </a:spcAft>
                        <a:buClr>
                          <a:schemeClr val="dk1"/>
                        </a:buClr>
                        <a:buSzPts val="1100"/>
                        <a:buFont typeface="Arial" panose="020B0604020202020204"/>
                        <a:buNone/>
                      </a:pPr>
                      <a:r>
                        <a:rPr lang="en-GB" sz="1000">
                          <a:solidFill>
                            <a:schemeClr val="dk1"/>
                          </a:solidFill>
                        </a:rPr>
                        <a:t>REDIS_ENCODING_INTSET</a:t>
                      </a:r>
                      <a:endParaRPr sz="1000"/>
                    </a:p>
                  </a:txBody>
                  <a:tcPr marL="91425" marR="91425" marT="91425" marB="91425">
                    <a:lnR w="9525" cap="flat" cmpd="sng">
                      <a:solidFill>
                        <a:srgbClr val="9E9E9E"/>
                      </a:solidFill>
                      <a:prstDash val="solid"/>
                      <a:round/>
                      <a:headEnd type="none" w="sm" len="sm"/>
                      <a:tailEnd type="none" w="sm" len="sm"/>
                    </a:lnR>
                  </a:tcPr>
                </a:tc>
                <a:tc>
                  <a:txBody>
                    <a:bodyPr>
                      <a:spAutoFit/>
                    </a:bodyPr>
                    <a:lstStyle/>
                    <a:p>
                      <a:pPr marL="0" lvl="0" indent="0" algn="l" rtl="0">
                        <a:spcBef>
                          <a:spcPts val="0"/>
                        </a:spcBef>
                        <a:spcAft>
                          <a:spcPts val="0"/>
                        </a:spcAft>
                        <a:buNone/>
                      </a:pPr>
                      <a:r>
                        <a:rPr lang="en-GB" sz="1000"/>
                        <a:t>value为set &amp;&amp; 每个元素均为整形</a:t>
                      </a:r>
                      <a:r>
                        <a:rPr lang="en-GB" sz="1000">
                          <a:solidFill>
                            <a:schemeClr val="dk1"/>
                          </a:solidFill>
                        </a:rPr>
                        <a:t> &amp;&amp; 总个数 &lt;512</a:t>
                      </a:r>
                      <a:endParaRPr sz="10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35275">
                <a:tc>
                  <a:txBody>
                    <a:bodyPr>
                      <a:spAutoFit/>
                    </a:bodyPr>
                    <a:lstStyle/>
                    <a:p>
                      <a:pPr marL="0" lvl="0" indent="0" algn="l" rtl="0">
                        <a:spcBef>
                          <a:spcPts val="0"/>
                        </a:spcBef>
                        <a:spcAft>
                          <a:spcPts val="0"/>
                        </a:spcAft>
                        <a:buClr>
                          <a:schemeClr val="dk1"/>
                        </a:buClr>
                        <a:buSzPts val="1100"/>
                        <a:buFont typeface="Arial" panose="020B0604020202020204"/>
                        <a:buNone/>
                      </a:pPr>
                      <a:r>
                        <a:rPr lang="en-GB" sz="1000">
                          <a:solidFill>
                            <a:schemeClr val="dk1"/>
                          </a:solidFill>
                        </a:rPr>
                        <a:t>REDIS_SET</a:t>
                      </a:r>
                      <a:endParaRPr sz="1000"/>
                    </a:p>
                  </a:txBody>
                  <a:tcPr marL="91425" marR="91425" marT="91425" marB="91425"/>
                </a:tc>
                <a:tc>
                  <a:txBody>
                    <a:bodyPr>
                      <a:spAutoFit/>
                    </a:bodyPr>
                    <a:lstStyle/>
                    <a:p>
                      <a:pPr marL="0" lvl="0" indent="0" algn="l" rtl="0">
                        <a:spcBef>
                          <a:spcPts val="0"/>
                        </a:spcBef>
                        <a:spcAft>
                          <a:spcPts val="0"/>
                        </a:spcAft>
                        <a:buClr>
                          <a:schemeClr val="dk1"/>
                        </a:buClr>
                        <a:buSzPts val="1100"/>
                        <a:buFont typeface="Arial" panose="020B0604020202020204"/>
                        <a:buNone/>
                      </a:pPr>
                      <a:r>
                        <a:rPr lang="en-GB" sz="1000">
                          <a:solidFill>
                            <a:schemeClr val="dk1"/>
                          </a:solidFill>
                        </a:rPr>
                        <a:t>REDIS_ENCODING_HT</a:t>
                      </a:r>
                      <a:endParaRPr sz="1000"/>
                    </a:p>
                  </a:txBody>
                  <a:tcPr marL="91425" marR="91425" marT="91425" marB="91425">
                    <a:lnR w="9525" cap="flat" cmpd="sng">
                      <a:solidFill>
                        <a:srgbClr val="9E9E9E"/>
                      </a:solidFill>
                      <a:prstDash val="solid"/>
                      <a:round/>
                      <a:headEnd type="none" w="sm" len="sm"/>
                      <a:tailEnd type="none" w="sm" len="sm"/>
                    </a:lnR>
                  </a:tcPr>
                </a:tc>
                <a:tc>
                  <a:txBody>
                    <a:bodyPr>
                      <a:spAutoFit/>
                    </a:bodyPr>
                    <a:lstStyle/>
                    <a:p>
                      <a:pPr marL="0" lvl="0" indent="0" algn="l" rtl="0">
                        <a:spcBef>
                          <a:spcPts val="0"/>
                        </a:spcBef>
                        <a:spcAft>
                          <a:spcPts val="0"/>
                        </a:spcAft>
                        <a:buNone/>
                      </a:pPr>
                      <a:r>
                        <a:rPr lang="en-GB" sz="1000">
                          <a:solidFill>
                            <a:schemeClr val="dk1"/>
                          </a:solidFill>
                        </a:rPr>
                        <a:t>value为set &amp;&amp; (任意一个元素不是整形 || 总个数 &gt;512)</a:t>
                      </a:r>
                      <a:endParaRPr sz="10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35275">
                <a:tc>
                  <a:txBody>
                    <a:bodyPr>
                      <a:spAutoFit/>
                    </a:bodyPr>
                    <a:lstStyle/>
                    <a:p>
                      <a:pPr marL="0" lvl="0" indent="0" algn="l" rtl="0">
                        <a:spcBef>
                          <a:spcPts val="0"/>
                        </a:spcBef>
                        <a:spcAft>
                          <a:spcPts val="0"/>
                        </a:spcAft>
                        <a:buClr>
                          <a:schemeClr val="dk1"/>
                        </a:buClr>
                        <a:buSzPts val="1100"/>
                        <a:buFont typeface="Arial" panose="020B0604020202020204"/>
                        <a:buNone/>
                      </a:pPr>
                      <a:r>
                        <a:rPr lang="en-GB" sz="1000">
                          <a:solidFill>
                            <a:schemeClr val="dk1"/>
                          </a:solidFill>
                        </a:rPr>
                        <a:t>REDIS_ZSET</a:t>
                      </a:r>
                      <a:endParaRPr sz="1000"/>
                    </a:p>
                  </a:txBody>
                  <a:tcPr marL="91425" marR="91425" marT="91425" marB="91425"/>
                </a:tc>
                <a:tc>
                  <a:txBody>
                    <a:bodyPr>
                      <a:spAutoFit/>
                    </a:bodyPr>
                    <a:lstStyle/>
                    <a:p>
                      <a:pPr marL="0" lvl="0" indent="0" algn="l" rtl="0">
                        <a:spcBef>
                          <a:spcPts val="0"/>
                        </a:spcBef>
                        <a:spcAft>
                          <a:spcPts val="0"/>
                        </a:spcAft>
                        <a:buClr>
                          <a:schemeClr val="dk1"/>
                        </a:buClr>
                        <a:buSzPts val="1100"/>
                        <a:buFont typeface="Arial" panose="020B0604020202020204"/>
                        <a:buNone/>
                      </a:pPr>
                      <a:r>
                        <a:rPr lang="en-GB" sz="1000">
                          <a:solidFill>
                            <a:schemeClr val="dk1"/>
                          </a:solidFill>
                        </a:rPr>
                        <a:t>REDIS_ENCODING_ZIPLIST</a:t>
                      </a:r>
                      <a:endParaRPr sz="1000"/>
                    </a:p>
                  </a:txBody>
                  <a:tcPr marL="91425" marR="91425" marT="91425" marB="91425">
                    <a:lnR w="9525" cap="flat" cmpd="sng">
                      <a:solidFill>
                        <a:srgbClr val="9E9E9E"/>
                      </a:solidFill>
                      <a:prstDash val="solid"/>
                      <a:round/>
                      <a:headEnd type="none" w="sm" len="sm"/>
                      <a:tailEnd type="none" w="sm" len="sm"/>
                    </a:lnR>
                  </a:tcPr>
                </a:tc>
                <a:tc>
                  <a:txBody>
                    <a:bodyPr>
                      <a:spAutoFit/>
                    </a:bodyPr>
                    <a:lstStyle/>
                    <a:p>
                      <a:pPr marL="0" lvl="0" indent="0" algn="l" rtl="0">
                        <a:spcBef>
                          <a:spcPts val="0"/>
                        </a:spcBef>
                        <a:spcAft>
                          <a:spcPts val="0"/>
                        </a:spcAft>
                        <a:buNone/>
                      </a:pPr>
                      <a:r>
                        <a:rPr lang="en-GB" sz="1000"/>
                        <a:t>value为zset &amp;&amp; 每个元素均 &lt;</a:t>
                      </a:r>
                      <a:r>
                        <a:rPr lang="en-GB" sz="1000">
                          <a:solidFill>
                            <a:schemeClr val="dk1"/>
                          </a:solidFill>
                        </a:rPr>
                        <a:t>64 字节 &amp;&amp; 总个数 &lt;128</a:t>
                      </a:r>
                      <a:endParaRPr sz="10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35225">
                <a:tc>
                  <a:txBody>
                    <a:bodyPr>
                      <a:spAutoFit/>
                    </a:bodyPr>
                    <a:lstStyle/>
                    <a:p>
                      <a:pPr marL="0" lvl="0" indent="0" algn="l" rtl="0">
                        <a:spcBef>
                          <a:spcPts val="0"/>
                        </a:spcBef>
                        <a:spcAft>
                          <a:spcPts val="0"/>
                        </a:spcAft>
                        <a:buClr>
                          <a:schemeClr val="dk1"/>
                        </a:buClr>
                        <a:buSzPts val="1100"/>
                        <a:buFont typeface="Arial" panose="020B0604020202020204"/>
                        <a:buNone/>
                      </a:pPr>
                      <a:r>
                        <a:rPr lang="en-GB" sz="1000">
                          <a:solidFill>
                            <a:schemeClr val="dk1"/>
                          </a:solidFill>
                        </a:rPr>
                        <a:t>REDIS_ZSET</a:t>
                      </a:r>
                      <a:endParaRPr sz="1000"/>
                    </a:p>
                  </a:txBody>
                  <a:tcPr marL="91425" marR="91425" marT="91425" marB="91425"/>
                </a:tc>
                <a:tc>
                  <a:txBody>
                    <a:bodyPr>
                      <a:spAutoFit/>
                    </a:bodyPr>
                    <a:lstStyle/>
                    <a:p>
                      <a:pPr marL="0" lvl="0" indent="0" algn="l" rtl="0">
                        <a:spcBef>
                          <a:spcPts val="0"/>
                        </a:spcBef>
                        <a:spcAft>
                          <a:spcPts val="0"/>
                        </a:spcAft>
                        <a:buClr>
                          <a:schemeClr val="dk1"/>
                        </a:buClr>
                        <a:buSzPts val="1100"/>
                        <a:buFont typeface="Arial" panose="020B0604020202020204"/>
                        <a:buNone/>
                      </a:pPr>
                      <a:r>
                        <a:rPr lang="en-GB" sz="1000">
                          <a:solidFill>
                            <a:schemeClr val="dk1"/>
                          </a:solidFill>
                        </a:rPr>
                        <a:t>REDIS_ENCODING_SKIPLIST</a:t>
                      </a:r>
                      <a:endParaRPr sz="1000"/>
                    </a:p>
                  </a:txBody>
                  <a:tcPr marL="91425" marR="91425" marT="91425" marB="91425">
                    <a:lnR w="9525" cap="flat" cmpd="sng">
                      <a:solidFill>
                        <a:srgbClr val="9E9E9E"/>
                      </a:solidFill>
                      <a:prstDash val="solid"/>
                      <a:round/>
                      <a:headEnd type="none" w="sm" len="sm"/>
                      <a:tailEnd type="none" w="sm" len="sm"/>
                    </a:lnR>
                  </a:tcPr>
                </a:tc>
                <a:tc>
                  <a:txBody>
                    <a:bodyPr>
                      <a:spAutoFit/>
                    </a:bodyPr>
                    <a:lstStyle/>
                    <a:p>
                      <a:pPr marL="0" lvl="0" indent="0" algn="l" rtl="0">
                        <a:spcBef>
                          <a:spcPts val="0"/>
                        </a:spcBef>
                        <a:spcAft>
                          <a:spcPts val="0"/>
                        </a:spcAft>
                        <a:buNone/>
                      </a:pPr>
                      <a:r>
                        <a:rPr lang="en-GB" sz="1000">
                          <a:solidFill>
                            <a:schemeClr val="dk1"/>
                          </a:solidFill>
                        </a:rPr>
                        <a:t>value为zset &amp;&amp; (任意一个元素 &gt;64 字节 || 总个数 &gt;128)</a:t>
                      </a:r>
                      <a:endParaRPr sz="10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三、键的原理及过期策略</a:t>
            </a:r>
            <a:endParaRPr lang="en-GB"/>
          </a:p>
        </p:txBody>
      </p:sp>
      <p:sp>
        <p:nvSpPr>
          <p:cNvPr id="184" name="Google Shape;184;p30"/>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键的过期时间</a:t>
            </a:r>
            <a:endParaRPr lang="en-GB"/>
          </a:p>
          <a:p>
            <a:pPr marL="457200" lvl="0" indent="-342900" algn="l" rtl="0">
              <a:spcBef>
                <a:spcPts val="0"/>
              </a:spcBef>
              <a:spcAft>
                <a:spcPts val="0"/>
              </a:spcAft>
              <a:buSzPts val="1800"/>
              <a:buChar char="●"/>
            </a:pPr>
            <a:r>
              <a:rPr lang="en-GB"/>
              <a:t>过期键删除策略</a:t>
            </a:r>
            <a:endParaRPr lang="en-GB"/>
          </a:p>
          <a:p>
            <a:pPr marL="457200" lvl="0" indent="-342900" algn="l" rtl="0">
              <a:spcBef>
                <a:spcPts val="0"/>
              </a:spcBef>
              <a:spcAft>
                <a:spcPts val="0"/>
              </a:spcAft>
              <a:buSzPts val="1800"/>
              <a:buChar char="●"/>
            </a:pPr>
            <a:r>
              <a:rPr lang="en-GB"/>
              <a:t>RDB、AOF和复制功能对过期键的处理</a:t>
            </a:r>
            <a:endParaRPr sz="10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设置键的过期时间</a:t>
            </a:r>
            <a:endParaRPr lang="en-GB"/>
          </a:p>
        </p:txBody>
      </p:sp>
      <p:sp>
        <p:nvSpPr>
          <p:cNvPr id="190" name="Google Shape;190;p31"/>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Clr>
                <a:schemeClr val="dk1"/>
              </a:buClr>
              <a:buSzPts val="1000"/>
              <a:buChar char="●"/>
            </a:pPr>
            <a:r>
              <a:rPr lang="en-GB" sz="1000">
                <a:solidFill>
                  <a:schemeClr val="dk1"/>
                </a:solidFill>
              </a:rPr>
              <a:t>EXPIRE＜key＞＜ttl＞命令将生存时间设置为ttl秒；</a:t>
            </a:r>
            <a:endParaRPr sz="1000">
              <a:solidFill>
                <a:schemeClr val="dk1"/>
              </a:solidFill>
            </a:endParaRPr>
          </a:p>
          <a:p>
            <a:pPr marL="457200" lvl="0" indent="-292100" algn="l" rtl="0">
              <a:spcBef>
                <a:spcPts val="0"/>
              </a:spcBef>
              <a:spcAft>
                <a:spcPts val="0"/>
              </a:spcAft>
              <a:buClr>
                <a:schemeClr val="dk1"/>
              </a:buClr>
              <a:buSzPts val="1000"/>
              <a:buChar char="●"/>
            </a:pPr>
            <a:r>
              <a:rPr lang="en-GB" sz="1000">
                <a:solidFill>
                  <a:schemeClr val="dk1"/>
                </a:solidFill>
              </a:rPr>
              <a:t>PEXPIRE＜key＞＜ttl＞命令将生存时间设置为ttl毫秒；</a:t>
            </a:r>
            <a:endParaRPr sz="1000">
              <a:solidFill>
                <a:schemeClr val="dk1"/>
              </a:solidFill>
            </a:endParaRPr>
          </a:p>
          <a:p>
            <a:pPr marL="457200" lvl="0" indent="-292100" algn="l" rtl="0">
              <a:spcBef>
                <a:spcPts val="0"/>
              </a:spcBef>
              <a:spcAft>
                <a:spcPts val="0"/>
              </a:spcAft>
              <a:buClr>
                <a:schemeClr val="dk1"/>
              </a:buClr>
              <a:buSzPts val="1000"/>
              <a:buChar char="●"/>
            </a:pPr>
            <a:r>
              <a:rPr lang="en-GB" sz="1000">
                <a:solidFill>
                  <a:schemeClr val="dk1"/>
                </a:solidFill>
              </a:rPr>
              <a:t>EXPIREAT＜key＞＜timestamp＞命令将键过期时间</a:t>
            </a:r>
            <a:endParaRPr sz="1000">
              <a:solidFill>
                <a:schemeClr val="dk1"/>
              </a:solidFill>
            </a:endParaRPr>
          </a:p>
          <a:p>
            <a:pPr marL="457200" lvl="0" indent="0" algn="l" rtl="0">
              <a:spcBef>
                <a:spcPts val="0"/>
              </a:spcBef>
              <a:spcAft>
                <a:spcPts val="0"/>
              </a:spcAft>
              <a:buNone/>
            </a:pPr>
            <a:r>
              <a:rPr lang="en-GB" sz="1000">
                <a:solidFill>
                  <a:schemeClr val="dk1"/>
                </a:solidFill>
              </a:rPr>
              <a:t>设置为timestamp所指定的秒数时间戳；</a:t>
            </a:r>
            <a:endParaRPr sz="1000">
              <a:solidFill>
                <a:schemeClr val="dk1"/>
              </a:solidFill>
            </a:endParaRPr>
          </a:p>
          <a:p>
            <a:pPr marL="457200" lvl="0" indent="-292100" algn="l" rtl="0">
              <a:spcBef>
                <a:spcPts val="0"/>
              </a:spcBef>
              <a:spcAft>
                <a:spcPts val="0"/>
              </a:spcAft>
              <a:buClr>
                <a:schemeClr val="dk1"/>
              </a:buClr>
              <a:buSzPts val="1000"/>
              <a:buChar char="●"/>
            </a:pPr>
            <a:r>
              <a:rPr lang="en-GB" sz="1000">
                <a:solidFill>
                  <a:schemeClr val="dk1"/>
                </a:solidFill>
              </a:rPr>
              <a:t>PEXPIREAT＜key＞＜timestamp＞命令将键过期时间</a:t>
            </a:r>
            <a:endParaRPr sz="1000">
              <a:solidFill>
                <a:schemeClr val="dk1"/>
              </a:solidFill>
            </a:endParaRPr>
          </a:p>
          <a:p>
            <a:pPr marL="457200" lvl="0" indent="0" algn="l" rtl="0">
              <a:spcBef>
                <a:spcPts val="0"/>
              </a:spcBef>
              <a:spcAft>
                <a:spcPts val="0"/>
              </a:spcAft>
              <a:buNone/>
            </a:pPr>
            <a:r>
              <a:rPr lang="en-GB" sz="1000">
                <a:solidFill>
                  <a:schemeClr val="dk1"/>
                </a:solidFill>
              </a:rPr>
              <a:t>设置为timestamp所指定的毫秒数时间戳；</a:t>
            </a:r>
            <a:endParaRPr sz="1000">
              <a:solidFill>
                <a:schemeClr val="dk1"/>
              </a:solidFill>
            </a:endParaRPr>
          </a:p>
          <a:p>
            <a:pPr marL="457200" lvl="0" indent="-292100" algn="l" rtl="0">
              <a:spcBef>
                <a:spcPts val="0"/>
              </a:spcBef>
              <a:spcAft>
                <a:spcPts val="0"/>
              </a:spcAft>
              <a:buClr>
                <a:schemeClr val="dk1"/>
              </a:buClr>
              <a:buSzPts val="1000"/>
              <a:buChar char="●"/>
            </a:pPr>
            <a:r>
              <a:rPr lang="en-GB" sz="1000">
                <a:solidFill>
                  <a:schemeClr val="dk1"/>
                </a:solidFill>
              </a:rPr>
              <a:t>PERSIST命令可以移除过期时间。</a:t>
            </a:r>
            <a:endParaRPr sz="1000">
              <a:solidFill>
                <a:schemeClr val="dk1"/>
              </a:solidFill>
            </a:endParaRPr>
          </a:p>
          <a:p>
            <a:pPr marL="457200" lvl="0" indent="0" algn="l" rtl="0">
              <a:spcBef>
                <a:spcPts val="0"/>
              </a:spcBef>
              <a:spcAft>
                <a:spcPts val="0"/>
              </a:spcAft>
              <a:buNone/>
            </a:pPr>
            <a:endParaRPr sz="10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redis&gt; PEXPIREAT message 1391234400000</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(integer) 1</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redis&gt; PERSIST message</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(integer) 1</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000">
              <a:solidFill>
                <a:schemeClr val="dk1"/>
              </a:solidFill>
            </a:endParaRPr>
          </a:p>
        </p:txBody>
      </p:sp>
      <p:pic>
        <p:nvPicPr>
          <p:cNvPr id="191" name="Google Shape;191;p31"/>
          <p:cNvPicPr preferRelativeResize="0"/>
          <p:nvPr/>
        </p:nvPicPr>
        <p:blipFill>
          <a:blip r:embed="rId1"/>
          <a:stretch>
            <a:fillRect/>
          </a:stretch>
        </p:blipFill>
        <p:spPr>
          <a:xfrm>
            <a:off x="4571988" y="1152475"/>
            <a:ext cx="2809875" cy="1924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大纲</a:t>
            </a:r>
            <a:endParaRPr lang="en-GB"/>
          </a:p>
        </p:txBody>
      </p:sp>
      <p:sp>
        <p:nvSpPr>
          <p:cNvPr id="61" name="Google Shape;61;p1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redis的产生背景</a:t>
            </a:r>
            <a:endParaRPr lang="en-GB"/>
          </a:p>
          <a:p>
            <a:pPr marL="457200" lvl="0" indent="-342900" algn="l" rtl="0">
              <a:spcBef>
                <a:spcPts val="0"/>
              </a:spcBef>
              <a:spcAft>
                <a:spcPts val="0"/>
              </a:spcAft>
              <a:buSzPts val="1800"/>
              <a:buChar char="●"/>
            </a:pPr>
            <a:r>
              <a:rPr lang="en-GB"/>
              <a:t>五种数据对象的原理（string、list、hash、set、zset）</a:t>
            </a:r>
            <a:endParaRPr lang="en-GB"/>
          </a:p>
          <a:p>
            <a:pPr marL="457200" lvl="0" indent="-342900" algn="l" rtl="0">
              <a:spcBef>
                <a:spcPts val="0"/>
              </a:spcBef>
              <a:spcAft>
                <a:spcPts val="0"/>
              </a:spcAft>
              <a:buSzPts val="1800"/>
              <a:buChar char="●"/>
            </a:pPr>
            <a:r>
              <a:rPr lang="en-GB"/>
              <a:t>键的原理及过期策略</a:t>
            </a:r>
            <a:endParaRPr lang="en-GB"/>
          </a:p>
          <a:p>
            <a:pPr marL="457200" lvl="0" indent="-342900" algn="l" rtl="0">
              <a:spcBef>
                <a:spcPts val="0"/>
              </a:spcBef>
              <a:spcAft>
                <a:spcPts val="0"/>
              </a:spcAft>
              <a:buSzPts val="1800"/>
              <a:buChar char="●"/>
            </a:pPr>
            <a:r>
              <a:rPr lang="en-GB"/>
              <a:t>持久化（RDB与AOF）</a:t>
            </a:r>
            <a:endParaRPr lang="en-GB"/>
          </a:p>
          <a:p>
            <a:pPr marL="457200" lvl="0" indent="-342900" algn="l" rtl="0">
              <a:spcBef>
                <a:spcPts val="0"/>
              </a:spcBef>
              <a:spcAft>
                <a:spcPts val="0"/>
              </a:spcAft>
              <a:buSzPts val="1800"/>
              <a:buChar char="●"/>
            </a:pPr>
            <a:r>
              <a:rPr lang="en-GB"/>
              <a:t>Pipeline使用及其原理</a:t>
            </a:r>
            <a:endParaRPr lang="en-GB"/>
          </a:p>
          <a:p>
            <a:pPr marL="457200" lvl="0" indent="-342900" algn="l" rtl="0">
              <a:spcBef>
                <a:spcPts val="0"/>
              </a:spcBef>
              <a:spcAft>
                <a:spcPts val="0"/>
              </a:spcAft>
              <a:buSzPts val="1800"/>
              <a:buChar char="●"/>
            </a:pPr>
            <a:r>
              <a:rPr lang="en-GB"/>
              <a:t>主从复制</a:t>
            </a:r>
            <a:endParaRPr lang="en-GB"/>
          </a:p>
          <a:p>
            <a:pPr marL="457200" lvl="0" indent="-342900" algn="l" rtl="0">
              <a:spcBef>
                <a:spcPts val="0"/>
              </a:spcBef>
              <a:spcAft>
                <a:spcPts val="0"/>
              </a:spcAft>
              <a:buSzPts val="1800"/>
              <a:buChar char="●"/>
            </a:pPr>
            <a:r>
              <a:rPr lang="en-GB"/>
              <a:t>哨兵（Sentinel）</a:t>
            </a:r>
            <a:endParaRPr lang="en-GB"/>
          </a:p>
          <a:p>
            <a:pPr marL="457200" lvl="0" indent="-342900" algn="l" rtl="0">
              <a:spcBef>
                <a:spcPts val="0"/>
              </a:spcBef>
              <a:spcAft>
                <a:spcPts val="0"/>
              </a:spcAft>
              <a:buSzPts val="1800"/>
              <a:buChar char="●"/>
            </a:pPr>
            <a:r>
              <a:rPr lang="en-GB"/>
              <a:t>集群（Codis）</a:t>
            </a:r>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过期键删除策略</a:t>
            </a:r>
            <a:endParaRPr lang="en-GB"/>
          </a:p>
        </p:txBody>
      </p:sp>
      <p:sp>
        <p:nvSpPr>
          <p:cNvPr id="197" name="Google Shape;197;p32"/>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Verdana" panose="020B0604030504040204"/>
              <a:buChar char="●"/>
            </a:pPr>
            <a:r>
              <a:rPr lang="en-GB">
                <a:solidFill>
                  <a:schemeClr val="dk1"/>
                </a:solidFill>
                <a:latin typeface="Verdana" panose="020B0604030504040204"/>
                <a:ea typeface="Verdana" panose="020B0604030504040204"/>
                <a:cs typeface="Verdana" panose="020B0604030504040204"/>
                <a:sym typeface="Verdana" panose="020B0604030504040204"/>
              </a:rPr>
              <a:t>惰性删除：当读/写一个已经过期的key时，会触发惰性删除策略，直接删除掉这个过期key；</a:t>
            </a:r>
            <a:endParaRPr>
              <a:solidFill>
                <a:schemeClr val="dk1"/>
              </a:solidFill>
              <a:latin typeface="Verdana" panose="020B0604030504040204"/>
              <a:ea typeface="Verdana" panose="020B0604030504040204"/>
              <a:cs typeface="Verdana" panose="020B0604030504040204"/>
              <a:sym typeface="Verdana" panose="020B0604030504040204"/>
            </a:endParaRPr>
          </a:p>
          <a:p>
            <a:pPr marL="457200" lvl="0" indent="-342900" algn="l" rtl="0">
              <a:spcBef>
                <a:spcPts val="0"/>
              </a:spcBef>
              <a:spcAft>
                <a:spcPts val="0"/>
              </a:spcAft>
              <a:buClr>
                <a:schemeClr val="dk1"/>
              </a:buClr>
              <a:buSzPts val="1800"/>
              <a:buFont typeface="Verdana" panose="020B0604030504040204"/>
              <a:buChar char="●"/>
            </a:pPr>
            <a:r>
              <a:rPr lang="en-GB">
                <a:solidFill>
                  <a:schemeClr val="dk1"/>
                </a:solidFill>
                <a:latin typeface="Verdana" panose="020B0604030504040204"/>
                <a:ea typeface="Verdana" panose="020B0604030504040204"/>
                <a:cs typeface="Verdana" panose="020B0604030504040204"/>
                <a:sym typeface="Verdana" panose="020B0604030504040204"/>
              </a:rPr>
              <a:t>定期删除：由于惰性删除策略无法保证冷数据被及时删掉，所以redis会定期主动淘汰一批已过期的key；</a:t>
            </a:r>
            <a:endParaRPr>
              <a:solidFill>
                <a:schemeClr val="dk1"/>
              </a:solidFill>
              <a:latin typeface="Verdana" panose="020B0604030504040204"/>
              <a:ea typeface="Verdana" panose="020B0604030504040204"/>
              <a:cs typeface="Verdana" panose="020B0604030504040204"/>
              <a:sym typeface="Verdana" panose="020B0604030504040204"/>
            </a:endParaRPr>
          </a:p>
          <a:p>
            <a:pPr marL="457200" lvl="0" indent="-342900" algn="l" rtl="0">
              <a:spcBef>
                <a:spcPts val="0"/>
              </a:spcBef>
              <a:spcAft>
                <a:spcPts val="0"/>
              </a:spcAft>
              <a:buClr>
                <a:schemeClr val="dk1"/>
              </a:buClr>
              <a:buSzPts val="1800"/>
              <a:buFont typeface="Verdana" panose="020B0604030504040204"/>
              <a:buChar char="●"/>
            </a:pPr>
            <a:r>
              <a:rPr lang="en-GB">
                <a:solidFill>
                  <a:schemeClr val="dk1"/>
                </a:solidFill>
                <a:latin typeface="Verdana" panose="020B0604030504040204"/>
                <a:ea typeface="Verdana" panose="020B0604030504040204"/>
                <a:cs typeface="Verdana" panose="020B0604030504040204"/>
                <a:sym typeface="Verdana" panose="020B0604030504040204"/>
              </a:rPr>
              <a:t>当前已用内存超过maxmemory时，触发主动清理策略。</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惰性删除</a:t>
            </a:r>
            <a:endParaRPr lang="en-GB"/>
          </a:p>
        </p:txBody>
      </p:sp>
      <p:sp>
        <p:nvSpPr>
          <p:cNvPr id="203" name="Google Shape;203;p33"/>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GB">
                <a:solidFill>
                  <a:schemeClr val="dk1"/>
                </a:solidFill>
              </a:rPr>
              <a:t>对CPU友好，对内存不友好</a:t>
            </a:r>
            <a:endParaRPr>
              <a:solidFill>
                <a:schemeClr val="dk1"/>
              </a:solidFill>
            </a:endParaRPr>
          </a:p>
        </p:txBody>
      </p:sp>
      <p:pic>
        <p:nvPicPr>
          <p:cNvPr id="204" name="Google Shape;204;p33"/>
          <p:cNvPicPr preferRelativeResize="0"/>
          <p:nvPr/>
        </p:nvPicPr>
        <p:blipFill>
          <a:blip r:embed="rId1"/>
          <a:stretch>
            <a:fillRect/>
          </a:stretch>
        </p:blipFill>
        <p:spPr>
          <a:xfrm>
            <a:off x="1338825" y="1922000"/>
            <a:ext cx="2744675" cy="2646875"/>
          </a:xfrm>
          <a:prstGeom prst="rect">
            <a:avLst/>
          </a:prstGeom>
          <a:noFill/>
          <a:ln>
            <a:noFill/>
          </a:ln>
        </p:spPr>
      </p:pic>
      <p:pic>
        <p:nvPicPr>
          <p:cNvPr id="205" name="Google Shape;205;p33"/>
          <p:cNvPicPr preferRelativeResize="0"/>
          <p:nvPr/>
        </p:nvPicPr>
        <p:blipFill>
          <a:blip r:embed="rId2"/>
          <a:stretch>
            <a:fillRect/>
          </a:stretch>
        </p:blipFill>
        <p:spPr>
          <a:xfrm>
            <a:off x="4571999" y="1922000"/>
            <a:ext cx="3074061" cy="2646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定期删除</a:t>
            </a:r>
            <a:endParaRPr lang="en-GB"/>
          </a:p>
        </p:txBody>
      </p:sp>
      <p:sp>
        <p:nvSpPr>
          <p:cNvPr id="211" name="Google Shape;211;p3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GB">
                <a:solidFill>
                  <a:schemeClr val="dk1"/>
                </a:solidFill>
              </a:rPr>
              <a:t>弥补对内存不友好的不足</a:t>
            </a:r>
            <a:endParaRPr>
              <a:solidFill>
                <a:schemeClr val="dk1"/>
              </a:solidFill>
            </a:endParaRPr>
          </a:p>
          <a:p>
            <a:pPr marL="0" lvl="0" indent="0" algn="l" rtl="0">
              <a:spcBef>
                <a:spcPts val="0"/>
              </a:spcBef>
              <a:spcAft>
                <a:spcPts val="0"/>
              </a:spcAft>
              <a:buNone/>
            </a:pPr>
            <a:endParaRPr sz="1000">
              <a:solidFill>
                <a:schemeClr val="dk1"/>
              </a:solidFill>
              <a:latin typeface="Verdana" panose="020B0604030504040204"/>
              <a:ea typeface="Verdana" panose="020B0604030504040204"/>
              <a:cs typeface="Verdana" panose="020B0604030504040204"/>
              <a:sym typeface="Verdana" panose="020B0604030504040204"/>
            </a:endParaRPr>
          </a:p>
          <a:p>
            <a:pPr marL="114300" marR="114300" lvl="0" indent="0" algn="l" rtl="0">
              <a:spcBef>
                <a:spcPts val="0"/>
              </a:spcBef>
              <a:spcAft>
                <a:spcPts val="0"/>
              </a:spcAft>
              <a:buClr>
                <a:schemeClr val="dk1"/>
              </a:buClr>
              <a:buSzPts val="1100"/>
              <a:buFont typeface="Arial" panose="020B0604020202020204"/>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#define ACTIVE_EXPIRE_CYCLE_SLOW_TIME_PERC 25 /* CPU max % for keys collection */  </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spcBef>
                <a:spcPts val="0"/>
              </a:spcBef>
              <a:spcAft>
                <a:spcPts val="0"/>
              </a:spcAft>
              <a:buClr>
                <a:schemeClr val="dk1"/>
              </a:buClr>
              <a:buSzPts val="1100"/>
              <a:buFont typeface="Arial" panose="020B0604020202020204"/>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  </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spcBef>
                <a:spcPts val="0"/>
              </a:spcBef>
              <a:spcAft>
                <a:spcPts val="0"/>
              </a:spcAft>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timelimit = 1000000*ACTIVE_EXPIRE_CYCLE_SLOW_TIME_PERC/server.hz/100;</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114300" marR="114300" lvl="0" indent="0" algn="l" rtl="0">
              <a:spcBef>
                <a:spcPts val="0"/>
              </a:spcBef>
              <a:spcAft>
                <a:spcPts val="0"/>
              </a:spcAft>
              <a:buNone/>
            </a:pPr>
            <a:endParaRPr sz="1000">
              <a:solidFill>
                <a:schemeClr val="dk1"/>
              </a:solidFill>
              <a:latin typeface="Verdana" panose="020B0604030504040204"/>
              <a:ea typeface="Verdana" panose="020B0604030504040204"/>
              <a:cs typeface="Verdana" panose="020B0604030504040204"/>
              <a:sym typeface="Verdana" panose="020B0604030504040204"/>
            </a:endParaRPr>
          </a:p>
          <a:p>
            <a:pPr marL="114300" marR="114300" lvl="0" indent="0" algn="l" rtl="0">
              <a:spcBef>
                <a:spcPts val="0"/>
              </a:spcBef>
              <a:spcAft>
                <a:spcPts val="0"/>
              </a:spcAft>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典型方式：</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457200" lvl="0" indent="-292100" algn="l" rtl="0">
              <a:spcBef>
                <a:spcPts val="0"/>
              </a:spcBef>
              <a:spcAft>
                <a:spcPts val="0"/>
              </a:spcAft>
              <a:buClr>
                <a:schemeClr val="dk1"/>
              </a:buClr>
              <a:buSzPts val="1000"/>
              <a:buFont typeface="Verdana" panose="020B0604030504040204"/>
              <a:buChar char="●"/>
            </a:pPr>
            <a:r>
              <a:rPr lang="en-GB" sz="1000">
                <a:solidFill>
                  <a:schemeClr val="dk1"/>
                </a:solidFill>
                <a:latin typeface="Verdana" panose="020B0604030504040204"/>
                <a:ea typeface="Verdana" panose="020B0604030504040204"/>
                <a:cs typeface="Verdana" panose="020B0604030504040204"/>
                <a:sym typeface="Verdana" panose="020B0604030504040204"/>
              </a:rPr>
              <a:t>随机测试100个设置了过期时间的key</a:t>
            </a:r>
            <a:endParaRPr sz="1000">
              <a:solidFill>
                <a:schemeClr val="dk1"/>
              </a:solidFill>
              <a:latin typeface="Verdana" panose="020B0604030504040204"/>
              <a:ea typeface="Verdana" panose="020B0604030504040204"/>
              <a:cs typeface="Verdana" panose="020B0604030504040204"/>
              <a:sym typeface="Verdana" panose="020B0604030504040204"/>
            </a:endParaRPr>
          </a:p>
          <a:p>
            <a:pPr marL="457200" lvl="0" indent="-292100" algn="l" rtl="0">
              <a:spcBef>
                <a:spcPts val="0"/>
              </a:spcBef>
              <a:spcAft>
                <a:spcPts val="0"/>
              </a:spcAft>
              <a:buClr>
                <a:schemeClr val="dk1"/>
              </a:buClr>
              <a:buSzPts val="1000"/>
              <a:buFont typeface="Verdana" panose="020B0604030504040204"/>
              <a:buChar char="●"/>
            </a:pPr>
            <a:r>
              <a:rPr lang="en-GB" sz="1000">
                <a:solidFill>
                  <a:schemeClr val="dk1"/>
                </a:solidFill>
                <a:latin typeface="Verdana" panose="020B0604030504040204"/>
                <a:ea typeface="Verdana" panose="020B0604030504040204"/>
                <a:cs typeface="Verdana" panose="020B0604030504040204"/>
                <a:sym typeface="Verdana" panose="020B0604030504040204"/>
              </a:rPr>
              <a:t>删除所有发现的已过期的key</a:t>
            </a:r>
            <a:endParaRPr sz="1000">
              <a:solidFill>
                <a:schemeClr val="dk1"/>
              </a:solidFill>
              <a:latin typeface="Verdana" panose="020B0604030504040204"/>
              <a:ea typeface="Verdana" panose="020B0604030504040204"/>
              <a:cs typeface="Verdana" panose="020B0604030504040204"/>
              <a:sym typeface="Verdana" panose="020B0604030504040204"/>
            </a:endParaRPr>
          </a:p>
          <a:p>
            <a:pPr marL="457200" lvl="0" indent="-292100" algn="l" rtl="0">
              <a:spcBef>
                <a:spcPts val="0"/>
              </a:spcBef>
              <a:spcAft>
                <a:spcPts val="0"/>
              </a:spcAft>
              <a:buClr>
                <a:schemeClr val="dk1"/>
              </a:buClr>
              <a:buSzPts val="1000"/>
              <a:buFont typeface="Verdana" panose="020B0604030504040204"/>
              <a:buChar char="●"/>
            </a:pPr>
            <a:r>
              <a:rPr lang="en-GB" sz="1000">
                <a:solidFill>
                  <a:schemeClr val="dk1"/>
                </a:solidFill>
                <a:latin typeface="Verdana" panose="020B0604030504040204"/>
                <a:ea typeface="Verdana" panose="020B0604030504040204"/>
                <a:cs typeface="Verdana" panose="020B0604030504040204"/>
                <a:sym typeface="Verdana" panose="020B0604030504040204"/>
              </a:rPr>
              <a:t>若删除的key超过25个则重复步骤1</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主动清理</a:t>
            </a:r>
            <a:endParaRPr lang="en-GB"/>
          </a:p>
        </p:txBody>
      </p:sp>
      <p:sp>
        <p:nvSpPr>
          <p:cNvPr id="217" name="Google Shape;217;p35"/>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5275" algn="l" rtl="0">
              <a:spcBef>
                <a:spcPts val="0"/>
              </a:spcBef>
              <a:spcAft>
                <a:spcPts val="0"/>
              </a:spcAft>
              <a:buClr>
                <a:schemeClr val="dk1"/>
              </a:buClr>
              <a:buSzPts val="1050"/>
              <a:buFont typeface="Verdana" panose="020B0604030504040204"/>
              <a:buChar char="●"/>
            </a:pPr>
            <a:r>
              <a:rPr lang="en-GB" sz="1050">
                <a:solidFill>
                  <a:schemeClr val="dk1"/>
                </a:solidFill>
                <a:latin typeface="Verdana" panose="020B0604030504040204"/>
                <a:ea typeface="Verdana" panose="020B0604030504040204"/>
                <a:cs typeface="Verdana" panose="020B0604030504040204"/>
                <a:sym typeface="Verdana" panose="020B0604030504040204"/>
              </a:rPr>
              <a:t>volatile-lru：只对设置了过期时间的key进行LRU（默认值） </a:t>
            </a:r>
            <a:endParaRPr sz="1050">
              <a:solidFill>
                <a:schemeClr val="dk1"/>
              </a:solidFill>
              <a:latin typeface="Verdana" panose="020B0604030504040204"/>
              <a:ea typeface="Verdana" panose="020B0604030504040204"/>
              <a:cs typeface="Verdana" panose="020B0604030504040204"/>
              <a:sym typeface="Verdana" panose="020B0604030504040204"/>
            </a:endParaRPr>
          </a:p>
          <a:p>
            <a:pPr marL="457200" lvl="0" indent="-295275" algn="l" rtl="0">
              <a:spcBef>
                <a:spcPts val="0"/>
              </a:spcBef>
              <a:spcAft>
                <a:spcPts val="0"/>
              </a:spcAft>
              <a:buClr>
                <a:schemeClr val="dk1"/>
              </a:buClr>
              <a:buSzPts val="1050"/>
              <a:buFont typeface="Verdana" panose="020B0604030504040204"/>
              <a:buChar char="●"/>
            </a:pPr>
            <a:r>
              <a:rPr lang="en-GB" sz="1050">
                <a:solidFill>
                  <a:schemeClr val="dk1"/>
                </a:solidFill>
                <a:latin typeface="Verdana" panose="020B0604030504040204"/>
                <a:ea typeface="Verdana" panose="020B0604030504040204"/>
                <a:cs typeface="Verdana" panose="020B0604030504040204"/>
                <a:sym typeface="Verdana" panose="020B0604030504040204"/>
              </a:rPr>
              <a:t>allkeys-lru ： 删除lru算法的key</a:t>
            </a:r>
            <a:endParaRPr sz="1050">
              <a:solidFill>
                <a:schemeClr val="dk1"/>
              </a:solidFill>
              <a:latin typeface="Verdana" panose="020B0604030504040204"/>
              <a:ea typeface="Verdana" panose="020B0604030504040204"/>
              <a:cs typeface="Verdana" panose="020B0604030504040204"/>
              <a:sym typeface="Verdana" panose="020B0604030504040204"/>
            </a:endParaRPr>
          </a:p>
          <a:p>
            <a:pPr marL="457200" lvl="0" indent="-295275" algn="l" rtl="0">
              <a:spcBef>
                <a:spcPts val="0"/>
              </a:spcBef>
              <a:spcAft>
                <a:spcPts val="0"/>
              </a:spcAft>
              <a:buClr>
                <a:schemeClr val="dk1"/>
              </a:buClr>
              <a:buSzPts val="1050"/>
              <a:buFont typeface="Verdana" panose="020B0604030504040204"/>
              <a:buChar char="●"/>
            </a:pPr>
            <a:r>
              <a:rPr lang="en-GB" sz="1050">
                <a:solidFill>
                  <a:schemeClr val="dk1"/>
                </a:solidFill>
                <a:latin typeface="Verdana" panose="020B0604030504040204"/>
                <a:ea typeface="Verdana" panose="020B0604030504040204"/>
                <a:cs typeface="Verdana" panose="020B0604030504040204"/>
                <a:sym typeface="Verdana" panose="020B0604030504040204"/>
              </a:rPr>
              <a:t>volatile-random：随机删除即将过期key</a:t>
            </a:r>
            <a:endParaRPr sz="1050">
              <a:solidFill>
                <a:schemeClr val="dk1"/>
              </a:solidFill>
              <a:latin typeface="Verdana" panose="020B0604030504040204"/>
              <a:ea typeface="Verdana" panose="020B0604030504040204"/>
              <a:cs typeface="Verdana" panose="020B0604030504040204"/>
              <a:sym typeface="Verdana" panose="020B0604030504040204"/>
            </a:endParaRPr>
          </a:p>
          <a:p>
            <a:pPr marL="457200" lvl="0" indent="-295275" algn="l" rtl="0">
              <a:spcBef>
                <a:spcPts val="0"/>
              </a:spcBef>
              <a:spcAft>
                <a:spcPts val="0"/>
              </a:spcAft>
              <a:buClr>
                <a:schemeClr val="dk1"/>
              </a:buClr>
              <a:buSzPts val="1050"/>
              <a:buFont typeface="Verdana" panose="020B0604030504040204"/>
              <a:buChar char="●"/>
            </a:pPr>
            <a:r>
              <a:rPr lang="en-GB" sz="1050">
                <a:solidFill>
                  <a:schemeClr val="dk1"/>
                </a:solidFill>
                <a:latin typeface="Verdana" panose="020B0604030504040204"/>
                <a:ea typeface="Verdana" panose="020B0604030504040204"/>
                <a:cs typeface="Verdana" panose="020B0604030504040204"/>
                <a:sym typeface="Verdana" panose="020B0604030504040204"/>
              </a:rPr>
              <a:t>allkeys-random：随机删除</a:t>
            </a:r>
            <a:endParaRPr sz="1050">
              <a:solidFill>
                <a:schemeClr val="dk1"/>
              </a:solidFill>
              <a:latin typeface="Verdana" panose="020B0604030504040204"/>
              <a:ea typeface="Verdana" panose="020B0604030504040204"/>
              <a:cs typeface="Verdana" panose="020B0604030504040204"/>
              <a:sym typeface="Verdana" panose="020B0604030504040204"/>
            </a:endParaRPr>
          </a:p>
          <a:p>
            <a:pPr marL="457200" lvl="0" indent="-295275" algn="l" rtl="0">
              <a:spcBef>
                <a:spcPts val="0"/>
              </a:spcBef>
              <a:spcAft>
                <a:spcPts val="0"/>
              </a:spcAft>
              <a:buClr>
                <a:schemeClr val="dk1"/>
              </a:buClr>
              <a:buSzPts val="1050"/>
              <a:buFont typeface="Verdana" panose="020B0604030504040204"/>
              <a:buChar char="●"/>
            </a:pPr>
            <a:r>
              <a:rPr lang="en-GB" sz="1050">
                <a:solidFill>
                  <a:schemeClr val="dk1"/>
                </a:solidFill>
                <a:latin typeface="Verdana" panose="020B0604030504040204"/>
                <a:ea typeface="Verdana" panose="020B0604030504040204"/>
                <a:cs typeface="Verdana" panose="020B0604030504040204"/>
                <a:sym typeface="Verdana" panose="020B0604030504040204"/>
              </a:rPr>
              <a:t>volatile-ttl ： 删除即将过期的</a:t>
            </a:r>
            <a:endParaRPr sz="1050">
              <a:solidFill>
                <a:schemeClr val="dk1"/>
              </a:solidFill>
              <a:latin typeface="Verdana" panose="020B0604030504040204"/>
              <a:ea typeface="Verdana" panose="020B0604030504040204"/>
              <a:cs typeface="Verdana" panose="020B0604030504040204"/>
              <a:sym typeface="Verdana" panose="020B0604030504040204"/>
            </a:endParaRPr>
          </a:p>
          <a:p>
            <a:pPr marL="457200" lvl="0" indent="-295275" algn="l" rtl="0">
              <a:spcBef>
                <a:spcPts val="0"/>
              </a:spcBef>
              <a:spcAft>
                <a:spcPts val="0"/>
              </a:spcAft>
              <a:buClr>
                <a:schemeClr val="dk1"/>
              </a:buClr>
              <a:buSzPts val="1050"/>
              <a:buFont typeface="Verdana" panose="020B0604030504040204"/>
              <a:buChar char="●"/>
            </a:pPr>
            <a:r>
              <a:rPr lang="en-GB" sz="1050">
                <a:solidFill>
                  <a:schemeClr val="dk1"/>
                </a:solidFill>
                <a:latin typeface="Verdana" panose="020B0604030504040204"/>
                <a:ea typeface="Verdana" panose="020B0604030504040204"/>
                <a:cs typeface="Verdana" panose="020B0604030504040204"/>
                <a:sym typeface="Verdana" panose="020B0604030504040204"/>
              </a:rPr>
              <a:t>noeviction ： 永不过期，返回错误当mem_used内存已经超过maxmemory的设定，对于所有的读写请求，都会触发redis.c/freeMemoryIfNeeded(void)函数以清理超出的内存。注意这个清理过程是阻塞的，直到清理出足够的内存空间。所以如果在达到maxmemory并且调用方还在不断写入的情况下，可能会反复触发主动清理策略，导致请求会有一定的延迟。</a:t>
            </a:r>
            <a:endParaRPr sz="1050">
              <a:solidFill>
                <a:schemeClr val="dk1"/>
              </a:solidFill>
              <a:latin typeface="Verdana" panose="020B0604030504040204"/>
              <a:ea typeface="Verdana" panose="020B0604030504040204"/>
              <a:cs typeface="Verdana" panose="020B0604030504040204"/>
              <a:sym typeface="Verdana" panose="020B0604030504040204"/>
            </a:endParaRPr>
          </a:p>
          <a:p>
            <a:pPr marL="0" lvl="0" indent="0" algn="l" rtl="0">
              <a:spcBef>
                <a:spcPts val="1100"/>
              </a:spcBef>
              <a:spcAft>
                <a:spcPts val="1100"/>
              </a:spcAft>
              <a:buNone/>
            </a:pPr>
            <a:br>
              <a:rPr lang="en-GB" sz="1000">
                <a:solidFill>
                  <a:schemeClr val="dk1"/>
                </a:solidFill>
                <a:latin typeface="Courier New" panose="02070309020205020404"/>
                <a:ea typeface="Courier New" panose="02070309020205020404"/>
                <a:cs typeface="Courier New" panose="02070309020205020404"/>
                <a:sym typeface="Courier New" panose="02070309020205020404"/>
              </a:rPr>
            </a:b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a:t>
            </a:r>
            <a:br>
              <a:rPr lang="en-GB" sz="1000">
                <a:solidFill>
                  <a:schemeClr val="dk1"/>
                </a:solidFill>
                <a:latin typeface="Courier New" panose="02070309020205020404"/>
                <a:ea typeface="Courier New" panose="02070309020205020404"/>
                <a:cs typeface="Courier New" panose="02070309020205020404"/>
                <a:sym typeface="Courier New" panose="02070309020205020404"/>
              </a:rPr>
            </a:b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hz 10</a:t>
            </a:r>
            <a:br>
              <a:rPr lang="en-GB" sz="1000">
                <a:solidFill>
                  <a:schemeClr val="dk1"/>
                </a:solidFill>
                <a:latin typeface="Courier New" panose="02070309020205020404"/>
                <a:ea typeface="Courier New" panose="02070309020205020404"/>
                <a:cs typeface="Courier New" panose="02070309020205020404"/>
                <a:sym typeface="Courier New" panose="02070309020205020404"/>
              </a:rPr>
            </a:br>
            <a:br>
              <a:rPr lang="en-GB" sz="1000">
                <a:solidFill>
                  <a:schemeClr val="dk1"/>
                </a:solidFill>
                <a:latin typeface="Courier New" panose="02070309020205020404"/>
                <a:ea typeface="Courier New" panose="02070309020205020404"/>
                <a:cs typeface="Courier New" panose="02070309020205020404"/>
                <a:sym typeface="Courier New" panose="02070309020205020404"/>
              </a:rPr>
            </a:b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a:t>
            </a:r>
            <a:br>
              <a:rPr lang="en-GB" sz="1000">
                <a:solidFill>
                  <a:schemeClr val="dk1"/>
                </a:solidFill>
                <a:latin typeface="Courier New" panose="02070309020205020404"/>
                <a:ea typeface="Courier New" panose="02070309020205020404"/>
                <a:cs typeface="Courier New" panose="02070309020205020404"/>
                <a:sym typeface="Courier New" panose="02070309020205020404"/>
              </a:rPr>
            </a:b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maxmemory-policy noeviction</a:t>
            </a:r>
            <a:br>
              <a:rPr lang="en-GB" sz="1000">
                <a:solidFill>
                  <a:schemeClr val="dk1"/>
                </a:solidFill>
                <a:latin typeface="Courier New" panose="02070309020205020404"/>
                <a:ea typeface="Courier New" panose="02070309020205020404"/>
                <a:cs typeface="Courier New" panose="02070309020205020404"/>
                <a:sym typeface="Courier New" panose="02070309020205020404"/>
              </a:rPr>
            </a:br>
            <a:br>
              <a:rPr lang="en-GB" sz="1000">
                <a:solidFill>
                  <a:schemeClr val="dk1"/>
                </a:solidFill>
                <a:latin typeface="Courier New" panose="02070309020205020404"/>
                <a:ea typeface="Courier New" panose="02070309020205020404"/>
                <a:cs typeface="Courier New" panose="02070309020205020404"/>
                <a:sym typeface="Courier New" panose="02070309020205020404"/>
              </a:rPr>
            </a:b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a:t>
            </a:r>
            <a:br>
              <a:rPr lang="en-GB" sz="1000">
                <a:solidFill>
                  <a:schemeClr val="dk1"/>
                </a:solidFill>
                <a:latin typeface="Courier New" panose="02070309020205020404"/>
                <a:ea typeface="Courier New" panose="02070309020205020404"/>
                <a:cs typeface="Courier New" panose="02070309020205020404"/>
                <a:sym typeface="Courier New" panose="02070309020205020404"/>
              </a:rPr>
            </a:b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maxmemory-samples 5</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RDB、AOF和复制功能对过期键的处理</a:t>
            </a:r>
            <a:endParaRPr lang="en-GB"/>
          </a:p>
        </p:txBody>
      </p:sp>
      <p:sp>
        <p:nvSpPr>
          <p:cNvPr id="223" name="Google Shape;223;p36"/>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5275" algn="l" rtl="0">
              <a:spcBef>
                <a:spcPts val="0"/>
              </a:spcBef>
              <a:spcAft>
                <a:spcPts val="0"/>
              </a:spcAft>
              <a:buClr>
                <a:schemeClr val="dk1"/>
              </a:buClr>
              <a:buSzPts val="1050"/>
              <a:buFont typeface="Verdana" panose="020B0604030504040204"/>
              <a:buChar char="●"/>
            </a:pPr>
            <a:r>
              <a:rPr lang="en-GB">
                <a:solidFill>
                  <a:schemeClr val="dk1"/>
                </a:solidFill>
                <a:latin typeface="Verdana" panose="020B0604030504040204"/>
                <a:ea typeface="Verdana" panose="020B0604030504040204"/>
                <a:cs typeface="Verdana" panose="020B0604030504040204"/>
                <a:sym typeface="Verdana" panose="020B0604030504040204"/>
              </a:rPr>
              <a:t>RDB</a:t>
            </a:r>
            <a:r>
              <a:rPr lang="en-GB" sz="1050">
                <a:solidFill>
                  <a:schemeClr val="dk1"/>
                </a:solidFill>
                <a:latin typeface="Verdana" panose="020B0604030504040204"/>
                <a:ea typeface="Verdana" panose="020B0604030504040204"/>
                <a:cs typeface="Verdana" panose="020B0604030504040204"/>
                <a:sym typeface="Verdana" panose="020B0604030504040204"/>
              </a:rPr>
              <a:t>：</a:t>
            </a:r>
            <a:br>
              <a:rPr lang="en-GB" sz="1050">
                <a:solidFill>
                  <a:schemeClr val="dk1"/>
                </a:solidFill>
                <a:latin typeface="Verdana" panose="020B0604030504040204"/>
                <a:ea typeface="Verdana" panose="020B0604030504040204"/>
                <a:cs typeface="Verdana" panose="020B0604030504040204"/>
                <a:sym typeface="Verdana" panose="020B0604030504040204"/>
              </a:rPr>
            </a:br>
            <a:r>
              <a:rPr lang="en-GB" sz="1000">
                <a:solidFill>
                  <a:schemeClr val="dk1"/>
                </a:solidFill>
                <a:latin typeface="Verdana" panose="020B0604030504040204"/>
                <a:ea typeface="Verdana" panose="020B0604030504040204"/>
                <a:cs typeface="Verdana" panose="020B0604030504040204"/>
                <a:sym typeface="Verdana" panose="020B0604030504040204"/>
              </a:rPr>
              <a:t>生成新RDB文件时，过期键不会被保存；</a:t>
            </a:r>
            <a:br>
              <a:rPr lang="en-GB" sz="1000">
                <a:solidFill>
                  <a:schemeClr val="dk1"/>
                </a:solidFill>
                <a:latin typeface="Verdana" panose="020B0604030504040204"/>
                <a:ea typeface="Verdana" panose="020B0604030504040204"/>
                <a:cs typeface="Verdana" panose="020B0604030504040204"/>
                <a:sym typeface="Verdana" panose="020B0604030504040204"/>
              </a:rPr>
            </a:br>
            <a:r>
              <a:rPr lang="en-GB" sz="1000">
                <a:solidFill>
                  <a:schemeClr val="dk1"/>
                </a:solidFill>
                <a:latin typeface="Verdana" panose="020B0604030504040204"/>
                <a:ea typeface="Verdana" panose="020B0604030504040204"/>
                <a:cs typeface="Verdana" panose="020B0604030504040204"/>
                <a:sym typeface="Verdana" panose="020B0604030504040204"/>
              </a:rPr>
              <a:t>主服务器载入RDB，过期键不会被写入；</a:t>
            </a:r>
            <a:br>
              <a:rPr lang="en-GB" sz="1000">
                <a:solidFill>
                  <a:schemeClr val="dk1"/>
                </a:solidFill>
                <a:latin typeface="Verdana" panose="020B0604030504040204"/>
                <a:ea typeface="Verdana" panose="020B0604030504040204"/>
                <a:cs typeface="Verdana" panose="020B0604030504040204"/>
                <a:sym typeface="Verdana" panose="020B0604030504040204"/>
              </a:rPr>
            </a:br>
            <a:r>
              <a:rPr lang="en-GB" sz="1000">
                <a:solidFill>
                  <a:schemeClr val="dk1"/>
                </a:solidFill>
                <a:latin typeface="Verdana" panose="020B0604030504040204"/>
                <a:ea typeface="Verdana" panose="020B0604030504040204"/>
                <a:cs typeface="Verdana" panose="020B0604030504040204"/>
                <a:sym typeface="Verdana" panose="020B0604030504040204"/>
              </a:rPr>
              <a:t>从服务器载入RDB，过期键会被写入，主从同步时清除。</a:t>
            </a:r>
            <a:br>
              <a:rPr lang="en-GB" sz="1000">
                <a:solidFill>
                  <a:schemeClr val="dk1"/>
                </a:solidFill>
                <a:latin typeface="Verdana" panose="020B0604030504040204"/>
                <a:ea typeface="Verdana" panose="020B0604030504040204"/>
                <a:cs typeface="Verdana" panose="020B0604030504040204"/>
                <a:sym typeface="Verdana" panose="020B0604030504040204"/>
              </a:rPr>
            </a:br>
            <a:endParaRPr sz="1050">
              <a:solidFill>
                <a:schemeClr val="dk1"/>
              </a:solidFill>
              <a:latin typeface="Verdana" panose="020B0604030504040204"/>
              <a:ea typeface="Verdana" panose="020B0604030504040204"/>
              <a:cs typeface="Verdana" panose="020B0604030504040204"/>
              <a:sym typeface="Verdana" panose="020B0604030504040204"/>
            </a:endParaRPr>
          </a:p>
          <a:p>
            <a:pPr marL="457200" lvl="0" indent="-295275" algn="l" rtl="0">
              <a:spcBef>
                <a:spcPts val="0"/>
              </a:spcBef>
              <a:spcAft>
                <a:spcPts val="0"/>
              </a:spcAft>
              <a:buClr>
                <a:schemeClr val="dk1"/>
              </a:buClr>
              <a:buSzPts val="1050"/>
              <a:buFont typeface="Verdana" panose="020B0604030504040204"/>
              <a:buChar char="●"/>
            </a:pPr>
            <a:r>
              <a:rPr lang="en-GB">
                <a:solidFill>
                  <a:schemeClr val="dk1"/>
                </a:solidFill>
                <a:latin typeface="Verdana" panose="020B0604030504040204"/>
                <a:ea typeface="Verdana" panose="020B0604030504040204"/>
                <a:cs typeface="Verdana" panose="020B0604030504040204"/>
                <a:sym typeface="Verdana" panose="020B0604030504040204"/>
              </a:rPr>
              <a:t>AOF</a:t>
            </a:r>
            <a:r>
              <a:rPr lang="en-GB" sz="1050">
                <a:solidFill>
                  <a:schemeClr val="dk1"/>
                </a:solidFill>
                <a:latin typeface="Verdana" panose="020B0604030504040204"/>
                <a:ea typeface="Verdana" panose="020B0604030504040204"/>
                <a:cs typeface="Verdana" panose="020B0604030504040204"/>
                <a:sym typeface="Verdana" panose="020B0604030504040204"/>
              </a:rPr>
              <a:t>：</a:t>
            </a:r>
            <a:br>
              <a:rPr lang="en-GB" sz="1050">
                <a:solidFill>
                  <a:schemeClr val="dk1"/>
                </a:solidFill>
                <a:latin typeface="Verdana" panose="020B0604030504040204"/>
                <a:ea typeface="Verdana" panose="020B0604030504040204"/>
                <a:cs typeface="Verdana" panose="020B0604030504040204"/>
                <a:sym typeface="Verdana" panose="020B0604030504040204"/>
              </a:rPr>
            </a:br>
            <a:r>
              <a:rPr lang="en-GB" sz="1000">
                <a:solidFill>
                  <a:schemeClr val="dk1"/>
                </a:solidFill>
                <a:latin typeface="Verdana" panose="020B0604030504040204"/>
                <a:ea typeface="Verdana" panose="020B0604030504040204"/>
                <a:cs typeface="Verdana" panose="020B0604030504040204"/>
                <a:sym typeface="Verdana" panose="020B0604030504040204"/>
              </a:rPr>
              <a:t>过期键被删除，程序会向AOF文件追加（append）一条DEL命令；</a:t>
            </a:r>
            <a:br>
              <a:rPr lang="en-GB" sz="1000">
                <a:solidFill>
                  <a:schemeClr val="dk1"/>
                </a:solidFill>
                <a:latin typeface="Verdana" panose="020B0604030504040204"/>
                <a:ea typeface="Verdana" panose="020B0604030504040204"/>
                <a:cs typeface="Verdana" panose="020B0604030504040204"/>
                <a:sym typeface="Verdana" panose="020B0604030504040204"/>
              </a:rPr>
            </a:br>
            <a:r>
              <a:rPr lang="en-GB" sz="1000">
                <a:solidFill>
                  <a:schemeClr val="dk1"/>
                </a:solidFill>
                <a:latin typeface="Verdana" panose="020B0604030504040204"/>
                <a:ea typeface="Verdana" panose="020B0604030504040204"/>
                <a:cs typeface="Verdana" panose="020B0604030504040204"/>
                <a:sym typeface="Verdana" panose="020B0604030504040204"/>
              </a:rPr>
              <a:t>AOF重写时，过期键不会被写入。</a:t>
            </a:r>
            <a:br>
              <a:rPr lang="en-GB" sz="1000">
                <a:solidFill>
                  <a:schemeClr val="dk1"/>
                </a:solidFill>
                <a:latin typeface="Verdana" panose="020B0604030504040204"/>
                <a:ea typeface="Verdana" panose="020B0604030504040204"/>
                <a:cs typeface="Verdana" panose="020B0604030504040204"/>
                <a:sym typeface="Verdana" panose="020B0604030504040204"/>
              </a:rPr>
            </a:br>
            <a:endParaRPr sz="1050">
              <a:solidFill>
                <a:schemeClr val="dk1"/>
              </a:solidFill>
              <a:latin typeface="Verdana" panose="020B0604030504040204"/>
              <a:ea typeface="Verdana" panose="020B0604030504040204"/>
              <a:cs typeface="Verdana" panose="020B0604030504040204"/>
              <a:sym typeface="Verdana" panose="020B0604030504040204"/>
            </a:endParaRPr>
          </a:p>
          <a:p>
            <a:pPr marL="457200" lvl="0" indent="-295275" algn="l" rtl="0">
              <a:spcBef>
                <a:spcPts val="0"/>
              </a:spcBef>
              <a:spcAft>
                <a:spcPts val="0"/>
              </a:spcAft>
              <a:buClr>
                <a:schemeClr val="dk1"/>
              </a:buClr>
              <a:buSzPts val="1050"/>
              <a:buFont typeface="Verdana" panose="020B0604030504040204"/>
              <a:buChar char="●"/>
            </a:pPr>
            <a:r>
              <a:rPr lang="en-GB">
                <a:solidFill>
                  <a:schemeClr val="dk1"/>
                </a:solidFill>
                <a:latin typeface="Verdana" panose="020B0604030504040204"/>
                <a:ea typeface="Verdana" panose="020B0604030504040204"/>
                <a:cs typeface="Verdana" panose="020B0604030504040204"/>
                <a:sym typeface="Verdana" panose="020B0604030504040204"/>
              </a:rPr>
              <a:t>复制</a:t>
            </a:r>
            <a:r>
              <a:rPr lang="en-GB" sz="1050">
                <a:solidFill>
                  <a:schemeClr val="dk1"/>
                </a:solidFill>
                <a:latin typeface="Verdana" panose="020B0604030504040204"/>
                <a:ea typeface="Verdana" panose="020B0604030504040204"/>
                <a:cs typeface="Verdana" panose="020B0604030504040204"/>
                <a:sym typeface="Verdana" panose="020B0604030504040204"/>
              </a:rPr>
              <a:t>：</a:t>
            </a:r>
            <a:br>
              <a:rPr lang="en-GB" sz="1050">
                <a:solidFill>
                  <a:schemeClr val="dk1"/>
                </a:solidFill>
                <a:latin typeface="Verdana" panose="020B0604030504040204"/>
                <a:ea typeface="Verdana" panose="020B0604030504040204"/>
                <a:cs typeface="Verdana" panose="020B0604030504040204"/>
                <a:sym typeface="Verdana" panose="020B0604030504040204"/>
              </a:rPr>
            </a:br>
            <a:r>
              <a:rPr lang="en-GB" sz="1000">
                <a:solidFill>
                  <a:schemeClr val="dk1"/>
                </a:solidFill>
                <a:latin typeface="Verdana" panose="020B0604030504040204"/>
                <a:ea typeface="Verdana" panose="020B0604030504040204"/>
                <a:cs typeface="Verdana" panose="020B0604030504040204"/>
                <a:sym typeface="Verdana" panose="020B0604030504040204"/>
              </a:rPr>
              <a:t>主服务器在删除一个过期键之后，会显式地向所有从服务器发送一个DEL命令；</a:t>
            </a:r>
            <a:br>
              <a:rPr lang="en-GB" sz="1000">
                <a:solidFill>
                  <a:schemeClr val="dk1"/>
                </a:solidFill>
                <a:latin typeface="Verdana" panose="020B0604030504040204"/>
                <a:ea typeface="Verdana" panose="020B0604030504040204"/>
                <a:cs typeface="Verdana" panose="020B0604030504040204"/>
                <a:sym typeface="Verdana" panose="020B0604030504040204"/>
              </a:rPr>
            </a:br>
            <a:r>
              <a:rPr lang="en-GB" sz="1000">
                <a:solidFill>
                  <a:schemeClr val="dk1"/>
                </a:solidFill>
                <a:latin typeface="Verdana" panose="020B0604030504040204"/>
                <a:ea typeface="Verdana" panose="020B0604030504040204"/>
                <a:cs typeface="Verdana" panose="020B0604030504040204"/>
                <a:sym typeface="Verdana" panose="020B0604030504040204"/>
              </a:rPr>
              <a:t>从服务器在执行客户端发送的读命令时，即使碰到过期键也不会将过期键删除，而是继续像处理未过期的键一样来处理过期键；</a:t>
            </a:r>
            <a:br>
              <a:rPr lang="en-GB" sz="1000">
                <a:solidFill>
                  <a:schemeClr val="dk1"/>
                </a:solidFill>
                <a:latin typeface="Verdana" panose="020B0604030504040204"/>
                <a:ea typeface="Verdana" panose="020B0604030504040204"/>
                <a:cs typeface="Verdana" panose="020B0604030504040204"/>
                <a:sym typeface="Verdana" panose="020B0604030504040204"/>
              </a:rPr>
            </a:br>
            <a:r>
              <a:rPr lang="en-GB" sz="1000">
                <a:solidFill>
                  <a:schemeClr val="dk1"/>
                </a:solidFill>
                <a:latin typeface="Verdana" panose="020B0604030504040204"/>
                <a:ea typeface="Verdana" panose="020B0604030504040204"/>
                <a:cs typeface="Verdana" panose="020B0604030504040204"/>
                <a:sym typeface="Verdana" panose="020B0604030504040204"/>
              </a:rPr>
              <a:t>从服务器只有在接到主服务器发来的DEL命令之后，才会删除过期键。</a:t>
            </a:r>
            <a:endParaRPr sz="1000">
              <a:solidFill>
                <a:schemeClr val="dk1"/>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四、持久化（RDB与AOF）</a:t>
            </a:r>
            <a:endParaRPr lang="en-GB"/>
          </a:p>
        </p:txBody>
      </p:sp>
      <p:sp>
        <p:nvSpPr>
          <p:cNvPr id="229" name="Google Shape;229;p37"/>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RDB(Snapshotting)</a:t>
            </a:r>
            <a:endParaRPr lang="en-GB"/>
          </a:p>
          <a:p>
            <a:pPr marL="457200" lvl="0" indent="-342900" algn="l" rtl="0">
              <a:spcBef>
                <a:spcPts val="0"/>
              </a:spcBef>
              <a:spcAft>
                <a:spcPts val="0"/>
              </a:spcAft>
              <a:buSzPts val="1800"/>
              <a:buChar char="●"/>
            </a:pPr>
            <a:r>
              <a:rPr lang="en-GB"/>
              <a:t>AOF(Append-only file)</a:t>
            </a:r>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RDB生成 -- 自动间隔性保存</a:t>
            </a:r>
            <a:endParaRPr lang="en-GB"/>
          </a:p>
        </p:txBody>
      </p:sp>
      <p:sp>
        <p:nvSpPr>
          <p:cNvPr id="235" name="Google Shape;235;p38"/>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chemeClr val="dk1"/>
                </a:solidFill>
              </a:rPr>
              <a:t>//默认配置：</a:t>
            </a:r>
            <a:endParaRPr sz="1000">
              <a:solidFill>
                <a:schemeClr val="dk1"/>
              </a:solidFill>
            </a:endParaRPr>
          </a:p>
          <a:p>
            <a:pPr marL="0" lvl="0" indent="0" algn="l" rtl="0">
              <a:spcBef>
                <a:spcPts val="0"/>
              </a:spcBef>
              <a:spcAft>
                <a:spcPts val="0"/>
              </a:spcAft>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save 900 1</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save 300 10</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save 60 10000</a:t>
            </a:r>
            <a:br>
              <a:rPr lang="en-GB" sz="1000">
                <a:solidFill>
                  <a:schemeClr val="dk1"/>
                </a:solidFill>
              </a:rPr>
            </a:br>
            <a:br>
              <a:rPr lang="en-GB" sz="1000">
                <a:solidFill>
                  <a:schemeClr val="dk1"/>
                </a:solidFill>
              </a:rPr>
            </a:br>
            <a:r>
              <a:rPr lang="en-GB" sz="1000">
                <a:solidFill>
                  <a:schemeClr val="dk1"/>
                </a:solidFill>
              </a:rPr>
              <a:t>服务器在900秒之内，对数据库进行了至少1次修改。</a:t>
            </a:r>
            <a:endParaRPr sz="1000">
              <a:solidFill>
                <a:schemeClr val="dk1"/>
              </a:solidFill>
            </a:endParaRPr>
          </a:p>
          <a:p>
            <a:pPr marL="0" lvl="0" indent="0" algn="l" rtl="0">
              <a:spcBef>
                <a:spcPts val="0"/>
              </a:spcBef>
              <a:spcAft>
                <a:spcPts val="0"/>
              </a:spcAft>
              <a:buNone/>
            </a:pPr>
            <a:r>
              <a:rPr lang="en-GB" sz="1000">
                <a:solidFill>
                  <a:schemeClr val="dk1"/>
                </a:solidFill>
              </a:rPr>
              <a:t>服务器在300秒之内，对数据库进行了至少10次修改。</a:t>
            </a:r>
            <a:endParaRPr sz="1000">
              <a:solidFill>
                <a:schemeClr val="dk1"/>
              </a:solidFill>
            </a:endParaRPr>
          </a:p>
          <a:p>
            <a:pPr marL="0" lvl="0" indent="0" algn="l" rtl="0">
              <a:spcBef>
                <a:spcPts val="0"/>
              </a:spcBef>
              <a:spcAft>
                <a:spcPts val="0"/>
              </a:spcAft>
              <a:buNone/>
            </a:pPr>
            <a:r>
              <a:rPr lang="en-GB" sz="1000">
                <a:solidFill>
                  <a:schemeClr val="dk1"/>
                </a:solidFill>
              </a:rPr>
              <a:t>服务器在60秒之内，对数据库进行了至少10000次修改。</a:t>
            </a:r>
            <a:endParaRPr sz="1000">
              <a:solidFill>
                <a:schemeClr val="dk1"/>
              </a:solidFill>
            </a:endParaRPr>
          </a:p>
          <a:p>
            <a:pPr marL="0" lvl="0" indent="0" algn="l" rtl="0">
              <a:spcBef>
                <a:spcPts val="0"/>
              </a:spcBef>
              <a:spcAft>
                <a:spcPts val="0"/>
              </a:spcAft>
              <a:buNone/>
            </a:pP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Clr>
                <a:schemeClr val="dk1"/>
              </a:buClr>
              <a:buSzPts val="1100"/>
              <a:buFont typeface="Arial" panose="020B0604020202020204"/>
              <a:buNone/>
            </a:pPr>
            <a:endParaRPr sz="1000">
              <a:solidFill>
                <a:schemeClr val="dk1"/>
              </a:solidFill>
            </a:endParaRPr>
          </a:p>
        </p:txBody>
      </p:sp>
      <p:pic>
        <p:nvPicPr>
          <p:cNvPr id="236" name="Google Shape;236;p38"/>
          <p:cNvPicPr preferRelativeResize="0"/>
          <p:nvPr/>
        </p:nvPicPr>
        <p:blipFill>
          <a:blip r:embed="rId1"/>
          <a:stretch>
            <a:fillRect/>
          </a:stretch>
        </p:blipFill>
        <p:spPr>
          <a:xfrm>
            <a:off x="311700" y="2726675"/>
            <a:ext cx="5067549" cy="1842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RDB文件结构</a:t>
            </a:r>
            <a:endParaRPr lang="en-GB"/>
          </a:p>
        </p:txBody>
      </p:sp>
      <p:sp>
        <p:nvSpPr>
          <p:cNvPr id="242" name="Google Shape;242;p39"/>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GB">
                <a:solidFill>
                  <a:schemeClr val="dk1"/>
                </a:solidFill>
              </a:rPr>
              <a:t>列表对象（REDIS_RDB_TYPE_LIST）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集合对象（REDIS_RDB_TYPE_SET）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哈希表对象（REDIS_RDB_TYPE_HASH）</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有序集合对象（REDIS_RDB_TYPE_ZSET）</a:t>
            </a:r>
            <a:endParaRPr>
              <a:solidFill>
                <a:schemeClr val="dk1"/>
              </a:solidFill>
            </a:endParaRPr>
          </a:p>
          <a:p>
            <a:pPr marL="0" lvl="0" indent="0" algn="l" rtl="0">
              <a:spcBef>
                <a:spcPts val="0"/>
              </a:spcBef>
              <a:spcAft>
                <a:spcPts val="0"/>
              </a:spcAft>
              <a:buNone/>
            </a:pPr>
            <a:endParaRPr sz="1000">
              <a:solidFill>
                <a:schemeClr val="dk1"/>
              </a:solidFill>
            </a:endParaRPr>
          </a:p>
        </p:txBody>
      </p:sp>
      <p:cxnSp>
        <p:nvCxnSpPr>
          <p:cNvPr id="243" name="Google Shape;243;p39"/>
          <p:cNvCxnSpPr/>
          <p:nvPr/>
        </p:nvCxnSpPr>
        <p:spPr>
          <a:xfrm>
            <a:off x="3784200" y="1782538"/>
            <a:ext cx="349200" cy="0"/>
          </a:xfrm>
          <a:prstGeom prst="straightConnector1">
            <a:avLst/>
          </a:prstGeom>
          <a:noFill/>
          <a:ln w="9525" cap="flat" cmpd="sng">
            <a:solidFill>
              <a:schemeClr val="dk2"/>
            </a:solidFill>
            <a:prstDash val="solid"/>
            <a:round/>
            <a:headEnd type="none" w="med" len="med"/>
            <a:tailEnd type="triangle" w="med" len="med"/>
          </a:ln>
        </p:spPr>
      </p:cxnSp>
      <p:cxnSp>
        <p:nvCxnSpPr>
          <p:cNvPr id="244" name="Google Shape;244;p39"/>
          <p:cNvCxnSpPr/>
          <p:nvPr/>
        </p:nvCxnSpPr>
        <p:spPr>
          <a:xfrm>
            <a:off x="3539450" y="2706063"/>
            <a:ext cx="352800" cy="1200"/>
          </a:xfrm>
          <a:prstGeom prst="straightConnector1">
            <a:avLst/>
          </a:prstGeom>
          <a:noFill/>
          <a:ln w="9525" cap="flat" cmpd="sng">
            <a:solidFill>
              <a:schemeClr val="dk2"/>
            </a:solidFill>
            <a:prstDash val="solid"/>
            <a:round/>
            <a:headEnd type="none" w="med" len="med"/>
            <a:tailEnd type="triangle" w="med" len="med"/>
          </a:ln>
        </p:spPr>
      </p:cxnSp>
      <p:cxnSp>
        <p:nvCxnSpPr>
          <p:cNvPr id="245" name="Google Shape;245;p39"/>
          <p:cNvCxnSpPr/>
          <p:nvPr/>
        </p:nvCxnSpPr>
        <p:spPr>
          <a:xfrm rot="10800000" flipH="1">
            <a:off x="4971863" y="3662650"/>
            <a:ext cx="324900" cy="2400"/>
          </a:xfrm>
          <a:prstGeom prst="straightConnector1">
            <a:avLst/>
          </a:prstGeom>
          <a:noFill/>
          <a:ln w="9525" cap="flat" cmpd="sng">
            <a:solidFill>
              <a:schemeClr val="dk2"/>
            </a:solidFill>
            <a:prstDash val="solid"/>
            <a:round/>
            <a:headEnd type="none" w="med" len="med"/>
            <a:tailEnd type="triangle" w="med" len="med"/>
          </a:ln>
        </p:spPr>
      </p:cxnSp>
      <p:pic>
        <p:nvPicPr>
          <p:cNvPr id="246" name="Google Shape;246;p39"/>
          <p:cNvPicPr preferRelativeResize="0"/>
          <p:nvPr/>
        </p:nvPicPr>
        <p:blipFill>
          <a:blip r:embed="rId1"/>
          <a:stretch>
            <a:fillRect/>
          </a:stretch>
        </p:blipFill>
        <p:spPr>
          <a:xfrm>
            <a:off x="4253175" y="1647625"/>
            <a:ext cx="3097121" cy="269825"/>
          </a:xfrm>
          <a:prstGeom prst="rect">
            <a:avLst/>
          </a:prstGeom>
          <a:noFill/>
          <a:ln>
            <a:noFill/>
          </a:ln>
        </p:spPr>
      </p:pic>
      <p:pic>
        <p:nvPicPr>
          <p:cNvPr id="247" name="Google Shape;247;p39"/>
          <p:cNvPicPr preferRelativeResize="0"/>
          <p:nvPr/>
        </p:nvPicPr>
        <p:blipFill>
          <a:blip r:embed="rId2"/>
          <a:stretch>
            <a:fillRect/>
          </a:stretch>
        </p:blipFill>
        <p:spPr>
          <a:xfrm>
            <a:off x="311696" y="1647625"/>
            <a:ext cx="3352719" cy="269825"/>
          </a:xfrm>
          <a:prstGeom prst="rect">
            <a:avLst/>
          </a:prstGeom>
          <a:noFill/>
          <a:ln>
            <a:noFill/>
          </a:ln>
        </p:spPr>
      </p:pic>
      <p:pic>
        <p:nvPicPr>
          <p:cNvPr id="248" name="Google Shape;248;p39"/>
          <p:cNvPicPr preferRelativeResize="0"/>
          <p:nvPr/>
        </p:nvPicPr>
        <p:blipFill>
          <a:blip r:embed="rId3"/>
          <a:stretch>
            <a:fillRect/>
          </a:stretch>
        </p:blipFill>
        <p:spPr>
          <a:xfrm>
            <a:off x="311700" y="2571750"/>
            <a:ext cx="3094376" cy="269825"/>
          </a:xfrm>
          <a:prstGeom prst="rect">
            <a:avLst/>
          </a:prstGeom>
          <a:noFill/>
          <a:ln>
            <a:noFill/>
          </a:ln>
        </p:spPr>
      </p:pic>
      <p:pic>
        <p:nvPicPr>
          <p:cNvPr id="249" name="Google Shape;249;p39"/>
          <p:cNvPicPr preferRelativeResize="0"/>
          <p:nvPr/>
        </p:nvPicPr>
        <p:blipFill>
          <a:blip r:embed="rId4"/>
          <a:stretch>
            <a:fillRect/>
          </a:stretch>
        </p:blipFill>
        <p:spPr>
          <a:xfrm>
            <a:off x="4025625" y="2571751"/>
            <a:ext cx="4110769" cy="269825"/>
          </a:xfrm>
          <a:prstGeom prst="rect">
            <a:avLst/>
          </a:prstGeom>
          <a:noFill/>
          <a:ln>
            <a:noFill/>
          </a:ln>
        </p:spPr>
      </p:pic>
      <p:pic>
        <p:nvPicPr>
          <p:cNvPr id="250" name="Google Shape;250;p39"/>
          <p:cNvPicPr preferRelativeResize="0"/>
          <p:nvPr/>
        </p:nvPicPr>
        <p:blipFill>
          <a:blip r:embed="rId5"/>
          <a:stretch>
            <a:fillRect/>
          </a:stretch>
        </p:blipFill>
        <p:spPr>
          <a:xfrm>
            <a:off x="311700" y="3546275"/>
            <a:ext cx="4411600" cy="235150"/>
          </a:xfrm>
          <a:prstGeom prst="rect">
            <a:avLst/>
          </a:prstGeom>
          <a:noFill/>
          <a:ln>
            <a:noFill/>
          </a:ln>
        </p:spPr>
      </p:pic>
      <p:pic>
        <p:nvPicPr>
          <p:cNvPr id="251" name="Google Shape;251;p39"/>
          <p:cNvPicPr preferRelativeResize="0"/>
          <p:nvPr/>
        </p:nvPicPr>
        <p:blipFill>
          <a:blip r:embed="rId6"/>
          <a:stretch>
            <a:fillRect/>
          </a:stretch>
        </p:blipFill>
        <p:spPr>
          <a:xfrm>
            <a:off x="5545325" y="3546275"/>
            <a:ext cx="3286985" cy="235150"/>
          </a:xfrm>
          <a:prstGeom prst="rect">
            <a:avLst/>
          </a:prstGeom>
          <a:noFill/>
          <a:ln>
            <a:noFill/>
          </a:ln>
        </p:spPr>
      </p:pic>
      <p:pic>
        <p:nvPicPr>
          <p:cNvPr id="252" name="Google Shape;252;p39"/>
          <p:cNvPicPr preferRelativeResize="0"/>
          <p:nvPr/>
        </p:nvPicPr>
        <p:blipFill>
          <a:blip r:embed="rId7"/>
          <a:stretch>
            <a:fillRect/>
          </a:stretch>
        </p:blipFill>
        <p:spPr>
          <a:xfrm>
            <a:off x="311700" y="4448925"/>
            <a:ext cx="4660176" cy="203965"/>
          </a:xfrm>
          <a:prstGeom prst="rect">
            <a:avLst/>
          </a:prstGeom>
          <a:noFill/>
          <a:ln>
            <a:noFill/>
          </a:ln>
        </p:spPr>
      </p:pic>
      <p:pic>
        <p:nvPicPr>
          <p:cNvPr id="253" name="Google Shape;253;p39"/>
          <p:cNvPicPr preferRelativeResize="0"/>
          <p:nvPr/>
        </p:nvPicPr>
        <p:blipFill>
          <a:blip r:embed="rId8"/>
          <a:stretch>
            <a:fillRect/>
          </a:stretch>
        </p:blipFill>
        <p:spPr>
          <a:xfrm>
            <a:off x="5545325" y="4435275"/>
            <a:ext cx="3286976" cy="231270"/>
          </a:xfrm>
          <a:prstGeom prst="rect">
            <a:avLst/>
          </a:prstGeom>
          <a:noFill/>
          <a:ln>
            <a:noFill/>
          </a:ln>
        </p:spPr>
      </p:pic>
      <p:cxnSp>
        <p:nvCxnSpPr>
          <p:cNvPr id="254" name="Google Shape;254;p39"/>
          <p:cNvCxnSpPr/>
          <p:nvPr/>
        </p:nvCxnSpPr>
        <p:spPr>
          <a:xfrm rot="10800000" flipH="1">
            <a:off x="5096138" y="4549713"/>
            <a:ext cx="324900" cy="2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58" name="Shape 258"/>
        <p:cNvGrpSpPr/>
        <p:nvPr/>
      </p:nvGrpSpPr>
      <p:grpSpPr>
        <a:xfrm>
          <a:off x="0" y="0"/>
          <a:ext cx="0" cy="0"/>
          <a:chOff x="0" y="0"/>
          <a:chExt cx="0" cy="0"/>
        </a:xfrm>
      </p:grpSpPr>
      <p:sp>
        <p:nvSpPr>
          <p:cNvPr id="259" name="Google Shape;259;p40"/>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简单分析RDB文件</a:t>
            </a:r>
            <a:endParaRPr lang="en-GB"/>
          </a:p>
        </p:txBody>
      </p:sp>
      <p:sp>
        <p:nvSpPr>
          <p:cNvPr id="260" name="Google Shape;260;p40"/>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redis＞ FLUSHALL</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OK</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redis＞ SET MSG "HELLO"</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OK</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redis＞ SAVE</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OK</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 od -c dump.rdb</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0000000   R   E  D  I  S  0   0   0  6 376  \0 \0 003  M   S  G</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0000020 005   H  E  L  L  O 377 207  z  =  304  f   T  L 343</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0000037</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64" name="Shape 264"/>
        <p:cNvGrpSpPr/>
        <p:nvPr/>
      </p:nvGrpSpPr>
      <p:grpSpPr>
        <a:xfrm>
          <a:off x="0" y="0"/>
          <a:ext cx="0" cy="0"/>
          <a:chOff x="0" y="0"/>
          <a:chExt cx="0" cy="0"/>
        </a:xfrm>
      </p:grpSpPr>
      <p:sp>
        <p:nvSpPr>
          <p:cNvPr id="265" name="Google Shape;265;p41"/>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AOF</a:t>
            </a:r>
            <a:endParaRPr lang="en-GB"/>
          </a:p>
        </p:txBody>
      </p:sp>
      <p:sp>
        <p:nvSpPr>
          <p:cNvPr id="266" name="Google Shape;266;p41"/>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Clr>
                <a:schemeClr val="dk1"/>
              </a:buClr>
              <a:buSzPts val="1000"/>
              <a:buChar char="●"/>
            </a:pPr>
            <a:r>
              <a:rPr lang="en-GB" sz="1000">
                <a:solidFill>
                  <a:schemeClr val="dk1"/>
                </a:solidFill>
              </a:rPr>
              <a:t>flushAppendOnlyFile函数控制是否将aof_buf的内容写入和保存到AOF文件</a:t>
            </a:r>
            <a:endParaRPr sz="1000">
              <a:solidFill>
                <a:schemeClr val="dk1"/>
              </a:solidFill>
            </a:endParaRPr>
          </a:p>
          <a:p>
            <a:pPr marL="457200" lvl="0" indent="-292100" algn="l" rtl="0">
              <a:spcBef>
                <a:spcPts val="0"/>
              </a:spcBef>
              <a:spcAft>
                <a:spcPts val="0"/>
              </a:spcAft>
              <a:buClr>
                <a:schemeClr val="dk1"/>
              </a:buClr>
              <a:buSzPts val="1000"/>
              <a:buChar char="●"/>
            </a:pPr>
            <a:r>
              <a:rPr lang="en-GB" sz="1000">
                <a:solidFill>
                  <a:schemeClr val="dk1"/>
                </a:solidFill>
              </a:rPr>
              <a:t>由appendfsync配置项的值决定，默认是everysec</a:t>
            </a: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endParaRPr sz="1000">
              <a:solidFill>
                <a:schemeClr val="dk1"/>
              </a:solidFill>
            </a:endParaRPr>
          </a:p>
        </p:txBody>
      </p:sp>
      <p:pic>
        <p:nvPicPr>
          <p:cNvPr id="267" name="Google Shape;267;p41"/>
          <p:cNvPicPr preferRelativeResize="0"/>
          <p:nvPr/>
        </p:nvPicPr>
        <p:blipFill>
          <a:blip r:embed="rId1"/>
          <a:stretch>
            <a:fillRect/>
          </a:stretch>
        </p:blipFill>
        <p:spPr>
          <a:xfrm>
            <a:off x="311700" y="1703510"/>
            <a:ext cx="7213349" cy="2041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一、redis的产生背景</a:t>
            </a:r>
            <a:endParaRPr lang="en-GB"/>
          </a:p>
        </p:txBody>
      </p:sp>
      <p:sp>
        <p:nvSpPr>
          <p:cNvPr id="67" name="Google Shape;67;p15"/>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457200" algn="l" rtl="0">
              <a:lnSpc>
                <a:spcPct val="150000"/>
              </a:lnSpc>
              <a:spcBef>
                <a:spcPts val="0"/>
              </a:spcBef>
              <a:spcAft>
                <a:spcPts val="0"/>
              </a:spcAft>
              <a:buNone/>
            </a:pPr>
            <a:r>
              <a:rPr lang="en-GB" sz="1200">
                <a:solidFill>
                  <a:srgbClr val="3E4349"/>
                </a:solidFill>
              </a:rPr>
              <a:t>2009年，一个意大利的32岁的程序员面临着一个问题：</a:t>
            </a:r>
            <a:endParaRPr sz="1200">
              <a:solidFill>
                <a:srgbClr val="3E4349"/>
              </a:solidFill>
            </a:endParaRPr>
          </a:p>
          <a:p>
            <a:pPr marL="0" lvl="0" indent="457200" algn="l" rtl="0">
              <a:lnSpc>
                <a:spcPct val="150000"/>
              </a:lnSpc>
              <a:spcBef>
                <a:spcPts val="0"/>
              </a:spcBef>
              <a:spcAft>
                <a:spcPts val="0"/>
              </a:spcAft>
              <a:buClr>
                <a:schemeClr val="dk1"/>
              </a:buClr>
              <a:buSzPts val="1100"/>
              <a:buFont typeface="Arial" panose="020B0604020202020204"/>
              <a:buNone/>
            </a:pPr>
            <a:r>
              <a:rPr lang="en-GB" sz="1200">
                <a:solidFill>
                  <a:srgbClr val="3E4349"/>
                </a:solidFill>
              </a:rPr>
              <a:t>多个网站会通过一个小型的JavaScript追踪器（tracker）连续不断地向他的服务器发送页面访问记录（page view），而我的服务器需要为每个网站保存一定数量的最新页面访问记录，并通过网页将这些记录实时地展示给用户观看。</a:t>
            </a:r>
            <a:endParaRPr sz="1200">
              <a:solidFill>
                <a:srgbClr val="3E4349"/>
              </a:solidFill>
            </a:endParaRPr>
          </a:p>
          <a:p>
            <a:pPr marL="0" lvl="0" indent="457200" algn="l" rtl="0">
              <a:lnSpc>
                <a:spcPct val="150000"/>
              </a:lnSpc>
              <a:spcBef>
                <a:spcPts val="0"/>
              </a:spcBef>
              <a:spcAft>
                <a:spcPts val="0"/>
              </a:spcAft>
              <a:buNone/>
            </a:pPr>
            <a:r>
              <a:rPr lang="en-GB" sz="1200">
                <a:solidFill>
                  <a:srgbClr val="3E4349"/>
                </a:solidFill>
              </a:rPr>
              <a:t>在最大负载达到</a:t>
            </a:r>
            <a:r>
              <a:rPr lang="en-GB" sz="1200">
                <a:solidFill>
                  <a:srgbClr val="FF0000"/>
                </a:solidFill>
              </a:rPr>
              <a:t>每秒数千条</a:t>
            </a:r>
            <a:r>
              <a:rPr lang="en-GB" sz="1200">
                <a:solidFill>
                  <a:srgbClr val="3E4349"/>
                </a:solidFill>
              </a:rPr>
              <a:t>页面记录的情况下，无论使用什么样的数据库模式，无论如何进行优化，他所使用的关系数据库都没办法在这个小虚拟机上处理如此大的负载。因为囊中羞涩，他没办法对虚拟机进行升级，同时觉得应该有更简单的方法来处理一个由推入值组成的列表。</a:t>
            </a:r>
            <a:endParaRPr sz="1200">
              <a:solidFill>
                <a:srgbClr val="3E4349"/>
              </a:solidFill>
            </a:endParaRPr>
          </a:p>
          <a:p>
            <a:pPr marL="0" lvl="0" indent="457200" algn="l" rtl="0">
              <a:lnSpc>
                <a:spcPct val="150000"/>
              </a:lnSpc>
              <a:spcBef>
                <a:spcPts val="0"/>
              </a:spcBef>
              <a:spcAft>
                <a:spcPts val="0"/>
              </a:spcAft>
              <a:buNone/>
            </a:pPr>
            <a:r>
              <a:rPr lang="en-GB" sz="1200">
                <a:solidFill>
                  <a:srgbClr val="3E4349"/>
                </a:solidFill>
              </a:rPr>
              <a:t>最终，他决定自己写一个实验性质的内存数据库原型（prototype），这个数据库使用列表作为基本数据类型，并且支持对列表的两端执行常数时间复杂度的弹出（pop）和推入（push）操作。这个</a:t>
            </a:r>
            <a:r>
              <a:rPr lang="en-GB" sz="1200">
                <a:solidFill>
                  <a:srgbClr val="FF0000"/>
                </a:solidFill>
              </a:rPr>
              <a:t>内存数据库</a:t>
            </a:r>
            <a:r>
              <a:rPr lang="en-GB" sz="1200">
                <a:solidFill>
                  <a:srgbClr val="3E4349"/>
                </a:solidFill>
              </a:rPr>
              <a:t>的想法的确奏效了，于是他用C语言重写了最初的数据库原型，并给它加上了基于子进程实现的持久化特性，Redis就这样诞生了。</a:t>
            </a:r>
            <a:endParaRPr lang="en-GB" sz="1200">
              <a:solidFill>
                <a:srgbClr val="3E4349"/>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71" name="Shape 271"/>
        <p:cNvGrpSpPr/>
        <p:nvPr/>
      </p:nvGrpSpPr>
      <p:grpSpPr>
        <a:xfrm>
          <a:off x="0" y="0"/>
          <a:ext cx="0" cy="0"/>
          <a:chOff x="0" y="0"/>
          <a:chExt cx="0" cy="0"/>
        </a:xfrm>
      </p:grpSpPr>
      <p:sp>
        <p:nvSpPr>
          <p:cNvPr id="272" name="Google Shape;272;p42"/>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AOF文件的数据还原</a:t>
            </a:r>
            <a:endParaRPr lang="en-GB"/>
          </a:p>
        </p:txBody>
      </p:sp>
      <p:sp>
        <p:nvSpPr>
          <p:cNvPr id="273" name="Google Shape;273;p42"/>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a:solidFill>
                <a:schemeClr val="dk1"/>
              </a:solidFill>
            </a:endParaRPr>
          </a:p>
        </p:txBody>
      </p:sp>
      <p:pic>
        <p:nvPicPr>
          <p:cNvPr id="274" name="Google Shape;274;p42"/>
          <p:cNvPicPr preferRelativeResize="0"/>
          <p:nvPr/>
        </p:nvPicPr>
        <p:blipFill>
          <a:blip r:embed="rId1"/>
          <a:stretch>
            <a:fillRect/>
          </a:stretch>
        </p:blipFill>
        <p:spPr>
          <a:xfrm>
            <a:off x="2536380" y="1152475"/>
            <a:ext cx="4071233" cy="3416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278" name="Shape 278"/>
        <p:cNvGrpSpPr/>
        <p:nvPr/>
      </p:nvGrpSpPr>
      <p:grpSpPr>
        <a:xfrm>
          <a:off x="0" y="0"/>
          <a:ext cx="0" cy="0"/>
          <a:chOff x="0" y="0"/>
          <a:chExt cx="0" cy="0"/>
        </a:xfrm>
      </p:grpSpPr>
      <p:sp>
        <p:nvSpPr>
          <p:cNvPr id="279" name="Google Shape;279;p43"/>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AOF重写</a:t>
            </a:r>
            <a:endParaRPr lang="en-GB"/>
          </a:p>
        </p:txBody>
      </p:sp>
      <p:sp>
        <p:nvSpPr>
          <p:cNvPr id="280" name="Google Shape;280;p43"/>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redis＞ RPUSH list "A" "B"  // ["A", "B"]</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(integer) 2</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redis＞ RPUSH list "C"      // ["A", "B", "C"]</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(integer) 3</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redis＞ RPUSH list "D" "E"  // ["A", "B", "C", "D", "E"]</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(integer) 5</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redis＞ LPOP list           // ["B", "C", "D", "E"]</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"A"</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redis＞ LPOP list           // ["C", "D", "E"]</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"B"</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redis＞ RPUSH list "F" "G"  // ["C", "D", "E", "F", "G"]</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(integer) 5</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重写后：</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redis＞ RPUSH list "C" "D" "E" "F" "G"  // ["C", "D", "E", "F", "G"]</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(integer) 5</a:t>
            </a:r>
            <a:endParaRPr sz="1000">
              <a:solidFill>
                <a:schemeClr val="dk1"/>
              </a:solidFill>
              <a:highlight>
                <a:srgbClr val="D9D9D9"/>
              </a:highlight>
              <a:latin typeface="Courier New" panose="02070309020205020404"/>
              <a:ea typeface="Courier New" panose="02070309020205020404"/>
              <a:cs typeface="Courier New" panose="02070309020205020404"/>
              <a:sym typeface="Courier New" panose="02070309020205020404"/>
            </a:endParaRPr>
          </a:p>
        </p:txBody>
      </p:sp>
      <p:sp>
        <p:nvSpPr>
          <p:cNvPr id="281" name="Google Shape;281;p43"/>
          <p:cNvSpPr txBox="1"/>
          <p:nvPr/>
        </p:nvSpPr>
        <p:spPr>
          <a:xfrm>
            <a:off x="4572000" y="1152475"/>
            <a:ext cx="3991800" cy="30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endParaRPr sz="1000">
              <a:solidFill>
                <a:schemeClr val="dk1"/>
              </a:solidFill>
              <a:highlight>
                <a:srgbClr val="D9D9D9"/>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15000"/>
              </a:lnSpc>
              <a:spcBef>
                <a:spcPts val="0"/>
              </a:spcBef>
              <a:spcAft>
                <a:spcPts val="0"/>
              </a:spcAft>
              <a:buClr>
                <a:schemeClr val="dk1"/>
              </a:buClr>
              <a:buSzPts val="1100"/>
              <a:buFont typeface="Arial" panose="020B0604020202020204"/>
              <a:buNone/>
            </a:pPr>
            <a:endParaRPr sz="1000">
              <a:solidFill>
                <a:schemeClr val="dk1"/>
              </a:solidFill>
              <a:highlight>
                <a:srgbClr val="D9D9D9"/>
              </a:highlight>
              <a:latin typeface="Courier New" panose="02070309020205020404"/>
              <a:ea typeface="Courier New" panose="02070309020205020404"/>
              <a:cs typeface="Courier New" panose="02070309020205020404"/>
              <a:sym typeface="Courier New" panose="02070309020205020404"/>
            </a:endParaRPr>
          </a:p>
        </p:txBody>
      </p:sp>
      <p:pic>
        <p:nvPicPr>
          <p:cNvPr id="282" name="Google Shape;282;p43"/>
          <p:cNvPicPr preferRelativeResize="0"/>
          <p:nvPr/>
        </p:nvPicPr>
        <p:blipFill>
          <a:blip r:embed="rId1"/>
          <a:stretch>
            <a:fillRect/>
          </a:stretch>
        </p:blipFill>
        <p:spPr>
          <a:xfrm>
            <a:off x="4730425" y="1017725"/>
            <a:ext cx="4101876" cy="15183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286" name="Shape 286"/>
        <p:cNvGrpSpPr/>
        <p:nvPr/>
      </p:nvGrpSpPr>
      <p:grpSpPr>
        <a:xfrm>
          <a:off x="0" y="0"/>
          <a:ext cx="0" cy="0"/>
          <a:chOff x="0" y="0"/>
          <a:chExt cx="0" cy="0"/>
        </a:xfrm>
      </p:grpSpPr>
      <p:sp>
        <p:nvSpPr>
          <p:cNvPr id="287" name="Google Shape;287;p4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五、pipeline使用及原理</a:t>
            </a:r>
            <a:endParaRPr lang="en-GB"/>
          </a:p>
        </p:txBody>
      </p:sp>
      <p:sp>
        <p:nvSpPr>
          <p:cNvPr id="288" name="Google Shape;288;p4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pipeline实现原理</a:t>
            </a:r>
            <a:endParaRPr lang="en-GB"/>
          </a:p>
          <a:p>
            <a:pPr marL="457200" lvl="0" indent="-342900" algn="l" rtl="0">
              <a:spcBef>
                <a:spcPts val="0"/>
              </a:spcBef>
              <a:spcAft>
                <a:spcPts val="0"/>
              </a:spcAft>
              <a:buSzPts val="1800"/>
              <a:buChar char="●"/>
            </a:pPr>
            <a:r>
              <a:rPr lang="en-GB"/>
              <a:t>pipeline部分实现源码（golang）</a:t>
            </a:r>
            <a:endParaRPr lang="en-GB"/>
          </a:p>
          <a:p>
            <a:pPr marL="457200" lvl="0" indent="-342900" algn="l" rtl="0">
              <a:spcBef>
                <a:spcPts val="0"/>
              </a:spcBef>
              <a:spcAft>
                <a:spcPts val="0"/>
              </a:spcAft>
              <a:buSzPts val="1800"/>
              <a:buChar char="●"/>
            </a:pPr>
            <a:r>
              <a:rPr lang="en-GB"/>
              <a:t>使用pipeline注意事项</a:t>
            </a:r>
            <a:endParaRPr lang="en-GB"/>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292" name="Shape 292"/>
        <p:cNvGrpSpPr/>
        <p:nvPr/>
      </p:nvGrpSpPr>
      <p:grpSpPr>
        <a:xfrm>
          <a:off x="0" y="0"/>
          <a:ext cx="0" cy="0"/>
          <a:chOff x="0" y="0"/>
          <a:chExt cx="0" cy="0"/>
        </a:xfrm>
      </p:grpSpPr>
      <p:sp>
        <p:nvSpPr>
          <p:cNvPr id="293" name="Google Shape;293;p45"/>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pipeline实现原理</a:t>
            </a:r>
            <a:endParaRPr lang="en-GB"/>
          </a:p>
        </p:txBody>
      </p:sp>
      <p:sp>
        <p:nvSpPr>
          <p:cNvPr id="294" name="Google Shape;294;p45"/>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50">
                <a:solidFill>
                  <a:schemeClr val="dk1"/>
                </a:solidFill>
                <a:highlight>
                  <a:srgbClr val="FFFFFF"/>
                </a:highlight>
                <a:latin typeface="Verdana" panose="020B0604030504040204"/>
                <a:ea typeface="Verdana" panose="020B0604030504040204"/>
                <a:cs typeface="Verdana" panose="020B0604030504040204"/>
                <a:sym typeface="Verdana" panose="020B0604030504040204"/>
              </a:rPr>
              <a:t>redis本身是基于Request/Response协议的，正常情况下，客户端</a:t>
            </a:r>
            <a:br>
              <a:rPr lang="en-GB" sz="1050">
                <a:solidFill>
                  <a:schemeClr val="dk1"/>
                </a:solidFill>
                <a:highlight>
                  <a:srgbClr val="FFFFFF"/>
                </a:highlight>
                <a:latin typeface="Verdana" panose="020B0604030504040204"/>
                <a:ea typeface="Verdana" panose="020B0604030504040204"/>
                <a:cs typeface="Verdana" panose="020B0604030504040204"/>
                <a:sym typeface="Verdana" panose="020B0604030504040204"/>
              </a:rPr>
            </a:br>
            <a:r>
              <a:rPr lang="en-GB" sz="1050">
                <a:solidFill>
                  <a:schemeClr val="dk1"/>
                </a:solidFill>
                <a:highlight>
                  <a:srgbClr val="FFFFFF"/>
                </a:highlight>
                <a:latin typeface="Verdana" panose="020B0604030504040204"/>
                <a:ea typeface="Verdana" panose="020B0604030504040204"/>
                <a:cs typeface="Verdana" panose="020B0604030504040204"/>
                <a:sym typeface="Verdana" panose="020B0604030504040204"/>
              </a:rPr>
              <a:t>发送一个命令，等待redis应答，redis接收到命令，处理后应答。</a:t>
            </a:r>
            <a:endParaRPr sz="1050">
              <a:solidFill>
                <a:schemeClr val="dk1"/>
              </a:solidFill>
              <a:highlight>
                <a:srgbClr val="FFFFFF"/>
              </a:highlight>
              <a:latin typeface="Verdana" panose="020B0604030504040204"/>
              <a:ea typeface="Verdana" panose="020B0604030504040204"/>
              <a:cs typeface="Verdana" panose="020B0604030504040204"/>
              <a:sym typeface="Verdana" panose="020B0604030504040204"/>
            </a:endParaRPr>
          </a:p>
          <a:p>
            <a:pPr marL="457200" lvl="0" indent="-295275" algn="l" rtl="0">
              <a:spcBef>
                <a:spcPts val="1600"/>
              </a:spcBef>
              <a:spcAft>
                <a:spcPts val="0"/>
              </a:spcAft>
              <a:buClr>
                <a:schemeClr val="dk1"/>
              </a:buClr>
              <a:buSzPts val="1050"/>
              <a:buFont typeface="Verdana" panose="020B0604030504040204"/>
              <a:buChar char="●"/>
            </a:pPr>
            <a:r>
              <a:rPr lang="en-GB" sz="1050">
                <a:solidFill>
                  <a:schemeClr val="dk1"/>
                </a:solidFill>
                <a:highlight>
                  <a:srgbClr val="FFFFFF"/>
                </a:highlight>
                <a:latin typeface="Verdana" panose="020B0604030504040204"/>
                <a:ea typeface="Verdana" panose="020B0604030504040204"/>
                <a:cs typeface="Verdana" panose="020B0604030504040204"/>
                <a:sym typeface="Verdana" panose="020B0604030504040204"/>
              </a:rPr>
              <a:t>耗费RTT（Round Time Trip，往返延时）；</a:t>
            </a:r>
            <a:endParaRPr sz="1050">
              <a:solidFill>
                <a:schemeClr val="dk1"/>
              </a:solidFill>
              <a:highlight>
                <a:srgbClr val="FFFFFF"/>
              </a:highlight>
              <a:latin typeface="Verdana" panose="020B0604030504040204"/>
              <a:ea typeface="Verdana" panose="020B0604030504040204"/>
              <a:cs typeface="Verdana" panose="020B0604030504040204"/>
              <a:sym typeface="Verdana" panose="020B0604030504040204"/>
            </a:endParaRPr>
          </a:p>
          <a:p>
            <a:pPr marL="457200" lvl="0" indent="-295275" algn="l" rtl="0">
              <a:spcBef>
                <a:spcPts val="0"/>
              </a:spcBef>
              <a:spcAft>
                <a:spcPts val="0"/>
              </a:spcAft>
              <a:buClr>
                <a:schemeClr val="dk1"/>
              </a:buClr>
              <a:buSzPts val="1050"/>
              <a:buFont typeface="Verdana" panose="020B0604030504040204"/>
              <a:buChar char="●"/>
            </a:pPr>
            <a:r>
              <a:rPr lang="en-GB" sz="1050">
                <a:solidFill>
                  <a:schemeClr val="dk1"/>
                </a:solidFill>
                <a:highlight>
                  <a:srgbClr val="FFFFFF"/>
                </a:highlight>
                <a:latin typeface="Verdana" panose="020B0604030504040204"/>
                <a:ea typeface="Verdana" panose="020B0604030504040204"/>
                <a:cs typeface="Verdana" panose="020B0604030504040204"/>
                <a:sym typeface="Verdana" panose="020B0604030504040204"/>
              </a:rPr>
              <a:t>频繁调用系统IO</a:t>
            </a:r>
            <a:endParaRPr lang="en-GB" sz="1050">
              <a:solidFill>
                <a:schemeClr val="dk1"/>
              </a:solidFill>
              <a:highlight>
                <a:srgbClr val="FFFFFF"/>
              </a:highlight>
              <a:latin typeface="Verdana" panose="020B0604030504040204"/>
              <a:ea typeface="Verdana" panose="020B0604030504040204"/>
              <a:cs typeface="Verdana" panose="020B0604030504040204"/>
              <a:sym typeface="Verdana" panose="020B0604030504040204"/>
            </a:endParaRPr>
          </a:p>
        </p:txBody>
      </p:sp>
      <p:pic>
        <p:nvPicPr>
          <p:cNvPr id="295" name="Google Shape;295;p45"/>
          <p:cNvPicPr preferRelativeResize="0"/>
          <p:nvPr/>
        </p:nvPicPr>
        <p:blipFill>
          <a:blip r:embed="rId1"/>
          <a:stretch>
            <a:fillRect/>
          </a:stretch>
        </p:blipFill>
        <p:spPr>
          <a:xfrm>
            <a:off x="4572000" y="1152475"/>
            <a:ext cx="4174719" cy="34164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299" name="Shape 299"/>
        <p:cNvGrpSpPr/>
        <p:nvPr/>
      </p:nvGrpSpPr>
      <p:grpSpPr>
        <a:xfrm>
          <a:off x="0" y="0"/>
          <a:ext cx="0" cy="0"/>
          <a:chOff x="0" y="0"/>
          <a:chExt cx="0" cy="0"/>
        </a:xfrm>
      </p:grpSpPr>
      <p:sp>
        <p:nvSpPr>
          <p:cNvPr id="300" name="Google Shape;300;p46"/>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pipeline实现原理</a:t>
            </a:r>
            <a:endParaRPr lang="en-GB"/>
          </a:p>
        </p:txBody>
      </p:sp>
      <p:sp>
        <p:nvSpPr>
          <p:cNvPr id="301" name="Google Shape;301;p46"/>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50">
                <a:solidFill>
                  <a:schemeClr val="dk1"/>
                </a:solidFill>
                <a:highlight>
                  <a:srgbClr val="FFFFFF"/>
                </a:highlight>
                <a:latin typeface="Verdana" panose="020B0604030504040204"/>
                <a:ea typeface="Verdana" panose="020B0604030504040204"/>
                <a:cs typeface="Verdana" panose="020B0604030504040204"/>
                <a:sym typeface="Verdana" panose="020B0604030504040204"/>
              </a:rPr>
              <a:t>使用pipeline，客户端可以一次发送多条命令，写入缓冲区中，最后</a:t>
            </a:r>
            <a:br>
              <a:rPr lang="en-GB" sz="1050">
                <a:solidFill>
                  <a:schemeClr val="dk1"/>
                </a:solidFill>
                <a:highlight>
                  <a:srgbClr val="FFFFFF"/>
                </a:highlight>
                <a:latin typeface="Verdana" panose="020B0604030504040204"/>
                <a:ea typeface="Verdana" panose="020B0604030504040204"/>
                <a:cs typeface="Verdana" panose="020B0604030504040204"/>
                <a:sym typeface="Verdana" panose="020B0604030504040204"/>
              </a:rPr>
            </a:br>
            <a:r>
              <a:rPr lang="en-GB" sz="1050">
                <a:solidFill>
                  <a:schemeClr val="dk1"/>
                </a:solidFill>
                <a:highlight>
                  <a:srgbClr val="FFFFFF"/>
                </a:highlight>
                <a:latin typeface="Verdana" panose="020B0604030504040204"/>
                <a:ea typeface="Verdana" panose="020B0604030504040204"/>
                <a:cs typeface="Verdana" panose="020B0604030504040204"/>
                <a:sym typeface="Verdana" panose="020B0604030504040204"/>
              </a:rPr>
              <a:t>一次性发送。</a:t>
            </a:r>
            <a:endParaRPr sz="1050">
              <a:solidFill>
                <a:schemeClr val="dk1"/>
              </a:solidFill>
              <a:highlight>
                <a:srgbClr val="FFFFFF"/>
              </a:highlight>
              <a:latin typeface="Verdana" panose="020B0604030504040204"/>
              <a:ea typeface="Verdana" panose="020B0604030504040204"/>
              <a:cs typeface="Verdana" panose="020B0604030504040204"/>
              <a:sym typeface="Verdana" panose="020B0604030504040204"/>
            </a:endParaRPr>
          </a:p>
          <a:p>
            <a:pPr marL="457200" lvl="0" indent="-295275" algn="l" rtl="0">
              <a:spcBef>
                <a:spcPts val="1600"/>
              </a:spcBef>
              <a:spcAft>
                <a:spcPts val="0"/>
              </a:spcAft>
              <a:buClr>
                <a:schemeClr val="dk1"/>
              </a:buClr>
              <a:buSzPts val="1050"/>
              <a:buFont typeface="Verdana" panose="020B0604030504040204"/>
              <a:buChar char="●"/>
            </a:pPr>
            <a:r>
              <a:rPr lang="en-GB" sz="1050">
                <a:solidFill>
                  <a:schemeClr val="dk1"/>
                </a:solidFill>
                <a:highlight>
                  <a:srgbClr val="FFFFFF"/>
                </a:highlight>
                <a:latin typeface="Verdana" panose="020B0604030504040204"/>
                <a:ea typeface="Verdana" panose="020B0604030504040204"/>
                <a:cs typeface="Verdana" panose="020B0604030504040204"/>
                <a:sym typeface="Verdana" panose="020B0604030504040204"/>
              </a:rPr>
              <a:t>节省RTT与IO</a:t>
            </a:r>
            <a:endParaRPr sz="1050">
              <a:solidFill>
                <a:schemeClr val="dk1"/>
              </a:solidFill>
              <a:highlight>
                <a:srgbClr val="FFFFFF"/>
              </a:highlight>
              <a:latin typeface="Verdana" panose="020B0604030504040204"/>
              <a:ea typeface="Verdana" panose="020B0604030504040204"/>
              <a:cs typeface="Verdana" panose="020B0604030504040204"/>
              <a:sym typeface="Verdana" panose="020B0604030504040204"/>
            </a:endParaRPr>
          </a:p>
          <a:p>
            <a:pPr marL="457200" lvl="0" indent="-295275" algn="l" rtl="0">
              <a:spcBef>
                <a:spcPts val="0"/>
              </a:spcBef>
              <a:spcAft>
                <a:spcPts val="0"/>
              </a:spcAft>
              <a:buClr>
                <a:schemeClr val="dk1"/>
              </a:buClr>
              <a:buSzPts val="1050"/>
              <a:buFont typeface="Verdana" panose="020B0604030504040204"/>
              <a:buChar char="●"/>
            </a:pPr>
            <a:r>
              <a:rPr lang="en-GB" sz="1050">
                <a:solidFill>
                  <a:schemeClr val="dk1"/>
                </a:solidFill>
                <a:highlight>
                  <a:srgbClr val="FFFFFF"/>
                </a:highlight>
                <a:latin typeface="Verdana" panose="020B0604030504040204"/>
                <a:ea typeface="Verdana" panose="020B0604030504040204"/>
                <a:cs typeface="Verdana" panose="020B0604030504040204"/>
                <a:sym typeface="Verdana" panose="020B0604030504040204"/>
              </a:rPr>
              <a:t>与事务是两个概念</a:t>
            </a:r>
            <a:endParaRPr lang="en-GB" sz="1050">
              <a:solidFill>
                <a:schemeClr val="dk1"/>
              </a:solidFill>
              <a:highlight>
                <a:srgbClr val="FFFFFF"/>
              </a:highlight>
              <a:latin typeface="Verdana" panose="020B0604030504040204"/>
              <a:ea typeface="Verdana" panose="020B0604030504040204"/>
              <a:cs typeface="Verdana" panose="020B0604030504040204"/>
              <a:sym typeface="Verdana" panose="020B0604030504040204"/>
            </a:endParaRPr>
          </a:p>
        </p:txBody>
      </p:sp>
      <p:pic>
        <p:nvPicPr>
          <p:cNvPr id="302" name="Google Shape;302;p46"/>
          <p:cNvPicPr preferRelativeResize="0"/>
          <p:nvPr/>
        </p:nvPicPr>
        <p:blipFill>
          <a:blip r:embed="rId1"/>
          <a:stretch>
            <a:fillRect/>
          </a:stretch>
        </p:blipFill>
        <p:spPr>
          <a:xfrm>
            <a:off x="4572007" y="1152475"/>
            <a:ext cx="3917818" cy="35511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306" name="Shape 306"/>
        <p:cNvGrpSpPr/>
        <p:nvPr/>
      </p:nvGrpSpPr>
      <p:grpSpPr>
        <a:xfrm>
          <a:off x="0" y="0"/>
          <a:ext cx="0" cy="0"/>
          <a:chOff x="0" y="0"/>
          <a:chExt cx="0" cy="0"/>
        </a:xfrm>
      </p:grpSpPr>
      <p:sp>
        <p:nvSpPr>
          <p:cNvPr id="307" name="Google Shape;307;p47"/>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使用pipeline注意事项</a:t>
            </a:r>
            <a:endParaRPr lang="en-GB"/>
          </a:p>
        </p:txBody>
      </p:sp>
      <p:sp>
        <p:nvSpPr>
          <p:cNvPr id="308" name="Google Shape;308;p47"/>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2100" algn="l" rtl="0">
              <a:lnSpc>
                <a:spcPct val="143000"/>
              </a:lnSpc>
              <a:spcBef>
                <a:spcPts val="0"/>
              </a:spcBef>
              <a:spcAft>
                <a:spcPts val="0"/>
              </a:spcAft>
              <a:buClr>
                <a:srgbClr val="000000"/>
              </a:buClr>
              <a:buSzPts val="1000"/>
              <a:buFont typeface="Verdana" panose="020B0604030504040204"/>
              <a:buChar char="●"/>
            </a:pPr>
            <a:r>
              <a:rPr lang="en-GB" sz="1000">
                <a:solidFill>
                  <a:srgbClr val="000000"/>
                </a:solidFill>
                <a:latin typeface="Verdana" panose="020B0604030504040204"/>
                <a:ea typeface="Verdana" panose="020B0604030504040204"/>
                <a:cs typeface="Verdana" panose="020B0604030504040204"/>
                <a:sym typeface="Verdana" panose="020B0604030504040204"/>
              </a:rPr>
              <a:t>控制pipeline大小，它会消耗redis内存</a:t>
            </a:r>
            <a:endParaRPr sz="1000">
              <a:solidFill>
                <a:srgbClr val="000000"/>
              </a:solidFill>
              <a:latin typeface="Verdana" panose="020B0604030504040204"/>
              <a:ea typeface="Verdana" panose="020B0604030504040204"/>
              <a:cs typeface="Verdana" panose="020B0604030504040204"/>
              <a:sym typeface="Verdana" panose="020B0604030504040204"/>
            </a:endParaRPr>
          </a:p>
          <a:p>
            <a:pPr marL="457200" lvl="0" indent="0" algn="l" rtl="0">
              <a:lnSpc>
                <a:spcPct val="143000"/>
              </a:lnSpc>
              <a:spcBef>
                <a:spcPts val="0"/>
              </a:spcBef>
              <a:spcAft>
                <a:spcPts val="0"/>
              </a:spcAft>
              <a:buNone/>
            </a:pPr>
            <a:r>
              <a:rPr lang="en-GB" sz="1000">
                <a:solidFill>
                  <a:srgbClr val="000000"/>
                </a:solidFill>
                <a:latin typeface="Verdana" panose="020B0604030504040204"/>
                <a:ea typeface="Verdana" panose="020B0604030504040204"/>
                <a:cs typeface="Verdana" panose="020B0604030504040204"/>
                <a:sym typeface="Verdana" panose="020B0604030504040204"/>
              </a:rPr>
              <a:t>Codis 3.2 Pipeline默认10K，3.1则是1024</a:t>
            </a:r>
            <a:endParaRPr sz="1000">
              <a:solidFill>
                <a:srgbClr val="000000"/>
              </a:solidFill>
              <a:latin typeface="Verdana" panose="020B0604030504040204"/>
              <a:ea typeface="Verdana" panose="020B0604030504040204"/>
              <a:cs typeface="Verdana" panose="020B0604030504040204"/>
              <a:sym typeface="Verdana" panose="020B0604030504040204"/>
            </a:endParaRPr>
          </a:p>
          <a:p>
            <a:pPr marL="457200" lvl="0" indent="-292100" algn="l" rtl="0">
              <a:lnSpc>
                <a:spcPct val="143000"/>
              </a:lnSpc>
              <a:spcBef>
                <a:spcPts val="0"/>
              </a:spcBef>
              <a:spcAft>
                <a:spcPts val="0"/>
              </a:spcAft>
              <a:buClr>
                <a:srgbClr val="000000"/>
              </a:buClr>
              <a:buSzPts val="1000"/>
              <a:buFont typeface="Verdana" panose="020B0604030504040204"/>
              <a:buChar char="●"/>
            </a:pPr>
            <a:r>
              <a:rPr lang="en-GB" sz="1000">
                <a:solidFill>
                  <a:srgbClr val="000000"/>
                </a:solidFill>
                <a:latin typeface="Verdana" panose="020B0604030504040204"/>
                <a:ea typeface="Verdana" panose="020B0604030504040204"/>
                <a:cs typeface="Verdana" panose="020B0604030504040204"/>
                <a:sym typeface="Verdana" panose="020B0604030504040204"/>
              </a:rPr>
              <a:t>其实时性相对差一点，应用在适当的场景（比如异步存储数据）</a:t>
            </a:r>
            <a:endParaRPr sz="1000">
              <a:solidFill>
                <a:srgbClr val="00000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312" name="Shape 312"/>
        <p:cNvGrpSpPr/>
        <p:nvPr/>
      </p:nvGrpSpPr>
      <p:grpSpPr>
        <a:xfrm>
          <a:off x="0" y="0"/>
          <a:ext cx="0" cy="0"/>
          <a:chOff x="0" y="0"/>
          <a:chExt cx="0" cy="0"/>
        </a:xfrm>
      </p:grpSpPr>
      <p:sp>
        <p:nvSpPr>
          <p:cNvPr id="313" name="Google Shape;313;p48"/>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六、主从复制</a:t>
            </a:r>
            <a:endParaRPr lang="en-GB"/>
          </a:p>
        </p:txBody>
      </p:sp>
      <p:sp>
        <p:nvSpPr>
          <p:cNvPr id="314" name="Google Shape;314;p48"/>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旧版（2.8版本前）复制功能的实现与缺陷</a:t>
            </a:r>
            <a:endParaRPr lang="en-GB"/>
          </a:p>
          <a:p>
            <a:pPr marL="457200" lvl="0" indent="-342900" algn="l" rtl="0">
              <a:spcBef>
                <a:spcPts val="0"/>
              </a:spcBef>
              <a:spcAft>
                <a:spcPts val="0"/>
              </a:spcAft>
              <a:buSzPts val="1800"/>
              <a:buChar char="●"/>
            </a:pPr>
            <a:r>
              <a:rPr lang="en-GB"/>
              <a:t>新版（2.8版本及之后）复制功能的实现</a:t>
            </a:r>
            <a:endParaRPr lang="en-GB"/>
          </a:p>
          <a:p>
            <a:pPr marL="457200" lvl="0" indent="-342900" algn="l" rtl="0">
              <a:spcBef>
                <a:spcPts val="0"/>
              </a:spcBef>
              <a:spcAft>
                <a:spcPts val="0"/>
              </a:spcAft>
              <a:buSzPts val="1800"/>
              <a:buChar char="●"/>
            </a:pPr>
            <a:r>
              <a:rPr lang="en-GB"/>
              <a:t>部分重同步（PSYNC命令）的实现</a:t>
            </a:r>
            <a:endParaRPr lang="en-GB"/>
          </a:p>
          <a:p>
            <a:pPr marL="457200" lvl="0" indent="-342900" algn="l" rtl="0">
              <a:spcBef>
                <a:spcPts val="0"/>
              </a:spcBef>
              <a:spcAft>
                <a:spcPts val="0"/>
              </a:spcAft>
              <a:buSzPts val="1800"/>
              <a:buChar char="●"/>
            </a:pPr>
            <a:r>
              <a:rPr lang="en-GB"/>
              <a:t>复制的过程</a:t>
            </a:r>
            <a:endParaRPr lang="en-GB"/>
          </a:p>
          <a:p>
            <a:pPr marL="457200" lvl="0" indent="-342900" algn="l" rtl="0">
              <a:spcBef>
                <a:spcPts val="0"/>
              </a:spcBef>
              <a:spcAft>
                <a:spcPts val="0"/>
              </a:spcAft>
              <a:buSzPts val="1800"/>
              <a:buChar char="●"/>
            </a:pPr>
            <a:r>
              <a:rPr lang="en-GB"/>
              <a:t>心跳检测</a:t>
            </a:r>
            <a:endParaRPr lang="en-GB"/>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318" name="Shape 318"/>
        <p:cNvGrpSpPr/>
        <p:nvPr/>
      </p:nvGrpSpPr>
      <p:grpSpPr>
        <a:xfrm>
          <a:off x="0" y="0"/>
          <a:ext cx="0" cy="0"/>
          <a:chOff x="0" y="0"/>
          <a:chExt cx="0" cy="0"/>
        </a:xfrm>
      </p:grpSpPr>
      <p:sp>
        <p:nvSpPr>
          <p:cNvPr id="319" name="Google Shape;319;p49"/>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旧版（2.8版本前）复制功能的实现</a:t>
            </a:r>
            <a:endParaRPr lang="en-GB"/>
          </a:p>
        </p:txBody>
      </p:sp>
      <p:sp>
        <p:nvSpPr>
          <p:cNvPr id="320" name="Google Shape;320;p49"/>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127.0.0.1:12345＞ SLAVEOF 127.0.0.1 6379</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OK</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000">
              <a:solidFill>
                <a:schemeClr val="dk1"/>
              </a:solidFill>
            </a:endParaRPr>
          </a:p>
          <a:p>
            <a:pPr marL="457200" lvl="0" indent="-292100" algn="l" rtl="0">
              <a:spcBef>
                <a:spcPts val="0"/>
              </a:spcBef>
              <a:spcAft>
                <a:spcPts val="0"/>
              </a:spcAft>
              <a:buClr>
                <a:schemeClr val="dk1"/>
              </a:buClr>
              <a:buSzPts val="1000"/>
              <a:buChar char="●"/>
            </a:pPr>
            <a:r>
              <a:rPr lang="en-GB" sz="1000">
                <a:solidFill>
                  <a:schemeClr val="dk1"/>
                </a:solidFill>
              </a:rPr>
              <a:t>同步（sync）</a:t>
            </a:r>
            <a:br>
              <a:rPr lang="en-GB" sz="1000">
                <a:solidFill>
                  <a:schemeClr val="dk1"/>
                </a:solidFill>
              </a:rPr>
            </a:b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endParaRPr sz="1000">
              <a:solidFill>
                <a:schemeClr val="dk1"/>
              </a:solidFill>
            </a:endParaRPr>
          </a:p>
          <a:p>
            <a:pPr marL="457200" lvl="0" indent="-292100" algn="l" rtl="0">
              <a:spcBef>
                <a:spcPts val="0"/>
              </a:spcBef>
              <a:spcAft>
                <a:spcPts val="0"/>
              </a:spcAft>
              <a:buClr>
                <a:schemeClr val="dk1"/>
              </a:buClr>
              <a:buSzPts val="1000"/>
              <a:buChar char="●"/>
            </a:pPr>
            <a:r>
              <a:rPr lang="en-GB" sz="1000">
                <a:solidFill>
                  <a:schemeClr val="dk1"/>
                </a:solidFill>
              </a:rPr>
              <a:t>命令传播（command propagate）</a:t>
            </a:r>
            <a:endParaRPr sz="1000">
              <a:solidFill>
                <a:schemeClr val="dk1"/>
              </a:solidFill>
            </a:endParaRPr>
          </a:p>
        </p:txBody>
      </p:sp>
      <p:pic>
        <p:nvPicPr>
          <p:cNvPr id="321" name="Google Shape;321;p49"/>
          <p:cNvPicPr preferRelativeResize="0"/>
          <p:nvPr/>
        </p:nvPicPr>
        <p:blipFill>
          <a:blip r:embed="rId1"/>
          <a:stretch>
            <a:fillRect/>
          </a:stretch>
        </p:blipFill>
        <p:spPr>
          <a:xfrm>
            <a:off x="1819325" y="1732700"/>
            <a:ext cx="2258100" cy="1156575"/>
          </a:xfrm>
          <a:prstGeom prst="rect">
            <a:avLst/>
          </a:prstGeom>
          <a:noFill/>
          <a:ln>
            <a:noFill/>
          </a:ln>
        </p:spPr>
      </p:pic>
      <p:pic>
        <p:nvPicPr>
          <p:cNvPr id="322" name="Google Shape;322;p49"/>
          <p:cNvPicPr preferRelativeResize="0"/>
          <p:nvPr/>
        </p:nvPicPr>
        <p:blipFill>
          <a:blip r:embed="rId2"/>
          <a:stretch>
            <a:fillRect/>
          </a:stretch>
        </p:blipFill>
        <p:spPr>
          <a:xfrm>
            <a:off x="3036194" y="2971788"/>
            <a:ext cx="2757474" cy="1628767"/>
          </a:xfrm>
          <a:prstGeom prst="rect">
            <a:avLst/>
          </a:prstGeom>
          <a:noFill/>
          <a:ln>
            <a:noFill/>
          </a:ln>
        </p:spPr>
      </p:pic>
      <p:pic>
        <p:nvPicPr>
          <p:cNvPr id="323" name="Google Shape;323;p49"/>
          <p:cNvPicPr preferRelativeResize="0"/>
          <p:nvPr/>
        </p:nvPicPr>
        <p:blipFill>
          <a:blip r:embed="rId3"/>
          <a:stretch>
            <a:fillRect/>
          </a:stretch>
        </p:blipFill>
        <p:spPr>
          <a:xfrm>
            <a:off x="6332769" y="3003469"/>
            <a:ext cx="2499525" cy="15654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327" name="Shape 327"/>
        <p:cNvGrpSpPr/>
        <p:nvPr/>
      </p:nvGrpSpPr>
      <p:grpSpPr>
        <a:xfrm>
          <a:off x="0" y="0"/>
          <a:ext cx="0" cy="0"/>
          <a:chOff x="0" y="0"/>
          <a:chExt cx="0" cy="0"/>
        </a:xfrm>
      </p:grpSpPr>
      <p:sp>
        <p:nvSpPr>
          <p:cNvPr id="328" name="Google Shape;328;p50"/>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新版（2.8版本及之后）复制功能的实现</a:t>
            </a:r>
            <a:endParaRPr lang="en-GB"/>
          </a:p>
        </p:txBody>
      </p:sp>
      <p:sp>
        <p:nvSpPr>
          <p:cNvPr id="329" name="Google Shape;329;p50"/>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GB">
                <a:solidFill>
                  <a:schemeClr val="dk1"/>
                </a:solidFill>
              </a:rPr>
              <a:t>完整重同步（full resynchronization）</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部分重同步（partial resynchronization）</a:t>
            </a:r>
            <a:endParaRPr>
              <a:solidFill>
                <a:schemeClr val="dk1"/>
              </a:solidFill>
            </a:endParaRPr>
          </a:p>
          <a:p>
            <a:pPr marL="0" lvl="0" indent="0" algn="l" rtl="0">
              <a:spcBef>
                <a:spcPts val="0"/>
              </a:spcBef>
              <a:spcAft>
                <a:spcPts val="0"/>
              </a:spcAft>
              <a:buNone/>
            </a:pPr>
            <a:endParaRPr sz="1000">
              <a:solidFill>
                <a:schemeClr val="dk1"/>
              </a:solidFill>
            </a:endParaRPr>
          </a:p>
        </p:txBody>
      </p:sp>
      <p:pic>
        <p:nvPicPr>
          <p:cNvPr id="330" name="Google Shape;330;p50"/>
          <p:cNvPicPr preferRelativeResize="0"/>
          <p:nvPr/>
        </p:nvPicPr>
        <p:blipFill>
          <a:blip r:embed="rId1"/>
          <a:stretch>
            <a:fillRect/>
          </a:stretch>
        </p:blipFill>
        <p:spPr>
          <a:xfrm>
            <a:off x="871950" y="2113625"/>
            <a:ext cx="3275549" cy="14941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334" name="Shape 334"/>
        <p:cNvGrpSpPr/>
        <p:nvPr/>
      </p:nvGrpSpPr>
      <p:grpSpPr>
        <a:xfrm>
          <a:off x="0" y="0"/>
          <a:ext cx="0" cy="0"/>
          <a:chOff x="0" y="0"/>
          <a:chExt cx="0" cy="0"/>
        </a:xfrm>
      </p:grpSpPr>
      <p:sp>
        <p:nvSpPr>
          <p:cNvPr id="335" name="Google Shape;335;p51"/>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部分重同步（PSYNC命令）的实现</a:t>
            </a:r>
            <a:endParaRPr lang="en-GB"/>
          </a:p>
        </p:txBody>
      </p:sp>
      <p:sp>
        <p:nvSpPr>
          <p:cNvPr id="336" name="Google Shape;336;p51"/>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a:solidFill>
                <a:schemeClr val="dk1"/>
              </a:solidFill>
            </a:endParaRPr>
          </a:p>
        </p:txBody>
      </p:sp>
      <p:pic>
        <p:nvPicPr>
          <p:cNvPr id="337" name="Google Shape;337;p51"/>
          <p:cNvPicPr preferRelativeResize="0"/>
          <p:nvPr/>
        </p:nvPicPr>
        <p:blipFill>
          <a:blip r:embed="rId1"/>
          <a:stretch>
            <a:fillRect/>
          </a:stretch>
        </p:blipFill>
        <p:spPr>
          <a:xfrm>
            <a:off x="2380250" y="1152475"/>
            <a:ext cx="4383496" cy="341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6000"/>
              </a:lnSpc>
              <a:spcBef>
                <a:spcPts val="0"/>
              </a:spcBef>
              <a:spcAft>
                <a:spcPts val="500"/>
              </a:spcAft>
              <a:buNone/>
            </a:pPr>
            <a:r>
              <a:rPr lang="en-GB" sz="2850">
                <a:solidFill>
                  <a:srgbClr val="111111"/>
                </a:solidFill>
                <a:latin typeface="Roboto" panose="02000000000000000000"/>
                <a:ea typeface="Roboto" panose="02000000000000000000"/>
                <a:cs typeface="Roboto" panose="02000000000000000000"/>
                <a:sym typeface="Roboto" panose="02000000000000000000"/>
              </a:rPr>
              <a:t>redis之父</a:t>
            </a:r>
            <a:endParaRPr lang="en-GB" sz="2850">
              <a:solidFill>
                <a:srgbClr val="111111"/>
              </a:solidFill>
              <a:latin typeface="Roboto" panose="02000000000000000000"/>
              <a:ea typeface="Roboto" panose="02000000000000000000"/>
              <a:cs typeface="Roboto" panose="02000000000000000000"/>
              <a:sym typeface="Roboto" panose="02000000000000000000"/>
            </a:endParaRPr>
          </a:p>
        </p:txBody>
      </p:sp>
      <p:sp>
        <p:nvSpPr>
          <p:cNvPr id="73" name="Google Shape;73;p16"/>
          <p:cNvSpPr txBox="1"/>
          <p:nvPr>
            <p:ph type="body" idx="1"/>
          </p:nvPr>
        </p:nvSpPr>
        <p:spPr>
          <a:xfrm>
            <a:off x="311700" y="1152475"/>
            <a:ext cx="8520600" cy="3416400"/>
          </a:xfrm>
          <a:prstGeom prst="rect">
            <a:avLst/>
          </a:prstGeom>
        </p:spPr>
        <p:txBody>
          <a:bodyPr spcFirstLastPara="1" wrap="square" lIns="91425" tIns="91425" rIns="91425" bIns="91425" anchor="b" anchorCtr="0">
            <a:noAutofit/>
          </a:bodyPr>
          <a:lstStyle/>
          <a:p>
            <a:pPr marL="0" lvl="0" indent="0" algn="l" rtl="0">
              <a:lnSpc>
                <a:spcPct val="116000"/>
              </a:lnSpc>
              <a:spcBef>
                <a:spcPts val="0"/>
              </a:spcBef>
              <a:spcAft>
                <a:spcPts val="500"/>
              </a:spcAft>
              <a:buClr>
                <a:schemeClr val="dk1"/>
              </a:buClr>
              <a:buSzPts val="1100"/>
              <a:buFont typeface="Arial" panose="020B0604020202020204"/>
              <a:buNone/>
            </a:pPr>
            <a:r>
              <a:rPr lang="en-GB" sz="1200">
                <a:solidFill>
                  <a:srgbClr val="111111"/>
                </a:solidFill>
                <a:latin typeface="Roboto" panose="02000000000000000000"/>
                <a:ea typeface="Roboto" panose="02000000000000000000"/>
                <a:cs typeface="Roboto" panose="02000000000000000000"/>
                <a:sym typeface="Roboto" panose="02000000000000000000"/>
              </a:rPr>
              <a:t>Salvatore Sanfilippo, (</a:t>
            </a:r>
            <a:r>
              <a:rPr lang="en-GB" sz="1050">
                <a:solidFill>
                  <a:srgbClr val="222222"/>
                </a:solidFill>
                <a:highlight>
                  <a:srgbClr val="FFFFFF"/>
                </a:highlight>
              </a:rPr>
              <a:t>born in 1977</a:t>
            </a:r>
            <a:r>
              <a:rPr lang="en-GB" sz="1200">
                <a:solidFill>
                  <a:srgbClr val="111111"/>
                </a:solidFill>
                <a:latin typeface="Roboto" panose="02000000000000000000"/>
                <a:ea typeface="Roboto" panose="02000000000000000000"/>
                <a:cs typeface="Roboto" panose="02000000000000000000"/>
                <a:sym typeface="Roboto" panose="02000000000000000000"/>
              </a:rPr>
              <a:t>)</a:t>
            </a:r>
            <a:endParaRPr sz="1200"/>
          </a:p>
        </p:txBody>
      </p:sp>
      <p:pic>
        <p:nvPicPr>
          <p:cNvPr id="74" name="Google Shape;74;p16"/>
          <p:cNvPicPr preferRelativeResize="0"/>
          <p:nvPr/>
        </p:nvPicPr>
        <p:blipFill>
          <a:blip r:embed="rId1"/>
          <a:stretch>
            <a:fillRect/>
          </a:stretch>
        </p:blipFill>
        <p:spPr>
          <a:xfrm>
            <a:off x="2863800" y="1152475"/>
            <a:ext cx="3416400" cy="34164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341" name="Shape 341"/>
        <p:cNvGrpSpPr/>
        <p:nvPr/>
      </p:nvGrpSpPr>
      <p:grpSpPr>
        <a:xfrm>
          <a:off x="0" y="0"/>
          <a:ext cx="0" cy="0"/>
          <a:chOff x="0" y="0"/>
          <a:chExt cx="0" cy="0"/>
        </a:xfrm>
      </p:grpSpPr>
      <p:sp>
        <p:nvSpPr>
          <p:cNvPr id="342" name="Google Shape;342;p52"/>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部分重同步的实现 -- 复制偏移量</a:t>
            </a:r>
            <a:endParaRPr lang="en-GB"/>
          </a:p>
        </p:txBody>
      </p:sp>
      <p:sp>
        <p:nvSpPr>
          <p:cNvPr id="343" name="Google Shape;343;p52"/>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457200" algn="l" rtl="0">
              <a:spcBef>
                <a:spcPts val="0"/>
              </a:spcBef>
              <a:spcAft>
                <a:spcPts val="0"/>
              </a:spcAft>
              <a:buNone/>
            </a:pPr>
            <a:r>
              <a:rPr lang="en-GB" sz="1000">
                <a:solidFill>
                  <a:schemeClr val="dk1"/>
                </a:solidFill>
              </a:rPr>
              <a:t>正常情况：</a:t>
            </a:r>
            <a:endParaRPr sz="1000">
              <a:solidFill>
                <a:schemeClr val="dk1"/>
              </a:solidFill>
            </a:endParaRPr>
          </a:p>
          <a:p>
            <a:pPr marL="0" lvl="0" indent="457200" algn="l" rtl="0">
              <a:spcBef>
                <a:spcPts val="0"/>
              </a:spcBef>
              <a:spcAft>
                <a:spcPts val="0"/>
              </a:spcAft>
              <a:buNone/>
            </a:pPr>
            <a:endParaRPr sz="1000">
              <a:solidFill>
                <a:schemeClr val="dk1"/>
              </a:solidFill>
            </a:endParaRPr>
          </a:p>
          <a:p>
            <a:pPr marL="0" lvl="0" indent="457200" algn="l" rtl="0">
              <a:spcBef>
                <a:spcPts val="0"/>
              </a:spcBef>
              <a:spcAft>
                <a:spcPts val="0"/>
              </a:spcAft>
              <a:buNone/>
            </a:pPr>
            <a:endParaRPr sz="1000">
              <a:solidFill>
                <a:schemeClr val="dk1"/>
              </a:solidFill>
            </a:endParaRPr>
          </a:p>
          <a:p>
            <a:pPr marL="0" lvl="0" indent="457200" algn="l" rtl="0">
              <a:spcBef>
                <a:spcPts val="0"/>
              </a:spcBef>
              <a:spcAft>
                <a:spcPts val="0"/>
              </a:spcAft>
              <a:buNone/>
            </a:pPr>
            <a:endParaRPr sz="1000">
              <a:solidFill>
                <a:schemeClr val="dk1"/>
              </a:solidFill>
            </a:endParaRPr>
          </a:p>
          <a:p>
            <a:pPr marL="0" lvl="0" indent="457200" algn="l" rtl="0">
              <a:spcBef>
                <a:spcPts val="0"/>
              </a:spcBef>
              <a:spcAft>
                <a:spcPts val="0"/>
              </a:spcAft>
              <a:buNone/>
            </a:pPr>
            <a:endParaRPr sz="1000">
              <a:solidFill>
                <a:schemeClr val="dk1"/>
              </a:solidFill>
            </a:endParaRPr>
          </a:p>
          <a:p>
            <a:pPr marL="0" lvl="0" indent="457200" algn="l" rtl="0">
              <a:spcBef>
                <a:spcPts val="0"/>
              </a:spcBef>
              <a:spcAft>
                <a:spcPts val="0"/>
              </a:spcAft>
              <a:buNone/>
            </a:pPr>
            <a:endParaRPr sz="1000">
              <a:solidFill>
                <a:schemeClr val="dk1"/>
              </a:solidFill>
            </a:endParaRPr>
          </a:p>
          <a:p>
            <a:pPr marL="0" lvl="0" indent="457200" algn="l" rtl="0">
              <a:spcBef>
                <a:spcPts val="0"/>
              </a:spcBef>
              <a:spcAft>
                <a:spcPts val="0"/>
              </a:spcAft>
              <a:buNone/>
            </a:pPr>
            <a:endParaRPr sz="1000">
              <a:solidFill>
                <a:schemeClr val="dk1"/>
              </a:solidFill>
            </a:endParaRPr>
          </a:p>
          <a:p>
            <a:pPr marL="0" lvl="0" indent="457200" algn="l" rtl="0">
              <a:spcBef>
                <a:spcPts val="0"/>
              </a:spcBef>
              <a:spcAft>
                <a:spcPts val="0"/>
              </a:spcAft>
              <a:buNone/>
            </a:pPr>
            <a:endParaRPr sz="1000">
              <a:solidFill>
                <a:schemeClr val="dk1"/>
              </a:solidFill>
            </a:endParaRPr>
          </a:p>
          <a:p>
            <a:pPr marL="0" lvl="0" indent="457200" algn="l" rtl="0">
              <a:spcBef>
                <a:spcPts val="0"/>
              </a:spcBef>
              <a:spcAft>
                <a:spcPts val="0"/>
              </a:spcAft>
              <a:buNone/>
            </a:pPr>
            <a:endParaRPr sz="1000">
              <a:solidFill>
                <a:schemeClr val="dk1"/>
              </a:solidFill>
            </a:endParaRPr>
          </a:p>
          <a:p>
            <a:pPr marL="0" lvl="0" indent="457200" algn="l" rtl="0">
              <a:spcBef>
                <a:spcPts val="0"/>
              </a:spcBef>
              <a:spcAft>
                <a:spcPts val="0"/>
              </a:spcAft>
              <a:buNone/>
            </a:pPr>
            <a:endParaRPr sz="1000">
              <a:solidFill>
                <a:schemeClr val="dk1"/>
              </a:solidFill>
            </a:endParaRPr>
          </a:p>
          <a:p>
            <a:pPr marL="0" lvl="0" indent="457200" algn="l" rtl="0">
              <a:spcBef>
                <a:spcPts val="0"/>
              </a:spcBef>
              <a:spcAft>
                <a:spcPts val="0"/>
              </a:spcAft>
              <a:buNone/>
            </a:pPr>
            <a:r>
              <a:rPr lang="en-GB" sz="1000">
                <a:solidFill>
                  <a:schemeClr val="dk1"/>
                </a:solidFill>
              </a:rPr>
              <a:t>断线情况：</a:t>
            </a:r>
            <a:endParaRPr sz="1000">
              <a:solidFill>
                <a:schemeClr val="dk1"/>
              </a:solidFill>
            </a:endParaRPr>
          </a:p>
        </p:txBody>
      </p:sp>
      <p:pic>
        <p:nvPicPr>
          <p:cNvPr id="344" name="Google Shape;344;p52"/>
          <p:cNvPicPr preferRelativeResize="0"/>
          <p:nvPr/>
        </p:nvPicPr>
        <p:blipFill>
          <a:blip r:embed="rId1"/>
          <a:stretch>
            <a:fillRect/>
          </a:stretch>
        </p:blipFill>
        <p:spPr>
          <a:xfrm>
            <a:off x="1751138" y="1274825"/>
            <a:ext cx="3812937" cy="1453488"/>
          </a:xfrm>
          <a:prstGeom prst="rect">
            <a:avLst/>
          </a:prstGeom>
          <a:noFill/>
          <a:ln>
            <a:noFill/>
          </a:ln>
        </p:spPr>
      </p:pic>
      <p:pic>
        <p:nvPicPr>
          <p:cNvPr id="345" name="Google Shape;345;p52"/>
          <p:cNvPicPr preferRelativeResize="0"/>
          <p:nvPr/>
        </p:nvPicPr>
        <p:blipFill>
          <a:blip r:embed="rId2"/>
          <a:stretch>
            <a:fillRect/>
          </a:stretch>
        </p:blipFill>
        <p:spPr>
          <a:xfrm>
            <a:off x="1751138" y="2985425"/>
            <a:ext cx="3812926" cy="145349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349" name="Shape 349"/>
        <p:cNvGrpSpPr/>
        <p:nvPr/>
      </p:nvGrpSpPr>
      <p:grpSpPr>
        <a:xfrm>
          <a:off x="0" y="0"/>
          <a:ext cx="0" cy="0"/>
          <a:chOff x="0" y="0"/>
          <a:chExt cx="0" cy="0"/>
        </a:xfrm>
      </p:grpSpPr>
      <p:sp>
        <p:nvSpPr>
          <p:cNvPr id="350" name="Google Shape;350;p53"/>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部分重同步的实现 -- 复制积压缓冲区</a:t>
            </a:r>
            <a:endParaRPr lang="en-GB"/>
          </a:p>
        </p:txBody>
      </p:sp>
      <p:sp>
        <p:nvSpPr>
          <p:cNvPr id="351" name="Google Shape;351;p53"/>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Clr>
                <a:schemeClr val="dk1"/>
              </a:buClr>
              <a:buSzPts val="1000"/>
              <a:buChar char="●"/>
            </a:pPr>
            <a:r>
              <a:rPr lang="en-GB" sz="1000">
                <a:solidFill>
                  <a:schemeClr val="dk1"/>
                </a:solidFill>
              </a:rPr>
              <a:t>先进先出（FIFO）队列，默认大小1MB（repl-backlog-size）</a:t>
            </a:r>
            <a:endParaRPr sz="1000">
              <a:solidFill>
                <a:schemeClr val="dk1"/>
              </a:solidFill>
            </a:endParaRPr>
          </a:p>
        </p:txBody>
      </p:sp>
      <p:pic>
        <p:nvPicPr>
          <p:cNvPr id="352" name="Google Shape;352;p53"/>
          <p:cNvPicPr preferRelativeResize="0"/>
          <p:nvPr/>
        </p:nvPicPr>
        <p:blipFill>
          <a:blip r:embed="rId1"/>
          <a:stretch>
            <a:fillRect/>
          </a:stretch>
        </p:blipFill>
        <p:spPr>
          <a:xfrm>
            <a:off x="840824" y="1704022"/>
            <a:ext cx="3687924" cy="1735475"/>
          </a:xfrm>
          <a:prstGeom prst="rect">
            <a:avLst/>
          </a:prstGeom>
          <a:noFill/>
          <a:ln>
            <a:noFill/>
          </a:ln>
        </p:spPr>
      </p:pic>
      <p:pic>
        <p:nvPicPr>
          <p:cNvPr id="353" name="Google Shape;353;p53"/>
          <p:cNvPicPr preferRelativeResize="0"/>
          <p:nvPr/>
        </p:nvPicPr>
        <p:blipFill>
          <a:blip r:embed="rId2"/>
          <a:stretch>
            <a:fillRect/>
          </a:stretch>
        </p:blipFill>
        <p:spPr>
          <a:xfrm>
            <a:off x="840825" y="3549650"/>
            <a:ext cx="4831799" cy="10192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357" name="Shape 357"/>
        <p:cNvGrpSpPr/>
        <p:nvPr/>
      </p:nvGrpSpPr>
      <p:grpSpPr>
        <a:xfrm>
          <a:off x="0" y="0"/>
          <a:ext cx="0" cy="0"/>
          <a:chOff x="0" y="0"/>
          <a:chExt cx="0" cy="0"/>
        </a:xfrm>
      </p:grpSpPr>
      <p:sp>
        <p:nvSpPr>
          <p:cNvPr id="358" name="Google Shape;358;p5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心跳检测</a:t>
            </a:r>
            <a:endParaRPr lang="en-GB"/>
          </a:p>
        </p:txBody>
      </p:sp>
      <p:sp>
        <p:nvSpPr>
          <p:cNvPr id="359" name="Google Shape;359;p5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REPLCONF ACK &lt;replication_offset&gt;</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000">
              <a:solidFill>
                <a:schemeClr val="dk1"/>
              </a:solidFill>
            </a:endParaRPr>
          </a:p>
          <a:p>
            <a:pPr marL="457200" lvl="0" indent="-292100" algn="l" rtl="0">
              <a:spcBef>
                <a:spcPts val="0"/>
              </a:spcBef>
              <a:spcAft>
                <a:spcPts val="0"/>
              </a:spcAft>
              <a:buClr>
                <a:schemeClr val="dk1"/>
              </a:buClr>
              <a:buSzPts val="1000"/>
              <a:buChar char="●"/>
            </a:pPr>
            <a:r>
              <a:rPr lang="en-GB" sz="1000">
                <a:solidFill>
                  <a:schemeClr val="dk1"/>
                </a:solidFill>
              </a:rPr>
              <a:t>检查主从服务器的网络连接状态</a:t>
            </a:r>
            <a:endParaRPr sz="1000">
              <a:solidFill>
                <a:schemeClr val="dk1"/>
              </a:solidFill>
            </a:endParaRPr>
          </a:p>
          <a:p>
            <a:pPr marL="0" lvl="0" indent="457200" algn="l" rtl="0">
              <a:spcBef>
                <a:spcPts val="0"/>
              </a:spcBef>
              <a:spcAft>
                <a:spcPts val="0"/>
              </a:spcAft>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slave0:ip=127.0.0.1,port=12345,state=online,offset=211,lag=0</a:t>
            </a:r>
            <a:r>
              <a:rPr lang="en-GB" sz="1000">
                <a:solidFill>
                  <a:schemeClr val="dk1"/>
                </a:solidFill>
              </a:rPr>
              <a:t>     #刚刚发送过 REPLCONF ACK命令</a:t>
            </a:r>
            <a:endParaRPr sz="1000">
              <a:solidFill>
                <a:schemeClr val="dk1"/>
              </a:solidFill>
            </a:endParaRPr>
          </a:p>
          <a:p>
            <a:pPr marL="0" lvl="0" indent="457200" algn="l" rtl="0">
              <a:spcBef>
                <a:spcPts val="0"/>
              </a:spcBef>
              <a:spcAft>
                <a:spcPts val="0"/>
              </a:spcAft>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slave1:ip=127.0.0.1,port=56789,state=online,offset=197,lag=15</a:t>
            </a:r>
            <a:r>
              <a:rPr lang="en-GB" sz="1000">
                <a:solidFill>
                  <a:schemeClr val="dk1"/>
                </a:solidFill>
              </a:rPr>
              <a:t>   #15秒之前发送过REPLCONF ACK命令</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000">
              <a:solidFill>
                <a:schemeClr val="dk1"/>
              </a:solidFill>
            </a:endParaRPr>
          </a:p>
          <a:p>
            <a:pPr marL="457200" lvl="0" indent="-292100" algn="l" rtl="0">
              <a:spcBef>
                <a:spcPts val="0"/>
              </a:spcBef>
              <a:spcAft>
                <a:spcPts val="0"/>
              </a:spcAft>
              <a:buClr>
                <a:schemeClr val="dk1"/>
              </a:buClr>
              <a:buSzPts val="1000"/>
              <a:buChar char="●"/>
            </a:pPr>
            <a:r>
              <a:rPr lang="en-GB" sz="1000">
                <a:solidFill>
                  <a:schemeClr val="dk1"/>
                </a:solidFill>
              </a:rPr>
              <a:t>检测命令丢失</a:t>
            </a:r>
            <a:endParaRPr sz="1000">
              <a:solidFill>
                <a:schemeClr val="dk1"/>
              </a:solidFill>
            </a:endParaRPr>
          </a:p>
        </p:txBody>
      </p:sp>
      <p:pic>
        <p:nvPicPr>
          <p:cNvPr id="360" name="Google Shape;360;p54"/>
          <p:cNvPicPr preferRelativeResize="0"/>
          <p:nvPr/>
        </p:nvPicPr>
        <p:blipFill>
          <a:blip r:embed="rId1"/>
          <a:stretch>
            <a:fillRect/>
          </a:stretch>
        </p:blipFill>
        <p:spPr>
          <a:xfrm>
            <a:off x="841725" y="2595062"/>
            <a:ext cx="4544275" cy="5312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364" name="Shape 364"/>
        <p:cNvGrpSpPr/>
        <p:nvPr/>
      </p:nvGrpSpPr>
      <p:grpSpPr>
        <a:xfrm>
          <a:off x="0" y="0"/>
          <a:ext cx="0" cy="0"/>
          <a:chOff x="0" y="0"/>
          <a:chExt cx="0" cy="0"/>
        </a:xfrm>
      </p:grpSpPr>
      <p:sp>
        <p:nvSpPr>
          <p:cNvPr id="365" name="Google Shape;365;p55"/>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七、哨兵（Sentinel）</a:t>
            </a:r>
            <a:endParaRPr lang="en-GB"/>
          </a:p>
        </p:txBody>
      </p:sp>
      <p:sp>
        <p:nvSpPr>
          <p:cNvPr id="366" name="Google Shape;366;p55"/>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初始化</a:t>
            </a:r>
            <a:endParaRPr lang="en-GB"/>
          </a:p>
          <a:p>
            <a:pPr marL="457200" lvl="0" indent="-342900" algn="l" rtl="0">
              <a:spcBef>
                <a:spcPts val="0"/>
              </a:spcBef>
              <a:spcAft>
                <a:spcPts val="0"/>
              </a:spcAft>
              <a:buSzPts val="1800"/>
              <a:buChar char="●"/>
            </a:pPr>
            <a:r>
              <a:rPr lang="en-GB"/>
              <a:t>主观下线</a:t>
            </a:r>
            <a:endParaRPr lang="en-GB"/>
          </a:p>
          <a:p>
            <a:pPr marL="457200" lvl="0" indent="-342900" algn="l" rtl="0">
              <a:spcBef>
                <a:spcPts val="0"/>
              </a:spcBef>
              <a:spcAft>
                <a:spcPts val="0"/>
              </a:spcAft>
              <a:buSzPts val="1800"/>
              <a:buChar char="●"/>
            </a:pPr>
            <a:r>
              <a:rPr lang="en-GB"/>
              <a:t>客观下线</a:t>
            </a:r>
            <a:endParaRPr lang="en-GB"/>
          </a:p>
          <a:p>
            <a:pPr marL="457200" lvl="0" indent="-342900" algn="l" rtl="0">
              <a:spcBef>
                <a:spcPts val="0"/>
              </a:spcBef>
              <a:spcAft>
                <a:spcPts val="0"/>
              </a:spcAft>
              <a:buSzPts val="1800"/>
              <a:buChar char="●"/>
            </a:pPr>
            <a:r>
              <a:rPr lang="en-GB"/>
              <a:t>选举领头Sentinel</a:t>
            </a:r>
            <a:endParaRPr lang="en-GB"/>
          </a:p>
          <a:p>
            <a:pPr marL="457200" lvl="0" indent="-342900" algn="l" rtl="0">
              <a:spcBef>
                <a:spcPts val="0"/>
              </a:spcBef>
              <a:spcAft>
                <a:spcPts val="0"/>
              </a:spcAft>
              <a:buSzPts val="1800"/>
              <a:buChar char="●"/>
            </a:pPr>
            <a:r>
              <a:rPr lang="en-GB"/>
              <a:t>故障转移</a:t>
            </a:r>
            <a:endParaRPr lang="en-GB"/>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370" name="Shape 370"/>
        <p:cNvGrpSpPr/>
        <p:nvPr/>
      </p:nvGrpSpPr>
      <p:grpSpPr>
        <a:xfrm>
          <a:off x="0" y="0"/>
          <a:ext cx="0" cy="0"/>
          <a:chOff x="0" y="0"/>
          <a:chExt cx="0" cy="0"/>
        </a:xfrm>
      </p:grpSpPr>
      <p:sp>
        <p:nvSpPr>
          <p:cNvPr id="371" name="Google Shape;371;p56"/>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初始化</a:t>
            </a:r>
            <a:endParaRPr lang="en-GB"/>
          </a:p>
        </p:txBody>
      </p:sp>
      <p:sp>
        <p:nvSpPr>
          <p:cNvPr id="372" name="Google Shape;372;p56"/>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Clr>
                <a:schemeClr val="dk1"/>
              </a:buClr>
              <a:buSzPts val="1000"/>
              <a:buFont typeface="Courier New" panose="02070309020205020404"/>
              <a:buChar char="●"/>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创建连向主服务器的连接</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Clr>
                <a:schemeClr val="dk1"/>
              </a:buClr>
              <a:buSzPts val="1100"/>
              <a:buFont typeface="Arial" panose="020B0604020202020204"/>
              <a:buNone/>
            </a:pP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p:txBody>
      </p:sp>
      <p:pic>
        <p:nvPicPr>
          <p:cNvPr id="373" name="Google Shape;373;p56"/>
          <p:cNvPicPr preferRelativeResize="0"/>
          <p:nvPr/>
        </p:nvPicPr>
        <p:blipFill>
          <a:blip r:embed="rId1"/>
          <a:stretch>
            <a:fillRect/>
          </a:stretch>
        </p:blipFill>
        <p:spPr>
          <a:xfrm>
            <a:off x="4572002" y="1755925"/>
            <a:ext cx="3207550" cy="2138375"/>
          </a:xfrm>
          <a:prstGeom prst="rect">
            <a:avLst/>
          </a:prstGeom>
          <a:noFill/>
          <a:ln>
            <a:noFill/>
          </a:ln>
        </p:spPr>
      </p:pic>
      <p:sp>
        <p:nvSpPr>
          <p:cNvPr id="374" name="Google Shape;374;p56"/>
          <p:cNvSpPr txBox="1"/>
          <p:nvPr/>
        </p:nvSpPr>
        <p:spPr>
          <a:xfrm>
            <a:off x="4557725" y="1178725"/>
            <a:ext cx="2707500" cy="328500"/>
          </a:xfrm>
          <a:prstGeom prst="rect">
            <a:avLst/>
          </a:prstGeom>
          <a:noFill/>
          <a:ln>
            <a:noFill/>
          </a:ln>
        </p:spPr>
        <p:txBody>
          <a:bodyPr spcFirstLastPara="1" wrap="square" lIns="91425" tIns="91425" rIns="91425" bIns="91425" anchor="t" anchorCtr="0">
            <a:noAutofit/>
          </a:bodyPr>
          <a:lstStyle/>
          <a:p>
            <a:pPr marL="457200" lvl="0" indent="-292100" algn="l" rtl="0">
              <a:spcBef>
                <a:spcPts val="0"/>
              </a:spcBef>
              <a:spcAft>
                <a:spcPts val="0"/>
              </a:spcAft>
              <a:buSzPts val="1000"/>
              <a:buChar char="●"/>
            </a:pPr>
            <a:r>
              <a:rPr lang="en-GB" sz="1000"/>
              <a:t>创建连向从服务器的连接</a:t>
            </a:r>
            <a:endParaRPr sz="1000"/>
          </a:p>
        </p:txBody>
      </p:sp>
      <p:pic>
        <p:nvPicPr>
          <p:cNvPr id="375" name="Google Shape;375;p56"/>
          <p:cNvPicPr preferRelativeResize="0"/>
          <p:nvPr/>
        </p:nvPicPr>
        <p:blipFill>
          <a:blip r:embed="rId2"/>
          <a:stretch>
            <a:fillRect/>
          </a:stretch>
        </p:blipFill>
        <p:spPr>
          <a:xfrm>
            <a:off x="311701" y="1755924"/>
            <a:ext cx="2944346" cy="18394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379" name="Shape 379"/>
        <p:cNvGrpSpPr/>
        <p:nvPr/>
      </p:nvGrpSpPr>
      <p:grpSpPr>
        <a:xfrm>
          <a:off x="0" y="0"/>
          <a:ext cx="0" cy="0"/>
          <a:chOff x="0" y="0"/>
          <a:chExt cx="0" cy="0"/>
        </a:xfrm>
      </p:grpSpPr>
      <p:sp>
        <p:nvSpPr>
          <p:cNvPr id="380" name="Google Shape;380;p57"/>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主观下线</a:t>
            </a:r>
            <a:endParaRPr lang="en-GB"/>
          </a:p>
        </p:txBody>
      </p:sp>
      <p:sp>
        <p:nvSpPr>
          <p:cNvPr id="381" name="Google Shape;381;p57"/>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GB">
                <a:solidFill>
                  <a:schemeClr val="dk1"/>
                </a:solidFill>
              </a:rPr>
              <a:t>PING，每秒一次</a:t>
            </a:r>
            <a:endParaRPr>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sentinel monitor master 127.0.0.1 6379 2</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sentinel down-after-milliseconds master 50000</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000">
              <a:solidFill>
                <a:schemeClr val="dk1"/>
              </a:solidFill>
            </a:endParaRPr>
          </a:p>
        </p:txBody>
      </p:sp>
      <p:pic>
        <p:nvPicPr>
          <p:cNvPr id="382" name="Google Shape;382;p57"/>
          <p:cNvPicPr preferRelativeResize="0"/>
          <p:nvPr/>
        </p:nvPicPr>
        <p:blipFill>
          <a:blip r:embed="rId1"/>
          <a:stretch>
            <a:fillRect/>
          </a:stretch>
        </p:blipFill>
        <p:spPr>
          <a:xfrm>
            <a:off x="4571997" y="1162963"/>
            <a:ext cx="2329100" cy="2817575"/>
          </a:xfrm>
          <a:prstGeom prst="rect">
            <a:avLst/>
          </a:prstGeom>
          <a:noFill/>
          <a:ln>
            <a:noFill/>
          </a:ln>
        </p:spPr>
      </p:pic>
      <p:pic>
        <p:nvPicPr>
          <p:cNvPr id="383" name="Google Shape;383;p57"/>
          <p:cNvPicPr preferRelativeResize="0"/>
          <p:nvPr/>
        </p:nvPicPr>
        <p:blipFill>
          <a:blip r:embed="rId2"/>
          <a:stretch>
            <a:fillRect/>
          </a:stretch>
        </p:blipFill>
        <p:spPr>
          <a:xfrm>
            <a:off x="311700" y="2305750"/>
            <a:ext cx="2584300" cy="14293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387" name="Shape 387"/>
        <p:cNvGrpSpPr/>
        <p:nvPr/>
      </p:nvGrpSpPr>
      <p:grpSpPr>
        <a:xfrm>
          <a:off x="0" y="0"/>
          <a:ext cx="0" cy="0"/>
          <a:chOff x="0" y="0"/>
          <a:chExt cx="0" cy="0"/>
        </a:xfrm>
      </p:grpSpPr>
      <p:sp>
        <p:nvSpPr>
          <p:cNvPr id="388" name="Google Shape;388;p58"/>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客观下线</a:t>
            </a:r>
            <a:endParaRPr lang="en-GB"/>
          </a:p>
        </p:txBody>
      </p:sp>
      <p:sp>
        <p:nvSpPr>
          <p:cNvPr id="389" name="Google Shape;389;p58"/>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发送：</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SENTINEL is-master-down-by-addr ＜ip＞ ＜port＞ ＜current_epoch＞ ＜runid＞</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SENTINEL is-master-down-by-addr 127.0.0.1 6379 0 *</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回复：</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1) ＜down_state＞</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2) ＜leader_runid＞</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3) ＜leader_epoch＞</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1) 1</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2) *</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3) 0</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p:txBody>
      </p:sp>
      <p:pic>
        <p:nvPicPr>
          <p:cNvPr id="390" name="Google Shape;390;p58"/>
          <p:cNvPicPr preferRelativeResize="0"/>
          <p:nvPr/>
        </p:nvPicPr>
        <p:blipFill>
          <a:blip r:embed="rId1"/>
          <a:stretch>
            <a:fillRect/>
          </a:stretch>
        </p:blipFill>
        <p:spPr>
          <a:xfrm>
            <a:off x="3198675" y="2571750"/>
            <a:ext cx="3874599" cy="14440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394" name="Shape 394"/>
        <p:cNvGrpSpPr/>
        <p:nvPr/>
      </p:nvGrpSpPr>
      <p:grpSpPr>
        <a:xfrm>
          <a:off x="0" y="0"/>
          <a:ext cx="0" cy="0"/>
          <a:chOff x="0" y="0"/>
          <a:chExt cx="0" cy="0"/>
        </a:xfrm>
      </p:grpSpPr>
      <p:sp>
        <p:nvSpPr>
          <p:cNvPr id="395" name="Google Shape;395;p59"/>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选举领头Sentinel</a:t>
            </a:r>
            <a:endParaRPr lang="en-GB"/>
          </a:p>
        </p:txBody>
      </p:sp>
      <p:sp>
        <p:nvSpPr>
          <p:cNvPr id="396" name="Google Shape;396;p59"/>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SENTINEL is-master-down-by-addr 127.0.0.1 6379 0 e955b4c85598ef5b5f055bc7ebfd5e828dbed4fa</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1) 1</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2) e955b4c85598ef5b5f055bc7ebfd5e828dbed4fa</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3) 0</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p:txBody>
      </p:sp>
      <p:pic>
        <p:nvPicPr>
          <p:cNvPr id="397" name="Google Shape;397;p59"/>
          <p:cNvPicPr preferRelativeResize="0"/>
          <p:nvPr/>
        </p:nvPicPr>
        <p:blipFill>
          <a:blip r:embed="rId1"/>
          <a:stretch>
            <a:fillRect/>
          </a:stretch>
        </p:blipFill>
        <p:spPr>
          <a:xfrm>
            <a:off x="348050" y="2337550"/>
            <a:ext cx="3511525" cy="1473000"/>
          </a:xfrm>
          <a:prstGeom prst="rect">
            <a:avLst/>
          </a:prstGeom>
          <a:noFill/>
          <a:ln>
            <a:noFill/>
          </a:ln>
        </p:spPr>
      </p:pic>
      <p:pic>
        <p:nvPicPr>
          <p:cNvPr id="398" name="Google Shape;398;p59"/>
          <p:cNvPicPr preferRelativeResize="0"/>
          <p:nvPr/>
        </p:nvPicPr>
        <p:blipFill>
          <a:blip r:embed="rId2"/>
          <a:stretch>
            <a:fillRect/>
          </a:stretch>
        </p:blipFill>
        <p:spPr>
          <a:xfrm>
            <a:off x="4303125" y="2337550"/>
            <a:ext cx="4568075" cy="16819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402" name="Shape 402"/>
        <p:cNvGrpSpPr/>
        <p:nvPr/>
      </p:nvGrpSpPr>
      <p:grpSpPr>
        <a:xfrm>
          <a:off x="0" y="0"/>
          <a:ext cx="0" cy="0"/>
          <a:chOff x="0" y="0"/>
          <a:chExt cx="0" cy="0"/>
        </a:xfrm>
      </p:grpSpPr>
      <p:sp>
        <p:nvSpPr>
          <p:cNvPr id="403" name="Google Shape;403;p60"/>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故障转移 -- 选出新的主服务器</a:t>
            </a:r>
            <a:endParaRPr lang="en-GB"/>
          </a:p>
        </p:txBody>
      </p:sp>
      <p:sp>
        <p:nvSpPr>
          <p:cNvPr id="404" name="Google Shape;404;p60"/>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endParaRPr sz="1000">
              <a:solidFill>
                <a:schemeClr val="dk1"/>
              </a:solidFill>
            </a:endParaRPr>
          </a:p>
        </p:txBody>
      </p:sp>
      <p:pic>
        <p:nvPicPr>
          <p:cNvPr id="405" name="Google Shape;405;p60"/>
          <p:cNvPicPr preferRelativeResize="0"/>
          <p:nvPr/>
        </p:nvPicPr>
        <p:blipFill>
          <a:blip r:embed="rId1"/>
          <a:stretch>
            <a:fillRect/>
          </a:stretch>
        </p:blipFill>
        <p:spPr>
          <a:xfrm>
            <a:off x="311700" y="1152475"/>
            <a:ext cx="3065425" cy="2094975"/>
          </a:xfrm>
          <a:prstGeom prst="rect">
            <a:avLst/>
          </a:prstGeom>
          <a:noFill/>
          <a:ln>
            <a:noFill/>
          </a:ln>
        </p:spPr>
      </p:pic>
      <p:pic>
        <p:nvPicPr>
          <p:cNvPr id="406" name="Google Shape;406;p60"/>
          <p:cNvPicPr preferRelativeResize="0"/>
          <p:nvPr/>
        </p:nvPicPr>
        <p:blipFill>
          <a:blip r:embed="rId2"/>
          <a:stretch>
            <a:fillRect/>
          </a:stretch>
        </p:blipFill>
        <p:spPr>
          <a:xfrm>
            <a:off x="4571998" y="1152475"/>
            <a:ext cx="2645427" cy="20949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410" name="Shape 410"/>
        <p:cNvGrpSpPr/>
        <p:nvPr/>
      </p:nvGrpSpPr>
      <p:grpSpPr>
        <a:xfrm>
          <a:off x="0" y="0"/>
          <a:ext cx="0" cy="0"/>
          <a:chOff x="0" y="0"/>
          <a:chExt cx="0" cy="0"/>
        </a:xfrm>
      </p:grpSpPr>
      <p:sp>
        <p:nvSpPr>
          <p:cNvPr id="411" name="Google Shape;411;p61"/>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故障转移 -- 修改从服务器的复制目标</a:t>
            </a:r>
            <a:endParaRPr lang="en-GB"/>
          </a:p>
        </p:txBody>
      </p:sp>
      <p:sp>
        <p:nvSpPr>
          <p:cNvPr id="412" name="Google Shape;412;p61"/>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a:solidFill>
                <a:schemeClr val="dk1"/>
              </a:solidFill>
            </a:endParaRPr>
          </a:p>
        </p:txBody>
      </p:sp>
      <p:pic>
        <p:nvPicPr>
          <p:cNvPr id="413" name="Google Shape;413;p61"/>
          <p:cNvPicPr preferRelativeResize="0"/>
          <p:nvPr/>
        </p:nvPicPr>
        <p:blipFill>
          <a:blip r:embed="rId1"/>
          <a:stretch>
            <a:fillRect/>
          </a:stretch>
        </p:blipFill>
        <p:spPr>
          <a:xfrm>
            <a:off x="311700" y="1152475"/>
            <a:ext cx="4260300" cy="2261239"/>
          </a:xfrm>
          <a:prstGeom prst="rect">
            <a:avLst/>
          </a:prstGeom>
          <a:noFill/>
          <a:ln>
            <a:noFill/>
          </a:ln>
        </p:spPr>
      </p:pic>
      <p:pic>
        <p:nvPicPr>
          <p:cNvPr id="414" name="Google Shape;414;p61"/>
          <p:cNvPicPr preferRelativeResize="0"/>
          <p:nvPr/>
        </p:nvPicPr>
        <p:blipFill>
          <a:blip r:embed="rId2"/>
          <a:stretch>
            <a:fillRect/>
          </a:stretch>
        </p:blipFill>
        <p:spPr>
          <a:xfrm>
            <a:off x="4919500" y="1152475"/>
            <a:ext cx="3455600" cy="279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redis得到广泛应用</a:t>
            </a:r>
            <a:endParaRPr lang="en-GB"/>
          </a:p>
        </p:txBody>
      </p:sp>
      <p:sp>
        <p:nvSpPr>
          <p:cNvPr id="80" name="Google Shape;80;p17"/>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单机读/写性能达到10w/s以上，解决大数据3V的Velocity</a:t>
            </a:r>
            <a:endParaRPr lang="en-GB"/>
          </a:p>
          <a:p>
            <a:pPr marL="457200" lvl="0" indent="-342900" algn="l" rtl="0">
              <a:spcBef>
                <a:spcPts val="0"/>
              </a:spcBef>
              <a:spcAft>
                <a:spcPts val="0"/>
              </a:spcAft>
              <a:buSzPts val="1800"/>
              <a:buChar char="●"/>
            </a:pPr>
            <a:r>
              <a:rPr lang="en-GB"/>
              <a:t>高效的内存优化及灵活的key过期策略，解决大数据3V的Volumn</a:t>
            </a:r>
            <a:endParaRPr lang="en-GB"/>
          </a:p>
          <a:p>
            <a:pPr marL="457200" lvl="0" indent="-342900" algn="l" rtl="0">
              <a:spcBef>
                <a:spcPts val="0"/>
              </a:spcBef>
              <a:spcAft>
                <a:spcPts val="0"/>
              </a:spcAft>
              <a:buSzPts val="1800"/>
              <a:buChar char="●"/>
            </a:pPr>
            <a:r>
              <a:rPr lang="en-GB"/>
              <a:t>支持多种数据类型，解决大数据3V的Variety</a:t>
            </a:r>
            <a:endParaRPr lang="en-GB"/>
          </a:p>
          <a:p>
            <a:pPr marL="457200" lvl="0" indent="-342900" algn="l" rtl="0">
              <a:spcBef>
                <a:spcPts val="0"/>
              </a:spcBef>
              <a:spcAft>
                <a:spcPts val="0"/>
              </a:spcAft>
              <a:buSzPts val="1800"/>
              <a:buChar char="●"/>
            </a:pPr>
            <a:r>
              <a:rPr lang="en-GB"/>
              <a:t>key-value键值对存储，无须编写复杂的结构化sql语句</a:t>
            </a:r>
            <a:endParaRPr lang="en-GB"/>
          </a:p>
          <a:p>
            <a:pPr marL="457200" lvl="0" indent="-342900" algn="l" rtl="0">
              <a:spcBef>
                <a:spcPts val="0"/>
              </a:spcBef>
              <a:spcAft>
                <a:spcPts val="0"/>
              </a:spcAft>
              <a:buSzPts val="1800"/>
              <a:buChar char="●"/>
            </a:pPr>
            <a:r>
              <a:rPr lang="en-GB"/>
              <a:t>支持持久化，可按需保存数据</a:t>
            </a:r>
            <a:endParaRPr lang="en-GB"/>
          </a:p>
          <a:p>
            <a:pPr marL="457200" lvl="0" indent="-342900" algn="l" rtl="0">
              <a:spcBef>
                <a:spcPts val="0"/>
              </a:spcBef>
              <a:spcAft>
                <a:spcPts val="0"/>
              </a:spcAft>
              <a:buSzPts val="1800"/>
              <a:buChar char="●"/>
            </a:pPr>
            <a:r>
              <a:rPr lang="en-GB"/>
              <a:t>丰富的特性（pub/sub，事务，支持多个DB等）</a:t>
            </a:r>
            <a:endParaRPr lang="en-GB"/>
          </a:p>
          <a:p>
            <a:pPr marL="457200" lvl="0" indent="-342900" algn="l" rtl="0">
              <a:spcBef>
                <a:spcPts val="0"/>
              </a:spcBef>
              <a:spcAft>
                <a:spcPts val="0"/>
              </a:spcAft>
              <a:buSzPts val="1800"/>
              <a:buChar char="●"/>
            </a:pPr>
            <a:r>
              <a:rPr lang="en-GB"/>
              <a:t>搭配SQL型数据库，满足互联网的高并发、高可扩、高性能需求</a:t>
            </a:r>
            <a:endParaRPr lang="en-GB"/>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418" name="Shape 418"/>
        <p:cNvGrpSpPr/>
        <p:nvPr/>
      </p:nvGrpSpPr>
      <p:grpSpPr>
        <a:xfrm>
          <a:off x="0" y="0"/>
          <a:ext cx="0" cy="0"/>
          <a:chOff x="0" y="0"/>
          <a:chExt cx="0" cy="0"/>
        </a:xfrm>
      </p:grpSpPr>
      <p:sp>
        <p:nvSpPr>
          <p:cNvPr id="419" name="Google Shape;419;p62"/>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故障转移 -- 将旧的主服务器变为从服务器</a:t>
            </a:r>
            <a:endParaRPr lang="en-GB"/>
          </a:p>
        </p:txBody>
      </p:sp>
      <p:sp>
        <p:nvSpPr>
          <p:cNvPr id="420" name="Google Shape;420;p62"/>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a:solidFill>
                <a:schemeClr val="dk1"/>
              </a:solidFill>
            </a:endParaRPr>
          </a:p>
        </p:txBody>
      </p:sp>
      <p:pic>
        <p:nvPicPr>
          <p:cNvPr id="421" name="Google Shape;421;p62"/>
          <p:cNvPicPr preferRelativeResize="0"/>
          <p:nvPr/>
        </p:nvPicPr>
        <p:blipFill>
          <a:blip r:embed="rId1"/>
          <a:stretch>
            <a:fillRect/>
          </a:stretch>
        </p:blipFill>
        <p:spPr>
          <a:xfrm>
            <a:off x="311700" y="1152475"/>
            <a:ext cx="3104325" cy="2642226"/>
          </a:xfrm>
          <a:prstGeom prst="rect">
            <a:avLst/>
          </a:prstGeom>
          <a:noFill/>
          <a:ln>
            <a:noFill/>
          </a:ln>
        </p:spPr>
      </p:pic>
      <p:pic>
        <p:nvPicPr>
          <p:cNvPr id="422" name="Google Shape;422;p62"/>
          <p:cNvPicPr preferRelativeResize="0"/>
          <p:nvPr/>
        </p:nvPicPr>
        <p:blipFill>
          <a:blip r:embed="rId2"/>
          <a:stretch>
            <a:fillRect/>
          </a:stretch>
        </p:blipFill>
        <p:spPr>
          <a:xfrm>
            <a:off x="4572009" y="1152475"/>
            <a:ext cx="3335815" cy="26422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426" name="Shape 426"/>
        <p:cNvGrpSpPr/>
        <p:nvPr/>
      </p:nvGrpSpPr>
      <p:grpSpPr>
        <a:xfrm>
          <a:off x="0" y="0"/>
          <a:ext cx="0" cy="0"/>
          <a:chOff x="0" y="0"/>
          <a:chExt cx="0" cy="0"/>
        </a:xfrm>
      </p:grpSpPr>
      <p:sp>
        <p:nvSpPr>
          <p:cNvPr id="427" name="Google Shape;427;p63"/>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八、集群（Codis）</a:t>
            </a:r>
            <a:endParaRPr lang="en-GB"/>
          </a:p>
        </p:txBody>
      </p:sp>
      <p:sp>
        <p:nvSpPr>
          <p:cNvPr id="428" name="Google Shape;428;p63"/>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Codis</a:t>
            </a:r>
            <a:endParaRPr lang="en-GB"/>
          </a:p>
          <a:p>
            <a:pPr marL="914400" lvl="1" indent="-317500" algn="l" rtl="0">
              <a:spcBef>
                <a:spcPts val="0"/>
              </a:spcBef>
              <a:spcAft>
                <a:spcPts val="0"/>
              </a:spcAft>
              <a:buSzPts val="1400"/>
              <a:buChar char="○"/>
            </a:pPr>
            <a:r>
              <a:rPr lang="en-GB"/>
              <a:t>整体架构</a:t>
            </a:r>
            <a:endParaRPr lang="en-GB"/>
          </a:p>
          <a:p>
            <a:pPr marL="914400" lvl="1" indent="-317500" algn="l" rtl="0">
              <a:spcBef>
                <a:spcPts val="0"/>
              </a:spcBef>
              <a:spcAft>
                <a:spcPts val="0"/>
              </a:spcAft>
              <a:buSzPts val="1400"/>
              <a:buChar char="○"/>
            </a:pPr>
            <a:r>
              <a:rPr lang="en-GB"/>
              <a:t>Codis整体设计</a:t>
            </a:r>
            <a:endParaRPr lang="en-GB"/>
          </a:p>
          <a:p>
            <a:pPr marL="914400" lvl="1" indent="-317500" algn="l" rtl="0">
              <a:spcBef>
                <a:spcPts val="0"/>
              </a:spcBef>
              <a:spcAft>
                <a:spcPts val="0"/>
              </a:spcAft>
              <a:buSzPts val="1400"/>
              <a:buChar char="○"/>
            </a:pPr>
            <a:r>
              <a:rPr lang="en-GB"/>
              <a:t>Proxy实现</a:t>
            </a:r>
            <a:endParaRPr lang="en-GB"/>
          </a:p>
          <a:p>
            <a:pPr marL="914400" lvl="1" indent="-317500" algn="l" rtl="0">
              <a:spcBef>
                <a:spcPts val="0"/>
              </a:spcBef>
              <a:spcAft>
                <a:spcPts val="0"/>
              </a:spcAft>
              <a:buSzPts val="1400"/>
              <a:buChar char="○"/>
            </a:pPr>
            <a:r>
              <a:rPr lang="en-GB"/>
              <a:t>数据迁移</a:t>
            </a:r>
            <a:endParaRPr lang="en-GB"/>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432" name="Shape 432"/>
        <p:cNvGrpSpPr/>
        <p:nvPr/>
      </p:nvGrpSpPr>
      <p:grpSpPr>
        <a:xfrm>
          <a:off x="0" y="0"/>
          <a:ext cx="0" cy="0"/>
          <a:chOff x="0" y="0"/>
          <a:chExt cx="0" cy="0"/>
        </a:xfrm>
      </p:grpSpPr>
      <p:sp>
        <p:nvSpPr>
          <p:cNvPr id="433" name="Google Shape;433;p6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整体架构</a:t>
            </a:r>
            <a:endParaRPr lang="en-GB"/>
          </a:p>
        </p:txBody>
      </p:sp>
      <p:sp>
        <p:nvSpPr>
          <p:cNvPr id="434" name="Google Shape;434;p6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p>
        </p:txBody>
      </p:sp>
      <p:pic>
        <p:nvPicPr>
          <p:cNvPr id="435" name="Google Shape;435;p64"/>
          <p:cNvPicPr preferRelativeResize="0"/>
          <p:nvPr/>
        </p:nvPicPr>
        <p:blipFill>
          <a:blip r:embed="rId1"/>
          <a:stretch>
            <a:fillRect/>
          </a:stretch>
        </p:blipFill>
        <p:spPr>
          <a:xfrm>
            <a:off x="883625" y="1152474"/>
            <a:ext cx="7376747" cy="3674251"/>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439" name="Shape 439"/>
        <p:cNvGrpSpPr/>
        <p:nvPr/>
      </p:nvGrpSpPr>
      <p:grpSpPr>
        <a:xfrm>
          <a:off x="0" y="0"/>
          <a:ext cx="0" cy="0"/>
          <a:chOff x="0" y="0"/>
          <a:chExt cx="0" cy="0"/>
        </a:xfrm>
      </p:grpSpPr>
      <p:sp>
        <p:nvSpPr>
          <p:cNvPr id="440" name="Google Shape;440;p65"/>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Codis整体设计</a:t>
            </a:r>
            <a:endParaRPr lang="en-GB"/>
          </a:p>
        </p:txBody>
      </p:sp>
      <p:sp>
        <p:nvSpPr>
          <p:cNvPr id="441" name="Google Shape;441;p65"/>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Clr>
                <a:srgbClr val="000000"/>
              </a:buClr>
              <a:buSzPts val="1000"/>
              <a:buChar char="●"/>
            </a:pPr>
            <a:r>
              <a:rPr lang="en-GB" sz="1000">
                <a:solidFill>
                  <a:srgbClr val="000000"/>
                </a:solidFill>
              </a:rPr>
              <a:t>Pre-sharding</a:t>
            </a:r>
            <a:br>
              <a:rPr lang="en-GB" sz="1000">
                <a:solidFill>
                  <a:srgbClr val="000000"/>
                </a:solidFill>
              </a:rPr>
            </a:br>
            <a:r>
              <a:rPr lang="en-GB" sz="1000">
                <a:solidFill>
                  <a:srgbClr val="000000"/>
                </a:solidFill>
              </a:rPr>
              <a:t>Slot =&gt; [0, 1023]</a:t>
            </a:r>
            <a:endParaRPr sz="1000">
              <a:solidFill>
                <a:srgbClr val="000000"/>
              </a:solidFill>
            </a:endParaRPr>
          </a:p>
          <a:p>
            <a:pPr marL="457200" lvl="0" indent="-292100" algn="l" rtl="0">
              <a:spcBef>
                <a:spcPts val="0"/>
              </a:spcBef>
              <a:spcAft>
                <a:spcPts val="0"/>
              </a:spcAft>
              <a:buClr>
                <a:srgbClr val="000000"/>
              </a:buClr>
              <a:buSzPts val="1000"/>
              <a:buChar char="●"/>
            </a:pPr>
            <a:r>
              <a:rPr lang="en-GB" sz="1000">
                <a:solidFill>
                  <a:srgbClr val="000000"/>
                </a:solidFill>
              </a:rPr>
              <a:t>Zookeeper</a:t>
            </a:r>
            <a:br>
              <a:rPr lang="en-GB" sz="1000">
                <a:solidFill>
                  <a:srgbClr val="000000"/>
                </a:solidFill>
              </a:rPr>
            </a:br>
            <a:r>
              <a:rPr lang="en-GB" sz="1000">
                <a:solidFill>
                  <a:srgbClr val="000000"/>
                </a:solidFill>
              </a:rPr>
              <a:t>分布式锁</a:t>
            </a:r>
            <a:br>
              <a:rPr lang="en-GB" sz="1000">
                <a:solidFill>
                  <a:srgbClr val="000000"/>
                </a:solidFill>
              </a:rPr>
            </a:br>
            <a:r>
              <a:rPr lang="en-GB" sz="1000">
                <a:solidFill>
                  <a:srgbClr val="000000"/>
                </a:solidFill>
              </a:rPr>
              <a:t>Router Table：1024 slots</a:t>
            </a:r>
            <a:br>
              <a:rPr lang="en-GB" sz="1000">
                <a:solidFill>
                  <a:srgbClr val="000000"/>
                </a:solidFill>
              </a:rPr>
            </a:br>
            <a:r>
              <a:rPr lang="en-GB" sz="1000">
                <a:solidFill>
                  <a:srgbClr val="000000"/>
                </a:solidFill>
              </a:rPr>
              <a:t>Server Groups: groupX: [master, slave]</a:t>
            </a:r>
            <a:endParaRPr sz="1000">
              <a:solidFill>
                <a:srgbClr val="000000"/>
              </a:solidFill>
            </a:endParaRPr>
          </a:p>
          <a:p>
            <a:pPr marL="457200" lvl="0" indent="-292100" algn="l" rtl="0">
              <a:spcBef>
                <a:spcPts val="0"/>
              </a:spcBef>
              <a:spcAft>
                <a:spcPts val="0"/>
              </a:spcAft>
              <a:buClr>
                <a:srgbClr val="000000"/>
              </a:buClr>
              <a:buSzPts val="1000"/>
              <a:buChar char="●"/>
            </a:pPr>
            <a:r>
              <a:rPr lang="en-GB" sz="1000">
                <a:solidFill>
                  <a:srgbClr val="000000"/>
                </a:solidFill>
              </a:rPr>
              <a:t>Proxy无状态</a:t>
            </a:r>
            <a:endParaRPr sz="1000">
              <a:solidFill>
                <a:srgbClr val="000000"/>
              </a:solidFill>
            </a:endParaRPr>
          </a:p>
          <a:p>
            <a:pPr marL="457200" lvl="0" indent="-292100" algn="l" rtl="0">
              <a:spcBef>
                <a:spcPts val="0"/>
              </a:spcBef>
              <a:spcAft>
                <a:spcPts val="0"/>
              </a:spcAft>
              <a:buClr>
                <a:srgbClr val="000000"/>
              </a:buClr>
              <a:buSzPts val="1000"/>
              <a:buChar char="●"/>
            </a:pPr>
            <a:r>
              <a:rPr lang="en-GB" sz="1000">
                <a:solidFill>
                  <a:srgbClr val="000000"/>
                </a:solidFill>
              </a:rPr>
              <a:t>平滑扩容 / 缩容</a:t>
            </a:r>
            <a:endParaRPr sz="1000">
              <a:solidFill>
                <a:srgbClr val="000000"/>
              </a:solidFill>
            </a:endParaRPr>
          </a:p>
          <a:p>
            <a:pPr marL="457200" lvl="0" indent="-292100" algn="l" rtl="0">
              <a:spcBef>
                <a:spcPts val="0"/>
              </a:spcBef>
              <a:spcAft>
                <a:spcPts val="0"/>
              </a:spcAft>
              <a:buClr>
                <a:srgbClr val="000000"/>
              </a:buClr>
              <a:buSzPts val="1000"/>
              <a:buChar char="●"/>
            </a:pPr>
            <a:r>
              <a:rPr lang="en-GB" sz="1000">
                <a:solidFill>
                  <a:srgbClr val="000000"/>
                </a:solidFill>
              </a:rPr>
              <a:t>扩容对用户透明</a:t>
            </a:r>
            <a:endParaRPr sz="1000">
              <a:solidFill>
                <a:srgbClr val="000000"/>
              </a:solidFill>
            </a:endParaRPr>
          </a:p>
        </p:txBody>
      </p:sp>
      <p:pic>
        <p:nvPicPr>
          <p:cNvPr id="442" name="Google Shape;442;p65"/>
          <p:cNvPicPr preferRelativeResize="0"/>
          <p:nvPr/>
        </p:nvPicPr>
        <p:blipFill>
          <a:blip r:embed="rId1"/>
          <a:stretch>
            <a:fillRect/>
          </a:stretch>
        </p:blipFill>
        <p:spPr>
          <a:xfrm>
            <a:off x="3831975" y="1152475"/>
            <a:ext cx="1480050" cy="2279125"/>
          </a:xfrm>
          <a:prstGeom prst="rect">
            <a:avLst/>
          </a:prstGeom>
          <a:noFill/>
          <a:ln>
            <a:noFill/>
          </a:ln>
        </p:spPr>
      </p:pic>
      <p:pic>
        <p:nvPicPr>
          <p:cNvPr id="443" name="Google Shape;443;p65"/>
          <p:cNvPicPr preferRelativeResize="0"/>
          <p:nvPr/>
        </p:nvPicPr>
        <p:blipFill>
          <a:blip r:embed="rId2"/>
          <a:stretch>
            <a:fillRect/>
          </a:stretch>
        </p:blipFill>
        <p:spPr>
          <a:xfrm>
            <a:off x="5974150" y="1152474"/>
            <a:ext cx="2858150" cy="29650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447" name="Shape 447"/>
        <p:cNvGrpSpPr/>
        <p:nvPr/>
      </p:nvGrpSpPr>
      <p:grpSpPr>
        <a:xfrm>
          <a:off x="0" y="0"/>
          <a:ext cx="0" cy="0"/>
          <a:chOff x="0" y="0"/>
          <a:chExt cx="0" cy="0"/>
        </a:xfrm>
      </p:grpSpPr>
      <p:sp>
        <p:nvSpPr>
          <p:cNvPr id="448" name="Google Shape;448;p66"/>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Proxy实现 -- 读/写流程（Normal）</a:t>
            </a:r>
            <a:endParaRPr lang="en-GB"/>
          </a:p>
        </p:txBody>
      </p:sp>
      <p:sp>
        <p:nvSpPr>
          <p:cNvPr id="449" name="Google Shape;449;p66"/>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sz="1000">
              <a:solidFill>
                <a:srgbClr val="000000"/>
              </a:solidFill>
            </a:endParaRPr>
          </a:p>
        </p:txBody>
      </p:sp>
      <p:pic>
        <p:nvPicPr>
          <p:cNvPr id="450" name="Google Shape;450;p66"/>
          <p:cNvPicPr preferRelativeResize="0"/>
          <p:nvPr/>
        </p:nvPicPr>
        <p:blipFill>
          <a:blip r:embed="rId1"/>
          <a:stretch>
            <a:fillRect/>
          </a:stretch>
        </p:blipFill>
        <p:spPr>
          <a:xfrm>
            <a:off x="1421200" y="1152475"/>
            <a:ext cx="6301601" cy="34164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454" name="Shape 454"/>
        <p:cNvGrpSpPr/>
        <p:nvPr/>
      </p:nvGrpSpPr>
      <p:grpSpPr>
        <a:xfrm>
          <a:off x="0" y="0"/>
          <a:ext cx="0" cy="0"/>
          <a:chOff x="0" y="0"/>
          <a:chExt cx="0" cy="0"/>
        </a:xfrm>
      </p:grpSpPr>
      <p:sp>
        <p:nvSpPr>
          <p:cNvPr id="455" name="Google Shape;455;p67"/>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Proxy实现 -- 读/写流程（Migrating）</a:t>
            </a:r>
            <a:endParaRPr lang="en-GB"/>
          </a:p>
        </p:txBody>
      </p:sp>
      <p:sp>
        <p:nvSpPr>
          <p:cNvPr id="456" name="Google Shape;456;p67"/>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sz="1000">
              <a:solidFill>
                <a:srgbClr val="000000"/>
              </a:solidFill>
            </a:endParaRPr>
          </a:p>
        </p:txBody>
      </p:sp>
      <p:pic>
        <p:nvPicPr>
          <p:cNvPr id="457" name="Google Shape;457;p67"/>
          <p:cNvPicPr preferRelativeResize="0"/>
          <p:nvPr/>
        </p:nvPicPr>
        <p:blipFill>
          <a:blip r:embed="rId1"/>
          <a:stretch>
            <a:fillRect/>
          </a:stretch>
        </p:blipFill>
        <p:spPr>
          <a:xfrm>
            <a:off x="1523963" y="1152475"/>
            <a:ext cx="6096072" cy="34164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461" name="Shape 461"/>
        <p:cNvGrpSpPr/>
        <p:nvPr/>
      </p:nvGrpSpPr>
      <p:grpSpPr>
        <a:xfrm>
          <a:off x="0" y="0"/>
          <a:ext cx="0" cy="0"/>
          <a:chOff x="0" y="0"/>
          <a:chExt cx="0" cy="0"/>
        </a:xfrm>
      </p:grpSpPr>
      <p:sp>
        <p:nvSpPr>
          <p:cNvPr id="462" name="Google Shape;462;p68"/>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数据迁移</a:t>
            </a:r>
            <a:endParaRPr lang="en-GB"/>
          </a:p>
        </p:txBody>
      </p:sp>
      <p:sp>
        <p:nvSpPr>
          <p:cNvPr id="463" name="Google Shape;463;p68"/>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AutoNum type="arabicPeriod"/>
            </a:pPr>
            <a:r>
              <a:rPr lang="en-GB">
                <a:solidFill>
                  <a:schemeClr val="dk1"/>
                </a:solidFill>
              </a:rPr>
              <a:t>将 slot_X 状态标记为‘pre_migrate’；</a:t>
            </a:r>
            <a:endParaRPr>
              <a:solidFill>
                <a:schemeClr val="dk1"/>
              </a:solidFill>
            </a:endParaRPr>
          </a:p>
          <a:p>
            <a:pPr marL="457200" lvl="0" indent="-342900" algn="l" rtl="0">
              <a:spcBef>
                <a:spcPts val="0"/>
              </a:spcBef>
              <a:spcAft>
                <a:spcPts val="0"/>
              </a:spcAft>
              <a:buClr>
                <a:schemeClr val="dk1"/>
              </a:buClr>
              <a:buSzPts val="1800"/>
              <a:buAutoNum type="arabicPeriod"/>
            </a:pPr>
            <a:r>
              <a:rPr lang="en-GB">
                <a:solidFill>
                  <a:schemeClr val="dk1"/>
                </a:solidFill>
              </a:rPr>
              <a:t>等待所有的 proxy 确认；</a:t>
            </a:r>
            <a:endParaRPr>
              <a:solidFill>
                <a:schemeClr val="dk1"/>
              </a:solidFill>
            </a:endParaRPr>
          </a:p>
          <a:p>
            <a:pPr marL="457200" lvl="0" indent="-342900" algn="l" rtl="0">
              <a:spcBef>
                <a:spcPts val="0"/>
              </a:spcBef>
              <a:spcAft>
                <a:spcPts val="0"/>
              </a:spcAft>
              <a:buClr>
                <a:schemeClr val="dk1"/>
              </a:buClr>
              <a:buSzPts val="1800"/>
              <a:buAutoNum type="arabicPeriod"/>
            </a:pPr>
            <a:r>
              <a:rPr lang="en-GB">
                <a:solidFill>
                  <a:schemeClr val="dk1"/>
                </a:solidFill>
              </a:rPr>
              <a:t>将 slot_X 状态标记为‘migrating’；</a:t>
            </a:r>
            <a:endParaRPr>
              <a:solidFill>
                <a:schemeClr val="dk1"/>
              </a:solidFill>
            </a:endParaRPr>
          </a:p>
          <a:p>
            <a:pPr marL="457200" lvl="0" indent="-342900" algn="l" rtl="0">
              <a:spcBef>
                <a:spcPts val="0"/>
              </a:spcBef>
              <a:spcAft>
                <a:spcPts val="0"/>
              </a:spcAft>
              <a:buClr>
                <a:schemeClr val="dk1"/>
              </a:buClr>
              <a:buSzPts val="1800"/>
              <a:buAutoNum type="arabicPeriod"/>
            </a:pPr>
            <a:r>
              <a:rPr lang="en-GB">
                <a:solidFill>
                  <a:schemeClr val="dk1"/>
                </a:solidFill>
              </a:rPr>
              <a:t>不断发送 SLOTSMGRT 命令给 source redis instance 直到 slot_X 所有的 key 迁移完成；</a:t>
            </a:r>
            <a:endParaRPr>
              <a:solidFill>
                <a:schemeClr val="dk1"/>
              </a:solidFill>
            </a:endParaRPr>
          </a:p>
          <a:p>
            <a:pPr marL="457200" lvl="0" indent="-342900" algn="l" rtl="0">
              <a:spcBef>
                <a:spcPts val="0"/>
              </a:spcBef>
              <a:spcAft>
                <a:spcPts val="0"/>
              </a:spcAft>
              <a:buClr>
                <a:schemeClr val="dk1"/>
              </a:buClr>
              <a:buSzPts val="1800"/>
              <a:buAutoNum type="arabicPeriod"/>
            </a:pPr>
            <a:r>
              <a:rPr lang="en-GB">
                <a:solidFill>
                  <a:schemeClr val="dk1"/>
                </a:solidFill>
              </a:rPr>
              <a:t>将 slot_X 状态标记为‘online’；</a:t>
            </a:r>
            <a:endParaRPr>
              <a:solidFill>
                <a:srgbClr val="00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467" name="Shape 467"/>
        <p:cNvGrpSpPr/>
        <p:nvPr/>
      </p:nvGrpSpPr>
      <p:grpSpPr>
        <a:xfrm>
          <a:off x="0" y="0"/>
          <a:ext cx="0" cy="0"/>
          <a:chOff x="0" y="0"/>
          <a:chExt cx="0" cy="0"/>
        </a:xfrm>
      </p:grpSpPr>
      <p:sp>
        <p:nvSpPr>
          <p:cNvPr id="468" name="Google Shape;468;p69"/>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数据迁移</a:t>
            </a:r>
            <a:endParaRPr lang="en-GB"/>
          </a:p>
        </p:txBody>
      </p:sp>
      <p:sp>
        <p:nvSpPr>
          <p:cNvPr id="469" name="Google Shape;469;p69"/>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000000"/>
              </a:solidFill>
            </a:endParaRPr>
          </a:p>
        </p:txBody>
      </p:sp>
      <p:pic>
        <p:nvPicPr>
          <p:cNvPr id="470" name="Google Shape;470;p69"/>
          <p:cNvPicPr preferRelativeResize="0"/>
          <p:nvPr/>
        </p:nvPicPr>
        <p:blipFill>
          <a:blip r:embed="rId1"/>
          <a:stretch>
            <a:fillRect/>
          </a:stretch>
        </p:blipFill>
        <p:spPr>
          <a:xfrm>
            <a:off x="1586013" y="1152475"/>
            <a:ext cx="5971964" cy="34164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474" name="Shape 474"/>
        <p:cNvGrpSpPr/>
        <p:nvPr/>
      </p:nvGrpSpPr>
      <p:grpSpPr>
        <a:xfrm>
          <a:off x="0" y="0"/>
          <a:ext cx="0" cy="0"/>
          <a:chOff x="0" y="0"/>
          <a:chExt cx="0" cy="0"/>
        </a:xfrm>
      </p:grpSpPr>
      <p:sp>
        <p:nvSpPr>
          <p:cNvPr id="475" name="Google Shape;475;p70"/>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附：慢查询分析</a:t>
            </a:r>
            <a:endParaRPr lang="en-GB"/>
          </a:p>
        </p:txBody>
      </p:sp>
      <p:sp>
        <p:nvSpPr>
          <p:cNvPr id="476" name="Google Shape;476;p70"/>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redis＞ SLOWLOG GET</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1) 1)（integer） 4                	//日志的唯一标识符（uid）</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    2) (integer) 1378781447        	//命令执行时的UNIX时间戳</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    3) (integer) 13                	//命令执行的时长，以微秒计算</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    4) 1) "SET"                    	//命令以及命令参数</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        2) "database"</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        3) "Redis"</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2) 1) (integer) 3</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   2) (integer) 1378781439</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   3) (integer) 10</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   4) 1) "SET"</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       2) "number"</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Clr>
                <a:schemeClr val="dk1"/>
              </a:buClr>
              <a:buSzPts val="1100"/>
              <a:buFont typeface="Arial" panose="020B0604020202020204"/>
              <a:buNone/>
            </a:pPr>
            <a:r>
              <a:rPr lang="en-GB" sz="1000">
                <a:solidFill>
                  <a:schemeClr val="dk1"/>
                </a:solidFill>
                <a:latin typeface="Courier New" panose="02070309020205020404"/>
                <a:ea typeface="Courier New" panose="02070309020205020404"/>
                <a:cs typeface="Courier New" panose="02070309020205020404"/>
                <a:sym typeface="Courier New" panose="02070309020205020404"/>
              </a:rPr>
              <a:t>       3) "10086"</a:t>
            </a: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00000"/>
              </a:lnSpc>
              <a:spcBef>
                <a:spcPts val="0"/>
              </a:spcBef>
              <a:spcAft>
                <a:spcPts val="0"/>
              </a:spcAft>
              <a:buNone/>
            </a:pPr>
            <a:endParaRPr sz="1000">
              <a:solidFill>
                <a:schemeClr val="dk1"/>
              </a:solidFill>
              <a:latin typeface="Courier New" panose="02070309020205020404"/>
              <a:ea typeface="Courier New" panose="02070309020205020404"/>
              <a:cs typeface="Courier New" panose="02070309020205020404"/>
              <a:sym typeface="Courier New" panose="020703090202050204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二、五种数据对象的原理</a:t>
            </a:r>
            <a:endParaRPr lang="en-GB"/>
          </a:p>
        </p:txBody>
      </p:sp>
      <p:sp>
        <p:nvSpPr>
          <p:cNvPr id="86" name="Google Shape;86;p18"/>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p>
        </p:txBody>
      </p:sp>
      <p:pic>
        <p:nvPicPr>
          <p:cNvPr id="87" name="Google Shape;87;p18"/>
          <p:cNvPicPr preferRelativeResize="0"/>
          <p:nvPr/>
        </p:nvPicPr>
        <p:blipFill>
          <a:blip r:embed="rId1"/>
          <a:stretch>
            <a:fillRect/>
          </a:stretch>
        </p:blipFill>
        <p:spPr>
          <a:xfrm>
            <a:off x="311700" y="1152476"/>
            <a:ext cx="7772291"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SDS(Simple Dynamic String)</a:t>
            </a:r>
            <a:endParaRPr lang="en-GB"/>
          </a:p>
        </p:txBody>
      </p:sp>
      <p:sp>
        <p:nvSpPr>
          <p:cNvPr id="93" name="Google Shape;93;p19"/>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000">
                <a:solidFill>
                  <a:srgbClr val="000000"/>
                </a:solidFill>
              </a:rPr>
              <a:t>好处：</a:t>
            </a:r>
            <a:endParaRPr sz="1000">
              <a:solidFill>
                <a:srgbClr val="000000"/>
              </a:solidFill>
            </a:endParaRPr>
          </a:p>
          <a:p>
            <a:pPr marL="0" lvl="0" indent="0" algn="l" rtl="0">
              <a:lnSpc>
                <a:spcPct val="100000"/>
              </a:lnSpc>
              <a:spcBef>
                <a:spcPts val="0"/>
              </a:spcBef>
              <a:spcAft>
                <a:spcPts val="0"/>
              </a:spcAft>
              <a:buNone/>
            </a:pPr>
            <a:r>
              <a:rPr lang="en-GB" sz="1000">
                <a:solidFill>
                  <a:srgbClr val="000000"/>
                </a:solidFill>
              </a:rPr>
              <a:t>1、获取字符串长度的时间复杂度为O(1)；</a:t>
            </a:r>
            <a:endParaRPr sz="1000">
              <a:solidFill>
                <a:srgbClr val="000000"/>
              </a:solidFill>
            </a:endParaRPr>
          </a:p>
          <a:p>
            <a:pPr marL="0" lvl="0" indent="0" algn="l" rtl="0">
              <a:lnSpc>
                <a:spcPct val="100000"/>
              </a:lnSpc>
              <a:spcBef>
                <a:spcPts val="0"/>
              </a:spcBef>
              <a:spcAft>
                <a:spcPts val="0"/>
              </a:spcAft>
              <a:buNone/>
            </a:pPr>
            <a:r>
              <a:rPr lang="en-GB" sz="1000">
                <a:solidFill>
                  <a:srgbClr val="000000"/>
                </a:solidFill>
              </a:rPr>
              <a:t>2、杜绝缓冲区溢出；</a:t>
            </a:r>
            <a:endParaRPr sz="1000">
              <a:solidFill>
                <a:srgbClr val="000000"/>
              </a:solidFill>
            </a:endParaRPr>
          </a:p>
          <a:p>
            <a:pPr marL="0" lvl="0" indent="0" algn="l" rtl="0">
              <a:lnSpc>
                <a:spcPct val="100000"/>
              </a:lnSpc>
              <a:spcBef>
                <a:spcPts val="0"/>
              </a:spcBef>
              <a:spcAft>
                <a:spcPts val="0"/>
              </a:spcAft>
              <a:buNone/>
            </a:pPr>
            <a:r>
              <a:rPr lang="en-GB" sz="1000">
                <a:solidFill>
                  <a:srgbClr val="000000"/>
                </a:solidFill>
              </a:rPr>
              <a:t>3、减少修改字符串时带来的内存重分配次数：</a:t>
            </a:r>
            <a:endParaRPr sz="1000">
              <a:solidFill>
                <a:srgbClr val="000000"/>
              </a:solidFill>
            </a:endParaRPr>
          </a:p>
          <a:p>
            <a:pPr marL="0" lvl="0" indent="0" algn="l" rtl="0">
              <a:lnSpc>
                <a:spcPct val="100000"/>
              </a:lnSpc>
              <a:spcBef>
                <a:spcPts val="0"/>
              </a:spcBef>
              <a:spcAft>
                <a:spcPts val="0"/>
              </a:spcAft>
              <a:buNone/>
            </a:pPr>
            <a:r>
              <a:rPr lang="en-GB" sz="1000">
                <a:solidFill>
                  <a:srgbClr val="000000"/>
                </a:solidFill>
              </a:rPr>
              <a:t>      a）空间预分配；</a:t>
            </a:r>
            <a:endParaRPr sz="1000">
              <a:solidFill>
                <a:srgbClr val="000000"/>
              </a:solidFill>
            </a:endParaRPr>
          </a:p>
          <a:p>
            <a:pPr marL="0" lvl="0" indent="0" algn="l" rtl="0">
              <a:lnSpc>
                <a:spcPct val="100000"/>
              </a:lnSpc>
              <a:spcBef>
                <a:spcPts val="0"/>
              </a:spcBef>
              <a:spcAft>
                <a:spcPts val="0"/>
              </a:spcAft>
              <a:buNone/>
            </a:pPr>
            <a:r>
              <a:rPr lang="en-GB" sz="1000">
                <a:solidFill>
                  <a:srgbClr val="000000"/>
                </a:solidFill>
              </a:rPr>
              <a:t>      b）惰性空间释放；</a:t>
            </a:r>
            <a:endParaRPr sz="1000">
              <a:solidFill>
                <a:srgbClr val="000000"/>
              </a:solidFill>
            </a:endParaRPr>
          </a:p>
          <a:p>
            <a:pPr marL="0" lvl="0" indent="0" algn="l" rtl="0">
              <a:lnSpc>
                <a:spcPct val="100000"/>
              </a:lnSpc>
              <a:spcBef>
                <a:spcPts val="0"/>
              </a:spcBef>
              <a:spcAft>
                <a:spcPts val="0"/>
              </a:spcAft>
              <a:buNone/>
            </a:pPr>
            <a:r>
              <a:rPr lang="en-GB" sz="1000">
                <a:solidFill>
                  <a:srgbClr val="000000"/>
                </a:solidFill>
              </a:rPr>
              <a:t>4、二进制安全；</a:t>
            </a:r>
            <a:endParaRPr sz="1000">
              <a:solidFill>
                <a:srgbClr val="000000"/>
              </a:solidFill>
            </a:endParaRPr>
          </a:p>
          <a:p>
            <a:pPr marL="0" lvl="0" indent="0" algn="l" rtl="0">
              <a:lnSpc>
                <a:spcPct val="100000"/>
              </a:lnSpc>
              <a:spcBef>
                <a:spcPts val="0"/>
              </a:spcBef>
              <a:spcAft>
                <a:spcPts val="0"/>
              </a:spcAft>
              <a:buNone/>
            </a:pPr>
            <a:r>
              <a:rPr lang="en-GB" sz="1000">
                <a:solidFill>
                  <a:srgbClr val="000000"/>
                </a:solidFill>
              </a:rPr>
              <a:t>5、兼容部分C字符串函数。</a:t>
            </a:r>
            <a:endParaRPr sz="1000">
              <a:solidFill>
                <a:srgbClr val="000000"/>
              </a:solidFill>
            </a:endParaRPr>
          </a:p>
        </p:txBody>
      </p:sp>
      <p:pic>
        <p:nvPicPr>
          <p:cNvPr id="94" name="Google Shape;94;p19"/>
          <p:cNvPicPr preferRelativeResize="0"/>
          <p:nvPr/>
        </p:nvPicPr>
        <p:blipFill>
          <a:blip r:embed="rId1"/>
          <a:stretch>
            <a:fillRect/>
          </a:stretch>
        </p:blipFill>
        <p:spPr>
          <a:xfrm>
            <a:off x="4326963" y="1152463"/>
            <a:ext cx="4505325" cy="1838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intset</a:t>
            </a:r>
            <a:endParaRPr lang="en-GB"/>
          </a:p>
        </p:txBody>
      </p:sp>
      <p:sp>
        <p:nvSpPr>
          <p:cNvPr id="100" name="Google Shape;100;p20"/>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Clr>
                <a:schemeClr val="dk1"/>
              </a:buClr>
              <a:buSzPts val="1000"/>
              <a:buChar char="●"/>
            </a:pPr>
            <a:r>
              <a:rPr lang="en-GB" sz="1000">
                <a:solidFill>
                  <a:schemeClr val="dk1"/>
                </a:solidFill>
              </a:rPr>
              <a:t>升级 ☑️</a:t>
            </a:r>
            <a:endParaRPr sz="1000">
              <a:solidFill>
                <a:schemeClr val="dk1"/>
              </a:solidFill>
            </a:endParaRPr>
          </a:p>
          <a:p>
            <a:pPr marL="457200" lvl="0" indent="-292100" algn="l" rtl="0">
              <a:spcBef>
                <a:spcPts val="0"/>
              </a:spcBef>
              <a:spcAft>
                <a:spcPts val="0"/>
              </a:spcAft>
              <a:buClr>
                <a:schemeClr val="dk1"/>
              </a:buClr>
              <a:buSzPts val="1000"/>
              <a:buChar char="●"/>
            </a:pPr>
            <a:r>
              <a:rPr lang="en-GB" sz="1000">
                <a:solidFill>
                  <a:schemeClr val="dk1"/>
                </a:solidFill>
              </a:rPr>
              <a:t>降级 ✖️</a:t>
            </a:r>
            <a:endParaRPr sz="1000">
              <a:latin typeface="Courier New" panose="02070309020205020404"/>
              <a:ea typeface="Courier New" panose="02070309020205020404"/>
              <a:cs typeface="Courier New" panose="02070309020205020404"/>
              <a:sym typeface="Courier New" panose="02070309020205020404"/>
            </a:endParaRPr>
          </a:p>
        </p:txBody>
      </p:sp>
      <p:pic>
        <p:nvPicPr>
          <p:cNvPr id="101" name="Google Shape;101;p20"/>
          <p:cNvPicPr preferRelativeResize="0"/>
          <p:nvPr/>
        </p:nvPicPr>
        <p:blipFill>
          <a:blip r:embed="rId1"/>
          <a:stretch>
            <a:fillRect/>
          </a:stretch>
        </p:blipFill>
        <p:spPr>
          <a:xfrm>
            <a:off x="4572000" y="1152475"/>
            <a:ext cx="4118850" cy="1416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list</a:t>
            </a:r>
            <a:endParaRPr lang="en-GB"/>
          </a:p>
        </p:txBody>
      </p:sp>
      <p:sp>
        <p:nvSpPr>
          <p:cNvPr id="107" name="Google Shape;107;p21"/>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Clr>
                <a:schemeClr val="dk1"/>
              </a:buClr>
              <a:buSzPts val="1000"/>
              <a:buChar char="●"/>
            </a:pPr>
            <a:r>
              <a:rPr lang="en-GB" sz="1000">
                <a:solidFill>
                  <a:schemeClr val="dk1"/>
                </a:solidFill>
              </a:rPr>
              <a:t>listNode</a:t>
            </a: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endParaRPr sz="1000">
              <a:solidFill>
                <a:schemeClr val="dk1"/>
              </a:solidFill>
            </a:endParaRPr>
          </a:p>
          <a:p>
            <a:pPr marL="0" lvl="0" indent="0" algn="l" rtl="0">
              <a:spcBef>
                <a:spcPts val="0"/>
              </a:spcBef>
              <a:spcAft>
                <a:spcPts val="0"/>
              </a:spcAft>
              <a:buNone/>
            </a:pPr>
            <a:endParaRPr sz="1000">
              <a:solidFill>
                <a:schemeClr val="dk1"/>
              </a:solidFill>
            </a:endParaRPr>
          </a:p>
          <a:p>
            <a:pPr marL="457200" lvl="0" indent="-292100" algn="l" rtl="0">
              <a:spcBef>
                <a:spcPts val="0"/>
              </a:spcBef>
              <a:spcAft>
                <a:spcPts val="0"/>
              </a:spcAft>
              <a:buClr>
                <a:schemeClr val="dk1"/>
              </a:buClr>
              <a:buSzPts val="1000"/>
              <a:buChar char="●"/>
            </a:pPr>
            <a:r>
              <a:rPr lang="en-GB" sz="1000">
                <a:solidFill>
                  <a:schemeClr val="dk1"/>
                </a:solidFill>
              </a:rPr>
              <a:t>list</a:t>
            </a:r>
            <a:endParaRPr sz="1000">
              <a:solidFill>
                <a:schemeClr val="dk1"/>
              </a:solidFill>
            </a:endParaRPr>
          </a:p>
        </p:txBody>
      </p:sp>
      <p:pic>
        <p:nvPicPr>
          <p:cNvPr id="108" name="Google Shape;108;p21"/>
          <p:cNvPicPr preferRelativeResize="0"/>
          <p:nvPr/>
        </p:nvPicPr>
        <p:blipFill>
          <a:blip r:embed="rId1"/>
          <a:stretch>
            <a:fillRect/>
          </a:stretch>
        </p:blipFill>
        <p:spPr>
          <a:xfrm>
            <a:off x="311700" y="1462024"/>
            <a:ext cx="5999944" cy="662100"/>
          </a:xfrm>
          <a:prstGeom prst="rect">
            <a:avLst/>
          </a:prstGeom>
          <a:noFill/>
          <a:ln>
            <a:noFill/>
          </a:ln>
        </p:spPr>
      </p:pic>
      <p:pic>
        <p:nvPicPr>
          <p:cNvPr id="109" name="Google Shape;109;p21"/>
          <p:cNvPicPr preferRelativeResize="0"/>
          <p:nvPr/>
        </p:nvPicPr>
        <p:blipFill>
          <a:blip r:embed="rId2"/>
          <a:stretch>
            <a:fillRect/>
          </a:stretch>
        </p:blipFill>
        <p:spPr>
          <a:xfrm>
            <a:off x="311700" y="2683875"/>
            <a:ext cx="5311076" cy="17326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6532</Words>
  <Application>WPS 演示</Application>
  <PresentationFormat/>
  <Paragraphs>509</Paragraphs>
  <Slides>58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58</vt:i4>
      </vt:variant>
    </vt:vector>
  </HeadingPairs>
  <TitlesOfParts>
    <vt:vector size="68" baseType="lpstr">
      <vt:lpstr>Arial</vt:lpstr>
      <vt:lpstr>宋体</vt:lpstr>
      <vt:lpstr>Wingdings</vt:lpstr>
      <vt:lpstr>Arial</vt:lpstr>
      <vt:lpstr>Roboto</vt:lpstr>
      <vt:lpstr>Courier New</vt:lpstr>
      <vt:lpstr>微软雅黑</vt:lpstr>
      <vt:lpstr>Arial Unicode MS</vt:lpstr>
      <vt:lpstr>Verdana</vt:lpstr>
      <vt:lpstr>Simple Light</vt:lpstr>
      <vt:lpstr>redis分享</vt:lpstr>
      <vt:lpstr>大纲</vt:lpstr>
      <vt:lpstr>一、redis的产生背景</vt:lpstr>
      <vt:lpstr>redis之父</vt:lpstr>
      <vt:lpstr>redis得到广泛应用</vt:lpstr>
      <vt:lpstr>二、五种数据对象的原理</vt:lpstr>
      <vt:lpstr>SDS(Simple Dynamic String)</vt:lpstr>
      <vt:lpstr>intset</vt:lpstr>
      <vt:lpstr>list</vt:lpstr>
      <vt:lpstr>ziplist</vt:lpstr>
      <vt:lpstr>skiplist</vt:lpstr>
      <vt:lpstr>skiplist</vt:lpstr>
      <vt:lpstr>dict</vt:lpstr>
      <vt:lpstr>dict -- rehash</vt:lpstr>
      <vt:lpstr>dict -- rehash</vt:lpstr>
      <vt:lpstr>REDIS_ZSET</vt:lpstr>
      <vt:lpstr>对应关系</vt:lpstr>
      <vt:lpstr>三、键的原理及过期策略</vt:lpstr>
      <vt:lpstr>设置键的过期时间</vt:lpstr>
      <vt:lpstr>过期键删除策略</vt:lpstr>
      <vt:lpstr>惰性删除</vt:lpstr>
      <vt:lpstr>定期删除</vt:lpstr>
      <vt:lpstr>主动清理</vt:lpstr>
      <vt:lpstr>RDB、AOF和复制功能对过期键的处理</vt:lpstr>
      <vt:lpstr>四、持久化（RDB与AOF）</vt:lpstr>
      <vt:lpstr>RDB生成 -- 自动间隔性保存</vt:lpstr>
      <vt:lpstr>RDB文件结构</vt:lpstr>
      <vt:lpstr>简单分析RDB文件</vt:lpstr>
      <vt:lpstr>AOF</vt:lpstr>
      <vt:lpstr>AOF文件的数据还原</vt:lpstr>
      <vt:lpstr>AOF重写</vt:lpstr>
      <vt:lpstr>五、pipeline使用及原理</vt:lpstr>
      <vt:lpstr>pipeline实现原理</vt:lpstr>
      <vt:lpstr>pipeline实现原理</vt:lpstr>
      <vt:lpstr>使用pipeline注意事项</vt:lpstr>
      <vt:lpstr>六、主从复制</vt:lpstr>
      <vt:lpstr>旧版（2.8版本前）复制功能的实现</vt:lpstr>
      <vt:lpstr>新版（2.8版本及之后）复制功能的实现</vt:lpstr>
      <vt:lpstr>部分重同步（PSYNC命令）的实现</vt:lpstr>
      <vt:lpstr>部分重同步的实现 -- 复制偏移量</vt:lpstr>
      <vt:lpstr>部分重同步的实现 -- 复制积压缓冲区</vt:lpstr>
      <vt:lpstr>心跳检测</vt:lpstr>
      <vt:lpstr>七、哨兵（Sentinel）</vt:lpstr>
      <vt:lpstr>初始化</vt:lpstr>
      <vt:lpstr>主观下线</vt:lpstr>
      <vt:lpstr>客观下线</vt:lpstr>
      <vt:lpstr>选举领头Sentinel</vt:lpstr>
      <vt:lpstr>故障转移 -- 选出新的主服务器</vt:lpstr>
      <vt:lpstr>故障转移 -- 修改从服务器的复制目标</vt:lpstr>
      <vt:lpstr>故障转移 -- 将旧的主服务器变为从服务器</vt:lpstr>
      <vt:lpstr>八、集群（Codis）</vt:lpstr>
      <vt:lpstr>整体架构</vt:lpstr>
      <vt:lpstr>Codis整体设计</vt:lpstr>
      <vt:lpstr>Proxy实现 -- 读/写流程（Normal）</vt:lpstr>
      <vt:lpstr>Proxy实现 -- 读/写流程（Migrating）</vt:lpstr>
      <vt:lpstr>数据迁移</vt:lpstr>
      <vt:lpstr>数据迁移</vt:lpstr>
      <vt:lpstr>附：慢查询分析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redis</dc:title>
  <dc:creator/>
  <cp:lastModifiedBy>華俪謝幕</cp:lastModifiedBy>
  <cp:revision>1</cp:revision>
  <dcterms:created xsi:type="dcterms:W3CDTF">2018-10-19T04:25:31Z</dcterms:created>
  <dcterms:modified xsi:type="dcterms:W3CDTF">2018-10-19T04:25:32Z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