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60"/>
  </p:notesMasterIdLst>
  <p:handoutMasterIdLst>
    <p:handoutMasterId r:id="rId61"/>
  </p:handoutMasterIdLst>
  <p:sldIdLst>
    <p:sldId id="293" r:id="rId10"/>
    <p:sldId id="292" r:id="rId11"/>
    <p:sldId id="324" r:id="rId12"/>
    <p:sldId id="329" r:id="rId13"/>
    <p:sldId id="306" r:id="rId14"/>
    <p:sldId id="330" r:id="rId15"/>
    <p:sldId id="389" r:id="rId16"/>
    <p:sldId id="331" r:id="rId17"/>
    <p:sldId id="332" r:id="rId18"/>
    <p:sldId id="334" r:id="rId19"/>
    <p:sldId id="344" r:id="rId20"/>
    <p:sldId id="345" r:id="rId21"/>
    <p:sldId id="335" r:id="rId22"/>
    <p:sldId id="337" r:id="rId23"/>
    <p:sldId id="390" r:id="rId24"/>
    <p:sldId id="349" r:id="rId25"/>
    <p:sldId id="338" r:id="rId26"/>
    <p:sldId id="339" r:id="rId27"/>
    <p:sldId id="340" r:id="rId28"/>
    <p:sldId id="352" r:id="rId29"/>
    <p:sldId id="353" r:id="rId30"/>
    <p:sldId id="354" r:id="rId31"/>
    <p:sldId id="341" r:id="rId32"/>
    <p:sldId id="355" r:id="rId33"/>
    <p:sldId id="342" r:id="rId34"/>
    <p:sldId id="348" r:id="rId35"/>
    <p:sldId id="343" r:id="rId36"/>
    <p:sldId id="346" r:id="rId37"/>
    <p:sldId id="347" r:id="rId38"/>
    <p:sldId id="357" r:id="rId39"/>
    <p:sldId id="358" r:id="rId40"/>
    <p:sldId id="360" r:id="rId41"/>
    <p:sldId id="361" r:id="rId42"/>
    <p:sldId id="362" r:id="rId43"/>
    <p:sldId id="391" r:id="rId44"/>
    <p:sldId id="392" r:id="rId45"/>
    <p:sldId id="393" r:id="rId46"/>
    <p:sldId id="394" r:id="rId47"/>
    <p:sldId id="395" r:id="rId48"/>
    <p:sldId id="396" r:id="rId49"/>
    <p:sldId id="397" r:id="rId50"/>
    <p:sldId id="398" r:id="rId51"/>
    <p:sldId id="405" r:id="rId52"/>
    <p:sldId id="399" r:id="rId53"/>
    <p:sldId id="400" r:id="rId54"/>
    <p:sldId id="401" r:id="rId55"/>
    <p:sldId id="402" r:id="rId56"/>
    <p:sldId id="403" r:id="rId57"/>
    <p:sldId id="404" r:id="rId58"/>
    <p:sldId id="388" r:id="rId5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1" autoAdjust="0"/>
    <p:restoredTop sz="50000" autoAdjust="0"/>
  </p:normalViewPr>
  <p:slideViewPr>
    <p:cSldViewPr snapToGrid="0">
      <p:cViewPr varScale="1">
        <p:scale>
          <a:sx n="146" d="100"/>
          <a:sy n="146" d="100"/>
        </p:scale>
        <p:origin x="168" y="400"/>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2/6/20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2/6/20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hyperlink" Target="http://www.npmjs.com/package/xss"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myrecipes.com/recipes/app.js" TargetMode="External"/><Relationship Id="rId2" Type="http://schemas.openxmlformats.org/officeDocument/2006/relationships/hyperlink" Target="http://myrecipes.com/recipes/view/jalapeno-poppers" TargetMode="External"/><Relationship Id="rId1" Type="http://schemas.openxmlformats.org/officeDocument/2006/relationships/slideLayout" Target="../slideLayouts/slideLayout9.xml"/><Relationship Id="rId5" Type="http://schemas.openxmlformats.org/officeDocument/2006/relationships/hyperlink" Target="http://myrecipes.com/config/db.config" TargetMode="External"/><Relationship Id="rId4" Type="http://schemas.openxmlformats.org/officeDocument/2006/relationships/hyperlink" Target="http://myrecipes.com/app.j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mylocalwebsite.com/messages.php/?message=129" TargetMode="Externa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hyperlink" Target="http://www.digitalocean.com/community/tutorials/how-to-install-an-ssl-certificate-from-a-" TargetMode="Externa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hyperlink" Target="http://www.npmjs.com/package/bcrypt" TargetMode="Externa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095538"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Security Concerns and </a:t>
            </a:r>
          </a:p>
          <a:p>
            <a:pPr algn="ctr"/>
            <a:r>
              <a:rPr lang="en-US" sz="3800" b="1" dirty="0" err="1">
                <a:latin typeface="Verdana" panose="020B0604030504040204" pitchFamily="34" charset="0"/>
                <a:ea typeface="Verdana" panose="020B0604030504040204" pitchFamily="34" charset="0"/>
                <a:cs typeface="Verdana" panose="020B0604030504040204" pitchFamily="34" charset="0"/>
              </a:rPr>
              <a:t>Defences</a:t>
            </a:r>
            <a:endParaRPr lang="en-US" sz="3800" b="1" dirty="0">
              <a:latin typeface="Verdana" panose="020B0604030504040204" pitchFamily="34" charset="0"/>
              <a:ea typeface="Verdana" panose="020B0604030504040204" pitchFamily="34" charset="0"/>
              <a:cs typeface="Verdana" panose="020B0604030504040204" pitchFamily="34" charset="0"/>
            </a:endParaRP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9964"/>
            <a:ext cx="11585731" cy="4385167"/>
          </a:xfrm>
        </p:spPr>
        <p:txBody>
          <a:bodyPr/>
          <a:lstStyle/>
          <a:p>
            <a:pPr marL="12700">
              <a:lnSpc>
                <a:spcPct val="100000"/>
              </a:lnSpc>
              <a:spcBef>
                <a:spcPts val="1250"/>
              </a:spcBef>
            </a:pPr>
            <a:r>
              <a:rPr lang="en-US" sz="2000" dirty="0">
                <a:latin typeface="Verdana" panose="020B0604030504040204" pitchFamily="34" charset="0"/>
                <a:ea typeface="Verdana" panose="020B0604030504040204" pitchFamily="34" charset="0"/>
                <a:cs typeface="Verdana" panose="020B0604030504040204" pitchFamily="34" charset="0"/>
              </a:rPr>
              <a:t>While </a:t>
            </a:r>
            <a:r>
              <a:rPr lang="en-US" sz="2000" i="1" dirty="0">
                <a:latin typeface="Verdana" panose="020B0604030504040204" pitchFamily="34" charset="0"/>
                <a:ea typeface="Verdana" panose="020B0604030504040204" pitchFamily="34" charset="0"/>
                <a:cs typeface="Verdana" panose="020B0604030504040204" pitchFamily="34" charset="0"/>
              </a:rPr>
              <a:t>Jess </a:t>
            </a:r>
            <a:r>
              <a:rPr lang="en-US" sz="2000" dirty="0">
                <a:latin typeface="Verdana" panose="020B0604030504040204" pitchFamily="34" charset="0"/>
                <a:ea typeface="Verdana" panose="020B0604030504040204" pitchFamily="34" charset="0"/>
                <a:cs typeface="Verdana" panose="020B0604030504040204" pitchFamily="34" charset="0"/>
              </a:rPr>
              <a:t>was the malicious actor here, </a:t>
            </a:r>
            <a:r>
              <a:rPr lang="en-US" sz="2000" i="1" dirty="0">
                <a:latin typeface="Verdana" panose="020B0604030504040204" pitchFamily="34" charset="0"/>
                <a:ea typeface="Verdana" panose="020B0604030504040204" pitchFamily="34" charset="0"/>
                <a:cs typeface="Verdana" panose="020B0604030504040204" pitchFamily="34" charset="0"/>
              </a:rPr>
              <a:t>you </a:t>
            </a:r>
            <a:r>
              <a:rPr lang="en-US" sz="2000" dirty="0">
                <a:latin typeface="Verdana" panose="020B0604030504040204" pitchFamily="34" charset="0"/>
                <a:ea typeface="Verdana" panose="020B0604030504040204" pitchFamily="34" charset="0"/>
                <a:cs typeface="Verdana" panose="020B0604030504040204" pitchFamily="34" charset="0"/>
              </a:rPr>
              <a:t>are the reason this attack was successful.</a:t>
            </a:r>
          </a:p>
          <a:p>
            <a:pPr marL="12700" marR="5080">
              <a:lnSpc>
                <a:spcPts val="2160"/>
              </a:lnSpc>
              <a:spcBef>
                <a:spcPts val="1425"/>
              </a:spcBef>
            </a:pPr>
            <a:r>
              <a:rPr lang="en-US" sz="2000" dirty="0">
                <a:latin typeface="Verdana" panose="020B0604030504040204" pitchFamily="34" charset="0"/>
                <a:ea typeface="Verdana" panose="020B0604030504040204" pitchFamily="34" charset="0"/>
                <a:cs typeface="Verdana" panose="020B0604030504040204" pitchFamily="34" charset="0"/>
              </a:rPr>
              <a:t>You can prevent XSS attacks by never displaying raw input that any user on your site may submit;  you must always sanitize it and strip HTML from it.</a:t>
            </a:r>
          </a:p>
          <a:p>
            <a:pPr marL="305435" marR="258445" indent="-182880">
              <a:lnSpc>
                <a:spcPts val="1939"/>
              </a:lnSpc>
              <a:spcBef>
                <a:spcPts val="415"/>
              </a:spcBef>
              <a:buClr>
                <a:srgbClr val="E48312"/>
              </a:buClr>
              <a:buChar char="◦"/>
              <a:tabLst>
                <a:tab pos="305435" algn="l"/>
              </a:tabLst>
            </a:pPr>
            <a:r>
              <a:rPr lang="en-US" sz="2000" dirty="0">
                <a:latin typeface="Verdana" panose="020B0604030504040204" pitchFamily="34" charset="0"/>
                <a:ea typeface="Verdana" panose="020B0604030504040204" pitchFamily="34" charset="0"/>
                <a:cs typeface="Verdana" panose="020B0604030504040204" pitchFamily="34" charset="0"/>
              </a:rPr>
              <a:t>It's always safer to deny all HTML except for a whitelisted set of tags and attributes, rather than reject  tags and attributes that you think should not be allowed.</a:t>
            </a:r>
          </a:p>
          <a:p>
            <a:pPr marL="305435" indent="-182880">
              <a:lnSpc>
                <a:spcPct val="100000"/>
              </a:lnSpc>
              <a:spcBef>
                <a:spcPts val="360"/>
              </a:spcBef>
              <a:buClr>
                <a:srgbClr val="E48312"/>
              </a:buClr>
              <a:buChar char="◦"/>
              <a:tabLst>
                <a:tab pos="305435" algn="l"/>
              </a:tabLst>
            </a:pPr>
            <a:r>
              <a:rPr lang="en-US" sz="2000" dirty="0">
                <a:latin typeface="Verdana" panose="020B0604030504040204" pitchFamily="34" charset="0"/>
                <a:ea typeface="Verdana" panose="020B0604030504040204" pitchFamily="34" charset="0"/>
                <a:cs typeface="Verdana" panose="020B0604030504040204" pitchFamily="34" charset="0"/>
              </a:rPr>
              <a:t>You can use the </a:t>
            </a:r>
            <a:r>
              <a:rPr lang="en-US" sz="2000" i="1" dirty="0" err="1">
                <a:latin typeface="Verdana" panose="020B0604030504040204" pitchFamily="34" charset="0"/>
                <a:ea typeface="Verdana" panose="020B0604030504040204" pitchFamily="34" charset="0"/>
                <a:cs typeface="Verdana" panose="020B0604030504040204" pitchFamily="34" charset="0"/>
              </a:rPr>
              <a:t>xss</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package to help protect yourself</a:t>
            </a:r>
          </a:p>
          <a:p>
            <a:pPr marL="488315" lvl="1" indent="-182880">
              <a:lnSpc>
                <a:spcPct val="100000"/>
              </a:lnSpc>
              <a:spcBef>
                <a:spcPts val="475"/>
              </a:spcBef>
              <a:buClr>
                <a:srgbClr val="E48312"/>
              </a:buClr>
              <a:buChar char="◦"/>
              <a:tabLst>
                <a:tab pos="488315" algn="l"/>
              </a:tabLst>
            </a:pPr>
            <a:r>
              <a:rPr lang="en-US" sz="2000" u="sng" dirty="0">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https://</a:t>
            </a:r>
            <a:r>
              <a:rPr lang="en-US" sz="2000" u="sng" dirty="0">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www.npmjs.com/package/xss</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XSS Attacks: Defense	</a:t>
            </a:r>
          </a:p>
        </p:txBody>
      </p:sp>
    </p:spTree>
    <p:extLst>
      <p:ext uri="{BB962C8B-B14F-4D97-AF65-F5344CB8AC3E}">
        <p14:creationId xmlns:p14="http://schemas.microsoft.com/office/powerpoint/2010/main" val="159928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03094" y="1430428"/>
            <a:ext cx="11585731" cy="4385167"/>
          </a:xfrm>
        </p:spPr>
        <p:txBody>
          <a:bodyPr/>
          <a:lstStyle/>
          <a:p>
            <a:pPr marL="12700" marR="285750" algn="just">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Cross-Site Request Forgery (CSRF) is the process of leveraging a browser’s native process of  making requests to load data on a page in order to have the user unintentionally trigger an  action on another application.</a:t>
            </a:r>
          </a:p>
          <a:p>
            <a:pPr marL="12700" marR="5080">
              <a:lnSpc>
                <a:spcPts val="2160"/>
              </a:lnSpc>
              <a:spcBef>
                <a:spcPts val="1390"/>
              </a:spcBef>
            </a:pPr>
            <a:r>
              <a:rPr lang="en-US" sz="2000" dirty="0">
                <a:latin typeface="Verdana" panose="020B0604030504040204" pitchFamily="34" charset="0"/>
                <a:ea typeface="Verdana" panose="020B0604030504040204" pitchFamily="34" charset="0"/>
                <a:cs typeface="Verdana" panose="020B0604030504040204" pitchFamily="34" charset="0"/>
              </a:rPr>
              <a:t>These are generally mitigated with randomized tokens to be required to make anything useful  happen at all.</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a:p>
        </p:txBody>
      </p:sp>
      <p:sp>
        <p:nvSpPr>
          <p:cNvPr id="4" name="Title 3"/>
          <p:cNvSpPr>
            <a:spLocks noGrp="1"/>
          </p:cNvSpPr>
          <p:nvPr>
            <p:ph type="title"/>
          </p:nvPr>
        </p:nvSpPr>
        <p:spPr/>
        <p:txBody>
          <a:bodyPr/>
          <a:lstStyle/>
          <a:p>
            <a:r>
              <a:rPr lang="en-US" spc="-150" dirty="0">
                <a:solidFill>
                  <a:srgbClr val="AB263D"/>
                </a:solidFill>
                <a:latin typeface="Verdana" panose="020B0604030504040204" pitchFamily="34" charset="0"/>
                <a:ea typeface="Verdana" panose="020B0604030504040204" pitchFamily="34" charset="0"/>
                <a:cs typeface="Verdana" panose="020B0604030504040204" pitchFamily="34" charset="0"/>
              </a:rPr>
              <a:t>CSRF Attacks: Concept	</a:t>
            </a:r>
          </a:p>
        </p:txBody>
      </p:sp>
    </p:spTree>
    <p:extLst>
      <p:ext uri="{BB962C8B-B14F-4D97-AF65-F5344CB8AC3E}">
        <p14:creationId xmlns:p14="http://schemas.microsoft.com/office/powerpoint/2010/main" val="61534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9964"/>
            <a:ext cx="11585731" cy="4385167"/>
          </a:xfrm>
        </p:spPr>
        <p:txBody>
          <a:bodyPr/>
          <a:lstStyle/>
          <a:p>
            <a:pPr marL="12700" marR="5080">
              <a:lnSpc>
                <a:spcPts val="2160"/>
              </a:lnSpc>
              <a:spcBef>
                <a:spcPts val="365"/>
              </a:spcBef>
            </a:pPr>
            <a:r>
              <a:rPr lang="en-US" sz="2000" i="1" dirty="0">
                <a:latin typeface="Verdana" panose="020B0604030504040204" pitchFamily="34" charset="0"/>
                <a:ea typeface="Verdana" panose="020B0604030504040204" pitchFamily="34" charset="0"/>
                <a:cs typeface="Verdana" panose="020B0604030504040204" pitchFamily="34" charset="0"/>
              </a:rPr>
              <a:t>Jess </a:t>
            </a:r>
            <a:r>
              <a:rPr lang="en-US" sz="2000" dirty="0">
                <a:latin typeface="Verdana" panose="020B0604030504040204" pitchFamily="34" charset="0"/>
                <a:ea typeface="Verdana" panose="020B0604030504040204" pitchFamily="34" charset="0"/>
                <a:cs typeface="Verdana" panose="020B0604030504040204" pitchFamily="34" charset="0"/>
              </a:rPr>
              <a:t>is currently running a website that posts funny pictures of dogs each morning gets hundreds  of thousands of hits each day. As a malicious attacker, however, she has other plans.</a:t>
            </a:r>
          </a:p>
          <a:p>
            <a:pPr marL="12700" marR="26670">
              <a:lnSpc>
                <a:spcPts val="2160"/>
              </a:lnSpc>
              <a:spcBef>
                <a:spcPts val="1390"/>
              </a:spcBef>
            </a:pPr>
            <a:r>
              <a:rPr lang="en-US" sz="2000" dirty="0">
                <a:latin typeface="Verdana" panose="020B0604030504040204" pitchFamily="34" charset="0"/>
                <a:ea typeface="Verdana" panose="020B0604030504040204" pitchFamily="34" charset="0"/>
                <a:cs typeface="Verdana" panose="020B0604030504040204" pitchFamily="34" charset="0"/>
              </a:rPr>
              <a:t>Through some amount of analytics and clever guessing, Jess changes the behavior of the </a:t>
            </a:r>
            <a:r>
              <a:rPr lang="en-US" sz="2000" i="1" dirty="0">
                <a:latin typeface="Verdana" panose="020B0604030504040204" pitchFamily="34" charset="0"/>
                <a:ea typeface="Verdana" panose="020B0604030504040204" pitchFamily="34" charset="0"/>
                <a:cs typeface="Verdana" panose="020B0604030504040204" pitchFamily="34" charset="0"/>
              </a:rPr>
              <a:t>like  </a:t>
            </a:r>
            <a:r>
              <a:rPr lang="en-US" sz="2000" dirty="0">
                <a:latin typeface="Verdana" panose="020B0604030504040204" pitchFamily="34" charset="0"/>
                <a:ea typeface="Verdana" panose="020B0604030504040204" pitchFamily="34" charset="0"/>
                <a:cs typeface="Verdana" panose="020B0604030504040204" pitchFamily="34" charset="0"/>
              </a:rPr>
              <a:t>button for a picture for users that she thinks uses </a:t>
            </a:r>
            <a:r>
              <a:rPr lang="en-US" sz="2000" i="1" dirty="0" err="1">
                <a:latin typeface="Verdana" panose="020B0604030504040204" pitchFamily="34" charset="0"/>
                <a:ea typeface="Verdana" panose="020B0604030504040204" pitchFamily="34" charset="0"/>
                <a:cs typeface="Verdana" panose="020B0604030504040204" pitchFamily="34" charset="0"/>
              </a:rPr>
              <a:t>mybank</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i="1" dirty="0" err="1">
                <a:latin typeface="Verdana" panose="020B0604030504040204" pitchFamily="34" charset="0"/>
                <a:ea typeface="Verdana" panose="020B0604030504040204" pitchFamily="34" charset="0"/>
                <a:cs typeface="Verdana" panose="020B0604030504040204" pitchFamily="34" charset="0"/>
              </a:rPr>
              <a:t>llc</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and makes it occasionally submit a  form request to change their username and password on the </a:t>
            </a:r>
            <a:r>
              <a:rPr lang="en-US" sz="2000" i="1" dirty="0" err="1">
                <a:latin typeface="Verdana" panose="020B0604030504040204" pitchFamily="34" charset="0"/>
                <a:ea typeface="Verdana" panose="020B0604030504040204" pitchFamily="34" charset="0"/>
                <a:cs typeface="Verdana" panose="020B0604030504040204" pitchFamily="34" charset="0"/>
              </a:rPr>
              <a:t>mybank</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i="1" dirty="0" err="1">
                <a:latin typeface="Verdana" panose="020B0604030504040204" pitchFamily="34" charset="0"/>
                <a:ea typeface="Verdana" panose="020B0604030504040204" pitchFamily="34" charset="0"/>
                <a:cs typeface="Verdana" panose="020B0604030504040204" pitchFamily="34" charset="0"/>
              </a:rPr>
              <a:t>llc</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website to something  that she can later access!</a:t>
            </a:r>
          </a:p>
          <a:p>
            <a:pPr marL="12700" marR="233679" algn="just">
              <a:lnSpc>
                <a:spcPts val="2160"/>
              </a:lnSpc>
              <a:spcBef>
                <a:spcPts val="1415"/>
              </a:spcBef>
            </a:pPr>
            <a:r>
              <a:rPr lang="en-US" sz="2000" dirty="0">
                <a:latin typeface="Verdana" panose="020B0604030504040204" pitchFamily="34" charset="0"/>
                <a:ea typeface="Verdana" panose="020B0604030504040204" pitchFamily="34" charset="0"/>
                <a:cs typeface="Verdana" panose="020B0604030504040204" pitchFamily="34" charset="0"/>
              </a:rPr>
              <a:t>The browser will submit this form and will have all the user’s cookie and session data available  while making the request; if the user logged into </a:t>
            </a:r>
            <a:r>
              <a:rPr lang="en-US" sz="2000" i="1" dirty="0" err="1">
                <a:latin typeface="Verdana" panose="020B0604030504040204" pitchFamily="34" charset="0"/>
                <a:ea typeface="Verdana" panose="020B0604030504040204" pitchFamily="34" charset="0"/>
                <a:cs typeface="Verdana" panose="020B0604030504040204" pitchFamily="34" charset="0"/>
              </a:rPr>
              <a:t>mybank</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i="1" dirty="0" err="1">
                <a:latin typeface="Verdana" panose="020B0604030504040204" pitchFamily="34" charset="0"/>
                <a:ea typeface="Verdana" panose="020B0604030504040204" pitchFamily="34" charset="0"/>
                <a:cs typeface="Verdana" panose="020B0604030504040204" pitchFamily="34" charset="0"/>
              </a:rPr>
              <a:t>llc</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before liking the photo, there is a  large chance that their account credentials were just changed!</a:t>
            </a:r>
          </a:p>
          <a:p>
            <a:pPr marL="184150" marR="903605" lvl="1" indent="0">
              <a:lnSpc>
                <a:spcPts val="2200"/>
              </a:lnSpc>
              <a:spcBef>
                <a:spcPts val="340"/>
              </a:spcBef>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spc="-150" dirty="0">
                <a:solidFill>
                  <a:srgbClr val="AB263D"/>
                </a:solidFill>
                <a:latin typeface="Verdana" panose="020B0604030504040204" pitchFamily="34" charset="0"/>
                <a:ea typeface="Verdana" panose="020B0604030504040204" pitchFamily="34" charset="0"/>
                <a:cs typeface="Verdana" panose="020B0604030504040204" pitchFamily="34" charset="0"/>
              </a:rPr>
              <a:t>CSRF Attacks: Example Attack	</a:t>
            </a:r>
          </a:p>
        </p:txBody>
      </p:sp>
    </p:spTree>
    <p:extLst>
      <p:ext uri="{BB962C8B-B14F-4D97-AF65-F5344CB8AC3E}">
        <p14:creationId xmlns:p14="http://schemas.microsoft.com/office/powerpoint/2010/main" val="380384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385167"/>
          </a:xfrm>
        </p:spPr>
        <p:txBody>
          <a:bodyPr/>
          <a:lstStyle/>
          <a:p>
            <a:pPr marL="0" marR="903605"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CSRF attacks are easily circumvented with the concept of single-use tokens that are generated to  be used on each form submission for a particular user’s session. These tokens are sent back and  forth as form data or </a:t>
            </a:r>
            <a:r>
              <a:rPr lang="en-US" sz="1800" dirty="0" err="1">
                <a:latin typeface="Verdana" panose="020B0604030504040204" pitchFamily="34" charset="0"/>
                <a:ea typeface="Verdana" panose="020B0604030504040204" pitchFamily="34" charset="0"/>
                <a:cs typeface="Verdana" panose="020B0604030504040204" pitchFamily="34" charset="0"/>
              </a:rPr>
              <a:t>querystring</a:t>
            </a:r>
            <a:r>
              <a:rPr lang="en-US" sz="1800" dirty="0">
                <a:latin typeface="Verdana" panose="020B0604030504040204" pitchFamily="34" charset="0"/>
                <a:ea typeface="Verdana" panose="020B0604030504040204" pitchFamily="34" charset="0"/>
                <a:cs typeface="Verdana" panose="020B0604030504040204" pitchFamily="34" charset="0"/>
              </a:rPr>
              <a:t> parameters so that they have to purposefully be included, and  cannot be scraped; the attacker’s server does not have a way to scrape this data without already  knowing the username, password, </a:t>
            </a:r>
            <a:r>
              <a:rPr lang="en-US" sz="1800" dirty="0" err="1">
                <a:latin typeface="Verdana" panose="020B0604030504040204" pitchFamily="34" charset="0"/>
                <a:ea typeface="Verdana" panose="020B0604030504040204" pitchFamily="34" charset="0"/>
                <a:cs typeface="Verdana" panose="020B0604030504040204" pitchFamily="34" charset="0"/>
              </a:rPr>
              <a:t>etc</a:t>
            </a:r>
            <a:r>
              <a:rPr lang="en-US" sz="1800" dirty="0">
                <a:latin typeface="Verdana" panose="020B0604030504040204" pitchFamily="34" charset="0"/>
                <a:ea typeface="Verdana" panose="020B0604030504040204" pitchFamily="34" charset="0"/>
                <a:cs typeface="Verdana" panose="020B0604030504040204" pitchFamily="34" charset="0"/>
              </a:rPr>
              <a:t> of the user.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spc="-150" dirty="0">
                <a:solidFill>
                  <a:srgbClr val="AB263D"/>
                </a:solidFill>
                <a:latin typeface="Verdana" panose="020B0604030504040204" pitchFamily="34" charset="0"/>
                <a:ea typeface="Verdana" panose="020B0604030504040204" pitchFamily="34" charset="0"/>
                <a:cs typeface="Verdana" panose="020B0604030504040204" pitchFamily="34" charset="0"/>
              </a:rPr>
              <a:t>CSRF Attacks: Defense	</a:t>
            </a:r>
          </a:p>
        </p:txBody>
      </p:sp>
    </p:spTree>
    <p:extLst>
      <p:ext uri="{BB962C8B-B14F-4D97-AF65-F5344CB8AC3E}">
        <p14:creationId xmlns:p14="http://schemas.microsoft.com/office/powerpoint/2010/main" val="153129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48561"/>
            <a:ext cx="11585731" cy="4385167"/>
          </a:xfrm>
        </p:spPr>
        <p:txBody>
          <a:bodyPr/>
          <a:lstStyle/>
          <a:p>
            <a:pPr marL="12700" marR="5080">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An SQL Injection is when you allow for a user to sneak their own SQL statements into SQL you're  sending to the server. This allows them to attain unauthorized access to your database.</a:t>
            </a:r>
          </a:p>
          <a:p>
            <a:pPr marL="12700" marR="152400">
              <a:lnSpc>
                <a:spcPts val="2160"/>
              </a:lnSpc>
              <a:spcBef>
                <a:spcPts val="1390"/>
              </a:spcBef>
            </a:pPr>
            <a:r>
              <a:rPr lang="en-US" sz="2000" dirty="0">
                <a:latin typeface="Verdana" panose="020B0604030504040204" pitchFamily="34" charset="0"/>
                <a:ea typeface="Verdana" panose="020B0604030504040204" pitchFamily="34" charset="0"/>
                <a:cs typeface="Verdana" panose="020B0604030504040204" pitchFamily="34" charset="0"/>
              </a:rPr>
              <a:t>Much like other injection attacks, this is often caused by a combination of string concatenation  and user input creating a string that does more than you, the programmer, intended to be  allowed.</a:t>
            </a:r>
          </a:p>
          <a:p>
            <a:pPr marL="12700">
              <a:lnSpc>
                <a:spcPct val="100000"/>
              </a:lnSpc>
              <a:spcBef>
                <a:spcPts val="1145"/>
              </a:spcBef>
            </a:pPr>
            <a:r>
              <a:rPr lang="en-US" sz="2000" dirty="0">
                <a:latin typeface="Verdana" panose="020B0604030504040204" pitchFamily="34" charset="0"/>
                <a:ea typeface="Verdana" panose="020B0604030504040204" pitchFamily="34" charset="0"/>
                <a:cs typeface="Verdana" panose="020B0604030504040204" pitchFamily="34" charset="0"/>
              </a:rPr>
              <a:t>You can prevent this by:</a:t>
            </a:r>
          </a:p>
          <a:p>
            <a:pPr marL="305435" indent="-182880">
              <a:lnSpc>
                <a:spcPct val="100000"/>
              </a:lnSpc>
              <a:spcBef>
                <a:spcPts val="200"/>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Sanitizing all strings used as input</a:t>
            </a:r>
          </a:p>
          <a:p>
            <a:pPr marL="305435" indent="-182880">
              <a:lnSpc>
                <a:spcPct val="100000"/>
              </a:lnSpc>
              <a:spcBef>
                <a:spcPts val="384"/>
              </a:spcBef>
              <a:buClr>
                <a:srgbClr val="E48312"/>
              </a:buClr>
              <a:buFont typeface="Arial"/>
              <a:buChar char="◦"/>
              <a:tabLst>
                <a:tab pos="305435" algn="l"/>
              </a:tabLst>
            </a:pPr>
            <a:r>
              <a:rPr lang="en-US" sz="1800" b="1" dirty="0">
                <a:latin typeface="Verdana" panose="020B0604030504040204" pitchFamily="34" charset="0"/>
                <a:ea typeface="Verdana" panose="020B0604030504040204" pitchFamily="34" charset="0"/>
                <a:cs typeface="Verdana" panose="020B0604030504040204" pitchFamily="34" charset="0"/>
              </a:rPr>
              <a:t>Using prepared statements when interacting with SQL databases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a:p>
        </p:txBody>
      </p:sp>
      <p:sp>
        <p:nvSpPr>
          <p:cNvPr id="4" name="Title 3"/>
          <p:cNvSpPr>
            <a:spLocks noGrp="1"/>
          </p:cNvSpPr>
          <p:nvPr>
            <p:ph type="title"/>
          </p:nvPr>
        </p:nvSpPr>
        <p:spPr/>
        <p:txBody>
          <a:bodyPr/>
          <a:lstStyle/>
          <a:p>
            <a:r>
              <a:rPr lang="en-US" spc="-150" dirty="0">
                <a:solidFill>
                  <a:srgbClr val="AB263D"/>
                </a:solidFill>
                <a:latin typeface="Verdana" panose="020B0604030504040204" pitchFamily="34" charset="0"/>
                <a:ea typeface="Verdana" panose="020B0604030504040204" pitchFamily="34" charset="0"/>
                <a:cs typeface="Verdana" panose="020B0604030504040204" pitchFamily="34" charset="0"/>
              </a:rPr>
              <a:t>SQL Injection Attacks: Concept	</a:t>
            </a:r>
          </a:p>
        </p:txBody>
      </p:sp>
    </p:spTree>
    <p:extLst>
      <p:ext uri="{BB962C8B-B14F-4D97-AF65-F5344CB8AC3E}">
        <p14:creationId xmlns:p14="http://schemas.microsoft.com/office/powerpoint/2010/main" val="878107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SQL Injection Attacks</a:t>
            </a: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842658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5618" y="1173882"/>
            <a:ext cx="11585731" cy="5265764"/>
          </a:xfrm>
        </p:spPr>
        <p:txBody>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No example can come close to the  classic XKCD comic about Little Bobby Tables</a:t>
            </a:r>
          </a:p>
          <a:p>
            <a:pPr marL="0" indent="0">
              <a:buNone/>
            </a:pPr>
            <a:r>
              <a:rPr lang="en-US" u="sng" spc="-20" dirty="0">
                <a:solidFill>
                  <a:srgbClr val="2998E3"/>
                </a:solidFill>
                <a:uFill>
                  <a:solidFill>
                    <a:srgbClr val="2998E3"/>
                  </a:solidFill>
                </a:uFill>
              </a:rPr>
              <a:t>https://</a:t>
            </a:r>
            <a:r>
              <a:rPr lang="en-US" u="sng" spc="-20" dirty="0" err="1">
                <a:solidFill>
                  <a:srgbClr val="2998E3"/>
                </a:solidFill>
                <a:uFill>
                  <a:solidFill>
                    <a:srgbClr val="2998E3"/>
                  </a:solidFill>
                </a:uFill>
              </a:rPr>
              <a:t>xkcd.com</a:t>
            </a:r>
            <a:r>
              <a:rPr lang="en-US" u="sng" spc="-20" dirty="0">
                <a:solidFill>
                  <a:srgbClr val="2998E3"/>
                </a:solidFill>
                <a:uFill>
                  <a:solidFill>
                    <a:srgbClr val="2998E3"/>
                  </a:solidFill>
                </a:uFill>
              </a:rPr>
              <a:t>/327/</a:t>
            </a:r>
            <a:endParaRPr lang="en-US" dirty="0"/>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SQL Injection Attacks: Example</a:t>
            </a:r>
          </a:p>
        </p:txBody>
      </p:sp>
      <p:sp>
        <p:nvSpPr>
          <p:cNvPr id="5" name="object 4">
            <a:extLst>
              <a:ext uri="{FF2B5EF4-FFF2-40B4-BE49-F238E27FC236}">
                <a16:creationId xmlns:a16="http://schemas.microsoft.com/office/drawing/2014/main" id="{28F5B106-9DC6-EE4B-B127-28E48A213CAA}"/>
              </a:ext>
            </a:extLst>
          </p:cNvPr>
          <p:cNvSpPr/>
          <p:nvPr/>
        </p:nvSpPr>
        <p:spPr>
          <a:xfrm>
            <a:off x="3043846" y="2761559"/>
            <a:ext cx="6798082" cy="2090409"/>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24534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477164"/>
            <a:ext cx="11585731" cy="4385167"/>
          </a:xfrm>
        </p:spPr>
        <p:txBody>
          <a:bodyPr/>
          <a:lstStyle/>
          <a:p>
            <a:pPr marL="12700" marR="5080" algn="just">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By using a prepared statement, we can setup our database to receive a template of what a SQL  command will be like and submit data through the use of submitting variables to populate that  template.</a:t>
            </a:r>
          </a:p>
          <a:p>
            <a:pPr marL="305435" indent="-182880">
              <a:lnSpc>
                <a:spcPct val="100000"/>
              </a:lnSpc>
              <a:spcBef>
                <a:spcPts val="165"/>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See: </a:t>
            </a:r>
            <a:r>
              <a:rPr lang="en-US" sz="1800" u="heavy" dirty="0">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https://</a:t>
            </a:r>
            <a:r>
              <a:rPr lang="en-US" sz="1800" u="heavy" dirty="0" err="1">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en.wikipedia.org</a:t>
            </a:r>
            <a:r>
              <a:rPr lang="en-US" sz="1800" u="heavy" dirty="0">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/wiki/</a:t>
            </a:r>
            <a:r>
              <a:rPr lang="en-US" sz="1800" u="heavy" dirty="0" err="1">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Prepared_statement</a:t>
            </a:r>
            <a:r>
              <a:rPr lang="en-US" sz="1800" dirty="0">
                <a:latin typeface="Verdana" panose="020B0604030504040204" pitchFamily="34" charset="0"/>
                <a:ea typeface="Verdana" panose="020B0604030504040204" pitchFamily="34" charset="0"/>
                <a:cs typeface="Verdana" panose="020B0604030504040204" pitchFamily="34" charset="0"/>
              </a:rPr>
              <a:t> for more information on the concept</a:t>
            </a:r>
          </a:p>
          <a:p>
            <a:pPr marL="305435" indent="-182880">
              <a:lnSpc>
                <a:spcPct val="100000"/>
              </a:lnSpc>
              <a:spcBef>
                <a:spcPts val="385"/>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See your respective database documentation for specific implementation details.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SQL Injection Attacks: Defense	</a:t>
            </a:r>
          </a:p>
        </p:txBody>
      </p:sp>
    </p:spTree>
    <p:extLst>
      <p:ext uri="{BB962C8B-B14F-4D97-AF65-F5344CB8AC3E}">
        <p14:creationId xmlns:p14="http://schemas.microsoft.com/office/powerpoint/2010/main" val="363849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77771"/>
            <a:ext cx="11585731" cy="4385167"/>
          </a:xfrm>
        </p:spPr>
        <p:txBody>
          <a:bodyPr/>
          <a:lstStyle/>
          <a:p>
            <a:pPr marL="12700" marR="180975">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When you allow users access to resources that are stored in files, you may be tempted to give  them </a:t>
            </a:r>
            <a:r>
              <a:rPr lang="en-US" sz="2000" dirty="0" err="1">
                <a:latin typeface="Verdana" panose="020B0604030504040204" pitchFamily="34" charset="0"/>
                <a:ea typeface="Verdana" panose="020B0604030504040204" pitchFamily="34" charset="0"/>
                <a:cs typeface="Verdana" panose="020B0604030504040204" pitchFamily="34" charset="0"/>
              </a:rPr>
              <a:t>urls</a:t>
            </a:r>
            <a:r>
              <a:rPr lang="en-US" sz="2000" dirty="0">
                <a:latin typeface="Verdana" panose="020B0604030504040204" pitchFamily="34" charset="0"/>
                <a:ea typeface="Verdana" panose="020B0604030504040204" pitchFamily="34" charset="0"/>
                <a:cs typeface="Verdana" panose="020B0604030504040204" pitchFamily="34" charset="0"/>
              </a:rPr>
              <a:t> that have paths to the files stored in the GET string, like so:</a:t>
            </a:r>
          </a:p>
          <a:p>
            <a:pPr marL="305435" indent="-182880">
              <a:lnSpc>
                <a:spcPct val="100000"/>
              </a:lnSpc>
              <a:spcBef>
                <a:spcPts val="165"/>
              </a:spcBef>
              <a:buClr>
                <a:srgbClr val="E48312"/>
              </a:buClr>
              <a:buChar char="◦"/>
              <a:tabLst>
                <a:tab pos="305435" algn="l"/>
              </a:tabLst>
            </a:pPr>
            <a:r>
              <a:rPr lang="en-US" sz="1800" u="heavy" dirty="0">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http://localhost:3000/</a:t>
            </a:r>
            <a:r>
              <a:rPr lang="en-US" sz="1800" u="heavy" dirty="0" err="1">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view_story?file</a:t>
            </a:r>
            <a:r>
              <a:rPr lang="en-US" sz="1800" u="heavy" dirty="0">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a:t>
            </a:r>
            <a:r>
              <a:rPr lang="en-US" sz="1800" u="heavy" dirty="0" err="1">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my_story.txt</a:t>
            </a:r>
            <a:endPar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2700">
              <a:lnSpc>
                <a:spcPct val="100000"/>
              </a:lnSpc>
              <a:spcBef>
                <a:spcPts val="1335"/>
              </a:spcBef>
            </a:pPr>
            <a:r>
              <a:rPr lang="en-US" sz="2000" dirty="0">
                <a:latin typeface="Verdana" panose="020B0604030504040204" pitchFamily="34" charset="0"/>
                <a:ea typeface="Verdana" panose="020B0604030504040204" pitchFamily="34" charset="0"/>
                <a:cs typeface="Verdana" panose="020B0604030504040204" pitchFamily="34" charset="0"/>
              </a:rPr>
              <a:t>This leaves you open to a Local File Inclusion!</a:t>
            </a:r>
          </a:p>
          <a:p>
            <a:pPr marL="305435" marR="284480" indent="-182880">
              <a:lnSpc>
                <a:spcPts val="1939"/>
              </a:lnSpc>
              <a:spcBef>
                <a:spcPts val="450"/>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You can change </a:t>
            </a:r>
            <a:r>
              <a:rPr lang="en-US" sz="1800" i="1" dirty="0" err="1">
                <a:latin typeface="Verdana" panose="020B0604030504040204" pitchFamily="34" charset="0"/>
                <a:ea typeface="Verdana" panose="020B0604030504040204" pitchFamily="34" charset="0"/>
                <a:cs typeface="Verdana" panose="020B0604030504040204" pitchFamily="34" charset="0"/>
              </a:rPr>
              <a:t>my_story.txt</a:t>
            </a:r>
            <a:r>
              <a:rPr lang="en-US" sz="1800" i="1"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to be </a:t>
            </a:r>
            <a:r>
              <a:rPr lang="en-US" sz="1800" i="1" dirty="0">
                <a:latin typeface="Verdana" panose="020B0604030504040204" pitchFamily="34" charset="0"/>
                <a:ea typeface="Verdana" panose="020B0604030504040204" pitchFamily="34" charset="0"/>
                <a:cs typeface="Verdana" panose="020B0604030504040204" pitchFamily="34" charset="0"/>
              </a:rPr>
              <a:t>../../</a:t>
            </a:r>
            <a:r>
              <a:rPr lang="en-US" sz="1800" i="1" dirty="0" err="1">
                <a:latin typeface="Verdana" panose="020B0604030504040204" pitchFamily="34" charset="0"/>
                <a:ea typeface="Verdana" panose="020B0604030504040204" pitchFamily="34" charset="0"/>
                <a:cs typeface="Verdana" panose="020B0604030504040204" pitchFamily="34" charset="0"/>
              </a:rPr>
              <a:t>database_credentials.txt</a:t>
            </a:r>
            <a:r>
              <a:rPr lang="en-US" sz="1800" i="1"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or something similar to access local  files, if you do not allow users to select from a limited set of filenames</a:t>
            </a:r>
          </a:p>
          <a:p>
            <a:pPr marL="12700">
              <a:lnSpc>
                <a:spcPct val="100000"/>
              </a:lnSpc>
              <a:spcBef>
                <a:spcPts val="1335"/>
              </a:spcBef>
            </a:pPr>
            <a:r>
              <a:rPr lang="en-US" sz="2000" dirty="0">
                <a:latin typeface="Verdana" panose="020B0604030504040204" pitchFamily="34" charset="0"/>
                <a:ea typeface="Verdana" panose="020B0604030504040204" pitchFamily="34" charset="0"/>
                <a:cs typeface="Verdana" panose="020B0604030504040204" pitchFamily="34" charset="0"/>
              </a:rPr>
              <a:t>You're also vulnerable to a Remote File Inclusion!</a:t>
            </a:r>
          </a:p>
          <a:p>
            <a:pPr marL="305435" marR="5080" indent="-182880">
              <a:lnSpc>
                <a:spcPts val="1939"/>
              </a:lnSpc>
              <a:spcBef>
                <a:spcPts val="450"/>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You can change </a:t>
            </a:r>
            <a:r>
              <a:rPr lang="en-US" sz="1800" i="1" dirty="0" err="1">
                <a:latin typeface="Verdana" panose="020B0604030504040204" pitchFamily="34" charset="0"/>
                <a:ea typeface="Verdana" panose="020B0604030504040204" pitchFamily="34" charset="0"/>
                <a:cs typeface="Verdana" panose="020B0604030504040204" pitchFamily="34" charset="0"/>
              </a:rPr>
              <a:t>my_file.png</a:t>
            </a:r>
            <a:r>
              <a:rPr lang="en-US" sz="1800" i="1"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to be </a:t>
            </a:r>
            <a:r>
              <a:rPr lang="en-US" sz="1800" i="1" u="heavy" dirty="0">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a:t>
            </a:r>
            <a:r>
              <a:rPr lang="en-US" sz="1800" i="1" u="heavy" dirty="0" err="1">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my_hacker_site.com</a:t>
            </a:r>
            <a:r>
              <a:rPr lang="en-US" sz="1800" i="1" u="heavy" dirty="0">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a:t>
            </a:r>
            <a:r>
              <a:rPr lang="en-US" sz="1800" i="1" u="heavy" dirty="0" err="1">
                <a:solidFill>
                  <a:schemeClr val="tx2"/>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my_attack_vector.txt</a:t>
            </a:r>
            <a:r>
              <a:rPr lang="en-US" sz="1800" i="1" dirty="0">
                <a:solidFill>
                  <a:schemeClr val="tx2"/>
                </a:solidFill>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in order to execute  your own scripts inside their page, which would allow you to gain access to their system!</a:t>
            </a:r>
          </a:p>
          <a:p>
            <a:pPr marL="12700" marR="306705">
              <a:lnSpc>
                <a:spcPts val="2160"/>
              </a:lnSpc>
              <a:spcBef>
                <a:spcPts val="1585"/>
              </a:spcBef>
            </a:pPr>
            <a:r>
              <a:rPr lang="en-US" sz="2000" dirty="0">
                <a:latin typeface="Verdana" panose="020B0604030504040204" pitchFamily="34" charset="0"/>
                <a:ea typeface="Verdana" panose="020B0604030504040204" pitchFamily="34" charset="0"/>
                <a:cs typeface="Verdana" panose="020B0604030504040204" pitchFamily="34" charset="0"/>
              </a:rPr>
              <a:t>These file inclusion vulnerabilities are very similar to the </a:t>
            </a:r>
            <a:r>
              <a:rPr lang="en-US" sz="2000" i="1" dirty="0">
                <a:latin typeface="Verdana" panose="020B0604030504040204" pitchFamily="34" charset="0"/>
                <a:ea typeface="Verdana" panose="020B0604030504040204" pitchFamily="34" charset="0"/>
                <a:cs typeface="Verdana" panose="020B0604030504040204" pitchFamily="34" charset="0"/>
              </a:rPr>
              <a:t>remote code execution </a:t>
            </a:r>
            <a:r>
              <a:rPr lang="en-US" sz="2000" dirty="0">
                <a:latin typeface="Verdana" panose="020B0604030504040204" pitchFamily="34" charset="0"/>
                <a:ea typeface="Verdana" panose="020B0604030504040204" pitchFamily="34" charset="0"/>
                <a:cs typeface="Verdana" panose="020B0604030504040204" pitchFamily="34" charset="0"/>
              </a:rPr>
              <a:t>vulnerability  listed later.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a:p>
        </p:txBody>
      </p:sp>
      <p:sp>
        <p:nvSpPr>
          <p:cNvPr id="4" name="Title 3"/>
          <p:cNvSpPr>
            <a:spLocks noGrp="1"/>
          </p:cNvSpPr>
          <p:nvPr>
            <p:ph type="title"/>
          </p:nvPr>
        </p:nvSpPr>
        <p:spPr/>
        <p:txBody>
          <a:bodyPr/>
          <a:lstStyle/>
          <a:p>
            <a:r>
              <a:rPr lang="en-US" spc="-150" dirty="0">
                <a:solidFill>
                  <a:srgbClr val="AB263D"/>
                </a:solidFill>
                <a:latin typeface="Verdana" panose="020B0604030504040204" pitchFamily="34" charset="0"/>
                <a:ea typeface="Verdana" panose="020B0604030504040204" pitchFamily="34" charset="0"/>
                <a:cs typeface="Verdana" panose="020B0604030504040204" pitchFamily="34" charset="0"/>
              </a:rPr>
              <a:t>File Inclusion Vulnerabilities: Concept	</a:t>
            </a:r>
          </a:p>
        </p:txBody>
      </p:sp>
    </p:spTree>
    <p:extLst>
      <p:ext uri="{BB962C8B-B14F-4D97-AF65-F5344CB8AC3E}">
        <p14:creationId xmlns:p14="http://schemas.microsoft.com/office/powerpoint/2010/main" val="1151644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879566"/>
            <a:ext cx="11585731" cy="4727850"/>
          </a:xfrm>
        </p:spPr>
        <p:txBody>
          <a:bodyPr/>
          <a:lstStyle/>
          <a:p>
            <a:pPr marL="12700">
              <a:lnSpc>
                <a:spcPct val="100000"/>
              </a:lnSpc>
              <a:spcBef>
                <a:spcPts val="315"/>
              </a:spcBef>
            </a:pPr>
            <a:r>
              <a:rPr lang="en-US" sz="1800" spc="-95" dirty="0">
                <a:latin typeface="Verdana" panose="020B0604030504040204" pitchFamily="34" charset="0"/>
                <a:ea typeface="Verdana" panose="020B0604030504040204" pitchFamily="34" charset="0"/>
                <a:cs typeface="Verdana" panose="020B0604030504040204" pitchFamily="34" charset="0"/>
              </a:rPr>
              <a:t>Imagine </a:t>
            </a:r>
            <a:r>
              <a:rPr lang="en-US" sz="1800" spc="-30" dirty="0">
                <a:latin typeface="Verdana" panose="020B0604030504040204" pitchFamily="34" charset="0"/>
                <a:ea typeface="Verdana" panose="020B0604030504040204" pitchFamily="34" charset="0"/>
                <a:cs typeface="Verdana" panose="020B0604030504040204" pitchFamily="34" charset="0"/>
              </a:rPr>
              <a:t>the </a:t>
            </a:r>
            <a:r>
              <a:rPr lang="en-US" sz="1800" spc="-40" dirty="0">
                <a:latin typeface="Verdana" panose="020B0604030504040204" pitchFamily="34" charset="0"/>
                <a:ea typeface="Verdana" panose="020B0604030504040204" pitchFamily="34" charset="0"/>
                <a:cs typeface="Verdana" panose="020B0604030504040204" pitchFamily="34" charset="0"/>
              </a:rPr>
              <a:t>following</a:t>
            </a:r>
            <a:r>
              <a:rPr lang="en-US" sz="1800" spc="-180" dirty="0">
                <a:latin typeface="Verdana" panose="020B0604030504040204" pitchFamily="34" charset="0"/>
                <a:ea typeface="Verdana" panose="020B0604030504040204" pitchFamily="34" charset="0"/>
                <a:cs typeface="Verdana" panose="020B0604030504040204" pitchFamily="34" charset="0"/>
              </a:rPr>
              <a:t> </a:t>
            </a:r>
            <a:r>
              <a:rPr lang="en-US" sz="1800" spc="-40" dirty="0">
                <a:latin typeface="Verdana" panose="020B0604030504040204" pitchFamily="34" charset="0"/>
                <a:ea typeface="Verdana" panose="020B0604030504040204" pitchFamily="34" charset="0"/>
                <a:cs typeface="Verdana" panose="020B0604030504040204" pitchFamily="34" charset="0"/>
              </a:rPr>
              <a:t>situation:</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200"/>
              </a:spcBef>
              <a:buClr>
                <a:srgbClr val="E48312"/>
              </a:buClr>
              <a:buChar char="◦"/>
              <a:tabLst>
                <a:tab pos="305435" algn="l"/>
              </a:tabLst>
            </a:pPr>
            <a:r>
              <a:rPr lang="en-US" sz="1800" spc="-195" dirty="0">
                <a:latin typeface="Verdana" panose="020B0604030504040204" pitchFamily="34" charset="0"/>
                <a:ea typeface="Verdana" panose="020B0604030504040204" pitchFamily="34" charset="0"/>
                <a:cs typeface="Verdana" panose="020B0604030504040204" pitchFamily="34" charset="0"/>
              </a:rPr>
              <a:t>You </a:t>
            </a:r>
            <a:r>
              <a:rPr lang="en-US" sz="1800" spc="-110" dirty="0">
                <a:latin typeface="Verdana" panose="020B0604030504040204" pitchFamily="34" charset="0"/>
                <a:ea typeface="Verdana" panose="020B0604030504040204" pitchFamily="34" charset="0"/>
                <a:cs typeface="Verdana" panose="020B0604030504040204" pitchFamily="34" charset="0"/>
              </a:rPr>
              <a:t>have </a:t>
            </a:r>
            <a:r>
              <a:rPr lang="en-US" sz="1800" spc="-70" dirty="0">
                <a:latin typeface="Verdana" panose="020B0604030504040204" pitchFamily="34" charset="0"/>
                <a:ea typeface="Verdana" panose="020B0604030504040204" pitchFamily="34" charset="0"/>
                <a:cs typeface="Verdana" panose="020B0604030504040204" pitchFamily="34" charset="0"/>
              </a:rPr>
              <a:t>created </a:t>
            </a:r>
            <a:r>
              <a:rPr lang="en-US" sz="1800" spc="-140" dirty="0">
                <a:latin typeface="Verdana" panose="020B0604030504040204" pitchFamily="34" charset="0"/>
                <a:ea typeface="Verdana" panose="020B0604030504040204" pitchFamily="34" charset="0"/>
                <a:cs typeface="Verdana" panose="020B0604030504040204" pitchFamily="34" charset="0"/>
              </a:rPr>
              <a:t>a </a:t>
            </a:r>
            <a:r>
              <a:rPr lang="en-US" sz="1800" spc="-65" dirty="0">
                <a:latin typeface="Verdana" panose="020B0604030504040204" pitchFamily="34" charset="0"/>
                <a:ea typeface="Verdana" panose="020B0604030504040204" pitchFamily="34" charset="0"/>
                <a:cs typeface="Verdana" panose="020B0604030504040204" pitchFamily="34" charset="0"/>
              </a:rPr>
              <a:t>website </a:t>
            </a:r>
            <a:r>
              <a:rPr lang="en-US" sz="1800" spc="-5" dirty="0">
                <a:latin typeface="Verdana" panose="020B0604030504040204" pitchFamily="34" charset="0"/>
                <a:ea typeface="Verdana" panose="020B0604030504040204" pitchFamily="34" charset="0"/>
                <a:cs typeface="Verdana" panose="020B0604030504040204" pitchFamily="34" charset="0"/>
              </a:rPr>
              <a:t>that </a:t>
            </a:r>
            <a:r>
              <a:rPr lang="en-US" sz="1800" spc="-140" dirty="0">
                <a:latin typeface="Verdana" panose="020B0604030504040204" pitchFamily="34" charset="0"/>
                <a:ea typeface="Verdana" panose="020B0604030504040204" pitchFamily="34" charset="0"/>
                <a:cs typeface="Verdana" panose="020B0604030504040204" pitchFamily="34" charset="0"/>
              </a:rPr>
              <a:t>uses a </a:t>
            </a:r>
            <a:r>
              <a:rPr lang="en-US" sz="1800" spc="-50" dirty="0">
                <a:latin typeface="Verdana" panose="020B0604030504040204" pitchFamily="34" charset="0"/>
                <a:ea typeface="Verdana" panose="020B0604030504040204" pitchFamily="34" charset="0"/>
                <a:cs typeface="Verdana" panose="020B0604030504040204" pitchFamily="34" charset="0"/>
              </a:rPr>
              <a:t>configuration </a:t>
            </a:r>
            <a:r>
              <a:rPr lang="en-US" sz="1800" spc="-10" dirty="0">
                <a:latin typeface="Verdana" panose="020B0604030504040204" pitchFamily="34" charset="0"/>
                <a:ea typeface="Verdana" panose="020B0604030504040204" pitchFamily="34" charset="0"/>
                <a:cs typeface="Verdana" panose="020B0604030504040204" pitchFamily="34" charset="0"/>
              </a:rPr>
              <a:t>file </a:t>
            </a:r>
            <a:r>
              <a:rPr lang="en-US" sz="1800" spc="5" dirty="0">
                <a:latin typeface="Verdana" panose="020B0604030504040204" pitchFamily="34" charset="0"/>
                <a:ea typeface="Verdana" panose="020B0604030504040204" pitchFamily="34" charset="0"/>
                <a:cs typeface="Verdana" panose="020B0604030504040204" pitchFamily="34" charset="0"/>
              </a:rPr>
              <a:t>to </a:t>
            </a:r>
            <a:r>
              <a:rPr lang="en-US" sz="1800" spc="-60" dirty="0">
                <a:latin typeface="Verdana" panose="020B0604030504040204" pitchFamily="34" charset="0"/>
                <a:ea typeface="Verdana" panose="020B0604030504040204" pitchFamily="34" charset="0"/>
                <a:cs typeface="Verdana" panose="020B0604030504040204" pitchFamily="34" charset="0"/>
              </a:rPr>
              <a:t>stored </a:t>
            </a:r>
            <a:r>
              <a:rPr lang="en-US" sz="1800" spc="-100" dirty="0">
                <a:latin typeface="Verdana" panose="020B0604030504040204" pitchFamily="34" charset="0"/>
                <a:ea typeface="Verdana" panose="020B0604030504040204" pitchFamily="34" charset="0"/>
                <a:cs typeface="Verdana" panose="020B0604030504040204" pitchFamily="34" charset="0"/>
              </a:rPr>
              <a:t>database</a:t>
            </a:r>
            <a:r>
              <a:rPr lang="en-US" sz="1800" spc="-130" dirty="0">
                <a:latin typeface="Verdana" panose="020B0604030504040204" pitchFamily="34" charset="0"/>
                <a:ea typeface="Verdana" panose="020B0604030504040204" pitchFamily="34" charset="0"/>
                <a:cs typeface="Verdana" panose="020B0604030504040204" pitchFamily="34" charset="0"/>
              </a:rPr>
              <a:t> </a:t>
            </a:r>
            <a:r>
              <a:rPr lang="en-US" sz="1800" spc="-65" dirty="0">
                <a:latin typeface="Verdana" panose="020B0604030504040204" pitchFamily="34" charset="0"/>
                <a:ea typeface="Verdana" panose="020B0604030504040204" pitchFamily="34" charset="0"/>
                <a:cs typeface="Verdana" panose="020B0604030504040204" pitchFamily="34" charset="0"/>
              </a:rPr>
              <a:t>credentials.</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488315" lvl="1" indent="-182880">
              <a:lnSpc>
                <a:spcPct val="100000"/>
              </a:lnSpc>
              <a:spcBef>
                <a:spcPts val="445"/>
              </a:spcBef>
              <a:buClr>
                <a:srgbClr val="E48312"/>
              </a:buClr>
              <a:buChar char="◦"/>
              <a:tabLst>
                <a:tab pos="488315" algn="l"/>
              </a:tabLst>
            </a:pPr>
            <a:r>
              <a:rPr lang="en-US" sz="1800" spc="-70" dirty="0">
                <a:latin typeface="Verdana" panose="020B0604030504040204" pitchFamily="34" charset="0"/>
                <a:ea typeface="Verdana" panose="020B0604030504040204" pitchFamily="34" charset="0"/>
                <a:cs typeface="Verdana" panose="020B0604030504040204" pitchFamily="34" charset="0"/>
              </a:rPr>
              <a:t>Stored </a:t>
            </a:r>
            <a:r>
              <a:rPr lang="en-US" sz="1800" spc="-20" dirty="0">
                <a:latin typeface="Verdana" panose="020B0604030504040204" pitchFamily="34" charset="0"/>
                <a:ea typeface="Verdana" panose="020B0604030504040204" pitchFamily="34" charset="0"/>
                <a:cs typeface="Verdana" panose="020B0604030504040204" pitchFamily="34" charset="0"/>
              </a:rPr>
              <a:t>at:</a:t>
            </a:r>
            <a:r>
              <a:rPr lang="en-US" sz="1800" spc="-80" dirty="0">
                <a:latin typeface="Verdana" panose="020B0604030504040204" pitchFamily="34" charset="0"/>
                <a:ea typeface="Verdana" panose="020B0604030504040204" pitchFamily="34" charset="0"/>
                <a:cs typeface="Verdana" panose="020B0604030504040204" pitchFamily="34" charset="0"/>
              </a:rPr>
              <a:t> </a:t>
            </a:r>
            <a:r>
              <a:rPr lang="en-US" sz="1800" i="1" spc="-25" dirty="0">
                <a:latin typeface="Verdana" panose="020B0604030504040204" pitchFamily="34" charset="0"/>
                <a:ea typeface="Verdana" panose="020B0604030504040204" pitchFamily="34" charset="0"/>
                <a:cs typeface="Verdana" panose="020B0604030504040204" pitchFamily="34" charset="0"/>
              </a:rPr>
              <a:t>/app/config/</a:t>
            </a:r>
            <a:r>
              <a:rPr lang="en-US" sz="1800" i="1" spc="-25" dirty="0" err="1">
                <a:latin typeface="Verdana" panose="020B0604030504040204" pitchFamily="34" charset="0"/>
                <a:ea typeface="Verdana" panose="020B0604030504040204" pitchFamily="34" charset="0"/>
                <a:cs typeface="Verdana" panose="020B0604030504040204" pitchFamily="34" charset="0"/>
              </a:rPr>
              <a:t>db.config</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370"/>
              </a:spcBef>
              <a:buClr>
                <a:srgbClr val="E48312"/>
              </a:buClr>
              <a:buChar char="◦"/>
              <a:tabLst>
                <a:tab pos="305435" algn="l"/>
              </a:tabLst>
            </a:pPr>
            <a:r>
              <a:rPr lang="en-US" sz="1800" spc="-140" dirty="0">
                <a:latin typeface="Verdana" panose="020B0604030504040204" pitchFamily="34" charset="0"/>
                <a:ea typeface="Verdana" panose="020B0604030504040204" pitchFamily="34" charset="0"/>
                <a:cs typeface="Verdana" panose="020B0604030504040204" pitchFamily="34" charset="0"/>
              </a:rPr>
              <a:t>Your </a:t>
            </a:r>
            <a:r>
              <a:rPr lang="en-US" sz="1800" spc="-80" dirty="0">
                <a:latin typeface="Verdana" panose="020B0604030504040204" pitchFamily="34" charset="0"/>
                <a:ea typeface="Verdana" panose="020B0604030504040204" pitchFamily="34" charset="0"/>
                <a:cs typeface="Verdana" panose="020B0604030504040204" pitchFamily="34" charset="0"/>
              </a:rPr>
              <a:t>website’s </a:t>
            </a:r>
            <a:r>
              <a:rPr lang="en-US" sz="1800" spc="-75" dirty="0">
                <a:latin typeface="Verdana" panose="020B0604030504040204" pitchFamily="34" charset="0"/>
                <a:ea typeface="Verdana" panose="020B0604030504040204" pitchFamily="34" charset="0"/>
                <a:cs typeface="Verdana" panose="020B0604030504040204" pitchFamily="34" charset="0"/>
              </a:rPr>
              <a:t>purpose </a:t>
            </a:r>
            <a:r>
              <a:rPr lang="en-US" sz="1800" spc="-95" dirty="0">
                <a:latin typeface="Verdana" panose="020B0604030504040204" pitchFamily="34" charset="0"/>
                <a:ea typeface="Verdana" panose="020B0604030504040204" pitchFamily="34" charset="0"/>
                <a:cs typeface="Verdana" panose="020B0604030504040204" pitchFamily="34" charset="0"/>
              </a:rPr>
              <a:t>is </a:t>
            </a:r>
            <a:r>
              <a:rPr lang="en-US" sz="1800" spc="5" dirty="0">
                <a:latin typeface="Verdana" panose="020B0604030504040204" pitchFamily="34" charset="0"/>
                <a:ea typeface="Verdana" panose="020B0604030504040204" pitchFamily="34" charset="0"/>
                <a:cs typeface="Verdana" panose="020B0604030504040204" pitchFamily="34" charset="0"/>
              </a:rPr>
              <a:t>to </a:t>
            </a:r>
            <a:r>
              <a:rPr lang="en-US" sz="1800" spc="-80" dirty="0">
                <a:latin typeface="Verdana" panose="020B0604030504040204" pitchFamily="34" charset="0"/>
                <a:ea typeface="Verdana" panose="020B0604030504040204" pitchFamily="34" charset="0"/>
                <a:cs typeface="Verdana" panose="020B0604030504040204" pitchFamily="34" charset="0"/>
              </a:rPr>
              <a:t>display </a:t>
            </a:r>
            <a:r>
              <a:rPr lang="en-US" sz="1800" spc="-85" dirty="0">
                <a:latin typeface="Verdana" panose="020B0604030504040204" pitchFamily="34" charset="0"/>
                <a:ea typeface="Verdana" panose="020B0604030504040204" pitchFamily="34" charset="0"/>
                <a:cs typeface="Verdana" panose="020B0604030504040204" pitchFamily="34" charset="0"/>
              </a:rPr>
              <a:t>recipes, </a:t>
            </a:r>
            <a:r>
              <a:rPr lang="en-US" sz="1800" spc="-55" dirty="0">
                <a:latin typeface="Verdana" panose="020B0604030504040204" pitchFamily="34" charset="0"/>
                <a:ea typeface="Verdana" panose="020B0604030504040204" pitchFamily="34" charset="0"/>
                <a:cs typeface="Verdana" panose="020B0604030504040204" pitchFamily="34" charset="0"/>
              </a:rPr>
              <a:t>which </a:t>
            </a:r>
            <a:r>
              <a:rPr lang="en-US" sz="1800" spc="-85" dirty="0">
                <a:latin typeface="Verdana" panose="020B0604030504040204" pitchFamily="34" charset="0"/>
                <a:ea typeface="Verdana" panose="020B0604030504040204" pitchFamily="34" charset="0"/>
                <a:cs typeface="Verdana" panose="020B0604030504040204" pitchFamily="34" charset="0"/>
              </a:rPr>
              <a:t>are </a:t>
            </a:r>
            <a:r>
              <a:rPr lang="en-US" sz="1800" spc="-60" dirty="0">
                <a:latin typeface="Verdana" panose="020B0604030504040204" pitchFamily="34" charset="0"/>
                <a:ea typeface="Verdana" panose="020B0604030504040204" pitchFamily="34" charset="0"/>
                <a:cs typeface="Verdana" panose="020B0604030504040204" pitchFamily="34" charset="0"/>
              </a:rPr>
              <a:t>stored </a:t>
            </a:r>
            <a:r>
              <a:rPr lang="en-US" sz="1800" spc="-25" dirty="0">
                <a:latin typeface="Verdana" panose="020B0604030504040204" pitchFamily="34" charset="0"/>
                <a:ea typeface="Verdana" panose="020B0604030504040204" pitchFamily="34" charset="0"/>
                <a:cs typeface="Verdana" panose="020B0604030504040204" pitchFamily="34" charset="0"/>
              </a:rPr>
              <a:t>in</a:t>
            </a:r>
            <a:r>
              <a:rPr lang="en-US" sz="1800" spc="-225" dirty="0">
                <a:latin typeface="Verdana" panose="020B0604030504040204" pitchFamily="34" charset="0"/>
                <a:ea typeface="Verdana" panose="020B0604030504040204" pitchFamily="34" charset="0"/>
                <a:cs typeface="Verdana" panose="020B0604030504040204" pitchFamily="34" charset="0"/>
              </a:rPr>
              <a:t> </a:t>
            </a:r>
            <a:r>
              <a:rPr lang="en-US" sz="1800" spc="-50" dirty="0">
                <a:latin typeface="Verdana" panose="020B0604030504040204" pitchFamily="34" charset="0"/>
                <a:ea typeface="Verdana" panose="020B0604030504040204" pitchFamily="34" charset="0"/>
                <a:cs typeface="Verdana" panose="020B0604030504040204" pitchFamily="34" charset="0"/>
              </a:rPr>
              <a:t>files</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385"/>
              </a:spcBef>
              <a:buClr>
                <a:srgbClr val="E48312"/>
              </a:buClr>
              <a:buChar char="◦"/>
              <a:tabLst>
                <a:tab pos="305435" algn="l"/>
              </a:tabLst>
            </a:pPr>
            <a:r>
              <a:rPr lang="en-US" sz="1800" spc="-195" dirty="0">
                <a:latin typeface="Verdana" panose="020B0604030504040204" pitchFamily="34" charset="0"/>
                <a:ea typeface="Verdana" panose="020B0604030504040204" pitchFamily="34" charset="0"/>
                <a:cs typeface="Verdana" panose="020B0604030504040204" pitchFamily="34" charset="0"/>
              </a:rPr>
              <a:t>You </a:t>
            </a:r>
            <a:r>
              <a:rPr lang="en-US" sz="1800" spc="-75" dirty="0">
                <a:latin typeface="Verdana" panose="020B0604030504040204" pitchFamily="34" charset="0"/>
                <a:ea typeface="Verdana" panose="020B0604030504040204" pitchFamily="34" charset="0"/>
                <a:cs typeface="Verdana" panose="020B0604030504040204" pitchFamily="34" charset="0"/>
              </a:rPr>
              <a:t>reference these </a:t>
            </a:r>
            <a:r>
              <a:rPr lang="en-US" sz="1800" spc="-50" dirty="0">
                <a:latin typeface="Verdana" panose="020B0604030504040204" pitchFamily="34" charset="0"/>
                <a:ea typeface="Verdana" panose="020B0604030504040204" pitchFamily="34" charset="0"/>
                <a:cs typeface="Verdana" panose="020B0604030504040204" pitchFamily="34" charset="0"/>
              </a:rPr>
              <a:t>files </a:t>
            </a:r>
            <a:r>
              <a:rPr lang="en-US" sz="1800" spc="-114" dirty="0">
                <a:latin typeface="Verdana" panose="020B0604030504040204" pitchFamily="34" charset="0"/>
                <a:ea typeface="Verdana" panose="020B0604030504040204" pitchFamily="34" charset="0"/>
                <a:cs typeface="Verdana" panose="020B0604030504040204" pitchFamily="34" charset="0"/>
              </a:rPr>
              <a:t>based </a:t>
            </a:r>
            <a:r>
              <a:rPr lang="en-US" sz="1800" spc="-55" dirty="0">
                <a:latin typeface="Verdana" panose="020B0604030504040204" pitchFamily="34" charset="0"/>
                <a:ea typeface="Verdana" panose="020B0604030504040204" pitchFamily="34" charset="0"/>
                <a:cs typeface="Verdana" panose="020B0604030504040204" pitchFamily="34" charset="0"/>
              </a:rPr>
              <a:t>on </a:t>
            </a:r>
            <a:r>
              <a:rPr lang="en-US" sz="1800" spc="-10" dirty="0" err="1">
                <a:latin typeface="Verdana" panose="020B0604030504040204" pitchFamily="34" charset="0"/>
                <a:ea typeface="Verdana" panose="020B0604030504040204" pitchFamily="34" charset="0"/>
                <a:cs typeface="Verdana" panose="020B0604030504040204" pitchFamily="34" charset="0"/>
              </a:rPr>
              <a:t>url</a:t>
            </a:r>
            <a:r>
              <a:rPr lang="en-US" sz="1800" spc="-10" dirty="0">
                <a:latin typeface="Verdana" panose="020B0604030504040204" pitchFamily="34" charset="0"/>
                <a:ea typeface="Verdana" panose="020B0604030504040204" pitchFamily="34" charset="0"/>
                <a:cs typeface="Verdana" panose="020B0604030504040204" pitchFamily="34" charset="0"/>
              </a:rPr>
              <a:t> </a:t>
            </a:r>
            <a:r>
              <a:rPr lang="en-US" sz="1800" spc="-75" dirty="0">
                <a:latin typeface="Verdana" panose="020B0604030504040204" pitchFamily="34" charset="0"/>
                <a:ea typeface="Verdana" panose="020B0604030504040204" pitchFamily="34" charset="0"/>
                <a:cs typeface="Verdana" panose="020B0604030504040204" pitchFamily="34" charset="0"/>
              </a:rPr>
              <a:t>parameters, </a:t>
            </a:r>
            <a:r>
              <a:rPr lang="en-US" sz="1800" spc="-85" dirty="0">
                <a:latin typeface="Verdana" panose="020B0604030504040204" pitchFamily="34" charset="0"/>
                <a:ea typeface="Verdana" panose="020B0604030504040204" pitchFamily="34" charset="0"/>
                <a:cs typeface="Verdana" panose="020B0604030504040204" pitchFamily="34" charset="0"/>
              </a:rPr>
              <a:t>and </a:t>
            </a:r>
            <a:r>
              <a:rPr lang="en-US" sz="1800" spc="-70" dirty="0">
                <a:latin typeface="Verdana" panose="020B0604030504040204" pitchFamily="34" charset="0"/>
                <a:ea typeface="Verdana" panose="020B0604030504040204" pitchFamily="34" charset="0"/>
                <a:cs typeface="Verdana" panose="020B0604030504040204" pitchFamily="34" charset="0"/>
              </a:rPr>
              <a:t>open </a:t>
            </a:r>
            <a:r>
              <a:rPr lang="en-US" sz="1800" spc="-35" dirty="0">
                <a:latin typeface="Verdana" panose="020B0604030504040204" pitchFamily="34" charset="0"/>
                <a:ea typeface="Verdana" panose="020B0604030504040204" pitchFamily="34" charset="0"/>
                <a:cs typeface="Verdana" panose="020B0604030504040204" pitchFamily="34" charset="0"/>
              </a:rPr>
              <a:t>them </a:t>
            </a:r>
            <a:r>
              <a:rPr lang="en-US" sz="1800" spc="-20" dirty="0">
                <a:latin typeface="Verdana" panose="020B0604030504040204" pitchFamily="34" charset="0"/>
                <a:ea typeface="Verdana" panose="020B0604030504040204" pitchFamily="34" charset="0"/>
                <a:cs typeface="Verdana" panose="020B0604030504040204" pitchFamily="34" charset="0"/>
              </a:rPr>
              <a:t>from </a:t>
            </a:r>
            <a:r>
              <a:rPr lang="en-US" sz="1800" spc="-25" dirty="0">
                <a:latin typeface="Verdana" panose="020B0604030504040204" pitchFamily="34" charset="0"/>
                <a:ea typeface="Verdana" panose="020B0604030504040204" pitchFamily="34" charset="0"/>
                <a:cs typeface="Verdana" panose="020B0604030504040204" pitchFamily="34" charset="0"/>
              </a:rPr>
              <a:t>the </a:t>
            </a:r>
            <a:r>
              <a:rPr lang="en-US" sz="1800" spc="-65" dirty="0">
                <a:latin typeface="Verdana" panose="020B0604030504040204" pitchFamily="34" charset="0"/>
                <a:ea typeface="Verdana" panose="020B0604030504040204" pitchFamily="34" charset="0"/>
                <a:cs typeface="Verdana" panose="020B0604030504040204" pitchFamily="34" charset="0"/>
              </a:rPr>
              <a:t>web</a:t>
            </a:r>
            <a:r>
              <a:rPr lang="en-US" sz="1800" spc="-310" dirty="0">
                <a:latin typeface="Verdana" panose="020B0604030504040204" pitchFamily="34" charset="0"/>
                <a:ea typeface="Verdana" panose="020B0604030504040204" pitchFamily="34" charset="0"/>
                <a:cs typeface="Verdana" panose="020B0604030504040204" pitchFamily="34" charset="0"/>
              </a:rPr>
              <a:t> </a:t>
            </a:r>
            <a:r>
              <a:rPr lang="en-US" sz="1800" spc="-100" dirty="0">
                <a:latin typeface="Verdana" panose="020B0604030504040204" pitchFamily="34" charset="0"/>
                <a:ea typeface="Verdana" panose="020B0604030504040204" pitchFamily="34" charset="0"/>
                <a:cs typeface="Verdana" panose="020B0604030504040204" pitchFamily="34" charset="0"/>
              </a:rPr>
              <a:t>server.</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488315" lvl="1" indent="-182880">
              <a:lnSpc>
                <a:spcPct val="100000"/>
              </a:lnSpc>
              <a:spcBef>
                <a:spcPts val="445"/>
              </a:spcBef>
              <a:buClr>
                <a:srgbClr val="E48312"/>
              </a:buClr>
              <a:buChar char="◦"/>
              <a:tabLst>
                <a:tab pos="488315" algn="l"/>
              </a:tabLst>
            </a:pPr>
            <a:r>
              <a:rPr lang="en-US" sz="1800" spc="-50" dirty="0" err="1">
                <a:latin typeface="Verdana" panose="020B0604030504040204" pitchFamily="34" charset="0"/>
                <a:ea typeface="Verdana" panose="020B0604030504040204" pitchFamily="34" charset="0"/>
                <a:cs typeface="Verdana" panose="020B0604030504040204" pitchFamily="34" charset="0"/>
              </a:rPr>
              <a:t>Ie</a:t>
            </a:r>
            <a:r>
              <a:rPr lang="en-US" sz="1800" spc="-50" dirty="0">
                <a:latin typeface="Verdana" panose="020B0604030504040204" pitchFamily="34" charset="0"/>
                <a:ea typeface="Verdana" panose="020B0604030504040204" pitchFamily="34" charset="0"/>
                <a:cs typeface="Verdana" panose="020B0604030504040204" pitchFamily="34" charset="0"/>
              </a:rPr>
              <a:t>:</a:t>
            </a:r>
            <a:r>
              <a:rPr lang="en-US" sz="1800" spc="-50" dirty="0">
                <a:solidFill>
                  <a:srgbClr val="2998E3"/>
                </a:solidFill>
                <a:latin typeface="Verdana" panose="020B0604030504040204" pitchFamily="34" charset="0"/>
                <a:ea typeface="Verdana" panose="020B0604030504040204" pitchFamily="34" charset="0"/>
                <a:cs typeface="Verdana" panose="020B0604030504040204" pitchFamily="34" charset="0"/>
              </a:rPr>
              <a:t> </a:t>
            </a:r>
            <a:r>
              <a:rPr lang="en-US" sz="1800" u="sng" spc="-35"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hlinkClick r:id="rId2"/>
              </a:rPr>
              <a:t>http://myrecipes.com/recipes/view/jalapeno-poppers</a:t>
            </a:r>
            <a:r>
              <a:rPr lang="en-US" sz="1800" spc="-35" dirty="0">
                <a:solidFill>
                  <a:srgbClr val="2998E3"/>
                </a:solidFill>
                <a:latin typeface="Verdana" panose="020B0604030504040204" pitchFamily="34" charset="0"/>
                <a:ea typeface="Verdana" panose="020B0604030504040204" pitchFamily="34" charset="0"/>
                <a:cs typeface="Verdana" panose="020B0604030504040204" pitchFamily="34" charset="0"/>
                <a:hlinkClick r:id="rId2"/>
              </a:rPr>
              <a:t> </a:t>
            </a:r>
            <a:r>
              <a:rPr lang="en-US" sz="1800" dirty="0">
                <a:latin typeface="Verdana" panose="020B0604030504040204" pitchFamily="34" charset="0"/>
                <a:ea typeface="Verdana" panose="020B0604030504040204" pitchFamily="34" charset="0"/>
                <a:cs typeface="Verdana" panose="020B0604030504040204" pitchFamily="34" charset="0"/>
              </a:rPr>
              <a:t>will </a:t>
            </a:r>
            <a:r>
              <a:rPr lang="en-US" sz="1800" spc="-60" dirty="0">
                <a:latin typeface="Verdana" panose="020B0604030504040204" pitchFamily="34" charset="0"/>
                <a:ea typeface="Verdana" panose="020B0604030504040204" pitchFamily="34" charset="0"/>
                <a:cs typeface="Verdana" panose="020B0604030504040204" pitchFamily="34" charset="0"/>
              </a:rPr>
              <a:t>open</a:t>
            </a:r>
            <a:r>
              <a:rPr lang="en-US" sz="1800" spc="-185" dirty="0">
                <a:latin typeface="Verdana" panose="020B0604030504040204" pitchFamily="34" charset="0"/>
                <a:ea typeface="Verdana" panose="020B0604030504040204" pitchFamily="34" charset="0"/>
                <a:cs typeface="Verdana" panose="020B0604030504040204" pitchFamily="34" charset="0"/>
              </a:rPr>
              <a:t> </a:t>
            </a:r>
            <a:r>
              <a:rPr lang="en-US" sz="1800" i="1" spc="-45" dirty="0">
                <a:latin typeface="Verdana" panose="020B0604030504040204" pitchFamily="34" charset="0"/>
                <a:ea typeface="Verdana" panose="020B0604030504040204" pitchFamily="34" charset="0"/>
                <a:cs typeface="Verdana" panose="020B0604030504040204" pitchFamily="34" charset="0"/>
              </a:rPr>
              <a:t>/app/server/uploads/jalapeno-poppers</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12700">
              <a:lnSpc>
                <a:spcPct val="100000"/>
              </a:lnSpc>
              <a:spcBef>
                <a:spcPts val="1320"/>
              </a:spcBef>
            </a:pPr>
            <a:r>
              <a:rPr lang="en-US" sz="1800" spc="-125" dirty="0">
                <a:latin typeface="Verdana" panose="020B0604030504040204" pitchFamily="34" charset="0"/>
                <a:ea typeface="Verdana" panose="020B0604030504040204" pitchFamily="34" charset="0"/>
                <a:cs typeface="Verdana" panose="020B0604030504040204" pitchFamily="34" charset="0"/>
              </a:rPr>
              <a:t>Now, </a:t>
            </a:r>
            <a:r>
              <a:rPr lang="en-US" sz="1800" i="1" spc="-250" dirty="0">
                <a:latin typeface="Verdana" panose="020B0604030504040204" pitchFamily="34" charset="0"/>
                <a:ea typeface="Verdana" panose="020B0604030504040204" pitchFamily="34" charset="0"/>
                <a:cs typeface="Verdana" panose="020B0604030504040204" pitchFamily="34" charset="0"/>
              </a:rPr>
              <a:t>Jess </a:t>
            </a:r>
            <a:r>
              <a:rPr lang="en-US" sz="1800" spc="-110" dirty="0">
                <a:latin typeface="Verdana" panose="020B0604030504040204" pitchFamily="34" charset="0"/>
                <a:ea typeface="Verdana" panose="020B0604030504040204" pitchFamily="34" charset="0"/>
                <a:cs typeface="Verdana" panose="020B0604030504040204" pitchFamily="34" charset="0"/>
              </a:rPr>
              <a:t>decides </a:t>
            </a:r>
            <a:r>
              <a:rPr lang="en-US" sz="1800" spc="10" dirty="0">
                <a:latin typeface="Verdana" panose="020B0604030504040204" pitchFamily="34" charset="0"/>
                <a:ea typeface="Verdana" panose="020B0604030504040204" pitchFamily="34" charset="0"/>
                <a:cs typeface="Verdana" panose="020B0604030504040204" pitchFamily="34" charset="0"/>
              </a:rPr>
              <a:t>to </a:t>
            </a:r>
            <a:r>
              <a:rPr lang="en-US" sz="1800" spc="-160" dirty="0">
                <a:latin typeface="Verdana" panose="020B0604030504040204" pitchFamily="34" charset="0"/>
                <a:ea typeface="Verdana" panose="020B0604030504040204" pitchFamily="34" charset="0"/>
                <a:cs typeface="Verdana" panose="020B0604030504040204" pitchFamily="34" charset="0"/>
              </a:rPr>
              <a:t>mess </a:t>
            </a:r>
            <a:r>
              <a:rPr lang="en-US" sz="1800" dirty="0">
                <a:latin typeface="Verdana" panose="020B0604030504040204" pitchFamily="34" charset="0"/>
                <a:ea typeface="Verdana" panose="020B0604030504040204" pitchFamily="34" charset="0"/>
                <a:cs typeface="Verdana" panose="020B0604030504040204" pitchFamily="34" charset="0"/>
              </a:rPr>
              <a:t>with </a:t>
            </a:r>
            <a:r>
              <a:rPr lang="en-US" sz="1800" spc="-30" dirty="0">
                <a:latin typeface="Verdana" panose="020B0604030504040204" pitchFamily="34" charset="0"/>
                <a:ea typeface="Verdana" panose="020B0604030504040204" pitchFamily="34" charset="0"/>
                <a:cs typeface="Verdana" panose="020B0604030504040204" pitchFamily="34" charset="0"/>
              </a:rPr>
              <a:t>the </a:t>
            </a:r>
            <a:r>
              <a:rPr lang="en-US" sz="1800" spc="-10" dirty="0" err="1">
                <a:latin typeface="Verdana" panose="020B0604030504040204" pitchFamily="34" charset="0"/>
                <a:ea typeface="Verdana" panose="020B0604030504040204" pitchFamily="34" charset="0"/>
                <a:cs typeface="Verdana" panose="020B0604030504040204" pitchFamily="34" charset="0"/>
              </a:rPr>
              <a:t>url</a:t>
            </a:r>
            <a:r>
              <a:rPr lang="en-US" sz="1800" spc="-10"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until </a:t>
            </a:r>
            <a:r>
              <a:rPr lang="en-US" sz="1800" spc="-140" dirty="0">
                <a:latin typeface="Verdana" panose="020B0604030504040204" pitchFamily="34" charset="0"/>
                <a:ea typeface="Verdana" panose="020B0604030504040204" pitchFamily="34" charset="0"/>
                <a:cs typeface="Verdana" panose="020B0604030504040204" pitchFamily="34" charset="0"/>
              </a:rPr>
              <a:t>she </a:t>
            </a:r>
            <a:r>
              <a:rPr lang="en-US" sz="1800" spc="-40" dirty="0">
                <a:latin typeface="Verdana" panose="020B0604030504040204" pitchFamily="34" charset="0"/>
                <a:ea typeface="Verdana" panose="020B0604030504040204" pitchFamily="34" charset="0"/>
                <a:cs typeface="Verdana" panose="020B0604030504040204" pitchFamily="34" charset="0"/>
              </a:rPr>
              <a:t>prints </a:t>
            </a:r>
            <a:r>
              <a:rPr lang="en-US" sz="1800" spc="-10" dirty="0">
                <a:latin typeface="Verdana" panose="020B0604030504040204" pitchFamily="34" charset="0"/>
                <a:ea typeface="Verdana" panose="020B0604030504040204" pitchFamily="34" charset="0"/>
                <a:cs typeface="Verdana" panose="020B0604030504040204" pitchFamily="34" charset="0"/>
              </a:rPr>
              <a:t>out </a:t>
            </a:r>
            <a:r>
              <a:rPr lang="en-US" sz="1800" spc="-30" dirty="0">
                <a:latin typeface="Verdana" panose="020B0604030504040204" pitchFamily="34" charset="0"/>
                <a:ea typeface="Verdana" panose="020B0604030504040204" pitchFamily="34" charset="0"/>
                <a:cs typeface="Verdana" panose="020B0604030504040204" pitchFamily="34" charset="0"/>
              </a:rPr>
              <a:t>the</a:t>
            </a:r>
            <a:r>
              <a:rPr lang="en-US" sz="1800" spc="-370" dirty="0">
                <a:latin typeface="Verdana" panose="020B0604030504040204" pitchFamily="34" charset="0"/>
                <a:ea typeface="Verdana" panose="020B0604030504040204" pitchFamily="34" charset="0"/>
                <a:cs typeface="Verdana" panose="020B0604030504040204" pitchFamily="34" charset="0"/>
              </a:rPr>
              <a:t> </a:t>
            </a:r>
            <a:r>
              <a:rPr lang="en-US" sz="1800" spc="-110" dirty="0">
                <a:latin typeface="Verdana" panose="020B0604030504040204" pitchFamily="34" charset="0"/>
                <a:ea typeface="Verdana" panose="020B0604030504040204" pitchFamily="34" charset="0"/>
                <a:cs typeface="Verdana" panose="020B0604030504040204" pitchFamily="34" charset="0"/>
              </a:rPr>
              <a:t>database </a:t>
            </a:r>
            <a:r>
              <a:rPr lang="en-US" sz="1800" spc="-70" dirty="0">
                <a:latin typeface="Verdana" panose="020B0604030504040204" pitchFamily="34" charset="0"/>
                <a:ea typeface="Verdana" panose="020B0604030504040204" pitchFamily="34" charset="0"/>
                <a:cs typeface="Verdana" panose="020B0604030504040204" pitchFamily="34" charset="0"/>
              </a:rPr>
              <a:t>credentials:</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200"/>
              </a:spcBef>
              <a:buClr>
                <a:srgbClr val="E48312"/>
              </a:buClr>
              <a:buChar char="◦"/>
              <a:tabLst>
                <a:tab pos="305435" algn="l"/>
              </a:tabLst>
            </a:pPr>
            <a:r>
              <a:rPr lang="en-US" sz="1800" spc="-180" dirty="0">
                <a:latin typeface="Verdana" panose="020B0604030504040204" pitchFamily="34" charset="0"/>
                <a:ea typeface="Verdana" panose="020B0604030504040204" pitchFamily="34" charset="0"/>
                <a:cs typeface="Verdana" panose="020B0604030504040204" pitchFamily="34" charset="0"/>
              </a:rPr>
              <a:t>She </a:t>
            </a:r>
            <a:r>
              <a:rPr lang="en-US" sz="1800" spc="-35" dirty="0">
                <a:latin typeface="Verdana" panose="020B0604030504040204" pitchFamily="34" charset="0"/>
                <a:ea typeface="Verdana" panose="020B0604030504040204" pitchFamily="34" charset="0"/>
                <a:cs typeface="Verdana" panose="020B0604030504040204" pitchFamily="34" charset="0"/>
              </a:rPr>
              <a:t>tries:</a:t>
            </a:r>
            <a:r>
              <a:rPr lang="en-US" sz="1800" spc="-310" dirty="0">
                <a:latin typeface="Verdana" panose="020B0604030504040204" pitchFamily="34" charset="0"/>
                <a:ea typeface="Verdana" panose="020B0604030504040204" pitchFamily="34" charset="0"/>
                <a:cs typeface="Verdana" panose="020B0604030504040204" pitchFamily="34" charset="0"/>
              </a:rPr>
              <a:t> </a:t>
            </a:r>
            <a:r>
              <a:rPr lang="en-US" sz="1800" u="heavy" spc="-35"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hlinkClick r:id="rId3"/>
              </a:rPr>
              <a:t>http://myrecipes.com/recipes/view/../app.js</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marR="44450" indent="-182880">
              <a:lnSpc>
                <a:spcPts val="1939"/>
              </a:lnSpc>
              <a:spcBef>
                <a:spcPts val="635"/>
              </a:spcBef>
              <a:buClr>
                <a:srgbClr val="E48312"/>
              </a:buClr>
              <a:buChar char="◦"/>
              <a:tabLst>
                <a:tab pos="305435" algn="l"/>
              </a:tabLst>
            </a:pPr>
            <a:r>
              <a:rPr lang="en-US" sz="1800" spc="-180" dirty="0">
                <a:latin typeface="Verdana" panose="020B0604030504040204" pitchFamily="34" charset="0"/>
                <a:ea typeface="Verdana" panose="020B0604030504040204" pitchFamily="34" charset="0"/>
                <a:cs typeface="Verdana" panose="020B0604030504040204" pitchFamily="34" charset="0"/>
              </a:rPr>
              <a:t>She </a:t>
            </a:r>
            <a:r>
              <a:rPr lang="en-US" sz="1800" spc="-35" dirty="0">
                <a:latin typeface="Verdana" panose="020B0604030504040204" pitchFamily="34" charset="0"/>
                <a:ea typeface="Verdana" panose="020B0604030504040204" pitchFamily="34" charset="0"/>
                <a:cs typeface="Verdana" panose="020B0604030504040204" pitchFamily="34" charset="0"/>
              </a:rPr>
              <a:t>tries: </a:t>
            </a:r>
            <a:r>
              <a:rPr lang="en-US" sz="1800" u="heavy" spc="-30"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hlinkClick r:id="rId4"/>
              </a:rPr>
              <a:t>http://myrecipes.com/recipes/view/../../app.js</a:t>
            </a:r>
            <a:r>
              <a:rPr lang="en-US" sz="1800" spc="-30" dirty="0">
                <a:solidFill>
                  <a:srgbClr val="2998E3"/>
                </a:solidFill>
                <a:latin typeface="Verdana" panose="020B0604030504040204" pitchFamily="34" charset="0"/>
                <a:ea typeface="Verdana" panose="020B0604030504040204" pitchFamily="34" charset="0"/>
                <a:cs typeface="Verdana" panose="020B0604030504040204" pitchFamily="34" charset="0"/>
                <a:hlinkClick r:id="rId4"/>
              </a:rPr>
              <a:t> </a:t>
            </a:r>
            <a:r>
              <a:rPr lang="en-US" sz="1800" spc="-85" dirty="0">
                <a:latin typeface="Verdana" panose="020B0604030504040204" pitchFamily="34" charset="0"/>
                <a:ea typeface="Verdana" panose="020B0604030504040204" pitchFamily="34" charset="0"/>
                <a:cs typeface="Verdana" panose="020B0604030504040204" pitchFamily="34" charset="0"/>
              </a:rPr>
              <a:t>and </a:t>
            </a:r>
            <a:r>
              <a:rPr lang="en-US" sz="1800" spc="-95" dirty="0">
                <a:latin typeface="Verdana" panose="020B0604030504040204" pitchFamily="34" charset="0"/>
                <a:ea typeface="Verdana" panose="020B0604030504040204" pitchFamily="34" charset="0"/>
                <a:cs typeface="Verdana" panose="020B0604030504040204" pitchFamily="34" charset="0"/>
              </a:rPr>
              <a:t>is </a:t>
            </a:r>
            <a:r>
              <a:rPr lang="en-US" sz="1800" spc="-30" dirty="0">
                <a:latin typeface="Verdana" panose="020B0604030504040204" pitchFamily="34" charset="0"/>
                <a:ea typeface="Verdana" panose="020B0604030504040204" pitchFamily="34" charset="0"/>
                <a:cs typeface="Verdana" panose="020B0604030504040204" pitchFamily="34" charset="0"/>
              </a:rPr>
              <a:t>met </a:t>
            </a:r>
            <a:r>
              <a:rPr lang="en-US" sz="1800" spc="5" dirty="0">
                <a:latin typeface="Verdana" panose="020B0604030504040204" pitchFamily="34" charset="0"/>
                <a:ea typeface="Verdana" panose="020B0604030504040204" pitchFamily="34" charset="0"/>
                <a:cs typeface="Verdana" panose="020B0604030504040204" pitchFamily="34" charset="0"/>
              </a:rPr>
              <a:t>with </a:t>
            </a:r>
            <a:r>
              <a:rPr lang="en-US" sz="1800" spc="-140" dirty="0">
                <a:latin typeface="Verdana" panose="020B0604030504040204" pitchFamily="34" charset="0"/>
                <a:ea typeface="Verdana" panose="020B0604030504040204" pitchFamily="34" charset="0"/>
                <a:cs typeface="Verdana" panose="020B0604030504040204" pitchFamily="34" charset="0"/>
              </a:rPr>
              <a:t>a </a:t>
            </a:r>
            <a:r>
              <a:rPr lang="en-US" sz="1800" spc="-120" dirty="0">
                <a:latin typeface="Verdana" panose="020B0604030504040204" pitchFamily="34" charset="0"/>
                <a:ea typeface="Verdana" panose="020B0604030504040204" pitchFamily="34" charset="0"/>
                <a:cs typeface="Verdana" panose="020B0604030504040204" pitchFamily="34" charset="0"/>
              </a:rPr>
              <a:t>page </a:t>
            </a:r>
            <a:r>
              <a:rPr lang="en-US" sz="1800" spc="-5" dirty="0">
                <a:latin typeface="Verdana" panose="020B0604030504040204" pitchFamily="34" charset="0"/>
                <a:ea typeface="Verdana" panose="020B0604030504040204" pitchFamily="34" charset="0"/>
                <a:cs typeface="Verdana" panose="020B0604030504040204" pitchFamily="34" charset="0"/>
              </a:rPr>
              <a:t>that </a:t>
            </a:r>
            <a:r>
              <a:rPr lang="en-US" sz="1800" spc="-35" dirty="0">
                <a:latin typeface="Verdana" panose="020B0604030504040204" pitchFamily="34" charset="0"/>
                <a:ea typeface="Verdana" panose="020B0604030504040204" pitchFamily="34" charset="0"/>
                <a:cs typeface="Verdana" panose="020B0604030504040204" pitchFamily="34" charset="0"/>
              </a:rPr>
              <a:t>prints </a:t>
            </a:r>
            <a:r>
              <a:rPr lang="en-US" sz="1800" spc="-25" dirty="0">
                <a:latin typeface="Verdana" panose="020B0604030504040204" pitchFamily="34" charset="0"/>
                <a:ea typeface="Verdana" panose="020B0604030504040204" pitchFamily="34" charset="0"/>
                <a:cs typeface="Verdana" panose="020B0604030504040204" pitchFamily="34" charset="0"/>
              </a:rPr>
              <a:t>the </a:t>
            </a:r>
            <a:r>
              <a:rPr lang="en-US" sz="1800" spc="-85" dirty="0">
                <a:latin typeface="Verdana" panose="020B0604030504040204" pitchFamily="34" charset="0"/>
                <a:ea typeface="Verdana" panose="020B0604030504040204" pitchFamily="34" charset="0"/>
                <a:cs typeface="Verdana" panose="020B0604030504040204" pitchFamily="34" charset="0"/>
              </a:rPr>
              <a:t>app </a:t>
            </a:r>
            <a:r>
              <a:rPr lang="en-US" sz="1800" spc="-20" dirty="0">
                <a:latin typeface="Verdana" panose="020B0604030504040204" pitchFamily="34" charset="0"/>
                <a:ea typeface="Verdana" panose="020B0604030504040204" pitchFamily="34" charset="0"/>
                <a:cs typeface="Verdana" panose="020B0604030504040204" pitchFamily="34" charset="0"/>
              </a:rPr>
              <a:t>file,  </a:t>
            </a:r>
            <a:r>
              <a:rPr lang="en-US" sz="1800" spc="-55" dirty="0">
                <a:latin typeface="Verdana" panose="020B0604030504040204" pitchFamily="34" charset="0"/>
                <a:ea typeface="Verdana" panose="020B0604030504040204" pitchFamily="34" charset="0"/>
                <a:cs typeface="Verdana" panose="020B0604030504040204" pitchFamily="34" charset="0"/>
              </a:rPr>
              <a:t>which </a:t>
            </a:r>
            <a:r>
              <a:rPr lang="en-US" sz="1800" spc="-80" dirty="0" err="1">
                <a:latin typeface="Verdana" panose="020B0604030504040204" pitchFamily="34" charset="0"/>
                <a:ea typeface="Verdana" panose="020B0604030504040204" pitchFamily="34" charset="0"/>
                <a:cs typeface="Verdana" panose="020B0604030504040204" pitchFamily="34" charset="0"/>
              </a:rPr>
              <a:t>refernces</a:t>
            </a:r>
            <a:r>
              <a:rPr lang="en-US" sz="1800" spc="-80" dirty="0">
                <a:latin typeface="Verdana" panose="020B0604030504040204" pitchFamily="34" charset="0"/>
                <a:ea typeface="Verdana" panose="020B0604030504040204" pitchFamily="34" charset="0"/>
                <a:cs typeface="Verdana" panose="020B0604030504040204" pitchFamily="34" charset="0"/>
              </a:rPr>
              <a:t> </a:t>
            </a:r>
            <a:r>
              <a:rPr lang="en-US" sz="1800" spc="-140" dirty="0">
                <a:latin typeface="Verdana" panose="020B0604030504040204" pitchFamily="34" charset="0"/>
                <a:ea typeface="Verdana" panose="020B0604030504040204" pitchFamily="34" charset="0"/>
                <a:cs typeface="Verdana" panose="020B0604030504040204" pitchFamily="34" charset="0"/>
              </a:rPr>
              <a:t>a </a:t>
            </a:r>
            <a:r>
              <a:rPr lang="en-US" sz="1800" spc="-45" dirty="0" err="1">
                <a:latin typeface="Verdana" panose="020B0604030504040204" pitchFamily="34" charset="0"/>
                <a:ea typeface="Verdana" panose="020B0604030504040204" pitchFamily="34" charset="0"/>
                <a:cs typeface="Verdana" panose="020B0604030504040204" pitchFamily="34" charset="0"/>
              </a:rPr>
              <a:t>dbconfig</a:t>
            </a:r>
            <a:r>
              <a:rPr lang="en-US" sz="1800" spc="-45" dirty="0">
                <a:latin typeface="Verdana" panose="020B0604030504040204" pitchFamily="34" charset="0"/>
                <a:ea typeface="Verdana" panose="020B0604030504040204" pitchFamily="34" charset="0"/>
                <a:cs typeface="Verdana" panose="020B0604030504040204" pitchFamily="34" charset="0"/>
              </a:rPr>
              <a:t>!</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360"/>
              </a:spcBef>
              <a:buClr>
                <a:srgbClr val="E48312"/>
              </a:buClr>
              <a:buChar char="◦"/>
              <a:tabLst>
                <a:tab pos="305435" algn="l"/>
              </a:tabLst>
            </a:pPr>
            <a:r>
              <a:rPr lang="en-US" sz="1800" spc="-180" dirty="0">
                <a:latin typeface="Verdana" panose="020B0604030504040204" pitchFamily="34" charset="0"/>
                <a:ea typeface="Verdana" panose="020B0604030504040204" pitchFamily="34" charset="0"/>
                <a:cs typeface="Verdana" panose="020B0604030504040204" pitchFamily="34" charset="0"/>
              </a:rPr>
              <a:t>She </a:t>
            </a:r>
            <a:r>
              <a:rPr lang="en-US" sz="1800" spc="-35" dirty="0">
                <a:latin typeface="Verdana" panose="020B0604030504040204" pitchFamily="34" charset="0"/>
                <a:ea typeface="Verdana" panose="020B0604030504040204" pitchFamily="34" charset="0"/>
                <a:cs typeface="Verdana" panose="020B0604030504040204" pitchFamily="34" charset="0"/>
              </a:rPr>
              <a:t>tries: </a:t>
            </a:r>
            <a:r>
              <a:rPr lang="en-US" sz="1800" u="heavy" spc="-25"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hlinkClick r:id="rId5"/>
              </a:rPr>
              <a:t>http://myrecipes.com/recipes/view/../../config/db.config</a:t>
            </a:r>
            <a:r>
              <a:rPr lang="en-US" sz="1800" spc="-25" dirty="0">
                <a:solidFill>
                  <a:srgbClr val="2998E3"/>
                </a:solidFill>
                <a:latin typeface="Verdana" panose="020B0604030504040204" pitchFamily="34" charset="0"/>
                <a:ea typeface="Verdana" panose="020B0604030504040204" pitchFamily="34" charset="0"/>
                <a:cs typeface="Verdana" panose="020B0604030504040204" pitchFamily="34" charset="0"/>
                <a:hlinkClick r:id="rId5"/>
              </a:rPr>
              <a:t> </a:t>
            </a:r>
            <a:r>
              <a:rPr lang="en-US" sz="1800" spc="-85" dirty="0">
                <a:latin typeface="Verdana" panose="020B0604030504040204" pitchFamily="34" charset="0"/>
                <a:ea typeface="Verdana" panose="020B0604030504040204" pitchFamily="34" charset="0"/>
                <a:cs typeface="Verdana" panose="020B0604030504040204" pitchFamily="34" charset="0"/>
              </a:rPr>
              <a:t>and </a:t>
            </a:r>
            <a:r>
              <a:rPr lang="en-US" sz="1800" spc="-35" dirty="0">
                <a:latin typeface="Verdana" panose="020B0604030504040204" pitchFamily="34" charset="0"/>
                <a:ea typeface="Verdana" panose="020B0604030504040204" pitchFamily="34" charset="0"/>
                <a:cs typeface="Verdana" panose="020B0604030504040204" pitchFamily="34" charset="0"/>
              </a:rPr>
              <a:t>prints </a:t>
            </a:r>
            <a:r>
              <a:rPr lang="en-US" sz="1800" spc="-5" dirty="0">
                <a:latin typeface="Verdana" panose="020B0604030504040204" pitchFamily="34" charset="0"/>
                <a:ea typeface="Verdana" panose="020B0604030504040204" pitchFamily="34" charset="0"/>
                <a:cs typeface="Verdana" panose="020B0604030504040204" pitchFamily="34" charset="0"/>
              </a:rPr>
              <a:t>out </a:t>
            </a:r>
            <a:r>
              <a:rPr lang="en-US" sz="1800" spc="-25" dirty="0">
                <a:latin typeface="Verdana" panose="020B0604030504040204" pitchFamily="34" charset="0"/>
                <a:ea typeface="Verdana" panose="020B0604030504040204" pitchFamily="34" charset="0"/>
                <a:cs typeface="Verdana" panose="020B0604030504040204" pitchFamily="34" charset="0"/>
              </a:rPr>
              <a:t>the </a:t>
            </a:r>
            <a:r>
              <a:rPr lang="en-US" sz="1800" spc="-114" dirty="0" err="1">
                <a:latin typeface="Verdana" panose="020B0604030504040204" pitchFamily="34" charset="0"/>
                <a:ea typeface="Verdana" panose="020B0604030504040204" pitchFamily="34" charset="0"/>
                <a:cs typeface="Verdana" panose="020B0604030504040204" pitchFamily="34" charset="0"/>
              </a:rPr>
              <a:t>databasse</a:t>
            </a:r>
            <a:r>
              <a:rPr lang="en-US" sz="1800" spc="-240" dirty="0">
                <a:latin typeface="Verdana" panose="020B0604030504040204" pitchFamily="34" charset="0"/>
                <a:ea typeface="Verdana" panose="020B0604030504040204" pitchFamily="34" charset="0"/>
                <a:cs typeface="Verdana" panose="020B0604030504040204" pitchFamily="34" charset="0"/>
              </a:rPr>
              <a:t> </a:t>
            </a:r>
            <a:r>
              <a:rPr lang="en-US" sz="1800" spc="-45" dirty="0">
                <a:latin typeface="Verdana" panose="020B0604030504040204" pitchFamily="34" charset="0"/>
                <a:ea typeface="Verdana" panose="020B0604030504040204" pitchFamily="34" charset="0"/>
                <a:cs typeface="Verdana" panose="020B0604030504040204" pitchFamily="34" charset="0"/>
              </a:rPr>
              <a:t>config!</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a:p>
        </p:txBody>
      </p:sp>
      <p:sp>
        <p:nvSpPr>
          <p:cNvPr id="4" name="Title 3"/>
          <p:cNvSpPr>
            <a:spLocks noGrp="1"/>
          </p:cNvSpPr>
          <p:nvPr>
            <p:ph type="title"/>
          </p:nvPr>
        </p:nvSpPr>
        <p:spPr>
          <a:xfrm>
            <a:off x="302605" y="235474"/>
            <a:ext cx="9735251" cy="535863"/>
          </a:xfrm>
        </p:spPr>
        <p:txBody>
          <a:bodyPr/>
          <a:lstStyle/>
          <a:p>
            <a:r>
              <a:rPr lang="en-US" spc="-150" dirty="0">
                <a:solidFill>
                  <a:srgbClr val="AB263D"/>
                </a:solidFill>
                <a:latin typeface="Verdana" panose="020B0604030504040204" pitchFamily="34" charset="0"/>
                <a:ea typeface="Verdana" panose="020B0604030504040204" pitchFamily="34" charset="0"/>
                <a:cs typeface="Verdana" panose="020B0604030504040204" pitchFamily="34" charset="0"/>
              </a:rPr>
              <a:t>File Inclusion Vulnerabilities: Example  Attack</a:t>
            </a:r>
          </a:p>
        </p:txBody>
      </p:sp>
    </p:spTree>
    <p:extLst>
      <p:ext uri="{BB962C8B-B14F-4D97-AF65-F5344CB8AC3E}">
        <p14:creationId xmlns:p14="http://schemas.microsoft.com/office/powerpoint/2010/main" val="398545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a:p>
        </p:txBody>
      </p:sp>
      <p:sp>
        <p:nvSpPr>
          <p:cNvPr id="4" name="Title 3"/>
          <p:cNvSpPr>
            <a:spLocks noGrp="1"/>
          </p:cNvSpPr>
          <p:nvPr>
            <p:ph type="title"/>
          </p:nvPr>
        </p:nvSpPr>
        <p:spPr>
          <a:xfrm>
            <a:off x="302605" y="418354"/>
            <a:ext cx="9997095" cy="535863"/>
          </a:xfrm>
        </p:spPr>
        <p:txBody>
          <a:bodyPr/>
          <a:lstStyle/>
          <a:p>
            <a:r>
              <a:rPr lang="en-US" spc="-150" dirty="0">
                <a:solidFill>
                  <a:srgbClr val="AB263D"/>
                </a:solidFill>
                <a:latin typeface="Verdana" panose="020B0604030504040204" pitchFamily="34" charset="0"/>
                <a:ea typeface="Verdana" panose="020B0604030504040204" pitchFamily="34" charset="0"/>
                <a:cs typeface="Verdana" panose="020B0604030504040204" pitchFamily="34" charset="0"/>
              </a:rPr>
              <a:t>File Inclusion Vulnerabilities: Defense	</a:t>
            </a:r>
          </a:p>
        </p:txBody>
      </p:sp>
      <p:sp>
        <p:nvSpPr>
          <p:cNvPr id="2" name="Rectangle 1">
            <a:extLst>
              <a:ext uri="{FF2B5EF4-FFF2-40B4-BE49-F238E27FC236}">
                <a16:creationId xmlns:a16="http://schemas.microsoft.com/office/drawing/2014/main" id="{236159E3-96EE-054D-B205-4C281BF8A44D}"/>
              </a:ext>
            </a:extLst>
          </p:cNvPr>
          <p:cNvSpPr/>
          <p:nvPr/>
        </p:nvSpPr>
        <p:spPr>
          <a:xfrm>
            <a:off x="609600" y="1245326"/>
            <a:ext cx="10511246" cy="2400657"/>
          </a:xfrm>
          <a:prstGeom prst="rect">
            <a:avLst/>
          </a:prstGeom>
        </p:spPr>
        <p:txBody>
          <a:bodyPr wrap="square">
            <a:spAutoFit/>
          </a:bodyPr>
          <a:lstStyle/>
          <a:p>
            <a:pPr marL="12700">
              <a:spcBef>
                <a:spcPts val="315"/>
              </a:spcBef>
            </a:pPr>
            <a:r>
              <a:rPr lang="en-US" sz="2000" dirty="0">
                <a:latin typeface="Verdana" panose="020B0604030504040204" pitchFamily="34" charset="0"/>
                <a:ea typeface="Verdana" panose="020B0604030504040204" pitchFamily="34" charset="0"/>
                <a:cs typeface="Verdana" panose="020B0604030504040204" pitchFamily="34" charset="0"/>
              </a:rPr>
              <a:t>Preventing File Inclusion Vulnerabilities are actually quite simple:</a:t>
            </a:r>
          </a:p>
          <a:p>
            <a:pPr marL="305435" indent="-182880">
              <a:spcBef>
                <a:spcPts val="200"/>
              </a:spcBef>
              <a:buClr>
                <a:srgbClr val="E48312"/>
              </a:buClr>
              <a:buChar char="◦"/>
              <a:tabLst>
                <a:tab pos="305435" algn="l"/>
              </a:tabLst>
            </a:pPr>
            <a:r>
              <a:rPr lang="en-US" sz="2000" dirty="0">
                <a:latin typeface="Verdana" panose="020B0604030504040204" pitchFamily="34" charset="0"/>
                <a:ea typeface="Verdana" panose="020B0604030504040204" pitchFamily="34" charset="0"/>
                <a:cs typeface="Verdana" panose="020B0604030504040204" pitchFamily="34" charset="0"/>
              </a:rPr>
              <a:t>Never reference </a:t>
            </a:r>
            <a:r>
              <a:rPr lang="en-US" sz="2000" dirty="0" err="1">
                <a:latin typeface="Verdana" panose="020B0604030504040204" pitchFamily="34" charset="0"/>
                <a:ea typeface="Verdana" panose="020B0604030504040204" pitchFamily="34" charset="0"/>
                <a:cs typeface="Verdana" panose="020B0604030504040204" pitchFamily="34" charset="0"/>
              </a:rPr>
              <a:t>fileas</a:t>
            </a:r>
            <a:r>
              <a:rPr lang="en-US" sz="2000" dirty="0">
                <a:latin typeface="Verdana" panose="020B0604030504040204" pitchFamily="34" charset="0"/>
                <a:ea typeface="Verdana" panose="020B0604030504040204" pitchFamily="34" charset="0"/>
                <a:cs typeface="Verdana" panose="020B0604030504040204" pitchFamily="34" charset="0"/>
              </a:rPr>
              <a:t> by name, always look them up by a randomly generated UUID of some sort.</a:t>
            </a:r>
          </a:p>
          <a:p>
            <a:pPr marL="305435" indent="-182880">
              <a:spcBef>
                <a:spcPts val="384"/>
              </a:spcBef>
              <a:buClr>
                <a:srgbClr val="E48312"/>
              </a:buClr>
              <a:buChar char="◦"/>
              <a:tabLst>
                <a:tab pos="305435" algn="l"/>
              </a:tabLst>
            </a:pPr>
            <a:r>
              <a:rPr lang="en-US" sz="2000" dirty="0">
                <a:latin typeface="Verdana" panose="020B0604030504040204" pitchFamily="34" charset="0"/>
                <a:ea typeface="Verdana" panose="020B0604030504040204" pitchFamily="34" charset="0"/>
                <a:cs typeface="Verdana" panose="020B0604030504040204" pitchFamily="34" charset="0"/>
              </a:rPr>
              <a:t>Always lookup files from a trusted location, and do not allow directory traversal.</a:t>
            </a:r>
          </a:p>
          <a:p>
            <a:pPr marL="305435" marR="5080" indent="-182880">
              <a:spcBef>
                <a:spcPts val="630"/>
              </a:spcBef>
              <a:buClr>
                <a:srgbClr val="E48312"/>
              </a:buClr>
              <a:buChar char="◦"/>
              <a:tabLst>
                <a:tab pos="305435" algn="l"/>
              </a:tabLst>
            </a:pPr>
            <a:r>
              <a:rPr lang="en-US" sz="2000" dirty="0">
                <a:latin typeface="Verdana" panose="020B0604030504040204" pitchFamily="34" charset="0"/>
                <a:ea typeface="Verdana" panose="020B0604030504040204" pitchFamily="34" charset="0"/>
                <a:cs typeface="Verdana" panose="020B0604030504040204" pitchFamily="34" charset="0"/>
              </a:rPr>
              <a:t>Offload your files far, far away from your application and try not to perform any file system operations  on your own system.</a:t>
            </a:r>
          </a:p>
        </p:txBody>
      </p:sp>
    </p:spTree>
    <p:extLst>
      <p:ext uri="{BB962C8B-B14F-4D97-AF65-F5344CB8AC3E}">
        <p14:creationId xmlns:p14="http://schemas.microsoft.com/office/powerpoint/2010/main" val="38889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a:p>
        </p:txBody>
      </p:sp>
      <p:sp>
        <p:nvSpPr>
          <p:cNvPr id="4" name="Title 3"/>
          <p:cNvSpPr>
            <a:spLocks noGrp="1"/>
          </p:cNvSpPr>
          <p:nvPr>
            <p:ph type="title"/>
          </p:nvPr>
        </p:nvSpPr>
        <p:spPr>
          <a:xfrm>
            <a:off x="302605" y="418354"/>
            <a:ext cx="9997095" cy="535863"/>
          </a:xfrm>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Brute Forcing: Concept	</a:t>
            </a:r>
          </a:p>
        </p:txBody>
      </p:sp>
      <p:sp>
        <p:nvSpPr>
          <p:cNvPr id="6" name="Rectangle 5">
            <a:extLst>
              <a:ext uri="{FF2B5EF4-FFF2-40B4-BE49-F238E27FC236}">
                <a16:creationId xmlns:a16="http://schemas.microsoft.com/office/drawing/2014/main" id="{ACC31299-82AA-2940-BD43-5BB097A1301C}"/>
              </a:ext>
            </a:extLst>
          </p:cNvPr>
          <p:cNvSpPr/>
          <p:nvPr/>
        </p:nvSpPr>
        <p:spPr>
          <a:xfrm>
            <a:off x="302605" y="1262743"/>
            <a:ext cx="10426354" cy="2426305"/>
          </a:xfrm>
          <a:prstGeom prst="rect">
            <a:avLst/>
          </a:prstGeom>
        </p:spPr>
        <p:txBody>
          <a:bodyPr wrap="square">
            <a:spAutoFit/>
          </a:bodyPr>
          <a:lstStyle/>
          <a:p>
            <a:pPr marL="146050" marR="5080">
              <a:lnSpc>
                <a:spcPts val="2160"/>
              </a:lnSpc>
              <a:spcBef>
                <a:spcPts val="365"/>
              </a:spcBef>
            </a:pPr>
            <a:r>
              <a:rPr lang="en-US" sz="2000" spc="-185" dirty="0">
                <a:latin typeface="Verdana" panose="020B0604030504040204" pitchFamily="34" charset="0"/>
                <a:ea typeface="Verdana" panose="020B0604030504040204" pitchFamily="34" charset="0"/>
                <a:cs typeface="Verdana" panose="020B0604030504040204" pitchFamily="34" charset="0"/>
              </a:rPr>
              <a:t>A </a:t>
            </a:r>
            <a:r>
              <a:rPr lang="en-US" sz="2000" spc="-65" dirty="0">
                <a:latin typeface="Verdana" panose="020B0604030504040204" pitchFamily="34" charset="0"/>
                <a:ea typeface="Verdana" panose="020B0604030504040204" pitchFamily="34" charset="0"/>
                <a:cs typeface="Verdana" panose="020B0604030504040204" pitchFamily="34" charset="0"/>
              </a:rPr>
              <a:t>Brute </a:t>
            </a:r>
            <a:r>
              <a:rPr lang="en-US" sz="2000" spc="-135" dirty="0">
                <a:latin typeface="Verdana" panose="020B0604030504040204" pitchFamily="34" charset="0"/>
                <a:ea typeface="Verdana" panose="020B0604030504040204" pitchFamily="34" charset="0"/>
                <a:cs typeface="Verdana" panose="020B0604030504040204" pitchFamily="34" charset="0"/>
              </a:rPr>
              <a:t>Force </a:t>
            </a:r>
            <a:r>
              <a:rPr lang="en-US" sz="2000" spc="-80" dirty="0">
                <a:latin typeface="Verdana" panose="020B0604030504040204" pitchFamily="34" charset="0"/>
                <a:ea typeface="Verdana" panose="020B0604030504040204" pitchFamily="34" charset="0"/>
                <a:cs typeface="Verdana" panose="020B0604030504040204" pitchFamily="34" charset="0"/>
              </a:rPr>
              <a:t>Attack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70" dirty="0">
                <a:latin typeface="Verdana" panose="020B0604030504040204" pitchFamily="34" charset="0"/>
                <a:ea typeface="Verdana" panose="020B0604030504040204" pitchFamily="34" charset="0"/>
                <a:cs typeface="Verdana" panose="020B0604030504040204" pitchFamily="34" charset="0"/>
              </a:rPr>
              <a:t>when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95" dirty="0">
                <a:latin typeface="Verdana" panose="020B0604030504040204" pitchFamily="34" charset="0"/>
                <a:ea typeface="Verdana" panose="020B0604030504040204" pitchFamily="34" charset="0"/>
                <a:cs typeface="Verdana" panose="020B0604030504040204" pitchFamily="34" charset="0"/>
              </a:rPr>
              <a:t>user </a:t>
            </a:r>
            <a:r>
              <a:rPr lang="en-US" sz="2000" spc="-50" dirty="0">
                <a:latin typeface="Verdana" panose="020B0604030504040204" pitchFamily="34" charset="0"/>
                <a:ea typeface="Verdana" panose="020B0604030504040204" pitchFamily="34" charset="0"/>
                <a:cs typeface="Verdana" panose="020B0604030504040204" pitchFamily="34" charset="0"/>
              </a:rPr>
              <a:t>attempts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20" dirty="0">
                <a:latin typeface="Verdana" panose="020B0604030504040204" pitchFamily="34" charset="0"/>
                <a:ea typeface="Verdana" panose="020B0604030504040204" pitchFamily="34" charset="0"/>
                <a:cs typeface="Verdana" panose="020B0604030504040204" pitchFamily="34" charset="0"/>
              </a:rPr>
              <a:t>find </a:t>
            </a:r>
            <a:r>
              <a:rPr lang="en-US" sz="2000" spc="-35" dirty="0">
                <a:latin typeface="Verdana" panose="020B0604030504040204" pitchFamily="34" charset="0"/>
                <a:ea typeface="Verdana" panose="020B0604030504040204" pitchFamily="34" charset="0"/>
                <a:cs typeface="Verdana" panose="020B0604030504040204" pitchFamily="34" charset="0"/>
              </a:rPr>
              <a:t>information </a:t>
            </a:r>
            <a:r>
              <a:rPr lang="en-US" sz="2000" spc="-50" dirty="0">
                <a:latin typeface="Verdana" panose="020B0604030504040204" pitchFamily="34" charset="0"/>
                <a:ea typeface="Verdana" panose="020B0604030504040204" pitchFamily="34" charset="0"/>
                <a:cs typeface="Verdana" panose="020B0604030504040204" pitchFamily="34" charset="0"/>
              </a:rPr>
              <a:t>about </a:t>
            </a:r>
            <a:r>
              <a:rPr lang="en-US" sz="2000" spc="-60" dirty="0">
                <a:latin typeface="Verdana" panose="020B0604030504040204" pitchFamily="34" charset="0"/>
                <a:ea typeface="Verdana" panose="020B0604030504040204" pitchFamily="34" charset="0"/>
                <a:cs typeface="Verdana" panose="020B0604030504040204" pitchFamily="34" charset="0"/>
              </a:rPr>
              <a:t>your </a:t>
            </a:r>
            <a:r>
              <a:rPr lang="en-US" sz="2000" spc="-120" dirty="0">
                <a:latin typeface="Verdana" panose="020B0604030504040204" pitchFamily="34" charset="0"/>
                <a:ea typeface="Verdana" panose="020B0604030504040204" pitchFamily="34" charset="0"/>
                <a:cs typeface="Verdana" panose="020B0604030504040204" pitchFamily="34" charset="0"/>
              </a:rPr>
              <a:t>system </a:t>
            </a:r>
            <a:r>
              <a:rPr lang="en-US" sz="2000" spc="204" dirty="0">
                <a:latin typeface="Verdana" panose="020B0604030504040204" pitchFamily="34" charset="0"/>
                <a:ea typeface="Verdana" panose="020B0604030504040204" pitchFamily="34" charset="0"/>
                <a:cs typeface="Verdana" panose="020B0604030504040204" pitchFamily="34" charset="0"/>
              </a:rPr>
              <a:t>/</a:t>
            </a:r>
            <a:r>
              <a:rPr lang="en-US" sz="2000" spc="-204"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resources  </a:t>
            </a:r>
            <a:r>
              <a:rPr lang="en-US" sz="2000" spc="-30" dirty="0">
                <a:latin typeface="Verdana" panose="020B0604030504040204" pitchFamily="34" charset="0"/>
                <a:ea typeface="Verdana" panose="020B0604030504040204" pitchFamily="34" charset="0"/>
                <a:cs typeface="Verdana" panose="020B0604030504040204" pitchFamily="34" charset="0"/>
              </a:rPr>
              <a:t>in </a:t>
            </a:r>
            <a:r>
              <a:rPr lang="en-US" sz="2000" spc="-60" dirty="0">
                <a:latin typeface="Verdana" panose="020B0604030504040204" pitchFamily="34" charset="0"/>
                <a:ea typeface="Verdana" panose="020B0604030504040204" pitchFamily="34" charset="0"/>
                <a:cs typeface="Verdana" panose="020B0604030504040204" pitchFamily="34" charset="0"/>
              </a:rPr>
              <a:t>your </a:t>
            </a:r>
            <a:r>
              <a:rPr lang="en-US" sz="2000" spc="-120" dirty="0">
                <a:latin typeface="Verdana" panose="020B0604030504040204" pitchFamily="34" charset="0"/>
                <a:ea typeface="Verdana" panose="020B0604030504040204" pitchFamily="34" charset="0"/>
                <a:cs typeface="Verdana" panose="020B0604030504040204" pitchFamily="34" charset="0"/>
              </a:rPr>
              <a:t>system </a:t>
            </a:r>
            <a:r>
              <a:rPr lang="en-US" sz="2000" spc="-114" dirty="0">
                <a:latin typeface="Verdana" panose="020B0604030504040204" pitchFamily="34" charset="0"/>
                <a:ea typeface="Verdana" panose="020B0604030504040204" pitchFamily="34" charset="0"/>
                <a:cs typeface="Verdana" panose="020B0604030504040204" pitchFamily="34" charset="0"/>
              </a:rPr>
              <a:t>(such </a:t>
            </a:r>
            <a:r>
              <a:rPr lang="en-US" sz="2000" spc="-190" dirty="0">
                <a:latin typeface="Verdana" panose="020B0604030504040204" pitchFamily="34" charset="0"/>
                <a:ea typeface="Verdana" panose="020B0604030504040204" pitchFamily="34" charset="0"/>
                <a:cs typeface="Verdana" panose="020B0604030504040204" pitchFamily="34" charset="0"/>
              </a:rPr>
              <a:t>as </a:t>
            </a:r>
            <a:r>
              <a:rPr lang="en-US" sz="2000" spc="-120" dirty="0">
                <a:latin typeface="Verdana" panose="020B0604030504040204" pitchFamily="34" charset="0"/>
                <a:ea typeface="Verdana" panose="020B0604030504040204" pitchFamily="34" charset="0"/>
                <a:cs typeface="Verdana" panose="020B0604030504040204" pitchFamily="34" charset="0"/>
              </a:rPr>
              <a:t>users) </a:t>
            </a:r>
            <a:r>
              <a:rPr lang="en-US" sz="2000" spc="-90" dirty="0">
                <a:latin typeface="Verdana" panose="020B0604030504040204" pitchFamily="34" charset="0"/>
                <a:ea typeface="Verdana" panose="020B0604030504040204" pitchFamily="34" charset="0"/>
                <a:cs typeface="Verdana" panose="020B0604030504040204" pitchFamily="34" charset="0"/>
              </a:rPr>
              <a:t>by </a:t>
            </a:r>
            <a:r>
              <a:rPr lang="en-US" sz="2000" spc="-60" dirty="0">
                <a:latin typeface="Verdana" panose="020B0604030504040204" pitchFamily="34" charset="0"/>
                <a:ea typeface="Verdana" panose="020B0604030504040204" pitchFamily="34" charset="0"/>
                <a:cs typeface="Verdana" panose="020B0604030504040204" pitchFamily="34" charset="0"/>
              </a:rPr>
              <a:t>providing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75" dirty="0">
                <a:latin typeface="Verdana" panose="020B0604030504040204" pitchFamily="34" charset="0"/>
                <a:ea typeface="Verdana" panose="020B0604030504040204" pitchFamily="34" charset="0"/>
                <a:cs typeface="Verdana" panose="020B0604030504040204" pitchFamily="34" charset="0"/>
              </a:rPr>
              <a:t>constant </a:t>
            </a:r>
            <a:r>
              <a:rPr lang="en-US" sz="2000" spc="-80" dirty="0">
                <a:latin typeface="Verdana" panose="020B0604030504040204" pitchFamily="34" charset="0"/>
                <a:ea typeface="Verdana" panose="020B0604030504040204" pitchFamily="34" charset="0"/>
                <a:cs typeface="Verdana" panose="020B0604030504040204" pitchFamily="34" charset="0"/>
              </a:rPr>
              <a:t>stream </a:t>
            </a:r>
            <a:r>
              <a:rPr lang="en-US" sz="2000" spc="-10" dirty="0">
                <a:latin typeface="Verdana" panose="020B0604030504040204" pitchFamily="34" charset="0"/>
                <a:ea typeface="Verdana" panose="020B0604030504040204" pitchFamily="34" charset="0"/>
                <a:cs typeface="Verdana" panose="020B0604030504040204" pitchFamily="34" charset="0"/>
              </a:rPr>
              <a:t>of</a:t>
            </a:r>
            <a:r>
              <a:rPr lang="en-US" sz="2000" spc="-105"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values.</a:t>
            </a:r>
          </a:p>
          <a:p>
            <a:pPr marL="146050" marR="144145">
              <a:lnSpc>
                <a:spcPts val="2160"/>
              </a:lnSpc>
              <a:spcBef>
                <a:spcPts val="1390"/>
              </a:spcBef>
            </a:pPr>
            <a:r>
              <a:rPr lang="en-US" sz="2000" spc="-114" dirty="0">
                <a:latin typeface="Verdana" panose="020B0604030504040204" pitchFamily="34" charset="0"/>
                <a:ea typeface="Verdana" panose="020B0604030504040204" pitchFamily="34" charset="0"/>
                <a:cs typeface="Verdana" panose="020B0604030504040204" pitchFamily="34" charset="0"/>
              </a:rPr>
              <a:t>Essentially,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30" dirty="0">
                <a:latin typeface="Verdana" panose="020B0604030504040204" pitchFamily="34" charset="0"/>
                <a:ea typeface="Verdana" panose="020B0604030504040204" pitchFamily="34" charset="0"/>
                <a:cs typeface="Verdana" panose="020B0604030504040204" pitchFamily="34" charset="0"/>
              </a:rPr>
              <a:t>brute </a:t>
            </a:r>
            <a:r>
              <a:rPr lang="en-US" sz="2000" spc="-65" dirty="0">
                <a:latin typeface="Verdana" panose="020B0604030504040204" pitchFamily="34" charset="0"/>
                <a:ea typeface="Verdana" panose="020B0604030504040204" pitchFamily="34" charset="0"/>
                <a:cs typeface="Verdana" panose="020B0604030504040204" pitchFamily="34" charset="0"/>
              </a:rPr>
              <a:t>force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70" dirty="0">
                <a:latin typeface="Verdana" panose="020B0604030504040204" pitchFamily="34" charset="0"/>
                <a:ea typeface="Verdana" panose="020B0604030504040204" pitchFamily="34" charset="0"/>
                <a:cs typeface="Verdana" panose="020B0604030504040204" pitchFamily="34" charset="0"/>
              </a:rPr>
              <a:t>when anything </a:t>
            </a:r>
            <a:r>
              <a:rPr lang="en-US" sz="2000" spc="-130" dirty="0">
                <a:latin typeface="Verdana" panose="020B0604030504040204" pitchFamily="34" charset="0"/>
                <a:ea typeface="Verdana" panose="020B0604030504040204" pitchFamily="34" charset="0"/>
                <a:cs typeface="Verdana" panose="020B0604030504040204" pitchFamily="34" charset="0"/>
              </a:rPr>
              <a:t>guessable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70" dirty="0">
                <a:latin typeface="Verdana" panose="020B0604030504040204" pitchFamily="34" charset="0"/>
                <a:ea typeface="Verdana" panose="020B0604030504040204" pitchFamily="34" charset="0"/>
                <a:cs typeface="Verdana" panose="020B0604030504040204" pitchFamily="34" charset="0"/>
              </a:rPr>
              <a:t>constantly </a:t>
            </a:r>
            <a:r>
              <a:rPr lang="en-US" sz="2000" spc="-145" dirty="0">
                <a:latin typeface="Verdana" panose="020B0604030504040204" pitchFamily="34" charset="0"/>
                <a:ea typeface="Verdana" panose="020B0604030504040204" pitchFamily="34" charset="0"/>
                <a:cs typeface="Verdana" panose="020B0604030504040204" pitchFamily="34" charset="0"/>
              </a:rPr>
              <a:t>guessed </a:t>
            </a:r>
            <a:r>
              <a:rPr lang="en-US" sz="2000" spc="-45" dirty="0">
                <a:latin typeface="Verdana" panose="020B0604030504040204" pitchFamily="34" charset="0"/>
                <a:ea typeface="Verdana" panose="020B0604030504040204" pitchFamily="34" charset="0"/>
                <a:cs typeface="Verdana" panose="020B0604030504040204" pitchFamily="34" charset="0"/>
              </a:rPr>
              <a:t>at, </a:t>
            </a:r>
            <a:r>
              <a:rPr lang="en-US" sz="2000" spc="-30" dirty="0">
                <a:latin typeface="Verdana" panose="020B0604030504040204" pitchFamily="34" charset="0"/>
                <a:ea typeface="Verdana" panose="020B0604030504040204" pitchFamily="34" charset="0"/>
                <a:cs typeface="Verdana" panose="020B0604030504040204" pitchFamily="34" charset="0"/>
              </a:rPr>
              <a:t>in </a:t>
            </a:r>
            <a:r>
              <a:rPr lang="en-US" sz="2000" spc="-114" dirty="0">
                <a:latin typeface="Verdana" panose="020B0604030504040204" pitchFamily="34" charset="0"/>
                <a:ea typeface="Verdana" panose="020B0604030504040204" pitchFamily="34" charset="0"/>
                <a:cs typeface="Verdana" panose="020B0604030504040204" pitchFamily="34" charset="0"/>
              </a:rPr>
              <a:t>an </a:t>
            </a:r>
            <a:r>
              <a:rPr lang="en-US" sz="2000" spc="-25" dirty="0">
                <a:latin typeface="Verdana" panose="020B0604030504040204" pitchFamily="34" charset="0"/>
                <a:ea typeface="Verdana" panose="020B0604030504040204" pitchFamily="34" charset="0"/>
                <a:cs typeface="Verdana" panose="020B0604030504040204" pitchFamily="34" charset="0"/>
              </a:rPr>
              <a:t>attempt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75" dirty="0">
                <a:latin typeface="Verdana" panose="020B0604030504040204" pitchFamily="34" charset="0"/>
                <a:ea typeface="Verdana" panose="020B0604030504040204" pitchFamily="34" charset="0"/>
                <a:cs typeface="Verdana" panose="020B0604030504040204" pitchFamily="34" charset="0"/>
              </a:rPr>
              <a:t>access </a:t>
            </a:r>
            <a:r>
              <a:rPr lang="en-US" sz="2000" spc="-75" dirty="0">
                <a:latin typeface="Verdana" panose="020B0604030504040204" pitchFamily="34" charset="0"/>
                <a:ea typeface="Verdana" panose="020B0604030504040204" pitchFamily="34" charset="0"/>
                <a:cs typeface="Verdana" panose="020B0604030504040204" pitchFamily="34" charset="0"/>
              </a:rPr>
              <a:t>something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114" dirty="0">
                <a:latin typeface="Verdana" panose="020B0604030504040204" pitchFamily="34" charset="0"/>
                <a:ea typeface="Verdana" panose="020B0604030504040204" pitchFamily="34" charset="0"/>
                <a:cs typeface="Verdana" panose="020B0604030504040204" pitchFamily="34" charset="0"/>
              </a:rPr>
              <a:t>an </a:t>
            </a:r>
            <a:r>
              <a:rPr lang="en-US" sz="2000" spc="-70" dirty="0">
                <a:latin typeface="Verdana" panose="020B0604030504040204" pitchFamily="34" charset="0"/>
                <a:ea typeface="Verdana" panose="020B0604030504040204" pitchFamily="34" charset="0"/>
                <a:cs typeface="Verdana" panose="020B0604030504040204" pitchFamily="34" charset="0"/>
              </a:rPr>
              <a:t>attacker </a:t>
            </a:r>
            <a:r>
              <a:rPr lang="en-US" sz="2000" spc="-80" dirty="0">
                <a:latin typeface="Verdana" panose="020B0604030504040204" pitchFamily="34" charset="0"/>
                <a:ea typeface="Verdana" panose="020B0604030504040204" pitchFamily="34" charset="0"/>
                <a:cs typeface="Verdana" panose="020B0604030504040204" pitchFamily="34" charset="0"/>
              </a:rPr>
              <a:t>should </a:t>
            </a:r>
            <a:r>
              <a:rPr lang="en-US" sz="2000" spc="-10" dirty="0">
                <a:latin typeface="Verdana" panose="020B0604030504040204" pitchFamily="34" charset="0"/>
                <a:ea typeface="Verdana" panose="020B0604030504040204" pitchFamily="34" charset="0"/>
                <a:cs typeface="Verdana" panose="020B0604030504040204" pitchFamily="34" charset="0"/>
              </a:rPr>
              <a:t>not </a:t>
            </a:r>
            <a:r>
              <a:rPr lang="en-US" sz="2000" spc="-125" dirty="0">
                <a:latin typeface="Verdana" panose="020B0604030504040204" pitchFamily="34" charset="0"/>
                <a:ea typeface="Verdana" panose="020B0604030504040204" pitchFamily="34" charset="0"/>
                <a:cs typeface="Verdana" panose="020B0604030504040204" pitchFamily="34" charset="0"/>
              </a:rPr>
              <a:t>have </a:t>
            </a:r>
            <a:r>
              <a:rPr lang="en-US" sz="2000" spc="-175" dirty="0">
                <a:latin typeface="Verdana" panose="020B0604030504040204" pitchFamily="34" charset="0"/>
                <a:ea typeface="Verdana" panose="020B0604030504040204" pitchFamily="34" charset="0"/>
                <a:cs typeface="Verdana" panose="020B0604030504040204" pitchFamily="34" charset="0"/>
              </a:rPr>
              <a:t>access</a:t>
            </a:r>
            <a:r>
              <a:rPr lang="en-US" sz="2000" spc="-235" dirty="0">
                <a:latin typeface="Verdana" panose="020B0604030504040204" pitchFamily="34" charset="0"/>
                <a:ea typeface="Verdana" panose="020B0604030504040204" pitchFamily="34" charset="0"/>
                <a:cs typeface="Verdana" panose="020B0604030504040204" pitchFamily="34" charset="0"/>
              </a:rPr>
              <a:t> </a:t>
            </a:r>
            <a:r>
              <a:rPr lang="en-US" sz="2000" spc="-10" dirty="0">
                <a:latin typeface="Verdana" panose="020B0604030504040204" pitchFamily="34" charset="0"/>
                <a:ea typeface="Verdana" panose="020B0604030504040204" pitchFamily="34" charset="0"/>
                <a:cs typeface="Verdana" panose="020B0604030504040204" pitchFamily="34" charset="0"/>
              </a:rPr>
              <a:t>to.</a:t>
            </a:r>
          </a:p>
          <a:p>
            <a:pPr marL="146050" marR="152400">
              <a:lnSpc>
                <a:spcPts val="2160"/>
              </a:lnSpc>
              <a:spcBef>
                <a:spcPts val="1415"/>
              </a:spcBef>
            </a:pPr>
            <a:r>
              <a:rPr lang="en-US" sz="2000" spc="-160" dirty="0">
                <a:latin typeface="Verdana" panose="020B0604030504040204" pitchFamily="34" charset="0"/>
                <a:ea typeface="Verdana" panose="020B0604030504040204" pitchFamily="34" charset="0"/>
                <a:cs typeface="Verdana" panose="020B0604030504040204" pitchFamily="34" charset="0"/>
              </a:rPr>
              <a:t>These </a:t>
            </a:r>
            <a:r>
              <a:rPr lang="en-US" sz="2000" spc="-110" dirty="0">
                <a:latin typeface="Verdana" panose="020B0604030504040204" pitchFamily="34" charset="0"/>
                <a:ea typeface="Verdana" panose="020B0604030504040204" pitchFamily="34" charset="0"/>
                <a:cs typeface="Verdana" panose="020B0604030504040204" pitchFamily="34" charset="0"/>
              </a:rPr>
              <a:t>resources </a:t>
            </a:r>
            <a:r>
              <a:rPr lang="en-US" sz="2000" spc="-95" dirty="0">
                <a:latin typeface="Verdana" panose="020B0604030504040204" pitchFamily="34" charset="0"/>
                <a:ea typeface="Verdana" panose="020B0604030504040204" pitchFamily="34" charset="0"/>
                <a:cs typeface="Verdana" panose="020B0604030504040204" pitchFamily="34" charset="0"/>
              </a:rPr>
              <a:t>are </a:t>
            </a:r>
            <a:r>
              <a:rPr lang="en-US" sz="2000" spc="-20" dirty="0">
                <a:latin typeface="Verdana" panose="020B0604030504040204" pitchFamily="34" charset="0"/>
                <a:ea typeface="Verdana" panose="020B0604030504040204" pitchFamily="34" charset="0"/>
                <a:cs typeface="Verdana" panose="020B0604030504040204" pitchFamily="34" charset="0"/>
              </a:rPr>
              <a:t>often </a:t>
            </a:r>
            <a:r>
              <a:rPr lang="en-US" sz="2000" spc="-100" dirty="0">
                <a:latin typeface="Verdana" panose="020B0604030504040204" pitchFamily="34" charset="0"/>
                <a:ea typeface="Verdana" panose="020B0604030504040204" pitchFamily="34" charset="0"/>
                <a:cs typeface="Verdana" panose="020B0604030504040204" pitchFamily="34" charset="0"/>
              </a:rPr>
              <a:t>easily </a:t>
            </a:r>
            <a:r>
              <a:rPr lang="en-US" sz="2000" spc="-65" dirty="0">
                <a:latin typeface="Verdana" panose="020B0604030504040204" pitchFamily="34" charset="0"/>
                <a:ea typeface="Verdana" panose="020B0604030504040204" pitchFamily="34" charset="0"/>
                <a:cs typeface="Verdana" panose="020B0604030504040204" pitchFamily="34" charset="0"/>
              </a:rPr>
              <a:t>scriptable, </a:t>
            </a:r>
            <a:r>
              <a:rPr lang="en-US" sz="2000" spc="-130" dirty="0">
                <a:latin typeface="Verdana" panose="020B0604030504040204" pitchFamily="34" charset="0"/>
                <a:ea typeface="Verdana" panose="020B0604030504040204" pitchFamily="34" charset="0"/>
                <a:cs typeface="Verdana" panose="020B0604030504040204" pitchFamily="34" charset="0"/>
              </a:rPr>
              <a:t>such </a:t>
            </a:r>
            <a:r>
              <a:rPr lang="en-US" sz="2000" spc="-190" dirty="0">
                <a:latin typeface="Verdana" panose="020B0604030504040204" pitchFamily="34" charset="0"/>
                <a:ea typeface="Verdana" panose="020B0604030504040204" pitchFamily="34" charset="0"/>
                <a:cs typeface="Verdana" panose="020B0604030504040204" pitchFamily="34" charset="0"/>
              </a:rPr>
              <a:t>as </a:t>
            </a:r>
            <a:r>
              <a:rPr lang="en-US" sz="2000" spc="-114" dirty="0">
                <a:latin typeface="Verdana" panose="020B0604030504040204" pitchFamily="34" charset="0"/>
                <a:ea typeface="Verdana" panose="020B0604030504040204" pitchFamily="34" charset="0"/>
                <a:cs typeface="Verdana" panose="020B0604030504040204" pitchFamily="34" charset="0"/>
              </a:rPr>
              <a:t>scanning </a:t>
            </a:r>
            <a:r>
              <a:rPr lang="en-US" sz="2000" spc="-50" dirty="0">
                <a:latin typeface="Verdana" panose="020B0604030504040204" pitchFamily="34" charset="0"/>
                <a:ea typeface="Verdana" panose="020B0604030504040204" pitchFamily="34" charset="0"/>
                <a:cs typeface="Verdana" panose="020B0604030504040204" pitchFamily="34" charset="0"/>
              </a:rPr>
              <a:t>through </a:t>
            </a:r>
            <a:r>
              <a:rPr lang="en-US" sz="2000" spc="-95" dirty="0">
                <a:latin typeface="Verdana" panose="020B0604030504040204" pitchFamily="34" charset="0"/>
                <a:ea typeface="Verdana" panose="020B0604030504040204" pitchFamily="34" charset="0"/>
                <a:cs typeface="Verdana" panose="020B0604030504040204" pitchFamily="34" charset="0"/>
              </a:rPr>
              <a:t>thousands </a:t>
            </a:r>
            <a:r>
              <a:rPr lang="en-US" sz="2000" spc="-5" dirty="0">
                <a:latin typeface="Verdana" panose="020B0604030504040204" pitchFamily="34" charset="0"/>
                <a:ea typeface="Verdana" panose="020B0604030504040204" pitchFamily="34" charset="0"/>
                <a:cs typeface="Verdana" panose="020B0604030504040204" pitchFamily="34" charset="0"/>
              </a:rPr>
              <a:t>of </a:t>
            </a:r>
            <a:r>
              <a:rPr lang="en-US" sz="2000" spc="-155" dirty="0">
                <a:latin typeface="Verdana" panose="020B0604030504040204" pitchFamily="34" charset="0"/>
                <a:ea typeface="Verdana" panose="020B0604030504040204" pitchFamily="34" charset="0"/>
                <a:cs typeface="Verdana" panose="020B0604030504040204" pitchFamily="34" charset="0"/>
              </a:rPr>
              <a:t>pages </a:t>
            </a:r>
            <a:r>
              <a:rPr lang="en-US" sz="2000" dirty="0">
                <a:latin typeface="Verdana" panose="020B0604030504040204" pitchFamily="34" charset="0"/>
                <a:ea typeface="Verdana" panose="020B0604030504040204" pitchFamily="34" charset="0"/>
                <a:cs typeface="Verdana" panose="020B0604030504040204" pitchFamily="34" charset="0"/>
              </a:rPr>
              <a:t>with  </a:t>
            </a:r>
            <a:r>
              <a:rPr lang="en-US" sz="2000" spc="-65" dirty="0">
                <a:latin typeface="Verdana" panose="020B0604030504040204" pitchFamily="34" charset="0"/>
                <a:ea typeface="Verdana" panose="020B0604030504040204" pitchFamily="34" charset="0"/>
                <a:cs typeface="Verdana" panose="020B0604030504040204" pitchFamily="34" charset="0"/>
              </a:rPr>
              <a:t>query </a:t>
            </a:r>
            <a:r>
              <a:rPr lang="en-US" sz="2000" spc="-85" dirty="0">
                <a:latin typeface="Verdana" panose="020B0604030504040204" pitchFamily="34" charset="0"/>
                <a:ea typeface="Verdana" panose="020B0604030504040204" pitchFamily="34" charset="0"/>
                <a:cs typeface="Verdana" panose="020B0604030504040204" pitchFamily="34" charset="0"/>
              </a:rPr>
              <a:t>parameters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80" dirty="0">
                <a:latin typeface="Verdana" panose="020B0604030504040204" pitchFamily="34" charset="0"/>
                <a:ea typeface="Verdana" panose="020B0604030504040204" pitchFamily="34" charset="0"/>
                <a:cs typeface="Verdana" panose="020B0604030504040204" pitchFamily="34" charset="0"/>
              </a:rPr>
              <a:t>data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105" dirty="0">
                <a:latin typeface="Verdana" panose="020B0604030504040204" pitchFamily="34" charset="0"/>
                <a:ea typeface="Verdana" panose="020B0604030504040204" pitchFamily="34" charset="0"/>
                <a:cs typeface="Verdana" panose="020B0604030504040204" pitchFamily="34" charset="0"/>
              </a:rPr>
              <a:t>scraping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50" dirty="0">
                <a:latin typeface="Verdana" panose="020B0604030504040204" pitchFamily="34" charset="0"/>
                <a:ea typeface="Verdana" panose="020B0604030504040204" pitchFamily="34" charset="0"/>
                <a:cs typeface="Verdana" panose="020B0604030504040204" pitchFamily="34" charset="0"/>
              </a:rPr>
              <a:t>content, </a:t>
            </a:r>
            <a:r>
              <a:rPr lang="en-US" sz="2000" spc="-20" dirty="0">
                <a:latin typeface="Verdana" panose="020B0604030504040204" pitchFamily="34" charset="0"/>
                <a:ea typeface="Verdana" panose="020B0604030504040204" pitchFamily="34" charset="0"/>
                <a:cs typeface="Verdana" panose="020B0604030504040204" pitchFamily="34" charset="0"/>
              </a:rPr>
              <a:t>or </a:t>
            </a:r>
            <a:r>
              <a:rPr lang="en-US" sz="2000" spc="-45" dirty="0">
                <a:latin typeface="Verdana" panose="020B0604030504040204" pitchFamily="34" charset="0"/>
                <a:ea typeface="Verdana" panose="020B0604030504040204" pitchFamily="34" charset="0"/>
                <a:cs typeface="Verdana" panose="020B0604030504040204" pitchFamily="34" charset="0"/>
              </a:rPr>
              <a:t>submitting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30" dirty="0">
                <a:latin typeface="Verdana" panose="020B0604030504040204" pitchFamily="34" charset="0"/>
                <a:ea typeface="Verdana" panose="020B0604030504040204" pitchFamily="34" charset="0"/>
                <a:cs typeface="Verdana" panose="020B0604030504040204" pitchFamily="34" charset="0"/>
              </a:rPr>
              <a:t>form</a:t>
            </a:r>
            <a:r>
              <a:rPr lang="en-US" sz="2000" spc="-405"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many </a:t>
            </a:r>
            <a:r>
              <a:rPr lang="en-US" sz="2000" spc="-60" dirty="0">
                <a:latin typeface="Verdana" panose="020B0604030504040204" pitchFamily="34" charset="0"/>
                <a:ea typeface="Verdana" panose="020B0604030504040204" pitchFamily="34" charset="0"/>
                <a:cs typeface="Verdana" panose="020B0604030504040204" pitchFamily="34" charset="0"/>
              </a:rPr>
              <a:t>times.</a:t>
            </a:r>
          </a:p>
        </p:txBody>
      </p:sp>
    </p:spTree>
    <p:extLst>
      <p:ext uri="{BB962C8B-B14F-4D97-AF65-F5344CB8AC3E}">
        <p14:creationId xmlns:p14="http://schemas.microsoft.com/office/powerpoint/2010/main" val="2383595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a:p>
        </p:txBody>
      </p:sp>
      <p:sp>
        <p:nvSpPr>
          <p:cNvPr id="4" name="Title 3"/>
          <p:cNvSpPr>
            <a:spLocks noGrp="1"/>
          </p:cNvSpPr>
          <p:nvPr>
            <p:ph type="title"/>
          </p:nvPr>
        </p:nvSpPr>
        <p:spPr>
          <a:xfrm>
            <a:off x="302605" y="418354"/>
            <a:ext cx="9997095" cy="535863"/>
          </a:xfrm>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Brute Forcing: Example Attack	</a:t>
            </a:r>
          </a:p>
        </p:txBody>
      </p:sp>
      <p:sp>
        <p:nvSpPr>
          <p:cNvPr id="2" name="Rectangle 1">
            <a:extLst>
              <a:ext uri="{FF2B5EF4-FFF2-40B4-BE49-F238E27FC236}">
                <a16:creationId xmlns:a16="http://schemas.microsoft.com/office/drawing/2014/main" id="{5B5E135D-9517-3547-9856-10FE17E2D21F}"/>
              </a:ext>
            </a:extLst>
          </p:cNvPr>
          <p:cNvSpPr/>
          <p:nvPr/>
        </p:nvSpPr>
        <p:spPr>
          <a:xfrm>
            <a:off x="302605" y="1227908"/>
            <a:ext cx="11234055" cy="3375283"/>
          </a:xfrm>
          <a:prstGeom prst="rect">
            <a:avLst/>
          </a:prstGeom>
        </p:spPr>
        <p:txBody>
          <a:bodyPr wrap="square">
            <a:spAutoFit/>
          </a:bodyPr>
          <a:lstStyle/>
          <a:p>
            <a:pPr marL="12700">
              <a:lnSpc>
                <a:spcPct val="100000"/>
              </a:lnSpc>
              <a:spcBef>
                <a:spcPts val="1250"/>
              </a:spcBef>
            </a:pPr>
            <a:r>
              <a:rPr lang="en-US" sz="2000" i="1" spc="-250" dirty="0">
                <a:latin typeface="Verdana" panose="020B0604030504040204" pitchFamily="34" charset="0"/>
                <a:ea typeface="Verdana" panose="020B0604030504040204" pitchFamily="34" charset="0"/>
                <a:cs typeface="Verdana" panose="020B0604030504040204" pitchFamily="34" charset="0"/>
              </a:rPr>
              <a:t>Jess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40" dirty="0">
                <a:latin typeface="Verdana" panose="020B0604030504040204" pitchFamily="34" charset="0"/>
                <a:ea typeface="Verdana" panose="020B0604030504040204" pitchFamily="34" charset="0"/>
                <a:cs typeface="Verdana" panose="020B0604030504040204" pitchFamily="34" charset="0"/>
              </a:rPr>
              <a:t>attempting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10" dirty="0">
                <a:latin typeface="Verdana" panose="020B0604030504040204" pitchFamily="34" charset="0"/>
                <a:ea typeface="Verdana" panose="020B0604030504040204" pitchFamily="34" charset="0"/>
                <a:cs typeface="Verdana" panose="020B0604030504040204" pitchFamily="34" charset="0"/>
              </a:rPr>
              <a:t>gain </a:t>
            </a:r>
            <a:r>
              <a:rPr lang="en-US" sz="2000" spc="-175" dirty="0">
                <a:latin typeface="Verdana" panose="020B0604030504040204" pitchFamily="34" charset="0"/>
                <a:ea typeface="Verdana" panose="020B0604030504040204" pitchFamily="34" charset="0"/>
                <a:cs typeface="Verdana" panose="020B0604030504040204" pitchFamily="34" charset="0"/>
              </a:rPr>
              <a:t>access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i="1" spc="-200" dirty="0" err="1">
                <a:latin typeface="Verdana" panose="020B0604030504040204" pitchFamily="34" charset="0"/>
                <a:ea typeface="Verdana" panose="020B0604030504040204" pitchFamily="34" charset="0"/>
                <a:cs typeface="Verdana" panose="020B0604030504040204" pitchFamily="34" charset="0"/>
              </a:rPr>
              <a:t>Cece’s</a:t>
            </a:r>
            <a:r>
              <a:rPr lang="en-US" sz="2000" i="1" spc="-200" dirty="0">
                <a:latin typeface="Verdana" panose="020B0604030504040204" pitchFamily="34" charset="0"/>
                <a:ea typeface="Verdana" panose="020B0604030504040204" pitchFamily="34" charset="0"/>
                <a:cs typeface="Verdana" panose="020B0604030504040204" pitchFamily="34" charset="0"/>
              </a:rPr>
              <a:t> </a:t>
            </a:r>
            <a:r>
              <a:rPr lang="en-US" sz="2000" spc="-100" dirty="0">
                <a:latin typeface="Verdana" panose="020B0604030504040204" pitchFamily="34" charset="0"/>
                <a:ea typeface="Verdana" panose="020B0604030504040204" pitchFamily="34" charset="0"/>
                <a:cs typeface="Verdana" panose="020B0604030504040204" pitchFamily="34" charset="0"/>
              </a:rPr>
              <a:t>social </a:t>
            </a:r>
            <a:r>
              <a:rPr lang="en-US" sz="2000" spc="-85" dirty="0">
                <a:latin typeface="Verdana" panose="020B0604030504040204" pitchFamily="34" charset="0"/>
                <a:ea typeface="Verdana" panose="020B0604030504040204" pitchFamily="34" charset="0"/>
                <a:cs typeface="Verdana" panose="020B0604030504040204" pitchFamily="34" charset="0"/>
              </a:rPr>
              <a:t>media</a:t>
            </a:r>
            <a:r>
              <a:rPr lang="en-US" sz="2000" spc="-390"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profile.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201930">
              <a:lnSpc>
                <a:spcPts val="2160"/>
              </a:lnSpc>
              <a:spcBef>
                <a:spcPts val="1425"/>
              </a:spcBef>
            </a:pPr>
            <a:r>
              <a:rPr lang="en-US" sz="2000" spc="-235" dirty="0">
                <a:latin typeface="Verdana" panose="020B0604030504040204" pitchFamily="34" charset="0"/>
                <a:ea typeface="Verdana" panose="020B0604030504040204" pitchFamily="34" charset="0"/>
                <a:cs typeface="Verdana" panose="020B0604030504040204" pitchFamily="34" charset="0"/>
              </a:rPr>
              <a:t>Jess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100" dirty="0">
                <a:latin typeface="Verdana" panose="020B0604030504040204" pitchFamily="34" charset="0"/>
                <a:ea typeface="Verdana" panose="020B0604030504040204" pitchFamily="34" charset="0"/>
                <a:cs typeface="Verdana" panose="020B0604030504040204" pitchFamily="34" charset="0"/>
              </a:rPr>
              <a:t>aware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i="1" spc="-200" dirty="0" err="1">
                <a:latin typeface="Verdana" panose="020B0604030504040204" pitchFamily="34" charset="0"/>
                <a:ea typeface="Verdana" panose="020B0604030504040204" pitchFamily="34" charset="0"/>
                <a:cs typeface="Verdana" panose="020B0604030504040204" pitchFamily="34" charset="0"/>
              </a:rPr>
              <a:t>Cece’s</a:t>
            </a:r>
            <a:r>
              <a:rPr lang="en-US" sz="2000" i="1" spc="-200" dirty="0">
                <a:latin typeface="Verdana" panose="020B0604030504040204" pitchFamily="34" charset="0"/>
                <a:ea typeface="Verdana" panose="020B0604030504040204" pitchFamily="34" charset="0"/>
                <a:cs typeface="Verdana" panose="020B0604030504040204" pitchFamily="34" charset="0"/>
              </a:rPr>
              <a:t> </a:t>
            </a:r>
            <a:r>
              <a:rPr lang="en-US" sz="2000" spc="-100" dirty="0">
                <a:latin typeface="Verdana" panose="020B0604030504040204" pitchFamily="34" charset="0"/>
                <a:ea typeface="Verdana" panose="020B0604030504040204" pitchFamily="34" charset="0"/>
                <a:cs typeface="Verdana" panose="020B0604030504040204" pitchFamily="34" charset="0"/>
              </a:rPr>
              <a:t>username </a:t>
            </a:r>
            <a:r>
              <a:rPr lang="en-US" sz="2000" spc="-85" dirty="0">
                <a:latin typeface="Verdana" panose="020B0604030504040204" pitchFamily="34" charset="0"/>
                <a:ea typeface="Verdana" panose="020B0604030504040204" pitchFamily="34" charset="0"/>
                <a:cs typeface="Verdana" panose="020B0604030504040204" pitchFamily="34" charset="0"/>
              </a:rPr>
              <a:t>due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35" dirty="0">
                <a:latin typeface="Verdana" panose="020B0604030504040204" pitchFamily="34" charset="0"/>
                <a:ea typeface="Verdana" panose="020B0604030504040204" pitchFamily="34" charset="0"/>
                <a:cs typeface="Verdana" panose="020B0604030504040204" pitchFamily="34" charset="0"/>
              </a:rPr>
              <a:t>its </a:t>
            </a:r>
            <a:r>
              <a:rPr lang="en-US" sz="2000" spc="-55" dirty="0">
                <a:latin typeface="Verdana" panose="020B0604030504040204" pitchFamily="34" charset="0"/>
                <a:ea typeface="Verdana" panose="020B0604030504040204" pitchFamily="34" charset="0"/>
                <a:cs typeface="Verdana" panose="020B0604030504040204" pitchFamily="34" charset="0"/>
              </a:rPr>
              <a:t>public nature, </a:t>
            </a:r>
            <a:r>
              <a:rPr lang="en-US" sz="2000" spc="-10" dirty="0">
                <a:latin typeface="Verdana" panose="020B0604030504040204" pitchFamily="34" charset="0"/>
                <a:ea typeface="Verdana" panose="020B0604030504040204" pitchFamily="34" charset="0"/>
                <a:cs typeface="Verdana" panose="020B0604030504040204" pitchFamily="34" charset="0"/>
              </a:rPr>
              <a:t>but </a:t>
            </a:r>
            <a:r>
              <a:rPr lang="en-US" sz="2000" spc="-120" dirty="0">
                <a:latin typeface="Verdana" panose="020B0604030504040204" pitchFamily="34" charset="0"/>
                <a:ea typeface="Verdana" panose="020B0604030504040204" pitchFamily="34" charset="0"/>
                <a:cs typeface="Verdana" panose="020B0604030504040204" pitchFamily="34" charset="0"/>
              </a:rPr>
              <a:t>needs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65" dirty="0">
                <a:latin typeface="Verdana" panose="020B0604030504040204" pitchFamily="34" charset="0"/>
                <a:ea typeface="Verdana" panose="020B0604030504040204" pitchFamily="34" charset="0"/>
                <a:cs typeface="Verdana" panose="020B0604030504040204" pitchFamily="34" charset="0"/>
              </a:rPr>
              <a:t>guess </a:t>
            </a:r>
            <a:r>
              <a:rPr lang="en-US" sz="2000" spc="-55" dirty="0">
                <a:latin typeface="Verdana" panose="020B0604030504040204" pitchFamily="34" charset="0"/>
                <a:ea typeface="Verdana" panose="020B0604030504040204" pitchFamily="34" charset="0"/>
                <a:cs typeface="Verdana" panose="020B0604030504040204" pitchFamily="34" charset="0"/>
              </a:rPr>
              <a:t>her </a:t>
            </a:r>
            <a:r>
              <a:rPr lang="en-US" sz="2000" spc="-110" dirty="0">
                <a:latin typeface="Verdana" panose="020B0604030504040204" pitchFamily="34" charset="0"/>
                <a:ea typeface="Verdana" panose="020B0604030504040204" pitchFamily="34" charset="0"/>
                <a:cs typeface="Verdana" panose="020B0604030504040204" pitchFamily="34" charset="0"/>
              </a:rPr>
              <a:t>password </a:t>
            </a:r>
            <a:r>
              <a:rPr lang="en-US" sz="2000" spc="-30" dirty="0">
                <a:latin typeface="Verdana" panose="020B0604030504040204" pitchFamily="34" charset="0"/>
                <a:ea typeface="Verdana" panose="020B0604030504040204" pitchFamily="34" charset="0"/>
                <a:cs typeface="Verdana" panose="020B0604030504040204" pitchFamily="34" charset="0"/>
              </a:rPr>
              <a:t>in  </a:t>
            </a:r>
            <a:r>
              <a:rPr lang="en-US" sz="2000" spc="-45" dirty="0">
                <a:latin typeface="Verdana" panose="020B0604030504040204" pitchFamily="34" charset="0"/>
                <a:ea typeface="Verdana" panose="020B0604030504040204" pitchFamily="34" charset="0"/>
                <a:cs typeface="Verdana" panose="020B0604030504040204" pitchFamily="34" charset="0"/>
              </a:rPr>
              <a:t>order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10" dirty="0">
                <a:latin typeface="Verdana" panose="020B0604030504040204" pitchFamily="34" charset="0"/>
                <a:ea typeface="Verdana" panose="020B0604030504040204" pitchFamily="34" charset="0"/>
                <a:cs typeface="Verdana" panose="020B0604030504040204" pitchFamily="34" charset="0"/>
              </a:rPr>
              <a:t>gain</a:t>
            </a:r>
            <a:r>
              <a:rPr lang="en-US" sz="2000" spc="-290" dirty="0">
                <a:latin typeface="Verdana" panose="020B0604030504040204" pitchFamily="34" charset="0"/>
                <a:ea typeface="Verdana" panose="020B0604030504040204" pitchFamily="34" charset="0"/>
                <a:cs typeface="Verdana" panose="020B0604030504040204" pitchFamily="34" charset="0"/>
              </a:rPr>
              <a:t> </a:t>
            </a:r>
            <a:r>
              <a:rPr lang="en-US" sz="2000" spc="-160" dirty="0">
                <a:latin typeface="Verdana" panose="020B0604030504040204" pitchFamily="34" charset="0"/>
                <a:ea typeface="Verdana" panose="020B0604030504040204" pitchFamily="34" charset="0"/>
                <a:cs typeface="Verdana" panose="020B0604030504040204" pitchFamily="34" charset="0"/>
              </a:rPr>
              <a:t>access.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582930">
              <a:lnSpc>
                <a:spcPts val="2160"/>
              </a:lnSpc>
              <a:spcBef>
                <a:spcPts val="1415"/>
              </a:spcBef>
            </a:pPr>
            <a:r>
              <a:rPr lang="en-US" sz="2000" spc="-235" dirty="0">
                <a:latin typeface="Verdana" panose="020B0604030504040204" pitchFamily="34" charset="0"/>
                <a:ea typeface="Verdana" panose="020B0604030504040204" pitchFamily="34" charset="0"/>
                <a:cs typeface="Verdana" panose="020B0604030504040204" pitchFamily="34" charset="0"/>
              </a:rPr>
              <a:t>Jess </a:t>
            </a:r>
            <a:r>
              <a:rPr lang="en-US" sz="2000" spc="-135" dirty="0">
                <a:latin typeface="Verdana" panose="020B0604030504040204" pitchFamily="34" charset="0"/>
                <a:ea typeface="Verdana" panose="020B0604030504040204" pitchFamily="34" charset="0"/>
                <a:cs typeface="Verdana" panose="020B0604030504040204" pitchFamily="34" charset="0"/>
              </a:rPr>
              <a:t>can </a:t>
            </a:r>
            <a:r>
              <a:rPr lang="en-US" sz="2000" spc="-75" dirty="0">
                <a:latin typeface="Verdana" panose="020B0604030504040204" pitchFamily="34" charset="0"/>
                <a:ea typeface="Verdana" panose="020B0604030504040204" pitchFamily="34" charset="0"/>
                <a:cs typeface="Verdana" panose="020B0604030504040204" pitchFamily="34" charset="0"/>
              </a:rPr>
              <a:t>simply </a:t>
            </a:r>
            <a:r>
              <a:rPr lang="en-US" sz="2000" spc="-80" dirty="0">
                <a:latin typeface="Verdana" panose="020B0604030504040204" pitchFamily="34" charset="0"/>
                <a:ea typeface="Verdana" panose="020B0604030504040204" pitchFamily="34" charset="0"/>
                <a:cs typeface="Verdana" panose="020B0604030504040204" pitchFamily="34" charset="0"/>
              </a:rPr>
              <a:t>create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50" dirty="0">
                <a:latin typeface="Verdana" panose="020B0604030504040204" pitchFamily="34" charset="0"/>
                <a:ea typeface="Verdana" panose="020B0604030504040204" pitchFamily="34" charset="0"/>
                <a:cs typeface="Verdana" panose="020B0604030504040204" pitchFamily="34" charset="0"/>
              </a:rPr>
              <a:t>script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55" dirty="0">
                <a:latin typeface="Verdana" panose="020B0604030504040204" pitchFamily="34" charset="0"/>
                <a:ea typeface="Verdana" panose="020B0604030504040204" pitchFamily="34" charset="0"/>
                <a:cs typeface="Verdana" panose="020B0604030504040204" pitchFamily="34" charset="0"/>
              </a:rPr>
              <a:t>iterates </a:t>
            </a:r>
            <a:r>
              <a:rPr lang="en-US" sz="2000" spc="-50" dirty="0">
                <a:latin typeface="Verdana" panose="020B0604030504040204" pitchFamily="34" charset="0"/>
                <a:ea typeface="Verdana" panose="020B0604030504040204" pitchFamily="34" charset="0"/>
                <a:cs typeface="Verdana" panose="020B0604030504040204" pitchFamily="34" charset="0"/>
              </a:rPr>
              <a:t>through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65" dirty="0">
                <a:latin typeface="Verdana" panose="020B0604030504040204" pitchFamily="34" charset="0"/>
                <a:ea typeface="Verdana" panose="020B0604030504040204" pitchFamily="34" charset="0"/>
                <a:cs typeface="Verdana" panose="020B0604030504040204" pitchFamily="34" charset="0"/>
              </a:rPr>
              <a:t>hundred </a:t>
            </a:r>
            <a:r>
              <a:rPr lang="en-US" sz="2000" spc="-75" dirty="0">
                <a:latin typeface="Verdana" panose="020B0604030504040204" pitchFamily="34" charset="0"/>
                <a:ea typeface="Verdana" panose="020B0604030504040204" pitchFamily="34" charset="0"/>
                <a:cs typeface="Verdana" panose="020B0604030504040204" pitchFamily="34" charset="0"/>
              </a:rPr>
              <a:t>thousand </a:t>
            </a:r>
            <a:r>
              <a:rPr lang="en-US" sz="2000" spc="-70" dirty="0">
                <a:latin typeface="Verdana" panose="020B0604030504040204" pitchFamily="34" charset="0"/>
                <a:ea typeface="Verdana" panose="020B0604030504040204" pitchFamily="34" charset="0"/>
                <a:cs typeface="Verdana" panose="020B0604030504040204" pitchFamily="34" charset="0"/>
              </a:rPr>
              <a:t>most </a:t>
            </a:r>
            <a:r>
              <a:rPr lang="en-US" sz="2000" spc="-90" dirty="0">
                <a:latin typeface="Verdana" panose="020B0604030504040204" pitchFamily="34" charset="0"/>
                <a:ea typeface="Verdana" panose="020B0604030504040204" pitchFamily="34" charset="0"/>
                <a:cs typeface="Verdana" panose="020B0604030504040204" pitchFamily="34" charset="0"/>
              </a:rPr>
              <a:t>common  </a:t>
            </a:r>
            <a:r>
              <a:rPr lang="en-US" sz="2000" spc="-114" dirty="0">
                <a:latin typeface="Verdana" panose="020B0604030504040204" pitchFamily="34" charset="0"/>
                <a:ea typeface="Verdana" panose="020B0604030504040204" pitchFamily="34" charset="0"/>
                <a:cs typeface="Verdana" panose="020B0604030504040204" pitchFamily="34" charset="0"/>
              </a:rPr>
              <a:t>passwords,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10" dirty="0">
                <a:latin typeface="Verdana" panose="020B0604030504040204" pitchFamily="34" charset="0"/>
                <a:ea typeface="Verdana" panose="020B0604030504040204" pitchFamily="34" charset="0"/>
                <a:cs typeface="Verdana" panose="020B0604030504040204" pitchFamily="34" charset="0"/>
              </a:rPr>
              <a:t>try </a:t>
            </a:r>
            <a:r>
              <a:rPr lang="en-US" sz="2000" spc="-85" dirty="0">
                <a:latin typeface="Verdana" panose="020B0604030504040204" pitchFamily="34" charset="0"/>
                <a:ea typeface="Verdana" panose="020B0604030504040204" pitchFamily="34" charset="0"/>
                <a:cs typeface="Verdana" panose="020B0604030504040204" pitchFamily="34" charset="0"/>
              </a:rPr>
              <a:t>one </a:t>
            </a:r>
            <a:r>
              <a:rPr lang="en-US" sz="2000" spc="-165" dirty="0">
                <a:latin typeface="Verdana" panose="020B0604030504040204" pitchFamily="34" charset="0"/>
                <a:ea typeface="Verdana" panose="020B0604030504040204" pitchFamily="34" charset="0"/>
                <a:cs typeface="Verdana" panose="020B0604030504040204" pitchFamily="34" charset="0"/>
              </a:rPr>
              <a:t>guess </a:t>
            </a:r>
            <a:r>
              <a:rPr lang="en-US" sz="2000" spc="-30" dirty="0">
                <a:latin typeface="Verdana" panose="020B0604030504040204" pitchFamily="34" charset="0"/>
                <a:ea typeface="Verdana" panose="020B0604030504040204" pitchFamily="34" charset="0"/>
                <a:cs typeface="Verdana" panose="020B0604030504040204" pitchFamily="34" charset="0"/>
              </a:rPr>
              <a:t>at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0" dirty="0">
                <a:latin typeface="Verdana" panose="020B0604030504040204" pitchFamily="34" charset="0"/>
                <a:ea typeface="Verdana" panose="020B0604030504040204" pitchFamily="34" charset="0"/>
                <a:cs typeface="Verdana" panose="020B0604030504040204" pitchFamily="34" charset="0"/>
              </a:rPr>
              <a:t>time </a:t>
            </a:r>
            <a:r>
              <a:rPr lang="en-US" sz="2000" spc="-5" dirty="0">
                <a:latin typeface="Verdana" panose="020B0604030504040204" pitchFamily="34" charset="0"/>
                <a:ea typeface="Verdana" panose="020B0604030504040204" pitchFamily="34" charset="0"/>
                <a:cs typeface="Verdana" panose="020B0604030504040204" pitchFamily="34" charset="0"/>
              </a:rPr>
              <a:t>until </a:t>
            </a:r>
            <a:r>
              <a:rPr lang="en-US" sz="2000" spc="-85" dirty="0">
                <a:latin typeface="Verdana" panose="020B0604030504040204" pitchFamily="34" charset="0"/>
                <a:ea typeface="Verdana" panose="020B0604030504040204" pitchFamily="34" charset="0"/>
                <a:cs typeface="Verdana" panose="020B0604030504040204" pitchFamily="34" charset="0"/>
              </a:rPr>
              <a:t>one </a:t>
            </a:r>
            <a:r>
              <a:rPr lang="en-US" sz="2000" spc="-10" dirty="0">
                <a:latin typeface="Verdana" panose="020B0604030504040204" pitchFamily="34" charset="0"/>
                <a:ea typeface="Verdana" panose="020B0604030504040204" pitchFamily="34" charset="0"/>
                <a:cs typeface="Verdana" panose="020B0604030504040204" pitchFamily="34" charset="0"/>
              </a:rPr>
              <a:t>of</a:t>
            </a:r>
            <a:r>
              <a:rPr lang="en-US" sz="2000" spc="-420" dirty="0">
                <a:latin typeface="Verdana" panose="020B0604030504040204" pitchFamily="34" charset="0"/>
                <a:ea typeface="Verdana" panose="020B0604030504040204" pitchFamily="34" charset="0"/>
                <a:cs typeface="Verdana" panose="020B0604030504040204" pitchFamily="34" charset="0"/>
              </a:rPr>
              <a:t> </a:t>
            </a:r>
            <a:r>
              <a:rPr lang="en-US" sz="2000" spc="-40" dirty="0">
                <a:latin typeface="Verdana" panose="020B0604030504040204" pitchFamily="34" charset="0"/>
                <a:ea typeface="Verdana" panose="020B0604030504040204" pitchFamily="34" charset="0"/>
                <a:cs typeface="Verdana" panose="020B0604030504040204" pitchFamily="34" charset="0"/>
              </a:rPr>
              <a:t>them </a:t>
            </a:r>
            <a:r>
              <a:rPr lang="en-US" sz="2000" spc="-80" dirty="0">
                <a:latin typeface="Verdana" panose="020B0604030504040204" pitchFamily="34" charset="0"/>
                <a:ea typeface="Verdana" panose="020B0604030504040204" pitchFamily="34" charset="0"/>
                <a:cs typeface="Verdana" panose="020B0604030504040204" pitchFamily="34" charset="0"/>
              </a:rPr>
              <a:t>works.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33020">
              <a:lnSpc>
                <a:spcPts val="2160"/>
              </a:lnSpc>
              <a:spcBef>
                <a:spcPts val="1395"/>
              </a:spcBef>
            </a:pPr>
            <a:r>
              <a:rPr lang="en-US" sz="2000" spc="-75" dirty="0">
                <a:latin typeface="Verdana" panose="020B0604030504040204" pitchFamily="34" charset="0"/>
                <a:ea typeface="Verdana" panose="020B0604030504040204" pitchFamily="34" charset="0"/>
                <a:cs typeface="Verdana" panose="020B0604030504040204" pitchFamily="34" charset="0"/>
              </a:rPr>
              <a:t>Fortunately, </a:t>
            </a:r>
            <a:r>
              <a:rPr lang="en-US" sz="2000" spc="-200" dirty="0" err="1">
                <a:latin typeface="Verdana" panose="020B0604030504040204" pitchFamily="34" charset="0"/>
                <a:ea typeface="Verdana" panose="020B0604030504040204" pitchFamily="34" charset="0"/>
                <a:cs typeface="Verdana" panose="020B0604030504040204" pitchFamily="34" charset="0"/>
              </a:rPr>
              <a:t>Cece</a:t>
            </a:r>
            <a:r>
              <a:rPr lang="en-US" sz="2000" spc="-200" dirty="0">
                <a:latin typeface="Verdana" panose="020B0604030504040204" pitchFamily="34" charset="0"/>
                <a:ea typeface="Verdana" panose="020B0604030504040204" pitchFamily="34" charset="0"/>
                <a:cs typeface="Verdana" panose="020B0604030504040204" pitchFamily="34" charset="0"/>
              </a:rPr>
              <a:t> </a:t>
            </a:r>
            <a:r>
              <a:rPr lang="en-US" sz="2000" spc="-160" dirty="0">
                <a:latin typeface="Verdana" panose="020B0604030504040204" pitchFamily="34" charset="0"/>
                <a:ea typeface="Verdana" panose="020B0604030504040204" pitchFamily="34" charset="0"/>
                <a:cs typeface="Verdana" panose="020B0604030504040204" pitchFamily="34" charset="0"/>
              </a:rPr>
              <a:t>uses a </a:t>
            </a:r>
            <a:r>
              <a:rPr lang="en-US" sz="2000" spc="-110" dirty="0">
                <a:latin typeface="Verdana" panose="020B0604030504040204" pitchFamily="34" charset="0"/>
                <a:ea typeface="Verdana" panose="020B0604030504040204" pitchFamily="34" charset="0"/>
                <a:cs typeface="Verdana" panose="020B0604030504040204" pitchFamily="34" charset="0"/>
              </a:rPr>
              <a:t>password manager </a:t>
            </a:r>
            <a:r>
              <a:rPr lang="en-US" sz="2000" spc="-60" dirty="0">
                <a:latin typeface="Verdana" panose="020B0604030504040204" pitchFamily="34" charset="0"/>
                <a:ea typeface="Verdana" panose="020B0604030504040204" pitchFamily="34" charset="0"/>
                <a:cs typeface="Verdana" panose="020B0604030504040204" pitchFamily="34" charset="0"/>
              </a:rPr>
              <a:t>which </a:t>
            </a:r>
            <a:r>
              <a:rPr lang="en-US" sz="2000" spc="-90" dirty="0">
                <a:latin typeface="Verdana" panose="020B0604030504040204" pitchFamily="34" charset="0"/>
                <a:ea typeface="Verdana" panose="020B0604030504040204" pitchFamily="34" charset="0"/>
                <a:cs typeface="Verdana" panose="020B0604030504040204" pitchFamily="34" charset="0"/>
              </a:rPr>
              <a:t>generated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105" dirty="0">
                <a:latin typeface="Verdana" panose="020B0604030504040204" pitchFamily="34" charset="0"/>
                <a:ea typeface="Verdana" panose="020B0604030504040204" pitchFamily="34" charset="0"/>
                <a:cs typeface="Verdana" panose="020B0604030504040204" pitchFamily="34" charset="0"/>
              </a:rPr>
              <a:t>16 </a:t>
            </a:r>
            <a:r>
              <a:rPr lang="en-US" sz="2000" spc="-25" dirty="0">
                <a:latin typeface="Verdana" panose="020B0604030504040204" pitchFamily="34" charset="0"/>
                <a:ea typeface="Verdana" panose="020B0604030504040204" pitchFamily="34" charset="0"/>
                <a:cs typeface="Verdana" panose="020B0604030504040204" pitchFamily="34" charset="0"/>
              </a:rPr>
              <a:t>digit </a:t>
            </a:r>
            <a:r>
              <a:rPr lang="en-US" sz="2000" spc="-90" dirty="0">
                <a:latin typeface="Verdana" panose="020B0604030504040204" pitchFamily="34" charset="0"/>
                <a:ea typeface="Verdana" panose="020B0604030504040204" pitchFamily="34" charset="0"/>
                <a:cs typeface="Verdana" panose="020B0604030504040204" pitchFamily="34" charset="0"/>
              </a:rPr>
              <a:t>randomized </a:t>
            </a:r>
            <a:r>
              <a:rPr lang="en-US" sz="2000" spc="-55" dirty="0">
                <a:latin typeface="Verdana" panose="020B0604030504040204" pitchFamily="34" charset="0"/>
                <a:ea typeface="Verdana" panose="020B0604030504040204" pitchFamily="34" charset="0"/>
                <a:cs typeface="Verdana" panose="020B0604030504040204" pitchFamily="34" charset="0"/>
              </a:rPr>
              <a:t>string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100" dirty="0">
                <a:latin typeface="Verdana" panose="020B0604030504040204" pitchFamily="34" charset="0"/>
                <a:ea typeface="Verdana" panose="020B0604030504040204" pitchFamily="34" charset="0"/>
                <a:cs typeface="Verdana" panose="020B0604030504040204" pitchFamily="34" charset="0"/>
              </a:rPr>
              <a:t>password, </a:t>
            </a:r>
            <a:r>
              <a:rPr lang="en-US" sz="2000" spc="-60" dirty="0">
                <a:latin typeface="Verdana" panose="020B0604030504040204" pitchFamily="34" charset="0"/>
                <a:ea typeface="Verdana" panose="020B0604030504040204" pitchFamily="34" charset="0"/>
                <a:cs typeface="Verdana" panose="020B0604030504040204" pitchFamily="34" charset="0"/>
              </a:rPr>
              <a:t>which </a:t>
            </a:r>
            <a:r>
              <a:rPr lang="en-US" sz="2000" spc="-85" dirty="0">
                <a:latin typeface="Verdana" panose="020B0604030504040204" pitchFamily="34" charset="0"/>
                <a:ea typeface="Verdana" panose="020B0604030504040204" pitchFamily="34" charset="0"/>
                <a:cs typeface="Verdana" panose="020B0604030504040204" pitchFamily="34" charset="0"/>
              </a:rPr>
              <a:t>renders </a:t>
            </a:r>
            <a:r>
              <a:rPr lang="en-US" sz="2000" spc="55" dirty="0">
                <a:latin typeface="Verdana" panose="020B0604030504040204" pitchFamily="34" charset="0"/>
                <a:ea typeface="Verdana" panose="020B0604030504040204" pitchFamily="34" charset="0"/>
                <a:cs typeface="Verdana" panose="020B0604030504040204" pitchFamily="34" charset="0"/>
              </a:rPr>
              <a:t>it </a:t>
            </a:r>
            <a:r>
              <a:rPr lang="en-US" sz="2000" spc="-55" dirty="0">
                <a:latin typeface="Verdana" panose="020B0604030504040204" pitchFamily="34" charset="0"/>
                <a:ea typeface="Verdana" panose="020B0604030504040204" pitchFamily="34" charset="0"/>
                <a:cs typeface="Verdana" panose="020B0604030504040204" pitchFamily="34" charset="0"/>
              </a:rPr>
              <a:t>effectively</a:t>
            </a:r>
            <a:r>
              <a:rPr lang="en-US" sz="2000" spc="-330"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unguessable.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5080">
              <a:lnSpc>
                <a:spcPts val="2160"/>
              </a:lnSpc>
              <a:spcBef>
                <a:spcPts val="1390"/>
              </a:spcBef>
            </a:pPr>
            <a:r>
              <a:rPr lang="en-US" sz="2000" spc="-145" dirty="0">
                <a:latin typeface="Verdana" panose="020B0604030504040204" pitchFamily="34" charset="0"/>
                <a:ea typeface="Verdana" panose="020B0604030504040204" pitchFamily="34" charset="0"/>
                <a:cs typeface="Verdana" panose="020B0604030504040204" pitchFamily="34" charset="0"/>
              </a:rPr>
              <a:t>Had </a:t>
            </a:r>
            <a:r>
              <a:rPr lang="en-US" sz="2000" spc="-235" dirty="0">
                <a:latin typeface="Verdana" panose="020B0604030504040204" pitchFamily="34" charset="0"/>
                <a:ea typeface="Verdana" panose="020B0604030504040204" pitchFamily="34" charset="0"/>
                <a:cs typeface="Verdana" panose="020B0604030504040204" pitchFamily="34" charset="0"/>
              </a:rPr>
              <a:t>Jess </a:t>
            </a:r>
            <a:r>
              <a:rPr lang="en-US" sz="2000" spc="-95" dirty="0">
                <a:latin typeface="Verdana" panose="020B0604030504040204" pitchFamily="34" charset="0"/>
                <a:ea typeface="Verdana" panose="020B0604030504040204" pitchFamily="34" charset="0"/>
                <a:cs typeface="Verdana" panose="020B0604030504040204" pitchFamily="34" charset="0"/>
              </a:rPr>
              <a:t>been </a:t>
            </a:r>
            <a:r>
              <a:rPr lang="en-US" sz="2000" spc="-40" dirty="0">
                <a:latin typeface="Verdana" panose="020B0604030504040204" pitchFamily="34" charset="0"/>
                <a:ea typeface="Verdana" panose="020B0604030504040204" pitchFamily="34" charset="0"/>
                <a:cs typeface="Verdana" panose="020B0604030504040204" pitchFamily="34" charset="0"/>
              </a:rPr>
              <a:t>attempting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20" dirty="0">
                <a:latin typeface="Verdana" panose="020B0604030504040204" pitchFamily="34" charset="0"/>
                <a:ea typeface="Verdana" panose="020B0604030504040204" pitchFamily="34" charset="0"/>
                <a:cs typeface="Verdana" panose="020B0604030504040204" pitchFamily="34" charset="0"/>
              </a:rPr>
              <a:t>hack </a:t>
            </a:r>
            <a:r>
              <a:rPr lang="en-US" sz="2000" i="1" spc="-75" dirty="0">
                <a:latin typeface="Verdana" panose="020B0604030504040204" pitchFamily="34" charset="0"/>
                <a:ea typeface="Verdana" panose="020B0604030504040204" pitchFamily="34" charset="0"/>
                <a:cs typeface="Verdana" panose="020B0604030504040204" pitchFamily="34" charset="0"/>
              </a:rPr>
              <a:t>Winston</a:t>
            </a:r>
            <a:r>
              <a:rPr lang="en-US" sz="2000" spc="-75" dirty="0">
                <a:latin typeface="Verdana" panose="020B0604030504040204" pitchFamily="34" charset="0"/>
                <a:ea typeface="Verdana" panose="020B0604030504040204" pitchFamily="34" charset="0"/>
                <a:cs typeface="Verdana" panose="020B0604030504040204" pitchFamily="34" charset="0"/>
              </a:rPr>
              <a:t>, </a:t>
            </a:r>
            <a:r>
              <a:rPr lang="en-US" sz="2000" spc="-90" dirty="0">
                <a:latin typeface="Verdana" panose="020B0604030504040204" pitchFamily="34" charset="0"/>
                <a:ea typeface="Verdana" panose="020B0604030504040204" pitchFamily="34" charset="0"/>
                <a:cs typeface="Verdana" panose="020B0604030504040204" pitchFamily="34" charset="0"/>
              </a:rPr>
              <a:t>who’s </a:t>
            </a:r>
            <a:r>
              <a:rPr lang="en-US" sz="2000" spc="-110" dirty="0">
                <a:latin typeface="Verdana" panose="020B0604030504040204" pitchFamily="34" charset="0"/>
                <a:ea typeface="Verdana" panose="020B0604030504040204" pitchFamily="34" charset="0"/>
                <a:cs typeface="Verdana" panose="020B0604030504040204" pitchFamily="34" charset="0"/>
              </a:rPr>
              <a:t>password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i="1" spc="-80" dirty="0" err="1">
                <a:latin typeface="Verdana" panose="020B0604030504040204" pitchFamily="34" charset="0"/>
                <a:ea typeface="Verdana" panose="020B0604030504040204" pitchFamily="34" charset="0"/>
                <a:cs typeface="Verdana" panose="020B0604030504040204" pitchFamily="34" charset="0"/>
              </a:rPr>
              <a:t>ilovecats</a:t>
            </a:r>
            <a:r>
              <a:rPr lang="en-US" sz="2000" spc="-80" dirty="0">
                <a:latin typeface="Verdana" panose="020B0604030504040204" pitchFamily="34" charset="0"/>
                <a:ea typeface="Verdana" panose="020B0604030504040204" pitchFamily="34" charset="0"/>
                <a:cs typeface="Verdana" panose="020B0604030504040204" pitchFamily="34" charset="0"/>
              </a:rPr>
              <a:t>, </a:t>
            </a:r>
            <a:r>
              <a:rPr lang="en-US" sz="2000" spc="-140" dirty="0">
                <a:latin typeface="Verdana" panose="020B0604030504040204" pitchFamily="34" charset="0"/>
                <a:ea typeface="Verdana" panose="020B0604030504040204" pitchFamily="34" charset="0"/>
                <a:cs typeface="Verdana" panose="020B0604030504040204" pitchFamily="34" charset="0"/>
              </a:rPr>
              <a:t>she </a:t>
            </a:r>
            <a:r>
              <a:rPr lang="en-US" sz="2000" spc="-50" dirty="0">
                <a:latin typeface="Verdana" panose="020B0604030504040204" pitchFamily="34" charset="0"/>
                <a:ea typeface="Verdana" panose="020B0604030504040204" pitchFamily="34" charset="0"/>
                <a:cs typeface="Verdana" panose="020B0604030504040204" pitchFamily="34" charset="0"/>
              </a:rPr>
              <a:t>would </a:t>
            </a:r>
            <a:r>
              <a:rPr lang="en-US" sz="2000" spc="-125" dirty="0">
                <a:latin typeface="Verdana" panose="020B0604030504040204" pitchFamily="34" charset="0"/>
                <a:ea typeface="Verdana" panose="020B0604030504040204" pitchFamily="34" charset="0"/>
                <a:cs typeface="Verdana" panose="020B0604030504040204" pitchFamily="34" charset="0"/>
              </a:rPr>
              <a:t>have </a:t>
            </a:r>
            <a:r>
              <a:rPr lang="en-US" sz="2000" spc="-45" dirty="0">
                <a:latin typeface="Verdana" panose="020B0604030504040204" pitchFamily="34" charset="0"/>
                <a:ea typeface="Verdana" panose="020B0604030504040204" pitchFamily="34" charset="0"/>
                <a:cs typeface="Verdana" panose="020B0604030504040204" pitchFamily="34" charset="0"/>
              </a:rPr>
              <a:t>gotten  </a:t>
            </a:r>
            <a:r>
              <a:rPr lang="en-US" sz="2000" spc="-95" dirty="0">
                <a:latin typeface="Verdana" panose="020B0604030504040204" pitchFamily="34" charset="0"/>
                <a:ea typeface="Verdana" panose="020B0604030504040204" pitchFamily="34" charset="0"/>
                <a:cs typeface="Verdana" panose="020B0604030504040204" pitchFamily="34" charset="0"/>
              </a:rPr>
              <a:t>his </a:t>
            </a:r>
            <a:r>
              <a:rPr lang="en-US" sz="2000" spc="-110" dirty="0">
                <a:latin typeface="Verdana" panose="020B0604030504040204" pitchFamily="34" charset="0"/>
                <a:ea typeface="Verdana" panose="020B0604030504040204" pitchFamily="34" charset="0"/>
                <a:cs typeface="Verdana" panose="020B0604030504040204" pitchFamily="34" charset="0"/>
              </a:rPr>
              <a:t>password </a:t>
            </a:r>
            <a:r>
              <a:rPr lang="en-US" sz="2000" spc="-30" dirty="0">
                <a:latin typeface="Verdana" panose="020B0604030504040204" pitchFamily="34" charset="0"/>
                <a:ea typeface="Verdana" panose="020B0604030504040204" pitchFamily="34" charset="0"/>
                <a:cs typeface="Verdana" panose="020B0604030504040204" pitchFamily="34" charset="0"/>
              </a:rPr>
              <a:t>in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80" dirty="0">
                <a:latin typeface="Verdana" panose="020B0604030504040204" pitchFamily="34" charset="0"/>
                <a:ea typeface="Verdana" panose="020B0604030504040204" pitchFamily="34" charset="0"/>
                <a:cs typeface="Verdana" panose="020B0604030504040204" pitchFamily="34" charset="0"/>
              </a:rPr>
              <a:t>very </a:t>
            </a:r>
            <a:r>
              <a:rPr lang="en-US" sz="2000" spc="-45" dirty="0">
                <a:latin typeface="Verdana" panose="020B0604030504040204" pitchFamily="34" charset="0"/>
                <a:ea typeface="Verdana" panose="020B0604030504040204" pitchFamily="34" charset="0"/>
                <a:cs typeface="Verdana" panose="020B0604030504040204" pitchFamily="34" charset="0"/>
              </a:rPr>
              <a:t>short </a:t>
            </a:r>
            <a:r>
              <a:rPr lang="en-US" sz="2000" spc="-60" dirty="0">
                <a:latin typeface="Verdana" panose="020B0604030504040204" pitchFamily="34" charset="0"/>
                <a:ea typeface="Verdana" panose="020B0604030504040204" pitchFamily="34" charset="0"/>
                <a:cs typeface="Verdana" panose="020B0604030504040204" pitchFamily="34" charset="0"/>
              </a:rPr>
              <a:t>amount </a:t>
            </a:r>
            <a:r>
              <a:rPr lang="en-US" sz="2000" spc="-10" dirty="0">
                <a:latin typeface="Verdana" panose="020B0604030504040204" pitchFamily="34" charset="0"/>
                <a:ea typeface="Verdana" panose="020B0604030504040204" pitchFamily="34" charset="0"/>
                <a:cs typeface="Verdana" panose="020B0604030504040204" pitchFamily="34" charset="0"/>
              </a:rPr>
              <a:t>of</a:t>
            </a:r>
            <a:r>
              <a:rPr lang="en-US" sz="2000" spc="-240" dirty="0">
                <a:latin typeface="Verdana" panose="020B0604030504040204" pitchFamily="34" charset="0"/>
                <a:ea typeface="Verdana" panose="020B0604030504040204" pitchFamily="34" charset="0"/>
                <a:cs typeface="Verdana" panose="020B0604030504040204" pitchFamily="34" charset="0"/>
              </a:rPr>
              <a:t> </a:t>
            </a:r>
            <a:r>
              <a:rPr lang="en-US" sz="2000" spc="-25" dirty="0">
                <a:latin typeface="Verdana" panose="020B0604030504040204" pitchFamily="34" charset="0"/>
                <a:ea typeface="Verdana" panose="020B0604030504040204" pitchFamily="34" charset="0"/>
                <a:cs typeface="Verdana" panose="020B0604030504040204" pitchFamily="34" charset="0"/>
              </a:rPr>
              <a:t>time.</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03231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a:p>
        </p:txBody>
      </p:sp>
      <p:sp>
        <p:nvSpPr>
          <p:cNvPr id="4" name="Title 3"/>
          <p:cNvSpPr>
            <a:spLocks noGrp="1"/>
          </p:cNvSpPr>
          <p:nvPr>
            <p:ph type="title"/>
          </p:nvPr>
        </p:nvSpPr>
        <p:spPr/>
        <p:txBody>
          <a:bodyPr/>
          <a:lstStyle/>
          <a:p>
            <a:r>
              <a:rPr lang="en-US" spc="-150" dirty="0">
                <a:solidFill>
                  <a:srgbClr val="AB263D"/>
                </a:solidFill>
                <a:latin typeface="Verdana" panose="020B0604030504040204" pitchFamily="34" charset="0"/>
                <a:ea typeface="Verdana" panose="020B0604030504040204" pitchFamily="34" charset="0"/>
                <a:cs typeface="Verdana" panose="020B0604030504040204" pitchFamily="34" charset="0"/>
              </a:rPr>
              <a:t>Brute Forcing: Defense	</a:t>
            </a:r>
          </a:p>
        </p:txBody>
      </p:sp>
      <p:sp>
        <p:nvSpPr>
          <p:cNvPr id="9" name="Rectangle 8">
            <a:extLst>
              <a:ext uri="{FF2B5EF4-FFF2-40B4-BE49-F238E27FC236}">
                <a16:creationId xmlns:a16="http://schemas.microsoft.com/office/drawing/2014/main" id="{6ADD51F1-4A4E-B340-A33F-81F0953215C9}"/>
              </a:ext>
            </a:extLst>
          </p:cNvPr>
          <p:cNvSpPr/>
          <p:nvPr/>
        </p:nvSpPr>
        <p:spPr>
          <a:xfrm>
            <a:off x="374469" y="1210491"/>
            <a:ext cx="10728959" cy="2798202"/>
          </a:xfrm>
          <a:prstGeom prst="rect">
            <a:avLst/>
          </a:prstGeom>
        </p:spPr>
        <p:txBody>
          <a:bodyPr wrap="square">
            <a:spAutoFit/>
          </a:bodyPr>
          <a:lstStyle/>
          <a:p>
            <a:pPr marL="12700" marR="152400">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Brute Forcing’s primary defense is rate limiting and throttling the amount of times that a user  can request data. You can mitigate the ability to brute force a website by:</a:t>
            </a:r>
          </a:p>
          <a:p>
            <a:pPr marL="305435" indent="-182880">
              <a:lnSpc>
                <a:spcPct val="100000"/>
              </a:lnSpc>
              <a:spcBef>
                <a:spcPts val="165"/>
              </a:spcBef>
              <a:buClr>
                <a:srgbClr val="E48312"/>
              </a:buClr>
              <a:buChar char="◦"/>
              <a:tabLst>
                <a:tab pos="305435" algn="l"/>
              </a:tabLst>
            </a:pPr>
            <a:r>
              <a:rPr lang="en-US" sz="2000" dirty="0">
                <a:latin typeface="Verdana" panose="020B0604030504040204" pitchFamily="34" charset="0"/>
                <a:ea typeface="Verdana" panose="020B0604030504040204" pitchFamily="34" charset="0"/>
                <a:cs typeface="Verdana" panose="020B0604030504040204" pitchFamily="34" charset="0"/>
              </a:rPr>
              <a:t>Tracking the IP of every form submission and limiting based on that</a:t>
            </a:r>
          </a:p>
          <a:p>
            <a:pPr marL="305435" indent="-182880">
              <a:lnSpc>
                <a:spcPct val="100000"/>
              </a:lnSpc>
              <a:spcBef>
                <a:spcPts val="385"/>
              </a:spcBef>
              <a:buClr>
                <a:srgbClr val="E48312"/>
              </a:buClr>
              <a:buChar char="◦"/>
              <a:tabLst>
                <a:tab pos="305435" algn="l"/>
              </a:tabLst>
            </a:pPr>
            <a:r>
              <a:rPr lang="en-US" sz="2000" dirty="0">
                <a:latin typeface="Verdana" panose="020B0604030504040204" pitchFamily="34" charset="0"/>
                <a:ea typeface="Verdana" panose="020B0604030504040204" pitchFamily="34" charset="0"/>
                <a:cs typeface="Verdana" panose="020B0604030504040204" pitchFamily="34" charset="0"/>
              </a:rPr>
              <a:t>Lock accounts after some number of failed attempts to access.</a:t>
            </a:r>
          </a:p>
          <a:p>
            <a:pPr marL="305435" marR="5080" indent="-182880">
              <a:lnSpc>
                <a:spcPts val="1939"/>
              </a:lnSpc>
              <a:spcBef>
                <a:spcPts val="630"/>
              </a:spcBef>
              <a:buClr>
                <a:srgbClr val="E48312"/>
              </a:buClr>
              <a:buChar char="◦"/>
              <a:tabLst>
                <a:tab pos="305435" algn="l"/>
              </a:tabLst>
            </a:pPr>
            <a:r>
              <a:rPr lang="en-US" sz="2000" dirty="0">
                <a:latin typeface="Verdana" panose="020B0604030504040204" pitchFamily="34" charset="0"/>
                <a:ea typeface="Verdana" panose="020B0604030504040204" pitchFamily="34" charset="0"/>
                <a:cs typeface="Verdana" panose="020B0604030504040204" pitchFamily="34" charset="0"/>
              </a:rPr>
              <a:t>On password login attempts, you can purposefully stall your responses so that the attacker has to wait  longer and longer, reducing the effectiveness of their attack.</a:t>
            </a:r>
          </a:p>
          <a:p>
            <a:pPr marL="305435" indent="-182880">
              <a:lnSpc>
                <a:spcPct val="100000"/>
              </a:lnSpc>
              <a:spcBef>
                <a:spcPts val="360"/>
              </a:spcBef>
              <a:buClr>
                <a:srgbClr val="E48312"/>
              </a:buClr>
              <a:buChar char="◦"/>
              <a:tabLst>
                <a:tab pos="305435" algn="l"/>
              </a:tabLst>
            </a:pPr>
            <a:r>
              <a:rPr lang="en-US" sz="2000" dirty="0">
                <a:latin typeface="Verdana" panose="020B0604030504040204" pitchFamily="34" charset="0"/>
                <a:ea typeface="Verdana" panose="020B0604030504040204" pitchFamily="34" charset="0"/>
                <a:cs typeface="Verdana" panose="020B0604030504040204" pitchFamily="34" charset="0"/>
              </a:rPr>
              <a:t>Require CAPTCHA style systems</a:t>
            </a:r>
          </a:p>
        </p:txBody>
      </p:sp>
    </p:spTree>
    <p:extLst>
      <p:ext uri="{BB962C8B-B14F-4D97-AF65-F5344CB8AC3E}">
        <p14:creationId xmlns:p14="http://schemas.microsoft.com/office/powerpoint/2010/main" val="2137815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28077"/>
            <a:ext cx="11585731" cy="4385167"/>
          </a:xfrm>
        </p:spPr>
        <p:txBody>
          <a:bodyPr/>
          <a:lstStyle/>
          <a:p>
            <a:pPr marL="12700">
              <a:lnSpc>
                <a:spcPct val="100000"/>
              </a:lnSpc>
              <a:spcBef>
                <a:spcPts val="1250"/>
              </a:spcBef>
            </a:pPr>
            <a:r>
              <a:rPr lang="en-US" sz="2000" spc="-185" dirty="0">
                <a:latin typeface="Verdana" panose="020B0604030504040204" pitchFamily="34" charset="0"/>
                <a:ea typeface="Verdana" panose="020B0604030504040204" pitchFamily="34" charset="0"/>
                <a:cs typeface="Verdana" panose="020B0604030504040204" pitchFamily="34" charset="0"/>
              </a:rPr>
              <a:t>A </a:t>
            </a:r>
            <a:r>
              <a:rPr lang="en-US" sz="2000" spc="-280" dirty="0">
                <a:latin typeface="Verdana" panose="020B0604030504040204" pitchFamily="34" charset="0"/>
                <a:ea typeface="Verdana" panose="020B0604030504040204" pitchFamily="34" charset="0"/>
                <a:cs typeface="Verdana" panose="020B0604030504040204" pitchFamily="34" charset="0"/>
              </a:rPr>
              <a:t>DDOS </a:t>
            </a:r>
            <a:r>
              <a:rPr lang="en-US" sz="2000" spc="-70" dirty="0">
                <a:latin typeface="Verdana" panose="020B0604030504040204" pitchFamily="34" charset="0"/>
                <a:ea typeface="Verdana" panose="020B0604030504040204" pitchFamily="34" charset="0"/>
                <a:cs typeface="Verdana" panose="020B0604030504040204" pitchFamily="34" charset="0"/>
              </a:rPr>
              <a:t>attack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50" dirty="0">
                <a:latin typeface="Verdana" panose="020B0604030504040204" pitchFamily="34" charset="0"/>
                <a:ea typeface="Verdana" panose="020B0604030504040204" pitchFamily="34" charset="0"/>
                <a:cs typeface="Verdana" panose="020B0604030504040204" pitchFamily="34" charset="0"/>
              </a:rPr>
              <a:t>Distributed </a:t>
            </a:r>
            <a:r>
              <a:rPr lang="en-US" sz="2000" spc="-95" dirty="0">
                <a:latin typeface="Verdana" panose="020B0604030504040204" pitchFamily="34" charset="0"/>
                <a:ea typeface="Verdana" panose="020B0604030504040204" pitchFamily="34" charset="0"/>
                <a:cs typeface="Verdana" panose="020B0604030504040204" pitchFamily="34" charset="0"/>
              </a:rPr>
              <a:t>Denial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125" dirty="0">
                <a:latin typeface="Verdana" panose="020B0604030504040204" pitchFamily="34" charset="0"/>
                <a:ea typeface="Verdana" panose="020B0604030504040204" pitchFamily="34" charset="0"/>
                <a:cs typeface="Verdana" panose="020B0604030504040204" pitchFamily="34" charset="0"/>
              </a:rPr>
              <a:t>Service</a:t>
            </a:r>
            <a:r>
              <a:rPr lang="en-US" sz="2000" spc="-220"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attack.</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358775">
              <a:lnSpc>
                <a:spcPts val="2160"/>
              </a:lnSpc>
              <a:spcBef>
                <a:spcPts val="1425"/>
              </a:spcBef>
            </a:pPr>
            <a:r>
              <a:rPr lang="en-US" sz="2000" spc="-65" dirty="0">
                <a:latin typeface="Verdana" panose="020B0604030504040204" pitchFamily="34" charset="0"/>
                <a:ea typeface="Verdana" panose="020B0604030504040204" pitchFamily="34" charset="0"/>
                <a:cs typeface="Verdana" panose="020B0604030504040204" pitchFamily="34" charset="0"/>
              </a:rPr>
              <a:t>In </a:t>
            </a:r>
            <a:r>
              <a:rPr lang="en-US" sz="2000" spc="-90" dirty="0">
                <a:latin typeface="Verdana" panose="020B0604030504040204" pitchFamily="34" charset="0"/>
                <a:ea typeface="Verdana" panose="020B0604030504040204" pitchFamily="34" charset="0"/>
                <a:cs typeface="Verdana" panose="020B0604030504040204" pitchFamily="34" charset="0"/>
              </a:rPr>
              <a:t>general,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95" dirty="0">
                <a:latin typeface="Verdana" panose="020B0604030504040204" pitchFamily="34" charset="0"/>
                <a:ea typeface="Verdana" panose="020B0604030504040204" pitchFamily="34" charset="0"/>
                <a:cs typeface="Verdana" panose="020B0604030504040204" pitchFamily="34" charset="0"/>
              </a:rPr>
              <a:t>DOS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70" dirty="0">
                <a:latin typeface="Verdana" panose="020B0604030504040204" pitchFamily="34" charset="0"/>
                <a:ea typeface="Verdana" panose="020B0604030504040204" pitchFamily="34" charset="0"/>
                <a:cs typeface="Verdana" panose="020B0604030504040204" pitchFamily="34" charset="0"/>
              </a:rPr>
              <a:t>when </a:t>
            </a:r>
            <a:r>
              <a:rPr lang="en-US" sz="2000" spc="-125" dirty="0">
                <a:latin typeface="Verdana" panose="020B0604030504040204" pitchFamily="34" charset="0"/>
                <a:ea typeface="Verdana" panose="020B0604030504040204" pitchFamily="34" charset="0"/>
                <a:cs typeface="Verdana" panose="020B0604030504040204" pitchFamily="34" charset="0"/>
              </a:rPr>
              <a:t>some </a:t>
            </a:r>
            <a:r>
              <a:rPr lang="en-US" sz="2000" spc="-30" dirty="0">
                <a:latin typeface="Verdana" panose="020B0604030504040204" pitchFamily="34" charset="0"/>
                <a:ea typeface="Verdana" panose="020B0604030504040204" pitchFamily="34" charset="0"/>
                <a:cs typeface="Verdana" panose="020B0604030504040204" pitchFamily="34" charset="0"/>
              </a:rPr>
              <a:t>form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70" dirty="0">
                <a:latin typeface="Verdana" panose="020B0604030504040204" pitchFamily="34" charset="0"/>
                <a:ea typeface="Verdana" panose="020B0604030504040204" pitchFamily="34" charset="0"/>
                <a:cs typeface="Verdana" panose="020B0604030504040204" pitchFamily="34" charset="0"/>
              </a:rPr>
              <a:t>attack </a:t>
            </a:r>
            <a:r>
              <a:rPr lang="en-US" sz="2000" spc="-85" dirty="0">
                <a:latin typeface="Verdana" panose="020B0604030504040204" pitchFamily="34" charset="0"/>
                <a:ea typeface="Verdana" panose="020B0604030504040204" pitchFamily="34" charset="0"/>
                <a:cs typeface="Verdana" panose="020B0604030504040204" pitchFamily="34" charset="0"/>
              </a:rPr>
              <a:t>renders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90" dirty="0">
                <a:latin typeface="Verdana" panose="020B0604030504040204" pitchFamily="34" charset="0"/>
                <a:ea typeface="Verdana" panose="020B0604030504040204" pitchFamily="34" charset="0"/>
                <a:cs typeface="Verdana" panose="020B0604030504040204" pitchFamily="34" charset="0"/>
              </a:rPr>
              <a:t>server </a:t>
            </a:r>
            <a:r>
              <a:rPr lang="en-US" sz="2000" spc="-80" dirty="0">
                <a:latin typeface="Verdana" panose="020B0604030504040204" pitchFamily="34" charset="0"/>
                <a:ea typeface="Verdana" panose="020B0604030504040204" pitchFamily="34" charset="0"/>
                <a:cs typeface="Verdana" panose="020B0604030504040204" pitchFamily="34" charset="0"/>
              </a:rPr>
              <a:t>unable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90" dirty="0">
                <a:latin typeface="Verdana" panose="020B0604030504040204" pitchFamily="34" charset="0"/>
                <a:ea typeface="Verdana" panose="020B0604030504040204" pitchFamily="34" charset="0"/>
                <a:cs typeface="Verdana" panose="020B0604030504040204" pitchFamily="34" charset="0"/>
              </a:rPr>
              <a:t>respond </a:t>
            </a:r>
            <a:r>
              <a:rPr lang="en-US" sz="2000" spc="-30" dirty="0">
                <a:latin typeface="Verdana" panose="020B0604030504040204" pitchFamily="34" charset="0"/>
                <a:ea typeface="Verdana" panose="020B0604030504040204" pitchFamily="34" charset="0"/>
                <a:cs typeface="Verdana" panose="020B0604030504040204" pitchFamily="34" charset="0"/>
              </a:rPr>
              <a:t>in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30" dirty="0">
                <a:latin typeface="Verdana" panose="020B0604030504040204" pitchFamily="34" charset="0"/>
                <a:ea typeface="Verdana" panose="020B0604030504040204" pitchFamily="34" charset="0"/>
                <a:cs typeface="Verdana" panose="020B0604030504040204" pitchFamily="34" charset="0"/>
              </a:rPr>
              <a:t>timely  </a:t>
            </a:r>
            <a:r>
              <a:rPr lang="en-US" sz="2000" spc="-105" dirty="0">
                <a:latin typeface="Verdana" panose="020B0604030504040204" pitchFamily="34" charset="0"/>
                <a:ea typeface="Verdana" panose="020B0604030504040204" pitchFamily="34" charset="0"/>
                <a:cs typeface="Verdana" panose="020B0604030504040204" pitchFamily="34" charset="0"/>
              </a:rPr>
              <a:t>manner.</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a:lnSpc>
                <a:spcPts val="2280"/>
              </a:lnSpc>
              <a:spcBef>
                <a:spcPts val="1145"/>
              </a:spcBef>
            </a:pPr>
            <a:r>
              <a:rPr lang="en-US" sz="2000" spc="-185" dirty="0">
                <a:latin typeface="Verdana" panose="020B0604030504040204" pitchFamily="34" charset="0"/>
                <a:ea typeface="Verdana" panose="020B0604030504040204" pitchFamily="34" charset="0"/>
                <a:cs typeface="Verdana" panose="020B0604030504040204" pitchFamily="34" charset="0"/>
              </a:rPr>
              <a:t>A </a:t>
            </a:r>
            <a:r>
              <a:rPr lang="en-US" sz="2000" spc="-280" dirty="0">
                <a:latin typeface="Verdana" panose="020B0604030504040204" pitchFamily="34" charset="0"/>
                <a:ea typeface="Verdana" panose="020B0604030504040204" pitchFamily="34" charset="0"/>
                <a:cs typeface="Verdana" panose="020B0604030504040204" pitchFamily="34" charset="0"/>
              </a:rPr>
              <a:t>DDOS </a:t>
            </a:r>
            <a:r>
              <a:rPr lang="en-US" sz="2000" spc="-70" dirty="0">
                <a:latin typeface="Verdana" panose="020B0604030504040204" pitchFamily="34" charset="0"/>
                <a:ea typeface="Verdana" panose="020B0604030504040204" pitchFamily="34" charset="0"/>
                <a:cs typeface="Verdana" panose="020B0604030504040204" pitchFamily="34" charset="0"/>
              </a:rPr>
              <a:t>attack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25" dirty="0">
                <a:latin typeface="Verdana" panose="020B0604030504040204" pitchFamily="34" charset="0"/>
                <a:ea typeface="Verdana" panose="020B0604030504040204" pitchFamily="34" charset="0"/>
                <a:cs typeface="Verdana" panose="020B0604030504040204" pitchFamily="34" charset="0"/>
              </a:rPr>
              <a:t>often </a:t>
            </a:r>
            <a:r>
              <a:rPr lang="en-US" sz="2000" spc="-135" dirty="0">
                <a:latin typeface="Verdana" panose="020B0604030504040204" pitchFamily="34" charset="0"/>
                <a:ea typeface="Verdana" panose="020B0604030504040204" pitchFamily="34" charset="0"/>
                <a:cs typeface="Verdana" panose="020B0604030504040204" pitchFamily="34" charset="0"/>
              </a:rPr>
              <a:t>caused </a:t>
            </a:r>
            <a:r>
              <a:rPr lang="en-US" sz="2000" spc="-90" dirty="0">
                <a:latin typeface="Verdana" panose="020B0604030504040204" pitchFamily="34" charset="0"/>
                <a:ea typeface="Verdana" panose="020B0604030504040204" pitchFamily="34" charset="0"/>
                <a:cs typeface="Verdana" panose="020B0604030504040204" pitchFamily="34" charset="0"/>
              </a:rPr>
              <a:t>by </a:t>
            </a:r>
            <a:r>
              <a:rPr lang="en-US" sz="2000" spc="-110" dirty="0">
                <a:latin typeface="Verdana" panose="020B0604030504040204" pitchFamily="34" charset="0"/>
                <a:ea typeface="Verdana" panose="020B0604030504040204" pitchFamily="34" charset="0"/>
                <a:cs typeface="Verdana" panose="020B0604030504040204" pitchFamily="34" charset="0"/>
              </a:rPr>
              <a:t>many machines </a:t>
            </a:r>
            <a:r>
              <a:rPr lang="en-US" sz="2000" spc="-85" dirty="0">
                <a:latin typeface="Verdana" panose="020B0604030504040204" pitchFamily="34" charset="0"/>
                <a:ea typeface="Verdana" panose="020B0604030504040204" pitchFamily="34" charset="0"/>
                <a:cs typeface="Verdana" panose="020B0604030504040204" pitchFamily="34" charset="0"/>
              </a:rPr>
              <a:t>being </a:t>
            </a:r>
            <a:r>
              <a:rPr lang="en-US" sz="2000" spc="-120" dirty="0">
                <a:latin typeface="Verdana" panose="020B0604030504040204" pitchFamily="34" charset="0"/>
                <a:ea typeface="Verdana" panose="020B0604030504040204" pitchFamily="34" charset="0"/>
                <a:cs typeface="Verdana" panose="020B0604030504040204" pitchFamily="34" charset="0"/>
              </a:rPr>
              <a:t>used </a:t>
            </a:r>
            <a:r>
              <a:rPr lang="en-US" sz="2000" spc="-75" dirty="0">
                <a:latin typeface="Verdana" panose="020B0604030504040204" pitchFamily="34" charset="0"/>
                <a:ea typeface="Verdana" panose="020B0604030504040204" pitchFamily="34" charset="0"/>
                <a:cs typeface="Verdana" panose="020B0604030504040204" pitchFamily="34" charset="0"/>
              </a:rPr>
              <a:t>simultaneously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75" dirty="0">
                <a:latin typeface="Verdana" panose="020B0604030504040204" pitchFamily="34" charset="0"/>
                <a:ea typeface="Verdana" panose="020B0604030504040204" pitchFamily="34" charset="0"/>
                <a:cs typeface="Verdana" panose="020B0604030504040204" pitchFamily="34" charset="0"/>
              </a:rPr>
              <a:t>access </a:t>
            </a:r>
            <a:r>
              <a:rPr lang="en-US" sz="2000" spc="-160" dirty="0">
                <a:latin typeface="Verdana" panose="020B0604030504040204" pitchFamily="34" charset="0"/>
                <a:ea typeface="Verdana" panose="020B0604030504040204" pitchFamily="34" charset="0"/>
                <a:cs typeface="Verdana" panose="020B0604030504040204" pitchFamily="34" charset="0"/>
              </a:rPr>
              <a:t>a</a:t>
            </a:r>
            <a:r>
              <a:rPr lang="en-US" sz="2000" spc="-10"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website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64769">
              <a:lnSpc>
                <a:spcPts val="2160"/>
              </a:lnSpc>
              <a:spcBef>
                <a:spcPts val="150"/>
              </a:spcBef>
            </a:pPr>
            <a:r>
              <a:rPr lang="en-US" sz="2000" spc="204" dirty="0">
                <a:latin typeface="Verdana" panose="020B0604030504040204" pitchFamily="34" charset="0"/>
                <a:ea typeface="Verdana" panose="020B0604030504040204" pitchFamily="34" charset="0"/>
                <a:cs typeface="Verdana" panose="020B0604030504040204" pitchFamily="34" charset="0"/>
              </a:rPr>
              <a:t>/</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server,</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120" dirty="0">
                <a:latin typeface="Verdana" panose="020B0604030504040204" pitchFamily="34" charset="0"/>
                <a:ea typeface="Verdana" panose="020B0604030504040204" pitchFamily="34" charset="0"/>
                <a:cs typeface="Verdana" panose="020B0604030504040204" pitchFamily="34" charset="0"/>
              </a:rPr>
              <a:t>causing</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55" dirty="0">
                <a:latin typeface="Verdana" panose="020B0604030504040204" pitchFamily="34" charset="0"/>
                <a:ea typeface="Verdana" panose="020B0604030504040204" pitchFamily="34" charset="0"/>
                <a:cs typeface="Verdana" panose="020B0604030504040204" pitchFamily="34" charset="0"/>
              </a:rPr>
              <a:t>it</a:t>
            </a:r>
            <a:r>
              <a:rPr lang="en-US" sz="2000" spc="-90" dirty="0">
                <a:latin typeface="Verdana" panose="020B0604030504040204" pitchFamily="34" charset="0"/>
                <a:ea typeface="Verdana" panose="020B0604030504040204" pitchFamily="34" charset="0"/>
                <a:cs typeface="Verdana" panose="020B0604030504040204" pitchFamily="34" charset="0"/>
              </a:rPr>
              <a:t> </a:t>
            </a:r>
            <a:r>
              <a:rPr lang="en-US" sz="2000" spc="10" dirty="0">
                <a:latin typeface="Verdana" panose="020B0604030504040204" pitchFamily="34" charset="0"/>
                <a:ea typeface="Verdana" panose="020B0604030504040204" pitchFamily="34" charset="0"/>
                <a:cs typeface="Verdana" panose="020B0604030504040204" pitchFamily="34" charset="0"/>
              </a:rPr>
              <a:t>to</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fall</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60" dirty="0">
                <a:latin typeface="Verdana" panose="020B0604030504040204" pitchFamily="34" charset="0"/>
                <a:ea typeface="Verdana" panose="020B0604030504040204" pitchFamily="34" charset="0"/>
                <a:cs typeface="Verdana" panose="020B0604030504040204" pitchFamily="34" charset="0"/>
              </a:rPr>
              <a:t>under</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130" dirty="0">
                <a:latin typeface="Verdana" panose="020B0604030504040204" pitchFamily="34" charset="0"/>
                <a:ea typeface="Verdana" panose="020B0604030504040204" pitchFamily="34" charset="0"/>
                <a:cs typeface="Verdana" panose="020B0604030504040204" pitchFamily="34" charset="0"/>
              </a:rPr>
              <a:t>such</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114" dirty="0">
                <a:latin typeface="Verdana" panose="020B0604030504040204" pitchFamily="34" charset="0"/>
                <a:ea typeface="Verdana" panose="020B0604030504040204" pitchFamily="34" charset="0"/>
                <a:cs typeface="Verdana" panose="020B0604030504040204" pitchFamily="34" charset="0"/>
              </a:rPr>
              <a:t>heavy</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load</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5" dirty="0">
                <a:latin typeface="Verdana" panose="020B0604030504040204" pitchFamily="34" charset="0"/>
                <a:ea typeface="Verdana" panose="020B0604030504040204" pitchFamily="34" charset="0"/>
                <a:cs typeface="Verdana" panose="020B0604030504040204" pitchFamily="34" charset="0"/>
              </a:rPr>
              <a:t>that</a:t>
            </a:r>
            <a:r>
              <a:rPr lang="en-US" sz="2000" spc="-90" dirty="0">
                <a:latin typeface="Verdana" panose="020B0604030504040204" pitchFamily="34" charset="0"/>
                <a:ea typeface="Verdana" panose="020B0604030504040204" pitchFamily="34" charset="0"/>
                <a:cs typeface="Verdana" panose="020B0604030504040204" pitchFamily="34" charset="0"/>
              </a:rPr>
              <a:t> </a:t>
            </a:r>
            <a:r>
              <a:rPr lang="en-US" sz="2000" spc="55" dirty="0">
                <a:latin typeface="Verdana" panose="020B0604030504040204" pitchFamily="34" charset="0"/>
                <a:ea typeface="Verdana" panose="020B0604030504040204" pitchFamily="34" charset="0"/>
                <a:cs typeface="Verdana" panose="020B0604030504040204" pitchFamily="34" charset="0"/>
              </a:rPr>
              <a:t>it</a:t>
            </a:r>
            <a:r>
              <a:rPr lang="en-US" sz="2000" spc="-90"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cannot</a:t>
            </a:r>
            <a:r>
              <a:rPr lang="en-US" sz="2000" spc="-90" dirty="0">
                <a:latin typeface="Verdana" panose="020B0604030504040204" pitchFamily="34" charset="0"/>
                <a:ea typeface="Verdana" panose="020B0604030504040204" pitchFamily="34" charset="0"/>
                <a:cs typeface="Verdana" panose="020B0604030504040204" pitchFamily="34" charset="0"/>
              </a:rPr>
              <a:t> </a:t>
            </a:r>
            <a:r>
              <a:rPr lang="en-US" sz="2000" spc="-120" dirty="0">
                <a:latin typeface="Verdana" panose="020B0604030504040204" pitchFamily="34" charset="0"/>
                <a:ea typeface="Verdana" panose="020B0604030504040204" pitchFamily="34" charset="0"/>
                <a:cs typeface="Verdana" panose="020B0604030504040204" pitchFamily="34" charset="0"/>
              </a:rPr>
              <a:t>keep</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up</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with</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120" dirty="0">
                <a:latin typeface="Verdana" panose="020B0604030504040204" pitchFamily="34" charset="0"/>
                <a:ea typeface="Verdana" panose="020B0604030504040204" pitchFamily="34" charset="0"/>
                <a:cs typeface="Verdana" panose="020B0604030504040204" pitchFamily="34" charset="0"/>
              </a:rPr>
              <a:t>any</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10" dirty="0">
                <a:latin typeface="Verdana" panose="020B0604030504040204" pitchFamily="34" charset="0"/>
                <a:ea typeface="Verdana" panose="020B0604030504040204" pitchFamily="34" charset="0"/>
                <a:cs typeface="Verdana" panose="020B0604030504040204" pitchFamily="34" charset="0"/>
              </a:rPr>
              <a:t>of</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the</a:t>
            </a:r>
            <a:r>
              <a:rPr lang="en-US" sz="2000" spc="-90" dirty="0">
                <a:latin typeface="Verdana" panose="020B0604030504040204" pitchFamily="34" charset="0"/>
                <a:ea typeface="Verdana" panose="020B0604030504040204" pitchFamily="34" charset="0"/>
                <a:cs typeface="Verdana" panose="020B0604030504040204" pitchFamily="34" charset="0"/>
              </a:rPr>
              <a:t> requests.  </a:t>
            </a:r>
            <a:r>
              <a:rPr lang="en-US" sz="2000" spc="-135" dirty="0">
                <a:latin typeface="Verdana" panose="020B0604030504040204" pitchFamily="34" charset="0"/>
                <a:ea typeface="Verdana" panose="020B0604030504040204" pitchFamily="34" charset="0"/>
                <a:cs typeface="Verdana" panose="020B0604030504040204" pitchFamily="34" charset="0"/>
              </a:rPr>
              <a:t>This </a:t>
            </a:r>
            <a:r>
              <a:rPr lang="en-US" sz="2000" spc="-85" dirty="0">
                <a:latin typeface="Verdana" panose="020B0604030504040204" pitchFamily="34" charset="0"/>
                <a:ea typeface="Verdana" panose="020B0604030504040204" pitchFamily="34" charset="0"/>
                <a:cs typeface="Verdana" panose="020B0604030504040204" pitchFamily="34" charset="0"/>
              </a:rPr>
              <a:t>renders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90" dirty="0">
                <a:latin typeface="Verdana" panose="020B0604030504040204" pitchFamily="34" charset="0"/>
                <a:ea typeface="Verdana" panose="020B0604030504040204" pitchFamily="34" charset="0"/>
                <a:cs typeface="Verdana" panose="020B0604030504040204" pitchFamily="34" charset="0"/>
              </a:rPr>
              <a:t>server unusable; </a:t>
            </a:r>
            <a:r>
              <a:rPr lang="en-US" sz="2000" spc="-45" dirty="0">
                <a:latin typeface="Verdana" panose="020B0604030504040204" pitchFamily="34" charset="0"/>
                <a:ea typeface="Verdana" panose="020B0604030504040204" pitchFamily="34" charset="0"/>
                <a:cs typeface="Verdana" panose="020B0604030504040204" pitchFamily="34" charset="0"/>
              </a:rPr>
              <a:t>all </a:t>
            </a:r>
            <a:r>
              <a:rPr lang="en-US" sz="2000" spc="-95" dirty="0">
                <a:latin typeface="Verdana" panose="020B0604030504040204" pitchFamily="34" charset="0"/>
                <a:ea typeface="Verdana" panose="020B0604030504040204" pitchFamily="34" charset="0"/>
                <a:cs typeface="Verdana" panose="020B0604030504040204" pitchFamily="34" charset="0"/>
              </a:rPr>
              <a:t>requests </a:t>
            </a:r>
            <a:r>
              <a:rPr lang="en-US" sz="2000" dirty="0">
                <a:latin typeface="Verdana" panose="020B0604030504040204" pitchFamily="34" charset="0"/>
                <a:ea typeface="Verdana" panose="020B0604030504040204" pitchFamily="34" charset="0"/>
                <a:cs typeface="Verdana" panose="020B0604030504040204" pitchFamily="34" charset="0"/>
              </a:rPr>
              <a:t>will</a:t>
            </a:r>
            <a:r>
              <a:rPr lang="en-US" sz="2000" spc="-229" dirty="0">
                <a:latin typeface="Verdana" panose="020B0604030504040204" pitchFamily="34" charset="0"/>
                <a:ea typeface="Verdana" panose="020B0604030504040204" pitchFamily="34" charset="0"/>
                <a:cs typeface="Verdana" panose="020B0604030504040204" pitchFamily="34" charset="0"/>
              </a:rPr>
              <a:t> </a:t>
            </a:r>
            <a:r>
              <a:rPr lang="en-US" sz="2000" spc="-20" dirty="0">
                <a:latin typeface="Verdana" panose="020B0604030504040204" pitchFamily="34" charset="0"/>
                <a:ea typeface="Verdana" panose="020B0604030504040204" pitchFamily="34" charset="0"/>
                <a:cs typeface="Verdana" panose="020B0604030504040204" pitchFamily="34" charset="0"/>
              </a:rPr>
              <a:t>timeout.</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DDOS Attack: Concept	</a:t>
            </a:r>
          </a:p>
        </p:txBody>
      </p:sp>
    </p:spTree>
    <p:extLst>
      <p:ext uri="{BB962C8B-B14F-4D97-AF65-F5344CB8AC3E}">
        <p14:creationId xmlns:p14="http://schemas.microsoft.com/office/powerpoint/2010/main" val="3645950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427468"/>
            <a:ext cx="11585731" cy="4385167"/>
          </a:xfrm>
        </p:spPr>
        <p:txBody>
          <a:bodyPr/>
          <a:lstStyle/>
          <a:p>
            <a:pPr marL="12700" marR="56515">
              <a:lnSpc>
                <a:spcPts val="2160"/>
              </a:lnSpc>
              <a:spcBef>
                <a:spcPts val="365"/>
              </a:spcBef>
            </a:pPr>
            <a:r>
              <a:rPr lang="en-US" sz="2000" i="1" spc="-80" dirty="0">
                <a:latin typeface="Verdana" panose="020B0604030504040204" pitchFamily="34" charset="0"/>
                <a:ea typeface="Verdana" panose="020B0604030504040204" pitchFamily="34" charset="0"/>
                <a:cs typeface="Verdana" panose="020B0604030504040204" pitchFamily="34" charset="0"/>
              </a:rPr>
              <a:t>Winston </a:t>
            </a:r>
            <a:r>
              <a:rPr lang="en-US" sz="2000" spc="-85" dirty="0">
                <a:latin typeface="Verdana" panose="020B0604030504040204" pitchFamily="34" charset="0"/>
                <a:ea typeface="Verdana" panose="020B0604030504040204" pitchFamily="34" charset="0"/>
                <a:cs typeface="Verdana" panose="020B0604030504040204" pitchFamily="34" charset="0"/>
              </a:rPr>
              <a:t>runs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75" dirty="0">
                <a:latin typeface="Verdana" panose="020B0604030504040204" pitchFamily="34" charset="0"/>
                <a:ea typeface="Verdana" panose="020B0604030504040204" pitchFamily="34" charset="0"/>
                <a:cs typeface="Verdana" panose="020B0604030504040204" pitchFamily="34" charset="0"/>
              </a:rPr>
              <a:t>local </a:t>
            </a:r>
            <a:r>
              <a:rPr lang="en-US" sz="2000" spc="-80" dirty="0">
                <a:latin typeface="Verdana" panose="020B0604030504040204" pitchFamily="34" charset="0"/>
                <a:ea typeface="Verdana" panose="020B0604030504040204" pitchFamily="34" charset="0"/>
                <a:cs typeface="Verdana" panose="020B0604030504040204" pitchFamily="34" charset="0"/>
              </a:rPr>
              <a:t>cat </a:t>
            </a:r>
            <a:r>
              <a:rPr lang="en-US" sz="2000" spc="-75" dirty="0">
                <a:latin typeface="Verdana" panose="020B0604030504040204" pitchFamily="34" charset="0"/>
                <a:ea typeface="Verdana" panose="020B0604030504040204" pitchFamily="34" charset="0"/>
                <a:cs typeface="Verdana" panose="020B0604030504040204" pitchFamily="34" charset="0"/>
              </a:rPr>
              <a:t>boarding </a:t>
            </a:r>
            <a:r>
              <a:rPr lang="en-US" sz="2000" spc="-125" dirty="0">
                <a:latin typeface="Verdana" panose="020B0604030504040204" pitchFamily="34" charset="0"/>
                <a:ea typeface="Verdana" panose="020B0604030504040204" pitchFamily="34" charset="0"/>
                <a:cs typeface="Verdana" panose="020B0604030504040204" pitchFamily="34" charset="0"/>
              </a:rPr>
              <a:t>business </a:t>
            </a:r>
            <a:r>
              <a:rPr lang="en-US" sz="2000" spc="-10" dirty="0">
                <a:latin typeface="Verdana" panose="020B0604030504040204" pitchFamily="34" charset="0"/>
                <a:ea typeface="Verdana" panose="020B0604030504040204" pitchFamily="34" charset="0"/>
                <a:cs typeface="Verdana" panose="020B0604030504040204" pitchFamily="34" charset="0"/>
              </a:rPr>
              <a:t>out </a:t>
            </a:r>
            <a:r>
              <a:rPr lang="en-US" sz="2000" spc="-5" dirty="0">
                <a:latin typeface="Verdana" panose="020B0604030504040204" pitchFamily="34" charset="0"/>
                <a:ea typeface="Verdana" panose="020B0604030504040204" pitchFamily="34" charset="0"/>
                <a:cs typeface="Verdana" panose="020B0604030504040204" pitchFamily="34" charset="0"/>
              </a:rPr>
              <a:t>of </a:t>
            </a:r>
            <a:r>
              <a:rPr lang="en-US" sz="2000" spc="-95" dirty="0">
                <a:latin typeface="Verdana" panose="020B0604030504040204" pitchFamily="34" charset="0"/>
                <a:ea typeface="Verdana" panose="020B0604030504040204" pitchFamily="34" charset="0"/>
                <a:cs typeface="Verdana" panose="020B0604030504040204" pitchFamily="34" charset="0"/>
              </a:rPr>
              <a:t>his </a:t>
            </a:r>
            <a:r>
              <a:rPr lang="en-US" sz="2000" spc="-80" dirty="0">
                <a:latin typeface="Verdana" panose="020B0604030504040204" pitchFamily="34" charset="0"/>
                <a:ea typeface="Verdana" panose="020B0604030504040204" pitchFamily="34" charset="0"/>
                <a:cs typeface="Verdana" panose="020B0604030504040204" pitchFamily="34" charset="0"/>
              </a:rPr>
              <a:t>home. </a:t>
            </a:r>
            <a:r>
              <a:rPr lang="en-US" sz="2000" spc="-204" dirty="0">
                <a:latin typeface="Verdana" panose="020B0604030504040204" pitchFamily="34" charset="0"/>
                <a:ea typeface="Verdana" panose="020B0604030504040204" pitchFamily="34" charset="0"/>
                <a:cs typeface="Verdana" panose="020B0604030504040204" pitchFamily="34" charset="0"/>
              </a:rPr>
              <a:t>As </a:t>
            </a:r>
            <a:r>
              <a:rPr lang="en-US" sz="2000" spc="-95" dirty="0">
                <a:latin typeface="Verdana" panose="020B0604030504040204" pitchFamily="34" charset="0"/>
                <a:ea typeface="Verdana" panose="020B0604030504040204" pitchFamily="34" charset="0"/>
                <a:cs typeface="Verdana" panose="020B0604030504040204" pitchFamily="34" charset="0"/>
              </a:rPr>
              <a:t>his </a:t>
            </a:r>
            <a:r>
              <a:rPr lang="en-US" sz="2000" spc="-80" dirty="0">
                <a:latin typeface="Verdana" panose="020B0604030504040204" pitchFamily="34" charset="0"/>
                <a:ea typeface="Verdana" panose="020B0604030504040204" pitchFamily="34" charset="0"/>
                <a:cs typeface="Verdana" panose="020B0604030504040204" pitchFamily="34" charset="0"/>
              </a:rPr>
              <a:t>web </a:t>
            </a:r>
            <a:r>
              <a:rPr lang="en-US" sz="2000" spc="-70" dirty="0">
                <a:latin typeface="Verdana" panose="020B0604030504040204" pitchFamily="34" charset="0"/>
                <a:ea typeface="Verdana" panose="020B0604030504040204" pitchFamily="34" charset="0"/>
                <a:cs typeface="Verdana" panose="020B0604030504040204" pitchFamily="34" charset="0"/>
              </a:rPr>
              <a:t>admin, </a:t>
            </a:r>
            <a:r>
              <a:rPr lang="en-US" sz="2000" spc="-85" dirty="0">
                <a:latin typeface="Verdana" panose="020B0604030504040204" pitchFamily="34" charset="0"/>
                <a:ea typeface="Verdana" panose="020B0604030504040204" pitchFamily="34" charset="0"/>
                <a:cs typeface="Verdana" panose="020B0604030504040204" pitchFamily="34" charset="0"/>
              </a:rPr>
              <a:t>you </a:t>
            </a:r>
            <a:r>
              <a:rPr lang="en-US" sz="2000" spc="-125" dirty="0">
                <a:latin typeface="Verdana" panose="020B0604030504040204" pitchFamily="34" charset="0"/>
                <a:ea typeface="Verdana" panose="020B0604030504040204" pitchFamily="34" charset="0"/>
                <a:cs typeface="Verdana" panose="020B0604030504040204" pitchFamily="34" charset="0"/>
              </a:rPr>
              <a:t>have </a:t>
            </a:r>
            <a:r>
              <a:rPr lang="en-US" sz="2000" spc="-80" dirty="0">
                <a:latin typeface="Verdana" panose="020B0604030504040204" pitchFamily="34" charset="0"/>
                <a:ea typeface="Verdana" panose="020B0604030504040204" pitchFamily="34" charset="0"/>
                <a:cs typeface="Verdana" panose="020B0604030504040204" pitchFamily="34" charset="0"/>
              </a:rPr>
              <a:t>set </a:t>
            </a:r>
            <a:r>
              <a:rPr lang="en-US" sz="2000" spc="-45" dirty="0">
                <a:latin typeface="Verdana" panose="020B0604030504040204" pitchFamily="34" charset="0"/>
                <a:ea typeface="Verdana" panose="020B0604030504040204" pitchFamily="34" charset="0"/>
                <a:cs typeface="Verdana" panose="020B0604030504040204" pitchFamily="34" charset="0"/>
              </a:rPr>
              <a:t>him  </a:t>
            </a:r>
            <a:r>
              <a:rPr lang="en-US" sz="2000" spc="-70" dirty="0">
                <a:latin typeface="Verdana" panose="020B0604030504040204" pitchFamily="34" charset="0"/>
                <a:ea typeface="Verdana" panose="020B0604030504040204" pitchFamily="34" charset="0"/>
                <a:cs typeface="Verdana" panose="020B0604030504040204" pitchFamily="34" charset="0"/>
              </a:rPr>
              <a:t>up </a:t>
            </a:r>
            <a:r>
              <a:rPr lang="en-US" sz="2000" dirty="0">
                <a:latin typeface="Verdana" panose="020B0604030504040204" pitchFamily="34" charset="0"/>
                <a:ea typeface="Verdana" panose="020B0604030504040204" pitchFamily="34" charset="0"/>
                <a:cs typeface="Verdana" panose="020B0604030504040204" pitchFamily="34" charset="0"/>
              </a:rPr>
              <a:t>with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90" dirty="0">
                <a:latin typeface="Verdana" panose="020B0604030504040204" pitchFamily="34" charset="0"/>
                <a:ea typeface="Verdana" panose="020B0604030504040204" pitchFamily="34" charset="0"/>
                <a:cs typeface="Verdana" panose="020B0604030504040204" pitchFamily="34" charset="0"/>
              </a:rPr>
              <a:t>small server </a:t>
            </a:r>
            <a:r>
              <a:rPr lang="en-US" sz="2000" dirty="0">
                <a:latin typeface="Verdana" panose="020B0604030504040204" pitchFamily="34" charset="0"/>
                <a:ea typeface="Verdana" panose="020B0604030504040204" pitchFamily="34" charset="0"/>
                <a:cs typeface="Verdana" panose="020B0604030504040204" pitchFamily="34" charset="0"/>
              </a:rPr>
              <a:t>with </a:t>
            </a:r>
            <a:r>
              <a:rPr lang="en-US" sz="2000" spc="-50" dirty="0">
                <a:latin typeface="Verdana" panose="020B0604030504040204" pitchFamily="34" charset="0"/>
                <a:ea typeface="Verdana" panose="020B0604030504040204" pitchFamily="34" charset="0"/>
                <a:cs typeface="Verdana" panose="020B0604030504040204" pitchFamily="34" charset="0"/>
              </a:rPr>
              <a:t>minimal </a:t>
            </a:r>
            <a:r>
              <a:rPr lang="en-US" sz="2000" spc="-45" dirty="0">
                <a:latin typeface="Verdana" panose="020B0604030504040204" pitchFamily="34" charset="0"/>
                <a:ea typeface="Verdana" panose="020B0604030504040204" pitchFamily="34" charset="0"/>
                <a:cs typeface="Verdana" panose="020B0604030504040204" pitchFamily="34" charset="0"/>
              </a:rPr>
              <a:t>bandwidth </a:t>
            </a:r>
            <a:r>
              <a:rPr lang="en-US" sz="2000" spc="-85" dirty="0">
                <a:latin typeface="Verdana" panose="020B0604030504040204" pitchFamily="34" charset="0"/>
                <a:ea typeface="Verdana" panose="020B0604030504040204" pitchFamily="34" charset="0"/>
                <a:cs typeface="Verdana" panose="020B0604030504040204" pitchFamily="34" charset="0"/>
              </a:rPr>
              <a:t>due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50" dirty="0">
                <a:latin typeface="Verdana" panose="020B0604030504040204" pitchFamily="34" charset="0"/>
                <a:ea typeface="Verdana" panose="020B0604030504040204" pitchFamily="34" charset="0"/>
                <a:cs typeface="Verdana" panose="020B0604030504040204" pitchFamily="34" charset="0"/>
              </a:rPr>
              <a:t>relative </a:t>
            </a:r>
            <a:r>
              <a:rPr lang="en-US" sz="2000" spc="-30" dirty="0">
                <a:latin typeface="Verdana" panose="020B0604030504040204" pitchFamily="34" charset="0"/>
                <a:ea typeface="Verdana" panose="020B0604030504040204" pitchFamily="34" charset="0"/>
                <a:cs typeface="Verdana" panose="020B0604030504040204" pitchFamily="34" charset="0"/>
              </a:rPr>
              <a:t>low </a:t>
            </a:r>
            <a:r>
              <a:rPr lang="en-US" sz="2000" spc="-20" dirty="0">
                <a:latin typeface="Verdana" panose="020B0604030504040204" pitchFamily="34" charset="0"/>
                <a:ea typeface="Verdana" panose="020B0604030504040204" pitchFamily="34" charset="0"/>
                <a:cs typeface="Verdana" panose="020B0604030504040204" pitchFamily="34" charset="0"/>
              </a:rPr>
              <a:t>traffic </a:t>
            </a:r>
            <a:r>
              <a:rPr lang="en-US" sz="2000" spc="-95" dirty="0">
                <a:latin typeface="Verdana" panose="020B0604030504040204" pitchFamily="34" charset="0"/>
                <a:ea typeface="Verdana" panose="020B0604030504040204" pitchFamily="34" charset="0"/>
                <a:cs typeface="Verdana" panose="020B0604030504040204" pitchFamily="34" charset="0"/>
              </a:rPr>
              <a:t>his </a:t>
            </a:r>
            <a:r>
              <a:rPr lang="en-US" sz="2000" spc="-70" dirty="0">
                <a:latin typeface="Verdana" panose="020B0604030504040204" pitchFamily="34" charset="0"/>
                <a:ea typeface="Verdana" panose="020B0604030504040204" pitchFamily="34" charset="0"/>
                <a:cs typeface="Verdana" panose="020B0604030504040204" pitchFamily="34" charset="0"/>
              </a:rPr>
              <a:t>website  </a:t>
            </a:r>
            <a:r>
              <a:rPr lang="en-US" sz="2000" spc="-100" dirty="0">
                <a:latin typeface="Verdana" panose="020B0604030504040204" pitchFamily="34" charset="0"/>
                <a:ea typeface="Verdana" panose="020B0604030504040204" pitchFamily="34" charset="0"/>
                <a:cs typeface="Verdana" panose="020B0604030504040204" pitchFamily="34" charset="0"/>
              </a:rPr>
              <a:t>generates.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5080" algn="just">
              <a:lnSpc>
                <a:spcPts val="2160"/>
              </a:lnSpc>
              <a:spcBef>
                <a:spcPts val="1390"/>
              </a:spcBef>
            </a:pPr>
            <a:r>
              <a:rPr lang="en-US" sz="2000" i="1" spc="-110" dirty="0">
                <a:latin typeface="Verdana" panose="020B0604030504040204" pitchFamily="34" charset="0"/>
                <a:ea typeface="Verdana" panose="020B0604030504040204" pitchFamily="34" charset="0"/>
                <a:cs typeface="Verdana" panose="020B0604030504040204" pitchFamily="34" charset="0"/>
              </a:rPr>
              <a:t>Schmidt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95" dirty="0">
                <a:latin typeface="Verdana" panose="020B0604030504040204" pitchFamily="34" charset="0"/>
                <a:ea typeface="Verdana" panose="020B0604030504040204" pitchFamily="34" charset="0"/>
                <a:cs typeface="Verdana" panose="020B0604030504040204" pitchFamily="34" charset="0"/>
              </a:rPr>
              <a:t>been </a:t>
            </a:r>
            <a:r>
              <a:rPr lang="en-US" sz="2000" spc="-50" dirty="0">
                <a:latin typeface="Verdana" panose="020B0604030504040204" pitchFamily="34" charset="0"/>
                <a:ea typeface="Verdana" panose="020B0604030504040204" pitchFamily="34" charset="0"/>
                <a:cs typeface="Verdana" panose="020B0604030504040204" pitchFamily="34" charset="0"/>
              </a:rPr>
              <a:t>hired </a:t>
            </a:r>
            <a:r>
              <a:rPr lang="en-US" sz="2000" spc="-90" dirty="0">
                <a:latin typeface="Verdana" panose="020B0604030504040204" pitchFamily="34" charset="0"/>
                <a:ea typeface="Verdana" panose="020B0604030504040204" pitchFamily="34" charset="0"/>
                <a:cs typeface="Verdana" panose="020B0604030504040204" pitchFamily="34" charset="0"/>
              </a:rPr>
              <a:t>by </a:t>
            </a:r>
            <a:r>
              <a:rPr lang="en-US" sz="2000" spc="-50" dirty="0">
                <a:latin typeface="Verdana" panose="020B0604030504040204" pitchFamily="34" charset="0"/>
                <a:ea typeface="Verdana" panose="020B0604030504040204" pitchFamily="34" charset="0"/>
                <a:cs typeface="Verdana" panose="020B0604030504040204" pitchFamily="34" charset="0"/>
              </a:rPr>
              <a:t>another </a:t>
            </a:r>
            <a:r>
              <a:rPr lang="en-US" sz="2000" spc="-75" dirty="0">
                <a:latin typeface="Verdana" panose="020B0604030504040204" pitchFamily="34" charset="0"/>
                <a:ea typeface="Verdana" panose="020B0604030504040204" pitchFamily="34" charset="0"/>
                <a:cs typeface="Verdana" panose="020B0604030504040204" pitchFamily="34" charset="0"/>
              </a:rPr>
              <a:t>budding cat boarding </a:t>
            </a:r>
            <a:r>
              <a:rPr lang="en-US" sz="2000" spc="-125" dirty="0">
                <a:latin typeface="Verdana" panose="020B0604030504040204" pitchFamily="34" charset="0"/>
                <a:ea typeface="Verdana" panose="020B0604030504040204" pitchFamily="34" charset="0"/>
                <a:cs typeface="Verdana" panose="020B0604030504040204" pitchFamily="34" charset="0"/>
              </a:rPr>
              <a:t>business </a:t>
            </a:r>
            <a:r>
              <a:rPr lang="en-US" sz="2000" spc="-30" dirty="0">
                <a:latin typeface="Verdana" panose="020B0604030504040204" pitchFamily="34" charset="0"/>
                <a:ea typeface="Verdana" panose="020B0604030504040204" pitchFamily="34" charset="0"/>
                <a:cs typeface="Verdana" panose="020B0604030504040204" pitchFamily="34" charset="0"/>
              </a:rPr>
              <a:t>in the </a:t>
            </a:r>
            <a:r>
              <a:rPr lang="en-US" sz="2000" spc="-145" dirty="0">
                <a:latin typeface="Verdana" panose="020B0604030504040204" pitchFamily="34" charset="0"/>
                <a:ea typeface="Verdana" panose="020B0604030504040204" pitchFamily="34" charset="0"/>
                <a:cs typeface="Verdana" panose="020B0604030504040204" pitchFamily="34" charset="0"/>
              </a:rPr>
              <a:t>same </a:t>
            </a:r>
            <a:r>
              <a:rPr lang="en-US" sz="2000" spc="-110" dirty="0">
                <a:latin typeface="Verdana" panose="020B0604030504040204" pitchFamily="34" charset="0"/>
                <a:ea typeface="Verdana" panose="020B0604030504040204" pitchFamily="34" charset="0"/>
                <a:cs typeface="Verdana" panose="020B0604030504040204" pitchFamily="34" charset="0"/>
              </a:rPr>
              <a:t>area </a:t>
            </a:r>
            <a:r>
              <a:rPr lang="en-US" sz="2000" spc="-190" dirty="0">
                <a:latin typeface="Verdana" panose="020B0604030504040204" pitchFamily="34" charset="0"/>
                <a:ea typeface="Verdana" panose="020B0604030504040204" pitchFamily="34" charset="0"/>
                <a:cs typeface="Verdana" panose="020B0604030504040204" pitchFamily="34" charset="0"/>
              </a:rPr>
              <a:t>as </a:t>
            </a:r>
            <a:r>
              <a:rPr lang="en-US" sz="2000" spc="-65" dirty="0">
                <a:latin typeface="Verdana" panose="020B0604030504040204" pitchFamily="34" charset="0"/>
                <a:ea typeface="Verdana" panose="020B0604030504040204" pitchFamily="34" charset="0"/>
                <a:cs typeface="Verdana" panose="020B0604030504040204" pitchFamily="34" charset="0"/>
              </a:rPr>
              <a:t>Winston.  Winston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95" dirty="0">
                <a:latin typeface="Verdana" panose="020B0604030504040204" pitchFamily="34" charset="0"/>
                <a:ea typeface="Verdana" panose="020B0604030504040204" pitchFamily="34" charset="0"/>
                <a:cs typeface="Verdana" panose="020B0604030504040204" pitchFamily="34" charset="0"/>
              </a:rPr>
              <a:t>announced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70" dirty="0">
                <a:latin typeface="Verdana" panose="020B0604030504040204" pitchFamily="34" charset="0"/>
                <a:ea typeface="Verdana" panose="020B0604030504040204" pitchFamily="34" charset="0"/>
                <a:cs typeface="Verdana" panose="020B0604030504040204" pitchFamily="34" charset="0"/>
              </a:rPr>
              <a:t>holiday discount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75" dirty="0">
                <a:latin typeface="Verdana" panose="020B0604030504040204" pitchFamily="34" charset="0"/>
                <a:ea typeface="Verdana" panose="020B0604030504040204" pitchFamily="34" charset="0"/>
                <a:cs typeface="Verdana" panose="020B0604030504040204" pitchFamily="34" charset="0"/>
              </a:rPr>
              <a:t>boarding </a:t>
            </a:r>
            <a:r>
              <a:rPr lang="en-US" sz="2000" spc="-114" dirty="0">
                <a:latin typeface="Verdana" panose="020B0604030504040204" pitchFamily="34" charset="0"/>
                <a:ea typeface="Verdana" panose="020B0604030504040204" pitchFamily="34" charset="0"/>
                <a:cs typeface="Verdana" panose="020B0604030504040204" pitchFamily="34" charset="0"/>
              </a:rPr>
              <a:t>cats </a:t>
            </a:r>
            <a:r>
              <a:rPr lang="en-US" sz="2000" spc="-65" dirty="0">
                <a:latin typeface="Verdana" panose="020B0604030504040204" pitchFamily="34" charset="0"/>
                <a:ea typeface="Verdana" panose="020B0604030504040204" pitchFamily="34" charset="0"/>
                <a:cs typeface="Verdana" panose="020B0604030504040204" pitchFamily="34" charset="0"/>
              </a:rPr>
              <a:t>more </a:t>
            </a:r>
            <a:r>
              <a:rPr lang="en-US" sz="2000" spc="-45" dirty="0">
                <a:latin typeface="Verdana" panose="020B0604030504040204" pitchFamily="34" charset="0"/>
                <a:ea typeface="Verdana" panose="020B0604030504040204" pitchFamily="34" charset="0"/>
                <a:cs typeface="Verdana" panose="020B0604030504040204" pitchFamily="34" charset="0"/>
              </a:rPr>
              <a:t>than five </a:t>
            </a:r>
            <a:r>
              <a:rPr lang="en-US" sz="2000" spc="-150" dirty="0">
                <a:latin typeface="Verdana" panose="020B0604030504040204" pitchFamily="34" charset="0"/>
                <a:ea typeface="Verdana" panose="020B0604030504040204" pitchFamily="34" charset="0"/>
                <a:cs typeface="Verdana" panose="020B0604030504040204" pitchFamily="34" charset="0"/>
              </a:rPr>
              <a:t>days </a:t>
            </a:r>
            <a:r>
              <a:rPr lang="en-US" sz="2000" spc="-30" dirty="0">
                <a:latin typeface="Verdana" panose="020B0604030504040204" pitchFamily="34" charset="0"/>
                <a:ea typeface="Verdana" panose="020B0604030504040204" pitchFamily="34" charset="0"/>
                <a:cs typeface="Verdana" panose="020B0604030504040204" pitchFamily="34" charset="0"/>
              </a:rPr>
              <a:t>in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85" dirty="0">
                <a:latin typeface="Verdana" panose="020B0604030504040204" pitchFamily="34" charset="0"/>
                <a:ea typeface="Verdana" panose="020B0604030504040204" pitchFamily="34" charset="0"/>
                <a:cs typeface="Verdana" panose="020B0604030504040204" pitchFamily="34" charset="0"/>
              </a:rPr>
              <a:t>row,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65" dirty="0">
                <a:latin typeface="Verdana" panose="020B0604030504040204" pitchFamily="34" charset="0"/>
                <a:ea typeface="Verdana" panose="020B0604030504040204" pitchFamily="34" charset="0"/>
                <a:cs typeface="Verdana" panose="020B0604030504040204" pitchFamily="34" charset="0"/>
              </a:rPr>
              <a:t>taking</a:t>
            </a:r>
            <a:r>
              <a:rPr lang="en-US" sz="2000" spc="-110"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in</a:t>
            </a:r>
            <a:r>
              <a:rPr lang="en-US" sz="2000" spc="-105" dirty="0">
                <a:latin typeface="Verdana" panose="020B0604030504040204" pitchFamily="34" charset="0"/>
                <a:ea typeface="Verdana" panose="020B0604030504040204" pitchFamily="34" charset="0"/>
                <a:cs typeface="Verdana" panose="020B0604030504040204" pitchFamily="34" charset="0"/>
              </a:rPr>
              <a:t> </a:t>
            </a:r>
            <a:r>
              <a:rPr lang="en-US" sz="2000" spc="-160" dirty="0">
                <a:latin typeface="Verdana" panose="020B0604030504040204" pitchFamily="34" charset="0"/>
                <a:ea typeface="Verdana" panose="020B0604030504040204" pitchFamily="34" charset="0"/>
                <a:cs typeface="Verdana" panose="020B0604030504040204" pitchFamily="34" charset="0"/>
              </a:rPr>
              <a:t>a</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majority</a:t>
            </a:r>
            <a:r>
              <a:rPr lang="en-US" sz="2000" spc="-110" dirty="0">
                <a:latin typeface="Verdana" panose="020B0604030504040204" pitchFamily="34" charset="0"/>
                <a:ea typeface="Verdana" panose="020B0604030504040204" pitchFamily="34" charset="0"/>
                <a:cs typeface="Verdana" panose="020B0604030504040204" pitchFamily="34" charset="0"/>
              </a:rPr>
              <a:t> </a:t>
            </a:r>
            <a:r>
              <a:rPr lang="en-US" sz="2000" spc="-5" dirty="0">
                <a:latin typeface="Verdana" panose="020B0604030504040204" pitchFamily="34" charset="0"/>
                <a:ea typeface="Verdana" panose="020B0604030504040204" pitchFamily="34" charset="0"/>
                <a:cs typeface="Verdana" panose="020B0604030504040204" pitchFamily="34" charset="0"/>
              </a:rPr>
              <a:t>of</a:t>
            </a:r>
            <a:r>
              <a:rPr lang="en-US" sz="2000" spc="-105"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the</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125" dirty="0">
                <a:latin typeface="Verdana" panose="020B0604030504040204" pitchFamily="34" charset="0"/>
                <a:ea typeface="Verdana" panose="020B0604030504040204" pitchFamily="34" charset="0"/>
                <a:cs typeface="Verdana" panose="020B0604030504040204" pitchFamily="34" charset="0"/>
              </a:rPr>
              <a:t>business</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85" dirty="0">
                <a:latin typeface="Verdana" panose="020B0604030504040204" pitchFamily="34" charset="0"/>
                <a:ea typeface="Verdana" panose="020B0604030504040204" pitchFamily="34" charset="0"/>
                <a:cs typeface="Verdana" panose="020B0604030504040204" pitchFamily="34" charset="0"/>
              </a:rPr>
              <a:t>due</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10" dirty="0">
                <a:latin typeface="Verdana" panose="020B0604030504040204" pitchFamily="34" charset="0"/>
                <a:ea typeface="Verdana" panose="020B0604030504040204" pitchFamily="34" charset="0"/>
                <a:cs typeface="Verdana" panose="020B0604030504040204" pitchFamily="34" charset="0"/>
              </a:rPr>
              <a:t>to</a:t>
            </a:r>
            <a:r>
              <a:rPr lang="en-US" sz="2000" spc="-110" dirty="0">
                <a:latin typeface="Verdana" panose="020B0604030504040204" pitchFamily="34" charset="0"/>
                <a:ea typeface="Verdana" panose="020B0604030504040204" pitchFamily="34" charset="0"/>
                <a:cs typeface="Verdana" panose="020B0604030504040204" pitchFamily="34" charset="0"/>
              </a:rPr>
              <a:t> </a:t>
            </a:r>
            <a:r>
              <a:rPr lang="en-US" sz="2000" spc="-95" dirty="0">
                <a:latin typeface="Verdana" panose="020B0604030504040204" pitchFamily="34" charset="0"/>
                <a:ea typeface="Verdana" panose="020B0604030504040204" pitchFamily="34" charset="0"/>
                <a:cs typeface="Verdana" panose="020B0604030504040204" pitchFamily="34" charset="0"/>
              </a:rPr>
              <a:t>his</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35" dirty="0">
                <a:latin typeface="Verdana" panose="020B0604030504040204" pitchFamily="34" charset="0"/>
                <a:ea typeface="Verdana" panose="020B0604030504040204" pitchFamily="34" charset="0"/>
                <a:cs typeface="Verdana" panose="020B0604030504040204" pitchFamily="34" charset="0"/>
              </a:rPr>
              <a:t>rapport</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in</a:t>
            </a:r>
            <a:r>
              <a:rPr lang="en-US" sz="2000" spc="-105"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the</a:t>
            </a:r>
            <a:r>
              <a:rPr lang="en-US" sz="2000" spc="-100" dirty="0">
                <a:latin typeface="Verdana" panose="020B0604030504040204" pitchFamily="34" charset="0"/>
                <a:ea typeface="Verdana" panose="020B0604030504040204" pitchFamily="34" charset="0"/>
                <a:cs typeface="Verdana" panose="020B0604030504040204" pitchFamily="34" charset="0"/>
              </a:rPr>
              <a:t> area.</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93345">
              <a:lnSpc>
                <a:spcPts val="2160"/>
              </a:lnSpc>
              <a:spcBef>
                <a:spcPts val="1415"/>
              </a:spcBef>
            </a:pPr>
            <a:r>
              <a:rPr lang="en-US" sz="2000" spc="-65" dirty="0">
                <a:latin typeface="Verdana" panose="020B0604030504040204" pitchFamily="34" charset="0"/>
                <a:ea typeface="Verdana" panose="020B0604030504040204" pitchFamily="34" charset="0"/>
                <a:cs typeface="Verdana" panose="020B0604030504040204" pitchFamily="34" charset="0"/>
              </a:rPr>
              <a:t>In </a:t>
            </a:r>
            <a:r>
              <a:rPr lang="en-US" sz="2000" spc="-45" dirty="0">
                <a:latin typeface="Verdana" panose="020B0604030504040204" pitchFamily="34" charset="0"/>
                <a:ea typeface="Verdana" panose="020B0604030504040204" pitchFamily="34" charset="0"/>
                <a:cs typeface="Verdana" panose="020B0604030504040204" pitchFamily="34" charset="0"/>
              </a:rPr>
              <a:t>order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55" dirty="0">
                <a:latin typeface="Verdana" panose="020B0604030504040204" pitchFamily="34" charset="0"/>
                <a:ea typeface="Verdana" panose="020B0604030504040204" pitchFamily="34" charset="0"/>
                <a:cs typeface="Verdana" panose="020B0604030504040204" pitchFamily="34" charset="0"/>
              </a:rPr>
              <a:t>cripple </a:t>
            </a:r>
            <a:r>
              <a:rPr lang="en-US" sz="2000" spc="-65" dirty="0">
                <a:latin typeface="Verdana" panose="020B0604030504040204" pitchFamily="34" charset="0"/>
                <a:ea typeface="Verdana" panose="020B0604030504040204" pitchFamily="34" charset="0"/>
                <a:cs typeface="Verdana" panose="020B0604030504040204" pitchFamily="34" charset="0"/>
              </a:rPr>
              <a:t>Winston, </a:t>
            </a:r>
            <a:r>
              <a:rPr lang="en-US" sz="2000" spc="-95" dirty="0">
                <a:latin typeface="Verdana" panose="020B0604030504040204" pitchFamily="34" charset="0"/>
                <a:ea typeface="Verdana" panose="020B0604030504040204" pitchFamily="34" charset="0"/>
                <a:cs typeface="Verdana" panose="020B0604030504040204" pitchFamily="34" charset="0"/>
              </a:rPr>
              <a:t>Schmidt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85" dirty="0">
                <a:latin typeface="Verdana" panose="020B0604030504040204" pitchFamily="34" charset="0"/>
                <a:ea typeface="Verdana" panose="020B0604030504040204" pitchFamily="34" charset="0"/>
                <a:cs typeface="Verdana" panose="020B0604030504040204" pitchFamily="34" charset="0"/>
              </a:rPr>
              <a:t>enabled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0" dirty="0">
                <a:latin typeface="Verdana" panose="020B0604030504040204" pitchFamily="34" charset="0"/>
                <a:ea typeface="Verdana" panose="020B0604030504040204" pitchFamily="34" charset="0"/>
                <a:cs typeface="Verdana" panose="020B0604030504040204" pitchFamily="34" charset="0"/>
              </a:rPr>
              <a:t>botnet </a:t>
            </a:r>
            <a:r>
              <a:rPr lang="en-US" sz="2000" spc="-140" dirty="0">
                <a:latin typeface="Verdana" panose="020B0604030504040204" pitchFamily="34" charset="0"/>
                <a:ea typeface="Verdana" panose="020B0604030504040204" pitchFamily="34" charset="0"/>
                <a:cs typeface="Verdana" panose="020B0604030504040204" pitchFamily="34" charset="0"/>
              </a:rPr>
              <a:t>across </a:t>
            </a:r>
            <a:r>
              <a:rPr lang="en-US" sz="2000" spc="-30" dirty="0">
                <a:latin typeface="Verdana" panose="020B0604030504040204" pitchFamily="34" charset="0"/>
                <a:ea typeface="Verdana" panose="020B0604030504040204" pitchFamily="34" charset="0"/>
                <a:cs typeface="Verdana" panose="020B0604030504040204" pitchFamily="34" charset="0"/>
              </a:rPr>
              <a:t>the world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45" dirty="0">
                <a:latin typeface="Verdana" panose="020B0604030504040204" pitchFamily="34" charset="0"/>
                <a:ea typeface="Verdana" panose="020B0604030504040204" pitchFamily="34" charset="0"/>
                <a:cs typeface="Verdana" panose="020B0604030504040204" pitchFamily="34" charset="0"/>
              </a:rPr>
              <a:t>all </a:t>
            </a:r>
            <a:r>
              <a:rPr lang="en-US" sz="2000" spc="-130" dirty="0">
                <a:latin typeface="Verdana" panose="020B0604030504040204" pitchFamily="34" charset="0"/>
                <a:ea typeface="Verdana" panose="020B0604030504040204" pitchFamily="34" charset="0"/>
                <a:cs typeface="Verdana" panose="020B0604030504040204" pitchFamily="34" charset="0"/>
              </a:rPr>
              <a:t>make  </a:t>
            </a:r>
            <a:r>
              <a:rPr lang="en-US" sz="2000" spc="-95" dirty="0">
                <a:latin typeface="Verdana" panose="020B0604030504040204" pitchFamily="34" charset="0"/>
                <a:ea typeface="Verdana" panose="020B0604030504040204" pitchFamily="34" charset="0"/>
                <a:cs typeface="Verdana" panose="020B0604030504040204" pitchFamily="34" charset="0"/>
              </a:rPr>
              <a:t>thousands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90" dirty="0">
                <a:latin typeface="Verdana" panose="020B0604030504040204" pitchFamily="34" charset="0"/>
                <a:ea typeface="Verdana" panose="020B0604030504040204" pitchFamily="34" charset="0"/>
                <a:cs typeface="Verdana" panose="020B0604030504040204" pitchFamily="34" charset="0"/>
              </a:rPr>
              <a:t>requests </a:t>
            </a:r>
            <a:r>
              <a:rPr lang="en-US" sz="2000" spc="-70" dirty="0">
                <a:latin typeface="Verdana" panose="020B0604030504040204" pitchFamily="34" charset="0"/>
                <a:ea typeface="Verdana" panose="020B0604030504040204" pitchFamily="34" charset="0"/>
                <a:cs typeface="Verdana" panose="020B0604030504040204" pitchFamily="34" charset="0"/>
              </a:rPr>
              <a:t>towards </a:t>
            </a:r>
            <a:r>
              <a:rPr lang="en-US" sz="2000" spc="-85" dirty="0">
                <a:latin typeface="Verdana" panose="020B0604030504040204" pitchFamily="34" charset="0"/>
                <a:ea typeface="Verdana" panose="020B0604030504040204" pitchFamily="34" charset="0"/>
                <a:cs typeface="Verdana" panose="020B0604030504040204" pitchFamily="34" charset="0"/>
              </a:rPr>
              <a:t>Winston’s </a:t>
            </a:r>
            <a:r>
              <a:rPr lang="en-US" sz="2000" spc="-70" dirty="0">
                <a:latin typeface="Verdana" panose="020B0604030504040204" pitchFamily="34" charset="0"/>
                <a:ea typeface="Verdana" panose="020B0604030504040204" pitchFamily="34" charset="0"/>
                <a:cs typeface="Verdana" panose="020B0604030504040204" pitchFamily="34" charset="0"/>
              </a:rPr>
              <a:t>website </a:t>
            </a:r>
            <a:r>
              <a:rPr lang="en-US" sz="2000" spc="-145" dirty="0">
                <a:latin typeface="Verdana" panose="020B0604030504040204" pitchFamily="34" charset="0"/>
                <a:ea typeface="Verdana" panose="020B0604030504040204" pitchFamily="34" charset="0"/>
                <a:cs typeface="Verdana" panose="020B0604030504040204" pitchFamily="34" charset="0"/>
              </a:rPr>
              <a:t>so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55" dirty="0">
                <a:latin typeface="Verdana" panose="020B0604030504040204" pitchFamily="34" charset="0"/>
                <a:ea typeface="Verdana" panose="020B0604030504040204" pitchFamily="34" charset="0"/>
                <a:cs typeface="Verdana" panose="020B0604030504040204" pitchFamily="34" charset="0"/>
              </a:rPr>
              <a:t>it </a:t>
            </a:r>
            <a:r>
              <a:rPr lang="en-US" sz="2000" spc="-114" dirty="0">
                <a:latin typeface="Verdana" panose="020B0604030504040204" pitchFamily="34" charset="0"/>
                <a:ea typeface="Verdana" panose="020B0604030504040204" pitchFamily="34" charset="0"/>
                <a:cs typeface="Verdana" panose="020B0604030504040204" pitchFamily="34" charset="0"/>
              </a:rPr>
              <a:t>appears </a:t>
            </a:r>
            <a:r>
              <a:rPr lang="en-US" sz="2000" spc="-190" dirty="0">
                <a:latin typeface="Verdana" panose="020B0604030504040204" pitchFamily="34" charset="0"/>
                <a:ea typeface="Verdana" panose="020B0604030504040204" pitchFamily="34" charset="0"/>
                <a:cs typeface="Verdana" panose="020B0604030504040204" pitchFamily="34" charset="0"/>
              </a:rPr>
              <a:t>as </a:t>
            </a:r>
            <a:r>
              <a:rPr lang="en-US" sz="2000" spc="-55" dirty="0">
                <a:latin typeface="Verdana" panose="020B0604030504040204" pitchFamily="34" charset="0"/>
                <a:ea typeface="Verdana" panose="020B0604030504040204" pitchFamily="34" charset="0"/>
                <a:cs typeface="Verdana" panose="020B0604030504040204" pitchFamily="34" charset="0"/>
              </a:rPr>
              <a:t>though </a:t>
            </a:r>
            <a:r>
              <a:rPr lang="en-US" sz="2000" spc="-95" dirty="0">
                <a:latin typeface="Verdana" panose="020B0604030504040204" pitchFamily="34" charset="0"/>
                <a:ea typeface="Verdana" panose="020B0604030504040204" pitchFamily="34" charset="0"/>
                <a:cs typeface="Verdana" panose="020B0604030504040204" pitchFamily="34" charset="0"/>
              </a:rPr>
              <a:t>his </a:t>
            </a:r>
            <a:r>
              <a:rPr lang="en-US" sz="2000" spc="-105" dirty="0">
                <a:latin typeface="Verdana" panose="020B0604030504040204" pitchFamily="34" charset="0"/>
                <a:ea typeface="Verdana" panose="020B0604030504040204" pitchFamily="34" charset="0"/>
                <a:cs typeface="Verdana" panose="020B0604030504040204" pitchFamily="34" charset="0"/>
              </a:rPr>
              <a:t>company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95" dirty="0">
                <a:latin typeface="Verdana" panose="020B0604030504040204" pitchFamily="34" charset="0"/>
                <a:ea typeface="Verdana" panose="020B0604030504040204" pitchFamily="34" charset="0"/>
                <a:cs typeface="Verdana" panose="020B0604030504040204" pitchFamily="34" charset="0"/>
              </a:rPr>
              <a:t>been</a:t>
            </a:r>
            <a:r>
              <a:rPr lang="en-US" sz="2000" spc="-110" dirty="0">
                <a:latin typeface="Verdana" panose="020B0604030504040204" pitchFamily="34" charset="0"/>
                <a:ea typeface="Verdana" panose="020B0604030504040204" pitchFamily="34" charset="0"/>
                <a:cs typeface="Verdana" panose="020B0604030504040204" pitchFamily="34" charset="0"/>
              </a:rPr>
              <a:t> </a:t>
            </a:r>
            <a:r>
              <a:rPr lang="en-US" sz="2000" spc="-65" dirty="0">
                <a:latin typeface="Verdana" panose="020B0604030504040204" pitchFamily="34" charset="0"/>
                <a:ea typeface="Verdana" panose="020B0604030504040204" pitchFamily="34" charset="0"/>
                <a:cs typeface="Verdana" panose="020B0604030504040204" pitchFamily="34" charset="0"/>
              </a:rPr>
              <a:t>crumpled.</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147320" algn="just">
              <a:lnSpc>
                <a:spcPts val="2160"/>
              </a:lnSpc>
              <a:spcBef>
                <a:spcPts val="1395"/>
              </a:spcBef>
            </a:pPr>
            <a:r>
              <a:rPr lang="en-US" sz="2000" spc="-85" dirty="0">
                <a:latin typeface="Verdana" panose="020B0604030504040204" pitchFamily="34" charset="0"/>
                <a:ea typeface="Verdana" panose="020B0604030504040204" pitchFamily="34" charset="0"/>
                <a:cs typeface="Verdana" panose="020B0604030504040204" pitchFamily="34" charset="0"/>
              </a:rPr>
              <a:t>Winston’s </a:t>
            </a:r>
            <a:r>
              <a:rPr lang="en-US" sz="2000" spc="-35" dirty="0">
                <a:latin typeface="Verdana" panose="020B0604030504040204" pitchFamily="34" charset="0"/>
                <a:ea typeface="Verdana" panose="020B0604030504040204" pitchFamily="34" charset="0"/>
                <a:cs typeface="Verdana" panose="020B0604030504040204" pitchFamily="34" charset="0"/>
              </a:rPr>
              <a:t>competitor </a:t>
            </a:r>
            <a:r>
              <a:rPr lang="en-US" sz="2000" dirty="0">
                <a:latin typeface="Verdana" panose="020B0604030504040204" pitchFamily="34" charset="0"/>
                <a:ea typeface="Verdana" panose="020B0604030504040204" pitchFamily="34" charset="0"/>
                <a:cs typeface="Verdana" panose="020B0604030504040204" pitchFamily="34" charset="0"/>
              </a:rPr>
              <a:t>will </a:t>
            </a:r>
            <a:r>
              <a:rPr lang="en-US" sz="2000" spc="-55" dirty="0">
                <a:latin typeface="Verdana" panose="020B0604030504040204" pitchFamily="34" charset="0"/>
                <a:ea typeface="Verdana" panose="020B0604030504040204" pitchFamily="34" charset="0"/>
                <a:cs typeface="Verdana" panose="020B0604030504040204" pitchFamily="34" charset="0"/>
              </a:rPr>
              <a:t>now </a:t>
            </a:r>
            <a:r>
              <a:rPr lang="en-US" sz="2000" spc="-120" dirty="0">
                <a:latin typeface="Verdana" panose="020B0604030504040204" pitchFamily="34" charset="0"/>
                <a:ea typeface="Verdana" panose="020B0604030504040204" pitchFamily="34" charset="0"/>
                <a:cs typeface="Verdana" panose="020B0604030504040204" pitchFamily="34" charset="0"/>
              </a:rPr>
              <a:t>scoop </a:t>
            </a:r>
            <a:r>
              <a:rPr lang="en-US" sz="2000" spc="-70" dirty="0">
                <a:latin typeface="Verdana" panose="020B0604030504040204" pitchFamily="34" charset="0"/>
                <a:ea typeface="Verdana" panose="020B0604030504040204" pitchFamily="34" charset="0"/>
                <a:cs typeface="Verdana" panose="020B0604030504040204" pitchFamily="34" charset="0"/>
              </a:rPr>
              <a:t>up </a:t>
            </a:r>
            <a:r>
              <a:rPr lang="en-US" sz="2000" spc="-45" dirty="0">
                <a:latin typeface="Verdana" panose="020B0604030504040204" pitchFamily="34" charset="0"/>
                <a:ea typeface="Verdana" panose="020B0604030504040204" pitchFamily="34" charset="0"/>
                <a:cs typeface="Verdana" panose="020B0604030504040204" pitchFamily="34" charset="0"/>
              </a:rPr>
              <a:t>all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125" dirty="0">
                <a:latin typeface="Verdana" panose="020B0604030504040204" pitchFamily="34" charset="0"/>
                <a:ea typeface="Verdana" panose="020B0604030504040204" pitchFamily="34" charset="0"/>
                <a:cs typeface="Verdana" panose="020B0604030504040204" pitchFamily="34" charset="0"/>
              </a:rPr>
              <a:t>business </a:t>
            </a:r>
            <a:r>
              <a:rPr lang="en-US" sz="2000" spc="-30" dirty="0">
                <a:latin typeface="Verdana" panose="020B0604030504040204" pitchFamily="34" charset="0"/>
                <a:ea typeface="Verdana" panose="020B0604030504040204" pitchFamily="34" charset="0"/>
                <a:cs typeface="Verdana" panose="020B0604030504040204" pitchFamily="34" charset="0"/>
              </a:rPr>
              <a:t>in the </a:t>
            </a:r>
            <a:r>
              <a:rPr lang="en-US" sz="2000" spc="-100" dirty="0">
                <a:latin typeface="Verdana" panose="020B0604030504040204" pitchFamily="34" charset="0"/>
                <a:ea typeface="Verdana" panose="020B0604030504040204" pitchFamily="34" charset="0"/>
                <a:cs typeface="Verdana" panose="020B0604030504040204" pitchFamily="34" charset="0"/>
              </a:rPr>
              <a:t>area, </a:t>
            </a:r>
            <a:r>
              <a:rPr lang="en-US" sz="2000" spc="-90" dirty="0">
                <a:latin typeface="Verdana" panose="020B0604030504040204" pitchFamily="34" charset="0"/>
                <a:ea typeface="Verdana" panose="020B0604030504040204" pitchFamily="34" charset="0"/>
                <a:cs typeface="Verdana" panose="020B0604030504040204" pitchFamily="34" charset="0"/>
              </a:rPr>
              <a:t>leaving </a:t>
            </a:r>
            <a:r>
              <a:rPr lang="en-US" sz="2000" spc="-65" dirty="0">
                <a:latin typeface="Verdana" panose="020B0604030504040204" pitchFamily="34" charset="0"/>
                <a:ea typeface="Verdana" panose="020B0604030504040204" pitchFamily="34" charset="0"/>
                <a:cs typeface="Verdana" panose="020B0604030504040204" pitchFamily="34" charset="0"/>
              </a:rPr>
              <a:t>Winston</a:t>
            </a:r>
            <a:r>
              <a:rPr lang="en-US" sz="2000" spc="-415" dirty="0">
                <a:latin typeface="Verdana" panose="020B0604030504040204" pitchFamily="34" charset="0"/>
                <a:ea typeface="Verdana" panose="020B0604030504040204" pitchFamily="34" charset="0"/>
                <a:cs typeface="Verdana" panose="020B0604030504040204" pitchFamily="34" charset="0"/>
              </a:rPr>
              <a:t> </a:t>
            </a:r>
            <a:r>
              <a:rPr lang="en-US" sz="2000" spc="-80" dirty="0">
                <a:latin typeface="Verdana" panose="020B0604030504040204" pitchFamily="34" charset="0"/>
                <a:ea typeface="Verdana" panose="020B0604030504040204" pitchFamily="34" charset="0"/>
                <a:cs typeface="Verdana" panose="020B0604030504040204" pitchFamily="34" charset="0"/>
              </a:rPr>
              <a:t>unable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20" dirty="0">
                <a:latin typeface="Verdana" panose="020B0604030504040204" pitchFamily="34" charset="0"/>
                <a:ea typeface="Verdana" panose="020B0604030504040204" pitchFamily="34" charset="0"/>
                <a:cs typeface="Verdana" panose="020B0604030504040204" pitchFamily="34" charset="0"/>
              </a:rPr>
              <a:t>pay </a:t>
            </a:r>
            <a:r>
              <a:rPr lang="en-US" sz="2000" spc="-95" dirty="0">
                <a:latin typeface="Verdana" panose="020B0604030504040204" pitchFamily="34" charset="0"/>
                <a:ea typeface="Verdana" panose="020B0604030504040204" pitchFamily="34" charset="0"/>
                <a:cs typeface="Verdana" panose="020B0604030504040204" pitchFamily="34" charset="0"/>
              </a:rPr>
              <a:t>his </a:t>
            </a:r>
            <a:r>
              <a:rPr lang="en-US" sz="2000" spc="-55" dirty="0">
                <a:latin typeface="Verdana" panose="020B0604030504040204" pitchFamily="34" charset="0"/>
                <a:ea typeface="Verdana" panose="020B0604030504040204" pitchFamily="34" charset="0"/>
                <a:cs typeface="Verdana" panose="020B0604030504040204" pitchFamily="34" charset="0"/>
              </a:rPr>
              <a:t>bills. </a:t>
            </a:r>
            <a:r>
              <a:rPr lang="en-US" sz="2000" spc="-65" dirty="0">
                <a:latin typeface="Verdana" panose="020B0604030504040204" pitchFamily="34" charset="0"/>
                <a:ea typeface="Verdana" panose="020B0604030504040204" pitchFamily="34" charset="0"/>
                <a:cs typeface="Verdana" panose="020B0604030504040204" pitchFamily="34" charset="0"/>
              </a:rPr>
              <a:t>Winston </a:t>
            </a:r>
            <a:r>
              <a:rPr lang="en-US" sz="2000" spc="-130" dirty="0">
                <a:latin typeface="Verdana" panose="020B0604030504040204" pitchFamily="34" charset="0"/>
                <a:ea typeface="Verdana" panose="020B0604030504040204" pitchFamily="34" charset="0"/>
                <a:cs typeface="Verdana" panose="020B0604030504040204" pitchFamily="34" charset="0"/>
              </a:rPr>
              <a:t>closes </a:t>
            </a:r>
            <a:r>
              <a:rPr lang="en-US" sz="2000" spc="-70" dirty="0">
                <a:latin typeface="Verdana" panose="020B0604030504040204" pitchFamily="34" charset="0"/>
                <a:ea typeface="Verdana" panose="020B0604030504040204" pitchFamily="34" charset="0"/>
                <a:cs typeface="Verdana" panose="020B0604030504040204" pitchFamily="34" charset="0"/>
              </a:rPr>
              <a:t>up </a:t>
            </a:r>
            <a:r>
              <a:rPr lang="en-US" sz="2000" spc="-105" dirty="0">
                <a:latin typeface="Verdana" panose="020B0604030504040204" pitchFamily="34" charset="0"/>
                <a:ea typeface="Verdana" panose="020B0604030504040204" pitchFamily="34" charset="0"/>
                <a:cs typeface="Verdana" panose="020B0604030504040204" pitchFamily="34" charset="0"/>
              </a:rPr>
              <a:t>shop </a:t>
            </a:r>
            <a:r>
              <a:rPr lang="en-US" sz="2000" dirty="0">
                <a:latin typeface="Verdana" panose="020B0604030504040204" pitchFamily="34" charset="0"/>
                <a:ea typeface="Verdana" panose="020B0604030504040204" pitchFamily="34" charset="0"/>
                <a:cs typeface="Verdana" panose="020B0604030504040204" pitchFamily="34" charset="0"/>
              </a:rPr>
              <a:t>two </a:t>
            </a:r>
            <a:r>
              <a:rPr lang="en-US" sz="2000" spc="-125" dirty="0">
                <a:latin typeface="Verdana" panose="020B0604030504040204" pitchFamily="34" charset="0"/>
                <a:ea typeface="Verdana" panose="020B0604030504040204" pitchFamily="34" charset="0"/>
                <a:cs typeface="Verdana" panose="020B0604030504040204" pitchFamily="34" charset="0"/>
              </a:rPr>
              <a:t>weeks </a:t>
            </a:r>
            <a:r>
              <a:rPr lang="en-US" sz="2000" spc="-65" dirty="0">
                <a:latin typeface="Verdana" panose="020B0604030504040204" pitchFamily="34" charset="0"/>
                <a:ea typeface="Verdana" panose="020B0604030504040204" pitchFamily="34" charset="0"/>
                <a:cs typeface="Verdana" panose="020B0604030504040204" pitchFamily="34" charset="0"/>
              </a:rPr>
              <a:t>later,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20" dirty="0">
                <a:latin typeface="Verdana" panose="020B0604030504040204" pitchFamily="34" charset="0"/>
                <a:ea typeface="Verdana" panose="020B0604030504040204" pitchFamily="34" charset="0"/>
                <a:cs typeface="Verdana" panose="020B0604030504040204" pitchFamily="34" charset="0"/>
              </a:rPr>
              <a:t>botnet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80" dirty="0">
                <a:latin typeface="Verdana" panose="020B0604030504040204" pitchFamily="34" charset="0"/>
                <a:ea typeface="Verdana" panose="020B0604030504040204" pitchFamily="34" charset="0"/>
                <a:cs typeface="Verdana" panose="020B0604030504040204" pitchFamily="34" charset="0"/>
              </a:rPr>
              <a:t>disabled; </a:t>
            </a:r>
            <a:r>
              <a:rPr lang="en-US" sz="2000" spc="-95" dirty="0">
                <a:latin typeface="Verdana" panose="020B0604030504040204" pitchFamily="34" charset="0"/>
                <a:ea typeface="Verdana" panose="020B0604030504040204" pitchFamily="34" charset="0"/>
                <a:cs typeface="Verdana" panose="020B0604030504040204" pitchFamily="34" charset="0"/>
              </a:rPr>
              <a:t>he </a:t>
            </a:r>
            <a:r>
              <a:rPr lang="en-US" sz="2000" spc="-110" dirty="0">
                <a:latin typeface="Verdana" panose="020B0604030504040204" pitchFamily="34" charset="0"/>
                <a:ea typeface="Verdana" panose="020B0604030504040204" pitchFamily="34" charset="0"/>
                <a:cs typeface="Verdana" panose="020B0604030504040204" pitchFamily="34" charset="0"/>
              </a:rPr>
              <a:t>decides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05" dirty="0">
                <a:latin typeface="Verdana" panose="020B0604030504040204" pitchFamily="34" charset="0"/>
                <a:ea typeface="Verdana" panose="020B0604030504040204" pitchFamily="34" charset="0"/>
                <a:cs typeface="Verdana" panose="020B0604030504040204" pitchFamily="34" charset="0"/>
              </a:rPr>
              <a:t>become </a:t>
            </a:r>
            <a:r>
              <a:rPr lang="en-US" sz="2000" spc="-160" dirty="0">
                <a:latin typeface="Verdana" panose="020B0604030504040204" pitchFamily="34" charset="0"/>
                <a:ea typeface="Verdana" panose="020B0604030504040204" pitchFamily="34" charset="0"/>
                <a:cs typeface="Verdana" panose="020B0604030504040204" pitchFamily="34" charset="0"/>
              </a:rPr>
              <a:t>a</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bard.</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DDOS: Example Attack	</a:t>
            </a:r>
          </a:p>
        </p:txBody>
      </p:sp>
    </p:spTree>
    <p:extLst>
      <p:ext uri="{BB962C8B-B14F-4D97-AF65-F5344CB8AC3E}">
        <p14:creationId xmlns:p14="http://schemas.microsoft.com/office/powerpoint/2010/main" val="328509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070852"/>
            <a:ext cx="11585731" cy="5275084"/>
          </a:xfrm>
        </p:spPr>
        <p:txBody>
          <a:bodyPr/>
          <a:lstStyle/>
          <a:p>
            <a:pPr marL="12700" marR="656590">
              <a:lnSpc>
                <a:spcPts val="2160"/>
              </a:lnSpc>
              <a:spcBef>
                <a:spcPts val="365"/>
              </a:spcBef>
            </a:pPr>
            <a:r>
              <a:rPr lang="en-US" sz="1800" dirty="0">
                <a:latin typeface="Verdana" panose="020B0604030504040204" pitchFamily="34" charset="0"/>
                <a:ea typeface="Verdana" panose="020B0604030504040204" pitchFamily="34" charset="0"/>
                <a:cs typeface="Verdana" panose="020B0604030504040204" pitchFamily="34" charset="0"/>
              </a:rPr>
              <a:t>Defending against DDOS attacks is inherently tricky, as there’s very little way to determine  whether or not traffic is real or from an attack.</a:t>
            </a:r>
          </a:p>
          <a:p>
            <a:pPr marL="305435" marR="217804" indent="-182880">
              <a:lnSpc>
                <a:spcPts val="1939"/>
              </a:lnSpc>
              <a:spcBef>
                <a:spcPts val="415"/>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Who’s to say he wasn’t featured on the local news station as </a:t>
            </a:r>
            <a:r>
              <a:rPr lang="en-US" sz="1800" i="1" dirty="0">
                <a:latin typeface="Verdana" panose="020B0604030504040204" pitchFamily="34" charset="0"/>
                <a:ea typeface="Verdana" panose="020B0604030504040204" pitchFamily="34" charset="0"/>
                <a:cs typeface="Verdana" panose="020B0604030504040204" pitchFamily="34" charset="0"/>
              </a:rPr>
              <a:t>Small Business of the Week </a:t>
            </a:r>
            <a:r>
              <a:rPr lang="en-US" sz="1800" dirty="0">
                <a:latin typeface="Verdana" panose="020B0604030504040204" pitchFamily="34" charset="0"/>
                <a:ea typeface="Verdana" panose="020B0604030504040204" pitchFamily="34" charset="0"/>
                <a:cs typeface="Verdana" panose="020B0604030504040204" pitchFamily="34" charset="0"/>
              </a:rPr>
              <a:t>and now has  thousands of requests an hour to get cats boarded? This could be his big break!</a:t>
            </a:r>
          </a:p>
          <a:p>
            <a:pPr marL="12700">
              <a:lnSpc>
                <a:spcPct val="100000"/>
              </a:lnSpc>
              <a:spcBef>
                <a:spcPts val="1310"/>
              </a:spcBef>
            </a:pPr>
            <a:r>
              <a:rPr lang="en-US" sz="1800" dirty="0">
                <a:latin typeface="Verdana" panose="020B0604030504040204" pitchFamily="34" charset="0"/>
                <a:ea typeface="Verdana" panose="020B0604030504040204" pitchFamily="34" charset="0"/>
                <a:cs typeface="Verdana" panose="020B0604030504040204" pitchFamily="34" charset="0"/>
              </a:rPr>
              <a:t>Despite that, there are ways that you can save Winston’s business:</a:t>
            </a:r>
          </a:p>
          <a:p>
            <a:pPr marL="305435" marR="5080" indent="-182880">
              <a:lnSpc>
                <a:spcPts val="1939"/>
              </a:lnSpc>
              <a:spcBef>
                <a:spcPts val="450"/>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When detecting a high amount of traffic, you can place a CDN in front of your website so that it renders  static versions of all the content that are cached by highly powerful servers</a:t>
            </a:r>
          </a:p>
          <a:p>
            <a:pPr marL="305435" indent="-182880">
              <a:lnSpc>
                <a:spcPct val="100000"/>
              </a:lnSpc>
              <a:spcBef>
                <a:spcPts val="360"/>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You can scale out to multiple web servers to handle more requests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DDOS: Defense	</a:t>
            </a:r>
          </a:p>
        </p:txBody>
      </p:sp>
    </p:spTree>
    <p:extLst>
      <p:ext uri="{BB962C8B-B14F-4D97-AF65-F5344CB8AC3E}">
        <p14:creationId xmlns:p14="http://schemas.microsoft.com/office/powerpoint/2010/main" val="1074040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585731" cy="4385167"/>
          </a:xfrm>
        </p:spPr>
        <p:txBody>
          <a:bodyPr/>
          <a:lstStyle/>
          <a:p>
            <a:pPr marL="12700" marR="175895">
              <a:lnSpc>
                <a:spcPts val="2160"/>
              </a:lnSpc>
              <a:spcBef>
                <a:spcPts val="365"/>
              </a:spcBef>
            </a:pPr>
            <a:r>
              <a:rPr lang="en-US" sz="2000" spc="-125" dirty="0">
                <a:latin typeface="Verdana" panose="020B0604030504040204" pitchFamily="34" charset="0"/>
                <a:ea typeface="Verdana" panose="020B0604030504040204" pitchFamily="34" charset="0"/>
                <a:cs typeface="Verdana" panose="020B0604030504040204" pitchFamily="34" charset="0"/>
              </a:rPr>
              <a:t>An </a:t>
            </a:r>
            <a:r>
              <a:rPr lang="en-US" sz="2000" spc="-225" dirty="0">
                <a:latin typeface="Verdana" panose="020B0604030504040204" pitchFamily="34" charset="0"/>
                <a:ea typeface="Verdana" panose="020B0604030504040204" pitchFamily="34" charset="0"/>
                <a:cs typeface="Verdana" panose="020B0604030504040204" pitchFamily="34" charset="0"/>
              </a:rPr>
              <a:t>IDOR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70" dirty="0">
                <a:latin typeface="Verdana" panose="020B0604030504040204" pitchFamily="34" charset="0"/>
                <a:ea typeface="Verdana" panose="020B0604030504040204" pitchFamily="34" charset="0"/>
                <a:cs typeface="Verdana" panose="020B0604030504040204" pitchFamily="34" charset="0"/>
              </a:rPr>
              <a:t>when </a:t>
            </a:r>
            <a:r>
              <a:rPr lang="en-US" sz="2000" spc="-125" dirty="0">
                <a:latin typeface="Verdana" panose="020B0604030504040204" pitchFamily="34" charset="0"/>
                <a:ea typeface="Verdana" panose="020B0604030504040204" pitchFamily="34" charset="0"/>
                <a:cs typeface="Verdana" panose="020B0604030504040204" pitchFamily="34" charset="0"/>
              </a:rPr>
              <a:t>some </a:t>
            </a:r>
            <a:r>
              <a:rPr lang="en-US" sz="2000" spc="-30" dirty="0">
                <a:latin typeface="Verdana" panose="020B0604030504040204" pitchFamily="34" charset="0"/>
                <a:ea typeface="Verdana" panose="020B0604030504040204" pitchFamily="34" charset="0"/>
                <a:cs typeface="Verdana" panose="020B0604030504040204" pitchFamily="34" charset="0"/>
              </a:rPr>
              <a:t>form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20" dirty="0">
                <a:latin typeface="Verdana" panose="020B0604030504040204" pitchFamily="34" charset="0"/>
                <a:ea typeface="Verdana" panose="020B0604030504040204" pitchFamily="34" charset="0"/>
                <a:cs typeface="Verdana" panose="020B0604030504040204" pitchFamily="34" charset="0"/>
              </a:rPr>
              <a:t>identifier </a:t>
            </a:r>
            <a:r>
              <a:rPr lang="en-US" sz="2000" spc="-114" dirty="0">
                <a:latin typeface="Verdana" panose="020B0604030504040204" pitchFamily="34" charset="0"/>
                <a:ea typeface="Verdana" panose="020B0604030504040204" pitchFamily="34" charset="0"/>
                <a:cs typeface="Verdana" panose="020B0604030504040204" pitchFamily="34" charset="0"/>
              </a:rPr>
              <a:t>(such </a:t>
            </a:r>
            <a:r>
              <a:rPr lang="en-US" sz="2000" spc="-190" dirty="0">
                <a:latin typeface="Verdana" panose="020B0604030504040204" pitchFamily="34" charset="0"/>
                <a:ea typeface="Verdana" panose="020B0604030504040204" pitchFamily="34" charset="0"/>
                <a:cs typeface="Verdana" panose="020B0604030504040204" pitchFamily="34" charset="0"/>
              </a:rPr>
              <a:t>as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50" dirty="0">
                <a:latin typeface="Verdana" panose="020B0604030504040204" pitchFamily="34" charset="0"/>
                <a:ea typeface="Verdana" panose="020B0604030504040204" pitchFamily="34" charset="0"/>
                <a:cs typeface="Verdana" panose="020B0604030504040204" pitchFamily="34" charset="0"/>
              </a:rPr>
              <a:t>primary </a:t>
            </a:r>
            <a:r>
              <a:rPr lang="en-US" sz="2000" spc="-130" dirty="0">
                <a:latin typeface="Verdana" panose="020B0604030504040204" pitchFamily="34" charset="0"/>
                <a:ea typeface="Verdana" panose="020B0604030504040204" pitchFamily="34" charset="0"/>
                <a:cs typeface="Verdana" panose="020B0604030504040204" pitchFamily="34" charset="0"/>
              </a:rPr>
              <a:t>key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60" dirty="0">
                <a:latin typeface="Verdana" panose="020B0604030504040204" pitchFamily="34" charset="0"/>
                <a:ea typeface="Verdana" panose="020B0604030504040204" pitchFamily="34" charset="0"/>
                <a:cs typeface="Verdana" panose="020B0604030504040204" pitchFamily="34" charset="0"/>
              </a:rPr>
              <a:t>your </a:t>
            </a:r>
            <a:r>
              <a:rPr lang="en-US" sz="2000" spc="-75" dirty="0">
                <a:latin typeface="Verdana" panose="020B0604030504040204" pitchFamily="34" charset="0"/>
                <a:ea typeface="Verdana" panose="020B0604030504040204" pitchFamily="34" charset="0"/>
                <a:cs typeface="Verdana" panose="020B0604030504040204" pitchFamily="34" charset="0"/>
              </a:rPr>
              <a:t>data)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70" dirty="0">
                <a:latin typeface="Verdana" panose="020B0604030504040204" pitchFamily="34" charset="0"/>
                <a:ea typeface="Verdana" panose="020B0604030504040204" pitchFamily="34" charset="0"/>
                <a:cs typeface="Verdana" panose="020B0604030504040204" pitchFamily="34" charset="0"/>
              </a:rPr>
              <a:t>visible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85" dirty="0">
                <a:latin typeface="Verdana" panose="020B0604030504040204" pitchFamily="34" charset="0"/>
                <a:ea typeface="Verdana" panose="020B0604030504040204" pitchFamily="34" charset="0"/>
                <a:cs typeface="Verdana" panose="020B0604030504040204" pitchFamily="34" charset="0"/>
              </a:rPr>
              <a:t>end </a:t>
            </a:r>
            <a:r>
              <a:rPr lang="en-US" sz="2000" spc="-130" dirty="0">
                <a:latin typeface="Verdana" panose="020B0604030504040204" pitchFamily="34" charset="0"/>
                <a:ea typeface="Verdana" panose="020B0604030504040204" pitchFamily="34" charset="0"/>
                <a:cs typeface="Verdana" panose="020B0604030504040204" pitchFamily="34" charset="0"/>
              </a:rPr>
              <a:t>user. </a:t>
            </a:r>
            <a:r>
              <a:rPr lang="en-US" sz="2000" spc="-135" dirty="0">
                <a:latin typeface="Verdana" panose="020B0604030504040204" pitchFamily="34" charset="0"/>
                <a:ea typeface="Verdana" panose="020B0604030504040204" pitchFamily="34" charset="0"/>
                <a:cs typeface="Verdana" panose="020B0604030504040204" pitchFamily="34" charset="0"/>
              </a:rPr>
              <a:t>This </a:t>
            </a:r>
            <a:r>
              <a:rPr lang="en-US" sz="2000" spc="-30" dirty="0">
                <a:latin typeface="Verdana" panose="020B0604030504040204" pitchFamily="34" charset="0"/>
                <a:ea typeface="Verdana" panose="020B0604030504040204" pitchFamily="34" charset="0"/>
                <a:cs typeface="Verdana" panose="020B0604030504040204" pitchFamily="34" charset="0"/>
              </a:rPr>
              <a:t>itself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10" dirty="0">
                <a:latin typeface="Verdana" panose="020B0604030504040204" pitchFamily="34" charset="0"/>
                <a:ea typeface="Verdana" panose="020B0604030504040204" pitchFamily="34" charset="0"/>
                <a:cs typeface="Verdana" panose="020B0604030504040204" pitchFamily="34" charset="0"/>
              </a:rPr>
              <a:t>not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65" dirty="0">
                <a:latin typeface="Verdana" panose="020B0604030504040204" pitchFamily="34" charset="0"/>
                <a:ea typeface="Verdana" panose="020B0604030504040204" pitchFamily="34" charset="0"/>
                <a:cs typeface="Verdana" panose="020B0604030504040204" pitchFamily="34" charset="0"/>
              </a:rPr>
              <a:t>security </a:t>
            </a:r>
            <a:r>
              <a:rPr lang="en-US" sz="2000" spc="-60" dirty="0">
                <a:latin typeface="Verdana" panose="020B0604030504040204" pitchFamily="34" charset="0"/>
                <a:ea typeface="Verdana" panose="020B0604030504040204" pitchFamily="34" charset="0"/>
                <a:cs typeface="Verdana" panose="020B0604030504040204" pitchFamily="34" charset="0"/>
              </a:rPr>
              <a:t>hole, </a:t>
            </a:r>
            <a:r>
              <a:rPr lang="en-US" sz="2000" spc="-75" dirty="0">
                <a:latin typeface="Verdana" panose="020B0604030504040204" pitchFamily="34" charset="0"/>
                <a:ea typeface="Verdana" panose="020B0604030504040204" pitchFamily="34" charset="0"/>
                <a:cs typeface="Verdana" panose="020B0604030504040204" pitchFamily="34" charset="0"/>
              </a:rPr>
              <a:t>however </a:t>
            </a:r>
            <a:r>
              <a:rPr lang="en-US" sz="2000" spc="-125" dirty="0">
                <a:latin typeface="Verdana" panose="020B0604030504040204" pitchFamily="34" charset="0"/>
                <a:ea typeface="Verdana" panose="020B0604030504040204" pitchFamily="34" charset="0"/>
                <a:cs typeface="Verdana" panose="020B0604030504040204" pitchFamily="34" charset="0"/>
              </a:rPr>
              <a:t>may </a:t>
            </a:r>
            <a:r>
              <a:rPr lang="en-US" sz="2000" spc="-60" dirty="0">
                <a:latin typeface="Verdana" panose="020B0604030504040204" pitchFamily="34" charset="0"/>
                <a:ea typeface="Verdana" panose="020B0604030504040204" pitchFamily="34" charset="0"/>
                <a:cs typeface="Verdana" panose="020B0604030504040204" pitchFamily="34" charset="0"/>
              </a:rPr>
              <a:t>indicate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65" dirty="0">
                <a:latin typeface="Verdana" panose="020B0604030504040204" pitchFamily="34" charset="0"/>
                <a:ea typeface="Verdana" panose="020B0604030504040204" pitchFamily="34" charset="0"/>
                <a:cs typeface="Verdana" panose="020B0604030504040204" pitchFamily="34" charset="0"/>
              </a:rPr>
              <a:t>hole </a:t>
            </a:r>
            <a:r>
              <a:rPr lang="en-US" sz="2000" spc="-30" dirty="0">
                <a:latin typeface="Verdana" panose="020B0604030504040204" pitchFamily="34" charset="0"/>
                <a:ea typeface="Verdana" panose="020B0604030504040204" pitchFamily="34" charset="0"/>
                <a:cs typeface="Verdana" panose="020B0604030504040204" pitchFamily="34" charset="0"/>
              </a:rPr>
              <a:t>in </a:t>
            </a:r>
            <a:r>
              <a:rPr lang="en-US" sz="2000" spc="-60" dirty="0">
                <a:latin typeface="Verdana" panose="020B0604030504040204" pitchFamily="34" charset="0"/>
                <a:ea typeface="Verdana" panose="020B0604030504040204" pitchFamily="34" charset="0"/>
                <a:cs typeface="Verdana" panose="020B0604030504040204" pitchFamily="34" charset="0"/>
              </a:rPr>
              <a:t>your</a:t>
            </a:r>
            <a:r>
              <a:rPr lang="en-US" sz="2000" spc="-275"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system.</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789305" algn="just">
              <a:lnSpc>
                <a:spcPts val="2160"/>
              </a:lnSpc>
              <a:spcBef>
                <a:spcPts val="1390"/>
              </a:spcBef>
            </a:pPr>
            <a:r>
              <a:rPr lang="en-US" sz="2000" spc="-60" dirty="0">
                <a:latin typeface="Verdana" panose="020B0604030504040204" pitchFamily="34" charset="0"/>
                <a:ea typeface="Verdana" panose="020B0604030504040204" pitchFamily="34" charset="0"/>
                <a:cs typeface="Verdana" panose="020B0604030504040204" pitchFamily="34" charset="0"/>
              </a:rPr>
              <a:t>At times, your </a:t>
            </a:r>
            <a:r>
              <a:rPr lang="en-US" sz="2000" spc="-120" dirty="0">
                <a:latin typeface="Verdana" panose="020B0604030504040204" pitchFamily="34" charset="0"/>
                <a:ea typeface="Verdana" panose="020B0604030504040204" pitchFamily="34" charset="0"/>
                <a:cs typeface="Verdana" panose="020B0604030504040204" pitchFamily="34" charset="0"/>
              </a:rPr>
              <a:t>system </a:t>
            </a:r>
            <a:r>
              <a:rPr lang="en-US" sz="2000" spc="-125" dirty="0">
                <a:latin typeface="Verdana" panose="020B0604030504040204" pitchFamily="34" charset="0"/>
                <a:ea typeface="Verdana" panose="020B0604030504040204" pitchFamily="34" charset="0"/>
                <a:cs typeface="Verdana" panose="020B0604030504040204" pitchFamily="34" charset="0"/>
              </a:rPr>
              <a:t>may </a:t>
            </a:r>
            <a:r>
              <a:rPr lang="en-US" sz="2000" spc="-130" dirty="0">
                <a:latin typeface="Verdana" panose="020B0604030504040204" pitchFamily="34" charset="0"/>
                <a:ea typeface="Verdana" panose="020B0604030504040204" pitchFamily="34" charset="0"/>
                <a:cs typeface="Verdana" panose="020B0604030504040204" pitchFamily="34" charset="0"/>
              </a:rPr>
              <a:t>expose </a:t>
            </a:r>
            <a:r>
              <a:rPr lang="en-US" sz="2000" spc="-35" dirty="0">
                <a:latin typeface="Verdana" panose="020B0604030504040204" pitchFamily="34" charset="0"/>
                <a:ea typeface="Verdana" panose="020B0604030504040204" pitchFamily="34" charset="0"/>
                <a:cs typeface="Verdana" panose="020B0604030504040204" pitchFamily="34" charset="0"/>
              </a:rPr>
              <a:t>information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125" dirty="0">
                <a:latin typeface="Verdana" panose="020B0604030504040204" pitchFamily="34" charset="0"/>
                <a:ea typeface="Verdana" panose="020B0604030504040204" pitchFamily="34" charset="0"/>
                <a:cs typeface="Verdana" panose="020B0604030504040204" pitchFamily="34" charset="0"/>
              </a:rPr>
              <a:t>user, </a:t>
            </a:r>
            <a:r>
              <a:rPr lang="en-US" sz="2000" spc="-130" dirty="0">
                <a:latin typeface="Verdana" panose="020B0604030504040204" pitchFamily="34" charset="0"/>
                <a:ea typeface="Verdana" panose="020B0604030504040204" pitchFamily="34" charset="0"/>
                <a:cs typeface="Verdana" panose="020B0604030504040204" pitchFamily="34" charset="0"/>
              </a:rPr>
              <a:t>such </a:t>
            </a:r>
            <a:r>
              <a:rPr lang="en-US" sz="2000" spc="-190" dirty="0">
                <a:latin typeface="Verdana" panose="020B0604030504040204" pitchFamily="34" charset="0"/>
                <a:ea typeface="Verdana" panose="020B0604030504040204" pitchFamily="34" charset="0"/>
                <a:cs typeface="Verdana" panose="020B0604030504040204" pitchFamily="34" charset="0"/>
              </a:rPr>
              <a:t>as </a:t>
            </a:r>
            <a:r>
              <a:rPr lang="en-US" sz="2000" spc="-114" dirty="0">
                <a:latin typeface="Verdana" panose="020B0604030504040204" pitchFamily="34" charset="0"/>
                <a:ea typeface="Verdana" panose="020B0604030504040204" pitchFamily="34" charset="0"/>
                <a:cs typeface="Verdana" panose="020B0604030504040204" pitchFamily="34" charset="0"/>
              </a:rPr>
              <a:t>an </a:t>
            </a:r>
            <a:r>
              <a:rPr lang="en-US" sz="2000" spc="-45" dirty="0">
                <a:latin typeface="Verdana" panose="020B0604030504040204" pitchFamily="34" charset="0"/>
                <a:ea typeface="Verdana" panose="020B0604030504040204" pitchFamily="34" charset="0"/>
                <a:cs typeface="Verdana" panose="020B0604030504040204" pitchFamily="34" charset="0"/>
              </a:rPr>
              <a:t>order </a:t>
            </a:r>
            <a:r>
              <a:rPr lang="en-US" sz="2000" spc="-65" dirty="0">
                <a:latin typeface="Verdana" panose="020B0604030504040204" pitchFamily="34" charset="0"/>
                <a:ea typeface="Verdana" panose="020B0604030504040204" pitchFamily="34" charset="0"/>
                <a:cs typeface="Verdana" panose="020B0604030504040204" pitchFamily="34" charset="0"/>
              </a:rPr>
              <a:t>number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65" dirty="0">
                <a:latin typeface="Verdana" panose="020B0604030504040204" pitchFamily="34" charset="0"/>
                <a:ea typeface="Verdana" panose="020B0604030504040204" pitchFamily="34" charset="0"/>
                <a:cs typeface="Verdana" panose="020B0604030504040204" pitchFamily="34" charset="0"/>
              </a:rPr>
              <a:t>shipment,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125" dirty="0">
                <a:latin typeface="Verdana" panose="020B0604030504040204" pitchFamily="34" charset="0"/>
                <a:ea typeface="Verdana" panose="020B0604030504040204" pitchFamily="34" charset="0"/>
                <a:cs typeface="Verdana" panose="020B0604030504040204" pitchFamily="34" charset="0"/>
              </a:rPr>
              <a:t>gives </a:t>
            </a:r>
            <a:r>
              <a:rPr lang="en-US" sz="2000" spc="-40" dirty="0">
                <a:latin typeface="Verdana" panose="020B0604030504040204" pitchFamily="34" charset="0"/>
                <a:ea typeface="Verdana" panose="020B0604030504040204" pitchFamily="34" charset="0"/>
                <a:cs typeface="Verdana" panose="020B0604030504040204" pitchFamily="34" charset="0"/>
              </a:rPr>
              <a:t>them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50" dirty="0">
                <a:latin typeface="Verdana" panose="020B0604030504040204" pitchFamily="34" charset="0"/>
                <a:ea typeface="Verdana" panose="020B0604030504040204" pitchFamily="34" charset="0"/>
                <a:cs typeface="Verdana" panose="020B0604030504040204" pitchFamily="34" charset="0"/>
              </a:rPr>
              <a:t>path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25" dirty="0">
                <a:latin typeface="Verdana" panose="020B0604030504040204" pitchFamily="34" charset="0"/>
                <a:ea typeface="Verdana" panose="020B0604030504040204" pitchFamily="34" charset="0"/>
                <a:cs typeface="Verdana" panose="020B0604030504040204" pitchFamily="34" charset="0"/>
              </a:rPr>
              <a:t>have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120" dirty="0">
                <a:latin typeface="Verdana" panose="020B0604030504040204" pitchFamily="34" charset="0"/>
                <a:ea typeface="Verdana" panose="020B0604030504040204" pitchFamily="34" charset="0"/>
                <a:cs typeface="Verdana" panose="020B0604030504040204" pitchFamily="34" charset="0"/>
              </a:rPr>
              <a:t>system </a:t>
            </a:r>
            <a:r>
              <a:rPr lang="en-US" sz="2000" spc="-65" dirty="0">
                <a:latin typeface="Verdana" panose="020B0604030504040204" pitchFamily="34" charset="0"/>
                <a:ea typeface="Verdana" panose="020B0604030504040204" pitchFamily="34" charset="0"/>
                <a:cs typeface="Verdana" panose="020B0604030504040204" pitchFamily="34" charset="0"/>
              </a:rPr>
              <a:t>query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90" dirty="0">
                <a:latin typeface="Verdana" panose="020B0604030504040204" pitchFamily="34" charset="0"/>
                <a:ea typeface="Verdana" panose="020B0604030504040204" pitchFamily="34" charset="0"/>
                <a:cs typeface="Verdana" panose="020B0604030504040204" pitchFamily="34" charset="0"/>
              </a:rPr>
              <a:t>display </a:t>
            </a:r>
            <a:r>
              <a:rPr lang="en-US" sz="2000" spc="-85" dirty="0">
                <a:latin typeface="Verdana" panose="020B0604030504040204" pitchFamily="34" charset="0"/>
                <a:ea typeface="Verdana" panose="020B0604030504040204" pitchFamily="34" charset="0"/>
                <a:cs typeface="Verdana" panose="020B0604030504040204" pitchFamily="34" charset="0"/>
              </a:rPr>
              <a:t>sensitive </a:t>
            </a:r>
            <a:r>
              <a:rPr lang="en-US" sz="2000" spc="204" dirty="0">
                <a:latin typeface="Verdana" panose="020B0604030504040204" pitchFamily="34" charset="0"/>
                <a:ea typeface="Verdana" panose="020B0604030504040204" pitchFamily="34" charset="0"/>
                <a:cs typeface="Verdana" panose="020B0604030504040204" pitchFamily="34" charset="0"/>
              </a:rPr>
              <a:t>/</a:t>
            </a:r>
            <a:r>
              <a:rPr lang="en-US" sz="2000" spc="-260" dirty="0">
                <a:latin typeface="Verdana" panose="020B0604030504040204" pitchFamily="34" charset="0"/>
                <a:ea typeface="Verdana" panose="020B0604030504040204" pitchFamily="34" charset="0"/>
                <a:cs typeface="Verdana" panose="020B0604030504040204" pitchFamily="34" charset="0"/>
              </a:rPr>
              <a:t> </a:t>
            </a:r>
            <a:r>
              <a:rPr lang="en-US" sz="2000" spc="-50" dirty="0">
                <a:latin typeface="Verdana" panose="020B0604030504040204" pitchFamily="34" charset="0"/>
                <a:ea typeface="Verdana" panose="020B0604030504040204" pitchFamily="34" charset="0"/>
                <a:cs typeface="Verdana" panose="020B0604030504040204" pitchFamily="34" charset="0"/>
              </a:rPr>
              <a:t>private  </a:t>
            </a:r>
            <a:r>
              <a:rPr lang="en-US" sz="2000" spc="-35" dirty="0">
                <a:latin typeface="Verdana" panose="020B0604030504040204" pitchFamily="34" charset="0"/>
                <a:ea typeface="Verdana" panose="020B0604030504040204" pitchFamily="34" charset="0"/>
                <a:cs typeface="Verdana" panose="020B0604030504040204" pitchFamily="34" charset="0"/>
              </a:rPr>
              <a:t>information.</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5080">
              <a:lnSpc>
                <a:spcPts val="2160"/>
              </a:lnSpc>
              <a:spcBef>
                <a:spcPts val="1415"/>
              </a:spcBef>
            </a:pPr>
            <a:r>
              <a:rPr lang="en-US" sz="2000" spc="-95" dirty="0">
                <a:latin typeface="Verdana" panose="020B0604030504040204" pitchFamily="34" charset="0"/>
                <a:ea typeface="Verdana" panose="020B0604030504040204" pitchFamily="34" charset="0"/>
                <a:cs typeface="Verdana" panose="020B0604030504040204" pitchFamily="34" charset="0"/>
              </a:rPr>
              <a:t>When </a:t>
            </a:r>
            <a:r>
              <a:rPr lang="en-US" sz="2000" spc="-45" dirty="0">
                <a:latin typeface="Verdana" panose="020B0604030504040204" pitchFamily="34" charset="0"/>
                <a:ea typeface="Verdana" panose="020B0604030504040204" pitchFamily="34" charset="0"/>
                <a:cs typeface="Verdana" panose="020B0604030504040204" pitchFamily="34" charset="0"/>
              </a:rPr>
              <a:t>this </a:t>
            </a:r>
            <a:r>
              <a:rPr lang="en-US" sz="2000" spc="-50" dirty="0">
                <a:latin typeface="Verdana" panose="020B0604030504040204" pitchFamily="34" charset="0"/>
                <a:ea typeface="Verdana" panose="020B0604030504040204" pitchFamily="34" charset="0"/>
                <a:cs typeface="Verdana" panose="020B0604030504040204" pitchFamily="34" charset="0"/>
              </a:rPr>
              <a:t>path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114" dirty="0">
                <a:latin typeface="Verdana" panose="020B0604030504040204" pitchFamily="34" charset="0"/>
                <a:ea typeface="Verdana" panose="020B0604030504040204" pitchFamily="34" charset="0"/>
                <a:cs typeface="Verdana" panose="020B0604030504040204" pitchFamily="34" charset="0"/>
              </a:rPr>
              <a:t>exposed, </a:t>
            </a:r>
            <a:r>
              <a:rPr lang="en-US" sz="2000" spc="-125" dirty="0">
                <a:latin typeface="Verdana" panose="020B0604030504040204" pitchFamily="34" charset="0"/>
                <a:ea typeface="Verdana" panose="020B0604030504040204" pitchFamily="34" charset="0"/>
                <a:cs typeface="Verdana" panose="020B0604030504040204" pitchFamily="34" charset="0"/>
              </a:rPr>
              <a:t>some </a:t>
            </a:r>
            <a:r>
              <a:rPr lang="en-US" sz="2000" spc="-130" dirty="0">
                <a:latin typeface="Verdana" panose="020B0604030504040204" pitchFamily="34" charset="0"/>
                <a:ea typeface="Verdana" panose="020B0604030504040204" pitchFamily="34" charset="0"/>
                <a:cs typeface="Verdana" panose="020B0604030504040204" pitchFamily="34" charset="0"/>
              </a:rPr>
              <a:t>users </a:t>
            </a:r>
            <a:r>
              <a:rPr lang="en-US" sz="2000" spc="-125" dirty="0">
                <a:latin typeface="Verdana" panose="020B0604030504040204" pitchFamily="34" charset="0"/>
                <a:ea typeface="Verdana" panose="020B0604030504040204" pitchFamily="34" charset="0"/>
                <a:cs typeface="Verdana" panose="020B0604030504040204" pitchFamily="34" charset="0"/>
              </a:rPr>
              <a:t>may </a:t>
            </a:r>
            <a:r>
              <a:rPr lang="en-US" sz="2000" spc="-110" dirty="0">
                <a:latin typeface="Verdana" panose="020B0604030504040204" pitchFamily="34" charset="0"/>
                <a:ea typeface="Verdana" panose="020B0604030504040204" pitchFamily="34" charset="0"/>
                <a:cs typeface="Verdana" panose="020B0604030504040204" pitchFamily="34" charset="0"/>
              </a:rPr>
              <a:t>recognize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25" dirty="0">
                <a:latin typeface="Verdana" panose="020B0604030504040204" pitchFamily="34" charset="0"/>
                <a:ea typeface="Verdana" panose="020B0604030504040204" pitchFamily="34" charset="0"/>
                <a:cs typeface="Verdana" panose="020B0604030504040204" pitchFamily="34" charset="0"/>
              </a:rPr>
              <a:t>ability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65" dirty="0">
                <a:latin typeface="Verdana" panose="020B0604030504040204" pitchFamily="34" charset="0"/>
                <a:ea typeface="Verdana" panose="020B0604030504040204" pitchFamily="34" charset="0"/>
                <a:cs typeface="Verdana" panose="020B0604030504040204" pitchFamily="34" charset="0"/>
              </a:rPr>
              <a:t>tweak </a:t>
            </a:r>
            <a:r>
              <a:rPr lang="en-US" sz="2000" spc="-55" dirty="0">
                <a:latin typeface="Verdana" panose="020B0604030504040204" pitchFamily="34" charset="0"/>
                <a:ea typeface="Verdana" panose="020B0604030504040204" pitchFamily="34" charset="0"/>
                <a:cs typeface="Verdana" panose="020B0604030504040204" pitchFamily="34" charset="0"/>
              </a:rPr>
              <a:t>certain </a:t>
            </a:r>
            <a:r>
              <a:rPr lang="en-US" sz="2000" spc="-114" dirty="0">
                <a:latin typeface="Verdana" panose="020B0604030504040204" pitchFamily="34" charset="0"/>
                <a:ea typeface="Verdana" panose="020B0604030504040204" pitchFamily="34" charset="0"/>
                <a:cs typeface="Verdana" panose="020B0604030504040204" pitchFamily="34" charset="0"/>
              </a:rPr>
              <a:t>values (such </a:t>
            </a:r>
            <a:r>
              <a:rPr lang="en-US" sz="2000" spc="-190" dirty="0">
                <a:latin typeface="Verdana" panose="020B0604030504040204" pitchFamily="34" charset="0"/>
                <a:ea typeface="Verdana" panose="020B0604030504040204" pitchFamily="34" charset="0"/>
                <a:cs typeface="Verdana" panose="020B0604030504040204" pitchFamily="34" charset="0"/>
              </a:rPr>
              <a:t>as  </a:t>
            </a:r>
            <a:r>
              <a:rPr lang="en-US" sz="2000" spc="-270" dirty="0">
                <a:latin typeface="Verdana" panose="020B0604030504040204" pitchFamily="34" charset="0"/>
                <a:ea typeface="Verdana" panose="020B0604030504040204" pitchFamily="34" charset="0"/>
                <a:cs typeface="Verdana" panose="020B0604030504040204" pitchFamily="34" charset="0"/>
              </a:rPr>
              <a:t>URL </a:t>
            </a:r>
            <a:r>
              <a:rPr lang="en-US" sz="2000" spc="-150" dirty="0">
                <a:latin typeface="Verdana" panose="020B0604030504040204" pitchFamily="34" charset="0"/>
                <a:ea typeface="Verdana" panose="020B0604030504040204" pitchFamily="34" charset="0"/>
                <a:cs typeface="Verdana" panose="020B0604030504040204" pitchFamily="34" charset="0"/>
              </a:rPr>
              <a:t>Params) </a:t>
            </a:r>
            <a:r>
              <a:rPr lang="en-US" sz="2000" spc="-30" dirty="0">
                <a:latin typeface="Verdana" panose="020B0604030504040204" pitchFamily="34" charset="0"/>
                <a:ea typeface="Verdana" panose="020B0604030504040204" pitchFamily="34" charset="0"/>
                <a:cs typeface="Verdana" panose="020B0604030504040204" pitchFamily="34" charset="0"/>
              </a:rPr>
              <a:t>in </a:t>
            </a:r>
            <a:r>
              <a:rPr lang="en-US" sz="2000" spc="-45" dirty="0">
                <a:latin typeface="Verdana" panose="020B0604030504040204" pitchFamily="34" charset="0"/>
                <a:ea typeface="Verdana" panose="020B0604030504040204" pitchFamily="34" charset="0"/>
                <a:cs typeface="Verdana" panose="020B0604030504040204" pitchFamily="34" charset="0"/>
              </a:rPr>
              <a:t>order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10" dirty="0">
                <a:latin typeface="Verdana" panose="020B0604030504040204" pitchFamily="34" charset="0"/>
                <a:ea typeface="Verdana" panose="020B0604030504040204" pitchFamily="34" charset="0"/>
                <a:cs typeface="Verdana" panose="020B0604030504040204" pitchFamily="34" charset="0"/>
              </a:rPr>
              <a:t>gain </a:t>
            </a:r>
            <a:r>
              <a:rPr lang="en-US" sz="2000" spc="-175" dirty="0">
                <a:latin typeface="Verdana" panose="020B0604030504040204" pitchFamily="34" charset="0"/>
                <a:ea typeface="Verdana" panose="020B0604030504040204" pitchFamily="34" charset="0"/>
                <a:cs typeface="Verdana" panose="020B0604030504040204" pitchFamily="34" charset="0"/>
              </a:rPr>
              <a:t>access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85" dirty="0">
                <a:latin typeface="Verdana" panose="020B0604030504040204" pitchFamily="34" charset="0"/>
                <a:ea typeface="Verdana" panose="020B0604030504040204" pitchFamily="34" charset="0"/>
                <a:cs typeface="Verdana" panose="020B0604030504040204" pitchFamily="34" charset="0"/>
              </a:rPr>
              <a:t>sensitive </a:t>
            </a:r>
            <a:r>
              <a:rPr lang="en-US" sz="2000" spc="-80" dirty="0">
                <a:latin typeface="Verdana" panose="020B0604030504040204" pitchFamily="34" charset="0"/>
                <a:ea typeface="Verdana" panose="020B0604030504040204" pitchFamily="34" charset="0"/>
                <a:cs typeface="Verdana" panose="020B0604030504040204" pitchFamily="34" charset="0"/>
              </a:rPr>
              <a:t>data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45" dirty="0">
                <a:latin typeface="Verdana" panose="020B0604030504040204" pitchFamily="34" charset="0"/>
                <a:ea typeface="Verdana" panose="020B0604030504040204" pitchFamily="34" charset="0"/>
                <a:cs typeface="Verdana" panose="020B0604030504040204" pitchFamily="34" charset="0"/>
              </a:rPr>
              <a:t>they </a:t>
            </a:r>
            <a:r>
              <a:rPr lang="en-US" sz="2000" spc="-125" dirty="0">
                <a:latin typeface="Verdana" panose="020B0604030504040204" pitchFamily="34" charset="0"/>
                <a:ea typeface="Verdana" panose="020B0604030504040204" pitchFamily="34" charset="0"/>
                <a:cs typeface="Verdana" panose="020B0604030504040204" pitchFamily="34" charset="0"/>
              </a:rPr>
              <a:t>may </a:t>
            </a:r>
            <a:r>
              <a:rPr lang="en-US" sz="2000" spc="-10" dirty="0">
                <a:latin typeface="Verdana" panose="020B0604030504040204" pitchFamily="34" charset="0"/>
                <a:ea typeface="Verdana" panose="020B0604030504040204" pitchFamily="34" charset="0"/>
                <a:cs typeface="Verdana" panose="020B0604030504040204" pitchFamily="34" charset="0"/>
              </a:rPr>
              <a:t>not </a:t>
            </a:r>
            <a:r>
              <a:rPr lang="en-US" sz="2000" spc="-125" dirty="0">
                <a:latin typeface="Verdana" panose="020B0604030504040204" pitchFamily="34" charset="0"/>
                <a:ea typeface="Verdana" panose="020B0604030504040204" pitchFamily="34" charset="0"/>
                <a:cs typeface="Verdana" panose="020B0604030504040204" pitchFamily="34" charset="0"/>
              </a:rPr>
              <a:t>have </a:t>
            </a:r>
            <a:r>
              <a:rPr lang="en-US" sz="2000" spc="-175" dirty="0">
                <a:latin typeface="Verdana" panose="020B0604030504040204" pitchFamily="34" charset="0"/>
                <a:ea typeface="Verdana" panose="020B0604030504040204" pitchFamily="34" charset="0"/>
                <a:cs typeface="Verdana" panose="020B0604030504040204" pitchFamily="34" charset="0"/>
              </a:rPr>
              <a:t>access</a:t>
            </a:r>
            <a:r>
              <a:rPr lang="en-US" sz="2000" spc="-335" dirty="0">
                <a:latin typeface="Verdana" panose="020B0604030504040204" pitchFamily="34" charset="0"/>
                <a:ea typeface="Verdana" panose="020B0604030504040204" pitchFamily="34" charset="0"/>
                <a:cs typeface="Verdana" panose="020B0604030504040204" pitchFamily="34" charset="0"/>
              </a:rPr>
              <a:t> </a:t>
            </a:r>
            <a:r>
              <a:rPr lang="en-US" sz="2000" spc="-10" dirty="0">
                <a:latin typeface="Verdana" panose="020B0604030504040204" pitchFamily="34" charset="0"/>
                <a:ea typeface="Verdana" panose="020B0604030504040204" pitchFamily="34" charset="0"/>
                <a:cs typeface="Verdana" panose="020B0604030504040204" pitchFamily="34" charset="0"/>
              </a:rPr>
              <a:t>to.</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Insecure Direct Object References:  Concept	</a:t>
            </a:r>
          </a:p>
        </p:txBody>
      </p:sp>
    </p:spTree>
    <p:extLst>
      <p:ext uri="{BB962C8B-B14F-4D97-AF65-F5344CB8AC3E}">
        <p14:creationId xmlns:p14="http://schemas.microsoft.com/office/powerpoint/2010/main" val="2498763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Insecure Direct Object References:  Example Attack	</a:t>
            </a:r>
          </a:p>
        </p:txBody>
      </p:sp>
      <p:sp>
        <p:nvSpPr>
          <p:cNvPr id="6" name="Text Placeholder 5">
            <a:extLst>
              <a:ext uri="{FF2B5EF4-FFF2-40B4-BE49-F238E27FC236}">
                <a16:creationId xmlns:a16="http://schemas.microsoft.com/office/drawing/2014/main" id="{7D29B8AA-9200-E34F-B0CD-AFBBCAC4E314}"/>
              </a:ext>
            </a:extLst>
          </p:cNvPr>
          <p:cNvSpPr>
            <a:spLocks noGrp="1"/>
          </p:cNvSpPr>
          <p:nvPr>
            <p:ph type="body" sz="quarter" idx="12"/>
          </p:nvPr>
        </p:nvSpPr>
        <p:spPr>
          <a:xfrm>
            <a:off x="302605" y="1750423"/>
            <a:ext cx="11585731" cy="4023360"/>
          </a:xfrm>
        </p:spPr>
        <p:txBody>
          <a:bodyPr/>
          <a:lstStyle/>
          <a:p>
            <a:pPr marL="12700" marR="328930">
              <a:lnSpc>
                <a:spcPts val="2160"/>
              </a:lnSpc>
              <a:spcBef>
                <a:spcPts val="365"/>
              </a:spcBef>
            </a:pPr>
            <a:r>
              <a:rPr lang="en-US" sz="2000" spc="-60" dirty="0">
                <a:latin typeface="Verdana" panose="020B0604030504040204" pitchFamily="34" charset="0"/>
                <a:ea typeface="Verdana" panose="020B0604030504040204" pitchFamily="34" charset="0"/>
                <a:cs typeface="Verdana" panose="020B0604030504040204" pitchFamily="34" charset="0"/>
              </a:rPr>
              <a:t>While </a:t>
            </a:r>
            <a:r>
              <a:rPr lang="en-US" sz="2000" i="1" spc="-105" dirty="0">
                <a:latin typeface="Verdana" panose="020B0604030504040204" pitchFamily="34" charset="0"/>
                <a:ea typeface="Verdana" panose="020B0604030504040204" pitchFamily="34" charset="0"/>
                <a:cs typeface="Verdana" panose="020B0604030504040204" pitchFamily="34" charset="0"/>
              </a:rPr>
              <a:t>Nick </a:t>
            </a:r>
            <a:r>
              <a:rPr lang="en-US" sz="2000" spc="-65" dirty="0">
                <a:latin typeface="Verdana" panose="020B0604030504040204" pitchFamily="34" charset="0"/>
                <a:ea typeface="Verdana" panose="020B0604030504040204" pitchFamily="34" charset="0"/>
                <a:cs typeface="Verdana" panose="020B0604030504040204" pitchFamily="34" charset="0"/>
              </a:rPr>
              <a:t>puts </a:t>
            </a:r>
            <a:r>
              <a:rPr lang="en-US" sz="2000" spc="-95" dirty="0">
                <a:latin typeface="Verdana" panose="020B0604030504040204" pitchFamily="34" charset="0"/>
                <a:ea typeface="Verdana" panose="020B0604030504040204" pitchFamily="34" charset="0"/>
                <a:cs typeface="Verdana" panose="020B0604030504040204" pitchFamily="34" charset="0"/>
              </a:rPr>
              <a:t>his </a:t>
            </a:r>
            <a:r>
              <a:rPr lang="en-US" sz="2000" spc="-25" dirty="0">
                <a:latin typeface="Verdana" panose="020B0604030504040204" pitchFamily="34" charset="0"/>
                <a:ea typeface="Verdana" panose="020B0604030504040204" pitchFamily="34" charset="0"/>
                <a:cs typeface="Verdana" panose="020B0604030504040204" pitchFamily="34" charset="0"/>
              </a:rPr>
              <a:t>life </a:t>
            </a:r>
            <a:r>
              <a:rPr lang="en-US" sz="2000" spc="-120" dirty="0">
                <a:latin typeface="Verdana" panose="020B0604030504040204" pitchFamily="34" charset="0"/>
                <a:ea typeface="Verdana" panose="020B0604030504040204" pitchFamily="34" charset="0"/>
                <a:cs typeface="Verdana" panose="020B0604030504040204" pitchFamily="34" charset="0"/>
              </a:rPr>
              <a:t>back </a:t>
            </a:r>
            <a:r>
              <a:rPr lang="en-US" sz="2000" spc="-65" dirty="0">
                <a:latin typeface="Verdana" panose="020B0604030504040204" pitchFamily="34" charset="0"/>
                <a:ea typeface="Verdana" panose="020B0604030504040204" pitchFamily="34" charset="0"/>
                <a:cs typeface="Verdana" panose="020B0604030504040204" pitchFamily="34" charset="0"/>
              </a:rPr>
              <a:t>together, </a:t>
            </a:r>
            <a:r>
              <a:rPr lang="en-US" sz="2000" i="1" spc="-250" dirty="0">
                <a:latin typeface="Verdana" panose="020B0604030504040204" pitchFamily="34" charset="0"/>
                <a:ea typeface="Verdana" panose="020B0604030504040204" pitchFamily="34" charset="0"/>
                <a:cs typeface="Verdana" panose="020B0604030504040204" pitchFamily="34" charset="0"/>
              </a:rPr>
              <a:t>Jess </a:t>
            </a:r>
            <a:r>
              <a:rPr lang="en-US" sz="2000" spc="-105" dirty="0">
                <a:latin typeface="Verdana" panose="020B0604030504040204" pitchFamily="34" charset="0"/>
                <a:ea typeface="Verdana" panose="020B0604030504040204" pitchFamily="34" charset="0"/>
                <a:cs typeface="Verdana" panose="020B0604030504040204" pitchFamily="34" charset="0"/>
              </a:rPr>
              <a:t>is once </a:t>
            </a:r>
            <a:r>
              <a:rPr lang="en-US" sz="2000" spc="-120" dirty="0">
                <a:latin typeface="Verdana" panose="020B0604030504040204" pitchFamily="34" charset="0"/>
                <a:ea typeface="Verdana" panose="020B0604030504040204" pitchFamily="34" charset="0"/>
                <a:cs typeface="Verdana" panose="020B0604030504040204" pitchFamily="34" charset="0"/>
              </a:rPr>
              <a:t>again </a:t>
            </a:r>
            <a:r>
              <a:rPr lang="en-US" sz="2000" spc="-65" dirty="0">
                <a:latin typeface="Verdana" panose="020B0604030504040204" pitchFamily="34" charset="0"/>
                <a:ea typeface="Verdana" panose="020B0604030504040204" pitchFamily="34" charset="0"/>
                <a:cs typeface="Verdana" panose="020B0604030504040204" pitchFamily="34" charset="0"/>
              </a:rPr>
              <a:t>looking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50" dirty="0">
                <a:latin typeface="Verdana" panose="020B0604030504040204" pitchFamily="34" charset="0"/>
                <a:ea typeface="Verdana" panose="020B0604030504040204" pitchFamily="34" charset="0"/>
                <a:cs typeface="Verdana" panose="020B0604030504040204" pitchFamily="34" charset="0"/>
              </a:rPr>
              <a:t>vulnerabilities </a:t>
            </a:r>
            <a:r>
              <a:rPr lang="en-US" sz="2000" spc="-30" dirty="0">
                <a:latin typeface="Verdana" panose="020B0604030504040204" pitchFamily="34" charset="0"/>
                <a:ea typeface="Verdana" panose="020B0604030504040204" pitchFamily="34" charset="0"/>
                <a:cs typeface="Verdana" panose="020B0604030504040204" pitchFamily="34" charset="0"/>
              </a:rPr>
              <a:t>in the </a:t>
            </a:r>
            <a:r>
              <a:rPr lang="en-US" sz="2000" spc="-75" dirty="0">
                <a:latin typeface="Verdana" panose="020B0604030504040204" pitchFamily="34" charset="0"/>
                <a:ea typeface="Verdana" panose="020B0604030504040204" pitchFamily="34" charset="0"/>
                <a:cs typeface="Verdana" panose="020B0604030504040204" pitchFamily="34" charset="0"/>
              </a:rPr>
              <a:t>local  </a:t>
            </a:r>
            <a:r>
              <a:rPr lang="en-US" sz="2000" spc="-55" dirty="0">
                <a:latin typeface="Verdana" panose="020B0604030504040204" pitchFamily="34" charset="0"/>
                <a:ea typeface="Verdana" panose="020B0604030504040204" pitchFamily="34" charset="0"/>
                <a:cs typeface="Verdana" panose="020B0604030504040204" pitchFamily="34" charset="0"/>
              </a:rPr>
              <a:t>community</a:t>
            </a:r>
            <a:r>
              <a:rPr lang="en-US" sz="2000" spc="-114"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website.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a:lnSpc>
                <a:spcPct val="100000"/>
              </a:lnSpc>
              <a:spcBef>
                <a:spcPts val="1120"/>
              </a:spcBef>
            </a:pPr>
            <a:r>
              <a:rPr lang="en-US" sz="2000" spc="-235" dirty="0">
                <a:latin typeface="Verdana" panose="020B0604030504040204" pitchFamily="34" charset="0"/>
                <a:ea typeface="Verdana" panose="020B0604030504040204" pitchFamily="34" charset="0"/>
                <a:cs typeface="Verdana" panose="020B0604030504040204" pitchFamily="34" charset="0"/>
              </a:rPr>
              <a:t>Jess </a:t>
            </a:r>
            <a:r>
              <a:rPr lang="en-US" sz="2000" spc="-75" dirty="0">
                <a:latin typeface="Verdana" panose="020B0604030504040204" pitchFamily="34" charset="0"/>
                <a:ea typeface="Verdana" panose="020B0604030504040204" pitchFamily="34" charset="0"/>
                <a:cs typeface="Verdana" panose="020B0604030504040204" pitchFamily="34" charset="0"/>
              </a:rPr>
              <a:t>notices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70" dirty="0">
                <a:latin typeface="Verdana" panose="020B0604030504040204" pitchFamily="34" charset="0"/>
                <a:ea typeface="Verdana" panose="020B0604030504040204" pitchFamily="34" charset="0"/>
                <a:cs typeface="Verdana" panose="020B0604030504040204" pitchFamily="34" charset="0"/>
              </a:rPr>
              <a:t>when viewing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45" dirty="0">
                <a:latin typeface="Verdana" panose="020B0604030504040204" pitchFamily="34" charset="0"/>
                <a:ea typeface="Verdana" panose="020B0604030504040204" pitchFamily="34" charset="0"/>
                <a:cs typeface="Verdana" panose="020B0604030504040204" pitchFamily="34" charset="0"/>
              </a:rPr>
              <a:t>particular </a:t>
            </a:r>
            <a:r>
              <a:rPr lang="en-US" sz="2000" spc="-50" dirty="0">
                <a:latin typeface="Verdana" panose="020B0604030504040204" pitchFamily="34" charset="0"/>
                <a:ea typeface="Verdana" panose="020B0604030504040204" pitchFamily="34" charset="0"/>
                <a:cs typeface="Verdana" panose="020B0604030504040204" pitchFamily="34" charset="0"/>
              </a:rPr>
              <a:t>private </a:t>
            </a:r>
            <a:r>
              <a:rPr lang="en-US" sz="2000" spc="-150" dirty="0">
                <a:latin typeface="Verdana" panose="020B0604030504040204" pitchFamily="34" charset="0"/>
                <a:ea typeface="Verdana" panose="020B0604030504040204" pitchFamily="34" charset="0"/>
                <a:cs typeface="Verdana" panose="020B0604030504040204" pitchFamily="34" charset="0"/>
              </a:rPr>
              <a:t>message, </a:t>
            </a:r>
            <a:r>
              <a:rPr lang="en-US" sz="2000" spc="-55" dirty="0">
                <a:latin typeface="Verdana" panose="020B0604030504040204" pitchFamily="34" charset="0"/>
                <a:ea typeface="Verdana" panose="020B0604030504040204" pitchFamily="34" charset="0"/>
                <a:cs typeface="Verdana" panose="020B0604030504040204" pitchFamily="34" charset="0"/>
              </a:rPr>
              <a:t>her </a:t>
            </a:r>
            <a:r>
              <a:rPr lang="en-US" sz="2000" spc="-270" dirty="0">
                <a:latin typeface="Verdana" panose="020B0604030504040204" pitchFamily="34" charset="0"/>
                <a:ea typeface="Verdana" panose="020B0604030504040204" pitchFamily="34" charset="0"/>
                <a:cs typeface="Verdana" panose="020B0604030504040204" pitchFamily="34" charset="0"/>
              </a:rPr>
              <a:t>URL</a:t>
            </a:r>
            <a:r>
              <a:rPr lang="en-US" sz="2000" spc="-180" dirty="0">
                <a:latin typeface="Verdana" panose="020B0604030504040204" pitchFamily="34" charset="0"/>
                <a:ea typeface="Verdana" panose="020B0604030504040204" pitchFamily="34" charset="0"/>
                <a:cs typeface="Verdana" panose="020B0604030504040204" pitchFamily="34" charset="0"/>
              </a:rPr>
              <a:t> </a:t>
            </a:r>
            <a:r>
              <a:rPr lang="en-US" sz="2000" spc="-80" dirty="0">
                <a:latin typeface="Verdana" panose="020B0604030504040204" pitchFamily="34" charset="0"/>
                <a:ea typeface="Verdana" panose="020B0604030504040204" pitchFamily="34" charset="0"/>
                <a:cs typeface="Verdana" panose="020B0604030504040204" pitchFamily="34" charset="0"/>
              </a:rPr>
              <a:t>is: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200"/>
              </a:spcBef>
              <a:buClr>
                <a:srgbClr val="E48312"/>
              </a:buClr>
              <a:buChar char="◦"/>
              <a:tabLst>
                <a:tab pos="305435" algn="l"/>
              </a:tabLst>
            </a:pPr>
            <a:r>
              <a:rPr lang="en-US" sz="2000" spc="-70"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http://mylocalwebsite.com/messages.php/?message=129</a:t>
            </a:r>
            <a:endParaRPr lang="en-US" sz="2000"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a:p>
            <a:pPr marL="12700" marR="5080">
              <a:lnSpc>
                <a:spcPts val="2160"/>
              </a:lnSpc>
              <a:spcBef>
                <a:spcPts val="1630"/>
              </a:spcBef>
            </a:pPr>
            <a:r>
              <a:rPr lang="en-US" sz="2000" spc="-145" dirty="0">
                <a:latin typeface="Verdana" panose="020B0604030504040204" pitchFamily="34" charset="0"/>
                <a:ea typeface="Verdana" panose="020B0604030504040204" pitchFamily="34" charset="0"/>
                <a:cs typeface="Verdana" panose="020B0604030504040204" pitchFamily="34" charset="0"/>
              </a:rPr>
              <a:t>Guessing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45" dirty="0">
                <a:latin typeface="Verdana" panose="020B0604030504040204" pitchFamily="34" charset="0"/>
                <a:ea typeface="Verdana" panose="020B0604030504040204" pitchFamily="34" charset="0"/>
                <a:cs typeface="Verdana" panose="020B0604030504040204" pitchFamily="34" charset="0"/>
              </a:rPr>
              <a:t>this </a:t>
            </a:r>
            <a:r>
              <a:rPr lang="en-US" sz="2000" spc="-160" dirty="0">
                <a:latin typeface="Verdana" panose="020B0604030504040204" pitchFamily="34" charset="0"/>
                <a:ea typeface="Verdana" panose="020B0604030504040204" pitchFamily="34" charset="0"/>
                <a:cs typeface="Verdana" panose="020B0604030504040204" pitchFamily="34" charset="0"/>
              </a:rPr>
              <a:t>message </a:t>
            </a:r>
            <a:r>
              <a:rPr lang="en-US" sz="2000" spc="-70" dirty="0">
                <a:latin typeface="Verdana" panose="020B0604030504040204" pitchFamily="34" charset="0"/>
                <a:ea typeface="Verdana" panose="020B0604030504040204" pitchFamily="34" charset="0"/>
                <a:cs typeface="Verdana" panose="020B0604030504040204" pitchFamily="34" charset="0"/>
              </a:rPr>
              <a:t>parameter </a:t>
            </a:r>
            <a:r>
              <a:rPr lang="en-US" sz="2000" spc="-114" dirty="0">
                <a:latin typeface="Verdana" panose="020B0604030504040204" pitchFamily="34" charset="0"/>
                <a:ea typeface="Verdana" panose="020B0604030504040204" pitchFamily="34" charset="0"/>
                <a:cs typeface="Verdana" panose="020B0604030504040204" pitchFamily="34" charset="0"/>
              </a:rPr>
              <a:t>leads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65" dirty="0">
                <a:latin typeface="Verdana" panose="020B0604030504040204" pitchFamily="34" charset="0"/>
                <a:ea typeface="Verdana" panose="020B0604030504040204" pitchFamily="34" charset="0"/>
                <a:cs typeface="Verdana" panose="020B0604030504040204" pitchFamily="34" charset="0"/>
              </a:rPr>
              <a:t>rendering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55" dirty="0">
                <a:latin typeface="Verdana" panose="020B0604030504040204" pitchFamily="34" charset="0"/>
                <a:ea typeface="Verdana" panose="020B0604030504040204" pitchFamily="34" charset="0"/>
                <a:cs typeface="Verdana" panose="020B0604030504040204" pitchFamily="34" charset="0"/>
              </a:rPr>
              <a:t>private </a:t>
            </a:r>
            <a:r>
              <a:rPr lang="en-US" sz="2000" spc="-150" dirty="0">
                <a:latin typeface="Verdana" panose="020B0604030504040204" pitchFamily="34" charset="0"/>
                <a:ea typeface="Verdana" panose="020B0604030504040204" pitchFamily="34" charset="0"/>
                <a:cs typeface="Verdana" panose="020B0604030504040204" pitchFamily="34" charset="0"/>
              </a:rPr>
              <a:t>message, </a:t>
            </a:r>
            <a:r>
              <a:rPr lang="en-US" sz="2000" spc="-140" dirty="0">
                <a:latin typeface="Verdana" panose="020B0604030504040204" pitchFamily="34" charset="0"/>
                <a:ea typeface="Verdana" panose="020B0604030504040204" pitchFamily="34" charset="0"/>
                <a:cs typeface="Verdana" panose="020B0604030504040204" pitchFamily="34" charset="0"/>
              </a:rPr>
              <a:t>she </a:t>
            </a:r>
            <a:r>
              <a:rPr lang="en-US" sz="2000" spc="-145" dirty="0">
                <a:latin typeface="Verdana" panose="020B0604030504040204" pitchFamily="34" charset="0"/>
                <a:ea typeface="Verdana" panose="020B0604030504040204" pitchFamily="34" charset="0"/>
                <a:cs typeface="Verdana" panose="020B0604030504040204" pitchFamily="34" charset="0"/>
              </a:rPr>
              <a:t>changes </a:t>
            </a:r>
            <a:r>
              <a:rPr lang="en-US" sz="2000" i="1" spc="-105" dirty="0">
                <a:latin typeface="Verdana" panose="020B0604030504040204" pitchFamily="34" charset="0"/>
                <a:ea typeface="Verdana" panose="020B0604030504040204" pitchFamily="34" charset="0"/>
                <a:cs typeface="Verdana" panose="020B0604030504040204" pitchFamily="34" charset="0"/>
              </a:rPr>
              <a:t>129 </a:t>
            </a:r>
            <a:r>
              <a:rPr lang="en-US" sz="2000" dirty="0">
                <a:latin typeface="Verdana" panose="020B0604030504040204" pitchFamily="34" charset="0"/>
                <a:ea typeface="Verdana" panose="020B0604030504040204" pitchFamily="34" charset="0"/>
                <a:cs typeface="Verdana" panose="020B0604030504040204" pitchFamily="34" charset="0"/>
              </a:rPr>
              <a:t>to  </a:t>
            </a:r>
            <a:r>
              <a:rPr lang="en-US" sz="2000" i="1" spc="-95" dirty="0">
                <a:latin typeface="Verdana" panose="020B0604030504040204" pitchFamily="34" charset="0"/>
                <a:ea typeface="Verdana" panose="020B0604030504040204" pitchFamily="34" charset="0"/>
                <a:cs typeface="Verdana" panose="020B0604030504040204" pitchFamily="34" charset="0"/>
              </a:rPr>
              <a:t>291</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70" dirty="0">
                <a:latin typeface="Verdana" panose="020B0604030504040204" pitchFamily="34" charset="0"/>
                <a:ea typeface="Verdana" panose="020B0604030504040204" pitchFamily="34" charset="0"/>
                <a:cs typeface="Verdana" panose="020B0604030504040204" pitchFamily="34" charset="0"/>
              </a:rPr>
              <a:t>website </a:t>
            </a:r>
            <a:r>
              <a:rPr lang="en-US" sz="2000" spc="-110" dirty="0">
                <a:latin typeface="Verdana" panose="020B0604030504040204" pitchFamily="34" charset="0"/>
                <a:ea typeface="Verdana" panose="020B0604030504040204" pitchFamily="34" charset="0"/>
                <a:cs typeface="Verdana" panose="020B0604030504040204" pitchFamily="34" charset="0"/>
              </a:rPr>
              <a:t>displays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50" dirty="0">
                <a:latin typeface="Verdana" panose="020B0604030504040204" pitchFamily="34" charset="0"/>
                <a:ea typeface="Verdana" panose="020B0604030504040204" pitchFamily="34" charset="0"/>
                <a:cs typeface="Verdana" panose="020B0604030504040204" pitchFamily="34" charset="0"/>
              </a:rPr>
              <a:t>private </a:t>
            </a:r>
            <a:r>
              <a:rPr lang="en-US" sz="2000" spc="-160" dirty="0">
                <a:latin typeface="Verdana" panose="020B0604030504040204" pitchFamily="34" charset="0"/>
                <a:ea typeface="Verdana" panose="020B0604030504040204" pitchFamily="34" charset="0"/>
                <a:cs typeface="Verdana" panose="020B0604030504040204" pitchFamily="34" charset="0"/>
              </a:rPr>
              <a:t>message </a:t>
            </a:r>
            <a:r>
              <a:rPr lang="en-US" sz="2000" spc="-85" dirty="0">
                <a:latin typeface="Verdana" panose="020B0604030504040204" pitchFamily="34" charset="0"/>
                <a:ea typeface="Verdana" panose="020B0604030504040204" pitchFamily="34" charset="0"/>
                <a:cs typeface="Verdana" panose="020B0604030504040204" pitchFamily="34" charset="0"/>
              </a:rPr>
              <a:t>conversation </a:t>
            </a:r>
            <a:r>
              <a:rPr lang="en-US" sz="2000" spc="-65" dirty="0">
                <a:latin typeface="Verdana" panose="020B0604030504040204" pitchFamily="34" charset="0"/>
                <a:ea typeface="Verdana" panose="020B0604030504040204" pitchFamily="34" charset="0"/>
                <a:cs typeface="Verdana" panose="020B0604030504040204" pitchFamily="34" charset="0"/>
              </a:rPr>
              <a:t>between </a:t>
            </a:r>
            <a:r>
              <a:rPr lang="en-US" sz="2000" i="1" spc="-105" dirty="0">
                <a:latin typeface="Verdana" panose="020B0604030504040204" pitchFamily="34" charset="0"/>
                <a:ea typeface="Verdana" panose="020B0604030504040204" pitchFamily="34" charset="0"/>
                <a:cs typeface="Verdana" panose="020B0604030504040204" pitchFamily="34" charset="0"/>
              </a:rPr>
              <a:t>Nick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i="1" spc="-75" dirty="0">
                <a:latin typeface="Verdana" panose="020B0604030504040204" pitchFamily="34" charset="0"/>
                <a:ea typeface="Verdana" panose="020B0604030504040204" pitchFamily="34" charset="0"/>
                <a:cs typeface="Verdana" panose="020B0604030504040204" pitchFamily="34" charset="0"/>
              </a:rPr>
              <a:t>Winston</a:t>
            </a:r>
            <a:r>
              <a:rPr lang="en-US" sz="2000" spc="-75" dirty="0">
                <a:latin typeface="Verdana" panose="020B0604030504040204" pitchFamily="34" charset="0"/>
                <a:ea typeface="Verdana" panose="020B0604030504040204" pitchFamily="34" charset="0"/>
                <a:cs typeface="Verdana" panose="020B0604030504040204" pitchFamily="34" charset="0"/>
              </a:rPr>
              <a:t>,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90" dirty="0">
                <a:latin typeface="Verdana" panose="020B0604030504040204" pitchFamily="34" charset="0"/>
                <a:ea typeface="Verdana" panose="020B0604030504040204" pitchFamily="34" charset="0"/>
                <a:cs typeface="Verdana" panose="020B0604030504040204" pitchFamily="34" charset="0"/>
              </a:rPr>
              <a:t>learns </a:t>
            </a:r>
            <a:r>
              <a:rPr lang="en-US" sz="2000" spc="-114" dirty="0">
                <a:latin typeface="Verdana" panose="020B0604030504040204" pitchFamily="34" charset="0"/>
                <a:ea typeface="Verdana" panose="020B0604030504040204" pitchFamily="34" charset="0"/>
                <a:cs typeface="Verdana" panose="020B0604030504040204" pitchFamily="34" charset="0"/>
              </a:rPr>
              <a:t>Nick’s </a:t>
            </a:r>
            <a:r>
              <a:rPr lang="en-US" sz="2000" spc="-50" dirty="0">
                <a:latin typeface="Verdana" panose="020B0604030504040204" pitchFamily="34" charset="0"/>
                <a:ea typeface="Verdana" panose="020B0604030504040204" pitchFamily="34" charset="0"/>
                <a:cs typeface="Verdana" panose="020B0604030504040204" pitchFamily="34" charset="0"/>
              </a:rPr>
              <a:t>mother’s </a:t>
            </a:r>
            <a:r>
              <a:rPr lang="en-US" sz="2000" spc="-80" dirty="0">
                <a:latin typeface="Verdana" panose="020B0604030504040204" pitchFamily="34" charset="0"/>
                <a:ea typeface="Verdana" panose="020B0604030504040204" pitchFamily="34" charset="0"/>
                <a:cs typeface="Verdana" panose="020B0604030504040204" pitchFamily="34" charset="0"/>
              </a:rPr>
              <a:t>maiden </a:t>
            </a:r>
            <a:r>
              <a:rPr lang="en-US" sz="2000" spc="-105" dirty="0">
                <a:latin typeface="Verdana" panose="020B0604030504040204" pitchFamily="34" charset="0"/>
                <a:ea typeface="Verdana" panose="020B0604030504040204" pitchFamily="34" charset="0"/>
                <a:cs typeface="Verdana" panose="020B0604030504040204" pitchFamily="34" charset="0"/>
              </a:rPr>
              <a:t>name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85" dirty="0">
                <a:latin typeface="Verdana" panose="020B0604030504040204" pitchFamily="34" charset="0"/>
                <a:ea typeface="Verdana" panose="020B0604030504040204" pitchFamily="34" charset="0"/>
                <a:cs typeface="Verdana" panose="020B0604030504040204" pitchFamily="34" charset="0"/>
              </a:rPr>
              <a:t>Winston’s </a:t>
            </a:r>
            <a:r>
              <a:rPr lang="en-US" sz="2000" spc="-65" dirty="0">
                <a:latin typeface="Verdana" panose="020B0604030504040204" pitchFamily="34" charset="0"/>
                <a:ea typeface="Verdana" panose="020B0604030504040204" pitchFamily="34" charset="0"/>
                <a:cs typeface="Verdana" panose="020B0604030504040204" pitchFamily="34" charset="0"/>
              </a:rPr>
              <a:t>date </a:t>
            </a:r>
            <a:r>
              <a:rPr lang="en-US" sz="2000" spc="-10" dirty="0">
                <a:latin typeface="Verdana" panose="020B0604030504040204" pitchFamily="34" charset="0"/>
                <a:ea typeface="Verdana" panose="020B0604030504040204" pitchFamily="34" charset="0"/>
                <a:cs typeface="Verdana" panose="020B0604030504040204" pitchFamily="34" charset="0"/>
              </a:rPr>
              <a:t>of</a:t>
            </a:r>
            <a:r>
              <a:rPr lang="en-US" sz="2000" spc="-210" dirty="0">
                <a:latin typeface="Verdana" panose="020B0604030504040204" pitchFamily="34" charset="0"/>
                <a:ea typeface="Verdana" panose="020B0604030504040204" pitchFamily="34" charset="0"/>
                <a:cs typeface="Verdana" panose="020B0604030504040204" pitchFamily="34" charset="0"/>
              </a:rPr>
              <a:t> </a:t>
            </a:r>
            <a:r>
              <a:rPr lang="en-US" sz="2000" spc="-10" dirty="0">
                <a:latin typeface="Verdana" panose="020B0604030504040204" pitchFamily="34" charset="0"/>
                <a:ea typeface="Verdana" panose="020B0604030504040204" pitchFamily="34" charset="0"/>
                <a:cs typeface="Verdana" panose="020B0604030504040204" pitchFamily="34" charset="0"/>
              </a:rPr>
              <a:t>birth.</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170"/>
              </a:spcBef>
              <a:buClr>
                <a:srgbClr val="E48312"/>
              </a:buClr>
              <a:buChar char="◦"/>
              <a:tabLst>
                <a:tab pos="305435" algn="l"/>
              </a:tabLst>
            </a:pPr>
            <a:r>
              <a:rPr lang="en-US" sz="2000" spc="-60" dirty="0">
                <a:latin typeface="Verdana" panose="020B0604030504040204" pitchFamily="34" charset="0"/>
                <a:ea typeface="Verdana" panose="020B0604030504040204" pitchFamily="34" charset="0"/>
                <a:cs typeface="Verdana" panose="020B0604030504040204" pitchFamily="34" charset="0"/>
              </a:rPr>
              <a:t>Both </a:t>
            </a:r>
            <a:r>
              <a:rPr lang="en-US" sz="2000" spc="-70" dirty="0">
                <a:latin typeface="Verdana" panose="020B0604030504040204" pitchFamily="34" charset="0"/>
                <a:ea typeface="Verdana" panose="020B0604030504040204" pitchFamily="34" charset="0"/>
                <a:cs typeface="Verdana" panose="020B0604030504040204" pitchFamily="34" charset="0"/>
              </a:rPr>
              <a:t>very </a:t>
            </a:r>
            <a:r>
              <a:rPr lang="en-US" sz="2000" spc="-75" dirty="0">
                <a:latin typeface="Verdana" panose="020B0604030504040204" pitchFamily="34" charset="0"/>
                <a:ea typeface="Verdana" panose="020B0604030504040204" pitchFamily="34" charset="0"/>
                <a:cs typeface="Verdana" panose="020B0604030504040204" pitchFamily="34" charset="0"/>
              </a:rPr>
              <a:t>sensitive </a:t>
            </a:r>
            <a:r>
              <a:rPr lang="en-US" sz="2000" spc="-100" dirty="0">
                <a:latin typeface="Verdana" panose="020B0604030504040204" pitchFamily="34" charset="0"/>
                <a:ea typeface="Verdana" panose="020B0604030504040204" pitchFamily="34" charset="0"/>
                <a:cs typeface="Verdana" panose="020B0604030504040204" pitchFamily="34" charset="0"/>
              </a:rPr>
              <a:t>pieces </a:t>
            </a:r>
            <a:r>
              <a:rPr lang="en-US" sz="2000" spc="-5" dirty="0">
                <a:latin typeface="Verdana" panose="020B0604030504040204" pitchFamily="34" charset="0"/>
                <a:ea typeface="Verdana" panose="020B0604030504040204" pitchFamily="34" charset="0"/>
                <a:cs typeface="Verdana" panose="020B0604030504040204" pitchFamily="34" charset="0"/>
              </a:rPr>
              <a:t>of</a:t>
            </a:r>
            <a:r>
              <a:rPr lang="en-US" sz="2000" spc="-145" dirty="0">
                <a:latin typeface="Verdana" panose="020B0604030504040204" pitchFamily="34" charset="0"/>
                <a:ea typeface="Verdana" panose="020B0604030504040204" pitchFamily="34" charset="0"/>
                <a:cs typeface="Verdana" panose="020B0604030504040204" pitchFamily="34" charset="0"/>
              </a:rPr>
              <a:t> </a:t>
            </a:r>
            <a:r>
              <a:rPr lang="en-US" sz="2000" spc="-5" dirty="0">
                <a:latin typeface="Verdana" panose="020B0604030504040204" pitchFamily="34" charset="0"/>
                <a:ea typeface="Verdana" panose="020B0604030504040204" pitchFamily="34" charset="0"/>
                <a:cs typeface="Verdana" panose="020B0604030504040204" pitchFamily="34" charset="0"/>
              </a:rPr>
              <a:t>info!</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0"/>
              </a:spcAft>
              <a:buNone/>
            </a:pPr>
            <a:endParaRPr lang="en-US" sz="2000" b="1"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636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585731" cy="4385167"/>
          </a:xfrm>
        </p:spPr>
        <p:txBody>
          <a:bodyPr/>
          <a:lstStyle/>
          <a:p>
            <a:pPr marL="12700">
              <a:lnSpc>
                <a:spcPct val="100000"/>
              </a:lnSpc>
              <a:spcBef>
                <a:spcPts val="315"/>
              </a:spcBef>
            </a:pPr>
            <a:r>
              <a:rPr lang="en-US" sz="1800" spc="-90" dirty="0">
                <a:latin typeface="Verdana" panose="020B0604030504040204" pitchFamily="34" charset="0"/>
                <a:ea typeface="Verdana" panose="020B0604030504040204" pitchFamily="34" charset="0"/>
                <a:cs typeface="Verdana" panose="020B0604030504040204" pitchFamily="34" charset="0"/>
              </a:rPr>
              <a:t>Preventing </a:t>
            </a:r>
            <a:r>
              <a:rPr lang="en-US" sz="1800" spc="-45" dirty="0">
                <a:latin typeface="Verdana" panose="020B0604030504040204" pitchFamily="34" charset="0"/>
                <a:ea typeface="Verdana" panose="020B0604030504040204" pitchFamily="34" charset="0"/>
                <a:cs typeface="Verdana" panose="020B0604030504040204" pitchFamily="34" charset="0"/>
              </a:rPr>
              <a:t>this </a:t>
            </a:r>
            <a:r>
              <a:rPr lang="en-US" sz="1800" spc="-225" dirty="0">
                <a:latin typeface="Verdana" panose="020B0604030504040204" pitchFamily="34" charset="0"/>
                <a:ea typeface="Verdana" panose="020B0604030504040204" pitchFamily="34" charset="0"/>
                <a:cs typeface="Verdana" panose="020B0604030504040204" pitchFamily="34" charset="0"/>
              </a:rPr>
              <a:t>IDOR </a:t>
            </a:r>
            <a:r>
              <a:rPr lang="en-US" sz="1800" spc="-105" dirty="0">
                <a:latin typeface="Verdana" panose="020B0604030504040204" pitchFamily="34" charset="0"/>
                <a:ea typeface="Verdana" panose="020B0604030504040204" pitchFamily="34" charset="0"/>
                <a:cs typeface="Verdana" panose="020B0604030504040204" pitchFamily="34" charset="0"/>
              </a:rPr>
              <a:t>is</a:t>
            </a:r>
            <a:r>
              <a:rPr lang="en-US" sz="1800" spc="-380" dirty="0">
                <a:latin typeface="Verdana" panose="020B0604030504040204" pitchFamily="34" charset="0"/>
                <a:ea typeface="Verdana" panose="020B0604030504040204" pitchFamily="34" charset="0"/>
                <a:cs typeface="Verdana" panose="020B0604030504040204" pitchFamily="34" charset="0"/>
              </a:rPr>
              <a:t> </a:t>
            </a:r>
            <a:r>
              <a:rPr lang="en-US" sz="1800" spc="-70" dirty="0">
                <a:latin typeface="Verdana" panose="020B0604030504040204" pitchFamily="34" charset="0"/>
                <a:ea typeface="Verdana" panose="020B0604030504040204" pitchFamily="34" charset="0"/>
                <a:cs typeface="Verdana" panose="020B0604030504040204" pitchFamily="34" charset="0"/>
              </a:rPr>
              <a:t>simple:</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200"/>
              </a:spcBef>
              <a:buClr>
                <a:srgbClr val="E48312"/>
              </a:buClr>
              <a:buChar char="◦"/>
              <a:tabLst>
                <a:tab pos="305435" algn="l"/>
              </a:tabLst>
            </a:pPr>
            <a:r>
              <a:rPr lang="en-US" sz="1800" spc="-195" dirty="0">
                <a:latin typeface="Verdana" panose="020B0604030504040204" pitchFamily="34" charset="0"/>
                <a:ea typeface="Verdana" panose="020B0604030504040204" pitchFamily="34" charset="0"/>
                <a:cs typeface="Verdana" panose="020B0604030504040204" pitchFamily="34" charset="0"/>
              </a:rPr>
              <a:t>You </a:t>
            </a:r>
            <a:r>
              <a:rPr lang="en-US" sz="1800" spc="-65" dirty="0">
                <a:latin typeface="Verdana" panose="020B0604030504040204" pitchFamily="34" charset="0"/>
                <a:ea typeface="Verdana" panose="020B0604030504040204" pitchFamily="34" charset="0"/>
                <a:cs typeface="Verdana" panose="020B0604030504040204" pitchFamily="34" charset="0"/>
              </a:rPr>
              <a:t>must </a:t>
            </a:r>
            <a:r>
              <a:rPr lang="en-US" sz="1800" spc="-40" dirty="0">
                <a:latin typeface="Verdana" panose="020B0604030504040204" pitchFamily="34" charset="0"/>
                <a:ea typeface="Verdana" panose="020B0604030504040204" pitchFamily="34" charset="0"/>
                <a:cs typeface="Verdana" panose="020B0604030504040204" pitchFamily="34" charset="0"/>
              </a:rPr>
              <a:t>implement </a:t>
            </a:r>
            <a:r>
              <a:rPr lang="en-US" sz="1800" spc="-100" dirty="0">
                <a:latin typeface="Verdana" panose="020B0604030504040204" pitchFamily="34" charset="0"/>
                <a:ea typeface="Verdana" panose="020B0604030504040204" pitchFamily="34" charset="0"/>
                <a:cs typeface="Verdana" panose="020B0604030504040204" pitchFamily="34" charset="0"/>
              </a:rPr>
              <a:t>an </a:t>
            </a:r>
            <a:r>
              <a:rPr lang="en-US" sz="1800" spc="-155" dirty="0">
                <a:latin typeface="Verdana" panose="020B0604030504040204" pitchFamily="34" charset="0"/>
                <a:ea typeface="Verdana" panose="020B0604030504040204" pitchFamily="34" charset="0"/>
                <a:cs typeface="Verdana" panose="020B0604030504040204" pitchFamily="34" charset="0"/>
              </a:rPr>
              <a:t>access </a:t>
            </a:r>
            <a:r>
              <a:rPr lang="en-US" sz="1800" spc="-35" dirty="0">
                <a:latin typeface="Verdana" panose="020B0604030504040204" pitchFamily="34" charset="0"/>
                <a:ea typeface="Verdana" panose="020B0604030504040204" pitchFamily="34" charset="0"/>
                <a:cs typeface="Verdana" panose="020B0604030504040204" pitchFamily="34" charset="0"/>
              </a:rPr>
              <a:t>control </a:t>
            </a:r>
            <a:r>
              <a:rPr lang="en-US" sz="1800" spc="-5" dirty="0">
                <a:latin typeface="Verdana" panose="020B0604030504040204" pitchFamily="34" charset="0"/>
                <a:ea typeface="Verdana" panose="020B0604030504040204" pitchFamily="34" charset="0"/>
                <a:cs typeface="Verdana" panose="020B0604030504040204" pitchFamily="34" charset="0"/>
              </a:rPr>
              <a:t>for </a:t>
            </a:r>
            <a:r>
              <a:rPr lang="en-US" sz="1800" spc="-40" dirty="0">
                <a:latin typeface="Verdana" panose="020B0604030504040204" pitchFamily="34" charset="0"/>
                <a:ea typeface="Verdana" panose="020B0604030504040204" pitchFamily="34" charset="0"/>
                <a:cs typeface="Verdana" panose="020B0604030504040204" pitchFamily="34" charset="0"/>
              </a:rPr>
              <a:t>all </a:t>
            </a:r>
            <a:r>
              <a:rPr lang="en-US" sz="1800" spc="-75" dirty="0">
                <a:latin typeface="Verdana" panose="020B0604030504040204" pitchFamily="34" charset="0"/>
                <a:ea typeface="Verdana" panose="020B0604030504040204" pitchFamily="34" charset="0"/>
                <a:cs typeface="Verdana" panose="020B0604030504040204" pitchFamily="34" charset="0"/>
              </a:rPr>
              <a:t>sensitive</a:t>
            </a:r>
            <a:r>
              <a:rPr lang="en-US" sz="1800" spc="-165" dirty="0">
                <a:latin typeface="Verdana" panose="020B0604030504040204" pitchFamily="34" charset="0"/>
                <a:ea typeface="Verdana" panose="020B0604030504040204" pitchFamily="34" charset="0"/>
                <a:cs typeface="Verdana" panose="020B0604030504040204" pitchFamily="34" charset="0"/>
              </a:rPr>
              <a:t> </a:t>
            </a:r>
            <a:r>
              <a:rPr lang="en-US" sz="1800" spc="-65" dirty="0">
                <a:latin typeface="Verdana" panose="020B0604030504040204" pitchFamily="34" charset="0"/>
                <a:ea typeface="Verdana" panose="020B0604030504040204" pitchFamily="34" charset="0"/>
                <a:cs typeface="Verdana" panose="020B0604030504040204" pitchFamily="34" charset="0"/>
              </a:rPr>
              <a:t>data.</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12700" marR="5080">
              <a:lnSpc>
                <a:spcPts val="2160"/>
              </a:lnSpc>
              <a:spcBef>
                <a:spcPts val="1605"/>
              </a:spcBef>
            </a:pPr>
            <a:r>
              <a:rPr lang="en-US" sz="1800" spc="-125" dirty="0">
                <a:latin typeface="Verdana" panose="020B0604030504040204" pitchFamily="34" charset="0"/>
                <a:ea typeface="Verdana" panose="020B0604030504040204" pitchFamily="34" charset="0"/>
                <a:cs typeface="Verdana" panose="020B0604030504040204" pitchFamily="34" charset="0"/>
              </a:rPr>
              <a:t>Using</a:t>
            </a:r>
            <a:r>
              <a:rPr lang="en-US" sz="1800" spc="-100" dirty="0">
                <a:latin typeface="Verdana" panose="020B0604030504040204" pitchFamily="34" charset="0"/>
                <a:ea typeface="Verdana" panose="020B0604030504040204" pitchFamily="34" charset="0"/>
                <a:cs typeface="Verdana" panose="020B0604030504040204" pitchFamily="34" charset="0"/>
              </a:rPr>
              <a:t> </a:t>
            </a:r>
            <a:r>
              <a:rPr lang="en-US" sz="1800" spc="-30" dirty="0">
                <a:latin typeface="Verdana" panose="020B0604030504040204" pitchFamily="34" charset="0"/>
                <a:ea typeface="Verdana" panose="020B0604030504040204" pitchFamily="34" charset="0"/>
                <a:cs typeface="Verdana" panose="020B0604030504040204" pitchFamily="34" charset="0"/>
              </a:rPr>
              <a:t>the</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105" dirty="0">
                <a:latin typeface="Verdana" panose="020B0604030504040204" pitchFamily="34" charset="0"/>
                <a:ea typeface="Verdana" panose="020B0604030504040204" pitchFamily="34" charset="0"/>
                <a:cs typeface="Verdana" panose="020B0604030504040204" pitchFamily="34" charset="0"/>
              </a:rPr>
              <a:t>example</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65" dirty="0">
                <a:latin typeface="Verdana" panose="020B0604030504040204" pitchFamily="34" charset="0"/>
                <a:ea typeface="Verdana" panose="020B0604030504040204" pitchFamily="34" charset="0"/>
                <a:cs typeface="Verdana" panose="020B0604030504040204" pitchFamily="34" charset="0"/>
              </a:rPr>
              <a:t>before,</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30" dirty="0">
                <a:latin typeface="Verdana" panose="020B0604030504040204" pitchFamily="34" charset="0"/>
                <a:ea typeface="Verdana" panose="020B0604030504040204" pitchFamily="34" charset="0"/>
                <a:cs typeface="Verdana" panose="020B0604030504040204" pitchFamily="34" charset="0"/>
              </a:rPr>
              <a:t>the</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55" dirty="0">
                <a:latin typeface="Verdana" panose="020B0604030504040204" pitchFamily="34" charset="0"/>
                <a:ea typeface="Verdana" panose="020B0604030504040204" pitchFamily="34" charset="0"/>
                <a:cs typeface="Verdana" panose="020B0604030504040204" pitchFamily="34" charset="0"/>
              </a:rPr>
              <a:t>only</a:t>
            </a:r>
            <a:r>
              <a:rPr lang="en-US" sz="1800" spc="-100"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two</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75" dirty="0">
                <a:latin typeface="Verdana" panose="020B0604030504040204" pitchFamily="34" charset="0"/>
                <a:ea typeface="Verdana" panose="020B0604030504040204" pitchFamily="34" charset="0"/>
                <a:cs typeface="Verdana" panose="020B0604030504040204" pitchFamily="34" charset="0"/>
              </a:rPr>
              <a:t>people</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50" dirty="0">
                <a:latin typeface="Verdana" panose="020B0604030504040204" pitchFamily="34" charset="0"/>
                <a:ea typeface="Verdana" panose="020B0604030504040204" pitchFamily="34" charset="0"/>
                <a:cs typeface="Verdana" panose="020B0604030504040204" pitchFamily="34" charset="0"/>
              </a:rPr>
              <a:t>who</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80" dirty="0">
                <a:latin typeface="Verdana" panose="020B0604030504040204" pitchFamily="34" charset="0"/>
                <a:ea typeface="Verdana" panose="020B0604030504040204" pitchFamily="34" charset="0"/>
                <a:cs typeface="Verdana" panose="020B0604030504040204" pitchFamily="34" charset="0"/>
              </a:rPr>
              <a:t>should</a:t>
            </a:r>
            <a:r>
              <a:rPr lang="en-US" sz="1800" spc="-95" dirty="0">
                <a:latin typeface="Verdana" panose="020B0604030504040204" pitchFamily="34" charset="0"/>
                <a:ea typeface="Verdana" panose="020B0604030504040204" pitchFamily="34" charset="0"/>
                <a:cs typeface="Verdana" panose="020B0604030504040204" pitchFamily="34" charset="0"/>
              </a:rPr>
              <a:t> be</a:t>
            </a:r>
            <a:r>
              <a:rPr lang="en-US" sz="1800" spc="-85" dirty="0">
                <a:latin typeface="Verdana" panose="020B0604030504040204" pitchFamily="34" charset="0"/>
                <a:ea typeface="Verdana" panose="020B0604030504040204" pitchFamily="34" charset="0"/>
                <a:cs typeface="Verdana" panose="020B0604030504040204" pitchFamily="34" charset="0"/>
              </a:rPr>
              <a:t> able </a:t>
            </a:r>
            <a:r>
              <a:rPr lang="en-US" sz="1800" spc="10" dirty="0">
                <a:latin typeface="Verdana" panose="020B0604030504040204" pitchFamily="34" charset="0"/>
                <a:ea typeface="Verdana" panose="020B0604030504040204" pitchFamily="34" charset="0"/>
                <a:cs typeface="Verdana" panose="020B0604030504040204" pitchFamily="34" charset="0"/>
              </a:rPr>
              <a:t>to</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90" dirty="0">
                <a:latin typeface="Verdana" panose="020B0604030504040204" pitchFamily="34" charset="0"/>
                <a:ea typeface="Verdana" panose="020B0604030504040204" pitchFamily="34" charset="0"/>
                <a:cs typeface="Verdana" panose="020B0604030504040204" pitchFamily="34" charset="0"/>
              </a:rPr>
              <a:t>read </a:t>
            </a:r>
            <a:r>
              <a:rPr lang="en-US" sz="1800" spc="-5" dirty="0">
                <a:latin typeface="Verdana" panose="020B0604030504040204" pitchFamily="34" charset="0"/>
                <a:ea typeface="Verdana" panose="020B0604030504040204" pitchFamily="34" charset="0"/>
                <a:cs typeface="Verdana" panose="020B0604030504040204" pitchFamily="34" charset="0"/>
              </a:rPr>
              <a:t>that</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50" dirty="0">
                <a:latin typeface="Verdana" panose="020B0604030504040204" pitchFamily="34" charset="0"/>
                <a:ea typeface="Verdana" panose="020B0604030504040204" pitchFamily="34" charset="0"/>
                <a:cs typeface="Verdana" panose="020B0604030504040204" pitchFamily="34" charset="0"/>
              </a:rPr>
              <a:t>private</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160" dirty="0">
                <a:latin typeface="Verdana" panose="020B0604030504040204" pitchFamily="34" charset="0"/>
                <a:ea typeface="Verdana" panose="020B0604030504040204" pitchFamily="34" charset="0"/>
                <a:cs typeface="Verdana" panose="020B0604030504040204" pitchFamily="34" charset="0"/>
              </a:rPr>
              <a:t>message  </a:t>
            </a:r>
            <a:r>
              <a:rPr lang="en-US" sz="1800" spc="-95" dirty="0">
                <a:latin typeface="Verdana" panose="020B0604030504040204" pitchFamily="34" charset="0"/>
                <a:ea typeface="Verdana" panose="020B0604030504040204" pitchFamily="34" charset="0"/>
                <a:cs typeface="Verdana" panose="020B0604030504040204" pitchFamily="34" charset="0"/>
              </a:rPr>
              <a:t>are </a:t>
            </a:r>
            <a:r>
              <a:rPr lang="en-US" sz="1800" i="1" spc="-80" dirty="0">
                <a:latin typeface="Verdana" panose="020B0604030504040204" pitchFamily="34" charset="0"/>
                <a:ea typeface="Verdana" panose="020B0604030504040204" pitchFamily="34" charset="0"/>
                <a:cs typeface="Verdana" panose="020B0604030504040204" pitchFamily="34" charset="0"/>
              </a:rPr>
              <a:t>Winston </a:t>
            </a:r>
            <a:r>
              <a:rPr lang="en-US" sz="1800" spc="-100" dirty="0">
                <a:latin typeface="Verdana" panose="020B0604030504040204" pitchFamily="34" charset="0"/>
                <a:ea typeface="Verdana" panose="020B0604030504040204" pitchFamily="34" charset="0"/>
                <a:cs typeface="Verdana" panose="020B0604030504040204" pitchFamily="34" charset="0"/>
              </a:rPr>
              <a:t>and </a:t>
            </a:r>
            <a:r>
              <a:rPr lang="en-US" sz="1800" i="1" spc="-90" dirty="0">
                <a:latin typeface="Verdana" panose="020B0604030504040204" pitchFamily="34" charset="0"/>
                <a:ea typeface="Verdana" panose="020B0604030504040204" pitchFamily="34" charset="0"/>
                <a:cs typeface="Verdana" panose="020B0604030504040204" pitchFamily="34" charset="0"/>
              </a:rPr>
              <a:t>Nick</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70" dirty="0">
                <a:latin typeface="Verdana" panose="020B0604030504040204" pitchFamily="34" charset="0"/>
                <a:ea typeface="Verdana" panose="020B0604030504040204" pitchFamily="34" charset="0"/>
                <a:cs typeface="Verdana" panose="020B0604030504040204" pitchFamily="34" charset="0"/>
              </a:rPr>
              <a:t>when querying, </a:t>
            </a:r>
            <a:r>
              <a:rPr lang="en-US" sz="1800" spc="-30" dirty="0">
                <a:latin typeface="Verdana" panose="020B0604030504040204" pitchFamily="34" charset="0"/>
                <a:ea typeface="Verdana" panose="020B0604030504040204" pitchFamily="34" charset="0"/>
                <a:cs typeface="Verdana" panose="020B0604030504040204" pitchFamily="34" charset="0"/>
              </a:rPr>
              <a:t>the </a:t>
            </a:r>
            <a:r>
              <a:rPr lang="en-US" sz="1800" spc="-120" dirty="0">
                <a:latin typeface="Verdana" panose="020B0604030504040204" pitchFamily="34" charset="0"/>
                <a:ea typeface="Verdana" panose="020B0604030504040204" pitchFamily="34" charset="0"/>
                <a:cs typeface="Verdana" panose="020B0604030504040204" pitchFamily="34" charset="0"/>
              </a:rPr>
              <a:t>system </a:t>
            </a:r>
            <a:r>
              <a:rPr lang="en-US" sz="1800" spc="-80" dirty="0">
                <a:latin typeface="Verdana" panose="020B0604030504040204" pitchFamily="34" charset="0"/>
                <a:ea typeface="Verdana" panose="020B0604030504040204" pitchFamily="34" charset="0"/>
                <a:cs typeface="Verdana" panose="020B0604030504040204" pitchFamily="34" charset="0"/>
              </a:rPr>
              <a:t>should </a:t>
            </a:r>
            <a:r>
              <a:rPr lang="en-US" sz="1800" spc="-120" dirty="0">
                <a:latin typeface="Verdana" panose="020B0604030504040204" pitchFamily="34" charset="0"/>
                <a:ea typeface="Verdana" panose="020B0604030504040204" pitchFamily="34" charset="0"/>
                <a:cs typeface="Verdana" panose="020B0604030504040204" pitchFamily="34" charset="0"/>
              </a:rPr>
              <a:t>check </a:t>
            </a:r>
            <a:r>
              <a:rPr lang="en-US" sz="1800" spc="25" dirty="0">
                <a:latin typeface="Verdana" panose="020B0604030504040204" pitchFamily="34" charset="0"/>
                <a:ea typeface="Verdana" panose="020B0604030504040204" pitchFamily="34" charset="0"/>
                <a:cs typeface="Verdana" panose="020B0604030504040204" pitchFamily="34" charset="0"/>
              </a:rPr>
              <a:t>if </a:t>
            </a:r>
            <a:r>
              <a:rPr lang="en-US" sz="1800" spc="-30" dirty="0">
                <a:latin typeface="Verdana" panose="020B0604030504040204" pitchFamily="34" charset="0"/>
                <a:ea typeface="Verdana" panose="020B0604030504040204" pitchFamily="34" charset="0"/>
                <a:cs typeface="Verdana" panose="020B0604030504040204" pitchFamily="34" charset="0"/>
              </a:rPr>
              <a:t>the </a:t>
            </a:r>
            <a:r>
              <a:rPr lang="en-US" sz="1800" spc="-45" dirty="0">
                <a:latin typeface="Verdana" panose="020B0604030504040204" pitchFamily="34" charset="0"/>
                <a:ea typeface="Verdana" panose="020B0604030504040204" pitchFamily="34" charset="0"/>
                <a:cs typeface="Verdana" panose="020B0604030504040204" pitchFamily="34" charset="0"/>
              </a:rPr>
              <a:t>current </a:t>
            </a:r>
            <a:r>
              <a:rPr lang="en-US" sz="1800" spc="-105" dirty="0">
                <a:latin typeface="Verdana" panose="020B0604030504040204" pitchFamily="34" charset="0"/>
                <a:ea typeface="Verdana" panose="020B0604030504040204" pitchFamily="34" charset="0"/>
                <a:cs typeface="Verdana" panose="020B0604030504040204" pitchFamily="34" charset="0"/>
              </a:rPr>
              <a:t>logged </a:t>
            </a:r>
            <a:r>
              <a:rPr lang="en-US" sz="1800" spc="-30" dirty="0">
                <a:latin typeface="Verdana" panose="020B0604030504040204" pitchFamily="34" charset="0"/>
                <a:ea typeface="Verdana" panose="020B0604030504040204" pitchFamily="34" charset="0"/>
                <a:cs typeface="Verdana" panose="020B0604030504040204" pitchFamily="34" charset="0"/>
              </a:rPr>
              <a:t>in </a:t>
            </a:r>
            <a:r>
              <a:rPr lang="en-US" sz="1800" spc="-95" dirty="0">
                <a:latin typeface="Verdana" panose="020B0604030504040204" pitchFamily="34" charset="0"/>
                <a:ea typeface="Verdana" panose="020B0604030504040204" pitchFamily="34" charset="0"/>
                <a:cs typeface="Verdana" panose="020B0604030504040204" pitchFamily="34" charset="0"/>
              </a:rPr>
              <a:t>user </a:t>
            </a:r>
            <a:r>
              <a:rPr lang="en-US" sz="1800" spc="-105" dirty="0">
                <a:latin typeface="Verdana" panose="020B0604030504040204" pitchFamily="34" charset="0"/>
                <a:ea typeface="Verdana" panose="020B0604030504040204" pitchFamily="34" charset="0"/>
                <a:cs typeface="Verdana" panose="020B0604030504040204" pitchFamily="34" charset="0"/>
              </a:rPr>
              <a:t>is  </a:t>
            </a:r>
            <a:r>
              <a:rPr lang="en-US" sz="1800" spc="-30" dirty="0">
                <a:latin typeface="Verdana" panose="020B0604030504040204" pitchFamily="34" charset="0"/>
                <a:ea typeface="Verdana" panose="020B0604030504040204" pitchFamily="34" charset="0"/>
                <a:cs typeface="Verdana" panose="020B0604030504040204" pitchFamily="34" charset="0"/>
              </a:rPr>
              <a:t>either</a:t>
            </a:r>
            <a:r>
              <a:rPr lang="en-US" sz="1800" spc="-105" dirty="0">
                <a:latin typeface="Verdana" panose="020B0604030504040204" pitchFamily="34" charset="0"/>
                <a:ea typeface="Verdana" panose="020B0604030504040204" pitchFamily="34" charset="0"/>
                <a:cs typeface="Verdana" panose="020B0604030504040204" pitchFamily="34" charset="0"/>
              </a:rPr>
              <a:t> </a:t>
            </a:r>
            <a:r>
              <a:rPr lang="en-US" sz="1800" spc="-10" dirty="0">
                <a:latin typeface="Verdana" panose="020B0604030504040204" pitchFamily="34" charset="0"/>
                <a:ea typeface="Verdana" panose="020B0604030504040204" pitchFamily="34" charset="0"/>
                <a:cs typeface="Verdana" panose="020B0604030504040204" pitchFamily="34" charset="0"/>
              </a:rPr>
              <a:t>of</a:t>
            </a:r>
            <a:r>
              <a:rPr lang="en-US" sz="1800" spc="-105" dirty="0">
                <a:latin typeface="Verdana" panose="020B0604030504040204" pitchFamily="34" charset="0"/>
                <a:ea typeface="Verdana" panose="020B0604030504040204" pitchFamily="34" charset="0"/>
                <a:cs typeface="Verdana" panose="020B0604030504040204" pitchFamily="34" charset="0"/>
              </a:rPr>
              <a:t> </a:t>
            </a:r>
            <a:r>
              <a:rPr lang="en-US" sz="1800" spc="-75" dirty="0">
                <a:latin typeface="Verdana" panose="020B0604030504040204" pitchFamily="34" charset="0"/>
                <a:ea typeface="Verdana" panose="020B0604030504040204" pitchFamily="34" charset="0"/>
                <a:cs typeface="Verdana" panose="020B0604030504040204" pitchFamily="34" charset="0"/>
              </a:rPr>
              <a:t>those</a:t>
            </a:r>
            <a:r>
              <a:rPr lang="en-US" sz="1800" spc="-100"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two</a:t>
            </a:r>
            <a:r>
              <a:rPr lang="en-US" sz="1800" spc="-110" dirty="0">
                <a:latin typeface="Verdana" panose="020B0604030504040204" pitchFamily="34" charset="0"/>
                <a:ea typeface="Verdana" panose="020B0604030504040204" pitchFamily="34" charset="0"/>
                <a:cs typeface="Verdana" panose="020B0604030504040204" pitchFamily="34" charset="0"/>
              </a:rPr>
              <a:t> </a:t>
            </a:r>
            <a:r>
              <a:rPr lang="en-US" sz="1800" spc="-60" dirty="0">
                <a:latin typeface="Verdana" panose="020B0604030504040204" pitchFamily="34" charset="0"/>
                <a:ea typeface="Verdana" panose="020B0604030504040204" pitchFamily="34" charset="0"/>
                <a:cs typeface="Verdana" panose="020B0604030504040204" pitchFamily="34" charset="0"/>
              </a:rPr>
              <a:t>parties.</a:t>
            </a:r>
            <a:r>
              <a:rPr lang="en-US" sz="1800" spc="-110"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If</a:t>
            </a:r>
            <a:r>
              <a:rPr lang="en-US" sz="1800" spc="-105" dirty="0">
                <a:latin typeface="Verdana" panose="020B0604030504040204" pitchFamily="34" charset="0"/>
                <a:ea typeface="Verdana" panose="020B0604030504040204" pitchFamily="34" charset="0"/>
                <a:cs typeface="Verdana" panose="020B0604030504040204" pitchFamily="34" charset="0"/>
              </a:rPr>
              <a:t> </a:t>
            </a:r>
            <a:r>
              <a:rPr lang="en-US" sz="1800" spc="-20" dirty="0">
                <a:latin typeface="Verdana" panose="020B0604030504040204" pitchFamily="34" charset="0"/>
                <a:ea typeface="Verdana" panose="020B0604030504040204" pitchFamily="34" charset="0"/>
                <a:cs typeface="Verdana" panose="020B0604030504040204" pitchFamily="34" charset="0"/>
              </a:rPr>
              <a:t>not,</a:t>
            </a:r>
            <a:r>
              <a:rPr lang="en-US" sz="1800" spc="-105" dirty="0">
                <a:latin typeface="Verdana" panose="020B0604030504040204" pitchFamily="34" charset="0"/>
                <a:ea typeface="Verdana" panose="020B0604030504040204" pitchFamily="34" charset="0"/>
                <a:cs typeface="Verdana" panose="020B0604030504040204" pitchFamily="34" charset="0"/>
              </a:rPr>
              <a:t> </a:t>
            </a:r>
            <a:r>
              <a:rPr lang="en-US" sz="1800" spc="55" dirty="0">
                <a:latin typeface="Verdana" panose="020B0604030504040204" pitchFamily="34" charset="0"/>
                <a:ea typeface="Verdana" panose="020B0604030504040204" pitchFamily="34" charset="0"/>
                <a:cs typeface="Verdana" panose="020B0604030504040204" pitchFamily="34" charset="0"/>
              </a:rPr>
              <a:t>it</a:t>
            </a:r>
            <a:r>
              <a:rPr lang="en-US" sz="1800" spc="-100" dirty="0">
                <a:latin typeface="Verdana" panose="020B0604030504040204" pitchFamily="34" charset="0"/>
                <a:ea typeface="Verdana" panose="020B0604030504040204" pitchFamily="34" charset="0"/>
                <a:cs typeface="Verdana" panose="020B0604030504040204" pitchFamily="34" charset="0"/>
              </a:rPr>
              <a:t> </a:t>
            </a:r>
            <a:r>
              <a:rPr lang="en-US" sz="1800" spc="-80" dirty="0">
                <a:latin typeface="Verdana" panose="020B0604030504040204" pitchFamily="34" charset="0"/>
                <a:ea typeface="Verdana" panose="020B0604030504040204" pitchFamily="34" charset="0"/>
                <a:cs typeface="Verdana" panose="020B0604030504040204" pitchFamily="34" charset="0"/>
              </a:rPr>
              <a:t>should</a:t>
            </a:r>
            <a:r>
              <a:rPr lang="en-US" sz="1800" spc="-105" dirty="0">
                <a:latin typeface="Verdana" panose="020B0604030504040204" pitchFamily="34" charset="0"/>
                <a:ea typeface="Verdana" panose="020B0604030504040204" pitchFamily="34" charset="0"/>
                <a:cs typeface="Verdana" panose="020B0604030504040204" pitchFamily="34" charset="0"/>
              </a:rPr>
              <a:t> </a:t>
            </a:r>
            <a:r>
              <a:rPr lang="en-US" sz="1800" spc="-90" dirty="0">
                <a:latin typeface="Verdana" panose="020B0604030504040204" pitchFamily="34" charset="0"/>
                <a:ea typeface="Verdana" panose="020B0604030504040204" pitchFamily="34" charset="0"/>
                <a:cs typeface="Verdana" panose="020B0604030504040204" pitchFamily="34" charset="0"/>
              </a:rPr>
              <a:t>take</a:t>
            </a:r>
            <a:r>
              <a:rPr lang="en-US" sz="1800" spc="-100" dirty="0">
                <a:latin typeface="Verdana" panose="020B0604030504040204" pitchFamily="34" charset="0"/>
                <a:ea typeface="Verdana" panose="020B0604030504040204" pitchFamily="34" charset="0"/>
                <a:cs typeface="Verdana" panose="020B0604030504040204" pitchFamily="34" charset="0"/>
              </a:rPr>
              <a:t> </a:t>
            </a:r>
            <a:r>
              <a:rPr lang="en-US" sz="1800" spc="-40" dirty="0">
                <a:latin typeface="Verdana" panose="020B0604030504040204" pitchFamily="34" charset="0"/>
                <a:ea typeface="Verdana" panose="020B0604030504040204" pitchFamily="34" charset="0"/>
                <a:cs typeface="Verdana" panose="020B0604030504040204" pitchFamily="34" charset="0"/>
              </a:rPr>
              <a:t>them</a:t>
            </a:r>
            <a:r>
              <a:rPr lang="en-US" sz="1800" spc="-100" dirty="0">
                <a:latin typeface="Verdana" panose="020B0604030504040204" pitchFamily="34" charset="0"/>
                <a:ea typeface="Verdana" panose="020B0604030504040204" pitchFamily="34" charset="0"/>
                <a:cs typeface="Verdana" panose="020B0604030504040204" pitchFamily="34" charset="0"/>
              </a:rPr>
              <a:t> </a:t>
            </a:r>
            <a:r>
              <a:rPr lang="en-US" sz="1800" spc="10" dirty="0">
                <a:latin typeface="Verdana" panose="020B0604030504040204" pitchFamily="34" charset="0"/>
                <a:ea typeface="Verdana" panose="020B0604030504040204" pitchFamily="34" charset="0"/>
                <a:cs typeface="Verdana" panose="020B0604030504040204" pitchFamily="34" charset="0"/>
              </a:rPr>
              <a:t>to</a:t>
            </a:r>
            <a:r>
              <a:rPr lang="en-US" sz="1800" spc="-110" dirty="0">
                <a:latin typeface="Verdana" panose="020B0604030504040204" pitchFamily="34" charset="0"/>
                <a:ea typeface="Verdana" panose="020B0604030504040204" pitchFamily="34" charset="0"/>
                <a:cs typeface="Verdana" panose="020B0604030504040204" pitchFamily="34" charset="0"/>
              </a:rPr>
              <a:t> </a:t>
            </a:r>
            <a:r>
              <a:rPr lang="en-US" sz="1800" spc="-114" dirty="0">
                <a:latin typeface="Verdana" panose="020B0604030504040204" pitchFamily="34" charset="0"/>
                <a:ea typeface="Verdana" panose="020B0604030504040204" pitchFamily="34" charset="0"/>
                <a:cs typeface="Verdana" panose="020B0604030504040204" pitchFamily="34" charset="0"/>
              </a:rPr>
              <a:t>an</a:t>
            </a:r>
            <a:r>
              <a:rPr lang="en-US" sz="1800" spc="-105" dirty="0">
                <a:latin typeface="Verdana" panose="020B0604030504040204" pitchFamily="34" charset="0"/>
                <a:ea typeface="Verdana" panose="020B0604030504040204" pitchFamily="34" charset="0"/>
                <a:cs typeface="Verdana" panose="020B0604030504040204" pitchFamily="34" charset="0"/>
              </a:rPr>
              <a:t> </a:t>
            </a:r>
            <a:r>
              <a:rPr lang="en-US" sz="1800" spc="-30" dirty="0">
                <a:latin typeface="Verdana" panose="020B0604030504040204" pitchFamily="34" charset="0"/>
                <a:ea typeface="Verdana" panose="020B0604030504040204" pitchFamily="34" charset="0"/>
                <a:cs typeface="Verdana" panose="020B0604030504040204" pitchFamily="34" charset="0"/>
              </a:rPr>
              <a:t>error</a:t>
            </a:r>
            <a:r>
              <a:rPr lang="en-US" sz="1800" spc="-105" dirty="0">
                <a:latin typeface="Verdana" panose="020B0604030504040204" pitchFamily="34" charset="0"/>
                <a:ea typeface="Verdana" panose="020B0604030504040204" pitchFamily="34" charset="0"/>
                <a:cs typeface="Verdana" panose="020B0604030504040204" pitchFamily="34" charset="0"/>
              </a:rPr>
              <a:t> </a:t>
            </a:r>
            <a:r>
              <a:rPr lang="en-US" sz="1800" spc="-120" dirty="0">
                <a:latin typeface="Verdana" panose="020B0604030504040204" pitchFamily="34" charset="0"/>
                <a:ea typeface="Verdana" panose="020B0604030504040204" pitchFamily="34" charset="0"/>
                <a:cs typeface="Verdana" panose="020B0604030504040204" pitchFamily="34" charset="0"/>
              </a:rPr>
              <a:t>page.</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a:p>
        </p:txBody>
      </p:sp>
      <p:sp>
        <p:nvSpPr>
          <p:cNvPr id="4" name="Title 3"/>
          <p:cNvSpPr>
            <a:spLocks noGrp="1"/>
          </p:cNvSpPr>
          <p:nvPr>
            <p:ph type="title"/>
          </p:nvPr>
        </p:nvSpPr>
        <p:spPr/>
        <p:txBody>
          <a:bodyPr/>
          <a:lstStyle/>
          <a:p>
            <a:r>
              <a:rPr lang="en-US" spc="-300" dirty="0">
                <a:solidFill>
                  <a:srgbClr val="AB263D"/>
                </a:solidFill>
                <a:latin typeface="Verdana" panose="020B0604030504040204" pitchFamily="34" charset="0"/>
                <a:ea typeface="Verdana" panose="020B0604030504040204" pitchFamily="34" charset="0"/>
                <a:cs typeface="Verdana" panose="020B0604030504040204" pitchFamily="34" charset="0"/>
              </a:rPr>
              <a:t>Insecure </a:t>
            </a:r>
            <a:r>
              <a:rPr lang="en-US" spc="-210" dirty="0">
                <a:solidFill>
                  <a:srgbClr val="AB263D"/>
                </a:solidFill>
                <a:latin typeface="Verdana" panose="020B0604030504040204" pitchFamily="34" charset="0"/>
                <a:ea typeface="Verdana" panose="020B0604030504040204" pitchFamily="34" charset="0"/>
                <a:cs typeface="Verdana" panose="020B0604030504040204" pitchFamily="34" charset="0"/>
              </a:rPr>
              <a:t>Direct </a:t>
            </a:r>
            <a:r>
              <a:rPr lang="en-US" spc="-235" dirty="0">
                <a:solidFill>
                  <a:srgbClr val="AB263D"/>
                </a:solidFill>
                <a:latin typeface="Verdana" panose="020B0604030504040204" pitchFamily="34" charset="0"/>
                <a:ea typeface="Verdana" panose="020B0604030504040204" pitchFamily="34" charset="0"/>
                <a:cs typeface="Verdana" panose="020B0604030504040204" pitchFamily="34" charset="0"/>
              </a:rPr>
              <a:t>Object </a:t>
            </a:r>
            <a:r>
              <a:rPr lang="en-US" spc="-385" dirty="0">
                <a:solidFill>
                  <a:srgbClr val="AB263D"/>
                </a:solidFill>
                <a:latin typeface="Verdana" panose="020B0604030504040204" pitchFamily="34" charset="0"/>
                <a:ea typeface="Verdana" panose="020B0604030504040204" pitchFamily="34" charset="0"/>
                <a:cs typeface="Verdana" panose="020B0604030504040204" pitchFamily="34" charset="0"/>
              </a:rPr>
              <a:t>References </a:t>
            </a:r>
            <a:r>
              <a:rPr lang="en-US" spc="-75"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pc="-365" dirty="0">
                <a:solidFill>
                  <a:srgbClr val="AB263D"/>
                </a:solidFill>
                <a:latin typeface="Verdana" panose="020B0604030504040204" pitchFamily="34" charset="0"/>
                <a:ea typeface="Verdana" panose="020B0604030504040204" pitchFamily="34" charset="0"/>
                <a:cs typeface="Verdana" panose="020B0604030504040204" pitchFamily="34" charset="0"/>
              </a:rPr>
              <a:t>Defense	</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5899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General Notes on Security</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55249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Remote Code Execution: Concept	</a:t>
            </a:r>
          </a:p>
        </p:txBody>
      </p:sp>
      <p:sp>
        <p:nvSpPr>
          <p:cNvPr id="6" name="Rectangle 5">
            <a:extLst>
              <a:ext uri="{FF2B5EF4-FFF2-40B4-BE49-F238E27FC236}">
                <a16:creationId xmlns:a16="http://schemas.microsoft.com/office/drawing/2014/main" id="{1A670F4C-6538-0B4C-BDA3-F34A187486E4}"/>
              </a:ext>
            </a:extLst>
          </p:cNvPr>
          <p:cNvSpPr/>
          <p:nvPr/>
        </p:nvSpPr>
        <p:spPr>
          <a:xfrm>
            <a:off x="302605" y="1175657"/>
            <a:ext cx="10504732" cy="1682512"/>
          </a:xfrm>
          <a:prstGeom prst="rect">
            <a:avLst/>
          </a:prstGeom>
        </p:spPr>
        <p:txBody>
          <a:bodyPr wrap="square">
            <a:spAutoFit/>
          </a:bodyPr>
          <a:lstStyle/>
          <a:p>
            <a:pPr marL="12700" marR="138430">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Remote Code Executions are when an attacker manages to have your system execute some  amount of code that they supply, rather than that comes from your system.</a:t>
            </a:r>
          </a:p>
          <a:p>
            <a:pPr marL="12700" marR="5080">
              <a:lnSpc>
                <a:spcPts val="2160"/>
              </a:lnSpc>
              <a:spcBef>
                <a:spcPts val="1390"/>
              </a:spcBef>
            </a:pPr>
            <a:r>
              <a:rPr lang="en-US" sz="2000" dirty="0">
                <a:latin typeface="Verdana" panose="020B0604030504040204" pitchFamily="34" charset="0"/>
                <a:ea typeface="Verdana" panose="020B0604030504040204" pitchFamily="34" charset="0"/>
                <a:cs typeface="Verdana" panose="020B0604030504040204" pitchFamily="34" charset="0"/>
              </a:rPr>
              <a:t>This will allow them to gain some amount of access over your data, and potentially access to  your entire system.</a:t>
            </a:r>
          </a:p>
        </p:txBody>
      </p:sp>
    </p:spTree>
    <p:extLst>
      <p:ext uri="{BB962C8B-B14F-4D97-AF65-F5344CB8AC3E}">
        <p14:creationId xmlns:p14="http://schemas.microsoft.com/office/powerpoint/2010/main" val="3005015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Remote Code Execution: Example Attack	</a:t>
            </a:r>
          </a:p>
        </p:txBody>
      </p:sp>
      <p:sp>
        <p:nvSpPr>
          <p:cNvPr id="6" name="Rectangle 5">
            <a:extLst>
              <a:ext uri="{FF2B5EF4-FFF2-40B4-BE49-F238E27FC236}">
                <a16:creationId xmlns:a16="http://schemas.microsoft.com/office/drawing/2014/main" id="{7DD2588C-AA9C-F04D-9077-7B49325A8ED0}"/>
              </a:ext>
            </a:extLst>
          </p:cNvPr>
          <p:cNvSpPr/>
          <p:nvPr/>
        </p:nvSpPr>
        <p:spPr>
          <a:xfrm>
            <a:off x="302605" y="1297577"/>
            <a:ext cx="11323337" cy="2685735"/>
          </a:xfrm>
          <a:prstGeom prst="rect">
            <a:avLst/>
          </a:prstGeom>
        </p:spPr>
        <p:txBody>
          <a:bodyPr wrap="square">
            <a:spAutoFit/>
          </a:bodyPr>
          <a:lstStyle/>
          <a:p>
            <a:pPr marL="146050" marR="313690">
              <a:lnSpc>
                <a:spcPts val="2160"/>
              </a:lnSpc>
              <a:spcBef>
                <a:spcPts val="365"/>
              </a:spcBef>
            </a:pPr>
            <a:r>
              <a:rPr lang="en-US" sz="2000" i="1" dirty="0">
                <a:latin typeface="Verdana" panose="020B0604030504040204" pitchFamily="34" charset="0"/>
                <a:ea typeface="Verdana" panose="020B0604030504040204" pitchFamily="34" charset="0"/>
                <a:cs typeface="Verdana" panose="020B0604030504040204" pitchFamily="34" charset="0"/>
              </a:rPr>
              <a:t>Schmidt </a:t>
            </a:r>
            <a:r>
              <a:rPr lang="en-US" sz="2000" dirty="0">
                <a:latin typeface="Verdana" panose="020B0604030504040204" pitchFamily="34" charset="0"/>
                <a:ea typeface="Verdana" panose="020B0604030504040204" pitchFamily="34" charset="0"/>
                <a:cs typeface="Verdana" panose="020B0604030504040204" pitchFamily="34" charset="0"/>
              </a:rPr>
              <a:t>is perusing a popular fanfiction website that allows you to upload </a:t>
            </a:r>
            <a:r>
              <a:rPr lang="en-US" sz="2000" i="1" dirty="0">
                <a:latin typeface="Verdana" panose="020B0604030504040204" pitchFamily="34" charset="0"/>
                <a:ea typeface="Verdana" panose="020B0604030504040204" pitchFamily="34" charset="0"/>
                <a:cs typeface="Verdana" panose="020B0604030504040204" pitchFamily="34" charset="0"/>
              </a:rPr>
              <a:t>txt </a:t>
            </a:r>
            <a:r>
              <a:rPr lang="en-US" sz="2000" dirty="0">
                <a:latin typeface="Verdana" panose="020B0604030504040204" pitchFamily="34" charset="0"/>
                <a:ea typeface="Verdana" panose="020B0604030504040204" pitchFamily="34" charset="0"/>
                <a:cs typeface="Verdana" panose="020B0604030504040204" pitchFamily="34" charset="0"/>
              </a:rPr>
              <a:t>files, which will  then be rendered as the text for each chapter of a submitter’s story.</a:t>
            </a:r>
          </a:p>
          <a:p>
            <a:pPr marL="146050" marR="151130">
              <a:lnSpc>
                <a:spcPts val="2160"/>
              </a:lnSpc>
              <a:spcBef>
                <a:spcPts val="1390"/>
              </a:spcBef>
            </a:pPr>
            <a:r>
              <a:rPr lang="en-US" sz="2000" dirty="0">
                <a:latin typeface="Verdana" panose="020B0604030504040204" pitchFamily="34" charset="0"/>
                <a:ea typeface="Verdana" panose="020B0604030504040204" pitchFamily="34" charset="0"/>
                <a:cs typeface="Verdana" panose="020B0604030504040204" pitchFamily="34" charset="0"/>
              </a:rPr>
              <a:t>Schmidt deduces that the server is PHP, and guesses that they are using PHP’s </a:t>
            </a:r>
            <a:r>
              <a:rPr lang="en-US" sz="2000" i="1" dirty="0">
                <a:latin typeface="Verdana" panose="020B0604030504040204" pitchFamily="34" charset="0"/>
                <a:ea typeface="Verdana" panose="020B0604030504040204" pitchFamily="34" charset="0"/>
                <a:cs typeface="Verdana" panose="020B0604030504040204" pitchFamily="34" charset="0"/>
              </a:rPr>
              <a:t>include </a:t>
            </a:r>
            <a:r>
              <a:rPr lang="en-US" sz="2000" dirty="0">
                <a:latin typeface="Verdana" panose="020B0604030504040204" pitchFamily="34" charset="0"/>
                <a:ea typeface="Verdana" panose="020B0604030504040204" pitchFamily="34" charset="0"/>
                <a:cs typeface="Verdana" panose="020B0604030504040204" pitchFamily="34" charset="0"/>
              </a:rPr>
              <a:t>keyword  to include the file uploaded and print its content.</a:t>
            </a:r>
          </a:p>
          <a:p>
            <a:pPr marL="146050" marR="5080">
              <a:lnSpc>
                <a:spcPts val="2160"/>
              </a:lnSpc>
              <a:spcBef>
                <a:spcPts val="1415"/>
              </a:spcBef>
            </a:pPr>
            <a:r>
              <a:rPr lang="en-US" sz="2000" dirty="0">
                <a:latin typeface="Verdana" panose="020B0604030504040204" pitchFamily="34" charset="0"/>
                <a:ea typeface="Verdana" panose="020B0604030504040204" pitchFamily="34" charset="0"/>
                <a:cs typeface="Verdana" panose="020B0604030504040204" pitchFamily="34" charset="0"/>
              </a:rPr>
              <a:t>Schmidt creates an account and updates a txt file that has a great deal of PHP code in it that will  print out all sorts of system environmental variables. Upon deducing that it is an Ubuntu server,  he uploads another txt file that will issue shell instructions to make an account that he can SSH  into and wreck havoc accordingly.</a:t>
            </a:r>
          </a:p>
        </p:txBody>
      </p:sp>
    </p:spTree>
    <p:extLst>
      <p:ext uri="{BB962C8B-B14F-4D97-AF65-F5344CB8AC3E}">
        <p14:creationId xmlns:p14="http://schemas.microsoft.com/office/powerpoint/2010/main" val="2274752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Remote Code Execution: Defense	</a:t>
            </a:r>
          </a:p>
        </p:txBody>
      </p:sp>
      <p:sp>
        <p:nvSpPr>
          <p:cNvPr id="8" name="Rectangle 7">
            <a:extLst>
              <a:ext uri="{FF2B5EF4-FFF2-40B4-BE49-F238E27FC236}">
                <a16:creationId xmlns:a16="http://schemas.microsoft.com/office/drawing/2014/main" id="{9DB8A879-995E-EE4F-A932-C472640DFFDD}"/>
              </a:ext>
            </a:extLst>
          </p:cNvPr>
          <p:cNvSpPr/>
          <p:nvPr/>
        </p:nvSpPr>
        <p:spPr>
          <a:xfrm>
            <a:off x="302605" y="1094180"/>
            <a:ext cx="10600525" cy="1964640"/>
          </a:xfrm>
          <a:prstGeom prst="rect">
            <a:avLst/>
          </a:prstGeom>
        </p:spPr>
        <p:txBody>
          <a:bodyPr wrap="square">
            <a:spAutoFit/>
          </a:bodyPr>
          <a:lstStyle/>
          <a:p>
            <a:pPr marL="12700">
              <a:lnSpc>
                <a:spcPct val="100000"/>
              </a:lnSpc>
              <a:spcBef>
                <a:spcPts val="315"/>
              </a:spcBef>
            </a:pPr>
            <a:r>
              <a:rPr lang="en-US" sz="2000" spc="-35" dirty="0">
                <a:latin typeface="Verdana" panose="020B0604030504040204" pitchFamily="34" charset="0"/>
                <a:ea typeface="Verdana" panose="020B0604030504040204" pitchFamily="34" charset="0"/>
                <a:cs typeface="Verdana" panose="020B0604030504040204" pitchFamily="34" charset="0"/>
              </a:rPr>
              <a:t>Mitigating </a:t>
            </a:r>
            <a:r>
              <a:rPr lang="en-US" sz="2000" spc="-50" dirty="0">
                <a:latin typeface="Verdana" panose="020B0604030504040204" pitchFamily="34" charset="0"/>
                <a:ea typeface="Verdana" panose="020B0604030504040204" pitchFamily="34" charset="0"/>
                <a:cs typeface="Verdana" panose="020B0604030504040204" pitchFamily="34" charset="0"/>
              </a:rPr>
              <a:t>remote </a:t>
            </a:r>
            <a:r>
              <a:rPr lang="en-US" sz="2000" spc="-110" dirty="0">
                <a:latin typeface="Verdana" panose="020B0604030504040204" pitchFamily="34" charset="0"/>
                <a:ea typeface="Verdana" panose="020B0604030504040204" pitchFamily="34" charset="0"/>
                <a:cs typeface="Verdana" panose="020B0604030504040204" pitchFamily="34" charset="0"/>
              </a:rPr>
              <a:t>code </a:t>
            </a:r>
            <a:r>
              <a:rPr lang="en-US" sz="2000" spc="-80" dirty="0">
                <a:latin typeface="Verdana" panose="020B0604030504040204" pitchFamily="34" charset="0"/>
                <a:ea typeface="Verdana" panose="020B0604030504040204" pitchFamily="34" charset="0"/>
                <a:cs typeface="Verdana" panose="020B0604030504040204" pitchFamily="34" charset="0"/>
              </a:rPr>
              <a:t>execution </a:t>
            </a:r>
            <a:r>
              <a:rPr lang="en-US" sz="2000" spc="-95" dirty="0">
                <a:latin typeface="Verdana" panose="020B0604030504040204" pitchFamily="34" charset="0"/>
                <a:ea typeface="Verdana" panose="020B0604030504040204" pitchFamily="34" charset="0"/>
                <a:cs typeface="Verdana" panose="020B0604030504040204" pitchFamily="34" charset="0"/>
              </a:rPr>
              <a:t>attacks are </a:t>
            </a:r>
            <a:r>
              <a:rPr lang="en-US" sz="2000" spc="-65" dirty="0">
                <a:latin typeface="Verdana" panose="020B0604030504040204" pitchFamily="34" charset="0"/>
                <a:ea typeface="Verdana" panose="020B0604030504040204" pitchFamily="34" charset="0"/>
                <a:cs typeface="Verdana" panose="020B0604030504040204" pitchFamily="34" charset="0"/>
              </a:rPr>
              <a:t>actually </a:t>
            </a:r>
            <a:r>
              <a:rPr lang="en-US" sz="2000" spc="-30" dirty="0">
                <a:latin typeface="Verdana" panose="020B0604030504040204" pitchFamily="34" charset="0"/>
                <a:ea typeface="Verdana" panose="020B0604030504040204" pitchFamily="34" charset="0"/>
                <a:cs typeface="Verdana" panose="020B0604030504040204" pitchFamily="34" charset="0"/>
              </a:rPr>
              <a:t>quite</a:t>
            </a:r>
            <a:r>
              <a:rPr lang="en-US" sz="2000" spc="-145"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simple: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200"/>
              </a:spcBef>
              <a:buClr>
                <a:srgbClr val="E48312"/>
              </a:buClr>
              <a:buChar char="◦"/>
              <a:tabLst>
                <a:tab pos="305435" algn="l"/>
              </a:tabLst>
            </a:pPr>
            <a:r>
              <a:rPr lang="en-US" sz="2000" spc="-30" dirty="0">
                <a:latin typeface="Verdana" panose="020B0604030504040204" pitchFamily="34" charset="0"/>
                <a:ea typeface="Verdana" panose="020B0604030504040204" pitchFamily="34" charset="0"/>
                <a:cs typeface="Verdana" panose="020B0604030504040204" pitchFamily="34" charset="0"/>
              </a:rPr>
              <a:t>Identify </a:t>
            </a:r>
            <a:r>
              <a:rPr lang="en-US" sz="2000" spc="-105" dirty="0">
                <a:latin typeface="Verdana" panose="020B0604030504040204" pitchFamily="34" charset="0"/>
                <a:ea typeface="Verdana" panose="020B0604030504040204" pitchFamily="34" charset="0"/>
                <a:cs typeface="Verdana" panose="020B0604030504040204" pitchFamily="34" charset="0"/>
              </a:rPr>
              <a:t>any </a:t>
            </a:r>
            <a:r>
              <a:rPr lang="en-US" sz="2000" spc="-100" dirty="0">
                <a:latin typeface="Verdana" panose="020B0604030504040204" pitchFamily="34" charset="0"/>
                <a:ea typeface="Verdana" panose="020B0604030504040204" pitchFamily="34" charset="0"/>
                <a:cs typeface="Verdana" panose="020B0604030504040204" pitchFamily="34" charset="0"/>
              </a:rPr>
              <a:t>area </a:t>
            </a:r>
            <a:r>
              <a:rPr lang="en-US" sz="2000" spc="-5" dirty="0">
                <a:latin typeface="Verdana" panose="020B0604030504040204" pitchFamily="34" charset="0"/>
                <a:ea typeface="Verdana" panose="020B0604030504040204" pitchFamily="34" charset="0"/>
                <a:cs typeface="Verdana" panose="020B0604030504040204" pitchFamily="34" charset="0"/>
              </a:rPr>
              <a:t>of </a:t>
            </a:r>
            <a:r>
              <a:rPr lang="en-US" sz="2000" spc="-50" dirty="0">
                <a:latin typeface="Verdana" panose="020B0604030504040204" pitchFamily="34" charset="0"/>
                <a:ea typeface="Verdana" panose="020B0604030504040204" pitchFamily="34" charset="0"/>
                <a:cs typeface="Verdana" panose="020B0604030504040204" pitchFamily="34" charset="0"/>
              </a:rPr>
              <a:t>your </a:t>
            </a:r>
            <a:r>
              <a:rPr lang="en-US" sz="2000" spc="-55" dirty="0">
                <a:latin typeface="Verdana" panose="020B0604030504040204" pitchFamily="34" charset="0"/>
                <a:ea typeface="Verdana" panose="020B0604030504040204" pitchFamily="34" charset="0"/>
                <a:cs typeface="Verdana" panose="020B0604030504040204" pitchFamily="34" charset="0"/>
              </a:rPr>
              <a:t>application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70" dirty="0">
                <a:latin typeface="Verdana" panose="020B0604030504040204" pitchFamily="34" charset="0"/>
                <a:ea typeface="Verdana" panose="020B0604030504040204" pitchFamily="34" charset="0"/>
                <a:cs typeface="Verdana" panose="020B0604030504040204" pitchFamily="34" charset="0"/>
              </a:rPr>
              <a:t>dynamically </a:t>
            </a:r>
            <a:r>
              <a:rPr lang="en-US" sz="2000" spc="-75" dirty="0">
                <a:latin typeface="Verdana" panose="020B0604030504040204" pitchFamily="34" charset="0"/>
                <a:ea typeface="Verdana" panose="020B0604030504040204" pitchFamily="34" charset="0"/>
                <a:cs typeface="Verdana" panose="020B0604030504040204" pitchFamily="34" charset="0"/>
              </a:rPr>
              <a:t>includes</a:t>
            </a:r>
            <a:r>
              <a:rPr lang="en-US" sz="2000" spc="-330" dirty="0">
                <a:latin typeface="Verdana" panose="020B0604030504040204" pitchFamily="34" charset="0"/>
                <a:ea typeface="Verdana" panose="020B0604030504040204" pitchFamily="34" charset="0"/>
                <a:cs typeface="Verdana" panose="020B0604030504040204" pitchFamily="34" charset="0"/>
              </a:rPr>
              <a:t> </a:t>
            </a:r>
            <a:r>
              <a:rPr lang="en-US" sz="2000" spc="-85" dirty="0">
                <a:latin typeface="Verdana" panose="020B0604030504040204" pitchFamily="34" charset="0"/>
                <a:ea typeface="Verdana" panose="020B0604030504040204" pitchFamily="34" charset="0"/>
                <a:cs typeface="Verdana" panose="020B0604030504040204" pitchFamily="34" charset="0"/>
              </a:rPr>
              <a:t>code.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384"/>
              </a:spcBef>
              <a:buClr>
                <a:srgbClr val="E48312"/>
              </a:buClr>
              <a:buChar char="◦"/>
              <a:tabLst>
                <a:tab pos="305435" algn="l"/>
              </a:tabLst>
            </a:pPr>
            <a:r>
              <a:rPr lang="en-US" sz="2000" spc="-125" dirty="0">
                <a:latin typeface="Verdana" panose="020B0604030504040204" pitchFamily="34" charset="0"/>
                <a:ea typeface="Verdana" panose="020B0604030504040204" pitchFamily="34" charset="0"/>
                <a:cs typeface="Verdana" panose="020B0604030504040204" pitchFamily="34" charset="0"/>
              </a:rPr>
              <a:t>Ensure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25" dirty="0">
                <a:latin typeface="Verdana" panose="020B0604030504040204" pitchFamily="34" charset="0"/>
                <a:ea typeface="Verdana" panose="020B0604030504040204" pitchFamily="34" charset="0"/>
                <a:cs typeface="Verdana" panose="020B0604030504040204" pitchFamily="34" charset="0"/>
              </a:rPr>
              <a:t>the </a:t>
            </a:r>
            <a:r>
              <a:rPr lang="en-US" sz="2000" spc="-95" dirty="0">
                <a:latin typeface="Verdana" panose="020B0604030504040204" pitchFamily="34" charset="0"/>
                <a:ea typeface="Verdana" panose="020B0604030504040204" pitchFamily="34" charset="0"/>
                <a:cs typeface="Verdana" panose="020B0604030504040204" pitchFamily="34" charset="0"/>
              </a:rPr>
              <a:t>code </a:t>
            </a:r>
            <a:r>
              <a:rPr lang="en-US" sz="2000" spc="5" dirty="0">
                <a:latin typeface="Verdana" panose="020B0604030504040204" pitchFamily="34" charset="0"/>
                <a:ea typeface="Verdana" panose="020B0604030504040204" pitchFamily="34" charset="0"/>
                <a:cs typeface="Verdana" panose="020B0604030504040204" pitchFamily="34" charset="0"/>
              </a:rPr>
              <a:t>to </a:t>
            </a:r>
            <a:r>
              <a:rPr lang="en-US" sz="2000" spc="-85" dirty="0">
                <a:latin typeface="Verdana" panose="020B0604030504040204" pitchFamily="34" charset="0"/>
                <a:ea typeface="Verdana" panose="020B0604030504040204" pitchFamily="34" charset="0"/>
                <a:cs typeface="Verdana" panose="020B0604030504040204" pitchFamily="34" charset="0"/>
              </a:rPr>
              <a:t>be </a:t>
            </a:r>
            <a:r>
              <a:rPr lang="en-US" sz="2000" spc="-30" dirty="0">
                <a:latin typeface="Verdana" panose="020B0604030504040204" pitchFamily="34" charset="0"/>
                <a:ea typeface="Verdana" panose="020B0604030504040204" pitchFamily="34" charset="0"/>
                <a:cs typeface="Verdana" panose="020B0604030504040204" pitchFamily="34" charset="0"/>
              </a:rPr>
              <a:t>run </a:t>
            </a:r>
            <a:r>
              <a:rPr lang="en-US" sz="2000" spc="-114" dirty="0">
                <a:latin typeface="Verdana" panose="020B0604030504040204" pitchFamily="34" charset="0"/>
                <a:ea typeface="Verdana" panose="020B0604030504040204" pitchFamily="34" charset="0"/>
                <a:cs typeface="Verdana" panose="020B0604030504040204" pitchFamily="34" charset="0"/>
              </a:rPr>
              <a:t>comes </a:t>
            </a:r>
            <a:r>
              <a:rPr lang="en-US" sz="2000" spc="-20" dirty="0">
                <a:latin typeface="Verdana" panose="020B0604030504040204" pitchFamily="34" charset="0"/>
                <a:ea typeface="Verdana" panose="020B0604030504040204" pitchFamily="34" charset="0"/>
                <a:cs typeface="Verdana" panose="020B0604030504040204" pitchFamily="34" charset="0"/>
              </a:rPr>
              <a:t>from </a:t>
            </a:r>
            <a:r>
              <a:rPr lang="en-US" sz="2000" spc="-140" dirty="0">
                <a:latin typeface="Verdana" panose="020B0604030504040204" pitchFamily="34" charset="0"/>
                <a:ea typeface="Verdana" panose="020B0604030504040204" pitchFamily="34" charset="0"/>
                <a:cs typeface="Verdana" panose="020B0604030504040204" pitchFamily="34" charset="0"/>
              </a:rPr>
              <a:t>a </a:t>
            </a:r>
            <a:r>
              <a:rPr lang="en-US" sz="2000" spc="-35" dirty="0">
                <a:latin typeface="Verdana" panose="020B0604030504040204" pitchFamily="34" charset="0"/>
                <a:ea typeface="Verdana" panose="020B0604030504040204" pitchFamily="34" charset="0"/>
                <a:cs typeface="Verdana" panose="020B0604030504040204" pitchFamily="34" charset="0"/>
              </a:rPr>
              <a:t>trusted </a:t>
            </a:r>
            <a:r>
              <a:rPr lang="en-US" sz="2000" spc="-90" dirty="0">
                <a:latin typeface="Verdana" panose="020B0604030504040204" pitchFamily="34" charset="0"/>
                <a:ea typeface="Verdana" panose="020B0604030504040204" pitchFamily="34" charset="0"/>
                <a:cs typeface="Verdana" panose="020B0604030504040204" pitchFamily="34" charset="0"/>
              </a:rPr>
              <a:t>source, </a:t>
            </a:r>
            <a:r>
              <a:rPr lang="en-US" sz="2000" spc="-114" dirty="0">
                <a:latin typeface="Verdana" panose="020B0604030504040204" pitchFamily="34" charset="0"/>
                <a:ea typeface="Verdana" panose="020B0604030504040204" pitchFamily="34" charset="0"/>
                <a:cs typeface="Verdana" panose="020B0604030504040204" pitchFamily="34" charset="0"/>
              </a:rPr>
              <a:t>such </a:t>
            </a:r>
            <a:r>
              <a:rPr lang="en-US" sz="2000" spc="-170" dirty="0">
                <a:latin typeface="Verdana" panose="020B0604030504040204" pitchFamily="34" charset="0"/>
                <a:ea typeface="Verdana" panose="020B0604030504040204" pitchFamily="34" charset="0"/>
                <a:cs typeface="Verdana" panose="020B0604030504040204" pitchFamily="34" charset="0"/>
              </a:rPr>
              <a:t>as </a:t>
            </a:r>
            <a:r>
              <a:rPr lang="en-US" sz="2000" spc="-50" dirty="0">
                <a:latin typeface="Verdana" panose="020B0604030504040204" pitchFamily="34" charset="0"/>
                <a:ea typeface="Verdana" panose="020B0604030504040204" pitchFamily="34" charset="0"/>
                <a:cs typeface="Verdana" panose="020B0604030504040204" pitchFamily="34" charset="0"/>
              </a:rPr>
              <a:t>your </a:t>
            </a:r>
            <a:r>
              <a:rPr lang="en-US" sz="2000" spc="-35" dirty="0">
                <a:latin typeface="Verdana" panose="020B0604030504040204" pitchFamily="34" charset="0"/>
                <a:ea typeface="Verdana" panose="020B0604030504040204" pitchFamily="34" charset="0"/>
                <a:cs typeface="Verdana" panose="020B0604030504040204" pitchFamily="34" charset="0"/>
              </a:rPr>
              <a:t>internal</a:t>
            </a:r>
            <a:r>
              <a:rPr lang="en-US" sz="2000" spc="-295" dirty="0">
                <a:latin typeface="Verdana" panose="020B0604030504040204" pitchFamily="34" charset="0"/>
                <a:ea typeface="Verdana" panose="020B0604030504040204" pitchFamily="34" charset="0"/>
                <a:cs typeface="Verdana" panose="020B0604030504040204" pitchFamily="34" charset="0"/>
              </a:rPr>
              <a:t> </a:t>
            </a:r>
            <a:r>
              <a:rPr lang="en-US" sz="2000" spc="-105" dirty="0">
                <a:latin typeface="Verdana" panose="020B0604030504040204" pitchFamily="34" charset="0"/>
                <a:ea typeface="Verdana" panose="020B0604030504040204" pitchFamily="34" charset="0"/>
                <a:cs typeface="Verdana" panose="020B0604030504040204" pitchFamily="34" charset="0"/>
              </a:rPr>
              <a:t>system.</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marR="5080" indent="-182880">
              <a:lnSpc>
                <a:spcPts val="1939"/>
              </a:lnSpc>
              <a:spcBef>
                <a:spcPts val="630"/>
              </a:spcBef>
              <a:buClr>
                <a:srgbClr val="E48312"/>
              </a:buClr>
              <a:buChar char="◦"/>
              <a:tabLst>
                <a:tab pos="305435" algn="l"/>
              </a:tabLst>
            </a:pPr>
            <a:r>
              <a:rPr lang="en-US" sz="2000" spc="-80" dirty="0">
                <a:latin typeface="Verdana" panose="020B0604030504040204" pitchFamily="34" charset="0"/>
                <a:ea typeface="Verdana" panose="020B0604030504040204" pitchFamily="34" charset="0"/>
                <a:cs typeface="Verdana" panose="020B0604030504040204" pitchFamily="34" charset="0"/>
              </a:rPr>
              <a:t>When</a:t>
            </a:r>
            <a:r>
              <a:rPr lang="en-US" sz="2000" spc="-85" dirty="0">
                <a:latin typeface="Verdana" panose="020B0604030504040204" pitchFamily="34" charset="0"/>
                <a:ea typeface="Verdana" panose="020B0604030504040204" pitchFamily="34" charset="0"/>
                <a:cs typeface="Verdana" panose="020B0604030504040204" pitchFamily="34" charset="0"/>
              </a:rPr>
              <a:t> </a:t>
            </a:r>
            <a:r>
              <a:rPr lang="en-US" sz="2000" spc="-55" dirty="0">
                <a:latin typeface="Verdana" panose="020B0604030504040204" pitchFamily="34" charset="0"/>
                <a:ea typeface="Verdana" panose="020B0604030504040204" pitchFamily="34" charset="0"/>
                <a:cs typeface="Verdana" panose="020B0604030504040204" pitchFamily="34" charset="0"/>
              </a:rPr>
              <a:t>including</a:t>
            </a:r>
            <a:r>
              <a:rPr lang="en-US" sz="2000" spc="-85" dirty="0">
                <a:latin typeface="Verdana" panose="020B0604030504040204" pitchFamily="34" charset="0"/>
                <a:ea typeface="Verdana" panose="020B0604030504040204" pitchFamily="34" charset="0"/>
                <a:cs typeface="Verdana" panose="020B0604030504040204" pitchFamily="34" charset="0"/>
              </a:rPr>
              <a:t> user</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65" dirty="0">
                <a:latin typeface="Verdana" panose="020B0604030504040204" pitchFamily="34" charset="0"/>
                <a:ea typeface="Verdana" panose="020B0604030504040204" pitchFamily="34" charset="0"/>
                <a:cs typeface="Verdana" panose="020B0604030504040204" pitchFamily="34" charset="0"/>
              </a:rPr>
              <a:t>uploaded</a:t>
            </a:r>
            <a:r>
              <a:rPr lang="en-US" sz="2000" spc="-85" dirty="0">
                <a:latin typeface="Verdana" panose="020B0604030504040204" pitchFamily="34" charset="0"/>
                <a:ea typeface="Verdana" panose="020B0604030504040204" pitchFamily="34" charset="0"/>
                <a:cs typeface="Verdana" panose="020B0604030504040204" pitchFamily="34" charset="0"/>
              </a:rPr>
              <a:t> </a:t>
            </a:r>
            <a:r>
              <a:rPr lang="en-US" sz="2000" spc="-45" dirty="0">
                <a:latin typeface="Verdana" panose="020B0604030504040204" pitchFamily="34" charset="0"/>
                <a:ea typeface="Verdana" panose="020B0604030504040204" pitchFamily="34" charset="0"/>
                <a:cs typeface="Verdana" panose="020B0604030504040204" pitchFamily="34" charset="0"/>
              </a:rPr>
              <a:t>content,</a:t>
            </a:r>
            <a:r>
              <a:rPr lang="en-US" sz="2000" spc="-90"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print</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50" dirty="0">
                <a:latin typeface="Verdana" panose="020B0604030504040204" pitchFamily="34" charset="0"/>
                <a:ea typeface="Verdana" panose="020B0604030504040204" pitchFamily="34" charset="0"/>
                <a:cs typeface="Verdana" panose="020B0604030504040204" pitchFamily="34" charset="0"/>
              </a:rPr>
              <a:t>it</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25" dirty="0">
                <a:latin typeface="Verdana" panose="020B0604030504040204" pitchFamily="34" charset="0"/>
                <a:ea typeface="Verdana" panose="020B0604030504040204" pitchFamily="34" charset="0"/>
                <a:cs typeface="Verdana" panose="020B0604030504040204" pitchFamily="34" charset="0"/>
              </a:rPr>
              <a:t>in</a:t>
            </a:r>
            <a:r>
              <a:rPr lang="en-US" sz="2000" spc="-85" dirty="0">
                <a:latin typeface="Verdana" panose="020B0604030504040204" pitchFamily="34" charset="0"/>
                <a:ea typeface="Verdana" panose="020B0604030504040204" pitchFamily="34" charset="0"/>
                <a:cs typeface="Verdana" panose="020B0604030504040204" pitchFamily="34" charset="0"/>
              </a:rPr>
              <a:t> </a:t>
            </a:r>
            <a:r>
              <a:rPr lang="en-US" sz="2000" spc="-114" dirty="0">
                <a:latin typeface="Verdana" panose="020B0604030504040204" pitchFamily="34" charset="0"/>
                <a:ea typeface="Verdana" panose="020B0604030504040204" pitchFamily="34" charset="0"/>
                <a:cs typeface="Verdana" panose="020B0604030504040204" pitchFamily="34" charset="0"/>
              </a:rPr>
              <a:t>such</a:t>
            </a:r>
            <a:r>
              <a:rPr lang="en-US" sz="2000" spc="-85" dirty="0">
                <a:latin typeface="Verdana" panose="020B0604030504040204" pitchFamily="34" charset="0"/>
                <a:ea typeface="Verdana" panose="020B0604030504040204" pitchFamily="34" charset="0"/>
                <a:cs typeface="Verdana" panose="020B0604030504040204" pitchFamily="34" charset="0"/>
              </a:rPr>
              <a:t> </a:t>
            </a:r>
            <a:r>
              <a:rPr lang="en-US" sz="2000" spc="-140" dirty="0">
                <a:latin typeface="Verdana" panose="020B0604030504040204" pitchFamily="34" charset="0"/>
                <a:ea typeface="Verdana" panose="020B0604030504040204" pitchFamily="34" charset="0"/>
                <a:cs typeface="Verdana" panose="020B0604030504040204" pitchFamily="34" charset="0"/>
              </a:rPr>
              <a:t>a</a:t>
            </a:r>
            <a:r>
              <a:rPr lang="en-US" sz="2000" spc="-90" dirty="0">
                <a:latin typeface="Verdana" panose="020B0604030504040204" pitchFamily="34" charset="0"/>
                <a:ea typeface="Verdana" panose="020B0604030504040204" pitchFamily="34" charset="0"/>
                <a:cs typeface="Verdana" panose="020B0604030504040204" pitchFamily="34" charset="0"/>
              </a:rPr>
              <a:t> </a:t>
            </a:r>
            <a:r>
              <a:rPr lang="en-US" sz="2000" spc="-100" dirty="0">
                <a:latin typeface="Verdana" panose="020B0604030504040204" pitchFamily="34" charset="0"/>
                <a:ea typeface="Verdana" panose="020B0604030504040204" pitchFamily="34" charset="0"/>
                <a:cs typeface="Verdana" panose="020B0604030504040204" pitchFamily="34" charset="0"/>
              </a:rPr>
              <a:t>way</a:t>
            </a:r>
            <a:r>
              <a:rPr lang="en-US" sz="2000" spc="-90" dirty="0">
                <a:latin typeface="Verdana" panose="020B0604030504040204" pitchFamily="34" charset="0"/>
                <a:ea typeface="Verdana" panose="020B0604030504040204" pitchFamily="34" charset="0"/>
                <a:cs typeface="Verdana" panose="020B0604030504040204" pitchFamily="34" charset="0"/>
              </a:rPr>
              <a:t> </a:t>
            </a:r>
            <a:r>
              <a:rPr lang="en-US" sz="2000" spc="-5" dirty="0">
                <a:latin typeface="Verdana" panose="020B0604030504040204" pitchFamily="34" charset="0"/>
                <a:ea typeface="Verdana" panose="020B0604030504040204" pitchFamily="34" charset="0"/>
                <a:cs typeface="Verdana" panose="020B0604030504040204" pitchFamily="34" charset="0"/>
              </a:rPr>
              <a:t>that</a:t>
            </a:r>
            <a:r>
              <a:rPr lang="en-US" sz="2000" spc="-95" dirty="0">
                <a:latin typeface="Verdana" panose="020B0604030504040204" pitchFamily="34" charset="0"/>
                <a:ea typeface="Verdana" panose="020B0604030504040204" pitchFamily="34" charset="0"/>
                <a:cs typeface="Verdana" panose="020B0604030504040204" pitchFamily="34" charset="0"/>
              </a:rPr>
              <a:t> code</a:t>
            </a:r>
            <a:r>
              <a:rPr lang="en-US" sz="2000" spc="-85" dirty="0">
                <a:latin typeface="Verdana" panose="020B0604030504040204" pitchFamily="34" charset="0"/>
                <a:ea typeface="Verdana" panose="020B0604030504040204" pitchFamily="34" charset="0"/>
                <a:cs typeface="Verdana" panose="020B0604030504040204" pitchFamily="34" charset="0"/>
              </a:rPr>
              <a:t> </a:t>
            </a:r>
            <a:r>
              <a:rPr lang="en-US" sz="2000" spc="-95" dirty="0">
                <a:latin typeface="Verdana" panose="020B0604030504040204" pitchFamily="34" charset="0"/>
                <a:ea typeface="Verdana" panose="020B0604030504040204" pitchFamily="34" charset="0"/>
                <a:cs typeface="Verdana" panose="020B0604030504040204" pitchFamily="34" charset="0"/>
              </a:rPr>
              <a:t>is </a:t>
            </a:r>
            <a:r>
              <a:rPr lang="en-US" sz="2000" spc="-5" dirty="0">
                <a:latin typeface="Verdana" panose="020B0604030504040204" pitchFamily="34" charset="0"/>
                <a:ea typeface="Verdana" panose="020B0604030504040204" pitchFamily="34" charset="0"/>
                <a:cs typeface="Verdana" panose="020B0604030504040204" pitchFamily="34" charset="0"/>
              </a:rPr>
              <a:t>not</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run</a:t>
            </a:r>
            <a:r>
              <a:rPr lang="en-US" sz="2000" spc="-85" dirty="0">
                <a:latin typeface="Verdana" panose="020B0604030504040204" pitchFamily="34" charset="0"/>
                <a:ea typeface="Verdana" panose="020B0604030504040204" pitchFamily="34" charset="0"/>
                <a:cs typeface="Verdana" panose="020B0604030504040204" pitchFamily="34" charset="0"/>
              </a:rPr>
              <a:t> </a:t>
            </a:r>
            <a:r>
              <a:rPr lang="en-US" sz="2000" spc="-5" dirty="0">
                <a:latin typeface="Verdana" panose="020B0604030504040204" pitchFamily="34" charset="0"/>
                <a:ea typeface="Verdana" panose="020B0604030504040204" pitchFamily="34" charset="0"/>
                <a:cs typeface="Verdana" panose="020B0604030504040204" pitchFamily="34" charset="0"/>
              </a:rPr>
              <a:t>but</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35" dirty="0">
                <a:latin typeface="Verdana" panose="020B0604030504040204" pitchFamily="34" charset="0"/>
                <a:ea typeface="Verdana" panose="020B0604030504040204" pitchFamily="34" charset="0"/>
                <a:cs typeface="Verdana" panose="020B0604030504040204" pitchFamily="34" charset="0"/>
              </a:rPr>
              <a:t>rather</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20" dirty="0">
                <a:latin typeface="Verdana" panose="020B0604030504040204" pitchFamily="34" charset="0"/>
                <a:ea typeface="Verdana" panose="020B0604030504040204" pitchFamily="34" charset="0"/>
                <a:cs typeface="Verdana" panose="020B0604030504040204" pitchFamily="34" charset="0"/>
              </a:rPr>
              <a:t>text</a:t>
            </a:r>
            <a:r>
              <a:rPr lang="en-US" sz="2000" spc="-95" dirty="0">
                <a:latin typeface="Verdana" panose="020B0604030504040204" pitchFamily="34" charset="0"/>
                <a:ea typeface="Verdana" panose="020B0604030504040204" pitchFamily="34" charset="0"/>
                <a:cs typeface="Verdana" panose="020B0604030504040204" pitchFamily="34" charset="0"/>
              </a:rPr>
              <a:t> is  </a:t>
            </a:r>
            <a:r>
              <a:rPr lang="en-US" sz="2000" spc="-30" dirty="0">
                <a:latin typeface="Verdana" panose="020B0604030504040204" pitchFamily="34" charset="0"/>
                <a:ea typeface="Verdana" panose="020B0604030504040204" pitchFamily="34" charset="0"/>
                <a:cs typeface="Verdana" panose="020B0604030504040204" pitchFamily="34" charset="0"/>
              </a:rPr>
              <a:t>printed.</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11173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Username Enumeration: Concept	</a:t>
            </a:r>
          </a:p>
        </p:txBody>
      </p:sp>
      <p:sp>
        <p:nvSpPr>
          <p:cNvPr id="9" name="Rectangle 8">
            <a:extLst>
              <a:ext uri="{FF2B5EF4-FFF2-40B4-BE49-F238E27FC236}">
                <a16:creationId xmlns:a16="http://schemas.microsoft.com/office/drawing/2014/main" id="{ED59DBF6-1328-C648-9178-6F4B28572442}"/>
              </a:ext>
            </a:extLst>
          </p:cNvPr>
          <p:cNvSpPr/>
          <p:nvPr/>
        </p:nvSpPr>
        <p:spPr>
          <a:xfrm>
            <a:off x="302605" y="1480457"/>
            <a:ext cx="11051077" cy="1849224"/>
          </a:xfrm>
          <a:prstGeom prst="rect">
            <a:avLst/>
          </a:prstGeom>
        </p:spPr>
        <p:txBody>
          <a:bodyPr wrap="square">
            <a:spAutoFit/>
          </a:bodyPr>
          <a:lstStyle/>
          <a:p>
            <a:pPr marL="12700" marR="268605">
              <a:lnSpc>
                <a:spcPts val="2160"/>
              </a:lnSpc>
              <a:spcBef>
                <a:spcPts val="365"/>
              </a:spcBef>
            </a:pPr>
            <a:r>
              <a:rPr lang="en-US" sz="2000" spc="-114" dirty="0">
                <a:latin typeface="Verdana" panose="020B0604030504040204" pitchFamily="34" charset="0"/>
                <a:ea typeface="Verdana" panose="020B0604030504040204" pitchFamily="34" charset="0"/>
                <a:cs typeface="Verdana" panose="020B0604030504040204" pitchFamily="34" charset="0"/>
              </a:rPr>
              <a:t>Username </a:t>
            </a:r>
            <a:r>
              <a:rPr lang="en-US" sz="2000" spc="-80" dirty="0">
                <a:latin typeface="Verdana" panose="020B0604030504040204" pitchFamily="34" charset="0"/>
                <a:ea typeface="Verdana" panose="020B0604030504040204" pitchFamily="34" charset="0"/>
                <a:cs typeface="Verdana" panose="020B0604030504040204" pitchFamily="34" charset="0"/>
              </a:rPr>
              <a:t>Enumeration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170" dirty="0">
                <a:latin typeface="Verdana" panose="020B0604030504040204" pitchFamily="34" charset="0"/>
                <a:ea typeface="Verdana" panose="020B0604030504040204" pitchFamily="34" charset="0"/>
                <a:cs typeface="Verdana" panose="020B0604030504040204" pitchFamily="34" charset="0"/>
              </a:rPr>
              <a:t>case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35" dirty="0">
                <a:latin typeface="Verdana" panose="020B0604030504040204" pitchFamily="34" charset="0"/>
                <a:ea typeface="Verdana" panose="020B0604030504040204" pitchFamily="34" charset="0"/>
                <a:cs typeface="Verdana" panose="020B0604030504040204" pitchFamily="34" charset="0"/>
              </a:rPr>
              <a:t>trying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30" dirty="0">
                <a:latin typeface="Verdana" panose="020B0604030504040204" pitchFamily="34" charset="0"/>
                <a:ea typeface="Verdana" panose="020B0604030504040204" pitchFamily="34" charset="0"/>
                <a:cs typeface="Verdana" panose="020B0604030504040204" pitchFamily="34" charset="0"/>
              </a:rPr>
              <a:t>make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40" dirty="0">
                <a:latin typeface="Verdana" panose="020B0604030504040204" pitchFamily="34" charset="0"/>
                <a:ea typeface="Verdana" panose="020B0604030504040204" pitchFamily="34" charset="0"/>
                <a:cs typeface="Verdana" panose="020B0604030504040204" pitchFamily="34" charset="0"/>
              </a:rPr>
              <a:t>helpful </a:t>
            </a:r>
            <a:r>
              <a:rPr lang="en-US" sz="2000" spc="-30" dirty="0">
                <a:latin typeface="Verdana" panose="020B0604030504040204" pitchFamily="34" charset="0"/>
                <a:ea typeface="Verdana" panose="020B0604030504040204" pitchFamily="34" charset="0"/>
                <a:cs typeface="Verdana" panose="020B0604030504040204" pitchFamily="34" charset="0"/>
              </a:rPr>
              <a:t>prompt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125" dirty="0">
                <a:latin typeface="Verdana" panose="020B0604030504040204" pitchFamily="34" charset="0"/>
                <a:ea typeface="Verdana" panose="020B0604030504040204" pitchFamily="34" charset="0"/>
                <a:cs typeface="Verdana" panose="020B0604030504040204" pitchFamily="34" charset="0"/>
              </a:rPr>
              <a:t>user,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30" dirty="0">
                <a:latin typeface="Verdana" panose="020B0604030504040204" pitchFamily="34" charset="0"/>
                <a:ea typeface="Verdana" panose="020B0604030504040204" pitchFamily="34" charset="0"/>
                <a:cs typeface="Verdana" panose="020B0604030504040204" pitchFamily="34" charset="0"/>
              </a:rPr>
              <a:t>in </a:t>
            </a:r>
            <a:r>
              <a:rPr lang="en-US" sz="2000" dirty="0">
                <a:latin typeface="Verdana" panose="020B0604030504040204" pitchFamily="34" charset="0"/>
                <a:ea typeface="Verdana" panose="020B0604030504040204" pitchFamily="34" charset="0"/>
                <a:cs typeface="Verdana" panose="020B0604030504040204" pitchFamily="34" charset="0"/>
              </a:rPr>
              <a:t>turn  </a:t>
            </a:r>
            <a:r>
              <a:rPr lang="en-US" sz="2000" spc="-85" dirty="0">
                <a:latin typeface="Verdana" panose="020B0604030504040204" pitchFamily="34" charset="0"/>
                <a:ea typeface="Verdana" panose="020B0604030504040204" pitchFamily="34" charset="0"/>
                <a:cs typeface="Verdana" panose="020B0604030504040204" pitchFamily="34" charset="0"/>
              </a:rPr>
              <a:t>giving </a:t>
            </a:r>
            <a:r>
              <a:rPr lang="en-US" sz="2000" spc="-125" dirty="0">
                <a:latin typeface="Verdana" panose="020B0604030504040204" pitchFamily="34" charset="0"/>
                <a:ea typeface="Verdana" panose="020B0604030504040204" pitchFamily="34" charset="0"/>
                <a:cs typeface="Verdana" panose="020B0604030504040204" pitchFamily="34" charset="0"/>
              </a:rPr>
              <a:t>away </a:t>
            </a:r>
            <a:r>
              <a:rPr lang="en-US" sz="2000" spc="-85" dirty="0">
                <a:latin typeface="Verdana" panose="020B0604030504040204" pitchFamily="34" charset="0"/>
                <a:ea typeface="Verdana" panose="020B0604030504040204" pitchFamily="34" charset="0"/>
                <a:cs typeface="Verdana" panose="020B0604030504040204" pitchFamily="34" charset="0"/>
              </a:rPr>
              <a:t>sensitive</a:t>
            </a:r>
            <a:r>
              <a:rPr lang="en-US" sz="2000" spc="-110" dirty="0">
                <a:latin typeface="Verdana" panose="020B0604030504040204" pitchFamily="34" charset="0"/>
                <a:ea typeface="Verdana" panose="020B0604030504040204" pitchFamily="34" charset="0"/>
                <a:cs typeface="Verdana" panose="020B0604030504040204" pitchFamily="34" charset="0"/>
              </a:rPr>
              <a:t> </a:t>
            </a:r>
            <a:r>
              <a:rPr lang="en-US" sz="2000" spc="-35" dirty="0">
                <a:latin typeface="Verdana" panose="020B0604030504040204" pitchFamily="34" charset="0"/>
                <a:ea typeface="Verdana" panose="020B0604030504040204" pitchFamily="34" charset="0"/>
                <a:cs typeface="Verdana" panose="020B0604030504040204" pitchFamily="34" charset="0"/>
              </a:rPr>
              <a:t>information.</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5080">
              <a:lnSpc>
                <a:spcPts val="2160"/>
              </a:lnSpc>
              <a:spcBef>
                <a:spcPts val="1390"/>
              </a:spcBef>
            </a:pPr>
            <a:r>
              <a:rPr lang="en-US" sz="2000" spc="-114" dirty="0">
                <a:latin typeface="Verdana" panose="020B0604030504040204" pitchFamily="34" charset="0"/>
                <a:ea typeface="Verdana" panose="020B0604030504040204" pitchFamily="34" charset="0"/>
                <a:cs typeface="Verdana" panose="020B0604030504040204" pitchFamily="34" charset="0"/>
              </a:rPr>
              <a:t>Username </a:t>
            </a:r>
            <a:r>
              <a:rPr lang="en-US" sz="2000" spc="-80" dirty="0">
                <a:latin typeface="Verdana" panose="020B0604030504040204" pitchFamily="34" charset="0"/>
                <a:ea typeface="Verdana" panose="020B0604030504040204" pitchFamily="34" charset="0"/>
                <a:cs typeface="Verdana" panose="020B0604030504040204" pitchFamily="34" charset="0"/>
              </a:rPr>
              <a:t>Enumeration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45" dirty="0">
                <a:latin typeface="Verdana" panose="020B0604030504040204" pitchFamily="34" charset="0"/>
                <a:ea typeface="Verdana" panose="020B0604030504040204" pitchFamily="34" charset="0"/>
                <a:cs typeface="Verdana" panose="020B0604030504040204" pitchFamily="34" charset="0"/>
              </a:rPr>
              <a:t>vulnerability </a:t>
            </a:r>
            <a:r>
              <a:rPr lang="en-US" sz="2000" spc="-65" dirty="0">
                <a:latin typeface="Verdana" panose="020B0604030504040204" pitchFamily="34" charset="0"/>
                <a:ea typeface="Verdana" panose="020B0604030504040204" pitchFamily="34" charset="0"/>
                <a:cs typeface="Verdana" panose="020B0604030504040204" pitchFamily="34" charset="0"/>
              </a:rPr>
              <a:t>where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120" dirty="0">
                <a:latin typeface="Verdana" panose="020B0604030504040204" pitchFamily="34" charset="0"/>
                <a:ea typeface="Verdana" panose="020B0604030504040204" pitchFamily="34" charset="0"/>
                <a:cs typeface="Verdana" panose="020B0604030504040204" pitchFamily="34" charset="0"/>
              </a:rPr>
              <a:t>system </a:t>
            </a:r>
            <a:r>
              <a:rPr lang="en-US" sz="2000" dirty="0">
                <a:latin typeface="Verdana" panose="020B0604030504040204" pitchFamily="34" charset="0"/>
                <a:ea typeface="Verdana" panose="020B0604030504040204" pitchFamily="34" charset="0"/>
                <a:cs typeface="Verdana" panose="020B0604030504040204" pitchFamily="34" charset="0"/>
              </a:rPr>
              <a:t>will </a:t>
            </a:r>
            <a:r>
              <a:rPr lang="en-US" sz="2000" spc="-35" dirty="0">
                <a:latin typeface="Verdana" panose="020B0604030504040204" pitchFamily="34" charset="0"/>
                <a:ea typeface="Verdana" panose="020B0604030504040204" pitchFamily="34" charset="0"/>
                <a:cs typeface="Verdana" panose="020B0604030504040204" pitchFamily="34" charset="0"/>
              </a:rPr>
              <a:t>inform, </a:t>
            </a:r>
            <a:r>
              <a:rPr lang="en-US" sz="2000" spc="-70" dirty="0">
                <a:latin typeface="Verdana" panose="020B0604030504040204" pitchFamily="34" charset="0"/>
                <a:ea typeface="Verdana" panose="020B0604030504040204" pitchFamily="34" charset="0"/>
                <a:cs typeface="Verdana" panose="020B0604030504040204" pitchFamily="34" charset="0"/>
              </a:rPr>
              <a:t>on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55" dirty="0">
                <a:latin typeface="Verdana" panose="020B0604030504040204" pitchFamily="34" charset="0"/>
                <a:ea typeface="Verdana" panose="020B0604030504040204" pitchFamily="34" charset="0"/>
                <a:cs typeface="Verdana" panose="020B0604030504040204" pitchFamily="34" charset="0"/>
              </a:rPr>
              <a:t>failed </a:t>
            </a:r>
            <a:r>
              <a:rPr lang="en-US" sz="2000" spc="-60" dirty="0">
                <a:latin typeface="Verdana" panose="020B0604030504040204" pitchFamily="34" charset="0"/>
                <a:ea typeface="Verdana" panose="020B0604030504040204" pitchFamily="34" charset="0"/>
                <a:cs typeface="Verdana" panose="020B0604030504040204" pitchFamily="34" charset="0"/>
              </a:rPr>
              <a:t>login </a:t>
            </a:r>
            <a:r>
              <a:rPr lang="en-US" sz="2000" spc="-25" dirty="0">
                <a:latin typeface="Verdana" panose="020B0604030504040204" pitchFamily="34" charset="0"/>
                <a:ea typeface="Verdana" panose="020B0604030504040204" pitchFamily="34" charset="0"/>
                <a:cs typeface="Verdana" panose="020B0604030504040204" pitchFamily="34" charset="0"/>
              </a:rPr>
              <a:t>attempt,  </a:t>
            </a:r>
            <a:r>
              <a:rPr lang="en-US" sz="2000" spc="-40" dirty="0">
                <a:latin typeface="Verdana" panose="020B0604030504040204" pitchFamily="34" charset="0"/>
                <a:ea typeface="Verdana" panose="020B0604030504040204" pitchFamily="34" charset="0"/>
                <a:cs typeface="Verdana" panose="020B0604030504040204" pitchFamily="34" charset="0"/>
              </a:rPr>
              <a:t>whether </a:t>
            </a:r>
            <a:r>
              <a:rPr lang="en-US" sz="2000" spc="-20" dirty="0">
                <a:latin typeface="Verdana" panose="020B0604030504040204" pitchFamily="34" charset="0"/>
                <a:ea typeface="Verdana" panose="020B0604030504040204" pitchFamily="34" charset="0"/>
                <a:cs typeface="Verdana" panose="020B0604030504040204" pitchFamily="34" charset="0"/>
              </a:rPr>
              <a:t>or </a:t>
            </a:r>
            <a:r>
              <a:rPr lang="en-US" sz="2000" spc="-10" dirty="0">
                <a:latin typeface="Verdana" panose="020B0604030504040204" pitchFamily="34" charset="0"/>
                <a:ea typeface="Verdana" panose="020B0604030504040204" pitchFamily="34" charset="0"/>
                <a:cs typeface="Verdana" panose="020B0604030504040204" pitchFamily="34" charset="0"/>
              </a:rPr>
              <a:t>not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100" dirty="0">
                <a:latin typeface="Verdana" panose="020B0604030504040204" pitchFamily="34" charset="0"/>
                <a:ea typeface="Verdana" panose="020B0604030504040204" pitchFamily="34" charset="0"/>
                <a:cs typeface="Verdana" panose="020B0604030504040204" pitchFamily="34" charset="0"/>
              </a:rPr>
              <a:t>username </a:t>
            </a:r>
            <a:r>
              <a:rPr lang="en-US" sz="2000" spc="-80" dirty="0">
                <a:latin typeface="Verdana" panose="020B0604030504040204" pitchFamily="34" charset="0"/>
                <a:ea typeface="Verdana" panose="020B0604030504040204" pitchFamily="34" charset="0"/>
                <a:cs typeface="Verdana" panose="020B0604030504040204" pitchFamily="34" charset="0"/>
              </a:rPr>
              <a:t>requested</a:t>
            </a:r>
            <a:r>
              <a:rPr lang="en-US" sz="2000" spc="-415" dirty="0">
                <a:latin typeface="Verdana" panose="020B0604030504040204" pitchFamily="34" charset="0"/>
                <a:ea typeface="Verdana" panose="020B0604030504040204" pitchFamily="34" charset="0"/>
                <a:cs typeface="Verdana" panose="020B0604030504040204" pitchFamily="34" charset="0"/>
              </a:rPr>
              <a:t> </a:t>
            </a:r>
            <a:r>
              <a:rPr lang="en-US" sz="2000" spc="-85" dirty="0">
                <a:latin typeface="Verdana" panose="020B0604030504040204" pitchFamily="34" charset="0"/>
                <a:ea typeface="Verdana" panose="020B0604030504040204" pitchFamily="34" charset="0"/>
                <a:cs typeface="Verdana" panose="020B0604030504040204" pitchFamily="34" charset="0"/>
              </a:rPr>
              <a:t>existed.</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a:lnSpc>
                <a:spcPct val="100000"/>
              </a:lnSpc>
              <a:spcBef>
                <a:spcPts val="1145"/>
              </a:spcBef>
            </a:pPr>
            <a:r>
              <a:rPr lang="en-US" sz="2000" spc="-135" dirty="0">
                <a:latin typeface="Verdana" panose="020B0604030504040204" pitchFamily="34" charset="0"/>
                <a:ea typeface="Verdana" panose="020B0604030504040204" pitchFamily="34" charset="0"/>
                <a:cs typeface="Verdana" panose="020B0604030504040204" pitchFamily="34" charset="0"/>
              </a:rPr>
              <a:t>This</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will</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45" dirty="0">
                <a:latin typeface="Verdana" panose="020B0604030504040204" pitchFamily="34" charset="0"/>
                <a:ea typeface="Verdana" panose="020B0604030504040204" pitchFamily="34" charset="0"/>
                <a:cs typeface="Verdana" panose="020B0604030504040204" pitchFamily="34" charset="0"/>
              </a:rPr>
              <a:t>allow</a:t>
            </a:r>
            <a:r>
              <a:rPr lang="en-US" sz="2000" spc="-105" dirty="0">
                <a:latin typeface="Verdana" panose="020B0604030504040204" pitchFamily="34" charset="0"/>
                <a:ea typeface="Verdana" panose="020B0604030504040204" pitchFamily="34" charset="0"/>
                <a:cs typeface="Verdana" panose="020B0604030504040204" pitchFamily="34" charset="0"/>
              </a:rPr>
              <a:t> </a:t>
            </a:r>
            <a:r>
              <a:rPr lang="en-US" sz="2000" spc="-90" dirty="0">
                <a:latin typeface="Verdana" panose="020B0604030504040204" pitchFamily="34" charset="0"/>
                <a:ea typeface="Verdana" panose="020B0604030504040204" pitchFamily="34" charset="0"/>
                <a:cs typeface="Verdana" panose="020B0604030504040204" pitchFamily="34" charset="0"/>
              </a:rPr>
              <a:t>attackers</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10" dirty="0">
                <a:latin typeface="Verdana" panose="020B0604030504040204" pitchFamily="34" charset="0"/>
                <a:ea typeface="Verdana" panose="020B0604030504040204" pitchFamily="34" charset="0"/>
                <a:cs typeface="Verdana" panose="020B0604030504040204" pitchFamily="34" charset="0"/>
              </a:rPr>
              <a:t>to</a:t>
            </a:r>
            <a:r>
              <a:rPr lang="en-US" sz="2000" spc="-105" dirty="0">
                <a:latin typeface="Verdana" panose="020B0604030504040204" pitchFamily="34" charset="0"/>
                <a:ea typeface="Verdana" panose="020B0604030504040204" pitchFamily="34" charset="0"/>
                <a:cs typeface="Verdana" panose="020B0604030504040204" pitchFamily="34" charset="0"/>
              </a:rPr>
              <a:t> </a:t>
            </a:r>
            <a:r>
              <a:rPr lang="en-US" sz="2000" spc="-60" dirty="0">
                <a:latin typeface="Verdana" panose="020B0604030504040204" pitchFamily="34" charset="0"/>
                <a:ea typeface="Verdana" panose="020B0604030504040204" pitchFamily="34" charset="0"/>
                <a:cs typeface="Verdana" panose="020B0604030504040204" pitchFamily="34" charset="0"/>
              </a:rPr>
              <a:t>extract</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160" dirty="0">
                <a:latin typeface="Verdana" panose="020B0604030504040204" pitchFamily="34" charset="0"/>
                <a:ea typeface="Verdana" panose="020B0604030504040204" pitchFamily="34" charset="0"/>
                <a:cs typeface="Verdana" panose="020B0604030504040204" pitchFamily="34" charset="0"/>
              </a:rPr>
              <a:t>a</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list</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5" dirty="0">
                <a:latin typeface="Verdana" panose="020B0604030504040204" pitchFamily="34" charset="0"/>
                <a:ea typeface="Verdana" panose="020B0604030504040204" pitchFamily="34" charset="0"/>
                <a:cs typeface="Verdana" panose="020B0604030504040204" pitchFamily="34" charset="0"/>
              </a:rPr>
              <a:t>of</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114" dirty="0">
                <a:latin typeface="Verdana" panose="020B0604030504040204" pitchFamily="34" charset="0"/>
                <a:ea typeface="Verdana" panose="020B0604030504040204" pitchFamily="34" charset="0"/>
                <a:cs typeface="Verdana" panose="020B0604030504040204" pitchFamily="34" charset="0"/>
              </a:rPr>
              <a:t>usernames</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5" dirty="0">
                <a:latin typeface="Verdana" panose="020B0604030504040204" pitchFamily="34" charset="0"/>
                <a:ea typeface="Verdana" panose="020B0604030504040204" pitchFamily="34" charset="0"/>
                <a:cs typeface="Verdana" panose="020B0604030504040204" pitchFamily="34" charset="0"/>
              </a:rPr>
              <a:t>that</a:t>
            </a:r>
            <a:r>
              <a:rPr lang="en-US" sz="2000" spc="-95" dirty="0">
                <a:latin typeface="Verdana" panose="020B0604030504040204" pitchFamily="34" charset="0"/>
                <a:ea typeface="Verdana" panose="020B0604030504040204" pitchFamily="34" charset="0"/>
                <a:cs typeface="Verdana" panose="020B0604030504040204" pitchFamily="34" charset="0"/>
              </a:rPr>
              <a:t> are </a:t>
            </a:r>
            <a:r>
              <a:rPr lang="en-US" sz="2000" spc="-70" dirty="0">
                <a:latin typeface="Verdana" panose="020B0604030504040204" pitchFamily="34" charset="0"/>
                <a:ea typeface="Verdana" panose="020B0604030504040204" pitchFamily="34" charset="0"/>
                <a:cs typeface="Verdana" panose="020B0604030504040204" pitchFamily="34" charset="0"/>
              </a:rPr>
              <a:t>valid</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in</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30" dirty="0">
                <a:latin typeface="Verdana" panose="020B0604030504040204" pitchFamily="34" charset="0"/>
                <a:ea typeface="Verdana" panose="020B0604030504040204" pitchFamily="34" charset="0"/>
                <a:cs typeface="Verdana" panose="020B0604030504040204" pitchFamily="34" charset="0"/>
              </a:rPr>
              <a:t>the</a:t>
            </a:r>
            <a:r>
              <a:rPr lang="en-US" sz="2000" spc="-95"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system.</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51836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Username Enumeration: Example Attack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4290918"/>
          </a:xfrm>
          <a:prstGeom prst="rect">
            <a:avLst/>
          </a:prstGeom>
        </p:spPr>
        <p:txBody>
          <a:bodyPr wrap="square">
            <a:spAutoFit/>
          </a:bodyPr>
          <a:lstStyle/>
          <a:p>
            <a:pPr marL="12700" marR="171450">
              <a:lnSpc>
                <a:spcPts val="2160"/>
              </a:lnSpc>
              <a:spcBef>
                <a:spcPts val="365"/>
              </a:spcBef>
            </a:pPr>
            <a:r>
              <a:rPr lang="en-US" sz="2000" i="1" spc="-110" dirty="0">
                <a:latin typeface="Verdana" panose="020B0604030504040204" pitchFamily="34" charset="0"/>
                <a:ea typeface="Verdana" panose="020B0604030504040204" pitchFamily="34" charset="0"/>
                <a:cs typeface="Verdana" panose="020B0604030504040204" pitchFamily="34" charset="0"/>
              </a:rPr>
              <a:t>Schmidt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85" dirty="0">
                <a:latin typeface="Verdana" panose="020B0604030504040204" pitchFamily="34" charset="0"/>
                <a:ea typeface="Verdana" panose="020B0604030504040204" pitchFamily="34" charset="0"/>
                <a:cs typeface="Verdana" panose="020B0604030504040204" pitchFamily="34" charset="0"/>
              </a:rPr>
              <a:t>decided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85" dirty="0">
                <a:latin typeface="Verdana" panose="020B0604030504040204" pitchFamily="34" charset="0"/>
                <a:ea typeface="Verdana" panose="020B0604030504040204" pitchFamily="34" charset="0"/>
                <a:cs typeface="Verdana" panose="020B0604030504040204" pitchFamily="34" charset="0"/>
              </a:rPr>
              <a:t>begin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75" dirty="0">
                <a:latin typeface="Verdana" panose="020B0604030504040204" pitchFamily="34" charset="0"/>
                <a:ea typeface="Verdana" panose="020B0604030504040204" pitchFamily="34" charset="0"/>
                <a:cs typeface="Verdana" panose="020B0604030504040204" pitchFamily="34" charset="0"/>
              </a:rPr>
              <a:t>long </a:t>
            </a:r>
            <a:r>
              <a:rPr lang="en-US" sz="2000" spc="-80" dirty="0">
                <a:latin typeface="Verdana" panose="020B0604030504040204" pitchFamily="34" charset="0"/>
                <a:ea typeface="Verdana" panose="020B0604030504040204" pitchFamily="34" charset="0"/>
                <a:cs typeface="Verdana" panose="020B0604030504040204" pitchFamily="34" charset="0"/>
              </a:rPr>
              <a:t>planned </a:t>
            </a:r>
            <a:r>
              <a:rPr lang="en-US" sz="2000" spc="-70" dirty="0">
                <a:latin typeface="Verdana" panose="020B0604030504040204" pitchFamily="34" charset="0"/>
                <a:ea typeface="Verdana" panose="020B0604030504040204" pitchFamily="34" charset="0"/>
                <a:cs typeface="Verdana" panose="020B0604030504040204" pitchFamily="34" charset="0"/>
              </a:rPr>
              <a:t>attack on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90" dirty="0">
                <a:latin typeface="Verdana" panose="020B0604030504040204" pitchFamily="34" charset="0"/>
                <a:ea typeface="Verdana" panose="020B0604030504040204" pitchFamily="34" charset="0"/>
                <a:cs typeface="Verdana" panose="020B0604030504040204" pitchFamily="34" charset="0"/>
              </a:rPr>
              <a:t>small </a:t>
            </a:r>
            <a:r>
              <a:rPr lang="en-US" sz="2000" spc="-40" dirty="0">
                <a:latin typeface="Verdana" panose="020B0604030504040204" pitchFamily="34" charset="0"/>
                <a:ea typeface="Verdana" panose="020B0604030504040204" pitchFamily="34" charset="0"/>
                <a:cs typeface="Verdana" panose="020B0604030504040204" pitchFamily="34" charset="0"/>
              </a:rPr>
              <a:t>credit </a:t>
            </a:r>
            <a:r>
              <a:rPr lang="en-US" sz="2000" spc="-55" dirty="0">
                <a:latin typeface="Verdana" panose="020B0604030504040204" pitchFamily="34" charset="0"/>
                <a:ea typeface="Verdana" panose="020B0604030504040204" pitchFamily="34" charset="0"/>
                <a:cs typeface="Verdana" panose="020B0604030504040204" pitchFamily="34" charset="0"/>
              </a:rPr>
              <a:t>union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0" dirty="0">
                <a:latin typeface="Verdana" panose="020B0604030504040204" pitchFamily="34" charset="0"/>
                <a:ea typeface="Verdana" panose="020B0604030504040204" pitchFamily="34" charset="0"/>
                <a:cs typeface="Verdana" panose="020B0604030504040204" pitchFamily="34" charset="0"/>
              </a:rPr>
              <a:t>town </a:t>
            </a:r>
            <a:r>
              <a:rPr lang="en-US" sz="2000" dirty="0">
                <a:latin typeface="Verdana" panose="020B0604030504040204" pitchFamily="34" charset="0"/>
                <a:ea typeface="Verdana" panose="020B0604030504040204" pitchFamily="34" charset="0"/>
                <a:cs typeface="Verdana" panose="020B0604030504040204" pitchFamily="34" charset="0"/>
              </a:rPr>
              <a:t>with</a:t>
            </a:r>
            <a:r>
              <a:rPr lang="en-US" sz="2000" spc="-210" dirty="0">
                <a:latin typeface="Verdana" panose="020B0604030504040204" pitchFamily="34" charset="0"/>
                <a:ea typeface="Verdana" panose="020B0604030504040204" pitchFamily="34" charset="0"/>
                <a:cs typeface="Verdana" panose="020B0604030504040204" pitchFamily="34" charset="0"/>
              </a:rPr>
              <a:t>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45" dirty="0">
                <a:latin typeface="Verdana" panose="020B0604030504040204" pitchFamily="34" charset="0"/>
                <a:ea typeface="Verdana" panose="020B0604030504040204" pitchFamily="34" charset="0"/>
                <a:cs typeface="Verdana" panose="020B0604030504040204" pitchFamily="34" charset="0"/>
              </a:rPr>
              <a:t>population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100" dirty="0">
                <a:latin typeface="Verdana" panose="020B0604030504040204" pitchFamily="34" charset="0"/>
                <a:ea typeface="Verdana" panose="020B0604030504040204" pitchFamily="34" charset="0"/>
                <a:cs typeface="Verdana" panose="020B0604030504040204" pitchFamily="34" charset="0"/>
              </a:rPr>
              <a:t>15,000</a:t>
            </a:r>
            <a:r>
              <a:rPr lang="en-US" sz="2000" spc="-265"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people.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556895">
              <a:lnSpc>
                <a:spcPts val="2160"/>
              </a:lnSpc>
              <a:spcBef>
                <a:spcPts val="1390"/>
              </a:spcBef>
            </a:pPr>
            <a:r>
              <a:rPr lang="en-US" sz="2000" spc="-95" dirty="0">
                <a:latin typeface="Verdana" panose="020B0604030504040204" pitchFamily="34" charset="0"/>
                <a:ea typeface="Verdana" panose="020B0604030504040204" pitchFamily="34" charset="0"/>
                <a:cs typeface="Verdana" panose="020B0604030504040204" pitchFamily="34" charset="0"/>
              </a:rPr>
              <a:t>Schmidt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85" dirty="0">
                <a:latin typeface="Verdana" panose="020B0604030504040204" pitchFamily="34" charset="0"/>
                <a:ea typeface="Verdana" panose="020B0604030504040204" pitchFamily="34" charset="0"/>
                <a:cs typeface="Verdana" panose="020B0604030504040204" pitchFamily="34" charset="0"/>
              </a:rPr>
              <a:t>accumulated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5" dirty="0">
                <a:latin typeface="Verdana" panose="020B0604030504040204" pitchFamily="34" charset="0"/>
                <a:ea typeface="Verdana" panose="020B0604030504040204" pitchFamily="34" charset="0"/>
                <a:cs typeface="Verdana" panose="020B0604030504040204" pitchFamily="34" charset="0"/>
              </a:rPr>
              <a:t>list </a:t>
            </a:r>
            <a:r>
              <a:rPr lang="en-US" sz="2000" spc="-5" dirty="0">
                <a:latin typeface="Verdana" panose="020B0604030504040204" pitchFamily="34" charset="0"/>
                <a:ea typeface="Verdana" panose="020B0604030504040204" pitchFamily="34" charset="0"/>
                <a:cs typeface="Verdana" panose="020B0604030504040204" pitchFamily="34" charset="0"/>
              </a:rPr>
              <a:t>of </a:t>
            </a:r>
            <a:r>
              <a:rPr lang="en-US" sz="2000" spc="-110" dirty="0">
                <a:latin typeface="Verdana" panose="020B0604030504040204" pitchFamily="34" charset="0"/>
                <a:ea typeface="Verdana" panose="020B0604030504040204" pitchFamily="34" charset="0"/>
                <a:cs typeface="Verdana" panose="020B0604030504040204" pitchFamily="34" charset="0"/>
              </a:rPr>
              <a:t>several </a:t>
            </a:r>
            <a:r>
              <a:rPr lang="en-US" sz="2000" spc="-75" dirty="0">
                <a:latin typeface="Verdana" panose="020B0604030504040204" pitchFamily="34" charset="0"/>
                <a:ea typeface="Verdana" panose="020B0604030504040204" pitchFamily="34" charset="0"/>
                <a:cs typeface="Verdana" panose="020B0604030504040204" pitchFamily="34" charset="0"/>
              </a:rPr>
              <a:t>thousand </a:t>
            </a:r>
            <a:r>
              <a:rPr lang="en-US" sz="2000" spc="-114" dirty="0">
                <a:latin typeface="Verdana" panose="020B0604030504040204" pitchFamily="34" charset="0"/>
                <a:ea typeface="Verdana" panose="020B0604030504040204" pitchFamily="34" charset="0"/>
                <a:cs typeface="Verdana" panose="020B0604030504040204" pitchFamily="34" charset="0"/>
              </a:rPr>
              <a:t>usernames </a:t>
            </a:r>
            <a:r>
              <a:rPr lang="en-US" sz="2000" spc="-25" dirty="0">
                <a:latin typeface="Verdana" panose="020B0604030504040204" pitchFamily="34" charset="0"/>
                <a:ea typeface="Verdana" panose="020B0604030504040204" pitchFamily="34" charset="0"/>
                <a:cs typeface="Verdana" panose="020B0604030504040204" pitchFamily="34" charset="0"/>
              </a:rPr>
              <a:t>from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40" dirty="0">
                <a:latin typeface="Verdana" panose="020B0604030504040204" pitchFamily="34" charset="0"/>
                <a:ea typeface="Verdana" panose="020B0604030504040204" pitchFamily="34" charset="0"/>
                <a:cs typeface="Verdana" panose="020B0604030504040204" pitchFamily="34" charset="0"/>
              </a:rPr>
              <a:t>following </a:t>
            </a:r>
            <a:r>
              <a:rPr lang="en-US" sz="2000" spc="-50" dirty="0">
                <a:latin typeface="Verdana" panose="020B0604030504040204" pitchFamily="34" charset="0"/>
                <a:ea typeface="Verdana" panose="020B0604030504040204" pitchFamily="34" charset="0"/>
                <a:cs typeface="Verdana" panose="020B0604030504040204" pitchFamily="34" charset="0"/>
              </a:rPr>
              <a:t>online  </a:t>
            </a:r>
            <a:r>
              <a:rPr lang="en-US" sz="2000" spc="-110" dirty="0">
                <a:latin typeface="Verdana" panose="020B0604030504040204" pitchFamily="34" charset="0"/>
                <a:ea typeface="Verdana" panose="020B0604030504040204" pitchFamily="34" charset="0"/>
                <a:cs typeface="Verdana" panose="020B0604030504040204" pitchFamily="34" charset="0"/>
              </a:rPr>
              <a:t>sources: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170"/>
              </a:spcBef>
              <a:buClr>
                <a:srgbClr val="E48312"/>
              </a:buClr>
              <a:buChar char="◦"/>
              <a:tabLst>
                <a:tab pos="305435" algn="l"/>
              </a:tabLst>
            </a:pPr>
            <a:r>
              <a:rPr lang="en-US" spc="-120" dirty="0">
                <a:latin typeface="Verdana" panose="020B0604030504040204" pitchFamily="34" charset="0"/>
                <a:ea typeface="Verdana" panose="020B0604030504040204" pitchFamily="34" charset="0"/>
                <a:cs typeface="Verdana" panose="020B0604030504040204" pitchFamily="34" charset="0"/>
              </a:rPr>
              <a:t>Local </a:t>
            </a:r>
            <a:r>
              <a:rPr lang="en-US" spc="-85" dirty="0">
                <a:latin typeface="Verdana" panose="020B0604030504040204" pitchFamily="34" charset="0"/>
                <a:ea typeface="Verdana" panose="020B0604030504040204" pitchFamily="34" charset="0"/>
                <a:cs typeface="Verdana" panose="020B0604030504040204" pitchFamily="34" charset="0"/>
              </a:rPr>
              <a:t>newspaper </a:t>
            </a:r>
            <a:r>
              <a:rPr lang="en-US" spc="-80" dirty="0">
                <a:latin typeface="Verdana" panose="020B0604030504040204" pitchFamily="34" charset="0"/>
                <a:ea typeface="Verdana" panose="020B0604030504040204" pitchFamily="34" charset="0"/>
                <a:cs typeface="Verdana" panose="020B0604030504040204" pitchFamily="34" charset="0"/>
              </a:rPr>
              <a:t>websites </a:t>
            </a:r>
            <a:r>
              <a:rPr lang="en-US" spc="-20" dirty="0">
                <a:latin typeface="Verdana" panose="020B0604030504040204" pitchFamily="34" charset="0"/>
                <a:ea typeface="Verdana" panose="020B0604030504040204" pitchFamily="34" charset="0"/>
                <a:cs typeface="Verdana" panose="020B0604030504040204" pitchFamily="34" charset="0"/>
              </a:rPr>
              <a:t>from </a:t>
            </a:r>
            <a:r>
              <a:rPr lang="en-US" spc="-25" dirty="0">
                <a:latin typeface="Verdana" panose="020B0604030504040204" pitchFamily="34" charset="0"/>
                <a:ea typeface="Verdana" panose="020B0604030504040204" pitchFamily="34" charset="0"/>
                <a:cs typeface="Verdana" panose="020B0604030504040204" pitchFamily="34" charset="0"/>
              </a:rPr>
              <a:t>the</a:t>
            </a:r>
            <a:r>
              <a:rPr lang="en-US" spc="-145" dirty="0">
                <a:latin typeface="Verdana" panose="020B0604030504040204" pitchFamily="34" charset="0"/>
                <a:ea typeface="Verdana" panose="020B0604030504040204" pitchFamily="34" charset="0"/>
                <a:cs typeface="Verdana" panose="020B0604030504040204" pitchFamily="34" charset="0"/>
              </a:rPr>
              <a:t> </a:t>
            </a:r>
            <a:r>
              <a:rPr lang="en-US" spc="-15" dirty="0">
                <a:latin typeface="Verdana" panose="020B0604030504040204" pitchFamily="34" charset="0"/>
                <a:ea typeface="Verdana" panose="020B0604030504040204" pitchFamily="34" charset="0"/>
                <a:cs typeface="Verdana" panose="020B0604030504040204" pitchFamily="34" charset="0"/>
              </a:rPr>
              <a:t>town</a:t>
            </a:r>
            <a:endParaRPr lang="en-US"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380"/>
              </a:spcBef>
              <a:buClr>
                <a:srgbClr val="E48312"/>
              </a:buClr>
              <a:buChar char="◦"/>
              <a:tabLst>
                <a:tab pos="305435" algn="l"/>
              </a:tabLst>
            </a:pPr>
            <a:r>
              <a:rPr lang="en-US" spc="-120" dirty="0">
                <a:latin typeface="Verdana" panose="020B0604030504040204" pitchFamily="34" charset="0"/>
                <a:ea typeface="Verdana" panose="020B0604030504040204" pitchFamily="34" charset="0"/>
                <a:cs typeface="Verdana" panose="020B0604030504040204" pitchFamily="34" charset="0"/>
              </a:rPr>
              <a:t>Local </a:t>
            </a:r>
            <a:r>
              <a:rPr lang="en-US" spc="-50" dirty="0">
                <a:latin typeface="Verdana" panose="020B0604030504040204" pitchFamily="34" charset="0"/>
                <a:ea typeface="Verdana" panose="020B0604030504040204" pitchFamily="34" charset="0"/>
                <a:cs typeface="Verdana" panose="020B0604030504040204" pitchFamily="34" charset="0"/>
              </a:rPr>
              <a:t>community </a:t>
            </a:r>
            <a:r>
              <a:rPr lang="en-US" spc="-60" dirty="0">
                <a:latin typeface="Verdana" panose="020B0604030504040204" pitchFamily="34" charset="0"/>
                <a:ea typeface="Verdana" panose="020B0604030504040204" pitchFamily="34" charset="0"/>
                <a:cs typeface="Verdana" panose="020B0604030504040204" pitchFamily="34" charset="0"/>
              </a:rPr>
              <a:t>forums </a:t>
            </a:r>
            <a:r>
              <a:rPr lang="en-US" spc="-20" dirty="0">
                <a:latin typeface="Verdana" panose="020B0604030504040204" pitchFamily="34" charset="0"/>
                <a:ea typeface="Verdana" panose="020B0604030504040204" pitchFamily="34" charset="0"/>
                <a:cs typeface="Verdana" panose="020B0604030504040204" pitchFamily="34" charset="0"/>
              </a:rPr>
              <a:t>from </a:t>
            </a:r>
            <a:r>
              <a:rPr lang="en-US" spc="-5" dirty="0">
                <a:latin typeface="Verdana" panose="020B0604030504040204" pitchFamily="34" charset="0"/>
                <a:ea typeface="Verdana" panose="020B0604030504040204" pitchFamily="34" charset="0"/>
                <a:cs typeface="Verdana" panose="020B0604030504040204" pitchFamily="34" charset="0"/>
              </a:rPr>
              <a:t>that</a:t>
            </a:r>
            <a:r>
              <a:rPr lang="en-US" spc="-204" dirty="0">
                <a:latin typeface="Verdana" panose="020B0604030504040204" pitchFamily="34" charset="0"/>
                <a:ea typeface="Verdana" panose="020B0604030504040204" pitchFamily="34" charset="0"/>
                <a:cs typeface="Verdana" panose="020B0604030504040204" pitchFamily="34" charset="0"/>
              </a:rPr>
              <a:t> </a:t>
            </a:r>
            <a:r>
              <a:rPr lang="en-US" spc="-15" dirty="0">
                <a:latin typeface="Verdana" panose="020B0604030504040204" pitchFamily="34" charset="0"/>
                <a:ea typeface="Verdana" panose="020B0604030504040204" pitchFamily="34" charset="0"/>
                <a:cs typeface="Verdana" panose="020B0604030504040204" pitchFamily="34" charset="0"/>
              </a:rPr>
              <a:t>town</a:t>
            </a:r>
            <a:endParaRPr lang="en-US"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385"/>
              </a:spcBef>
              <a:buClr>
                <a:srgbClr val="E48312"/>
              </a:buClr>
              <a:buChar char="◦"/>
              <a:tabLst>
                <a:tab pos="305435" algn="l"/>
              </a:tabLst>
            </a:pPr>
            <a:r>
              <a:rPr lang="en-US" spc="-120" dirty="0">
                <a:latin typeface="Verdana" panose="020B0604030504040204" pitchFamily="34" charset="0"/>
                <a:ea typeface="Verdana" panose="020B0604030504040204" pitchFamily="34" charset="0"/>
                <a:cs typeface="Verdana" panose="020B0604030504040204" pitchFamily="34" charset="0"/>
              </a:rPr>
              <a:t>Local </a:t>
            </a:r>
            <a:r>
              <a:rPr lang="en-US" spc="-90" dirty="0">
                <a:latin typeface="Verdana" panose="020B0604030504040204" pitchFamily="34" charset="0"/>
                <a:ea typeface="Verdana" panose="020B0604030504040204" pitchFamily="34" charset="0"/>
                <a:cs typeface="Verdana" panose="020B0604030504040204" pitchFamily="34" charset="0"/>
              </a:rPr>
              <a:t>blogs </a:t>
            </a:r>
            <a:r>
              <a:rPr lang="en-US" spc="-20" dirty="0">
                <a:latin typeface="Verdana" panose="020B0604030504040204" pitchFamily="34" charset="0"/>
                <a:ea typeface="Verdana" panose="020B0604030504040204" pitchFamily="34" charset="0"/>
                <a:cs typeface="Verdana" panose="020B0604030504040204" pitchFamily="34" charset="0"/>
              </a:rPr>
              <a:t>from </a:t>
            </a:r>
            <a:r>
              <a:rPr lang="en-US" spc="-5" dirty="0">
                <a:latin typeface="Verdana" panose="020B0604030504040204" pitchFamily="34" charset="0"/>
                <a:ea typeface="Verdana" panose="020B0604030504040204" pitchFamily="34" charset="0"/>
                <a:cs typeface="Verdana" panose="020B0604030504040204" pitchFamily="34" charset="0"/>
              </a:rPr>
              <a:t>that</a:t>
            </a:r>
            <a:r>
              <a:rPr lang="en-US" spc="-140" dirty="0">
                <a:latin typeface="Verdana" panose="020B0604030504040204" pitchFamily="34" charset="0"/>
                <a:ea typeface="Verdana" panose="020B0604030504040204" pitchFamily="34" charset="0"/>
                <a:cs typeface="Verdana" panose="020B0604030504040204" pitchFamily="34" charset="0"/>
              </a:rPr>
              <a:t> </a:t>
            </a:r>
            <a:r>
              <a:rPr lang="en-US" spc="-15" dirty="0">
                <a:latin typeface="Verdana" panose="020B0604030504040204" pitchFamily="34" charset="0"/>
                <a:ea typeface="Verdana" panose="020B0604030504040204" pitchFamily="34" charset="0"/>
                <a:cs typeface="Verdana" panose="020B0604030504040204" pitchFamily="34" charset="0"/>
              </a:rPr>
              <a:t>town</a:t>
            </a:r>
            <a:endParaRPr lang="en-US" dirty="0">
              <a:latin typeface="Verdana" panose="020B0604030504040204" pitchFamily="34" charset="0"/>
              <a:ea typeface="Verdana" panose="020B0604030504040204" pitchFamily="34" charset="0"/>
              <a:cs typeface="Verdana" panose="020B0604030504040204" pitchFamily="34" charset="0"/>
            </a:endParaRPr>
          </a:p>
          <a:p>
            <a:pPr marL="12700">
              <a:lnSpc>
                <a:spcPct val="100000"/>
              </a:lnSpc>
              <a:spcBef>
                <a:spcPts val="1360"/>
              </a:spcBef>
            </a:pPr>
            <a:r>
              <a:rPr lang="en-US" sz="2000" spc="-165" dirty="0">
                <a:latin typeface="Verdana" panose="020B0604030504040204" pitchFamily="34" charset="0"/>
                <a:ea typeface="Verdana" panose="020B0604030504040204" pitchFamily="34" charset="0"/>
                <a:cs typeface="Verdana" panose="020B0604030504040204" pitchFamily="34" charset="0"/>
              </a:rPr>
              <a:t>He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110" dirty="0">
                <a:latin typeface="Verdana" panose="020B0604030504040204" pitchFamily="34" charset="0"/>
                <a:ea typeface="Verdana" panose="020B0604030504040204" pitchFamily="34" charset="0"/>
                <a:cs typeface="Verdana" panose="020B0604030504040204" pitchFamily="34" charset="0"/>
              </a:rPr>
              <a:t>also </a:t>
            </a:r>
            <a:r>
              <a:rPr lang="en-US" sz="2000" spc="-114" dirty="0">
                <a:latin typeface="Verdana" panose="020B0604030504040204" pitchFamily="34" charset="0"/>
                <a:ea typeface="Verdana" panose="020B0604030504040204" pitchFamily="34" charset="0"/>
                <a:cs typeface="Verdana" panose="020B0604030504040204" pitchFamily="34" charset="0"/>
              </a:rPr>
              <a:t>scraped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95" dirty="0">
                <a:latin typeface="Verdana" panose="020B0604030504040204" pitchFamily="34" charset="0"/>
                <a:ea typeface="Verdana" panose="020B0604030504040204" pitchFamily="34" charset="0"/>
                <a:cs typeface="Verdana" panose="020B0604030504040204" pitchFamily="34" charset="0"/>
              </a:rPr>
              <a:t>newspaper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5" dirty="0">
                <a:latin typeface="Verdana" panose="020B0604030504040204" pitchFamily="34" charset="0"/>
                <a:ea typeface="Verdana" panose="020B0604030504040204" pitchFamily="34" charset="0"/>
                <a:cs typeface="Verdana" panose="020B0604030504040204" pitchFamily="34" charset="0"/>
              </a:rPr>
              <a:t>first </a:t>
            </a:r>
            <a:r>
              <a:rPr lang="en-US" sz="2000" spc="-120" dirty="0">
                <a:latin typeface="Verdana" panose="020B0604030504040204" pitchFamily="34" charset="0"/>
                <a:ea typeface="Verdana" panose="020B0604030504040204" pitchFamily="34" charset="0"/>
                <a:cs typeface="Verdana" panose="020B0604030504040204" pitchFamily="34" charset="0"/>
              </a:rPr>
              <a:t>names, </a:t>
            </a:r>
            <a:r>
              <a:rPr lang="en-US" sz="2000" spc="-70" dirty="0">
                <a:latin typeface="Verdana" panose="020B0604030504040204" pitchFamily="34" charset="0"/>
                <a:ea typeface="Verdana" panose="020B0604030504040204" pitchFamily="34" charset="0"/>
                <a:cs typeface="Verdana" panose="020B0604030504040204" pitchFamily="34" charset="0"/>
              </a:rPr>
              <a:t>last </a:t>
            </a:r>
            <a:r>
              <a:rPr lang="en-US" sz="2000" spc="-120" dirty="0">
                <a:latin typeface="Verdana" panose="020B0604030504040204" pitchFamily="34" charset="0"/>
                <a:ea typeface="Verdana" panose="020B0604030504040204" pitchFamily="34" charset="0"/>
                <a:cs typeface="Verdana" panose="020B0604030504040204" pitchFamily="34" charset="0"/>
              </a:rPr>
              <a:t>names,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25" dirty="0">
                <a:latin typeface="Verdana" panose="020B0604030504040204" pitchFamily="34" charset="0"/>
                <a:ea typeface="Verdana" panose="020B0604030504040204" pitchFamily="34" charset="0"/>
                <a:cs typeface="Verdana" panose="020B0604030504040204" pitchFamily="34" charset="0"/>
              </a:rPr>
              <a:t>other </a:t>
            </a:r>
            <a:r>
              <a:rPr lang="en-US" sz="2000" spc="-90" dirty="0">
                <a:latin typeface="Verdana" panose="020B0604030504040204" pitchFamily="34" charset="0"/>
                <a:ea typeface="Verdana" panose="020B0604030504040204" pitchFamily="34" charset="0"/>
                <a:cs typeface="Verdana" panose="020B0604030504040204" pitchFamily="34" charset="0"/>
              </a:rPr>
              <a:t>personal</a:t>
            </a:r>
            <a:r>
              <a:rPr lang="en-US" sz="2000" spc="-145" dirty="0">
                <a:latin typeface="Verdana" panose="020B0604030504040204" pitchFamily="34" charset="0"/>
                <a:ea typeface="Verdana" panose="020B0604030504040204" pitchFamily="34" charset="0"/>
                <a:cs typeface="Verdana" panose="020B0604030504040204" pitchFamily="34" charset="0"/>
              </a:rPr>
              <a:t> </a:t>
            </a:r>
            <a:r>
              <a:rPr lang="en-US" sz="2000" spc="-65" dirty="0">
                <a:latin typeface="Verdana" panose="020B0604030504040204" pitchFamily="34" charset="0"/>
                <a:ea typeface="Verdana" panose="020B0604030504040204" pitchFamily="34" charset="0"/>
                <a:cs typeface="Verdana" panose="020B0604030504040204" pitchFamily="34" charset="0"/>
              </a:rPr>
              <a:t>details.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5080">
              <a:lnSpc>
                <a:spcPts val="2160"/>
              </a:lnSpc>
              <a:spcBef>
                <a:spcPts val="1425"/>
              </a:spcBef>
            </a:pPr>
            <a:r>
              <a:rPr lang="en-US" sz="2000" spc="-15" dirty="0">
                <a:latin typeface="Verdana" panose="020B0604030504040204" pitchFamily="34" charset="0"/>
                <a:ea typeface="Verdana" panose="020B0604030504040204" pitchFamily="34" charset="0"/>
                <a:cs typeface="Verdana" panose="020B0604030504040204" pitchFamily="34" charset="0"/>
              </a:rPr>
              <a:t>With </a:t>
            </a:r>
            <a:r>
              <a:rPr lang="en-US" sz="2000" spc="-45" dirty="0">
                <a:latin typeface="Verdana" panose="020B0604030504040204" pitchFamily="34" charset="0"/>
                <a:ea typeface="Verdana" panose="020B0604030504040204" pitchFamily="34" charset="0"/>
                <a:cs typeface="Verdana" panose="020B0604030504040204" pitchFamily="34" charset="0"/>
              </a:rPr>
              <a:t>this </a:t>
            </a:r>
            <a:r>
              <a:rPr lang="en-US" sz="2000" spc="-75" dirty="0">
                <a:latin typeface="Verdana" panose="020B0604030504040204" pitchFamily="34" charset="0"/>
                <a:ea typeface="Verdana" panose="020B0604030504040204" pitchFamily="34" charset="0"/>
                <a:cs typeface="Verdana" panose="020B0604030504040204" pitchFamily="34" charset="0"/>
              </a:rPr>
              <a:t>data, </a:t>
            </a:r>
            <a:r>
              <a:rPr lang="en-US" sz="2000" spc="-95" dirty="0">
                <a:latin typeface="Verdana" panose="020B0604030504040204" pitchFamily="34" charset="0"/>
                <a:ea typeface="Verdana" panose="020B0604030504040204" pitchFamily="34" charset="0"/>
                <a:cs typeface="Verdana" panose="020B0604030504040204" pitchFamily="34" charset="0"/>
              </a:rPr>
              <a:t>Schmidt </a:t>
            </a:r>
            <a:r>
              <a:rPr lang="en-US" sz="2000" spc="-100" dirty="0">
                <a:latin typeface="Verdana" panose="020B0604030504040204" pitchFamily="34" charset="0"/>
                <a:ea typeface="Verdana" panose="020B0604030504040204" pitchFamily="34" charset="0"/>
                <a:cs typeface="Verdana" panose="020B0604030504040204" pitchFamily="34" charset="0"/>
              </a:rPr>
              <a:t>creates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65" dirty="0">
                <a:latin typeface="Verdana" panose="020B0604030504040204" pitchFamily="34" charset="0"/>
                <a:ea typeface="Verdana" panose="020B0604030504040204" pitchFamily="34" charset="0"/>
                <a:cs typeface="Verdana" panose="020B0604030504040204" pitchFamily="34" charset="0"/>
              </a:rPr>
              <a:t>crawler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105" dirty="0">
                <a:latin typeface="Verdana" panose="020B0604030504040204" pitchFamily="34" charset="0"/>
                <a:ea typeface="Verdana" panose="020B0604030504040204" pitchFamily="34" charset="0"/>
                <a:cs typeface="Verdana" panose="020B0604030504040204" pitchFamily="34" charset="0"/>
              </a:rPr>
              <a:t>generates </a:t>
            </a:r>
            <a:r>
              <a:rPr lang="en-US" sz="2000" spc="-30" dirty="0">
                <a:latin typeface="Verdana" panose="020B0604030504040204" pitchFamily="34" charset="0"/>
                <a:ea typeface="Verdana" panose="020B0604030504040204" pitchFamily="34" charset="0"/>
                <a:cs typeface="Verdana" panose="020B0604030504040204" pitchFamily="34" charset="0"/>
              </a:rPr>
              <a:t>potential </a:t>
            </a:r>
            <a:r>
              <a:rPr lang="en-US" sz="2000" spc="-100" dirty="0">
                <a:latin typeface="Verdana" panose="020B0604030504040204" pitchFamily="34" charset="0"/>
                <a:ea typeface="Verdana" panose="020B0604030504040204" pitchFamily="34" charset="0"/>
                <a:cs typeface="Verdana" panose="020B0604030504040204" pitchFamily="34" charset="0"/>
              </a:rPr>
              <a:t>username </a:t>
            </a:r>
            <a:r>
              <a:rPr lang="en-US" sz="2000" spc="-70" dirty="0">
                <a:latin typeface="Verdana" panose="020B0604030504040204" pitchFamily="34" charset="0"/>
                <a:ea typeface="Verdana" panose="020B0604030504040204" pitchFamily="34" charset="0"/>
                <a:cs typeface="Verdana" panose="020B0604030504040204" pitchFamily="34" charset="0"/>
              </a:rPr>
              <a:t>combinations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30" dirty="0">
                <a:latin typeface="Verdana" panose="020B0604030504040204" pitchFamily="34" charset="0"/>
                <a:ea typeface="Verdana" panose="020B0604030504040204" pitchFamily="34" charset="0"/>
                <a:cs typeface="Verdana" panose="020B0604030504040204" pitchFamily="34" charset="0"/>
              </a:rPr>
              <a:t>each </a:t>
            </a:r>
            <a:r>
              <a:rPr lang="en-US" sz="2000" spc="-65" dirty="0">
                <a:latin typeface="Verdana" panose="020B0604030504040204" pitchFamily="34" charset="0"/>
                <a:ea typeface="Verdana" panose="020B0604030504040204" pitchFamily="34" charset="0"/>
                <a:cs typeface="Verdana" panose="020B0604030504040204" pitchFamily="34" charset="0"/>
              </a:rPr>
              <a:t>resident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75" dirty="0">
                <a:latin typeface="Verdana" panose="020B0604030504040204" pitchFamily="34" charset="0"/>
                <a:ea typeface="Verdana" panose="020B0604030504040204" pitchFamily="34" charset="0"/>
                <a:cs typeface="Verdana" panose="020B0604030504040204" pitchFamily="34" charset="0"/>
              </a:rPr>
              <a:t>tests </a:t>
            </a:r>
            <a:r>
              <a:rPr lang="en-US" sz="2000" spc="-130" dirty="0">
                <a:latin typeface="Verdana" panose="020B0604030504040204" pitchFamily="34" charset="0"/>
                <a:ea typeface="Verdana" panose="020B0604030504040204" pitchFamily="34" charset="0"/>
                <a:cs typeface="Verdana" panose="020B0604030504040204" pitchFamily="34" charset="0"/>
              </a:rPr>
              <a:t>each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45" dirty="0">
                <a:latin typeface="Verdana" panose="020B0604030504040204" pitchFamily="34" charset="0"/>
                <a:ea typeface="Verdana" panose="020B0604030504040204" pitchFamily="34" charset="0"/>
                <a:cs typeface="Verdana" panose="020B0604030504040204" pitchFamily="34" charset="0"/>
              </a:rPr>
              <a:t>them, </a:t>
            </a:r>
            <a:r>
              <a:rPr lang="en-US" sz="2000" spc="-80" dirty="0">
                <a:latin typeface="Verdana" panose="020B0604030504040204" pitchFamily="34" charset="0"/>
                <a:ea typeface="Verdana" panose="020B0604030504040204" pitchFamily="34" charset="0"/>
                <a:cs typeface="Verdana" panose="020B0604030504040204" pitchFamily="34" charset="0"/>
              </a:rPr>
              <a:t>accumulating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5" dirty="0">
                <a:latin typeface="Verdana" panose="020B0604030504040204" pitchFamily="34" charset="0"/>
                <a:ea typeface="Verdana" panose="020B0604030504040204" pitchFamily="34" charset="0"/>
                <a:cs typeface="Verdana" panose="020B0604030504040204" pitchFamily="34" charset="0"/>
              </a:rPr>
              <a:t>list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120" dirty="0">
                <a:latin typeface="Verdana" panose="020B0604030504040204" pitchFamily="34" charset="0"/>
                <a:ea typeface="Verdana" panose="020B0604030504040204" pitchFamily="34" charset="0"/>
                <a:cs typeface="Verdana" panose="020B0604030504040204" pitchFamily="34" charset="0"/>
              </a:rPr>
              <a:t>six </a:t>
            </a:r>
            <a:r>
              <a:rPr lang="en-US" sz="2000" spc="-65" dirty="0">
                <a:latin typeface="Verdana" panose="020B0604030504040204" pitchFamily="34" charset="0"/>
                <a:ea typeface="Verdana" panose="020B0604030504040204" pitchFamily="34" charset="0"/>
                <a:cs typeface="Verdana" panose="020B0604030504040204" pitchFamily="34" charset="0"/>
              </a:rPr>
              <a:t>hundred </a:t>
            </a:r>
            <a:r>
              <a:rPr lang="en-US" sz="2000" spc="-70" dirty="0">
                <a:latin typeface="Verdana" panose="020B0604030504040204" pitchFamily="34" charset="0"/>
                <a:ea typeface="Verdana" panose="020B0604030504040204" pitchFamily="34" charset="0"/>
                <a:cs typeface="Verdana" panose="020B0604030504040204" pitchFamily="34" charset="0"/>
              </a:rPr>
              <a:t>valid</a:t>
            </a:r>
            <a:r>
              <a:rPr lang="en-US" sz="2000" spc="-280"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usernames.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a:lnSpc>
                <a:spcPct val="100000"/>
              </a:lnSpc>
              <a:spcBef>
                <a:spcPts val="1120"/>
              </a:spcBef>
            </a:pPr>
            <a:r>
              <a:rPr lang="en-US" sz="2000" spc="-165" dirty="0">
                <a:latin typeface="Verdana" panose="020B0604030504040204" pitchFamily="34" charset="0"/>
                <a:ea typeface="Verdana" panose="020B0604030504040204" pitchFamily="34" charset="0"/>
                <a:cs typeface="Verdana" panose="020B0604030504040204" pitchFamily="34" charset="0"/>
              </a:rPr>
              <a:t>He </a:t>
            </a:r>
            <a:r>
              <a:rPr lang="en-US" sz="2000" spc="-135" dirty="0">
                <a:latin typeface="Verdana" panose="020B0604030504040204" pitchFamily="34" charset="0"/>
                <a:ea typeface="Verdana" panose="020B0604030504040204" pitchFamily="34" charset="0"/>
                <a:cs typeface="Verdana" panose="020B0604030504040204" pitchFamily="34" charset="0"/>
              </a:rPr>
              <a:t>can </a:t>
            </a:r>
            <a:r>
              <a:rPr lang="en-US" sz="2000" spc="-40" dirty="0">
                <a:latin typeface="Verdana" panose="020B0604030504040204" pitchFamily="34" charset="0"/>
                <a:ea typeface="Verdana" panose="020B0604030504040204" pitchFamily="34" charset="0"/>
                <a:cs typeface="Verdana" panose="020B0604030504040204" pitchFamily="34" charset="0"/>
              </a:rPr>
              <a:t>then </a:t>
            </a:r>
            <a:r>
              <a:rPr lang="en-US" sz="2000" spc="-30" dirty="0">
                <a:latin typeface="Verdana" panose="020B0604030504040204" pitchFamily="34" charset="0"/>
                <a:ea typeface="Verdana" panose="020B0604030504040204" pitchFamily="34" charset="0"/>
                <a:cs typeface="Verdana" panose="020B0604030504040204" pitchFamily="34" charset="0"/>
              </a:rPr>
              <a:t>brute </a:t>
            </a:r>
            <a:r>
              <a:rPr lang="en-US" sz="2000" spc="-65" dirty="0">
                <a:latin typeface="Verdana" panose="020B0604030504040204" pitchFamily="34" charset="0"/>
                <a:ea typeface="Verdana" panose="020B0604030504040204" pitchFamily="34" charset="0"/>
                <a:cs typeface="Verdana" panose="020B0604030504040204" pitchFamily="34" charset="0"/>
              </a:rPr>
              <a:t>force </a:t>
            </a:r>
            <a:r>
              <a:rPr lang="en-US" sz="2000" spc="-110" dirty="0">
                <a:latin typeface="Verdana" panose="020B0604030504040204" pitchFamily="34" charset="0"/>
                <a:ea typeface="Verdana" panose="020B0604030504040204" pitchFamily="34" charset="0"/>
                <a:cs typeface="Verdana" panose="020B0604030504040204" pitchFamily="34" charset="0"/>
              </a:rPr>
              <a:t>many </a:t>
            </a:r>
            <a:r>
              <a:rPr lang="en-US" sz="2000" spc="-5" dirty="0">
                <a:latin typeface="Verdana" panose="020B0604030504040204" pitchFamily="34" charset="0"/>
                <a:ea typeface="Verdana" panose="020B0604030504040204" pitchFamily="34" charset="0"/>
                <a:cs typeface="Verdana" panose="020B0604030504040204" pitchFamily="34" charset="0"/>
              </a:rPr>
              <a:t>of </a:t>
            </a:r>
            <a:r>
              <a:rPr lang="en-US" sz="2000" spc="-10" dirty="0">
                <a:latin typeface="Verdana" panose="020B0604030504040204" pitchFamily="34" charset="0"/>
                <a:ea typeface="Verdana" panose="020B0604030504040204" pitchFamily="34" charset="0"/>
                <a:cs typeface="Verdana" panose="020B0604030504040204" pitchFamily="34" charset="0"/>
              </a:rPr>
              <a:t>their </a:t>
            </a:r>
            <a:r>
              <a:rPr lang="en-US" sz="2000" spc="-114" dirty="0">
                <a:latin typeface="Verdana" panose="020B0604030504040204" pitchFamily="34" charset="0"/>
                <a:ea typeface="Verdana" panose="020B0604030504040204" pitchFamily="34" charset="0"/>
                <a:cs typeface="Verdana" panose="020B0604030504040204" pitchFamily="34" charset="0"/>
              </a:rPr>
              <a:t>passwords, </a:t>
            </a:r>
            <a:r>
              <a:rPr lang="en-US" sz="2000" spc="-95" dirty="0">
                <a:latin typeface="Verdana" panose="020B0604030504040204" pitchFamily="34" charset="0"/>
                <a:ea typeface="Verdana" panose="020B0604030504040204" pitchFamily="34" charset="0"/>
                <a:cs typeface="Verdana" panose="020B0604030504040204" pitchFamily="34" charset="0"/>
              </a:rPr>
              <a:t>gaining </a:t>
            </a:r>
            <a:r>
              <a:rPr lang="en-US" sz="2000" spc="-175" dirty="0">
                <a:latin typeface="Verdana" panose="020B0604030504040204" pitchFamily="34" charset="0"/>
                <a:ea typeface="Verdana" panose="020B0604030504040204" pitchFamily="34" charset="0"/>
                <a:cs typeface="Verdana" panose="020B0604030504040204" pitchFamily="34" charset="0"/>
              </a:rPr>
              <a:t>access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0" dirty="0">
                <a:latin typeface="Verdana" panose="020B0604030504040204" pitchFamily="34" charset="0"/>
                <a:ea typeface="Verdana" panose="020B0604030504040204" pitchFamily="34" charset="0"/>
                <a:cs typeface="Verdana" panose="020B0604030504040204" pitchFamily="34" charset="0"/>
              </a:rPr>
              <a:t>their</a:t>
            </a:r>
            <a:r>
              <a:rPr lang="en-US" sz="2000" spc="-365" dirty="0">
                <a:latin typeface="Verdana" panose="020B0604030504040204" pitchFamily="34" charset="0"/>
                <a:ea typeface="Verdana" panose="020B0604030504040204" pitchFamily="34" charset="0"/>
                <a:cs typeface="Verdana" panose="020B0604030504040204" pitchFamily="34" charset="0"/>
              </a:rPr>
              <a:t> </a:t>
            </a:r>
            <a:r>
              <a:rPr lang="en-US" sz="2000" spc="-80" dirty="0">
                <a:latin typeface="Verdana" panose="020B0604030504040204" pitchFamily="34" charset="0"/>
                <a:ea typeface="Verdana" panose="020B0604030504040204" pitchFamily="34" charset="0"/>
                <a:cs typeface="Verdana" panose="020B0604030504040204" pitchFamily="34" charset="0"/>
              </a:rPr>
              <a:t>account.</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56979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Username Enumeration: Example Attack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4290918"/>
          </a:xfrm>
          <a:prstGeom prst="rect">
            <a:avLst/>
          </a:prstGeom>
        </p:spPr>
        <p:txBody>
          <a:bodyPr wrap="square">
            <a:spAutoFit/>
          </a:bodyPr>
          <a:lstStyle/>
          <a:p>
            <a:pPr marL="12700" marR="171450">
              <a:lnSpc>
                <a:spcPts val="2160"/>
              </a:lnSpc>
              <a:spcBef>
                <a:spcPts val="365"/>
              </a:spcBef>
            </a:pPr>
            <a:r>
              <a:rPr lang="en-US" sz="2000" i="1" spc="-110" dirty="0">
                <a:latin typeface="Verdana" panose="020B0604030504040204" pitchFamily="34" charset="0"/>
                <a:ea typeface="Verdana" panose="020B0604030504040204" pitchFamily="34" charset="0"/>
                <a:cs typeface="Verdana" panose="020B0604030504040204" pitchFamily="34" charset="0"/>
              </a:rPr>
              <a:t>Schmidt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85" dirty="0">
                <a:latin typeface="Verdana" panose="020B0604030504040204" pitchFamily="34" charset="0"/>
                <a:ea typeface="Verdana" panose="020B0604030504040204" pitchFamily="34" charset="0"/>
                <a:cs typeface="Verdana" panose="020B0604030504040204" pitchFamily="34" charset="0"/>
              </a:rPr>
              <a:t>decided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85" dirty="0">
                <a:latin typeface="Verdana" panose="020B0604030504040204" pitchFamily="34" charset="0"/>
                <a:ea typeface="Verdana" panose="020B0604030504040204" pitchFamily="34" charset="0"/>
                <a:cs typeface="Verdana" panose="020B0604030504040204" pitchFamily="34" charset="0"/>
              </a:rPr>
              <a:t>begin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75" dirty="0">
                <a:latin typeface="Verdana" panose="020B0604030504040204" pitchFamily="34" charset="0"/>
                <a:ea typeface="Verdana" panose="020B0604030504040204" pitchFamily="34" charset="0"/>
                <a:cs typeface="Verdana" panose="020B0604030504040204" pitchFamily="34" charset="0"/>
              </a:rPr>
              <a:t>long </a:t>
            </a:r>
            <a:r>
              <a:rPr lang="en-US" sz="2000" spc="-80" dirty="0">
                <a:latin typeface="Verdana" panose="020B0604030504040204" pitchFamily="34" charset="0"/>
                <a:ea typeface="Verdana" panose="020B0604030504040204" pitchFamily="34" charset="0"/>
                <a:cs typeface="Verdana" panose="020B0604030504040204" pitchFamily="34" charset="0"/>
              </a:rPr>
              <a:t>planned </a:t>
            </a:r>
            <a:r>
              <a:rPr lang="en-US" sz="2000" spc="-70" dirty="0">
                <a:latin typeface="Verdana" panose="020B0604030504040204" pitchFamily="34" charset="0"/>
                <a:ea typeface="Verdana" panose="020B0604030504040204" pitchFamily="34" charset="0"/>
                <a:cs typeface="Verdana" panose="020B0604030504040204" pitchFamily="34" charset="0"/>
              </a:rPr>
              <a:t>attack on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90" dirty="0">
                <a:latin typeface="Verdana" panose="020B0604030504040204" pitchFamily="34" charset="0"/>
                <a:ea typeface="Verdana" panose="020B0604030504040204" pitchFamily="34" charset="0"/>
                <a:cs typeface="Verdana" panose="020B0604030504040204" pitchFamily="34" charset="0"/>
              </a:rPr>
              <a:t>small </a:t>
            </a:r>
            <a:r>
              <a:rPr lang="en-US" sz="2000" spc="-40" dirty="0">
                <a:latin typeface="Verdana" panose="020B0604030504040204" pitchFamily="34" charset="0"/>
                <a:ea typeface="Verdana" panose="020B0604030504040204" pitchFamily="34" charset="0"/>
                <a:cs typeface="Verdana" panose="020B0604030504040204" pitchFamily="34" charset="0"/>
              </a:rPr>
              <a:t>credit </a:t>
            </a:r>
            <a:r>
              <a:rPr lang="en-US" sz="2000" spc="-55" dirty="0">
                <a:latin typeface="Verdana" panose="020B0604030504040204" pitchFamily="34" charset="0"/>
                <a:ea typeface="Verdana" panose="020B0604030504040204" pitchFamily="34" charset="0"/>
                <a:cs typeface="Verdana" panose="020B0604030504040204" pitchFamily="34" charset="0"/>
              </a:rPr>
              <a:t>union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0" dirty="0">
                <a:latin typeface="Verdana" panose="020B0604030504040204" pitchFamily="34" charset="0"/>
                <a:ea typeface="Verdana" panose="020B0604030504040204" pitchFamily="34" charset="0"/>
                <a:cs typeface="Verdana" panose="020B0604030504040204" pitchFamily="34" charset="0"/>
              </a:rPr>
              <a:t>town </a:t>
            </a:r>
            <a:r>
              <a:rPr lang="en-US" sz="2000" dirty="0">
                <a:latin typeface="Verdana" panose="020B0604030504040204" pitchFamily="34" charset="0"/>
                <a:ea typeface="Verdana" panose="020B0604030504040204" pitchFamily="34" charset="0"/>
                <a:cs typeface="Verdana" panose="020B0604030504040204" pitchFamily="34" charset="0"/>
              </a:rPr>
              <a:t>with</a:t>
            </a:r>
            <a:r>
              <a:rPr lang="en-US" sz="2000" spc="-210" dirty="0">
                <a:latin typeface="Verdana" panose="020B0604030504040204" pitchFamily="34" charset="0"/>
                <a:ea typeface="Verdana" panose="020B0604030504040204" pitchFamily="34" charset="0"/>
                <a:cs typeface="Verdana" panose="020B0604030504040204" pitchFamily="34" charset="0"/>
              </a:rPr>
              <a:t>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45" dirty="0">
                <a:latin typeface="Verdana" panose="020B0604030504040204" pitchFamily="34" charset="0"/>
                <a:ea typeface="Verdana" panose="020B0604030504040204" pitchFamily="34" charset="0"/>
                <a:cs typeface="Verdana" panose="020B0604030504040204" pitchFamily="34" charset="0"/>
              </a:rPr>
              <a:t>population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100" dirty="0">
                <a:latin typeface="Verdana" panose="020B0604030504040204" pitchFamily="34" charset="0"/>
                <a:ea typeface="Verdana" panose="020B0604030504040204" pitchFamily="34" charset="0"/>
                <a:cs typeface="Verdana" panose="020B0604030504040204" pitchFamily="34" charset="0"/>
              </a:rPr>
              <a:t>15,000</a:t>
            </a:r>
            <a:r>
              <a:rPr lang="en-US" sz="2000" spc="-265" dirty="0">
                <a:latin typeface="Verdana" panose="020B0604030504040204" pitchFamily="34" charset="0"/>
                <a:ea typeface="Verdana" panose="020B0604030504040204" pitchFamily="34" charset="0"/>
                <a:cs typeface="Verdana" panose="020B0604030504040204" pitchFamily="34" charset="0"/>
              </a:rPr>
              <a:t> </a:t>
            </a:r>
            <a:r>
              <a:rPr lang="en-US" sz="2000" spc="-70" dirty="0">
                <a:latin typeface="Verdana" panose="020B0604030504040204" pitchFamily="34" charset="0"/>
                <a:ea typeface="Verdana" panose="020B0604030504040204" pitchFamily="34" charset="0"/>
                <a:cs typeface="Verdana" panose="020B0604030504040204" pitchFamily="34" charset="0"/>
              </a:rPr>
              <a:t>people.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556895">
              <a:lnSpc>
                <a:spcPts val="2160"/>
              </a:lnSpc>
              <a:spcBef>
                <a:spcPts val="1390"/>
              </a:spcBef>
            </a:pPr>
            <a:r>
              <a:rPr lang="en-US" sz="2000" spc="-95" dirty="0">
                <a:latin typeface="Verdana" panose="020B0604030504040204" pitchFamily="34" charset="0"/>
                <a:ea typeface="Verdana" panose="020B0604030504040204" pitchFamily="34" charset="0"/>
                <a:cs typeface="Verdana" panose="020B0604030504040204" pitchFamily="34" charset="0"/>
              </a:rPr>
              <a:t>Schmidt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85" dirty="0">
                <a:latin typeface="Verdana" panose="020B0604030504040204" pitchFamily="34" charset="0"/>
                <a:ea typeface="Verdana" panose="020B0604030504040204" pitchFamily="34" charset="0"/>
                <a:cs typeface="Verdana" panose="020B0604030504040204" pitchFamily="34" charset="0"/>
              </a:rPr>
              <a:t>accumulated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5" dirty="0">
                <a:latin typeface="Verdana" panose="020B0604030504040204" pitchFamily="34" charset="0"/>
                <a:ea typeface="Verdana" panose="020B0604030504040204" pitchFamily="34" charset="0"/>
                <a:cs typeface="Verdana" panose="020B0604030504040204" pitchFamily="34" charset="0"/>
              </a:rPr>
              <a:t>list </a:t>
            </a:r>
            <a:r>
              <a:rPr lang="en-US" sz="2000" spc="-5" dirty="0">
                <a:latin typeface="Verdana" panose="020B0604030504040204" pitchFamily="34" charset="0"/>
                <a:ea typeface="Verdana" panose="020B0604030504040204" pitchFamily="34" charset="0"/>
                <a:cs typeface="Verdana" panose="020B0604030504040204" pitchFamily="34" charset="0"/>
              </a:rPr>
              <a:t>of </a:t>
            </a:r>
            <a:r>
              <a:rPr lang="en-US" sz="2000" spc="-110" dirty="0">
                <a:latin typeface="Verdana" panose="020B0604030504040204" pitchFamily="34" charset="0"/>
                <a:ea typeface="Verdana" panose="020B0604030504040204" pitchFamily="34" charset="0"/>
                <a:cs typeface="Verdana" panose="020B0604030504040204" pitchFamily="34" charset="0"/>
              </a:rPr>
              <a:t>several </a:t>
            </a:r>
            <a:r>
              <a:rPr lang="en-US" sz="2000" spc="-75" dirty="0">
                <a:latin typeface="Verdana" panose="020B0604030504040204" pitchFamily="34" charset="0"/>
                <a:ea typeface="Verdana" panose="020B0604030504040204" pitchFamily="34" charset="0"/>
                <a:cs typeface="Verdana" panose="020B0604030504040204" pitchFamily="34" charset="0"/>
              </a:rPr>
              <a:t>thousand </a:t>
            </a:r>
            <a:r>
              <a:rPr lang="en-US" sz="2000" spc="-114" dirty="0">
                <a:latin typeface="Verdana" panose="020B0604030504040204" pitchFamily="34" charset="0"/>
                <a:ea typeface="Verdana" panose="020B0604030504040204" pitchFamily="34" charset="0"/>
                <a:cs typeface="Verdana" panose="020B0604030504040204" pitchFamily="34" charset="0"/>
              </a:rPr>
              <a:t>usernames </a:t>
            </a:r>
            <a:r>
              <a:rPr lang="en-US" sz="2000" spc="-25" dirty="0">
                <a:latin typeface="Verdana" panose="020B0604030504040204" pitchFamily="34" charset="0"/>
                <a:ea typeface="Verdana" panose="020B0604030504040204" pitchFamily="34" charset="0"/>
                <a:cs typeface="Verdana" panose="020B0604030504040204" pitchFamily="34" charset="0"/>
              </a:rPr>
              <a:t>from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40" dirty="0">
                <a:latin typeface="Verdana" panose="020B0604030504040204" pitchFamily="34" charset="0"/>
                <a:ea typeface="Verdana" panose="020B0604030504040204" pitchFamily="34" charset="0"/>
                <a:cs typeface="Verdana" panose="020B0604030504040204" pitchFamily="34" charset="0"/>
              </a:rPr>
              <a:t>following </a:t>
            </a:r>
            <a:r>
              <a:rPr lang="en-US" sz="2000" spc="-50" dirty="0">
                <a:latin typeface="Verdana" panose="020B0604030504040204" pitchFamily="34" charset="0"/>
                <a:ea typeface="Verdana" panose="020B0604030504040204" pitchFamily="34" charset="0"/>
                <a:cs typeface="Verdana" panose="020B0604030504040204" pitchFamily="34" charset="0"/>
              </a:rPr>
              <a:t>online  </a:t>
            </a:r>
            <a:r>
              <a:rPr lang="en-US" sz="2000" spc="-110" dirty="0">
                <a:latin typeface="Verdana" panose="020B0604030504040204" pitchFamily="34" charset="0"/>
                <a:ea typeface="Verdana" panose="020B0604030504040204" pitchFamily="34" charset="0"/>
                <a:cs typeface="Verdana" panose="020B0604030504040204" pitchFamily="34" charset="0"/>
              </a:rPr>
              <a:t>sources: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170"/>
              </a:spcBef>
              <a:buClr>
                <a:srgbClr val="E48312"/>
              </a:buClr>
              <a:buChar char="◦"/>
              <a:tabLst>
                <a:tab pos="305435" algn="l"/>
              </a:tabLst>
            </a:pPr>
            <a:r>
              <a:rPr lang="en-US" spc="-120" dirty="0">
                <a:latin typeface="Verdana" panose="020B0604030504040204" pitchFamily="34" charset="0"/>
                <a:ea typeface="Verdana" panose="020B0604030504040204" pitchFamily="34" charset="0"/>
                <a:cs typeface="Verdana" panose="020B0604030504040204" pitchFamily="34" charset="0"/>
              </a:rPr>
              <a:t>Local </a:t>
            </a:r>
            <a:r>
              <a:rPr lang="en-US" spc="-85" dirty="0">
                <a:latin typeface="Verdana" panose="020B0604030504040204" pitchFamily="34" charset="0"/>
                <a:ea typeface="Verdana" panose="020B0604030504040204" pitchFamily="34" charset="0"/>
                <a:cs typeface="Verdana" panose="020B0604030504040204" pitchFamily="34" charset="0"/>
              </a:rPr>
              <a:t>newspaper </a:t>
            </a:r>
            <a:r>
              <a:rPr lang="en-US" spc="-80" dirty="0">
                <a:latin typeface="Verdana" panose="020B0604030504040204" pitchFamily="34" charset="0"/>
                <a:ea typeface="Verdana" panose="020B0604030504040204" pitchFamily="34" charset="0"/>
                <a:cs typeface="Verdana" panose="020B0604030504040204" pitchFamily="34" charset="0"/>
              </a:rPr>
              <a:t>websites </a:t>
            </a:r>
            <a:r>
              <a:rPr lang="en-US" spc="-20" dirty="0">
                <a:latin typeface="Verdana" panose="020B0604030504040204" pitchFamily="34" charset="0"/>
                <a:ea typeface="Verdana" panose="020B0604030504040204" pitchFamily="34" charset="0"/>
                <a:cs typeface="Verdana" panose="020B0604030504040204" pitchFamily="34" charset="0"/>
              </a:rPr>
              <a:t>from </a:t>
            </a:r>
            <a:r>
              <a:rPr lang="en-US" spc="-25" dirty="0">
                <a:latin typeface="Verdana" panose="020B0604030504040204" pitchFamily="34" charset="0"/>
                <a:ea typeface="Verdana" panose="020B0604030504040204" pitchFamily="34" charset="0"/>
                <a:cs typeface="Verdana" panose="020B0604030504040204" pitchFamily="34" charset="0"/>
              </a:rPr>
              <a:t>the</a:t>
            </a:r>
            <a:r>
              <a:rPr lang="en-US" spc="-145" dirty="0">
                <a:latin typeface="Verdana" panose="020B0604030504040204" pitchFamily="34" charset="0"/>
                <a:ea typeface="Verdana" panose="020B0604030504040204" pitchFamily="34" charset="0"/>
                <a:cs typeface="Verdana" panose="020B0604030504040204" pitchFamily="34" charset="0"/>
              </a:rPr>
              <a:t> </a:t>
            </a:r>
            <a:r>
              <a:rPr lang="en-US" spc="-15" dirty="0">
                <a:latin typeface="Verdana" panose="020B0604030504040204" pitchFamily="34" charset="0"/>
                <a:ea typeface="Verdana" panose="020B0604030504040204" pitchFamily="34" charset="0"/>
                <a:cs typeface="Verdana" panose="020B0604030504040204" pitchFamily="34" charset="0"/>
              </a:rPr>
              <a:t>town</a:t>
            </a:r>
            <a:endParaRPr lang="en-US"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380"/>
              </a:spcBef>
              <a:buClr>
                <a:srgbClr val="E48312"/>
              </a:buClr>
              <a:buChar char="◦"/>
              <a:tabLst>
                <a:tab pos="305435" algn="l"/>
              </a:tabLst>
            </a:pPr>
            <a:r>
              <a:rPr lang="en-US" spc="-120" dirty="0">
                <a:latin typeface="Verdana" panose="020B0604030504040204" pitchFamily="34" charset="0"/>
                <a:ea typeface="Verdana" panose="020B0604030504040204" pitchFamily="34" charset="0"/>
                <a:cs typeface="Verdana" panose="020B0604030504040204" pitchFamily="34" charset="0"/>
              </a:rPr>
              <a:t>Local </a:t>
            </a:r>
            <a:r>
              <a:rPr lang="en-US" spc="-50" dirty="0">
                <a:latin typeface="Verdana" panose="020B0604030504040204" pitchFamily="34" charset="0"/>
                <a:ea typeface="Verdana" panose="020B0604030504040204" pitchFamily="34" charset="0"/>
                <a:cs typeface="Verdana" panose="020B0604030504040204" pitchFamily="34" charset="0"/>
              </a:rPr>
              <a:t>community </a:t>
            </a:r>
            <a:r>
              <a:rPr lang="en-US" spc="-60" dirty="0">
                <a:latin typeface="Verdana" panose="020B0604030504040204" pitchFamily="34" charset="0"/>
                <a:ea typeface="Verdana" panose="020B0604030504040204" pitchFamily="34" charset="0"/>
                <a:cs typeface="Verdana" panose="020B0604030504040204" pitchFamily="34" charset="0"/>
              </a:rPr>
              <a:t>forums </a:t>
            </a:r>
            <a:r>
              <a:rPr lang="en-US" spc="-20" dirty="0">
                <a:latin typeface="Verdana" panose="020B0604030504040204" pitchFamily="34" charset="0"/>
                <a:ea typeface="Verdana" panose="020B0604030504040204" pitchFamily="34" charset="0"/>
                <a:cs typeface="Verdana" panose="020B0604030504040204" pitchFamily="34" charset="0"/>
              </a:rPr>
              <a:t>from </a:t>
            </a:r>
            <a:r>
              <a:rPr lang="en-US" spc="-5" dirty="0">
                <a:latin typeface="Verdana" panose="020B0604030504040204" pitchFamily="34" charset="0"/>
                <a:ea typeface="Verdana" panose="020B0604030504040204" pitchFamily="34" charset="0"/>
                <a:cs typeface="Verdana" panose="020B0604030504040204" pitchFamily="34" charset="0"/>
              </a:rPr>
              <a:t>that</a:t>
            </a:r>
            <a:r>
              <a:rPr lang="en-US" spc="-204" dirty="0">
                <a:latin typeface="Verdana" panose="020B0604030504040204" pitchFamily="34" charset="0"/>
                <a:ea typeface="Verdana" panose="020B0604030504040204" pitchFamily="34" charset="0"/>
                <a:cs typeface="Verdana" panose="020B0604030504040204" pitchFamily="34" charset="0"/>
              </a:rPr>
              <a:t> </a:t>
            </a:r>
            <a:r>
              <a:rPr lang="en-US" spc="-15" dirty="0">
                <a:latin typeface="Verdana" panose="020B0604030504040204" pitchFamily="34" charset="0"/>
                <a:ea typeface="Verdana" panose="020B0604030504040204" pitchFamily="34" charset="0"/>
                <a:cs typeface="Verdana" panose="020B0604030504040204" pitchFamily="34" charset="0"/>
              </a:rPr>
              <a:t>town</a:t>
            </a:r>
            <a:endParaRPr lang="en-US" dirty="0">
              <a:latin typeface="Verdana" panose="020B0604030504040204" pitchFamily="34" charset="0"/>
              <a:ea typeface="Verdana" panose="020B0604030504040204" pitchFamily="34" charset="0"/>
              <a:cs typeface="Verdana" panose="020B0604030504040204" pitchFamily="34" charset="0"/>
            </a:endParaRPr>
          </a:p>
          <a:p>
            <a:pPr marL="305435" indent="-182880">
              <a:lnSpc>
                <a:spcPct val="100000"/>
              </a:lnSpc>
              <a:spcBef>
                <a:spcPts val="385"/>
              </a:spcBef>
              <a:buClr>
                <a:srgbClr val="E48312"/>
              </a:buClr>
              <a:buChar char="◦"/>
              <a:tabLst>
                <a:tab pos="305435" algn="l"/>
              </a:tabLst>
            </a:pPr>
            <a:r>
              <a:rPr lang="en-US" spc="-120" dirty="0">
                <a:latin typeface="Verdana" panose="020B0604030504040204" pitchFamily="34" charset="0"/>
                <a:ea typeface="Verdana" panose="020B0604030504040204" pitchFamily="34" charset="0"/>
                <a:cs typeface="Verdana" panose="020B0604030504040204" pitchFamily="34" charset="0"/>
              </a:rPr>
              <a:t>Local </a:t>
            </a:r>
            <a:r>
              <a:rPr lang="en-US" spc="-90" dirty="0">
                <a:latin typeface="Verdana" panose="020B0604030504040204" pitchFamily="34" charset="0"/>
                <a:ea typeface="Verdana" panose="020B0604030504040204" pitchFamily="34" charset="0"/>
                <a:cs typeface="Verdana" panose="020B0604030504040204" pitchFamily="34" charset="0"/>
              </a:rPr>
              <a:t>blogs </a:t>
            </a:r>
            <a:r>
              <a:rPr lang="en-US" spc="-20" dirty="0">
                <a:latin typeface="Verdana" panose="020B0604030504040204" pitchFamily="34" charset="0"/>
                <a:ea typeface="Verdana" panose="020B0604030504040204" pitchFamily="34" charset="0"/>
                <a:cs typeface="Verdana" panose="020B0604030504040204" pitchFamily="34" charset="0"/>
              </a:rPr>
              <a:t>from </a:t>
            </a:r>
            <a:r>
              <a:rPr lang="en-US" spc="-5" dirty="0">
                <a:latin typeface="Verdana" panose="020B0604030504040204" pitchFamily="34" charset="0"/>
                <a:ea typeface="Verdana" panose="020B0604030504040204" pitchFamily="34" charset="0"/>
                <a:cs typeface="Verdana" panose="020B0604030504040204" pitchFamily="34" charset="0"/>
              </a:rPr>
              <a:t>that</a:t>
            </a:r>
            <a:r>
              <a:rPr lang="en-US" spc="-140" dirty="0">
                <a:latin typeface="Verdana" panose="020B0604030504040204" pitchFamily="34" charset="0"/>
                <a:ea typeface="Verdana" panose="020B0604030504040204" pitchFamily="34" charset="0"/>
                <a:cs typeface="Verdana" panose="020B0604030504040204" pitchFamily="34" charset="0"/>
              </a:rPr>
              <a:t> </a:t>
            </a:r>
            <a:r>
              <a:rPr lang="en-US" spc="-15" dirty="0">
                <a:latin typeface="Verdana" panose="020B0604030504040204" pitchFamily="34" charset="0"/>
                <a:ea typeface="Verdana" panose="020B0604030504040204" pitchFamily="34" charset="0"/>
                <a:cs typeface="Verdana" panose="020B0604030504040204" pitchFamily="34" charset="0"/>
              </a:rPr>
              <a:t>town</a:t>
            </a:r>
            <a:endParaRPr lang="en-US" dirty="0">
              <a:latin typeface="Verdana" panose="020B0604030504040204" pitchFamily="34" charset="0"/>
              <a:ea typeface="Verdana" panose="020B0604030504040204" pitchFamily="34" charset="0"/>
              <a:cs typeface="Verdana" panose="020B0604030504040204" pitchFamily="34" charset="0"/>
            </a:endParaRPr>
          </a:p>
          <a:p>
            <a:pPr marL="12700">
              <a:lnSpc>
                <a:spcPct val="100000"/>
              </a:lnSpc>
              <a:spcBef>
                <a:spcPts val="1360"/>
              </a:spcBef>
            </a:pPr>
            <a:r>
              <a:rPr lang="en-US" sz="2000" spc="-165" dirty="0">
                <a:latin typeface="Verdana" panose="020B0604030504040204" pitchFamily="34" charset="0"/>
                <a:ea typeface="Verdana" panose="020B0604030504040204" pitchFamily="34" charset="0"/>
                <a:cs typeface="Verdana" panose="020B0604030504040204" pitchFamily="34" charset="0"/>
              </a:rPr>
              <a:t>He </a:t>
            </a:r>
            <a:r>
              <a:rPr lang="en-US" sz="2000" spc="-150" dirty="0">
                <a:latin typeface="Verdana" panose="020B0604030504040204" pitchFamily="34" charset="0"/>
                <a:ea typeface="Verdana" panose="020B0604030504040204" pitchFamily="34" charset="0"/>
                <a:cs typeface="Verdana" panose="020B0604030504040204" pitchFamily="34" charset="0"/>
              </a:rPr>
              <a:t>has </a:t>
            </a:r>
            <a:r>
              <a:rPr lang="en-US" sz="2000" spc="-110" dirty="0">
                <a:latin typeface="Verdana" panose="020B0604030504040204" pitchFamily="34" charset="0"/>
                <a:ea typeface="Verdana" panose="020B0604030504040204" pitchFamily="34" charset="0"/>
                <a:cs typeface="Verdana" panose="020B0604030504040204" pitchFamily="34" charset="0"/>
              </a:rPr>
              <a:t>also </a:t>
            </a:r>
            <a:r>
              <a:rPr lang="en-US" sz="2000" spc="-114" dirty="0">
                <a:latin typeface="Verdana" panose="020B0604030504040204" pitchFamily="34" charset="0"/>
                <a:ea typeface="Verdana" panose="020B0604030504040204" pitchFamily="34" charset="0"/>
                <a:cs typeface="Verdana" panose="020B0604030504040204" pitchFamily="34" charset="0"/>
              </a:rPr>
              <a:t>scraped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95" dirty="0">
                <a:latin typeface="Verdana" panose="020B0604030504040204" pitchFamily="34" charset="0"/>
                <a:ea typeface="Verdana" panose="020B0604030504040204" pitchFamily="34" charset="0"/>
                <a:cs typeface="Verdana" panose="020B0604030504040204" pitchFamily="34" charset="0"/>
              </a:rPr>
              <a:t>newspaper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5" dirty="0">
                <a:latin typeface="Verdana" panose="020B0604030504040204" pitchFamily="34" charset="0"/>
                <a:ea typeface="Verdana" panose="020B0604030504040204" pitchFamily="34" charset="0"/>
                <a:cs typeface="Verdana" panose="020B0604030504040204" pitchFamily="34" charset="0"/>
              </a:rPr>
              <a:t>first </a:t>
            </a:r>
            <a:r>
              <a:rPr lang="en-US" sz="2000" spc="-120" dirty="0">
                <a:latin typeface="Verdana" panose="020B0604030504040204" pitchFamily="34" charset="0"/>
                <a:ea typeface="Verdana" panose="020B0604030504040204" pitchFamily="34" charset="0"/>
                <a:cs typeface="Verdana" panose="020B0604030504040204" pitchFamily="34" charset="0"/>
              </a:rPr>
              <a:t>names, </a:t>
            </a:r>
            <a:r>
              <a:rPr lang="en-US" sz="2000" spc="-70" dirty="0">
                <a:latin typeface="Verdana" panose="020B0604030504040204" pitchFamily="34" charset="0"/>
                <a:ea typeface="Verdana" panose="020B0604030504040204" pitchFamily="34" charset="0"/>
                <a:cs typeface="Verdana" panose="020B0604030504040204" pitchFamily="34" charset="0"/>
              </a:rPr>
              <a:t>last </a:t>
            </a:r>
            <a:r>
              <a:rPr lang="en-US" sz="2000" spc="-120" dirty="0">
                <a:latin typeface="Verdana" panose="020B0604030504040204" pitchFamily="34" charset="0"/>
                <a:ea typeface="Verdana" panose="020B0604030504040204" pitchFamily="34" charset="0"/>
                <a:cs typeface="Verdana" panose="020B0604030504040204" pitchFamily="34" charset="0"/>
              </a:rPr>
              <a:t>names,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25" dirty="0">
                <a:latin typeface="Verdana" panose="020B0604030504040204" pitchFamily="34" charset="0"/>
                <a:ea typeface="Verdana" panose="020B0604030504040204" pitchFamily="34" charset="0"/>
                <a:cs typeface="Verdana" panose="020B0604030504040204" pitchFamily="34" charset="0"/>
              </a:rPr>
              <a:t>other </a:t>
            </a:r>
            <a:r>
              <a:rPr lang="en-US" sz="2000" spc="-90" dirty="0">
                <a:latin typeface="Verdana" panose="020B0604030504040204" pitchFamily="34" charset="0"/>
                <a:ea typeface="Verdana" panose="020B0604030504040204" pitchFamily="34" charset="0"/>
                <a:cs typeface="Verdana" panose="020B0604030504040204" pitchFamily="34" charset="0"/>
              </a:rPr>
              <a:t>personal</a:t>
            </a:r>
            <a:r>
              <a:rPr lang="en-US" sz="2000" spc="-145" dirty="0">
                <a:latin typeface="Verdana" panose="020B0604030504040204" pitchFamily="34" charset="0"/>
                <a:ea typeface="Verdana" panose="020B0604030504040204" pitchFamily="34" charset="0"/>
                <a:cs typeface="Verdana" panose="020B0604030504040204" pitchFamily="34" charset="0"/>
              </a:rPr>
              <a:t> </a:t>
            </a:r>
            <a:r>
              <a:rPr lang="en-US" sz="2000" spc="-65" dirty="0">
                <a:latin typeface="Verdana" panose="020B0604030504040204" pitchFamily="34" charset="0"/>
                <a:ea typeface="Verdana" panose="020B0604030504040204" pitchFamily="34" charset="0"/>
                <a:cs typeface="Verdana" panose="020B0604030504040204" pitchFamily="34" charset="0"/>
              </a:rPr>
              <a:t>details.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5080">
              <a:lnSpc>
                <a:spcPts val="2160"/>
              </a:lnSpc>
              <a:spcBef>
                <a:spcPts val="1425"/>
              </a:spcBef>
            </a:pPr>
            <a:r>
              <a:rPr lang="en-US" sz="2000" spc="-15" dirty="0">
                <a:latin typeface="Verdana" panose="020B0604030504040204" pitchFamily="34" charset="0"/>
                <a:ea typeface="Verdana" panose="020B0604030504040204" pitchFamily="34" charset="0"/>
                <a:cs typeface="Verdana" panose="020B0604030504040204" pitchFamily="34" charset="0"/>
              </a:rPr>
              <a:t>With </a:t>
            </a:r>
            <a:r>
              <a:rPr lang="en-US" sz="2000" spc="-45" dirty="0">
                <a:latin typeface="Verdana" panose="020B0604030504040204" pitchFamily="34" charset="0"/>
                <a:ea typeface="Verdana" panose="020B0604030504040204" pitchFamily="34" charset="0"/>
                <a:cs typeface="Verdana" panose="020B0604030504040204" pitchFamily="34" charset="0"/>
              </a:rPr>
              <a:t>this </a:t>
            </a:r>
            <a:r>
              <a:rPr lang="en-US" sz="2000" spc="-75" dirty="0">
                <a:latin typeface="Verdana" panose="020B0604030504040204" pitchFamily="34" charset="0"/>
                <a:ea typeface="Verdana" panose="020B0604030504040204" pitchFamily="34" charset="0"/>
                <a:cs typeface="Verdana" panose="020B0604030504040204" pitchFamily="34" charset="0"/>
              </a:rPr>
              <a:t>data, </a:t>
            </a:r>
            <a:r>
              <a:rPr lang="en-US" sz="2000" spc="-95" dirty="0">
                <a:latin typeface="Verdana" panose="020B0604030504040204" pitchFamily="34" charset="0"/>
                <a:ea typeface="Verdana" panose="020B0604030504040204" pitchFamily="34" charset="0"/>
                <a:cs typeface="Verdana" panose="020B0604030504040204" pitchFamily="34" charset="0"/>
              </a:rPr>
              <a:t>Schmidt </a:t>
            </a:r>
            <a:r>
              <a:rPr lang="en-US" sz="2000" spc="-100" dirty="0">
                <a:latin typeface="Verdana" panose="020B0604030504040204" pitchFamily="34" charset="0"/>
                <a:ea typeface="Verdana" panose="020B0604030504040204" pitchFamily="34" charset="0"/>
                <a:cs typeface="Verdana" panose="020B0604030504040204" pitchFamily="34" charset="0"/>
              </a:rPr>
              <a:t>creates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65" dirty="0">
                <a:latin typeface="Verdana" panose="020B0604030504040204" pitchFamily="34" charset="0"/>
                <a:ea typeface="Verdana" panose="020B0604030504040204" pitchFamily="34" charset="0"/>
                <a:cs typeface="Verdana" panose="020B0604030504040204" pitchFamily="34" charset="0"/>
              </a:rPr>
              <a:t>crawler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105" dirty="0">
                <a:latin typeface="Verdana" panose="020B0604030504040204" pitchFamily="34" charset="0"/>
                <a:ea typeface="Verdana" panose="020B0604030504040204" pitchFamily="34" charset="0"/>
                <a:cs typeface="Verdana" panose="020B0604030504040204" pitchFamily="34" charset="0"/>
              </a:rPr>
              <a:t>generates </a:t>
            </a:r>
            <a:r>
              <a:rPr lang="en-US" sz="2000" spc="-30" dirty="0">
                <a:latin typeface="Verdana" panose="020B0604030504040204" pitchFamily="34" charset="0"/>
                <a:ea typeface="Verdana" panose="020B0604030504040204" pitchFamily="34" charset="0"/>
                <a:cs typeface="Verdana" panose="020B0604030504040204" pitchFamily="34" charset="0"/>
              </a:rPr>
              <a:t>potential </a:t>
            </a:r>
            <a:r>
              <a:rPr lang="en-US" sz="2000" spc="-100" dirty="0">
                <a:latin typeface="Verdana" panose="020B0604030504040204" pitchFamily="34" charset="0"/>
                <a:ea typeface="Verdana" panose="020B0604030504040204" pitchFamily="34" charset="0"/>
                <a:cs typeface="Verdana" panose="020B0604030504040204" pitchFamily="34" charset="0"/>
              </a:rPr>
              <a:t>username </a:t>
            </a:r>
            <a:r>
              <a:rPr lang="en-US" sz="2000" spc="-70" dirty="0">
                <a:latin typeface="Verdana" panose="020B0604030504040204" pitchFamily="34" charset="0"/>
                <a:ea typeface="Verdana" panose="020B0604030504040204" pitchFamily="34" charset="0"/>
                <a:cs typeface="Verdana" panose="020B0604030504040204" pitchFamily="34" charset="0"/>
              </a:rPr>
              <a:t>combinations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30" dirty="0">
                <a:latin typeface="Verdana" panose="020B0604030504040204" pitchFamily="34" charset="0"/>
                <a:ea typeface="Verdana" panose="020B0604030504040204" pitchFamily="34" charset="0"/>
                <a:cs typeface="Verdana" panose="020B0604030504040204" pitchFamily="34" charset="0"/>
              </a:rPr>
              <a:t>each </a:t>
            </a:r>
            <a:r>
              <a:rPr lang="en-US" sz="2000" spc="-65" dirty="0">
                <a:latin typeface="Verdana" panose="020B0604030504040204" pitchFamily="34" charset="0"/>
                <a:ea typeface="Verdana" panose="020B0604030504040204" pitchFamily="34" charset="0"/>
                <a:cs typeface="Verdana" panose="020B0604030504040204" pitchFamily="34" charset="0"/>
              </a:rPr>
              <a:t>resident </a:t>
            </a:r>
            <a:r>
              <a:rPr lang="en-US" sz="2000" spc="-100" dirty="0">
                <a:latin typeface="Verdana" panose="020B0604030504040204" pitchFamily="34" charset="0"/>
                <a:ea typeface="Verdana" panose="020B0604030504040204" pitchFamily="34" charset="0"/>
                <a:cs typeface="Verdana" panose="020B0604030504040204" pitchFamily="34" charset="0"/>
              </a:rPr>
              <a:t>and </a:t>
            </a:r>
            <a:r>
              <a:rPr lang="en-US" sz="2000" spc="-75" dirty="0">
                <a:latin typeface="Verdana" panose="020B0604030504040204" pitchFamily="34" charset="0"/>
                <a:ea typeface="Verdana" panose="020B0604030504040204" pitchFamily="34" charset="0"/>
                <a:cs typeface="Verdana" panose="020B0604030504040204" pitchFamily="34" charset="0"/>
              </a:rPr>
              <a:t>tests </a:t>
            </a:r>
            <a:r>
              <a:rPr lang="en-US" sz="2000" spc="-130" dirty="0">
                <a:latin typeface="Verdana" panose="020B0604030504040204" pitchFamily="34" charset="0"/>
                <a:ea typeface="Verdana" panose="020B0604030504040204" pitchFamily="34" charset="0"/>
                <a:cs typeface="Verdana" panose="020B0604030504040204" pitchFamily="34" charset="0"/>
              </a:rPr>
              <a:t>each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45" dirty="0">
                <a:latin typeface="Verdana" panose="020B0604030504040204" pitchFamily="34" charset="0"/>
                <a:ea typeface="Verdana" panose="020B0604030504040204" pitchFamily="34" charset="0"/>
                <a:cs typeface="Verdana" panose="020B0604030504040204" pitchFamily="34" charset="0"/>
              </a:rPr>
              <a:t>them, </a:t>
            </a:r>
            <a:r>
              <a:rPr lang="en-US" sz="2000" spc="-80" dirty="0">
                <a:latin typeface="Verdana" panose="020B0604030504040204" pitchFamily="34" charset="0"/>
                <a:ea typeface="Verdana" panose="020B0604030504040204" pitchFamily="34" charset="0"/>
                <a:cs typeface="Verdana" panose="020B0604030504040204" pitchFamily="34" charset="0"/>
              </a:rPr>
              <a:t>accumulating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5" dirty="0">
                <a:latin typeface="Verdana" panose="020B0604030504040204" pitchFamily="34" charset="0"/>
                <a:ea typeface="Verdana" panose="020B0604030504040204" pitchFamily="34" charset="0"/>
                <a:cs typeface="Verdana" panose="020B0604030504040204" pitchFamily="34" charset="0"/>
              </a:rPr>
              <a:t>list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120" dirty="0">
                <a:latin typeface="Verdana" panose="020B0604030504040204" pitchFamily="34" charset="0"/>
                <a:ea typeface="Verdana" panose="020B0604030504040204" pitchFamily="34" charset="0"/>
                <a:cs typeface="Verdana" panose="020B0604030504040204" pitchFamily="34" charset="0"/>
              </a:rPr>
              <a:t>six </a:t>
            </a:r>
            <a:r>
              <a:rPr lang="en-US" sz="2000" spc="-65" dirty="0">
                <a:latin typeface="Verdana" panose="020B0604030504040204" pitchFamily="34" charset="0"/>
                <a:ea typeface="Verdana" panose="020B0604030504040204" pitchFamily="34" charset="0"/>
                <a:cs typeface="Verdana" panose="020B0604030504040204" pitchFamily="34" charset="0"/>
              </a:rPr>
              <a:t>hundred </a:t>
            </a:r>
            <a:r>
              <a:rPr lang="en-US" sz="2000" spc="-70" dirty="0">
                <a:latin typeface="Verdana" panose="020B0604030504040204" pitchFamily="34" charset="0"/>
                <a:ea typeface="Verdana" panose="020B0604030504040204" pitchFamily="34" charset="0"/>
                <a:cs typeface="Verdana" panose="020B0604030504040204" pitchFamily="34" charset="0"/>
              </a:rPr>
              <a:t>valid</a:t>
            </a:r>
            <a:r>
              <a:rPr lang="en-US" sz="2000" spc="-280"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usernames.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a:lnSpc>
                <a:spcPct val="100000"/>
              </a:lnSpc>
              <a:spcBef>
                <a:spcPts val="1120"/>
              </a:spcBef>
            </a:pPr>
            <a:r>
              <a:rPr lang="en-US" sz="2000" spc="-165" dirty="0">
                <a:latin typeface="Verdana" panose="020B0604030504040204" pitchFamily="34" charset="0"/>
                <a:ea typeface="Verdana" panose="020B0604030504040204" pitchFamily="34" charset="0"/>
                <a:cs typeface="Verdana" panose="020B0604030504040204" pitchFamily="34" charset="0"/>
              </a:rPr>
              <a:t>He </a:t>
            </a:r>
            <a:r>
              <a:rPr lang="en-US" sz="2000" spc="-135" dirty="0">
                <a:latin typeface="Verdana" panose="020B0604030504040204" pitchFamily="34" charset="0"/>
                <a:ea typeface="Verdana" panose="020B0604030504040204" pitchFamily="34" charset="0"/>
                <a:cs typeface="Verdana" panose="020B0604030504040204" pitchFamily="34" charset="0"/>
              </a:rPr>
              <a:t>can </a:t>
            </a:r>
            <a:r>
              <a:rPr lang="en-US" sz="2000" spc="-40" dirty="0">
                <a:latin typeface="Verdana" panose="020B0604030504040204" pitchFamily="34" charset="0"/>
                <a:ea typeface="Verdana" panose="020B0604030504040204" pitchFamily="34" charset="0"/>
                <a:cs typeface="Verdana" panose="020B0604030504040204" pitchFamily="34" charset="0"/>
              </a:rPr>
              <a:t>then </a:t>
            </a:r>
            <a:r>
              <a:rPr lang="en-US" sz="2000" spc="-30" dirty="0">
                <a:latin typeface="Verdana" panose="020B0604030504040204" pitchFamily="34" charset="0"/>
                <a:ea typeface="Verdana" panose="020B0604030504040204" pitchFamily="34" charset="0"/>
                <a:cs typeface="Verdana" panose="020B0604030504040204" pitchFamily="34" charset="0"/>
              </a:rPr>
              <a:t>brute </a:t>
            </a:r>
            <a:r>
              <a:rPr lang="en-US" sz="2000" spc="-65" dirty="0">
                <a:latin typeface="Verdana" panose="020B0604030504040204" pitchFamily="34" charset="0"/>
                <a:ea typeface="Verdana" panose="020B0604030504040204" pitchFamily="34" charset="0"/>
                <a:cs typeface="Verdana" panose="020B0604030504040204" pitchFamily="34" charset="0"/>
              </a:rPr>
              <a:t>force </a:t>
            </a:r>
            <a:r>
              <a:rPr lang="en-US" sz="2000" spc="-110" dirty="0">
                <a:latin typeface="Verdana" panose="020B0604030504040204" pitchFamily="34" charset="0"/>
                <a:ea typeface="Verdana" panose="020B0604030504040204" pitchFamily="34" charset="0"/>
                <a:cs typeface="Verdana" panose="020B0604030504040204" pitchFamily="34" charset="0"/>
              </a:rPr>
              <a:t>many </a:t>
            </a:r>
            <a:r>
              <a:rPr lang="en-US" sz="2000" spc="-5" dirty="0">
                <a:latin typeface="Verdana" panose="020B0604030504040204" pitchFamily="34" charset="0"/>
                <a:ea typeface="Verdana" panose="020B0604030504040204" pitchFamily="34" charset="0"/>
                <a:cs typeface="Verdana" panose="020B0604030504040204" pitchFamily="34" charset="0"/>
              </a:rPr>
              <a:t>of </a:t>
            </a:r>
            <a:r>
              <a:rPr lang="en-US" sz="2000" spc="-10" dirty="0">
                <a:latin typeface="Verdana" panose="020B0604030504040204" pitchFamily="34" charset="0"/>
                <a:ea typeface="Verdana" panose="020B0604030504040204" pitchFamily="34" charset="0"/>
                <a:cs typeface="Verdana" panose="020B0604030504040204" pitchFamily="34" charset="0"/>
              </a:rPr>
              <a:t>their </a:t>
            </a:r>
            <a:r>
              <a:rPr lang="en-US" sz="2000" spc="-114" dirty="0">
                <a:latin typeface="Verdana" panose="020B0604030504040204" pitchFamily="34" charset="0"/>
                <a:ea typeface="Verdana" panose="020B0604030504040204" pitchFamily="34" charset="0"/>
                <a:cs typeface="Verdana" panose="020B0604030504040204" pitchFamily="34" charset="0"/>
              </a:rPr>
              <a:t>passwords, </a:t>
            </a:r>
            <a:r>
              <a:rPr lang="en-US" sz="2000" spc="-95" dirty="0">
                <a:latin typeface="Verdana" panose="020B0604030504040204" pitchFamily="34" charset="0"/>
                <a:ea typeface="Verdana" panose="020B0604030504040204" pitchFamily="34" charset="0"/>
                <a:cs typeface="Verdana" panose="020B0604030504040204" pitchFamily="34" charset="0"/>
              </a:rPr>
              <a:t>gaining </a:t>
            </a:r>
            <a:r>
              <a:rPr lang="en-US" sz="2000" spc="-175" dirty="0">
                <a:latin typeface="Verdana" panose="020B0604030504040204" pitchFamily="34" charset="0"/>
                <a:ea typeface="Verdana" panose="020B0604030504040204" pitchFamily="34" charset="0"/>
                <a:cs typeface="Verdana" panose="020B0604030504040204" pitchFamily="34" charset="0"/>
              </a:rPr>
              <a:t>access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0" dirty="0">
                <a:latin typeface="Verdana" panose="020B0604030504040204" pitchFamily="34" charset="0"/>
                <a:ea typeface="Verdana" panose="020B0604030504040204" pitchFamily="34" charset="0"/>
                <a:cs typeface="Verdana" panose="020B0604030504040204" pitchFamily="34" charset="0"/>
              </a:rPr>
              <a:t>their</a:t>
            </a:r>
            <a:r>
              <a:rPr lang="en-US" sz="2000" spc="-365" dirty="0">
                <a:latin typeface="Verdana" panose="020B0604030504040204" pitchFamily="34" charset="0"/>
                <a:ea typeface="Verdana" panose="020B0604030504040204" pitchFamily="34" charset="0"/>
                <a:cs typeface="Verdana" panose="020B0604030504040204" pitchFamily="34" charset="0"/>
              </a:rPr>
              <a:t> </a:t>
            </a:r>
            <a:r>
              <a:rPr lang="en-US" sz="2000" spc="-80" dirty="0">
                <a:latin typeface="Verdana" panose="020B0604030504040204" pitchFamily="34" charset="0"/>
                <a:ea typeface="Verdana" panose="020B0604030504040204" pitchFamily="34" charset="0"/>
                <a:cs typeface="Verdana" panose="020B0604030504040204" pitchFamily="34" charset="0"/>
              </a:rPr>
              <a:t>account.</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560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a:p>
        </p:txBody>
      </p:sp>
      <p:sp>
        <p:nvSpPr>
          <p:cNvPr id="4" name="Title 3"/>
          <p:cNvSpPr>
            <a:spLocks noGrp="1"/>
          </p:cNvSpPr>
          <p:nvPr>
            <p:ph type="title"/>
          </p:nvPr>
        </p:nvSpPr>
        <p:spPr/>
        <p:txBody>
          <a:bodyPr/>
          <a:lstStyle/>
          <a:p>
            <a:r>
              <a:rPr lang="en-US" spc="-335" dirty="0">
                <a:solidFill>
                  <a:srgbClr val="AB263D"/>
                </a:solidFill>
                <a:latin typeface="Verdana" panose="020B0604030504040204" pitchFamily="34" charset="0"/>
                <a:ea typeface="Verdana" panose="020B0604030504040204" pitchFamily="34" charset="0"/>
                <a:cs typeface="Verdana" panose="020B0604030504040204" pitchFamily="34" charset="0"/>
              </a:rPr>
              <a:t>Username </a:t>
            </a:r>
            <a:r>
              <a:rPr lang="en-US" spc="-250" dirty="0">
                <a:solidFill>
                  <a:srgbClr val="AB263D"/>
                </a:solidFill>
                <a:latin typeface="Verdana" panose="020B0604030504040204" pitchFamily="34" charset="0"/>
                <a:ea typeface="Verdana" panose="020B0604030504040204" pitchFamily="34" charset="0"/>
                <a:cs typeface="Verdana" panose="020B0604030504040204" pitchFamily="34" charset="0"/>
              </a:rPr>
              <a:t>Enumeration:</a:t>
            </a:r>
            <a:r>
              <a:rPr lang="en-US" spc="-335"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pc="-370" dirty="0">
                <a:solidFill>
                  <a:srgbClr val="AB263D"/>
                </a:solidFill>
                <a:latin typeface="Verdana" panose="020B0604030504040204" pitchFamily="34" charset="0"/>
                <a:ea typeface="Verdana" panose="020B0604030504040204" pitchFamily="34" charset="0"/>
                <a:cs typeface="Verdana" panose="020B0604030504040204" pitchFamily="34" charset="0"/>
              </a:rPr>
              <a:t>Defense	</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1472198"/>
          </a:xfrm>
          <a:prstGeom prst="rect">
            <a:avLst/>
          </a:prstGeom>
        </p:spPr>
        <p:txBody>
          <a:bodyPr wrap="square">
            <a:spAutoFit/>
          </a:bodyPr>
          <a:lstStyle/>
          <a:p>
            <a:pPr marL="12700" marR="5080">
              <a:spcBef>
                <a:spcPts val="365"/>
              </a:spcBef>
            </a:pPr>
            <a:r>
              <a:rPr lang="en-US" sz="2400" dirty="0">
                <a:latin typeface="Verdana" panose="020B0604030504040204" pitchFamily="34" charset="0"/>
                <a:ea typeface="Verdana" panose="020B0604030504040204" pitchFamily="34" charset="0"/>
                <a:cs typeface="Verdana" panose="020B0604030504040204" pitchFamily="34" charset="0"/>
              </a:rPr>
              <a:t>The simplest way to prevent username enumeration related attacks is to </a:t>
            </a:r>
            <a:r>
              <a:rPr lang="en-US" sz="2400" b="1" dirty="0">
                <a:latin typeface="Verdana" panose="020B0604030504040204" pitchFamily="34" charset="0"/>
                <a:ea typeface="Verdana" panose="020B0604030504040204" pitchFamily="34" charset="0"/>
                <a:cs typeface="Verdana" panose="020B0604030504040204" pitchFamily="34" charset="0"/>
              </a:rPr>
              <a:t>only </a:t>
            </a:r>
            <a:r>
              <a:rPr lang="en-US" sz="2400" dirty="0">
                <a:latin typeface="Verdana" panose="020B0604030504040204" pitchFamily="34" charset="0"/>
                <a:ea typeface="Verdana" panose="020B0604030504040204" pitchFamily="34" charset="0"/>
                <a:cs typeface="Verdana" panose="020B0604030504040204" pitchFamily="34" charset="0"/>
              </a:rPr>
              <a:t>inform users that  either their username </a:t>
            </a:r>
            <a:r>
              <a:rPr lang="en-US" sz="2400" b="1" dirty="0">
                <a:latin typeface="Verdana" panose="020B0604030504040204" pitchFamily="34" charset="0"/>
                <a:ea typeface="Verdana" panose="020B0604030504040204" pitchFamily="34" charset="0"/>
                <a:cs typeface="Verdana" panose="020B0604030504040204" pitchFamily="34" charset="0"/>
              </a:rPr>
              <a:t>or </a:t>
            </a:r>
            <a:r>
              <a:rPr lang="en-US" sz="2400" dirty="0">
                <a:latin typeface="Verdana" panose="020B0604030504040204" pitchFamily="34" charset="0"/>
                <a:ea typeface="Verdana" panose="020B0604030504040204" pitchFamily="34" charset="0"/>
                <a:cs typeface="Verdana" panose="020B0604030504040204" pitchFamily="34" charset="0"/>
              </a:rPr>
              <a:t>password is valid.</a:t>
            </a:r>
          </a:p>
          <a:p>
            <a:pPr marL="305435" indent="-182880">
              <a:spcBef>
                <a:spcPts val="165"/>
              </a:spcBef>
              <a:buClr>
                <a:srgbClr val="E48312"/>
              </a:buClr>
              <a:buFont typeface="Arial"/>
              <a:buChar char="◦"/>
              <a:tabLst>
                <a:tab pos="305435" algn="l"/>
              </a:tabLst>
            </a:pPr>
            <a:r>
              <a:rPr lang="en-US" sz="2000" b="1" dirty="0">
                <a:latin typeface="Verdana" panose="020B0604030504040204" pitchFamily="34" charset="0"/>
                <a:ea typeface="Verdana" panose="020B0604030504040204" pitchFamily="34" charset="0"/>
                <a:cs typeface="Verdana" panose="020B0604030504040204" pitchFamily="34" charset="0"/>
              </a:rPr>
              <a:t>Never specify which field is invalid! Only specify that the combination was invalid</a:t>
            </a:r>
            <a:r>
              <a:rPr lang="en-US" sz="20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893511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37</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Buffer Overflow: Concept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1646605"/>
          </a:xfrm>
          <a:prstGeom prst="rect">
            <a:avLst/>
          </a:prstGeom>
        </p:spPr>
        <p:txBody>
          <a:bodyPr wrap="square">
            <a:spAutoFit/>
          </a:bodyPr>
          <a:lstStyle/>
          <a:p>
            <a:pPr marL="12700" marR="5080">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A buffer overflow is a complex attack where the attacker manages to fill locations in memory  with data (such as executable code) that allow attacker to manipulate the system.</a:t>
            </a:r>
          </a:p>
          <a:p>
            <a:pPr marL="305435" indent="-182880">
              <a:spcBef>
                <a:spcPts val="165"/>
              </a:spcBef>
              <a:buClr>
                <a:srgbClr val="E48312"/>
              </a:buClr>
              <a:buChar char="◦"/>
              <a:tabLst>
                <a:tab pos="305435" algn="l"/>
              </a:tabLst>
            </a:pPr>
            <a:r>
              <a:rPr lang="en-US" dirty="0">
                <a:latin typeface="Verdana" panose="020B0604030504040204" pitchFamily="34" charset="0"/>
                <a:ea typeface="Verdana" panose="020B0604030504040204" pitchFamily="34" charset="0"/>
                <a:cs typeface="Verdana" panose="020B0604030504040204" pitchFamily="34" charset="0"/>
              </a:rPr>
              <a:t>Allows them to change code execution</a:t>
            </a:r>
          </a:p>
          <a:p>
            <a:pPr marL="305435" indent="-182880">
              <a:spcBef>
                <a:spcPts val="385"/>
              </a:spcBef>
              <a:buClr>
                <a:srgbClr val="E48312"/>
              </a:buClr>
              <a:buChar char="◦"/>
              <a:tabLst>
                <a:tab pos="305435" algn="l"/>
              </a:tabLst>
            </a:pPr>
            <a:r>
              <a:rPr lang="en-US" dirty="0">
                <a:latin typeface="Verdana" panose="020B0604030504040204" pitchFamily="34" charset="0"/>
                <a:ea typeface="Verdana" panose="020B0604030504040204" pitchFamily="34" charset="0"/>
                <a:cs typeface="Verdana" panose="020B0604030504040204" pitchFamily="34" charset="0"/>
              </a:rPr>
              <a:t>Allows them to overwrite other data for their benefit.</a:t>
            </a:r>
          </a:p>
        </p:txBody>
      </p:sp>
    </p:spTree>
    <p:extLst>
      <p:ext uri="{BB962C8B-B14F-4D97-AF65-F5344CB8AC3E}">
        <p14:creationId xmlns:p14="http://schemas.microsoft.com/office/powerpoint/2010/main" val="1157846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38</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Buffer Overflow: Example Attack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3529171"/>
          </a:xfrm>
          <a:prstGeom prst="rect">
            <a:avLst/>
          </a:prstGeom>
        </p:spPr>
        <p:txBody>
          <a:bodyPr wrap="square">
            <a:spAutoFit/>
          </a:bodyPr>
          <a:lstStyle/>
          <a:p>
            <a:pPr marL="12700" marR="692785">
              <a:spcBef>
                <a:spcPts val="365"/>
              </a:spcBef>
            </a:pPr>
            <a:r>
              <a:rPr lang="en-US" sz="2000" i="1" dirty="0">
                <a:latin typeface="Verdana" panose="020B0604030504040204" pitchFamily="34" charset="0"/>
                <a:ea typeface="Verdana" panose="020B0604030504040204" pitchFamily="34" charset="0"/>
                <a:cs typeface="Verdana" panose="020B0604030504040204" pitchFamily="34" charset="0"/>
              </a:rPr>
              <a:t>Schmidt </a:t>
            </a:r>
            <a:r>
              <a:rPr lang="en-US" sz="2000" dirty="0">
                <a:latin typeface="Verdana" panose="020B0604030504040204" pitchFamily="34" charset="0"/>
                <a:ea typeface="Verdana" panose="020B0604030504040204" pitchFamily="34" charset="0"/>
                <a:cs typeface="Verdana" panose="020B0604030504040204" pitchFamily="34" charset="0"/>
              </a:rPr>
              <a:t>and </a:t>
            </a:r>
            <a:r>
              <a:rPr lang="en-US" sz="2000" i="1" dirty="0">
                <a:latin typeface="Verdana" panose="020B0604030504040204" pitchFamily="34" charset="0"/>
                <a:ea typeface="Verdana" panose="020B0604030504040204" pitchFamily="34" charset="0"/>
                <a:cs typeface="Verdana" panose="020B0604030504040204" pitchFamily="34" charset="0"/>
              </a:rPr>
              <a:t>Jess </a:t>
            </a:r>
            <a:r>
              <a:rPr lang="en-US" sz="2000" dirty="0">
                <a:latin typeface="Verdana" panose="020B0604030504040204" pitchFamily="34" charset="0"/>
                <a:ea typeface="Verdana" panose="020B0604030504040204" pitchFamily="34" charset="0"/>
                <a:cs typeface="Verdana" panose="020B0604030504040204" pitchFamily="34" charset="0"/>
              </a:rPr>
              <a:t>decide to work together to take down a local newspaper website after  discovering the ability in the comment section of the web application to overflow a buffer.</a:t>
            </a:r>
          </a:p>
          <a:p>
            <a:pPr marL="12700" marR="5080">
              <a:spcBef>
                <a:spcPts val="1390"/>
              </a:spcBef>
            </a:pPr>
            <a:r>
              <a:rPr lang="en-US" sz="2000" dirty="0">
                <a:latin typeface="Verdana" panose="020B0604030504040204" pitchFamily="34" charset="0"/>
                <a:ea typeface="Verdana" panose="020B0604030504040204" pitchFamily="34" charset="0"/>
                <a:cs typeface="Verdana" panose="020B0604030504040204" pitchFamily="34" charset="0"/>
              </a:rPr>
              <a:t>In order to execute a buffer overflow, they have had to determine what system the newspaper is  running on and had to find a buffer vulnerability in the actual server code. The two of them work  together for several months to force buffer overflows on the server technology the newspaper  uses.</a:t>
            </a:r>
          </a:p>
          <a:p>
            <a:pPr marL="12700" marR="610870">
              <a:spcBef>
                <a:spcPts val="1415"/>
              </a:spcBef>
            </a:pPr>
            <a:r>
              <a:rPr lang="en-US" sz="2000" dirty="0">
                <a:latin typeface="Verdana" panose="020B0604030504040204" pitchFamily="34" charset="0"/>
                <a:ea typeface="Verdana" panose="020B0604030504040204" pitchFamily="34" charset="0"/>
                <a:cs typeface="Verdana" panose="020B0604030504040204" pitchFamily="34" charset="0"/>
              </a:rPr>
              <a:t>After finding a vulnerability that is triggered via form data manipulation, Jess submits a  maximum size comment through form data, followed by a sequence of binary representing  instructions to shut down the newspaper system.</a:t>
            </a:r>
          </a:p>
        </p:txBody>
      </p:sp>
    </p:spTree>
    <p:extLst>
      <p:ext uri="{BB962C8B-B14F-4D97-AF65-F5344CB8AC3E}">
        <p14:creationId xmlns:p14="http://schemas.microsoft.com/office/powerpoint/2010/main" val="435848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39</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Buffer Overflow: Defense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1333698"/>
          </a:xfrm>
          <a:prstGeom prst="rect">
            <a:avLst/>
          </a:prstGeom>
        </p:spPr>
        <p:txBody>
          <a:bodyPr wrap="square">
            <a:spAutoFit/>
          </a:bodyPr>
          <a:lstStyle/>
          <a:p>
            <a:pPr marL="12700">
              <a:spcBef>
                <a:spcPts val="315"/>
              </a:spcBef>
            </a:pPr>
            <a:r>
              <a:rPr lang="en-US" sz="2000" dirty="0">
                <a:latin typeface="Verdana" panose="020B0604030504040204" pitchFamily="34" charset="0"/>
                <a:ea typeface="Verdana" panose="020B0604030504040204" pitchFamily="34" charset="0"/>
                <a:cs typeface="Verdana" panose="020B0604030504040204" pitchFamily="34" charset="0"/>
              </a:rPr>
              <a:t>In order to prevent a buffer overflow, you have several options:</a:t>
            </a:r>
          </a:p>
          <a:p>
            <a:pPr marL="305435" marR="5080" indent="-182880">
              <a:spcBef>
                <a:spcPts val="445"/>
              </a:spcBef>
              <a:buClr>
                <a:srgbClr val="E48312"/>
              </a:buClr>
              <a:buChar char="◦"/>
              <a:tabLst>
                <a:tab pos="305435" algn="l"/>
              </a:tabLst>
            </a:pPr>
            <a:r>
              <a:rPr lang="en-US" dirty="0">
                <a:latin typeface="Verdana" panose="020B0604030504040204" pitchFamily="34" charset="0"/>
                <a:ea typeface="Verdana" panose="020B0604030504040204" pitchFamily="34" charset="0"/>
                <a:cs typeface="Verdana" panose="020B0604030504040204" pitchFamily="34" charset="0"/>
              </a:rPr>
              <a:t>Always check if you are setting more than the maximum amount of data that you are allowed to set  when dealing with arrays and buffers!</a:t>
            </a:r>
          </a:p>
          <a:p>
            <a:pPr marL="305435" indent="-182880">
              <a:spcBef>
                <a:spcPts val="360"/>
              </a:spcBef>
              <a:buClr>
                <a:srgbClr val="E48312"/>
              </a:buClr>
              <a:buChar char="◦"/>
              <a:tabLst>
                <a:tab pos="305435" algn="l"/>
              </a:tabLst>
            </a:pPr>
            <a:r>
              <a:rPr lang="en-US" dirty="0">
                <a:latin typeface="Verdana" panose="020B0604030504040204" pitchFamily="34" charset="0"/>
                <a:ea typeface="Verdana" panose="020B0604030504040204" pitchFamily="34" charset="0"/>
                <a:cs typeface="Verdana" panose="020B0604030504040204" pitchFamily="34" charset="0"/>
              </a:rPr>
              <a:t>Do not use programming languages that allow you to manually manipulate memory.</a:t>
            </a:r>
          </a:p>
        </p:txBody>
      </p:sp>
    </p:spTree>
    <p:extLst>
      <p:ext uri="{BB962C8B-B14F-4D97-AF65-F5344CB8AC3E}">
        <p14:creationId xmlns:p14="http://schemas.microsoft.com/office/powerpoint/2010/main" val="96255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12700" marR="2708275">
              <a:spcBef>
                <a:spcPts val="100"/>
              </a:spcBef>
            </a:pPr>
            <a:r>
              <a:rPr lang="en-US" sz="2000" spc="-90" dirty="0">
                <a:latin typeface="Verdana" panose="020B0604030504040204" pitchFamily="34" charset="0"/>
                <a:ea typeface="Verdana" panose="020B0604030504040204" pitchFamily="34" charset="0"/>
                <a:cs typeface="Verdana" panose="020B0604030504040204" pitchFamily="34" charset="0"/>
              </a:rPr>
              <a:t>Security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35" dirty="0">
                <a:latin typeface="Verdana" panose="020B0604030504040204" pitchFamily="34" charset="0"/>
                <a:ea typeface="Verdana" panose="020B0604030504040204" pitchFamily="34" charset="0"/>
                <a:cs typeface="Verdana" panose="020B0604030504040204" pitchFamily="34" charset="0"/>
              </a:rPr>
              <a:t>protection </a:t>
            </a:r>
            <a:r>
              <a:rPr lang="en-US" sz="2000" spc="-5" dirty="0">
                <a:latin typeface="Verdana" panose="020B0604030504040204" pitchFamily="34" charset="0"/>
                <a:ea typeface="Verdana" panose="020B0604030504040204" pitchFamily="34" charset="0"/>
                <a:cs typeface="Verdana" panose="020B0604030504040204" pitchFamily="34" charset="0"/>
              </a:rPr>
              <a:t>of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120" dirty="0">
                <a:latin typeface="Verdana" panose="020B0604030504040204" pitchFamily="34" charset="0"/>
                <a:ea typeface="Verdana" panose="020B0604030504040204" pitchFamily="34" charset="0"/>
                <a:cs typeface="Verdana" panose="020B0604030504040204" pitchFamily="34" charset="0"/>
              </a:rPr>
              <a:t>system </a:t>
            </a:r>
            <a:r>
              <a:rPr lang="en-US" sz="2000" spc="-25" dirty="0">
                <a:latin typeface="Verdana" panose="020B0604030504040204" pitchFamily="34" charset="0"/>
                <a:ea typeface="Verdana" panose="020B0604030504040204" pitchFamily="34" charset="0"/>
                <a:cs typeface="Verdana" panose="020B0604030504040204" pitchFamily="34" charset="0"/>
              </a:rPr>
              <a:t>from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25" dirty="0">
                <a:latin typeface="Verdana" panose="020B0604030504040204" pitchFamily="34" charset="0"/>
                <a:ea typeface="Verdana" panose="020B0604030504040204" pitchFamily="34" charset="0"/>
                <a:cs typeface="Verdana" panose="020B0604030504040204" pitchFamily="34" charset="0"/>
              </a:rPr>
              <a:t>form </a:t>
            </a:r>
            <a:r>
              <a:rPr lang="en-US" sz="2000" spc="-5" dirty="0">
                <a:latin typeface="Verdana" panose="020B0604030504040204" pitchFamily="34" charset="0"/>
                <a:ea typeface="Verdana" panose="020B0604030504040204" pitchFamily="34" charset="0"/>
                <a:cs typeface="Verdana" panose="020B0604030504040204" pitchFamily="34" charset="0"/>
              </a:rPr>
              <a:t>of</a:t>
            </a:r>
            <a:r>
              <a:rPr lang="en-US" sz="2000" spc="-260" dirty="0">
                <a:latin typeface="Verdana" panose="020B0604030504040204" pitchFamily="34" charset="0"/>
                <a:ea typeface="Verdana" panose="020B0604030504040204" pitchFamily="34" charset="0"/>
                <a:cs typeface="Verdana" panose="020B0604030504040204" pitchFamily="34" charset="0"/>
              </a:rPr>
              <a:t> </a:t>
            </a:r>
            <a:r>
              <a:rPr lang="en-US" sz="2000" spc="-40" dirty="0">
                <a:latin typeface="Verdana" panose="020B0604030504040204" pitchFamily="34" charset="0"/>
                <a:ea typeface="Verdana" panose="020B0604030504040204" pitchFamily="34" charset="0"/>
                <a:cs typeface="Verdana" panose="020B0604030504040204" pitchFamily="34" charset="0"/>
              </a:rPr>
              <a:t>intrusion  </a:t>
            </a:r>
            <a:r>
              <a:rPr lang="en-US" sz="2000" spc="-114" dirty="0">
                <a:latin typeface="Verdana" panose="020B0604030504040204" pitchFamily="34" charset="0"/>
                <a:ea typeface="Verdana" panose="020B0604030504040204" pitchFamily="34" charset="0"/>
                <a:cs typeface="Verdana" panose="020B0604030504040204" pitchFamily="34" charset="0"/>
              </a:rPr>
              <a:t>There 	</a:t>
            </a:r>
            <a:r>
              <a:rPr lang="en-US" sz="2000" spc="-95" dirty="0">
                <a:latin typeface="Verdana" panose="020B0604030504040204" pitchFamily="34" charset="0"/>
                <a:ea typeface="Verdana" panose="020B0604030504040204" pitchFamily="34" charset="0"/>
                <a:cs typeface="Verdana" panose="020B0604030504040204" pitchFamily="34" charset="0"/>
              </a:rPr>
              <a:t>are </a:t>
            </a:r>
            <a:r>
              <a:rPr lang="en-US" sz="2000" spc="-110" dirty="0">
                <a:latin typeface="Verdana" panose="020B0604030504040204" pitchFamily="34" charset="0"/>
                <a:ea typeface="Verdana" panose="020B0604030504040204" pitchFamily="34" charset="0"/>
                <a:cs typeface="Verdana" panose="020B0604030504040204" pitchFamily="34" charset="0"/>
              </a:rPr>
              <a:t>many </a:t>
            </a:r>
            <a:r>
              <a:rPr lang="en-US" sz="2000" spc="-55" dirty="0">
                <a:latin typeface="Verdana" panose="020B0604030504040204" pitchFamily="34" charset="0"/>
                <a:ea typeface="Verdana" panose="020B0604030504040204" pitchFamily="34" charset="0"/>
                <a:cs typeface="Verdana" panose="020B0604030504040204" pitchFamily="34" charset="0"/>
              </a:rPr>
              <a:t>threats </a:t>
            </a:r>
            <a:r>
              <a:rPr lang="en-US" sz="2000" spc="10" dirty="0">
                <a:latin typeface="Verdana" panose="020B0604030504040204" pitchFamily="34" charset="0"/>
                <a:ea typeface="Verdana" panose="020B0604030504040204" pitchFamily="34" charset="0"/>
                <a:cs typeface="Verdana" panose="020B0604030504040204" pitchFamily="34" charset="0"/>
              </a:rPr>
              <a:t>to</a:t>
            </a:r>
            <a:r>
              <a:rPr lang="en-US" sz="2000" spc="-145" dirty="0">
                <a:latin typeface="Verdana" panose="020B0604030504040204" pitchFamily="34" charset="0"/>
                <a:ea typeface="Verdana" panose="020B0604030504040204" pitchFamily="34" charset="0"/>
                <a:cs typeface="Verdana" panose="020B0604030504040204" pitchFamily="34" charset="0"/>
              </a:rPr>
              <a:t> </a:t>
            </a:r>
            <a:r>
              <a:rPr lang="en-US" sz="2000" spc="-65" dirty="0">
                <a:latin typeface="Verdana" panose="020B0604030504040204" pitchFamily="34" charset="0"/>
                <a:ea typeface="Verdana" panose="020B0604030504040204" pitchFamily="34" charset="0"/>
                <a:cs typeface="Verdana" panose="020B0604030504040204" pitchFamily="34" charset="0"/>
              </a:rPr>
              <a:t>security</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200"/>
              </a:spcBef>
              <a:buClr>
                <a:srgbClr val="E48312"/>
              </a:buClr>
              <a:buChar char="◦"/>
              <a:tabLst>
                <a:tab pos="305435" algn="l"/>
              </a:tabLst>
            </a:pPr>
            <a:r>
              <a:rPr lang="en-US" sz="1800" spc="-70" dirty="0">
                <a:latin typeface="Verdana" panose="020B0604030504040204" pitchFamily="34" charset="0"/>
                <a:ea typeface="Verdana" panose="020B0604030504040204" pitchFamily="34" charset="0"/>
                <a:cs typeface="Verdana" panose="020B0604030504040204" pitchFamily="34" charset="0"/>
              </a:rPr>
              <a:t>Many types </a:t>
            </a:r>
            <a:r>
              <a:rPr lang="en-US" sz="1800" spc="-5" dirty="0">
                <a:latin typeface="Verdana" panose="020B0604030504040204" pitchFamily="34" charset="0"/>
                <a:ea typeface="Verdana" panose="020B0604030504040204" pitchFamily="34" charset="0"/>
                <a:cs typeface="Verdana" panose="020B0604030504040204" pitchFamily="34" charset="0"/>
              </a:rPr>
              <a:t>of </a:t>
            </a:r>
            <a:r>
              <a:rPr lang="en-US" sz="1800" spc="-85" dirty="0">
                <a:latin typeface="Verdana" panose="020B0604030504040204" pitchFamily="34" charset="0"/>
                <a:ea typeface="Verdana" panose="020B0604030504040204" pitchFamily="34" charset="0"/>
                <a:cs typeface="Verdana" panose="020B0604030504040204" pitchFamily="34" charset="0"/>
              </a:rPr>
              <a:t>attacks </a:t>
            </a:r>
            <a:r>
              <a:rPr lang="en-US" sz="1800" spc="-75" dirty="0">
                <a:latin typeface="Verdana" panose="020B0604030504040204" pitchFamily="34" charset="0"/>
                <a:ea typeface="Verdana" panose="020B0604030504040204" pitchFamily="34" charset="0"/>
                <a:cs typeface="Verdana" panose="020B0604030504040204" pitchFamily="34" charset="0"/>
              </a:rPr>
              <a:t>exist </a:t>
            </a:r>
            <a:r>
              <a:rPr lang="en-US" sz="1800" spc="5" dirty="0">
                <a:latin typeface="Verdana" panose="020B0604030504040204" pitchFamily="34" charset="0"/>
                <a:ea typeface="Verdana" panose="020B0604030504040204" pitchFamily="34" charset="0"/>
                <a:cs typeface="Verdana" panose="020B0604030504040204" pitchFamily="34" charset="0"/>
              </a:rPr>
              <a:t>to </a:t>
            </a:r>
            <a:r>
              <a:rPr lang="en-US" sz="1800" spc="-114" dirty="0">
                <a:latin typeface="Verdana" panose="020B0604030504040204" pitchFamily="34" charset="0"/>
                <a:ea typeface="Verdana" panose="020B0604030504040204" pitchFamily="34" charset="0"/>
                <a:cs typeface="Verdana" panose="020B0604030504040204" pitchFamily="34" charset="0"/>
              </a:rPr>
              <a:t>damage </a:t>
            </a:r>
            <a:r>
              <a:rPr lang="en-US" sz="1800" spc="-140" dirty="0">
                <a:latin typeface="Verdana" panose="020B0604030504040204" pitchFamily="34" charset="0"/>
                <a:ea typeface="Verdana" panose="020B0604030504040204" pitchFamily="34" charset="0"/>
                <a:cs typeface="Verdana" panose="020B0604030504040204" pitchFamily="34" charset="0"/>
              </a:rPr>
              <a:t>a</a:t>
            </a:r>
            <a:r>
              <a:rPr lang="en-US" sz="1800" spc="-330" dirty="0">
                <a:latin typeface="Verdana" panose="020B0604030504040204" pitchFamily="34" charset="0"/>
                <a:ea typeface="Verdana" panose="020B0604030504040204" pitchFamily="34" charset="0"/>
                <a:cs typeface="Verdana" panose="020B0604030504040204" pitchFamily="34" charset="0"/>
              </a:rPr>
              <a:t> </a:t>
            </a:r>
            <a:r>
              <a:rPr lang="en-US" sz="1800" spc="-110" dirty="0">
                <a:latin typeface="Verdana" panose="020B0604030504040204" pitchFamily="34" charset="0"/>
                <a:ea typeface="Verdana" panose="020B0604030504040204" pitchFamily="34" charset="0"/>
                <a:cs typeface="Verdana" panose="020B0604030504040204" pitchFamily="34" charset="0"/>
              </a:rPr>
              <a:t>system</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385"/>
              </a:spcBef>
              <a:buClr>
                <a:srgbClr val="E48312"/>
              </a:buClr>
              <a:buChar char="◦"/>
              <a:tabLst>
                <a:tab pos="305435" algn="l"/>
              </a:tabLst>
            </a:pPr>
            <a:r>
              <a:rPr lang="en-US" sz="1800" spc="-70" dirty="0">
                <a:latin typeface="Verdana" panose="020B0604030504040204" pitchFamily="34" charset="0"/>
                <a:ea typeface="Verdana" panose="020B0604030504040204" pitchFamily="34" charset="0"/>
                <a:cs typeface="Verdana" panose="020B0604030504040204" pitchFamily="34" charset="0"/>
              </a:rPr>
              <a:t>Many</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70" dirty="0">
                <a:latin typeface="Verdana" panose="020B0604030504040204" pitchFamily="34" charset="0"/>
                <a:ea typeface="Verdana" panose="020B0604030504040204" pitchFamily="34" charset="0"/>
                <a:cs typeface="Verdana" panose="020B0604030504040204" pitchFamily="34" charset="0"/>
              </a:rPr>
              <a:t>types</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of</a:t>
            </a:r>
            <a:r>
              <a:rPr lang="en-US" sz="1800" spc="-85" dirty="0">
                <a:latin typeface="Verdana" panose="020B0604030504040204" pitchFamily="34" charset="0"/>
                <a:ea typeface="Verdana" panose="020B0604030504040204" pitchFamily="34" charset="0"/>
                <a:cs typeface="Verdana" panose="020B0604030504040204" pitchFamily="34" charset="0"/>
              </a:rPr>
              <a:t> attacks</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75" dirty="0">
                <a:latin typeface="Verdana" panose="020B0604030504040204" pitchFamily="34" charset="0"/>
                <a:ea typeface="Verdana" panose="020B0604030504040204" pitchFamily="34" charset="0"/>
                <a:cs typeface="Verdana" panose="020B0604030504040204" pitchFamily="34" charset="0"/>
              </a:rPr>
              <a:t>exist</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to</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95" dirty="0">
                <a:latin typeface="Verdana" panose="020B0604030504040204" pitchFamily="34" charset="0"/>
                <a:ea typeface="Verdana" panose="020B0604030504040204" pitchFamily="34" charset="0"/>
                <a:cs typeface="Verdana" panose="020B0604030504040204" pitchFamily="34" charset="0"/>
              </a:rPr>
              <a:t>gain</a:t>
            </a:r>
            <a:r>
              <a:rPr lang="en-US" sz="1800" spc="-80" dirty="0">
                <a:latin typeface="Verdana" panose="020B0604030504040204" pitchFamily="34" charset="0"/>
                <a:ea typeface="Verdana" panose="020B0604030504040204" pitchFamily="34" charset="0"/>
                <a:cs typeface="Verdana" panose="020B0604030504040204" pitchFamily="34" charset="0"/>
              </a:rPr>
              <a:t> </a:t>
            </a:r>
            <a:r>
              <a:rPr lang="en-US" sz="1800" spc="-155" dirty="0">
                <a:latin typeface="Verdana" panose="020B0604030504040204" pitchFamily="34" charset="0"/>
                <a:ea typeface="Verdana" panose="020B0604030504040204" pitchFamily="34" charset="0"/>
                <a:cs typeface="Verdana" panose="020B0604030504040204" pitchFamily="34" charset="0"/>
              </a:rPr>
              <a:t>access</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to</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100" dirty="0">
                <a:latin typeface="Verdana" panose="020B0604030504040204" pitchFamily="34" charset="0"/>
                <a:ea typeface="Verdana" panose="020B0604030504040204" pitchFamily="34" charset="0"/>
                <a:cs typeface="Verdana" panose="020B0604030504040204" pitchFamily="34" charset="0"/>
              </a:rPr>
              <a:t>resources</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that</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140" dirty="0">
                <a:latin typeface="Verdana" panose="020B0604030504040204" pitchFamily="34" charset="0"/>
                <a:ea typeface="Verdana" panose="020B0604030504040204" pitchFamily="34" charset="0"/>
                <a:cs typeface="Verdana" panose="020B0604030504040204" pitchFamily="34" charset="0"/>
              </a:rPr>
              <a:t>a</a:t>
            </a:r>
            <a:r>
              <a:rPr lang="en-US" sz="1800" spc="-85" dirty="0">
                <a:latin typeface="Verdana" panose="020B0604030504040204" pitchFamily="34" charset="0"/>
                <a:ea typeface="Verdana" panose="020B0604030504040204" pitchFamily="34" charset="0"/>
                <a:cs typeface="Verdana" panose="020B0604030504040204" pitchFamily="34" charset="0"/>
              </a:rPr>
              <a:t> user</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70" dirty="0">
                <a:latin typeface="Verdana" panose="020B0604030504040204" pitchFamily="34" charset="0"/>
                <a:ea typeface="Verdana" panose="020B0604030504040204" pitchFamily="34" charset="0"/>
                <a:cs typeface="Verdana" panose="020B0604030504040204" pitchFamily="34" charset="0"/>
              </a:rPr>
              <a:t>should</a:t>
            </a:r>
            <a:r>
              <a:rPr lang="en-US" sz="1800" spc="-80"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not</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85" dirty="0">
                <a:latin typeface="Verdana" panose="020B0604030504040204" pitchFamily="34" charset="0"/>
                <a:ea typeface="Verdana" panose="020B0604030504040204" pitchFamily="34" charset="0"/>
                <a:cs typeface="Verdana" panose="020B0604030504040204" pitchFamily="34" charset="0"/>
              </a:rPr>
              <a:t>be</a:t>
            </a:r>
            <a:r>
              <a:rPr lang="en-US" sz="1800" spc="-80" dirty="0">
                <a:latin typeface="Verdana" panose="020B0604030504040204" pitchFamily="34" charset="0"/>
                <a:ea typeface="Verdana" panose="020B0604030504040204" pitchFamily="34" charset="0"/>
                <a:cs typeface="Verdana" panose="020B0604030504040204" pitchFamily="34" charset="0"/>
              </a:rPr>
              <a:t> </a:t>
            </a:r>
            <a:r>
              <a:rPr lang="en-US" sz="1800" spc="-75" dirty="0">
                <a:latin typeface="Verdana" panose="020B0604030504040204" pitchFamily="34" charset="0"/>
                <a:ea typeface="Verdana" panose="020B0604030504040204" pitchFamily="34" charset="0"/>
                <a:cs typeface="Verdana" panose="020B0604030504040204" pitchFamily="34" charset="0"/>
              </a:rPr>
              <a:t>able</a:t>
            </a:r>
            <a:r>
              <a:rPr lang="en-US" sz="1800" spc="-80"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to</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155" dirty="0">
                <a:latin typeface="Verdana" panose="020B0604030504040204" pitchFamily="34" charset="0"/>
                <a:ea typeface="Verdana" panose="020B0604030504040204" pitchFamily="34" charset="0"/>
                <a:cs typeface="Verdana" panose="020B0604030504040204" pitchFamily="34" charset="0"/>
              </a:rPr>
              <a:t>access</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12700">
              <a:spcBef>
                <a:spcPts val="1360"/>
              </a:spcBef>
            </a:pPr>
            <a:r>
              <a:rPr lang="en-US" sz="2000" spc="-114" dirty="0">
                <a:latin typeface="Verdana" panose="020B0604030504040204" pitchFamily="34" charset="0"/>
                <a:ea typeface="Verdana" panose="020B0604030504040204" pitchFamily="34" charset="0"/>
                <a:cs typeface="Verdana" panose="020B0604030504040204" pitchFamily="34" charset="0"/>
              </a:rPr>
              <a:t>There </a:t>
            </a:r>
            <a:r>
              <a:rPr lang="en-US" sz="2000" spc="-95" dirty="0">
                <a:latin typeface="Verdana" panose="020B0604030504040204" pitchFamily="34" charset="0"/>
                <a:ea typeface="Verdana" panose="020B0604030504040204" pitchFamily="34" charset="0"/>
                <a:cs typeface="Verdana" panose="020B0604030504040204" pitchFamily="34" charset="0"/>
              </a:rPr>
              <a:t>are </a:t>
            </a:r>
            <a:r>
              <a:rPr lang="en-US" sz="2000" spc="-110" dirty="0">
                <a:latin typeface="Verdana" panose="020B0604030504040204" pitchFamily="34" charset="0"/>
                <a:ea typeface="Verdana" panose="020B0604030504040204" pitchFamily="34" charset="0"/>
                <a:cs typeface="Verdana" panose="020B0604030504040204" pitchFamily="34" charset="0"/>
              </a:rPr>
              <a:t>many </a:t>
            </a:r>
            <a:r>
              <a:rPr lang="en-US" sz="2000" spc="-125" dirty="0">
                <a:latin typeface="Verdana" panose="020B0604030504040204" pitchFamily="34" charset="0"/>
                <a:ea typeface="Verdana" panose="020B0604030504040204" pitchFamily="34" charset="0"/>
                <a:cs typeface="Verdana" panose="020B0604030504040204" pitchFamily="34" charset="0"/>
              </a:rPr>
              <a:t>reasons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120" dirty="0">
                <a:latin typeface="Verdana" panose="020B0604030504040204" pitchFamily="34" charset="0"/>
                <a:ea typeface="Verdana" panose="020B0604030504040204" pitchFamily="34" charset="0"/>
                <a:cs typeface="Verdana" panose="020B0604030504040204" pitchFamily="34" charset="0"/>
              </a:rPr>
              <a:t>system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95" dirty="0">
                <a:latin typeface="Verdana" panose="020B0604030504040204" pitchFamily="34" charset="0"/>
                <a:ea typeface="Verdana" panose="020B0604030504040204" pitchFamily="34" charset="0"/>
                <a:cs typeface="Verdana" panose="020B0604030504040204" pitchFamily="34" charset="0"/>
              </a:rPr>
              <a:t>be</a:t>
            </a:r>
            <a:r>
              <a:rPr lang="en-US" sz="2000" spc="-200" dirty="0">
                <a:latin typeface="Verdana" panose="020B0604030504040204" pitchFamily="34" charset="0"/>
                <a:ea typeface="Verdana" panose="020B0604030504040204" pitchFamily="34" charset="0"/>
                <a:cs typeface="Verdana" panose="020B0604030504040204" pitchFamily="34" charset="0"/>
              </a:rPr>
              <a:t> </a:t>
            </a:r>
            <a:r>
              <a:rPr lang="en-US" sz="2000" spc="-85" dirty="0">
                <a:latin typeface="Verdana" panose="020B0604030504040204" pitchFamily="34" charset="0"/>
                <a:ea typeface="Verdana" panose="020B0604030504040204" pitchFamily="34" charset="0"/>
                <a:cs typeface="Verdana" panose="020B0604030504040204" pitchFamily="34" charset="0"/>
              </a:rPr>
              <a:t>attacked</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200"/>
              </a:spcBef>
              <a:buClr>
                <a:srgbClr val="E48312"/>
              </a:buClr>
              <a:buChar char="◦"/>
              <a:tabLst>
                <a:tab pos="305435" algn="l"/>
              </a:tabLst>
            </a:pPr>
            <a:r>
              <a:rPr lang="en-US" sz="1800" spc="-95" dirty="0">
                <a:latin typeface="Verdana" panose="020B0604030504040204" pitchFamily="34" charset="0"/>
                <a:ea typeface="Verdana" panose="020B0604030504040204" pitchFamily="34" charset="0"/>
                <a:cs typeface="Verdana" panose="020B0604030504040204" pitchFamily="34" charset="0"/>
              </a:rPr>
              <a:t>Sensitive </a:t>
            </a:r>
            <a:r>
              <a:rPr lang="en-US" sz="1800" spc="-70" dirty="0">
                <a:latin typeface="Verdana" panose="020B0604030504040204" pitchFamily="34" charset="0"/>
                <a:ea typeface="Verdana" panose="020B0604030504040204" pitchFamily="34" charset="0"/>
                <a:cs typeface="Verdana" panose="020B0604030504040204" pitchFamily="34" charset="0"/>
              </a:rPr>
              <a:t>data </a:t>
            </a:r>
            <a:r>
              <a:rPr lang="en-US" sz="1800" spc="-95" dirty="0">
                <a:latin typeface="Verdana" panose="020B0604030504040204" pitchFamily="34" charset="0"/>
                <a:ea typeface="Verdana" panose="020B0604030504040204" pitchFamily="34" charset="0"/>
                <a:cs typeface="Verdana" panose="020B0604030504040204" pitchFamily="34" charset="0"/>
              </a:rPr>
              <a:t>is </a:t>
            </a:r>
            <a:r>
              <a:rPr lang="en-US" sz="1800" spc="-75" dirty="0">
                <a:latin typeface="Verdana" panose="020B0604030504040204" pitchFamily="34" charset="0"/>
                <a:ea typeface="Verdana" panose="020B0604030504040204" pitchFamily="34" charset="0"/>
                <a:cs typeface="Verdana" panose="020B0604030504040204" pitchFamily="34" charset="0"/>
              </a:rPr>
              <a:t>valuable </a:t>
            </a:r>
            <a:r>
              <a:rPr lang="en-US" sz="1800" spc="5" dirty="0">
                <a:latin typeface="Verdana" panose="020B0604030504040204" pitchFamily="34" charset="0"/>
                <a:ea typeface="Verdana" panose="020B0604030504040204" pitchFamily="34" charset="0"/>
                <a:cs typeface="Verdana" panose="020B0604030504040204" pitchFamily="34" charset="0"/>
              </a:rPr>
              <a:t>to </a:t>
            </a:r>
            <a:r>
              <a:rPr lang="en-US" sz="1800" spc="-90" dirty="0">
                <a:latin typeface="Verdana" panose="020B0604030504040204" pitchFamily="34" charset="0"/>
                <a:ea typeface="Verdana" panose="020B0604030504040204" pitchFamily="34" charset="0"/>
                <a:cs typeface="Verdana" panose="020B0604030504040204" pitchFamily="34" charset="0"/>
              </a:rPr>
              <a:t>know, </a:t>
            </a:r>
            <a:r>
              <a:rPr lang="en-US" sz="1800" spc="-85" dirty="0">
                <a:latin typeface="Verdana" panose="020B0604030504040204" pitchFamily="34" charset="0"/>
                <a:ea typeface="Verdana" panose="020B0604030504040204" pitchFamily="34" charset="0"/>
                <a:cs typeface="Verdana" panose="020B0604030504040204" pitchFamily="34" charset="0"/>
              </a:rPr>
              <a:t>and </a:t>
            </a:r>
            <a:r>
              <a:rPr lang="en-US" sz="1800" spc="-75" dirty="0">
                <a:latin typeface="Verdana" panose="020B0604030504040204" pitchFamily="34" charset="0"/>
                <a:ea typeface="Verdana" panose="020B0604030504040204" pitchFamily="34" charset="0"/>
                <a:cs typeface="Verdana" panose="020B0604030504040204" pitchFamily="34" charset="0"/>
              </a:rPr>
              <a:t>valuable </a:t>
            </a:r>
            <a:r>
              <a:rPr lang="en-US" sz="1800" spc="5" dirty="0">
                <a:latin typeface="Verdana" panose="020B0604030504040204" pitchFamily="34" charset="0"/>
                <a:ea typeface="Verdana" panose="020B0604030504040204" pitchFamily="34" charset="0"/>
                <a:cs typeface="Verdana" panose="020B0604030504040204" pitchFamily="34" charset="0"/>
              </a:rPr>
              <a:t>to</a:t>
            </a:r>
            <a:r>
              <a:rPr lang="en-US" sz="1800" spc="-225" dirty="0">
                <a:latin typeface="Verdana" panose="020B0604030504040204" pitchFamily="34" charset="0"/>
                <a:ea typeface="Verdana" panose="020B0604030504040204" pitchFamily="34" charset="0"/>
                <a:cs typeface="Verdana" panose="020B0604030504040204" pitchFamily="34" charset="0"/>
              </a:rPr>
              <a:t> </a:t>
            </a:r>
            <a:r>
              <a:rPr lang="en-US" sz="1800" spc="-75" dirty="0">
                <a:latin typeface="Verdana" panose="020B0604030504040204" pitchFamily="34" charset="0"/>
                <a:ea typeface="Verdana" panose="020B0604030504040204" pitchFamily="34" charset="0"/>
                <a:cs typeface="Verdana" panose="020B0604030504040204" pitchFamily="34" charset="0"/>
              </a:rPr>
              <a:t>sell</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384"/>
              </a:spcBef>
              <a:buClr>
                <a:srgbClr val="E48312"/>
              </a:buClr>
              <a:buChar char="◦"/>
              <a:tabLst>
                <a:tab pos="305435" algn="l"/>
              </a:tabLst>
            </a:pPr>
            <a:r>
              <a:rPr lang="en-US" sz="1800" spc="-35" dirty="0">
                <a:latin typeface="Verdana" panose="020B0604030504040204" pitchFamily="34" charset="0"/>
                <a:ea typeface="Verdana" panose="020B0604030504040204" pitchFamily="34" charset="0"/>
                <a:cs typeface="Verdana" panose="020B0604030504040204" pitchFamily="34" charset="0"/>
              </a:rPr>
              <a:t>Information </a:t>
            </a:r>
            <a:r>
              <a:rPr lang="en-US" sz="1800" spc="-25" dirty="0">
                <a:latin typeface="Verdana" panose="020B0604030504040204" pitchFamily="34" charset="0"/>
                <a:ea typeface="Verdana" panose="020B0604030504040204" pitchFamily="34" charset="0"/>
                <a:cs typeface="Verdana" panose="020B0604030504040204" pitchFamily="34" charset="0"/>
              </a:rPr>
              <a:t>in </a:t>
            </a:r>
            <a:r>
              <a:rPr lang="en-US" sz="1800" spc="-85" dirty="0">
                <a:latin typeface="Verdana" panose="020B0604030504040204" pitchFamily="34" charset="0"/>
                <a:ea typeface="Verdana" panose="020B0604030504040204" pitchFamily="34" charset="0"/>
                <a:cs typeface="Verdana" panose="020B0604030504040204" pitchFamily="34" charset="0"/>
              </a:rPr>
              <a:t>general </a:t>
            </a:r>
            <a:r>
              <a:rPr lang="en-US" sz="1800" spc="-95" dirty="0">
                <a:latin typeface="Verdana" panose="020B0604030504040204" pitchFamily="34" charset="0"/>
                <a:ea typeface="Verdana" panose="020B0604030504040204" pitchFamily="34" charset="0"/>
                <a:cs typeface="Verdana" panose="020B0604030504040204" pitchFamily="34" charset="0"/>
              </a:rPr>
              <a:t>is </a:t>
            </a:r>
            <a:r>
              <a:rPr lang="en-US" sz="1800" spc="-110" dirty="0">
                <a:latin typeface="Verdana" panose="020B0604030504040204" pitchFamily="34" charset="0"/>
                <a:ea typeface="Verdana" panose="020B0604030504040204" pitchFamily="34" charset="0"/>
                <a:cs typeface="Verdana" panose="020B0604030504040204" pitchFamily="34" charset="0"/>
              </a:rPr>
              <a:t>always </a:t>
            </a:r>
            <a:r>
              <a:rPr lang="en-US" sz="1800" spc="-75" dirty="0">
                <a:latin typeface="Verdana" panose="020B0604030504040204" pitchFamily="34" charset="0"/>
                <a:ea typeface="Verdana" panose="020B0604030504040204" pitchFamily="34" charset="0"/>
                <a:cs typeface="Verdana" panose="020B0604030504040204" pitchFamily="34" charset="0"/>
              </a:rPr>
              <a:t>valuable </a:t>
            </a:r>
            <a:r>
              <a:rPr lang="en-US" sz="1800" spc="10" dirty="0">
                <a:latin typeface="Verdana" panose="020B0604030504040204" pitchFamily="34" charset="0"/>
                <a:ea typeface="Verdana" panose="020B0604030504040204" pitchFamily="34" charset="0"/>
                <a:cs typeface="Verdana" panose="020B0604030504040204" pitchFamily="34" charset="0"/>
              </a:rPr>
              <a:t>to</a:t>
            </a:r>
            <a:r>
              <a:rPr lang="en-US" sz="1800" spc="-204" dirty="0">
                <a:latin typeface="Verdana" panose="020B0604030504040204" pitchFamily="34" charset="0"/>
                <a:ea typeface="Verdana" panose="020B0604030504040204" pitchFamily="34" charset="0"/>
                <a:cs typeface="Verdana" panose="020B0604030504040204" pitchFamily="34" charset="0"/>
              </a:rPr>
              <a:t> </a:t>
            </a:r>
            <a:r>
              <a:rPr lang="en-US" sz="1800" spc="-114" dirty="0">
                <a:latin typeface="Verdana" panose="020B0604030504040204" pitchFamily="34" charset="0"/>
                <a:ea typeface="Verdana" panose="020B0604030504040204" pitchFamily="34" charset="0"/>
                <a:cs typeface="Verdana" panose="020B0604030504040204" pitchFamily="34" charset="0"/>
              </a:rPr>
              <a:t>have</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380"/>
              </a:spcBef>
              <a:buClr>
                <a:srgbClr val="E48312"/>
              </a:buClr>
              <a:buChar char="◦"/>
              <a:tabLst>
                <a:tab pos="305435" algn="l"/>
              </a:tabLst>
            </a:pPr>
            <a:r>
              <a:rPr lang="en-US" sz="1800" spc="-195" dirty="0">
                <a:latin typeface="Verdana" panose="020B0604030504040204" pitchFamily="34" charset="0"/>
                <a:ea typeface="Verdana" panose="020B0604030504040204" pitchFamily="34" charset="0"/>
                <a:cs typeface="Verdana" panose="020B0604030504040204" pitchFamily="34" charset="0"/>
              </a:rPr>
              <a:t>Take </a:t>
            </a:r>
            <a:r>
              <a:rPr lang="en-US" sz="1800" spc="-50" dirty="0">
                <a:latin typeface="Verdana" panose="020B0604030504040204" pitchFamily="34" charset="0"/>
                <a:ea typeface="Verdana" panose="020B0604030504040204" pitchFamily="34" charset="0"/>
                <a:cs typeface="Verdana" panose="020B0604030504040204" pitchFamily="34" charset="0"/>
              </a:rPr>
              <a:t>down </a:t>
            </a:r>
            <a:r>
              <a:rPr lang="en-US" sz="1800" spc="-140" dirty="0">
                <a:latin typeface="Verdana" panose="020B0604030504040204" pitchFamily="34" charset="0"/>
                <a:ea typeface="Verdana" panose="020B0604030504040204" pitchFamily="34" charset="0"/>
                <a:cs typeface="Verdana" panose="020B0604030504040204" pitchFamily="34" charset="0"/>
              </a:rPr>
              <a:t>a </a:t>
            </a:r>
            <a:r>
              <a:rPr lang="en-US" sz="1800" spc="-110" dirty="0">
                <a:latin typeface="Verdana" panose="020B0604030504040204" pitchFamily="34" charset="0"/>
                <a:ea typeface="Verdana" panose="020B0604030504040204" pitchFamily="34" charset="0"/>
                <a:cs typeface="Verdana" panose="020B0604030504040204" pitchFamily="34" charset="0"/>
              </a:rPr>
              <a:t>system </a:t>
            </a:r>
            <a:r>
              <a:rPr lang="en-US" sz="1800" spc="-75" dirty="0">
                <a:latin typeface="Verdana" panose="020B0604030504040204" pitchFamily="34" charset="0"/>
                <a:ea typeface="Verdana" panose="020B0604030504040204" pitchFamily="34" charset="0"/>
                <a:cs typeface="Verdana" panose="020B0604030504040204" pitchFamily="34" charset="0"/>
              </a:rPr>
              <a:t>due </a:t>
            </a:r>
            <a:r>
              <a:rPr lang="en-US" sz="1800" spc="10" dirty="0">
                <a:latin typeface="Verdana" panose="020B0604030504040204" pitchFamily="34" charset="0"/>
                <a:ea typeface="Verdana" panose="020B0604030504040204" pitchFamily="34" charset="0"/>
                <a:cs typeface="Verdana" panose="020B0604030504040204" pitchFamily="34" charset="0"/>
              </a:rPr>
              <a:t>to </a:t>
            </a:r>
            <a:r>
              <a:rPr lang="en-US" sz="1800" spc="-80" dirty="0">
                <a:latin typeface="Verdana" panose="020B0604030504040204" pitchFamily="34" charset="0"/>
                <a:ea typeface="Verdana" panose="020B0604030504040204" pitchFamily="34" charset="0"/>
                <a:cs typeface="Verdana" panose="020B0604030504040204" pitchFamily="34" charset="0"/>
              </a:rPr>
              <a:t>personal </a:t>
            </a:r>
            <a:r>
              <a:rPr lang="en-US" sz="1800" spc="-85" dirty="0">
                <a:latin typeface="Verdana" panose="020B0604030504040204" pitchFamily="34" charset="0"/>
                <a:ea typeface="Verdana" panose="020B0604030504040204" pitchFamily="34" charset="0"/>
                <a:cs typeface="Verdana" panose="020B0604030504040204" pitchFamily="34" charset="0"/>
              </a:rPr>
              <a:t>views </a:t>
            </a:r>
            <a:r>
              <a:rPr lang="en-US" sz="1800" spc="-90" dirty="0">
                <a:latin typeface="Verdana" panose="020B0604030504040204" pitchFamily="34" charset="0"/>
                <a:ea typeface="Verdana" panose="020B0604030504040204" pitchFamily="34" charset="0"/>
                <a:cs typeface="Verdana" panose="020B0604030504040204" pitchFamily="34" charset="0"/>
              </a:rPr>
              <a:t>against </a:t>
            </a:r>
            <a:r>
              <a:rPr lang="en-US" sz="1800" spc="-25" dirty="0">
                <a:latin typeface="Verdana" panose="020B0604030504040204" pitchFamily="34" charset="0"/>
                <a:ea typeface="Verdana" panose="020B0604030504040204" pitchFamily="34" charset="0"/>
                <a:cs typeface="Verdana" panose="020B0604030504040204" pitchFamily="34" charset="0"/>
              </a:rPr>
              <a:t>the</a:t>
            </a:r>
            <a:r>
              <a:rPr lang="en-US" sz="1800" spc="-80" dirty="0">
                <a:latin typeface="Verdana" panose="020B0604030504040204" pitchFamily="34" charset="0"/>
                <a:ea typeface="Verdana" panose="020B0604030504040204" pitchFamily="34" charset="0"/>
                <a:cs typeface="Verdana" panose="020B0604030504040204" pitchFamily="34" charset="0"/>
              </a:rPr>
              <a:t> </a:t>
            </a:r>
            <a:r>
              <a:rPr lang="en-US" sz="1800" spc="-110" dirty="0">
                <a:latin typeface="Verdana" panose="020B0604030504040204" pitchFamily="34" charset="0"/>
                <a:ea typeface="Verdana" panose="020B0604030504040204" pitchFamily="34" charset="0"/>
                <a:cs typeface="Verdana" panose="020B0604030504040204" pitchFamily="34" charset="0"/>
              </a:rPr>
              <a:t>system</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385"/>
              </a:spcBef>
              <a:buClr>
                <a:srgbClr val="E48312"/>
              </a:buClr>
              <a:buChar char="◦"/>
              <a:tabLst>
                <a:tab pos="305435" algn="l"/>
              </a:tabLst>
            </a:pPr>
            <a:r>
              <a:rPr lang="en-US" sz="1800" spc="-85" dirty="0">
                <a:latin typeface="Verdana" panose="020B0604030504040204" pitchFamily="34" charset="0"/>
                <a:ea typeface="Verdana" panose="020B0604030504040204" pitchFamily="34" charset="0"/>
                <a:cs typeface="Verdana" panose="020B0604030504040204" pitchFamily="34" charset="0"/>
              </a:rPr>
              <a:t>Inconvenience</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114" dirty="0">
                <a:latin typeface="Verdana" panose="020B0604030504040204" pitchFamily="34" charset="0"/>
                <a:ea typeface="Verdana" panose="020B0604030504040204" pitchFamily="34" charset="0"/>
                <a:cs typeface="Verdana" panose="020B0604030504040204" pitchFamily="34" charset="0"/>
              </a:rPr>
              <a:t>users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security?</a:t>
            </a:r>
          </a:p>
        </p:txBody>
      </p:sp>
    </p:spTree>
    <p:extLst>
      <p:ext uri="{BB962C8B-B14F-4D97-AF65-F5344CB8AC3E}">
        <p14:creationId xmlns:p14="http://schemas.microsoft.com/office/powerpoint/2010/main" val="2060598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40</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LDAP Injection: Concept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1862048"/>
          </a:xfrm>
          <a:prstGeom prst="rect">
            <a:avLst/>
          </a:prstGeom>
        </p:spPr>
        <p:txBody>
          <a:bodyPr wrap="square">
            <a:spAutoFit/>
          </a:bodyPr>
          <a:lstStyle/>
          <a:p>
            <a:pPr marL="12700" marR="5080">
              <a:spcBef>
                <a:spcPts val="365"/>
              </a:spcBef>
            </a:pPr>
            <a:r>
              <a:rPr lang="en-US" sz="2000" spc="-254" dirty="0">
                <a:latin typeface="Verdana" panose="020B0604030504040204" pitchFamily="34" charset="0"/>
                <a:ea typeface="Verdana" panose="020B0604030504040204" pitchFamily="34" charset="0"/>
                <a:cs typeface="Verdana" panose="020B0604030504040204" pitchFamily="34" charset="0"/>
              </a:rPr>
              <a:t>LDAP </a:t>
            </a:r>
            <a:r>
              <a:rPr lang="en-US" sz="2000" spc="-35" dirty="0">
                <a:latin typeface="Verdana" panose="020B0604030504040204" pitchFamily="34" charset="0"/>
                <a:ea typeface="Verdana" panose="020B0604030504040204" pitchFamily="34" charset="0"/>
                <a:cs typeface="Verdana" panose="020B0604030504040204" pitchFamily="34" charset="0"/>
              </a:rPr>
              <a:t>injection </a:t>
            </a:r>
            <a:r>
              <a:rPr lang="en-US" sz="2000" spc="-120" dirty="0">
                <a:latin typeface="Verdana" panose="020B0604030504040204" pitchFamily="34" charset="0"/>
                <a:ea typeface="Verdana" panose="020B0604030504040204" pitchFamily="34" charset="0"/>
                <a:cs typeface="Verdana" panose="020B0604030504040204" pitchFamily="34" charset="0"/>
              </a:rPr>
              <a:t>leverages </a:t>
            </a:r>
            <a:r>
              <a:rPr lang="en-US" sz="2000" spc="-30" dirty="0">
                <a:latin typeface="Verdana" panose="020B0604030504040204" pitchFamily="34" charset="0"/>
                <a:ea typeface="Verdana" panose="020B0604030504040204" pitchFamily="34" charset="0"/>
                <a:cs typeface="Verdana" panose="020B0604030504040204" pitchFamily="34" charset="0"/>
              </a:rPr>
              <a:t>the </a:t>
            </a:r>
            <a:r>
              <a:rPr lang="en-US" sz="2000" spc="-254" dirty="0">
                <a:latin typeface="Verdana" panose="020B0604030504040204" pitchFamily="34" charset="0"/>
                <a:ea typeface="Verdana" panose="020B0604030504040204" pitchFamily="34" charset="0"/>
                <a:cs typeface="Verdana" panose="020B0604030504040204" pitchFamily="34" charset="0"/>
              </a:rPr>
              <a:t>LDAP </a:t>
            </a:r>
            <a:r>
              <a:rPr lang="en-US" sz="2000" spc="-40" dirty="0">
                <a:latin typeface="Verdana" panose="020B0604030504040204" pitchFamily="34" charset="0"/>
                <a:ea typeface="Verdana" panose="020B0604030504040204" pitchFamily="34" charset="0"/>
                <a:cs typeface="Verdana" panose="020B0604030504040204" pitchFamily="34" charset="0"/>
              </a:rPr>
              <a:t>protocol </a:t>
            </a:r>
            <a:r>
              <a:rPr lang="en-US" sz="2000" spc="-10" dirty="0">
                <a:latin typeface="Verdana" panose="020B0604030504040204" pitchFamily="34" charset="0"/>
                <a:ea typeface="Verdana" panose="020B0604030504040204" pitchFamily="34" charset="0"/>
                <a:cs typeface="Verdana" panose="020B0604030504040204" pitchFamily="34" charset="0"/>
              </a:rPr>
              <a:t>for </a:t>
            </a:r>
            <a:r>
              <a:rPr lang="en-US" sz="2000" spc="-100" dirty="0">
                <a:latin typeface="Verdana" panose="020B0604030504040204" pitchFamily="34" charset="0"/>
                <a:ea typeface="Verdana" panose="020B0604030504040204" pitchFamily="34" charset="0"/>
                <a:cs typeface="Verdana" panose="020B0604030504040204" pitchFamily="34" charset="0"/>
              </a:rPr>
              <a:t>programs </a:t>
            </a:r>
            <a:r>
              <a:rPr lang="en-US" sz="2000" spc="-60" dirty="0">
                <a:latin typeface="Verdana" panose="020B0604030504040204" pitchFamily="34" charset="0"/>
                <a:ea typeface="Verdana" panose="020B0604030504040204" pitchFamily="34" charset="0"/>
                <a:cs typeface="Verdana" panose="020B0604030504040204" pitchFamily="34" charset="0"/>
              </a:rPr>
              <a:t>running </a:t>
            </a:r>
            <a:r>
              <a:rPr lang="en-US" sz="2000" spc="-65" dirty="0">
                <a:latin typeface="Verdana" panose="020B0604030504040204" pitchFamily="34" charset="0"/>
                <a:ea typeface="Verdana" panose="020B0604030504040204" pitchFamily="34" charset="0"/>
                <a:cs typeface="Verdana" panose="020B0604030504040204" pitchFamily="34" charset="0"/>
              </a:rPr>
              <a:t>on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95" dirty="0">
                <a:latin typeface="Verdana" panose="020B0604030504040204" pitchFamily="34" charset="0"/>
                <a:ea typeface="Verdana" panose="020B0604030504040204" pitchFamily="34" charset="0"/>
                <a:cs typeface="Verdana" panose="020B0604030504040204" pitchFamily="34" charset="0"/>
              </a:rPr>
              <a:t>machine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175" dirty="0">
                <a:latin typeface="Verdana" panose="020B0604030504040204" pitchFamily="34" charset="0"/>
                <a:ea typeface="Verdana" panose="020B0604030504040204" pitchFamily="34" charset="0"/>
                <a:cs typeface="Verdana" panose="020B0604030504040204" pitchFamily="34" charset="0"/>
              </a:rPr>
              <a:t>access </a:t>
            </a:r>
            <a:r>
              <a:rPr lang="en-US" sz="2000" spc="-95" dirty="0">
                <a:latin typeface="Verdana" panose="020B0604030504040204" pitchFamily="34" charset="0"/>
                <a:ea typeface="Verdana" panose="020B0604030504040204" pitchFamily="34" charset="0"/>
                <a:cs typeface="Verdana" panose="020B0604030504040204" pitchFamily="34" charset="0"/>
              </a:rPr>
              <a:t>user  </a:t>
            </a:r>
            <a:r>
              <a:rPr lang="en-US" sz="2000" spc="-75" dirty="0">
                <a:latin typeface="Verdana" panose="020B0604030504040204" pitchFamily="34" charset="0"/>
                <a:ea typeface="Verdana" panose="020B0604030504040204" pitchFamily="34" charset="0"/>
                <a:cs typeface="Verdana" panose="020B0604030504040204" pitchFamily="34" charset="0"/>
              </a:rPr>
              <a:t>data.</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165"/>
              </a:spcBef>
              <a:buClr>
                <a:srgbClr val="E48312"/>
              </a:buClr>
              <a:buChar char="◦"/>
              <a:tabLst>
                <a:tab pos="305435" algn="l"/>
              </a:tabLst>
            </a:pPr>
            <a:r>
              <a:rPr lang="en-US" sz="2000" u="heavy" spc="-50"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https://</a:t>
            </a:r>
            <a:r>
              <a:rPr lang="en-US" sz="2000" u="heavy" spc="-50" dirty="0" err="1">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en.wikipedia.org</a:t>
            </a:r>
            <a:r>
              <a:rPr lang="en-US" sz="2000" u="heavy" spc="-50"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/wiki/</a:t>
            </a:r>
            <a:r>
              <a:rPr lang="en-US" sz="2000" u="heavy" spc="-50" dirty="0" err="1">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Lightweight_Directory_Access_Protocol</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415290">
              <a:spcBef>
                <a:spcPts val="1610"/>
              </a:spcBef>
            </a:pPr>
            <a:r>
              <a:rPr lang="en-US" sz="2000" spc="-254" dirty="0">
                <a:latin typeface="Verdana" panose="020B0604030504040204" pitchFamily="34" charset="0"/>
                <a:ea typeface="Verdana" panose="020B0604030504040204" pitchFamily="34" charset="0"/>
                <a:cs typeface="Verdana" panose="020B0604030504040204" pitchFamily="34" charset="0"/>
              </a:rPr>
              <a:t>LDAP </a:t>
            </a:r>
            <a:r>
              <a:rPr lang="en-US" sz="2000" spc="-35" dirty="0">
                <a:latin typeface="Verdana" panose="020B0604030504040204" pitchFamily="34" charset="0"/>
                <a:ea typeface="Verdana" panose="020B0604030504040204" pitchFamily="34" charset="0"/>
                <a:cs typeface="Verdana" panose="020B0604030504040204" pitchFamily="34" charset="0"/>
              </a:rPr>
              <a:t>injection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70" dirty="0">
                <a:latin typeface="Verdana" panose="020B0604030504040204" pitchFamily="34" charset="0"/>
                <a:ea typeface="Verdana" panose="020B0604030504040204" pitchFamily="34" charset="0"/>
                <a:cs typeface="Verdana" panose="020B0604030504040204" pitchFamily="34" charset="0"/>
              </a:rPr>
              <a:t>conceptually </a:t>
            </a:r>
            <a:r>
              <a:rPr lang="en-US" sz="2000" spc="-60" dirty="0">
                <a:latin typeface="Verdana" panose="020B0604030504040204" pitchFamily="34" charset="0"/>
                <a:ea typeface="Verdana" panose="020B0604030504040204" pitchFamily="34" charset="0"/>
                <a:cs typeface="Verdana" panose="020B0604030504040204" pitchFamily="34" charset="0"/>
              </a:rPr>
              <a:t>similar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305" dirty="0">
                <a:latin typeface="Verdana" panose="020B0604030504040204" pitchFamily="34" charset="0"/>
                <a:ea typeface="Verdana" panose="020B0604030504040204" pitchFamily="34" charset="0"/>
                <a:cs typeface="Verdana" panose="020B0604030504040204" pitchFamily="34" charset="0"/>
              </a:rPr>
              <a:t>SQL </a:t>
            </a:r>
            <a:r>
              <a:rPr lang="en-US" sz="2000" spc="-40" dirty="0">
                <a:latin typeface="Verdana" panose="020B0604030504040204" pitchFamily="34" charset="0"/>
                <a:ea typeface="Verdana" panose="020B0604030504040204" pitchFamily="34" charset="0"/>
                <a:cs typeface="Verdana" panose="020B0604030504040204" pitchFamily="34" charset="0"/>
              </a:rPr>
              <a:t>injection, </a:t>
            </a:r>
            <a:r>
              <a:rPr lang="en-US" sz="2000" spc="-65" dirty="0">
                <a:latin typeface="Verdana" panose="020B0604030504040204" pitchFamily="34" charset="0"/>
                <a:ea typeface="Verdana" panose="020B0604030504040204" pitchFamily="34" charset="0"/>
                <a:cs typeface="Verdana" panose="020B0604030504040204" pitchFamily="34" charset="0"/>
              </a:rPr>
              <a:t>where </a:t>
            </a:r>
            <a:r>
              <a:rPr lang="en-US" sz="2000" spc="-55" dirty="0">
                <a:latin typeface="Verdana" panose="020B0604030504040204" pitchFamily="34" charset="0"/>
                <a:ea typeface="Verdana" panose="020B0604030504040204" pitchFamily="34" charset="0"/>
                <a:cs typeface="Verdana" panose="020B0604030504040204" pitchFamily="34" charset="0"/>
              </a:rPr>
              <a:t>string </a:t>
            </a:r>
            <a:r>
              <a:rPr lang="en-US" sz="2000" spc="-50" dirty="0">
                <a:latin typeface="Verdana" panose="020B0604030504040204" pitchFamily="34" charset="0"/>
                <a:ea typeface="Verdana" panose="020B0604030504040204" pitchFamily="34" charset="0"/>
                <a:cs typeface="Verdana" panose="020B0604030504040204" pitchFamily="34" charset="0"/>
              </a:rPr>
              <a:t>manipulation </a:t>
            </a:r>
            <a:r>
              <a:rPr lang="en-US" sz="2000" spc="-114" dirty="0">
                <a:latin typeface="Verdana" panose="020B0604030504040204" pitchFamily="34" charset="0"/>
                <a:ea typeface="Verdana" panose="020B0604030504040204" pitchFamily="34" charset="0"/>
                <a:cs typeface="Verdana" panose="020B0604030504040204" pitchFamily="34" charset="0"/>
              </a:rPr>
              <a:t>leads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60" dirty="0">
                <a:latin typeface="Verdana" panose="020B0604030504040204" pitchFamily="34" charset="0"/>
                <a:ea typeface="Verdana" panose="020B0604030504040204" pitchFamily="34" charset="0"/>
                <a:cs typeface="Verdana" panose="020B0604030504040204" pitchFamily="34" charset="0"/>
              </a:rPr>
              <a:t>unwarranted </a:t>
            </a:r>
            <a:r>
              <a:rPr lang="en-US" sz="2000" spc="-175" dirty="0">
                <a:latin typeface="Verdana" panose="020B0604030504040204" pitchFamily="34" charset="0"/>
                <a:ea typeface="Verdana" panose="020B0604030504040204" pitchFamily="34" charset="0"/>
                <a:cs typeface="Verdana" panose="020B0604030504040204" pitchFamily="34" charset="0"/>
              </a:rPr>
              <a:t>access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30" dirty="0">
                <a:latin typeface="Verdana" panose="020B0604030504040204" pitchFamily="34" charset="0"/>
                <a:ea typeface="Verdana" panose="020B0604030504040204" pitchFamily="34" charset="0"/>
                <a:cs typeface="Verdana" panose="020B0604030504040204" pitchFamily="34" charset="0"/>
              </a:rPr>
              <a:t>the</a:t>
            </a:r>
            <a:r>
              <a:rPr lang="en-US" sz="2000" spc="-195" dirty="0">
                <a:latin typeface="Verdana" panose="020B0604030504040204" pitchFamily="34" charset="0"/>
                <a:ea typeface="Verdana" panose="020B0604030504040204" pitchFamily="34" charset="0"/>
                <a:cs typeface="Verdana" panose="020B0604030504040204" pitchFamily="34" charset="0"/>
              </a:rPr>
              <a:t> </a:t>
            </a:r>
            <a:r>
              <a:rPr lang="en-US" sz="2000" spc="-110" dirty="0">
                <a:latin typeface="Verdana" panose="020B0604030504040204" pitchFamily="34" charset="0"/>
                <a:ea typeface="Verdana" panose="020B0604030504040204" pitchFamily="34" charset="0"/>
                <a:cs typeface="Verdana" panose="020B0604030504040204" pitchFamily="34" charset="0"/>
              </a:rPr>
              <a:t>system.</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7376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41</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LDAP Injection: Example Attack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3182923"/>
          </a:xfrm>
          <a:prstGeom prst="rect">
            <a:avLst/>
          </a:prstGeom>
        </p:spPr>
        <p:txBody>
          <a:bodyPr wrap="square">
            <a:spAutoFit/>
          </a:bodyPr>
          <a:lstStyle/>
          <a:p>
            <a:pPr marL="12700" marR="5080">
              <a:spcBef>
                <a:spcPts val="365"/>
              </a:spcBef>
            </a:pPr>
            <a:r>
              <a:rPr lang="en-US" sz="2000" i="1" dirty="0">
                <a:latin typeface="Verdana" panose="020B0604030504040204" pitchFamily="34" charset="0"/>
                <a:ea typeface="Verdana" panose="020B0604030504040204" pitchFamily="34" charset="0"/>
                <a:cs typeface="Verdana" panose="020B0604030504040204" pitchFamily="34" charset="0"/>
              </a:rPr>
              <a:t>Jess </a:t>
            </a:r>
            <a:r>
              <a:rPr lang="en-US" sz="2000" dirty="0">
                <a:latin typeface="Verdana" panose="020B0604030504040204" pitchFamily="34" charset="0"/>
                <a:ea typeface="Verdana" panose="020B0604030504040204" pitchFamily="34" charset="0"/>
                <a:cs typeface="Verdana" panose="020B0604030504040204" pitchFamily="34" charset="0"/>
              </a:rPr>
              <a:t>is scanning a portal website in a company’s public </a:t>
            </a:r>
            <a:r>
              <a:rPr lang="en-US" sz="2000" dirty="0" err="1">
                <a:latin typeface="Verdana" panose="020B0604030504040204" pitchFamily="34" charset="0"/>
                <a:ea typeface="Verdana" panose="020B0604030504040204" pitchFamily="34" charset="0"/>
                <a:cs typeface="Verdana" panose="020B0604030504040204" pitchFamily="34" charset="0"/>
              </a:rPr>
              <a:t>wifi</a:t>
            </a:r>
            <a:r>
              <a:rPr lang="en-US" sz="2000" dirty="0">
                <a:latin typeface="Verdana" panose="020B0604030504040204" pitchFamily="34" charset="0"/>
                <a:ea typeface="Verdana" panose="020B0604030504040204" pitchFamily="34" charset="0"/>
                <a:cs typeface="Verdana" panose="020B0604030504040204" pitchFamily="34" charset="0"/>
              </a:rPr>
              <a:t> and finds a directory of employees.  She notices that the </a:t>
            </a:r>
            <a:r>
              <a:rPr lang="en-US" sz="2000" dirty="0" err="1">
                <a:latin typeface="Verdana" panose="020B0604030504040204" pitchFamily="34" charset="0"/>
                <a:ea typeface="Verdana" panose="020B0604030504040204" pitchFamily="34" charset="0"/>
                <a:cs typeface="Verdana" panose="020B0604030504040204" pitchFamily="34" charset="0"/>
              </a:rPr>
              <a:t>querystring</a:t>
            </a:r>
            <a:r>
              <a:rPr lang="en-US" sz="2000" dirty="0">
                <a:latin typeface="Verdana" panose="020B0604030504040204" pitchFamily="34" charset="0"/>
                <a:ea typeface="Verdana" panose="020B0604030504040204" pitchFamily="34" charset="0"/>
                <a:cs typeface="Verdana" panose="020B0604030504040204" pitchFamily="34" charset="0"/>
              </a:rPr>
              <a:t> parameter changes to reflect what appears to be a username.</a:t>
            </a:r>
          </a:p>
          <a:p>
            <a:pPr marL="12700" marR="70485">
              <a:spcBef>
                <a:spcPts val="1390"/>
              </a:spcBef>
            </a:pPr>
            <a:r>
              <a:rPr lang="en-US" sz="2000" dirty="0">
                <a:latin typeface="Verdana" panose="020B0604030504040204" pitchFamily="34" charset="0"/>
                <a:ea typeface="Verdana" panose="020B0604030504040204" pitchFamily="34" charset="0"/>
                <a:cs typeface="Verdana" panose="020B0604030504040204" pitchFamily="34" charset="0"/>
              </a:rPr>
              <a:t>She also notices that an employee login screen is accessible on the site, and guesses that they  are using LDAP protocol to pull this profile information as well as to login to the corporate  website.</a:t>
            </a:r>
          </a:p>
          <a:p>
            <a:pPr marL="12700">
              <a:spcBef>
                <a:spcPts val="1145"/>
              </a:spcBef>
            </a:pPr>
            <a:r>
              <a:rPr lang="en-US" sz="2000" dirty="0">
                <a:latin typeface="Verdana" panose="020B0604030504040204" pitchFamily="34" charset="0"/>
                <a:ea typeface="Verdana" panose="020B0604030504040204" pitchFamily="34" charset="0"/>
                <a:cs typeface="Verdana" panose="020B0604030504040204" pitchFamily="34" charset="0"/>
              </a:rPr>
              <a:t>Jess logs in with a username of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which is an LDAP wildcard, and matches a password of</a:t>
            </a:r>
          </a:p>
          <a:p>
            <a:pPr marL="12700"/>
            <a:r>
              <a:rPr lang="en-US" sz="2000" i="1" dirty="0" err="1">
                <a:latin typeface="Verdana" panose="020B0604030504040204" pitchFamily="34" charset="0"/>
                <a:ea typeface="Verdana" panose="020B0604030504040204" pitchFamily="34" charset="0"/>
                <a:cs typeface="Verdana" panose="020B0604030504040204" pitchFamily="34" charset="0"/>
              </a:rPr>
              <a:t>ilovecats</a:t>
            </a:r>
            <a:r>
              <a:rPr lang="en-US" sz="2000" dirty="0">
                <a:latin typeface="Verdana" panose="020B0604030504040204" pitchFamily="34" charset="0"/>
                <a:ea typeface="Verdana" panose="020B0604030504040204" pitchFamily="34" charset="0"/>
                <a:cs typeface="Verdana" panose="020B0604030504040204" pitchFamily="34" charset="0"/>
              </a:rPr>
              <a:t>, causing her to log in as </a:t>
            </a:r>
            <a:r>
              <a:rPr lang="en-US" sz="2000" i="1" dirty="0">
                <a:latin typeface="Verdana" panose="020B0604030504040204" pitchFamily="34" charset="0"/>
                <a:ea typeface="Verdana" panose="020B0604030504040204" pitchFamily="34" charset="0"/>
                <a:cs typeface="Verdana" panose="020B0604030504040204" pitchFamily="34" charset="0"/>
              </a:rPr>
              <a:t>Winston</a:t>
            </a:r>
            <a:r>
              <a:rPr lang="en-US" sz="20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591191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42</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LDAP Injection: Defense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656590"/>
          </a:xfrm>
          <a:prstGeom prst="rect">
            <a:avLst/>
          </a:prstGeom>
        </p:spPr>
        <p:txBody>
          <a:bodyPr wrap="square">
            <a:spAutoFit/>
          </a:bodyPr>
          <a:lstStyle/>
          <a:p>
            <a:pPr marL="12700" marR="5080">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Much like SQL injections, the primary manner of defense against LDAP injections are to sanitize  user input.</a:t>
            </a:r>
          </a:p>
        </p:txBody>
      </p:sp>
    </p:spTree>
    <p:extLst>
      <p:ext uri="{BB962C8B-B14F-4D97-AF65-F5344CB8AC3E}">
        <p14:creationId xmlns:p14="http://schemas.microsoft.com/office/powerpoint/2010/main" val="2882409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43</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4000" b="1" dirty="0">
                <a:solidFill>
                  <a:srgbClr val="262626"/>
                </a:solidFill>
                <a:latin typeface="Verdana" panose="020B0604030504040204" pitchFamily="34" charset="0"/>
                <a:ea typeface="Verdana" panose="020B0604030504040204" pitchFamily="34" charset="0"/>
                <a:cs typeface="Verdana" panose="020B0604030504040204" pitchFamily="34" charset="0"/>
              </a:rPr>
              <a:t>Other Web-related  Security Concepts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89578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44</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What else is there?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1400383"/>
          </a:xfrm>
          <a:prstGeom prst="rect">
            <a:avLst/>
          </a:prstGeom>
        </p:spPr>
        <p:txBody>
          <a:bodyPr wrap="square">
            <a:spAutoFit/>
          </a:bodyPr>
          <a:lstStyle/>
          <a:p>
            <a:pPr marL="12700" marR="5080">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The world of security is extremely massive, particularly due to the public nature of the internet  and the extreme amount of sensitive data there is.</a:t>
            </a:r>
          </a:p>
          <a:p>
            <a:pPr marL="12700" marR="145415">
              <a:lnSpc>
                <a:spcPts val="2160"/>
              </a:lnSpc>
              <a:spcBef>
                <a:spcPts val="1390"/>
              </a:spcBef>
            </a:pPr>
            <a:r>
              <a:rPr lang="en-US" sz="2000" dirty="0">
                <a:latin typeface="Verdana" panose="020B0604030504040204" pitchFamily="34" charset="0"/>
                <a:ea typeface="Verdana" panose="020B0604030504040204" pitchFamily="34" charset="0"/>
                <a:cs typeface="Verdana" panose="020B0604030504040204" pitchFamily="34" charset="0"/>
              </a:rPr>
              <a:t>There are many concepts you should familiarize yourself with that are not necessarily attacks,  but are still pertaining to good security practices.</a:t>
            </a:r>
          </a:p>
        </p:txBody>
      </p:sp>
    </p:spTree>
    <p:extLst>
      <p:ext uri="{BB962C8B-B14F-4D97-AF65-F5344CB8AC3E}">
        <p14:creationId xmlns:p14="http://schemas.microsoft.com/office/powerpoint/2010/main" val="1353759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45</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Social Engineering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3954929"/>
          </a:xfrm>
          <a:prstGeom prst="rect">
            <a:avLst/>
          </a:prstGeom>
        </p:spPr>
        <p:txBody>
          <a:bodyPr wrap="square">
            <a:spAutoFit/>
          </a:bodyPr>
          <a:lstStyle/>
          <a:p>
            <a:pPr marL="12700" marR="4344670">
              <a:spcBef>
                <a:spcPts val="100"/>
              </a:spcBef>
            </a:pPr>
            <a:r>
              <a:rPr lang="en-US" sz="2000" dirty="0">
                <a:latin typeface="Verdana" panose="020B0604030504040204" pitchFamily="34" charset="0"/>
                <a:ea typeface="Verdana" panose="020B0604030504040204" pitchFamily="34" charset="0"/>
                <a:cs typeface="Verdana" panose="020B0604030504040204" pitchFamily="34" charset="0"/>
              </a:rPr>
              <a:t>The weakest point of security is the human beings.  Machines are not easily manipulated by the following:</a:t>
            </a:r>
          </a:p>
          <a:p>
            <a:pPr marL="305435" marR="152400" indent="-182880">
              <a:spcBef>
                <a:spcPts val="450"/>
              </a:spcBef>
              <a:buClr>
                <a:srgbClr val="E48312"/>
              </a:buClr>
              <a:buChar char="◦"/>
              <a:tabLst>
                <a:tab pos="305435" algn="l"/>
              </a:tabLst>
            </a:pPr>
            <a:r>
              <a:rPr lang="en-US" dirty="0">
                <a:latin typeface="Verdana" panose="020B0604030504040204" pitchFamily="34" charset="0"/>
                <a:ea typeface="Verdana" panose="020B0604030504040204" pitchFamily="34" charset="0"/>
                <a:cs typeface="Verdana" panose="020B0604030504040204" pitchFamily="34" charset="0"/>
              </a:rPr>
              <a:t>Someone crying over a telephone call about how if you don’t help them reset the password their child  will forever starve</a:t>
            </a:r>
          </a:p>
          <a:p>
            <a:pPr marL="305435" indent="-182880">
              <a:spcBef>
                <a:spcPts val="359"/>
              </a:spcBef>
              <a:buClr>
                <a:srgbClr val="E48312"/>
              </a:buClr>
              <a:buChar char="◦"/>
              <a:tabLst>
                <a:tab pos="305435" algn="l"/>
              </a:tabLst>
            </a:pPr>
            <a:r>
              <a:rPr lang="en-US" dirty="0">
                <a:latin typeface="Verdana" panose="020B0604030504040204" pitchFamily="34" charset="0"/>
                <a:ea typeface="Verdana" panose="020B0604030504040204" pitchFamily="34" charset="0"/>
                <a:cs typeface="Verdana" panose="020B0604030504040204" pitchFamily="34" charset="0"/>
              </a:rPr>
              <a:t>Someone yelling at them that they </a:t>
            </a:r>
            <a:r>
              <a:rPr lang="en-US" i="1" dirty="0">
                <a:latin typeface="Verdana" panose="020B0604030504040204" pitchFamily="34" charset="0"/>
                <a:ea typeface="Verdana" panose="020B0604030504040204" pitchFamily="34" charset="0"/>
                <a:cs typeface="Verdana" panose="020B0604030504040204" pitchFamily="34" charset="0"/>
              </a:rPr>
              <a:t>will </a:t>
            </a:r>
            <a:r>
              <a:rPr lang="en-US" dirty="0">
                <a:latin typeface="Verdana" panose="020B0604030504040204" pitchFamily="34" charset="0"/>
                <a:ea typeface="Verdana" panose="020B0604030504040204" pitchFamily="34" charset="0"/>
                <a:cs typeface="Verdana" panose="020B0604030504040204" pitchFamily="34" charset="0"/>
              </a:rPr>
              <a:t>speak to your manager and report you</a:t>
            </a:r>
          </a:p>
          <a:p>
            <a:pPr marL="305435" marR="5080" indent="-182880">
              <a:spcBef>
                <a:spcPts val="630"/>
              </a:spcBef>
              <a:buClr>
                <a:srgbClr val="E48312"/>
              </a:buClr>
              <a:buChar char="◦"/>
              <a:tabLst>
                <a:tab pos="305435" algn="l"/>
              </a:tabLst>
            </a:pPr>
            <a:r>
              <a:rPr lang="en-US" dirty="0">
                <a:latin typeface="Verdana" panose="020B0604030504040204" pitchFamily="34" charset="0"/>
                <a:ea typeface="Verdana" panose="020B0604030504040204" pitchFamily="34" charset="0"/>
                <a:cs typeface="Verdana" panose="020B0604030504040204" pitchFamily="34" charset="0"/>
              </a:rPr>
              <a:t>Someone imitating a user, knowing 90% of what the person would know about themselves, and  convincing the machine that they are definitely the user despite not knowing the password, backup key,  security answer, etc.</a:t>
            </a:r>
          </a:p>
          <a:p>
            <a:pPr marL="12700">
              <a:spcBef>
                <a:spcPts val="1340"/>
              </a:spcBef>
            </a:pPr>
            <a:r>
              <a:rPr lang="en-US" sz="2000" dirty="0">
                <a:latin typeface="Verdana" panose="020B0604030504040204" pitchFamily="34" charset="0"/>
                <a:ea typeface="Verdana" panose="020B0604030504040204" pitchFamily="34" charset="0"/>
                <a:cs typeface="Verdana" panose="020B0604030504040204" pitchFamily="34" charset="0"/>
              </a:rPr>
              <a:t>Humans, unfortunately, often fall prey to social engineering to reveal sensitive information</a:t>
            </a:r>
          </a:p>
          <a:p>
            <a:pPr marL="305435" indent="-182880">
              <a:lnSpc>
                <a:spcPct val="100000"/>
              </a:lnSpc>
              <a:spcBef>
                <a:spcPts val="200"/>
              </a:spcBef>
              <a:buClr>
                <a:srgbClr val="E48312"/>
              </a:buClr>
              <a:buChar char="◦"/>
              <a:tabLst>
                <a:tab pos="305435" algn="l"/>
              </a:tabLst>
            </a:pPr>
            <a:r>
              <a:rPr lang="en-US" u="heavy" spc="-45"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https://</a:t>
            </a:r>
            <a:r>
              <a:rPr lang="en-US" u="heavy" spc="-45" dirty="0" err="1">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en.wikipedia.org</a:t>
            </a:r>
            <a:r>
              <a:rPr lang="en-US" u="heavy" spc="-45"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/wiki/</a:t>
            </a:r>
            <a:r>
              <a:rPr lang="en-US" u="heavy" spc="-45" dirty="0" err="1">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Social_engineering</a:t>
            </a:r>
            <a:r>
              <a:rPr lang="en-US" u="heavy" spc="-45"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_(security)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12440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46</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Rate Limiting with Captcha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3211135"/>
          </a:xfrm>
          <a:prstGeom prst="rect">
            <a:avLst/>
          </a:prstGeom>
        </p:spPr>
        <p:txBody>
          <a:bodyPr wrap="square">
            <a:spAutoFit/>
          </a:bodyPr>
          <a:lstStyle/>
          <a:p>
            <a:pPr marL="12700">
              <a:spcBef>
                <a:spcPts val="315"/>
              </a:spcBef>
            </a:pPr>
            <a:r>
              <a:rPr lang="en-US" sz="2000" dirty="0">
                <a:latin typeface="Verdana" panose="020B0604030504040204" pitchFamily="34" charset="0"/>
                <a:ea typeface="Verdana" panose="020B0604030504040204" pitchFamily="34" charset="0"/>
                <a:cs typeface="Verdana" panose="020B0604030504040204" pitchFamily="34" charset="0"/>
              </a:rPr>
              <a:t>The internet is easily crawled through by malicious scripts</a:t>
            </a:r>
          </a:p>
          <a:p>
            <a:pPr marL="305435" indent="-182880">
              <a:spcBef>
                <a:spcPts val="200"/>
              </a:spcBef>
              <a:buClr>
                <a:srgbClr val="E48312"/>
              </a:buClr>
              <a:buChar char="◦"/>
              <a:tabLst>
                <a:tab pos="305435" algn="l"/>
              </a:tabLst>
            </a:pPr>
            <a:r>
              <a:rPr lang="en-US" dirty="0">
                <a:latin typeface="Verdana" panose="020B0604030504040204" pitchFamily="34" charset="0"/>
                <a:ea typeface="Verdana" panose="020B0604030504040204" pitchFamily="34" charset="0"/>
                <a:cs typeface="Verdana" panose="020B0604030504040204" pitchFamily="34" charset="0"/>
              </a:rPr>
              <a:t>Many scripts run through the internet constantly trying to break into </a:t>
            </a:r>
            <a:r>
              <a:rPr lang="en-US" dirty="0" err="1">
                <a:latin typeface="Verdana" panose="020B0604030504040204" pitchFamily="34" charset="0"/>
                <a:ea typeface="Verdana" panose="020B0604030504040204" pitchFamily="34" charset="0"/>
                <a:cs typeface="Verdana" panose="020B0604030504040204" pitchFamily="34" charset="0"/>
              </a:rPr>
              <a:t>Wordpress</a:t>
            </a:r>
            <a:r>
              <a:rPr lang="en-US" dirty="0">
                <a:latin typeface="Verdana" panose="020B0604030504040204" pitchFamily="34" charset="0"/>
                <a:ea typeface="Verdana" panose="020B0604030504040204" pitchFamily="34" charset="0"/>
                <a:cs typeface="Verdana" panose="020B0604030504040204" pitchFamily="34" charset="0"/>
              </a:rPr>
              <a:t> websites, for example!</a:t>
            </a:r>
          </a:p>
          <a:p>
            <a:pPr marL="12700" marR="160655">
              <a:spcBef>
                <a:spcPts val="1605"/>
              </a:spcBef>
            </a:pPr>
            <a:r>
              <a:rPr lang="en-US" sz="2000" dirty="0">
                <a:latin typeface="Verdana" panose="020B0604030504040204" pitchFamily="34" charset="0"/>
                <a:ea typeface="Verdana" panose="020B0604030504040204" pitchFamily="34" charset="0"/>
                <a:cs typeface="Verdana" panose="020B0604030504040204" pitchFamily="34" charset="0"/>
              </a:rPr>
              <a:t>One of the easiest ways to validate a real human is submitting data as opposed to a robot is to  use a CAPTCHA on your forms.</a:t>
            </a:r>
          </a:p>
          <a:p>
            <a:pPr marL="12700" marR="10795">
              <a:spcBef>
                <a:spcPts val="1420"/>
              </a:spcBef>
            </a:pPr>
            <a:r>
              <a:rPr lang="en-US" sz="2000" dirty="0">
                <a:latin typeface="Verdana" panose="020B0604030504040204" pitchFamily="34" charset="0"/>
                <a:ea typeface="Verdana" panose="020B0604030504040204" pitchFamily="34" charset="0"/>
                <a:cs typeface="Verdana" panose="020B0604030504040204" pitchFamily="34" charset="0"/>
              </a:rPr>
              <a:t>CAPTCHA are utilities that detect whether or not a real human is filling out the form by making  people perform some task that machines cannot do, such as reading a warped piece of text and  writing it back; the text is selected because OCR software was not able to detect the letters,  ergo it is generally machine-proof.</a:t>
            </a:r>
          </a:p>
        </p:txBody>
      </p:sp>
    </p:spTree>
    <p:extLst>
      <p:ext uri="{BB962C8B-B14F-4D97-AF65-F5344CB8AC3E}">
        <p14:creationId xmlns:p14="http://schemas.microsoft.com/office/powerpoint/2010/main" val="454019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47</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HTTPS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3698961"/>
          </a:xfrm>
          <a:prstGeom prst="rect">
            <a:avLst/>
          </a:prstGeom>
        </p:spPr>
        <p:txBody>
          <a:bodyPr wrap="square">
            <a:spAutoFit/>
          </a:bodyPr>
          <a:lstStyle/>
          <a:p>
            <a:pPr marL="12700" marR="247015">
              <a:spcBef>
                <a:spcPts val="100"/>
              </a:spcBef>
            </a:pPr>
            <a:r>
              <a:rPr lang="en-US" sz="2000" dirty="0">
                <a:latin typeface="Verdana" panose="020B0604030504040204" pitchFamily="34" charset="0"/>
                <a:ea typeface="Verdana" panose="020B0604030504040204" pitchFamily="34" charset="0"/>
                <a:cs typeface="Verdana" panose="020B0604030504040204" pitchFamily="34" charset="0"/>
              </a:rPr>
              <a:t>HTTPS is a protocol for secure communication across the networks such as the internet.  HTTPS allows for end-to-end encryption of communication.</a:t>
            </a:r>
          </a:p>
          <a:p>
            <a:pPr marL="12700" marR="5080">
              <a:spcBef>
                <a:spcPts val="1450"/>
              </a:spcBef>
            </a:pPr>
            <a:r>
              <a:rPr lang="en-US" sz="2000" dirty="0">
                <a:latin typeface="Verdana" panose="020B0604030504040204" pitchFamily="34" charset="0"/>
                <a:ea typeface="Verdana" panose="020B0604030504040204" pitchFamily="34" charset="0"/>
                <a:cs typeface="Verdana" panose="020B0604030504040204" pitchFamily="34" charset="0"/>
              </a:rPr>
              <a:t>Setting up HTTPS is relatively straightforward (albeit a long process), however involves the  acquisition of an SSL Certificate, which is generally purchased.</a:t>
            </a:r>
          </a:p>
          <a:p>
            <a:pPr marL="305435" indent="-182880">
              <a:spcBef>
                <a:spcPts val="165"/>
              </a:spcBef>
              <a:buClr>
                <a:srgbClr val="E48312"/>
              </a:buClr>
              <a:buChar char="◦"/>
              <a:tabLst>
                <a:tab pos="305435" algn="l"/>
              </a:tabLst>
            </a:pPr>
            <a:r>
              <a:rPr lang="en-US" dirty="0">
                <a:latin typeface="Verdana" panose="020B0604030504040204" pitchFamily="34" charset="0"/>
                <a:ea typeface="Verdana" panose="020B0604030504040204" pitchFamily="34" charset="0"/>
                <a:cs typeface="Verdana" panose="020B0604030504040204" pitchFamily="34" charset="0"/>
              </a:rPr>
              <a:t>Nowadays, </a:t>
            </a:r>
            <a:r>
              <a:rPr lang="en-US" i="1" dirty="0">
                <a:latin typeface="Verdana" panose="020B0604030504040204" pitchFamily="34" charset="0"/>
                <a:ea typeface="Verdana" panose="020B0604030504040204" pitchFamily="34" charset="0"/>
                <a:cs typeface="Verdana" panose="020B0604030504040204" pitchFamily="34" charset="0"/>
              </a:rPr>
              <a:t>Let’s Encrypt </a:t>
            </a:r>
            <a:r>
              <a:rPr lang="en-US" dirty="0">
                <a:latin typeface="Verdana" panose="020B0604030504040204" pitchFamily="34" charset="0"/>
                <a:ea typeface="Verdana" panose="020B0604030504040204" pitchFamily="34" charset="0"/>
                <a:cs typeface="Verdana" panose="020B0604030504040204" pitchFamily="34" charset="0"/>
              </a:rPr>
              <a:t>is a free service that allows for that!</a:t>
            </a:r>
          </a:p>
          <a:p>
            <a:pPr marL="305435" indent="-182880">
              <a:spcBef>
                <a:spcPts val="385"/>
              </a:spcBef>
              <a:buClr>
                <a:srgbClr val="E48312"/>
              </a:buClr>
              <a:buChar char="◦"/>
              <a:tabLst>
                <a:tab pos="305435" algn="l"/>
              </a:tabLst>
            </a:pPr>
            <a:r>
              <a:rPr lang="en-US" u="heavy"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https://</a:t>
            </a:r>
            <a:r>
              <a:rPr lang="en-US" u="heavy" dirty="0" err="1">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letsencrypt.org</a:t>
            </a:r>
            <a:r>
              <a:rPr lang="en-US" u="heavy"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marL="12700" marR="13335">
              <a:spcBef>
                <a:spcPts val="1610"/>
              </a:spcBef>
            </a:pPr>
            <a:r>
              <a:rPr lang="en-US" sz="2000" dirty="0">
                <a:latin typeface="Verdana" panose="020B0604030504040204" pitchFamily="34" charset="0"/>
                <a:ea typeface="Verdana" panose="020B0604030504040204" pitchFamily="34" charset="0"/>
                <a:cs typeface="Verdana" panose="020B0604030504040204" pitchFamily="34" charset="0"/>
              </a:rPr>
              <a:t>A guide for setting up HTTPs on a Digital Ocean instance gives a good overview of how the  process works</a:t>
            </a:r>
          </a:p>
          <a:p>
            <a:pPr marL="305435" marR="406400" indent="-182880">
              <a:spcBef>
                <a:spcPts val="415"/>
              </a:spcBef>
              <a:buClr>
                <a:srgbClr val="E48312"/>
              </a:buClr>
              <a:buChar char="◦"/>
              <a:tabLst>
                <a:tab pos="305435" algn="l"/>
              </a:tabLst>
            </a:pPr>
            <a:r>
              <a:rPr lang="en-US" u="heavy"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https://</a:t>
            </a:r>
            <a:r>
              <a:rPr lang="en-US" u="heavy"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hlinkClick r:id="rId2"/>
              </a:rPr>
              <a:t>www.digitalocean.com/community/tutorials/how-to-install-an-ssl-certificate-from-a- </a:t>
            </a:r>
            <a:r>
              <a:rPr lang="en-US" u="heavy"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 commercial-certificate-authority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06439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48</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Encrypting Passwords	</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3252172"/>
          </a:xfrm>
          <a:prstGeom prst="rect">
            <a:avLst/>
          </a:prstGeom>
        </p:spPr>
        <p:txBody>
          <a:bodyPr wrap="square">
            <a:spAutoFit/>
          </a:bodyPr>
          <a:lstStyle/>
          <a:p>
            <a:pPr marL="146050" marR="576580">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Encrypting passwords is mandatory at all times. You should never, ever, ever store plaintext  passwords.</a:t>
            </a:r>
          </a:p>
          <a:p>
            <a:pPr marL="438784" indent="-182880">
              <a:lnSpc>
                <a:spcPct val="100000"/>
              </a:lnSpc>
              <a:spcBef>
                <a:spcPts val="165"/>
              </a:spcBef>
              <a:buClr>
                <a:srgbClr val="E48312"/>
              </a:buClr>
              <a:buChar char="◦"/>
              <a:tabLst>
                <a:tab pos="438784" algn="l"/>
              </a:tabLst>
            </a:pPr>
            <a:r>
              <a:rPr lang="en-US" dirty="0">
                <a:latin typeface="Verdana" panose="020B0604030504040204" pitchFamily="34" charset="0"/>
                <a:ea typeface="Verdana" panose="020B0604030504040204" pitchFamily="34" charset="0"/>
                <a:cs typeface="Verdana" panose="020B0604030504040204" pitchFamily="34" charset="0"/>
              </a:rPr>
              <a:t>If your database is compromised, your attackers gain access to the passwords</a:t>
            </a:r>
          </a:p>
          <a:p>
            <a:pPr marL="438784" marR="129539" indent="-182880">
              <a:lnSpc>
                <a:spcPts val="1939"/>
              </a:lnSpc>
              <a:spcBef>
                <a:spcPts val="635"/>
              </a:spcBef>
              <a:buClr>
                <a:srgbClr val="E48312"/>
              </a:buClr>
              <a:buChar char="◦"/>
              <a:tabLst>
                <a:tab pos="438784" algn="l"/>
              </a:tabLst>
            </a:pPr>
            <a:r>
              <a:rPr lang="en-US" dirty="0">
                <a:latin typeface="Verdana" panose="020B0604030504040204" pitchFamily="34" charset="0"/>
                <a:ea typeface="Verdana" panose="020B0604030504040204" pitchFamily="34" charset="0"/>
                <a:cs typeface="Verdana" panose="020B0604030504040204" pitchFamily="34" charset="0"/>
              </a:rPr>
              <a:t>If you accidentally leak data (</a:t>
            </a:r>
            <a:r>
              <a:rPr lang="en-US" dirty="0" err="1">
                <a:latin typeface="Verdana" panose="020B0604030504040204" pitchFamily="34" charset="0"/>
                <a:ea typeface="Verdana" panose="020B0604030504040204" pitchFamily="34" charset="0"/>
                <a:cs typeface="Verdana" panose="020B0604030504040204" pitchFamily="34" charset="0"/>
              </a:rPr>
              <a:t>ie</a:t>
            </a:r>
            <a:r>
              <a:rPr lang="en-US" dirty="0">
                <a:latin typeface="Verdana" panose="020B0604030504040204" pitchFamily="34" charset="0"/>
                <a:ea typeface="Verdana" panose="020B0604030504040204" pitchFamily="34" charset="0"/>
                <a:cs typeface="Verdana" panose="020B0604030504040204" pitchFamily="34" charset="0"/>
              </a:rPr>
              <a:t>, sending JSON of the entire user object) , the plaintext password will be  exposed.</a:t>
            </a:r>
          </a:p>
          <a:p>
            <a:pPr marL="146050" marR="5080">
              <a:lnSpc>
                <a:spcPts val="2160"/>
              </a:lnSpc>
              <a:spcBef>
                <a:spcPts val="1580"/>
              </a:spcBef>
            </a:pPr>
            <a:r>
              <a:rPr lang="en-US" sz="2000" b="1" dirty="0">
                <a:latin typeface="Verdana" panose="020B0604030504040204" pitchFamily="34" charset="0"/>
                <a:ea typeface="Verdana" panose="020B0604030504040204" pitchFamily="34" charset="0"/>
                <a:cs typeface="Verdana" panose="020B0604030504040204" pitchFamily="34" charset="0"/>
              </a:rPr>
              <a:t>Not-encrypting your passwords in a hard-to-break encryption technique results in points taken  off your final project.</a:t>
            </a:r>
          </a:p>
          <a:p>
            <a:pPr marL="438784" indent="-182880">
              <a:lnSpc>
                <a:spcPct val="100000"/>
              </a:lnSpc>
              <a:spcBef>
                <a:spcPts val="170"/>
              </a:spcBef>
              <a:buClr>
                <a:srgbClr val="E48312"/>
              </a:buClr>
              <a:buChar char="◦"/>
              <a:tabLst>
                <a:tab pos="438784" algn="l"/>
              </a:tabLst>
            </a:pPr>
            <a:r>
              <a:rPr lang="en-US" dirty="0">
                <a:latin typeface="Verdana" panose="020B0604030504040204" pitchFamily="34" charset="0"/>
                <a:ea typeface="Verdana" panose="020B0604030504040204" pitchFamily="34" charset="0"/>
                <a:cs typeface="Verdana" panose="020B0604030504040204" pitchFamily="34" charset="0"/>
              </a:rPr>
              <a:t>You may use the popular </a:t>
            </a:r>
            <a:r>
              <a:rPr lang="en-US" dirty="0" err="1">
                <a:latin typeface="Verdana" panose="020B0604030504040204" pitchFamily="34" charset="0"/>
                <a:ea typeface="Verdana" panose="020B0604030504040204" pitchFamily="34" charset="0"/>
                <a:cs typeface="Verdana" panose="020B0604030504040204" pitchFamily="34" charset="0"/>
              </a:rPr>
              <a:t>bcrypt</a:t>
            </a:r>
            <a:r>
              <a:rPr lang="en-US" dirty="0">
                <a:latin typeface="Verdana" panose="020B0604030504040204" pitchFamily="34" charset="0"/>
                <a:ea typeface="Verdana" panose="020B0604030504040204" pitchFamily="34" charset="0"/>
                <a:cs typeface="Verdana" panose="020B0604030504040204" pitchFamily="34" charset="0"/>
              </a:rPr>
              <a:t> function to accomplish this</a:t>
            </a:r>
          </a:p>
          <a:p>
            <a:pPr marL="438784" indent="-182880">
              <a:lnSpc>
                <a:spcPct val="100000"/>
              </a:lnSpc>
              <a:spcBef>
                <a:spcPts val="385"/>
              </a:spcBef>
              <a:buClr>
                <a:srgbClr val="E48312"/>
              </a:buClr>
              <a:buChar char="◦"/>
              <a:tabLst>
                <a:tab pos="438784" algn="l"/>
              </a:tabLst>
            </a:pPr>
            <a:r>
              <a:rPr lang="en-US" u="heavy"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https://</a:t>
            </a:r>
            <a:r>
              <a:rPr lang="en-US" u="heavy" dirty="0" err="1">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en.wikipedia.org</a:t>
            </a:r>
            <a:r>
              <a:rPr lang="en-US" u="heavy"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/wiki/</a:t>
            </a:r>
            <a:r>
              <a:rPr lang="en-US" u="heavy" dirty="0" err="1">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Bcrypt</a:t>
            </a:r>
            <a:endParaRPr lang="en-US" dirty="0">
              <a:latin typeface="Verdana" panose="020B0604030504040204" pitchFamily="34" charset="0"/>
              <a:ea typeface="Verdana" panose="020B0604030504040204" pitchFamily="34" charset="0"/>
              <a:cs typeface="Verdana" panose="020B0604030504040204" pitchFamily="34" charset="0"/>
            </a:endParaRPr>
          </a:p>
          <a:p>
            <a:pPr marL="438784" indent="-182880">
              <a:lnSpc>
                <a:spcPct val="100000"/>
              </a:lnSpc>
              <a:spcBef>
                <a:spcPts val="384"/>
              </a:spcBef>
              <a:buClr>
                <a:srgbClr val="E48312"/>
              </a:buClr>
              <a:buChar char="◦"/>
              <a:tabLst>
                <a:tab pos="438784" algn="l"/>
              </a:tabLst>
            </a:pPr>
            <a:r>
              <a:rPr lang="en-US" u="heavy"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https://</a:t>
            </a:r>
            <a:r>
              <a:rPr lang="en-US" u="heavy"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hlinkClick r:id="rId2"/>
              </a:rPr>
              <a:t>www.npmjs.com/package/bcrypt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27046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49</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HIPAA Concerns</a:t>
            </a:r>
          </a:p>
        </p:txBody>
      </p:sp>
      <p:sp>
        <p:nvSpPr>
          <p:cNvPr id="11" name="Rectangle 10">
            <a:extLst>
              <a:ext uri="{FF2B5EF4-FFF2-40B4-BE49-F238E27FC236}">
                <a16:creationId xmlns:a16="http://schemas.microsoft.com/office/drawing/2014/main" id="{424F3B17-FEEB-2348-B678-57E0E185A71F}"/>
              </a:ext>
            </a:extLst>
          </p:cNvPr>
          <p:cNvSpPr/>
          <p:nvPr/>
        </p:nvSpPr>
        <p:spPr>
          <a:xfrm>
            <a:off x="302605" y="1288868"/>
            <a:ext cx="11051077" cy="5632311"/>
          </a:xfrm>
          <a:prstGeom prst="rect">
            <a:avLst/>
          </a:prstGeom>
        </p:spPr>
        <p:txBody>
          <a:bodyPr wrap="square">
            <a:spAutoFit/>
          </a:bodyPr>
          <a:lstStyle/>
          <a:p>
            <a:pPr marL="12700" marR="416559">
              <a:spcBef>
                <a:spcPts val="100"/>
              </a:spcBef>
            </a:pPr>
            <a:r>
              <a:rPr lang="en-US" sz="2000" spc="-120" dirty="0">
                <a:latin typeface="Verdana" panose="020B0604030504040204" pitchFamily="34" charset="0"/>
                <a:ea typeface="Verdana" panose="020B0604030504040204" pitchFamily="34" charset="0"/>
                <a:cs typeface="Verdana" panose="020B0604030504040204" pitchFamily="34" charset="0"/>
              </a:rPr>
              <a:t>have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20" dirty="0">
                <a:latin typeface="Verdana" panose="020B0604030504040204" pitchFamily="34" charset="0"/>
                <a:ea typeface="Verdana" panose="020B0604030504040204" pitchFamily="34" charset="0"/>
                <a:cs typeface="Verdana" panose="020B0604030504040204" pitchFamily="34" charset="0"/>
              </a:rPr>
              <a:t>follow </a:t>
            </a:r>
            <a:r>
              <a:rPr lang="en-US" sz="2000" spc="-150" dirty="0">
                <a:latin typeface="Verdana" panose="020B0604030504040204" pitchFamily="34" charset="0"/>
                <a:ea typeface="Verdana" panose="020B0604030504040204" pitchFamily="34" charset="0"/>
                <a:cs typeface="Verdana" panose="020B0604030504040204" pitchFamily="34" charset="0"/>
              </a:rPr>
              <a:t>a </a:t>
            </a:r>
            <a:r>
              <a:rPr lang="en-US" sz="2000" spc="-105" dirty="0">
                <a:latin typeface="Verdana" panose="020B0604030504040204" pitchFamily="34" charset="0"/>
                <a:ea typeface="Verdana" panose="020B0604030504040204" pitchFamily="34" charset="0"/>
                <a:cs typeface="Verdana" panose="020B0604030504040204" pitchFamily="34" charset="0"/>
              </a:rPr>
              <a:t>series </a:t>
            </a:r>
            <a:r>
              <a:rPr lang="en-US" sz="2000" spc="-5" dirty="0">
                <a:latin typeface="Verdana" panose="020B0604030504040204" pitchFamily="34" charset="0"/>
                <a:ea typeface="Verdana" panose="020B0604030504040204" pitchFamily="34" charset="0"/>
                <a:cs typeface="Verdana" panose="020B0604030504040204" pitchFamily="34" charset="0"/>
              </a:rPr>
              <a:t>of </a:t>
            </a:r>
            <a:r>
              <a:rPr lang="en-US" sz="2000" spc="-60" dirty="0">
                <a:latin typeface="Verdana" panose="020B0604030504040204" pitchFamily="34" charset="0"/>
                <a:ea typeface="Verdana" panose="020B0604030504040204" pitchFamily="34" charset="0"/>
                <a:cs typeface="Verdana" panose="020B0604030504040204" pitchFamily="34" charset="0"/>
              </a:rPr>
              <a:t>requirements </a:t>
            </a:r>
            <a:r>
              <a:rPr lang="en-US" sz="2000" spc="10" dirty="0">
                <a:latin typeface="Verdana" panose="020B0604030504040204" pitchFamily="34" charset="0"/>
                <a:ea typeface="Verdana" panose="020B0604030504040204" pitchFamily="34" charset="0"/>
                <a:cs typeface="Verdana" panose="020B0604030504040204" pitchFamily="34" charset="0"/>
              </a:rPr>
              <a:t>to</a:t>
            </a:r>
            <a:r>
              <a:rPr lang="en-US" sz="2000" spc="-385" dirty="0">
                <a:latin typeface="Verdana" panose="020B0604030504040204" pitchFamily="34" charset="0"/>
                <a:ea typeface="Verdana" panose="020B0604030504040204" pitchFamily="34" charset="0"/>
                <a:cs typeface="Verdana" panose="020B0604030504040204" pitchFamily="34" charset="0"/>
              </a:rPr>
              <a:t> </a:t>
            </a:r>
            <a:r>
              <a:rPr lang="en-US" sz="2000" spc="-95" dirty="0">
                <a:latin typeface="Verdana" panose="020B0604030504040204" pitchFamily="34" charset="0"/>
                <a:ea typeface="Verdana" panose="020B0604030504040204" pitchFamily="34" charset="0"/>
                <a:cs typeface="Verdana" panose="020B0604030504040204" pitchFamily="34" charset="0"/>
              </a:rPr>
              <a:t>ensure </a:t>
            </a:r>
            <a:r>
              <a:rPr lang="en-US" sz="2000" spc="-5" dirty="0">
                <a:latin typeface="Verdana" panose="020B0604030504040204" pitchFamily="34" charset="0"/>
                <a:ea typeface="Verdana" panose="020B0604030504040204" pitchFamily="34" charset="0"/>
                <a:cs typeface="Verdana" panose="020B0604030504040204" pitchFamily="34" charset="0"/>
              </a:rPr>
              <a:t>that </a:t>
            </a:r>
            <a:r>
              <a:rPr lang="en-US" sz="2000" spc="-55" dirty="0">
                <a:latin typeface="Verdana" panose="020B0604030504040204" pitchFamily="34" charset="0"/>
                <a:ea typeface="Verdana" panose="020B0604030504040204" pitchFamily="34" charset="0"/>
                <a:cs typeface="Verdana" panose="020B0604030504040204" pitchFamily="34" charset="0"/>
              </a:rPr>
              <a:t>your </a:t>
            </a:r>
            <a:r>
              <a:rPr lang="en-US" sz="2000" spc="-75" dirty="0">
                <a:latin typeface="Verdana" panose="020B0604030504040204" pitchFamily="34" charset="0"/>
                <a:ea typeface="Verdana" panose="020B0604030504040204" pitchFamily="34" charset="0"/>
                <a:cs typeface="Verdana" panose="020B0604030504040204" pitchFamily="34" charset="0"/>
              </a:rPr>
              <a:t>data </a:t>
            </a:r>
            <a:r>
              <a:rPr lang="en-US" sz="2000" spc="-100" dirty="0">
                <a:latin typeface="Verdana" panose="020B0604030504040204" pitchFamily="34" charset="0"/>
                <a:ea typeface="Verdana" panose="020B0604030504040204" pitchFamily="34" charset="0"/>
                <a:cs typeface="Verdana" panose="020B0604030504040204" pitchFamily="34" charset="0"/>
              </a:rPr>
              <a:t>is </a:t>
            </a:r>
            <a:r>
              <a:rPr lang="en-US" sz="2000" spc="-204" dirty="0">
                <a:latin typeface="Verdana" panose="020B0604030504040204" pitchFamily="34" charset="0"/>
                <a:ea typeface="Verdana" panose="020B0604030504040204" pitchFamily="34" charset="0"/>
                <a:cs typeface="Verdana" panose="020B0604030504040204" pitchFamily="34" charset="0"/>
              </a:rPr>
              <a:t>HIPAA </a:t>
            </a:r>
            <a:r>
              <a:rPr lang="en-US" sz="2000" spc="-50" dirty="0">
                <a:latin typeface="Verdana" panose="020B0604030504040204" pitchFamily="34" charset="0"/>
                <a:ea typeface="Verdana" panose="020B0604030504040204" pitchFamily="34" charset="0"/>
                <a:cs typeface="Verdana" panose="020B0604030504040204" pitchFamily="34" charset="0"/>
              </a:rPr>
              <a:t>compliant.  </a:t>
            </a:r>
            <a:r>
              <a:rPr lang="en-US" sz="2000" spc="-105" dirty="0">
                <a:latin typeface="Verdana" panose="020B0604030504040204" pitchFamily="34" charset="0"/>
                <a:ea typeface="Verdana" panose="020B0604030504040204" pitchFamily="34" charset="0"/>
                <a:cs typeface="Verdana" panose="020B0604030504040204" pitchFamily="34" charset="0"/>
              </a:rPr>
              <a:t>There </a:t>
            </a:r>
            <a:r>
              <a:rPr lang="en-US" sz="2000" spc="-90" dirty="0">
                <a:latin typeface="Verdana" panose="020B0604030504040204" pitchFamily="34" charset="0"/>
                <a:ea typeface="Verdana" panose="020B0604030504040204" pitchFamily="34" charset="0"/>
                <a:cs typeface="Verdana" panose="020B0604030504040204" pitchFamily="34" charset="0"/>
              </a:rPr>
              <a:t>are </a:t>
            </a:r>
            <a:r>
              <a:rPr lang="en-US" sz="2000" spc="-105" dirty="0">
                <a:latin typeface="Verdana" panose="020B0604030504040204" pitchFamily="34" charset="0"/>
                <a:ea typeface="Verdana" panose="020B0604030504040204" pitchFamily="34" charset="0"/>
                <a:cs typeface="Verdana" panose="020B0604030504040204" pitchFamily="34" charset="0"/>
              </a:rPr>
              <a:t>many </a:t>
            </a:r>
            <a:r>
              <a:rPr lang="en-US" sz="2000" spc="-114" dirty="0">
                <a:latin typeface="Verdana" panose="020B0604030504040204" pitchFamily="34" charset="0"/>
                <a:ea typeface="Verdana" panose="020B0604030504040204" pitchFamily="34" charset="0"/>
                <a:cs typeface="Verdana" panose="020B0604030504040204" pitchFamily="34" charset="0"/>
              </a:rPr>
              <a:t>aspects </a:t>
            </a:r>
            <a:r>
              <a:rPr lang="en-US" sz="2000" spc="-10" dirty="0">
                <a:latin typeface="Verdana" panose="020B0604030504040204" pitchFamily="34" charset="0"/>
                <a:ea typeface="Verdana" panose="020B0604030504040204" pitchFamily="34" charset="0"/>
                <a:cs typeface="Verdana" panose="020B0604030504040204" pitchFamily="34" charset="0"/>
              </a:rPr>
              <a:t>of </a:t>
            </a:r>
            <a:r>
              <a:rPr lang="en-US" sz="2000" spc="-204" dirty="0">
                <a:latin typeface="Verdana" panose="020B0604030504040204" pitchFamily="34" charset="0"/>
                <a:ea typeface="Verdana" panose="020B0604030504040204" pitchFamily="34" charset="0"/>
                <a:cs typeface="Verdana" panose="020B0604030504040204" pitchFamily="34" charset="0"/>
              </a:rPr>
              <a:t>HIPAA</a:t>
            </a:r>
            <a:r>
              <a:rPr lang="en-US" sz="2000" spc="-200" dirty="0">
                <a:latin typeface="Verdana" panose="020B0604030504040204" pitchFamily="34" charset="0"/>
                <a:ea typeface="Verdana" panose="020B0604030504040204" pitchFamily="34" charset="0"/>
                <a:cs typeface="Verdana" panose="020B0604030504040204" pitchFamily="34" charset="0"/>
              </a:rPr>
              <a:t> </a:t>
            </a:r>
            <a:r>
              <a:rPr lang="en-US" sz="2000" spc="-95" dirty="0">
                <a:latin typeface="Verdana" panose="020B0604030504040204" pitchFamily="34" charset="0"/>
                <a:ea typeface="Verdana" panose="020B0604030504040204" pitchFamily="34" charset="0"/>
                <a:cs typeface="Verdana" panose="020B0604030504040204" pitchFamily="34" charset="0"/>
              </a:rPr>
              <a:t>Compliance: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buClr>
                <a:srgbClr val="E48312"/>
              </a:buClr>
              <a:buFont typeface="Arial"/>
              <a:buChar char="◦"/>
              <a:tabLst>
                <a:tab pos="305435" algn="l"/>
              </a:tabLst>
            </a:pPr>
            <a:r>
              <a:rPr lang="en-US" sz="2000" b="1" spc="-135" dirty="0">
                <a:latin typeface="Verdana" panose="020B0604030504040204" pitchFamily="34" charset="0"/>
                <a:ea typeface="Verdana" panose="020B0604030504040204" pitchFamily="34" charset="0"/>
                <a:cs typeface="Verdana" panose="020B0604030504040204" pitchFamily="34" charset="0"/>
              </a:rPr>
              <a:t>Transport </a:t>
            </a:r>
            <a:r>
              <a:rPr lang="en-US" sz="2000" b="1" spc="-125" dirty="0">
                <a:latin typeface="Verdana" panose="020B0604030504040204" pitchFamily="34" charset="0"/>
                <a:ea typeface="Verdana" panose="020B0604030504040204" pitchFamily="34" charset="0"/>
                <a:cs typeface="Verdana" panose="020B0604030504040204" pitchFamily="34" charset="0"/>
              </a:rPr>
              <a:t>Encryption</a:t>
            </a:r>
            <a:r>
              <a:rPr lang="en-US" sz="2000" spc="-125" dirty="0">
                <a:latin typeface="Verdana" panose="020B0604030504040204" pitchFamily="34" charset="0"/>
                <a:ea typeface="Verdana" panose="020B0604030504040204" pitchFamily="34" charset="0"/>
                <a:cs typeface="Verdana" panose="020B0604030504040204" pitchFamily="34" charset="0"/>
              </a:rPr>
              <a:t>: </a:t>
            </a:r>
            <a:r>
              <a:rPr lang="en-US" sz="2000" spc="-120" dirty="0">
                <a:latin typeface="Verdana" panose="020B0604030504040204" pitchFamily="34" charset="0"/>
                <a:ea typeface="Verdana" panose="020B0604030504040204" pitchFamily="34" charset="0"/>
                <a:cs typeface="Verdana" panose="020B0604030504040204" pitchFamily="34" charset="0"/>
              </a:rPr>
              <a:t>Is </a:t>
            </a:r>
            <a:r>
              <a:rPr lang="en-US" sz="2000" spc="-105" dirty="0">
                <a:latin typeface="Verdana" panose="020B0604030504040204" pitchFamily="34" charset="0"/>
                <a:ea typeface="Verdana" panose="020B0604030504040204" pitchFamily="34" charset="0"/>
                <a:cs typeface="Verdana" panose="020B0604030504040204" pitchFamily="34" charset="0"/>
              </a:rPr>
              <a:t>always </a:t>
            </a:r>
            <a:r>
              <a:rPr lang="en-US" sz="2000" spc="-55" dirty="0">
                <a:latin typeface="Verdana" panose="020B0604030504040204" pitchFamily="34" charset="0"/>
                <a:ea typeface="Verdana" panose="020B0604030504040204" pitchFamily="34" charset="0"/>
                <a:cs typeface="Verdana" panose="020B0604030504040204" pitchFamily="34" charset="0"/>
              </a:rPr>
              <a:t>encrypted </a:t>
            </a:r>
            <a:r>
              <a:rPr lang="en-US" sz="2000" spc="-160" dirty="0">
                <a:latin typeface="Verdana" panose="020B0604030504040204" pitchFamily="34" charset="0"/>
                <a:ea typeface="Verdana" panose="020B0604030504040204" pitchFamily="34" charset="0"/>
                <a:cs typeface="Verdana" panose="020B0604030504040204" pitchFamily="34" charset="0"/>
              </a:rPr>
              <a:t>as </a:t>
            </a:r>
            <a:r>
              <a:rPr lang="en-US" sz="2000" spc="50" dirty="0">
                <a:latin typeface="Verdana" panose="020B0604030504040204" pitchFamily="34" charset="0"/>
                <a:ea typeface="Verdana" panose="020B0604030504040204" pitchFamily="34" charset="0"/>
                <a:cs typeface="Verdana" panose="020B0604030504040204" pitchFamily="34" charset="0"/>
              </a:rPr>
              <a:t>it </a:t>
            </a:r>
            <a:r>
              <a:rPr lang="en-US" sz="2000" spc="-90" dirty="0">
                <a:latin typeface="Verdana" panose="020B0604030504040204" pitchFamily="34" charset="0"/>
                <a:ea typeface="Verdana" panose="020B0604030504040204" pitchFamily="34" charset="0"/>
                <a:cs typeface="Verdana" panose="020B0604030504040204" pitchFamily="34" charset="0"/>
              </a:rPr>
              <a:t>is </a:t>
            </a:r>
            <a:r>
              <a:rPr lang="en-US" sz="2000" spc="-35" dirty="0">
                <a:latin typeface="Verdana" panose="020B0604030504040204" pitchFamily="34" charset="0"/>
                <a:ea typeface="Verdana" panose="020B0604030504040204" pitchFamily="34" charset="0"/>
                <a:cs typeface="Verdana" panose="020B0604030504040204" pitchFamily="34" charset="0"/>
              </a:rPr>
              <a:t>transmitted </a:t>
            </a:r>
            <a:r>
              <a:rPr lang="en-US" sz="2000" spc="-60" dirty="0">
                <a:latin typeface="Verdana" panose="020B0604030504040204" pitchFamily="34" charset="0"/>
                <a:ea typeface="Verdana" panose="020B0604030504040204" pitchFamily="34" charset="0"/>
                <a:cs typeface="Verdana" panose="020B0604030504040204" pitchFamily="34" charset="0"/>
              </a:rPr>
              <a:t>over </a:t>
            </a:r>
            <a:r>
              <a:rPr lang="en-US" sz="2000" spc="-20" dirty="0">
                <a:latin typeface="Verdana" panose="020B0604030504040204" pitchFamily="34" charset="0"/>
                <a:ea typeface="Verdana" panose="020B0604030504040204" pitchFamily="34" charset="0"/>
                <a:cs typeface="Verdana" panose="020B0604030504040204" pitchFamily="34" charset="0"/>
              </a:rPr>
              <a:t>the</a:t>
            </a:r>
            <a:r>
              <a:rPr lang="en-US" sz="2000" spc="-145" dirty="0">
                <a:latin typeface="Verdana" panose="020B0604030504040204" pitchFamily="34" charset="0"/>
                <a:ea typeface="Verdana" panose="020B0604030504040204" pitchFamily="34" charset="0"/>
                <a:cs typeface="Verdana" panose="020B0604030504040204" pitchFamily="34" charset="0"/>
              </a:rPr>
              <a:t> </a:t>
            </a:r>
            <a:r>
              <a:rPr lang="en-US" sz="2000" spc="-25" dirty="0">
                <a:latin typeface="Verdana" panose="020B0604030504040204" pitchFamily="34" charset="0"/>
                <a:ea typeface="Verdana" panose="020B0604030504040204" pitchFamily="34" charset="0"/>
                <a:cs typeface="Verdana" panose="020B0604030504040204" pitchFamily="34" charset="0"/>
              </a:rPr>
              <a:t>Internet</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buClr>
                <a:srgbClr val="E48312"/>
              </a:buClr>
              <a:buFont typeface="Arial"/>
              <a:buChar char="◦"/>
              <a:tabLst>
                <a:tab pos="305435" algn="l"/>
              </a:tabLst>
            </a:pPr>
            <a:r>
              <a:rPr lang="en-US" sz="2000" b="1" spc="-155" dirty="0">
                <a:latin typeface="Verdana" panose="020B0604030504040204" pitchFamily="34" charset="0"/>
                <a:ea typeface="Verdana" panose="020B0604030504040204" pitchFamily="34" charset="0"/>
                <a:cs typeface="Verdana" panose="020B0604030504040204" pitchFamily="34" charset="0"/>
              </a:rPr>
              <a:t>Backup</a:t>
            </a:r>
            <a:r>
              <a:rPr lang="en-US" sz="2000" spc="-155" dirty="0">
                <a:latin typeface="Verdana" panose="020B0604030504040204" pitchFamily="34" charset="0"/>
                <a:ea typeface="Verdana" panose="020B0604030504040204" pitchFamily="34" charset="0"/>
                <a:cs typeface="Verdana" panose="020B0604030504040204" pitchFamily="34" charset="0"/>
              </a:rPr>
              <a:t>: </a:t>
            </a:r>
            <a:r>
              <a:rPr lang="en-US" sz="2000" spc="-120" dirty="0">
                <a:latin typeface="Verdana" panose="020B0604030504040204" pitchFamily="34" charset="0"/>
                <a:ea typeface="Verdana" panose="020B0604030504040204" pitchFamily="34" charset="0"/>
                <a:cs typeface="Verdana" panose="020B0604030504040204" pitchFamily="34" charset="0"/>
              </a:rPr>
              <a:t>Is </a:t>
            </a:r>
            <a:r>
              <a:rPr lang="en-US" sz="2000" spc="-70" dirty="0">
                <a:latin typeface="Verdana" panose="020B0604030504040204" pitchFamily="34" charset="0"/>
                <a:ea typeface="Verdana" panose="020B0604030504040204" pitchFamily="34" charset="0"/>
                <a:cs typeface="Verdana" panose="020B0604030504040204" pitchFamily="34" charset="0"/>
              </a:rPr>
              <a:t>never </a:t>
            </a:r>
            <a:r>
              <a:rPr lang="en-US" sz="2000" spc="-40" dirty="0">
                <a:latin typeface="Verdana" panose="020B0604030504040204" pitchFamily="34" charset="0"/>
                <a:ea typeface="Verdana" panose="020B0604030504040204" pitchFamily="34" charset="0"/>
                <a:cs typeface="Verdana" panose="020B0604030504040204" pitchFamily="34" charset="0"/>
              </a:rPr>
              <a:t>lost, </a:t>
            </a:r>
            <a:r>
              <a:rPr lang="en-US" sz="2000" spc="-50" dirty="0">
                <a:latin typeface="Verdana" panose="020B0604030504040204" pitchFamily="34" charset="0"/>
                <a:ea typeface="Verdana" panose="020B0604030504040204" pitchFamily="34" charset="0"/>
                <a:cs typeface="Verdana" panose="020B0604030504040204" pitchFamily="34" charset="0"/>
              </a:rPr>
              <a:t>i.e. </a:t>
            </a:r>
            <a:r>
              <a:rPr lang="en-US" sz="2000" spc="-70" dirty="0">
                <a:latin typeface="Verdana" panose="020B0604030504040204" pitchFamily="34" charset="0"/>
                <a:ea typeface="Verdana" panose="020B0604030504040204" pitchFamily="34" charset="0"/>
                <a:cs typeface="Verdana" panose="020B0604030504040204" pitchFamily="34" charset="0"/>
              </a:rPr>
              <a:t>should </a:t>
            </a:r>
            <a:r>
              <a:rPr lang="en-US" sz="2000" spc="-80" dirty="0">
                <a:latin typeface="Verdana" panose="020B0604030504040204" pitchFamily="34" charset="0"/>
                <a:ea typeface="Verdana" panose="020B0604030504040204" pitchFamily="34" charset="0"/>
                <a:cs typeface="Verdana" panose="020B0604030504040204" pitchFamily="34" charset="0"/>
              </a:rPr>
              <a:t>be </a:t>
            </a:r>
            <a:r>
              <a:rPr lang="en-US" sz="2000" spc="-105" dirty="0">
                <a:latin typeface="Verdana" panose="020B0604030504040204" pitchFamily="34" charset="0"/>
                <a:ea typeface="Verdana" panose="020B0604030504040204" pitchFamily="34" charset="0"/>
                <a:cs typeface="Verdana" panose="020B0604030504040204" pitchFamily="34" charset="0"/>
              </a:rPr>
              <a:t>backed </a:t>
            </a:r>
            <a:r>
              <a:rPr lang="en-US" sz="2000" spc="-60" dirty="0">
                <a:latin typeface="Verdana" panose="020B0604030504040204" pitchFamily="34" charset="0"/>
                <a:ea typeface="Verdana" panose="020B0604030504040204" pitchFamily="34" charset="0"/>
                <a:cs typeface="Verdana" panose="020B0604030504040204" pitchFamily="34" charset="0"/>
              </a:rPr>
              <a:t>up </a:t>
            </a:r>
            <a:r>
              <a:rPr lang="en-US" sz="2000" spc="-85" dirty="0">
                <a:latin typeface="Verdana" panose="020B0604030504040204" pitchFamily="34" charset="0"/>
                <a:ea typeface="Verdana" panose="020B0604030504040204" pitchFamily="34" charset="0"/>
                <a:cs typeface="Verdana" panose="020B0604030504040204" pitchFamily="34" charset="0"/>
              </a:rPr>
              <a:t>and </a:t>
            </a:r>
            <a:r>
              <a:rPr lang="en-US" sz="2000" spc="-110" dirty="0">
                <a:latin typeface="Verdana" panose="020B0604030504040204" pitchFamily="34" charset="0"/>
                <a:ea typeface="Verdana" panose="020B0604030504040204" pitchFamily="34" charset="0"/>
                <a:cs typeface="Verdana" panose="020B0604030504040204" pitchFamily="34" charset="0"/>
              </a:rPr>
              <a:t>can </a:t>
            </a:r>
            <a:r>
              <a:rPr lang="en-US" sz="2000" spc="-80" dirty="0">
                <a:latin typeface="Verdana" panose="020B0604030504040204" pitchFamily="34" charset="0"/>
                <a:ea typeface="Verdana" panose="020B0604030504040204" pitchFamily="34" charset="0"/>
                <a:cs typeface="Verdana" panose="020B0604030504040204" pitchFamily="34" charset="0"/>
              </a:rPr>
              <a:t>be</a:t>
            </a:r>
            <a:r>
              <a:rPr lang="en-US" sz="2000" spc="-155" dirty="0">
                <a:latin typeface="Verdana" panose="020B0604030504040204" pitchFamily="34" charset="0"/>
                <a:ea typeface="Verdana" panose="020B0604030504040204" pitchFamily="34" charset="0"/>
                <a:cs typeface="Verdana" panose="020B0604030504040204" pitchFamily="34" charset="0"/>
              </a:rPr>
              <a:t> </a:t>
            </a:r>
            <a:r>
              <a:rPr lang="en-US" sz="2000" spc="-75" dirty="0">
                <a:latin typeface="Verdana" panose="020B0604030504040204" pitchFamily="34" charset="0"/>
                <a:ea typeface="Verdana" panose="020B0604030504040204" pitchFamily="34" charset="0"/>
                <a:cs typeface="Verdana" panose="020B0604030504040204" pitchFamily="34" charset="0"/>
              </a:rPr>
              <a:t>recovered</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buClr>
                <a:srgbClr val="E48312"/>
              </a:buClr>
              <a:buFont typeface="Arial"/>
              <a:buChar char="◦"/>
              <a:tabLst>
                <a:tab pos="305435" algn="l"/>
              </a:tabLst>
            </a:pPr>
            <a:r>
              <a:rPr lang="en-US" sz="2000" b="1" spc="-100" dirty="0">
                <a:latin typeface="Verdana" panose="020B0604030504040204" pitchFamily="34" charset="0"/>
                <a:ea typeface="Verdana" panose="020B0604030504040204" pitchFamily="34" charset="0"/>
                <a:cs typeface="Verdana" panose="020B0604030504040204" pitchFamily="34" charset="0"/>
              </a:rPr>
              <a:t>Authorization</a:t>
            </a:r>
            <a:r>
              <a:rPr lang="en-US" sz="2000" spc="-100" dirty="0">
                <a:latin typeface="Verdana" panose="020B0604030504040204" pitchFamily="34" charset="0"/>
                <a:ea typeface="Verdana" panose="020B0604030504040204" pitchFamily="34" charset="0"/>
                <a:cs typeface="Verdana" panose="020B0604030504040204" pitchFamily="34" charset="0"/>
              </a:rPr>
              <a:t>: </a:t>
            </a:r>
            <a:r>
              <a:rPr lang="en-US" sz="2000" spc="-120" dirty="0">
                <a:latin typeface="Verdana" panose="020B0604030504040204" pitchFamily="34" charset="0"/>
                <a:ea typeface="Verdana" panose="020B0604030504040204" pitchFamily="34" charset="0"/>
                <a:cs typeface="Verdana" panose="020B0604030504040204" pitchFamily="34" charset="0"/>
              </a:rPr>
              <a:t>Is </a:t>
            </a:r>
            <a:r>
              <a:rPr lang="en-US" sz="2000" spc="-45" dirty="0">
                <a:latin typeface="Verdana" panose="020B0604030504040204" pitchFamily="34" charset="0"/>
                <a:ea typeface="Verdana" panose="020B0604030504040204" pitchFamily="34" charset="0"/>
                <a:cs typeface="Verdana" panose="020B0604030504040204" pitchFamily="34" charset="0"/>
              </a:rPr>
              <a:t>only </a:t>
            </a:r>
            <a:r>
              <a:rPr lang="en-US" sz="2000" spc="-105" dirty="0">
                <a:latin typeface="Verdana" panose="020B0604030504040204" pitchFamily="34" charset="0"/>
                <a:ea typeface="Verdana" panose="020B0604030504040204" pitchFamily="34" charset="0"/>
                <a:cs typeface="Verdana" panose="020B0604030504040204" pitchFamily="34" charset="0"/>
              </a:rPr>
              <a:t>accessible </a:t>
            </a:r>
            <a:r>
              <a:rPr lang="en-US" sz="2000" spc="-75" dirty="0">
                <a:latin typeface="Verdana" panose="020B0604030504040204" pitchFamily="34" charset="0"/>
                <a:ea typeface="Verdana" panose="020B0604030504040204" pitchFamily="34" charset="0"/>
                <a:cs typeface="Verdana" panose="020B0604030504040204" pitchFamily="34" charset="0"/>
              </a:rPr>
              <a:t>by </a:t>
            </a:r>
            <a:r>
              <a:rPr lang="en-US" sz="2000" spc="-55" dirty="0">
                <a:latin typeface="Verdana" panose="020B0604030504040204" pitchFamily="34" charset="0"/>
                <a:ea typeface="Verdana" panose="020B0604030504040204" pitchFamily="34" charset="0"/>
                <a:cs typeface="Verdana" panose="020B0604030504040204" pitchFamily="34" charset="0"/>
              </a:rPr>
              <a:t>authorized </a:t>
            </a:r>
            <a:r>
              <a:rPr lang="en-US" sz="2000" spc="-70" dirty="0">
                <a:latin typeface="Verdana" panose="020B0604030504040204" pitchFamily="34" charset="0"/>
                <a:ea typeface="Verdana" panose="020B0604030504040204" pitchFamily="34" charset="0"/>
                <a:cs typeface="Verdana" panose="020B0604030504040204" pitchFamily="34" charset="0"/>
              </a:rPr>
              <a:t>personnel </a:t>
            </a:r>
            <a:r>
              <a:rPr lang="en-US" sz="2000" spc="-90" dirty="0">
                <a:latin typeface="Verdana" panose="020B0604030504040204" pitchFamily="34" charset="0"/>
                <a:ea typeface="Verdana" panose="020B0604030504040204" pitchFamily="34" charset="0"/>
                <a:cs typeface="Verdana" panose="020B0604030504040204" pitchFamily="34" charset="0"/>
              </a:rPr>
              <a:t>using </a:t>
            </a:r>
            <a:r>
              <a:rPr lang="en-US" sz="2000" spc="-55" dirty="0">
                <a:latin typeface="Verdana" panose="020B0604030504040204" pitchFamily="34" charset="0"/>
                <a:ea typeface="Verdana" panose="020B0604030504040204" pitchFamily="34" charset="0"/>
                <a:cs typeface="Verdana" panose="020B0604030504040204" pitchFamily="34" charset="0"/>
              </a:rPr>
              <a:t>unique, </a:t>
            </a:r>
            <a:r>
              <a:rPr lang="en-US" sz="2000" spc="-50" dirty="0">
                <a:latin typeface="Verdana" panose="020B0604030504040204" pitchFamily="34" charset="0"/>
                <a:ea typeface="Verdana" panose="020B0604030504040204" pitchFamily="34" charset="0"/>
                <a:cs typeface="Verdana" panose="020B0604030504040204" pitchFamily="34" charset="0"/>
              </a:rPr>
              <a:t>audited </a:t>
            </a:r>
            <a:r>
              <a:rPr lang="en-US" sz="2000" spc="-145" dirty="0">
                <a:latin typeface="Verdana" panose="020B0604030504040204" pitchFamily="34" charset="0"/>
                <a:ea typeface="Verdana" panose="020B0604030504040204" pitchFamily="34" charset="0"/>
                <a:cs typeface="Verdana" panose="020B0604030504040204" pitchFamily="34" charset="0"/>
              </a:rPr>
              <a:t>access</a:t>
            </a:r>
            <a:r>
              <a:rPr lang="en-US" sz="2000" spc="-120" dirty="0">
                <a:latin typeface="Verdana" panose="020B0604030504040204" pitchFamily="34" charset="0"/>
                <a:ea typeface="Verdana" panose="020B0604030504040204" pitchFamily="34" charset="0"/>
                <a:cs typeface="Verdana" panose="020B0604030504040204" pitchFamily="34" charset="0"/>
              </a:rPr>
              <a:t> </a:t>
            </a:r>
            <a:r>
              <a:rPr lang="en-US" sz="2000" spc="-50" dirty="0">
                <a:latin typeface="Verdana" panose="020B0604030504040204" pitchFamily="34" charset="0"/>
                <a:ea typeface="Verdana" panose="020B0604030504040204" pitchFamily="34" charset="0"/>
                <a:cs typeface="Verdana" panose="020B0604030504040204" pitchFamily="34" charset="0"/>
              </a:rPr>
              <a:t>controls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buClr>
                <a:srgbClr val="E48312"/>
              </a:buClr>
              <a:buFont typeface="Arial"/>
              <a:buChar char="◦"/>
              <a:tabLst>
                <a:tab pos="305435" algn="l"/>
              </a:tabLst>
            </a:pPr>
            <a:r>
              <a:rPr lang="en-US" sz="2000" b="1" spc="-80" dirty="0">
                <a:latin typeface="Verdana" panose="020B0604030504040204" pitchFamily="34" charset="0"/>
                <a:ea typeface="Verdana" panose="020B0604030504040204" pitchFamily="34" charset="0"/>
                <a:cs typeface="Verdana" panose="020B0604030504040204" pitchFamily="34" charset="0"/>
              </a:rPr>
              <a:t>Integrity</a:t>
            </a:r>
            <a:r>
              <a:rPr lang="en-US" sz="2000" spc="-80" dirty="0">
                <a:latin typeface="Verdana" panose="020B0604030504040204" pitchFamily="34" charset="0"/>
                <a:ea typeface="Verdana" panose="020B0604030504040204" pitchFamily="34" charset="0"/>
                <a:cs typeface="Verdana" panose="020B0604030504040204" pitchFamily="34" charset="0"/>
              </a:rPr>
              <a:t>: </a:t>
            </a:r>
            <a:r>
              <a:rPr lang="en-US" sz="2000" spc="-120" dirty="0">
                <a:latin typeface="Verdana" panose="020B0604030504040204" pitchFamily="34" charset="0"/>
                <a:ea typeface="Verdana" panose="020B0604030504040204" pitchFamily="34" charset="0"/>
                <a:cs typeface="Verdana" panose="020B0604030504040204" pitchFamily="34" charset="0"/>
              </a:rPr>
              <a:t>Is </a:t>
            </a:r>
            <a:r>
              <a:rPr lang="en-US" sz="2000" spc="-5" dirty="0">
                <a:latin typeface="Verdana" panose="020B0604030504040204" pitchFamily="34" charset="0"/>
                <a:ea typeface="Verdana" panose="020B0604030504040204" pitchFamily="34" charset="0"/>
                <a:cs typeface="Verdana" panose="020B0604030504040204" pitchFamily="34" charset="0"/>
              </a:rPr>
              <a:t>not </a:t>
            </a:r>
            <a:r>
              <a:rPr lang="en-US" sz="2000" spc="-55" dirty="0">
                <a:latin typeface="Verdana" panose="020B0604030504040204" pitchFamily="34" charset="0"/>
                <a:ea typeface="Verdana" panose="020B0604030504040204" pitchFamily="34" charset="0"/>
                <a:cs typeface="Verdana" panose="020B0604030504040204" pitchFamily="34" charset="0"/>
              </a:rPr>
              <a:t>tampered </a:t>
            </a:r>
            <a:r>
              <a:rPr lang="en-US" sz="2000" spc="5" dirty="0">
                <a:latin typeface="Verdana" panose="020B0604030504040204" pitchFamily="34" charset="0"/>
                <a:ea typeface="Verdana" panose="020B0604030504040204" pitchFamily="34" charset="0"/>
                <a:cs typeface="Verdana" panose="020B0604030504040204" pitchFamily="34" charset="0"/>
              </a:rPr>
              <a:t>with </a:t>
            </a:r>
            <a:r>
              <a:rPr lang="en-US" sz="2000" spc="-10" dirty="0">
                <a:latin typeface="Verdana" panose="020B0604030504040204" pitchFamily="34" charset="0"/>
                <a:ea typeface="Verdana" panose="020B0604030504040204" pitchFamily="34" charset="0"/>
                <a:cs typeface="Verdana" panose="020B0604030504040204" pitchFamily="34" charset="0"/>
              </a:rPr>
              <a:t>or</a:t>
            </a:r>
            <a:r>
              <a:rPr lang="en-US" sz="2000" spc="-310" dirty="0">
                <a:latin typeface="Verdana" panose="020B0604030504040204" pitchFamily="34" charset="0"/>
                <a:ea typeface="Verdana" panose="020B0604030504040204" pitchFamily="34" charset="0"/>
                <a:cs typeface="Verdana" panose="020B0604030504040204" pitchFamily="34" charset="0"/>
              </a:rPr>
              <a:t> </a:t>
            </a:r>
            <a:r>
              <a:rPr lang="en-US" sz="2000" spc="-45" dirty="0">
                <a:latin typeface="Verdana" panose="020B0604030504040204" pitchFamily="34" charset="0"/>
                <a:ea typeface="Verdana" panose="020B0604030504040204" pitchFamily="34" charset="0"/>
                <a:cs typeface="Verdana" panose="020B0604030504040204" pitchFamily="34" charset="0"/>
              </a:rPr>
              <a:t>altered</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buClr>
                <a:srgbClr val="E48312"/>
              </a:buClr>
              <a:buFont typeface="Arial"/>
              <a:buChar char="◦"/>
              <a:tabLst>
                <a:tab pos="305435" algn="l"/>
              </a:tabLst>
            </a:pPr>
            <a:r>
              <a:rPr lang="en-US" sz="2000" b="1" spc="-150" dirty="0">
                <a:latin typeface="Verdana" panose="020B0604030504040204" pitchFamily="34" charset="0"/>
                <a:ea typeface="Verdana" panose="020B0604030504040204" pitchFamily="34" charset="0"/>
                <a:cs typeface="Verdana" panose="020B0604030504040204" pitchFamily="34" charset="0"/>
              </a:rPr>
              <a:t>Storage </a:t>
            </a:r>
            <a:r>
              <a:rPr lang="en-US" sz="2000" b="1" spc="-125" dirty="0">
                <a:latin typeface="Verdana" panose="020B0604030504040204" pitchFamily="34" charset="0"/>
                <a:ea typeface="Verdana" panose="020B0604030504040204" pitchFamily="34" charset="0"/>
                <a:cs typeface="Verdana" panose="020B0604030504040204" pitchFamily="34" charset="0"/>
              </a:rPr>
              <a:t>Encryption</a:t>
            </a:r>
            <a:r>
              <a:rPr lang="en-US" sz="2000" spc="-125" dirty="0">
                <a:latin typeface="Verdana" panose="020B0604030504040204" pitchFamily="34" charset="0"/>
                <a:ea typeface="Verdana" panose="020B0604030504040204" pitchFamily="34" charset="0"/>
                <a:cs typeface="Verdana" panose="020B0604030504040204" pitchFamily="34" charset="0"/>
              </a:rPr>
              <a:t>: </a:t>
            </a:r>
            <a:r>
              <a:rPr lang="en-US" sz="2000" spc="-95" dirty="0">
                <a:latin typeface="Verdana" panose="020B0604030504040204" pitchFamily="34" charset="0"/>
                <a:ea typeface="Verdana" panose="020B0604030504040204" pitchFamily="34" charset="0"/>
                <a:cs typeface="Verdana" panose="020B0604030504040204" pitchFamily="34" charset="0"/>
              </a:rPr>
              <a:t>Should </a:t>
            </a:r>
            <a:r>
              <a:rPr lang="en-US" sz="2000" spc="-80" dirty="0">
                <a:latin typeface="Verdana" panose="020B0604030504040204" pitchFamily="34" charset="0"/>
                <a:ea typeface="Verdana" panose="020B0604030504040204" pitchFamily="34" charset="0"/>
                <a:cs typeface="Verdana" panose="020B0604030504040204" pitchFamily="34" charset="0"/>
              </a:rPr>
              <a:t>be </a:t>
            </a:r>
            <a:r>
              <a:rPr lang="en-US" sz="2000" spc="-55" dirty="0">
                <a:latin typeface="Verdana" panose="020B0604030504040204" pitchFamily="34" charset="0"/>
                <a:ea typeface="Verdana" panose="020B0604030504040204" pitchFamily="34" charset="0"/>
                <a:cs typeface="Verdana" panose="020B0604030504040204" pitchFamily="34" charset="0"/>
              </a:rPr>
              <a:t>encrypted </a:t>
            </a:r>
            <a:r>
              <a:rPr lang="en-US" sz="2000" spc="-60" dirty="0">
                <a:latin typeface="Verdana" panose="020B0604030504040204" pitchFamily="34" charset="0"/>
                <a:ea typeface="Verdana" panose="020B0604030504040204" pitchFamily="34" charset="0"/>
                <a:cs typeface="Verdana" panose="020B0604030504040204" pitchFamily="34" charset="0"/>
              </a:rPr>
              <a:t>when </a:t>
            </a:r>
            <a:r>
              <a:rPr lang="en-US" sz="2000" spc="50" dirty="0">
                <a:latin typeface="Verdana" panose="020B0604030504040204" pitchFamily="34" charset="0"/>
                <a:ea typeface="Verdana" panose="020B0604030504040204" pitchFamily="34" charset="0"/>
                <a:cs typeface="Verdana" panose="020B0604030504040204" pitchFamily="34" charset="0"/>
              </a:rPr>
              <a:t>it </a:t>
            </a:r>
            <a:r>
              <a:rPr lang="en-US" sz="2000" spc="-90" dirty="0">
                <a:latin typeface="Verdana" panose="020B0604030504040204" pitchFamily="34" charset="0"/>
                <a:ea typeface="Verdana" panose="020B0604030504040204" pitchFamily="34" charset="0"/>
                <a:cs typeface="Verdana" panose="020B0604030504040204" pitchFamily="34" charset="0"/>
              </a:rPr>
              <a:t>is </a:t>
            </a:r>
            <a:r>
              <a:rPr lang="en-US" sz="2000" spc="-75" dirty="0">
                <a:latin typeface="Verdana" panose="020B0604030504040204" pitchFamily="34" charset="0"/>
                <a:ea typeface="Verdana" panose="020B0604030504040204" pitchFamily="34" charset="0"/>
                <a:cs typeface="Verdana" panose="020B0604030504040204" pitchFamily="34" charset="0"/>
              </a:rPr>
              <a:t>being </a:t>
            </a:r>
            <a:r>
              <a:rPr lang="en-US" sz="2000" spc="-55" dirty="0">
                <a:latin typeface="Verdana" panose="020B0604030504040204" pitchFamily="34" charset="0"/>
                <a:ea typeface="Verdana" panose="020B0604030504040204" pitchFamily="34" charset="0"/>
                <a:cs typeface="Verdana" panose="020B0604030504040204" pitchFamily="34" charset="0"/>
              </a:rPr>
              <a:t>stored </a:t>
            </a:r>
            <a:r>
              <a:rPr lang="en-US" sz="2000" spc="-10" dirty="0">
                <a:latin typeface="Verdana" panose="020B0604030504040204" pitchFamily="34" charset="0"/>
                <a:ea typeface="Verdana" panose="020B0604030504040204" pitchFamily="34" charset="0"/>
                <a:cs typeface="Verdana" panose="020B0604030504040204" pitchFamily="34" charset="0"/>
              </a:rPr>
              <a:t>or</a:t>
            </a:r>
            <a:r>
              <a:rPr lang="en-US" sz="2000" spc="-260" dirty="0">
                <a:latin typeface="Verdana" panose="020B0604030504040204" pitchFamily="34" charset="0"/>
                <a:ea typeface="Verdana" panose="020B0604030504040204" pitchFamily="34" charset="0"/>
                <a:cs typeface="Verdana" panose="020B0604030504040204" pitchFamily="34" charset="0"/>
              </a:rPr>
              <a:t> </a:t>
            </a:r>
            <a:r>
              <a:rPr lang="en-US" sz="2000" spc="-75" dirty="0">
                <a:latin typeface="Verdana" panose="020B0604030504040204" pitchFamily="34" charset="0"/>
                <a:ea typeface="Verdana" panose="020B0604030504040204" pitchFamily="34" charset="0"/>
                <a:cs typeface="Verdana" panose="020B0604030504040204" pitchFamily="34" charset="0"/>
              </a:rPr>
              <a:t>archived</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buClr>
                <a:srgbClr val="E48312"/>
              </a:buClr>
              <a:buFont typeface="Arial"/>
              <a:buChar char="◦"/>
              <a:tabLst>
                <a:tab pos="305435" algn="l"/>
              </a:tabLst>
            </a:pPr>
            <a:r>
              <a:rPr lang="en-US" sz="2000" b="1" spc="-135" dirty="0">
                <a:latin typeface="Verdana" panose="020B0604030504040204" pitchFamily="34" charset="0"/>
                <a:ea typeface="Verdana" panose="020B0604030504040204" pitchFamily="34" charset="0"/>
                <a:cs typeface="Verdana" panose="020B0604030504040204" pitchFamily="34" charset="0"/>
              </a:rPr>
              <a:t>Disposal</a:t>
            </a:r>
            <a:r>
              <a:rPr lang="en-US" sz="2000" spc="-135" dirty="0">
                <a:latin typeface="Verdana" panose="020B0604030504040204" pitchFamily="34" charset="0"/>
                <a:ea typeface="Verdana" panose="020B0604030504040204" pitchFamily="34" charset="0"/>
                <a:cs typeface="Verdana" panose="020B0604030504040204" pitchFamily="34" charset="0"/>
              </a:rPr>
              <a:t>: </a:t>
            </a:r>
            <a:r>
              <a:rPr lang="en-US" sz="2000" spc="-170" dirty="0">
                <a:latin typeface="Verdana" panose="020B0604030504040204" pitchFamily="34" charset="0"/>
                <a:ea typeface="Verdana" panose="020B0604030504040204" pitchFamily="34" charset="0"/>
                <a:cs typeface="Verdana" panose="020B0604030504040204" pitchFamily="34" charset="0"/>
              </a:rPr>
              <a:t>Can </a:t>
            </a:r>
            <a:r>
              <a:rPr lang="en-US" sz="2000" spc="-80" dirty="0">
                <a:latin typeface="Verdana" panose="020B0604030504040204" pitchFamily="34" charset="0"/>
                <a:ea typeface="Verdana" panose="020B0604030504040204" pitchFamily="34" charset="0"/>
                <a:cs typeface="Verdana" panose="020B0604030504040204" pitchFamily="34" charset="0"/>
              </a:rPr>
              <a:t>be </a:t>
            </a:r>
            <a:r>
              <a:rPr lang="en-US" sz="2000" spc="-50" dirty="0">
                <a:latin typeface="Verdana" panose="020B0604030504040204" pitchFamily="34" charset="0"/>
                <a:ea typeface="Verdana" panose="020B0604030504040204" pitchFamily="34" charset="0"/>
                <a:cs typeface="Verdana" panose="020B0604030504040204" pitchFamily="34" charset="0"/>
              </a:rPr>
              <a:t>permanently </a:t>
            </a:r>
            <a:r>
              <a:rPr lang="en-US" sz="2000" spc="-90" dirty="0">
                <a:latin typeface="Verdana" panose="020B0604030504040204" pitchFamily="34" charset="0"/>
                <a:ea typeface="Verdana" panose="020B0604030504040204" pitchFamily="34" charset="0"/>
                <a:cs typeface="Verdana" panose="020B0604030504040204" pitchFamily="34" charset="0"/>
              </a:rPr>
              <a:t>disposed </a:t>
            </a:r>
            <a:r>
              <a:rPr lang="en-US" sz="2000" dirty="0">
                <a:latin typeface="Verdana" panose="020B0604030504040204" pitchFamily="34" charset="0"/>
                <a:ea typeface="Verdana" panose="020B0604030504040204" pitchFamily="34" charset="0"/>
                <a:cs typeface="Verdana" panose="020B0604030504040204" pitchFamily="34" charset="0"/>
              </a:rPr>
              <a:t>of </a:t>
            </a:r>
            <a:r>
              <a:rPr lang="en-US" sz="2000" spc="-60" dirty="0">
                <a:latin typeface="Verdana" panose="020B0604030504040204" pitchFamily="34" charset="0"/>
                <a:ea typeface="Verdana" panose="020B0604030504040204" pitchFamily="34" charset="0"/>
                <a:cs typeface="Verdana" panose="020B0604030504040204" pitchFamily="34" charset="0"/>
              </a:rPr>
              <a:t>when </a:t>
            </a:r>
            <a:r>
              <a:rPr lang="en-US" sz="2000" spc="-55" dirty="0">
                <a:latin typeface="Verdana" panose="020B0604030504040204" pitchFamily="34" charset="0"/>
                <a:ea typeface="Verdana" panose="020B0604030504040204" pitchFamily="34" charset="0"/>
                <a:cs typeface="Verdana" panose="020B0604030504040204" pitchFamily="34" charset="0"/>
              </a:rPr>
              <a:t>no </a:t>
            </a:r>
            <a:r>
              <a:rPr lang="en-US" sz="2000" spc="-60" dirty="0">
                <a:latin typeface="Verdana" panose="020B0604030504040204" pitchFamily="34" charset="0"/>
                <a:ea typeface="Verdana" panose="020B0604030504040204" pitchFamily="34" charset="0"/>
                <a:cs typeface="Verdana" panose="020B0604030504040204" pitchFamily="34" charset="0"/>
              </a:rPr>
              <a:t>longer</a:t>
            </a:r>
            <a:r>
              <a:rPr lang="en-US" sz="2000" spc="-175" dirty="0">
                <a:latin typeface="Verdana" panose="020B0604030504040204" pitchFamily="34" charset="0"/>
                <a:ea typeface="Verdana" panose="020B0604030504040204" pitchFamily="34" charset="0"/>
                <a:cs typeface="Verdana" panose="020B0604030504040204" pitchFamily="34" charset="0"/>
              </a:rPr>
              <a:t> </a:t>
            </a:r>
            <a:r>
              <a:rPr lang="en-US" sz="2000" spc="-80" dirty="0">
                <a:latin typeface="Verdana" panose="020B0604030504040204" pitchFamily="34" charset="0"/>
                <a:ea typeface="Verdana" panose="020B0604030504040204" pitchFamily="34" charset="0"/>
                <a:cs typeface="Verdana" panose="020B0604030504040204" pitchFamily="34" charset="0"/>
              </a:rPr>
              <a:t>needed</a:t>
            </a:r>
          </a:p>
          <a:p>
            <a:pPr marL="305435" indent="-182880">
              <a:buClr>
                <a:srgbClr val="E48312"/>
              </a:buClr>
              <a:buFont typeface="Arial"/>
              <a:buChar char="◦"/>
              <a:tabLst>
                <a:tab pos="305435" algn="l"/>
              </a:tabLst>
            </a:pPr>
            <a:r>
              <a:rPr lang="en-US" sz="2000" b="1" spc="-135" dirty="0">
                <a:latin typeface="Arial"/>
                <a:cs typeface="Arial"/>
              </a:rPr>
              <a:t>Omnibus/HITECH</a:t>
            </a:r>
            <a:r>
              <a:rPr lang="en-US" sz="2000" spc="-135" dirty="0">
                <a:latin typeface="Arial"/>
                <a:cs typeface="Arial"/>
              </a:rPr>
              <a:t>: </a:t>
            </a:r>
            <a:r>
              <a:rPr lang="en-US" sz="2000" spc="-120" dirty="0">
                <a:latin typeface="Verdana" panose="020B0604030504040204" pitchFamily="34" charset="0"/>
                <a:ea typeface="Verdana" panose="020B0604030504040204" pitchFamily="34" charset="0"/>
                <a:cs typeface="Verdana" panose="020B0604030504040204" pitchFamily="34" charset="0"/>
              </a:rPr>
              <a:t>Is </a:t>
            </a:r>
            <a:r>
              <a:rPr lang="en-US" sz="2000" spc="-60" dirty="0">
                <a:latin typeface="Verdana" panose="020B0604030504040204" pitchFamily="34" charset="0"/>
                <a:ea typeface="Verdana" panose="020B0604030504040204" pitchFamily="34" charset="0"/>
                <a:cs typeface="Verdana" panose="020B0604030504040204" pitchFamily="34" charset="0"/>
              </a:rPr>
              <a:t>located </a:t>
            </a:r>
            <a:r>
              <a:rPr lang="en-US" sz="2000" spc="-50" dirty="0">
                <a:latin typeface="Verdana" panose="020B0604030504040204" pitchFamily="34" charset="0"/>
                <a:ea typeface="Verdana" panose="020B0604030504040204" pitchFamily="34" charset="0"/>
                <a:cs typeface="Verdana" panose="020B0604030504040204" pitchFamily="34" charset="0"/>
              </a:rPr>
              <a:t>on </a:t>
            </a:r>
            <a:r>
              <a:rPr lang="en-US" sz="2000" spc="-20" dirty="0">
                <a:latin typeface="Verdana" panose="020B0604030504040204" pitchFamily="34" charset="0"/>
                <a:ea typeface="Verdana" panose="020B0604030504040204" pitchFamily="34" charset="0"/>
                <a:cs typeface="Verdana" panose="020B0604030504040204" pitchFamily="34" charset="0"/>
              </a:rPr>
              <a:t>the </a:t>
            </a:r>
            <a:r>
              <a:rPr lang="en-US" sz="2000" spc="-65" dirty="0">
                <a:latin typeface="Verdana" panose="020B0604030504040204" pitchFamily="34" charset="0"/>
                <a:ea typeface="Verdana" panose="020B0604030504040204" pitchFamily="34" charset="0"/>
                <a:cs typeface="Verdana" panose="020B0604030504040204" pitchFamily="34" charset="0"/>
              </a:rPr>
              <a:t>web </a:t>
            </a:r>
            <a:r>
              <a:rPr lang="en-US" sz="2000" spc="-95" dirty="0">
                <a:latin typeface="Verdana" panose="020B0604030504040204" pitchFamily="34" charset="0"/>
                <a:ea typeface="Verdana" panose="020B0604030504040204" pitchFamily="34" charset="0"/>
                <a:cs typeface="Verdana" panose="020B0604030504040204" pitchFamily="34" charset="0"/>
              </a:rPr>
              <a:t>servers </a:t>
            </a:r>
            <a:r>
              <a:rPr lang="en-US" sz="2000" dirty="0">
                <a:latin typeface="Verdana" panose="020B0604030504040204" pitchFamily="34" charset="0"/>
                <a:ea typeface="Verdana" panose="020B0604030504040204" pitchFamily="34" charset="0"/>
                <a:cs typeface="Verdana" panose="020B0604030504040204" pitchFamily="34" charset="0"/>
              </a:rPr>
              <a:t>of </a:t>
            </a:r>
            <a:r>
              <a:rPr lang="en-US" sz="2000" spc="-130" dirty="0">
                <a:latin typeface="Verdana" panose="020B0604030504040204" pitchFamily="34" charset="0"/>
                <a:ea typeface="Verdana" panose="020B0604030504040204" pitchFamily="34" charset="0"/>
                <a:cs typeface="Verdana" panose="020B0604030504040204" pitchFamily="34" charset="0"/>
              </a:rPr>
              <a:t>a </a:t>
            </a:r>
            <a:r>
              <a:rPr lang="en-US" sz="2000" spc="-90" dirty="0">
                <a:latin typeface="Verdana" panose="020B0604030504040204" pitchFamily="34" charset="0"/>
                <a:ea typeface="Verdana" panose="020B0604030504040204" pitchFamily="34" charset="0"/>
                <a:cs typeface="Verdana" panose="020B0604030504040204" pitchFamily="34" charset="0"/>
              </a:rPr>
              <a:t>company </a:t>
            </a:r>
            <a:r>
              <a:rPr lang="en-US" sz="2000" spc="5" dirty="0">
                <a:latin typeface="Verdana" panose="020B0604030504040204" pitchFamily="34" charset="0"/>
                <a:ea typeface="Verdana" panose="020B0604030504040204" pitchFamily="34" charset="0"/>
                <a:cs typeface="Verdana" panose="020B0604030504040204" pitchFamily="34" charset="0"/>
              </a:rPr>
              <a:t>with </a:t>
            </a:r>
            <a:r>
              <a:rPr lang="en-US" sz="2000" spc="-45" dirty="0">
                <a:latin typeface="Verdana" panose="020B0604030504040204" pitchFamily="34" charset="0"/>
                <a:ea typeface="Verdana" panose="020B0604030504040204" pitchFamily="34" charset="0"/>
                <a:cs typeface="Verdana" panose="020B0604030504040204" pitchFamily="34" charset="0"/>
              </a:rPr>
              <a:t>whom </a:t>
            </a:r>
            <a:r>
              <a:rPr lang="en-US" sz="2000" spc="-70" dirty="0">
                <a:latin typeface="Verdana" panose="020B0604030504040204" pitchFamily="34" charset="0"/>
                <a:ea typeface="Verdana" panose="020B0604030504040204" pitchFamily="34" charset="0"/>
                <a:cs typeface="Verdana" panose="020B0604030504040204" pitchFamily="34" charset="0"/>
              </a:rPr>
              <a:t>you </a:t>
            </a:r>
            <a:r>
              <a:rPr lang="en-US" sz="2000" spc="-110" dirty="0">
                <a:latin typeface="Verdana" panose="020B0604030504040204" pitchFamily="34" charset="0"/>
                <a:ea typeface="Verdana" panose="020B0604030504040204" pitchFamily="34" charset="0"/>
                <a:cs typeface="Verdana" panose="020B0604030504040204" pitchFamily="34" charset="0"/>
              </a:rPr>
              <a:t>have </a:t>
            </a:r>
            <a:r>
              <a:rPr lang="en-US" sz="2000" spc="-130" dirty="0">
                <a:latin typeface="Verdana" panose="020B0604030504040204" pitchFamily="34" charset="0"/>
                <a:ea typeface="Verdana" panose="020B0604030504040204" pitchFamily="34" charset="0"/>
                <a:cs typeface="Verdana" panose="020B0604030504040204" pitchFamily="34" charset="0"/>
              </a:rPr>
              <a:t>a </a:t>
            </a:r>
            <a:r>
              <a:rPr lang="en-US" sz="2000" u="heavy" spc="-180"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HIPAA</a:t>
            </a:r>
            <a:r>
              <a:rPr lang="en-US" sz="2000" u="heavy" spc="-265"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 </a:t>
            </a:r>
            <a:r>
              <a:rPr lang="en-US" sz="2000" u="heavy" spc="-125"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Business </a:t>
            </a:r>
            <a:r>
              <a:rPr lang="en-US" sz="2000" u="heavy" spc="-100"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Associate </a:t>
            </a:r>
            <a:r>
              <a:rPr lang="en-US" sz="2000" u="heavy" spc="-70" dirty="0">
                <a:solidFill>
                  <a:srgbClr val="2998E3"/>
                </a:solidFill>
                <a:uFill>
                  <a:solidFill>
                    <a:srgbClr val="2998E3"/>
                  </a:solidFill>
                </a:uFill>
                <a:latin typeface="Verdana" panose="020B0604030504040204" pitchFamily="34" charset="0"/>
                <a:ea typeface="Verdana" panose="020B0604030504040204" pitchFamily="34" charset="0"/>
                <a:cs typeface="Verdana" panose="020B0604030504040204" pitchFamily="34" charset="0"/>
              </a:rPr>
              <a:t>Agreement</a:t>
            </a:r>
            <a:r>
              <a:rPr lang="en-US" sz="2000" spc="-70" dirty="0">
                <a:solidFill>
                  <a:srgbClr val="2998E3"/>
                </a:solidFill>
                <a:latin typeface="Verdana" panose="020B0604030504040204" pitchFamily="34" charset="0"/>
                <a:ea typeface="Verdana" panose="020B0604030504040204" pitchFamily="34" charset="0"/>
                <a:cs typeface="Verdana" panose="020B0604030504040204" pitchFamily="34" charset="0"/>
              </a:rPr>
              <a:t> </a:t>
            </a:r>
            <a:r>
              <a:rPr lang="en-US" sz="2000" spc="-25" dirty="0">
                <a:latin typeface="Verdana" panose="020B0604030504040204" pitchFamily="34" charset="0"/>
                <a:ea typeface="Verdana" panose="020B0604030504040204" pitchFamily="34" charset="0"/>
                <a:cs typeface="Verdana" panose="020B0604030504040204" pitchFamily="34" charset="0"/>
              </a:rPr>
              <a:t>(or </a:t>
            </a:r>
            <a:r>
              <a:rPr lang="en-US" sz="2000" spc="50" dirty="0">
                <a:latin typeface="Verdana" panose="020B0604030504040204" pitchFamily="34" charset="0"/>
                <a:ea typeface="Verdana" panose="020B0604030504040204" pitchFamily="34" charset="0"/>
                <a:cs typeface="Verdana" panose="020B0604030504040204" pitchFamily="34" charset="0"/>
              </a:rPr>
              <a:t>it </a:t>
            </a:r>
            <a:r>
              <a:rPr lang="en-US" sz="2000" spc="-90" dirty="0">
                <a:latin typeface="Verdana" panose="020B0604030504040204" pitchFamily="34" charset="0"/>
                <a:ea typeface="Verdana" panose="020B0604030504040204" pitchFamily="34" charset="0"/>
                <a:cs typeface="Verdana" panose="020B0604030504040204" pitchFamily="34" charset="0"/>
              </a:rPr>
              <a:t>is </a:t>
            </a:r>
            <a:r>
              <a:rPr lang="en-US" sz="2000" spc="-65" dirty="0">
                <a:latin typeface="Verdana" panose="020B0604030504040204" pitchFamily="34" charset="0"/>
                <a:ea typeface="Verdana" panose="020B0604030504040204" pitchFamily="34" charset="0"/>
                <a:cs typeface="Verdana" panose="020B0604030504040204" pitchFamily="34" charset="0"/>
              </a:rPr>
              <a:t>hosted </a:t>
            </a:r>
            <a:r>
              <a:rPr lang="en-US" sz="2000" spc="-25" dirty="0">
                <a:latin typeface="Verdana" panose="020B0604030504040204" pitchFamily="34" charset="0"/>
                <a:ea typeface="Verdana" panose="020B0604030504040204" pitchFamily="34" charset="0"/>
                <a:cs typeface="Verdana" panose="020B0604030504040204" pitchFamily="34" charset="0"/>
              </a:rPr>
              <a:t>in </a:t>
            </a:r>
            <a:r>
              <a:rPr lang="en-US" sz="2000" spc="-95" dirty="0">
                <a:latin typeface="Verdana" panose="020B0604030504040204" pitchFamily="34" charset="0"/>
                <a:ea typeface="Verdana" panose="020B0604030504040204" pitchFamily="34" charset="0"/>
                <a:cs typeface="Verdana" panose="020B0604030504040204" pitchFamily="34" charset="0"/>
              </a:rPr>
              <a:t>house </a:t>
            </a:r>
            <a:r>
              <a:rPr lang="en-US" sz="2000" spc="-85" dirty="0">
                <a:latin typeface="Verdana" panose="020B0604030504040204" pitchFamily="34" charset="0"/>
                <a:ea typeface="Verdana" panose="020B0604030504040204" pitchFamily="34" charset="0"/>
                <a:cs typeface="Verdana" panose="020B0604030504040204" pitchFamily="34" charset="0"/>
              </a:rPr>
              <a:t>and </a:t>
            </a:r>
            <a:r>
              <a:rPr lang="en-US" sz="2000" spc="-60" dirty="0">
                <a:latin typeface="Verdana" panose="020B0604030504040204" pitchFamily="34" charset="0"/>
                <a:ea typeface="Verdana" panose="020B0604030504040204" pitchFamily="34" charset="0"/>
                <a:cs typeface="Verdana" panose="020B0604030504040204" pitchFamily="34" charset="0"/>
              </a:rPr>
              <a:t>those </a:t>
            </a:r>
            <a:r>
              <a:rPr lang="en-US" sz="2000" spc="-95" dirty="0">
                <a:latin typeface="Verdana" panose="020B0604030504040204" pitchFamily="34" charset="0"/>
                <a:ea typeface="Verdana" panose="020B0604030504040204" pitchFamily="34" charset="0"/>
                <a:cs typeface="Verdana" panose="020B0604030504040204" pitchFamily="34" charset="0"/>
              </a:rPr>
              <a:t>servers </a:t>
            </a:r>
            <a:r>
              <a:rPr lang="en-US" sz="2000" spc="-80" dirty="0">
                <a:latin typeface="Verdana" panose="020B0604030504040204" pitchFamily="34" charset="0"/>
                <a:ea typeface="Verdana" panose="020B0604030504040204" pitchFamily="34" charset="0"/>
                <a:cs typeface="Verdana" panose="020B0604030504040204" pitchFamily="34" charset="0"/>
              </a:rPr>
              <a:t>are </a:t>
            </a:r>
            <a:r>
              <a:rPr lang="en-US" sz="2000" spc="-45" dirty="0">
                <a:latin typeface="Verdana" panose="020B0604030504040204" pitchFamily="34" charset="0"/>
                <a:ea typeface="Verdana" panose="020B0604030504040204" pitchFamily="34" charset="0"/>
                <a:cs typeface="Verdana" panose="020B0604030504040204" pitchFamily="34" charset="0"/>
              </a:rPr>
              <a:t>properly </a:t>
            </a:r>
            <a:r>
              <a:rPr lang="en-US" sz="2000" spc="-90" dirty="0">
                <a:latin typeface="Verdana" panose="020B0604030504040204" pitchFamily="34" charset="0"/>
                <a:ea typeface="Verdana" panose="020B0604030504040204" pitchFamily="34" charset="0"/>
                <a:cs typeface="Verdana" panose="020B0604030504040204" pitchFamily="34" charset="0"/>
              </a:rPr>
              <a:t>secured </a:t>
            </a:r>
            <a:r>
              <a:rPr lang="en-US" sz="2000" spc="-45" dirty="0">
                <a:latin typeface="Verdana" panose="020B0604030504040204" pitchFamily="34" charset="0"/>
                <a:ea typeface="Verdana" panose="020B0604030504040204" pitchFamily="34" charset="0"/>
                <a:cs typeface="Verdana" panose="020B0604030504040204" pitchFamily="34" charset="0"/>
              </a:rPr>
              <a:t>per </a:t>
            </a:r>
            <a:r>
              <a:rPr lang="en-US" sz="2000" spc="-20" dirty="0">
                <a:latin typeface="Verdana" panose="020B0604030504040204" pitchFamily="34" charset="0"/>
                <a:ea typeface="Verdana" panose="020B0604030504040204" pitchFamily="34" charset="0"/>
                <a:cs typeface="Verdana" panose="020B0604030504040204" pitchFamily="34" charset="0"/>
              </a:rPr>
              <a:t>the</a:t>
            </a:r>
            <a:r>
              <a:rPr lang="en-US" sz="2000" spc="-310" dirty="0">
                <a:latin typeface="Verdana" panose="020B0604030504040204" pitchFamily="34" charset="0"/>
                <a:ea typeface="Verdana" panose="020B0604030504040204" pitchFamily="34" charset="0"/>
                <a:cs typeface="Verdana" panose="020B0604030504040204" pitchFamily="34" charset="0"/>
              </a:rPr>
              <a:t> </a:t>
            </a:r>
            <a:r>
              <a:rPr lang="en-US" sz="2000" spc="-180" dirty="0">
                <a:latin typeface="Verdana" panose="020B0604030504040204" pitchFamily="34" charset="0"/>
                <a:ea typeface="Verdana" panose="020B0604030504040204" pitchFamily="34" charset="0"/>
                <a:cs typeface="Verdana" panose="020B0604030504040204" pitchFamily="34" charset="0"/>
              </a:rPr>
              <a:t>HIPAA </a:t>
            </a:r>
            <a:r>
              <a:rPr lang="en-US" sz="2000" spc="-55" dirty="0">
                <a:latin typeface="Verdana" panose="020B0604030504040204" pitchFamily="34" charset="0"/>
                <a:ea typeface="Verdana" panose="020B0604030504040204" pitchFamily="34" charset="0"/>
                <a:cs typeface="Verdana" panose="020B0604030504040204" pitchFamily="34" charset="0"/>
              </a:rPr>
              <a:t>security</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a:lnSpc>
                <a:spcPts val="2165"/>
              </a:lnSpc>
              <a:spcBef>
                <a:spcPts val="925"/>
              </a:spcBef>
            </a:pPr>
            <a:r>
              <a:rPr lang="en-US" sz="2000" dirty="0">
                <a:latin typeface="Verdana" panose="020B0604030504040204" pitchFamily="34" charset="0"/>
                <a:ea typeface="Verdana" panose="020B0604030504040204" pitchFamily="34" charset="0"/>
                <a:cs typeface="Verdana" panose="020B0604030504040204" pitchFamily="34" charset="0"/>
              </a:rPr>
              <a:t>See </a:t>
            </a:r>
            <a:r>
              <a:rPr lang="en-US" sz="2000" dirty="0" err="1">
                <a:latin typeface="Verdana" panose="020B0604030504040204" pitchFamily="34" charset="0"/>
                <a:ea typeface="Verdana" panose="020B0604030504040204" pitchFamily="34" charset="0"/>
                <a:cs typeface="Verdana" panose="020B0604030504040204" pitchFamily="34" charset="0"/>
              </a:rPr>
              <a:t>LuxSci</a:t>
            </a:r>
            <a:r>
              <a:rPr lang="en-US" sz="2000" dirty="0">
                <a:latin typeface="Verdana" panose="020B0604030504040204" pitchFamily="34" charset="0"/>
                <a:ea typeface="Verdana" panose="020B0604030504040204" pitchFamily="34" charset="0"/>
                <a:cs typeface="Verdana" panose="020B0604030504040204" pitchFamily="34" charset="0"/>
              </a:rPr>
              <a:t> article for a full explanation of HIPAA concerns and ways to address them</a:t>
            </a:r>
          </a:p>
          <a:p>
            <a:pPr marL="305435" indent="-182880">
              <a:lnSpc>
                <a:spcPts val="1925"/>
              </a:lnSpc>
              <a:buClr>
                <a:srgbClr val="E48312"/>
              </a:buClr>
              <a:buChar char="◦"/>
              <a:tabLst>
                <a:tab pos="305435" algn="l"/>
              </a:tabLst>
            </a:pPr>
            <a:r>
              <a:rPr lang="en-US" u="heavy" spc="-50" dirty="0">
                <a:solidFill>
                  <a:srgbClr val="2998E3"/>
                </a:solidFill>
                <a:uFill>
                  <a:solidFill>
                    <a:srgbClr val="2998E3"/>
                  </a:solidFill>
                </a:uFill>
                <a:latin typeface="Arial"/>
                <a:cs typeface="Arial"/>
              </a:rPr>
              <a:t>https://</a:t>
            </a:r>
            <a:r>
              <a:rPr lang="en-US" u="heavy" spc="-50" dirty="0" err="1">
                <a:solidFill>
                  <a:srgbClr val="2998E3"/>
                </a:solidFill>
                <a:uFill>
                  <a:solidFill>
                    <a:srgbClr val="2998E3"/>
                  </a:solidFill>
                </a:uFill>
                <a:latin typeface="Arial"/>
                <a:cs typeface="Arial"/>
              </a:rPr>
              <a:t>luxsci.com</a:t>
            </a:r>
            <a:r>
              <a:rPr lang="en-US" u="heavy" spc="-50" dirty="0">
                <a:solidFill>
                  <a:srgbClr val="2998E3"/>
                </a:solidFill>
                <a:uFill>
                  <a:solidFill>
                    <a:srgbClr val="2998E3"/>
                  </a:solidFill>
                </a:uFill>
                <a:latin typeface="Arial"/>
                <a:cs typeface="Arial"/>
              </a:rPr>
              <a:t>/blog/what-makes-a-web-site-</a:t>
            </a:r>
            <a:r>
              <a:rPr lang="en-US" u="heavy" spc="-50" dirty="0" err="1">
                <a:solidFill>
                  <a:srgbClr val="2998E3"/>
                </a:solidFill>
                <a:uFill>
                  <a:solidFill>
                    <a:srgbClr val="2998E3"/>
                  </a:solidFill>
                </a:uFill>
                <a:latin typeface="Arial"/>
                <a:cs typeface="Arial"/>
              </a:rPr>
              <a:t>hipaa</a:t>
            </a:r>
            <a:r>
              <a:rPr lang="en-US" u="heavy" spc="-50" dirty="0">
                <a:solidFill>
                  <a:srgbClr val="2998E3"/>
                </a:solidFill>
                <a:uFill>
                  <a:solidFill>
                    <a:srgbClr val="2998E3"/>
                  </a:solidFill>
                </a:uFill>
                <a:latin typeface="Arial"/>
                <a:cs typeface="Arial"/>
              </a:rPr>
              <a:t>-</a:t>
            </a:r>
            <a:r>
              <a:rPr lang="en-US" u="heavy" spc="-50" dirty="0" err="1">
                <a:solidFill>
                  <a:srgbClr val="2998E3"/>
                </a:solidFill>
                <a:uFill>
                  <a:solidFill>
                    <a:srgbClr val="2998E3"/>
                  </a:solidFill>
                </a:uFill>
                <a:latin typeface="Arial"/>
                <a:cs typeface="Arial"/>
              </a:rPr>
              <a:t>secure.html</a:t>
            </a:r>
            <a:endParaRPr lang="en-US" dirty="0">
              <a:latin typeface="Arial"/>
              <a:cs typeface="Arial"/>
            </a:endParaRPr>
          </a:p>
          <a:p>
            <a:pPr marL="305435" indent="-182880">
              <a:buClr>
                <a:srgbClr val="E48312"/>
              </a:buClr>
              <a:buFont typeface="Arial"/>
              <a:buChar char="◦"/>
              <a:tabLst>
                <a:tab pos="305435" algn="l"/>
              </a:tabLst>
            </a:pPr>
            <a:endParaRPr lang="en-US" sz="2000" u="heavy" spc="-125" dirty="0">
              <a:solidFill>
                <a:srgbClr val="2998E3"/>
              </a:solidFill>
              <a:uFill>
                <a:solidFill>
                  <a:srgbClr val="2998E3"/>
                </a:solidFill>
              </a:uFill>
              <a:latin typeface="Arial"/>
              <a:cs typeface="Arial"/>
            </a:endParaRPr>
          </a:p>
          <a:p>
            <a:pPr marL="305435" indent="-182880">
              <a:buClr>
                <a:srgbClr val="E48312"/>
              </a:buClr>
              <a:buFont typeface="Arial"/>
              <a:buChar char="◦"/>
              <a:tabLst>
                <a:tab pos="305435" algn="l"/>
              </a:tabLst>
            </a:pPr>
            <a:endParaRPr lang="en-US" sz="2000" dirty="0">
              <a:latin typeface="Arial"/>
              <a:cs typeface="Arial"/>
            </a:endParaRPr>
          </a:p>
          <a:p>
            <a:pPr marL="305435" indent="-182880">
              <a:buClr>
                <a:srgbClr val="E48312"/>
              </a:buClr>
              <a:buFont typeface="Arial"/>
              <a:buChar char="◦"/>
              <a:tabLst>
                <a:tab pos="305435" algn="l"/>
              </a:tabLst>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074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12700">
              <a:spcBef>
                <a:spcPts val="315"/>
              </a:spcBef>
            </a:pPr>
            <a:r>
              <a:rPr lang="en-US" sz="2000" spc="-90" dirty="0">
                <a:latin typeface="Verdana" panose="020B0604030504040204" pitchFamily="34" charset="0"/>
                <a:ea typeface="Verdana" panose="020B0604030504040204" pitchFamily="34" charset="0"/>
                <a:cs typeface="Verdana" panose="020B0604030504040204" pitchFamily="34" charset="0"/>
              </a:rPr>
              <a:t>Security </a:t>
            </a:r>
            <a:r>
              <a:rPr lang="en-US" sz="2000" spc="-105" dirty="0">
                <a:latin typeface="Verdana" panose="020B0604030504040204" pitchFamily="34" charset="0"/>
                <a:ea typeface="Verdana" panose="020B0604030504040204" pitchFamily="34" charset="0"/>
                <a:cs typeface="Verdana" panose="020B0604030504040204" pitchFamily="34" charset="0"/>
              </a:rPr>
              <a:t>is </a:t>
            </a:r>
            <a:r>
              <a:rPr lang="en-US" sz="2000" spc="-160" dirty="0">
                <a:latin typeface="Verdana" panose="020B0604030504040204" pitchFamily="34" charset="0"/>
                <a:ea typeface="Verdana" panose="020B0604030504040204" pitchFamily="34" charset="0"/>
                <a:cs typeface="Verdana" panose="020B0604030504040204" pitchFamily="34" charset="0"/>
              </a:rPr>
              <a:t>a </a:t>
            </a:r>
            <a:r>
              <a:rPr lang="en-US" sz="2000" spc="-70" dirty="0">
                <a:latin typeface="Verdana" panose="020B0604030504040204" pitchFamily="34" charset="0"/>
                <a:ea typeface="Verdana" panose="020B0604030504040204" pitchFamily="34" charset="0"/>
                <a:cs typeface="Verdana" panose="020B0604030504040204" pitchFamily="34" charset="0"/>
              </a:rPr>
              <a:t>sliding </a:t>
            </a:r>
            <a:r>
              <a:rPr lang="en-US" sz="2000" spc="-120" dirty="0">
                <a:latin typeface="Verdana" panose="020B0604030504040204" pitchFamily="34" charset="0"/>
                <a:ea typeface="Verdana" panose="020B0604030504040204" pitchFamily="34" charset="0"/>
                <a:cs typeface="Verdana" panose="020B0604030504040204" pitchFamily="34" charset="0"/>
              </a:rPr>
              <a:t>scale. </a:t>
            </a:r>
            <a:r>
              <a:rPr lang="en-US" sz="2000" spc="-110" dirty="0">
                <a:latin typeface="Verdana" panose="020B0604030504040204" pitchFamily="34" charset="0"/>
                <a:ea typeface="Verdana" panose="020B0604030504040204" pitchFamily="34" charset="0"/>
                <a:cs typeface="Verdana" panose="020B0604030504040204" pitchFamily="34" charset="0"/>
              </a:rPr>
              <a:t>Generally, </a:t>
            </a:r>
            <a:r>
              <a:rPr lang="en-US" sz="2000" spc="-85" dirty="0">
                <a:latin typeface="Verdana" panose="020B0604030504040204" pitchFamily="34" charset="0"/>
                <a:ea typeface="Verdana" panose="020B0604030504040204" pitchFamily="34" charset="0"/>
                <a:cs typeface="Verdana" panose="020B0604030504040204" pitchFamily="34" charset="0"/>
              </a:rPr>
              <a:t>you </a:t>
            </a:r>
            <a:r>
              <a:rPr lang="en-US" sz="2000" spc="-80" dirty="0">
                <a:latin typeface="Verdana" panose="020B0604030504040204" pitchFamily="34" charset="0"/>
                <a:ea typeface="Verdana" panose="020B0604030504040204" pitchFamily="34" charset="0"/>
                <a:cs typeface="Verdana" panose="020B0604030504040204" pitchFamily="34" charset="0"/>
              </a:rPr>
              <a:t>should </a:t>
            </a:r>
            <a:r>
              <a:rPr lang="en-US" sz="2000" spc="-125" dirty="0">
                <a:latin typeface="Verdana" panose="020B0604030504040204" pitchFamily="34" charset="0"/>
                <a:ea typeface="Verdana" panose="020B0604030504040204" pitchFamily="34" charset="0"/>
                <a:cs typeface="Verdana" panose="020B0604030504040204" pitchFamily="34" charset="0"/>
              </a:rPr>
              <a:t>always </a:t>
            </a:r>
            <a:r>
              <a:rPr lang="en-US" sz="2000" spc="-95" dirty="0">
                <a:latin typeface="Verdana" panose="020B0604030504040204" pitchFamily="34" charset="0"/>
                <a:ea typeface="Verdana" panose="020B0604030504040204" pitchFamily="34" charset="0"/>
                <a:cs typeface="Verdana" panose="020B0604030504040204" pitchFamily="34" charset="0"/>
              </a:rPr>
              <a:t>be </a:t>
            </a:r>
            <a:r>
              <a:rPr lang="en-US" sz="2000" spc="-114" dirty="0">
                <a:latin typeface="Verdana" panose="020B0604030504040204" pitchFamily="34" charset="0"/>
                <a:ea typeface="Verdana" panose="020B0604030504040204" pitchFamily="34" charset="0"/>
                <a:cs typeface="Verdana" panose="020B0604030504040204" pitchFamily="34" charset="0"/>
              </a:rPr>
              <a:t>secure </a:t>
            </a:r>
            <a:r>
              <a:rPr lang="en-US" sz="2000" spc="-95" dirty="0">
                <a:latin typeface="Verdana" panose="020B0604030504040204" pitchFamily="34" charset="0"/>
                <a:ea typeface="Verdana" panose="020B0604030504040204" pitchFamily="34" charset="0"/>
                <a:cs typeface="Verdana" panose="020B0604030504040204" pitchFamily="34" charset="0"/>
              </a:rPr>
              <a:t>enough</a:t>
            </a:r>
            <a:r>
              <a:rPr lang="en-US" sz="2000" spc="-30" dirty="0">
                <a:latin typeface="Verdana" panose="020B0604030504040204" pitchFamily="34" charset="0"/>
                <a:ea typeface="Verdana" panose="020B0604030504040204" pitchFamily="34" charset="0"/>
                <a:cs typeface="Verdana" panose="020B0604030504040204" pitchFamily="34" charset="0"/>
              </a:rPr>
              <a:t> </a:t>
            </a:r>
            <a:r>
              <a:rPr lang="en-US" sz="2000" spc="-10" dirty="0">
                <a:latin typeface="Verdana" panose="020B0604030504040204" pitchFamily="34" charset="0"/>
                <a:ea typeface="Verdana" panose="020B0604030504040204" pitchFamily="34" charset="0"/>
                <a:cs typeface="Verdana" panose="020B0604030504040204" pitchFamily="34" charset="0"/>
              </a:rPr>
              <a:t>that:</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200"/>
              </a:spcBef>
              <a:buClr>
                <a:srgbClr val="E48312"/>
              </a:buClr>
              <a:buChar char="◦"/>
              <a:tabLst>
                <a:tab pos="305435" algn="l"/>
              </a:tabLst>
            </a:pPr>
            <a:r>
              <a:rPr lang="en-US" sz="1800" spc="-110" dirty="0">
                <a:latin typeface="Verdana" panose="020B0604030504040204" pitchFamily="34" charset="0"/>
                <a:ea typeface="Verdana" panose="020B0604030504040204" pitchFamily="34" charset="0"/>
                <a:cs typeface="Verdana" panose="020B0604030504040204" pitchFamily="34" charset="0"/>
              </a:rPr>
              <a:t>User </a:t>
            </a:r>
            <a:r>
              <a:rPr lang="en-US" sz="1800" spc="-65" dirty="0">
                <a:latin typeface="Verdana" panose="020B0604030504040204" pitchFamily="34" charset="0"/>
                <a:ea typeface="Verdana" panose="020B0604030504040204" pitchFamily="34" charset="0"/>
                <a:cs typeface="Verdana" panose="020B0604030504040204" pitchFamily="34" charset="0"/>
              </a:rPr>
              <a:t>credentials </a:t>
            </a:r>
            <a:r>
              <a:rPr lang="en-US" sz="1800" spc="-85" dirty="0">
                <a:latin typeface="Verdana" panose="020B0604030504040204" pitchFamily="34" charset="0"/>
                <a:ea typeface="Verdana" panose="020B0604030504040204" pitchFamily="34" charset="0"/>
                <a:cs typeface="Verdana" panose="020B0604030504040204" pitchFamily="34" charset="0"/>
              </a:rPr>
              <a:t>and </a:t>
            </a:r>
            <a:r>
              <a:rPr lang="en-US" sz="1800" spc="-80" dirty="0">
                <a:latin typeface="Verdana" panose="020B0604030504040204" pitchFamily="34" charset="0"/>
                <a:ea typeface="Verdana" panose="020B0604030504040204" pitchFamily="34" charset="0"/>
                <a:cs typeface="Verdana" panose="020B0604030504040204" pitchFamily="34" charset="0"/>
              </a:rPr>
              <a:t>personal </a:t>
            </a:r>
            <a:r>
              <a:rPr lang="en-US" sz="1800" spc="-30" dirty="0">
                <a:latin typeface="Verdana" panose="020B0604030504040204" pitchFamily="34" charset="0"/>
                <a:ea typeface="Verdana" panose="020B0604030504040204" pitchFamily="34" charset="0"/>
                <a:cs typeface="Verdana" panose="020B0604030504040204" pitchFamily="34" charset="0"/>
              </a:rPr>
              <a:t>information </a:t>
            </a:r>
            <a:r>
              <a:rPr lang="en-US" sz="1800" spc="-85" dirty="0">
                <a:latin typeface="Verdana" panose="020B0604030504040204" pitchFamily="34" charset="0"/>
                <a:ea typeface="Verdana" panose="020B0604030504040204" pitchFamily="34" charset="0"/>
                <a:cs typeface="Verdana" panose="020B0604030504040204" pitchFamily="34" charset="0"/>
              </a:rPr>
              <a:t>are </a:t>
            </a:r>
            <a:r>
              <a:rPr lang="en-US" sz="1800" spc="-5" dirty="0">
                <a:latin typeface="Verdana" panose="020B0604030504040204" pitchFamily="34" charset="0"/>
                <a:ea typeface="Verdana" panose="020B0604030504040204" pitchFamily="34" charset="0"/>
                <a:cs typeface="Verdana" panose="020B0604030504040204" pitchFamily="34" charset="0"/>
              </a:rPr>
              <a:t>not</a:t>
            </a:r>
            <a:r>
              <a:rPr lang="en-US" sz="1800" spc="-175" dirty="0">
                <a:latin typeface="Verdana" panose="020B0604030504040204" pitchFamily="34" charset="0"/>
                <a:ea typeface="Verdana" panose="020B0604030504040204" pitchFamily="34" charset="0"/>
                <a:cs typeface="Verdana" panose="020B0604030504040204" pitchFamily="34" charset="0"/>
              </a:rPr>
              <a:t> </a:t>
            </a:r>
            <a:r>
              <a:rPr lang="en-US" sz="1800" spc="-90" dirty="0">
                <a:latin typeface="Verdana" panose="020B0604030504040204" pitchFamily="34" charset="0"/>
                <a:ea typeface="Verdana" panose="020B0604030504040204" pitchFamily="34" charset="0"/>
                <a:cs typeface="Verdana" panose="020B0604030504040204" pitchFamily="34" charset="0"/>
              </a:rPr>
              <a:t>easily</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12700">
              <a:spcBef>
                <a:spcPts val="1335"/>
              </a:spcBef>
            </a:pPr>
            <a:r>
              <a:rPr lang="en-US" sz="2000" spc="-114" dirty="0">
                <a:latin typeface="Verdana" panose="020B0604030504040204" pitchFamily="34" charset="0"/>
                <a:ea typeface="Verdana" panose="020B0604030504040204" pitchFamily="34" charset="0"/>
                <a:cs typeface="Verdana" panose="020B0604030504040204" pitchFamily="34" charset="0"/>
              </a:rPr>
              <a:t>However, </a:t>
            </a:r>
            <a:r>
              <a:rPr lang="en-US" sz="2000" spc="-90" dirty="0">
                <a:latin typeface="Verdana" panose="020B0604030504040204" pitchFamily="34" charset="0"/>
                <a:ea typeface="Verdana" panose="020B0604030504040204" pitchFamily="34" charset="0"/>
                <a:cs typeface="Verdana" panose="020B0604030504040204" pitchFamily="34" charset="0"/>
              </a:rPr>
              <a:t>you </a:t>
            </a:r>
            <a:r>
              <a:rPr lang="en-US" sz="2000" spc="-35" dirty="0">
                <a:latin typeface="Verdana" panose="020B0604030504040204" pitchFamily="34" charset="0"/>
                <a:ea typeface="Verdana" panose="020B0604030504040204" pitchFamily="34" charset="0"/>
                <a:cs typeface="Verdana" panose="020B0604030504040204" pitchFamily="34" charset="0"/>
              </a:rPr>
              <a:t>routinely </a:t>
            </a:r>
            <a:r>
              <a:rPr lang="en-US" sz="2000" spc="-95" dirty="0">
                <a:latin typeface="Verdana" panose="020B0604030504040204" pitchFamily="34" charset="0"/>
                <a:ea typeface="Verdana" panose="020B0604030504040204" pitchFamily="34" charset="0"/>
                <a:cs typeface="Verdana" panose="020B0604030504040204" pitchFamily="34" charset="0"/>
              </a:rPr>
              <a:t>need </a:t>
            </a:r>
            <a:r>
              <a:rPr lang="en-US" sz="2000" spc="10" dirty="0">
                <a:latin typeface="Verdana" panose="020B0604030504040204" pitchFamily="34" charset="0"/>
                <a:ea typeface="Verdana" panose="020B0604030504040204" pitchFamily="34" charset="0"/>
                <a:cs typeface="Verdana" panose="020B0604030504040204" pitchFamily="34" charset="0"/>
              </a:rPr>
              <a:t>to </a:t>
            </a:r>
            <a:r>
              <a:rPr lang="en-US" sz="2000" spc="-45" dirty="0">
                <a:latin typeface="Verdana" panose="020B0604030504040204" pitchFamily="34" charset="0"/>
                <a:ea typeface="Verdana" panose="020B0604030504040204" pitchFamily="34" charset="0"/>
                <a:cs typeface="Verdana" panose="020B0604030504040204" pitchFamily="34" charset="0"/>
              </a:rPr>
              <a:t>revisit </a:t>
            </a:r>
            <a:r>
              <a:rPr lang="en-US" sz="2000" spc="-60" dirty="0">
                <a:latin typeface="Verdana" panose="020B0604030504040204" pitchFamily="34" charset="0"/>
                <a:ea typeface="Verdana" panose="020B0604030504040204" pitchFamily="34" charset="0"/>
                <a:cs typeface="Verdana" panose="020B0604030504040204" pitchFamily="34" charset="0"/>
              </a:rPr>
              <a:t>your </a:t>
            </a:r>
            <a:r>
              <a:rPr lang="en-US" sz="2000" spc="-65" dirty="0">
                <a:latin typeface="Verdana" panose="020B0604030504040204" pitchFamily="34" charset="0"/>
                <a:ea typeface="Verdana" panose="020B0604030504040204" pitchFamily="34" charset="0"/>
                <a:cs typeface="Verdana" panose="020B0604030504040204" pitchFamily="34" charset="0"/>
              </a:rPr>
              <a:t>security</a:t>
            </a:r>
            <a:r>
              <a:rPr lang="en-US" sz="2000" spc="-409" dirty="0">
                <a:latin typeface="Verdana" panose="020B0604030504040204" pitchFamily="34" charset="0"/>
                <a:ea typeface="Verdana" panose="020B0604030504040204" pitchFamily="34" charset="0"/>
                <a:cs typeface="Verdana" panose="020B0604030504040204" pitchFamily="34" charset="0"/>
              </a:rPr>
              <a:t> </a:t>
            </a:r>
            <a:r>
              <a:rPr lang="en-US" sz="2000" spc="-120" dirty="0">
                <a:latin typeface="Verdana" panose="020B0604030504040204" pitchFamily="34" charset="0"/>
                <a:ea typeface="Verdana" panose="020B0604030504040204" pitchFamily="34" charset="0"/>
                <a:cs typeface="Verdana" panose="020B0604030504040204" pitchFamily="34" charset="0"/>
              </a:rPr>
              <a:t>because: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200"/>
              </a:spcBef>
              <a:buClr>
                <a:srgbClr val="E48312"/>
              </a:buClr>
              <a:buChar char="◦"/>
              <a:tabLst>
                <a:tab pos="305435" algn="l"/>
              </a:tabLst>
            </a:pPr>
            <a:r>
              <a:rPr lang="en-US" sz="1800" spc="-35" dirty="0">
                <a:latin typeface="Verdana" panose="020B0604030504040204" pitchFamily="34" charset="0"/>
                <a:ea typeface="Verdana" panose="020B0604030504040204" pitchFamily="34" charset="0"/>
                <a:cs typeface="Verdana" panose="020B0604030504040204" pitchFamily="34" charset="0"/>
              </a:rPr>
              <a:t>More </a:t>
            </a:r>
            <a:r>
              <a:rPr lang="en-US" sz="1800" spc="-85" dirty="0">
                <a:latin typeface="Verdana" panose="020B0604030504040204" pitchFamily="34" charset="0"/>
                <a:ea typeface="Verdana" panose="020B0604030504040204" pitchFamily="34" charset="0"/>
                <a:cs typeface="Verdana" panose="020B0604030504040204" pitchFamily="34" charset="0"/>
              </a:rPr>
              <a:t>attacks are </a:t>
            </a:r>
            <a:r>
              <a:rPr lang="en-US" sz="1800" spc="-70" dirty="0">
                <a:latin typeface="Verdana" panose="020B0604030504040204" pitchFamily="34" charset="0"/>
                <a:ea typeface="Verdana" panose="020B0604030504040204" pitchFamily="34" charset="0"/>
                <a:cs typeface="Verdana" panose="020B0604030504040204" pitchFamily="34" charset="0"/>
              </a:rPr>
              <a:t>created</a:t>
            </a:r>
            <a:r>
              <a:rPr lang="en-US" sz="1800" spc="-150" dirty="0">
                <a:latin typeface="Verdana" panose="020B0604030504040204" pitchFamily="34" charset="0"/>
                <a:ea typeface="Verdana" panose="020B0604030504040204" pitchFamily="34" charset="0"/>
                <a:cs typeface="Verdana" panose="020B0604030504040204" pitchFamily="34" charset="0"/>
              </a:rPr>
              <a:t> </a:t>
            </a:r>
            <a:r>
              <a:rPr lang="en-US" sz="1800" spc="-55" dirty="0">
                <a:latin typeface="Verdana" panose="020B0604030504040204" pitchFamily="34" charset="0"/>
                <a:ea typeface="Verdana" panose="020B0604030504040204" pitchFamily="34" charset="0"/>
                <a:cs typeface="Verdana" panose="020B0604030504040204" pitchFamily="34" charset="0"/>
              </a:rPr>
              <a:t>daily</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marR="5080" indent="-182880">
              <a:spcBef>
                <a:spcPts val="630"/>
              </a:spcBef>
              <a:buClr>
                <a:srgbClr val="E48312"/>
              </a:buClr>
              <a:buChar char="◦"/>
              <a:tabLst>
                <a:tab pos="305435" algn="l"/>
              </a:tabLst>
            </a:pPr>
            <a:r>
              <a:rPr lang="en-US" sz="1800" spc="-185" dirty="0">
                <a:latin typeface="Verdana" panose="020B0604030504040204" pitchFamily="34" charset="0"/>
                <a:ea typeface="Verdana" panose="020B0604030504040204" pitchFamily="34" charset="0"/>
                <a:cs typeface="Verdana" panose="020B0604030504040204" pitchFamily="34" charset="0"/>
              </a:rPr>
              <a:t>As </a:t>
            </a:r>
            <a:r>
              <a:rPr lang="en-US" sz="1800" spc="-70" dirty="0">
                <a:latin typeface="Verdana" panose="020B0604030504040204" pitchFamily="34" charset="0"/>
                <a:ea typeface="Verdana" panose="020B0604030504040204" pitchFamily="34" charset="0"/>
                <a:cs typeface="Verdana" panose="020B0604030504040204" pitchFamily="34" charset="0"/>
              </a:rPr>
              <a:t>computers </a:t>
            </a:r>
            <a:r>
              <a:rPr lang="en-US" sz="1800" spc="-90" dirty="0">
                <a:latin typeface="Verdana" panose="020B0604030504040204" pitchFamily="34" charset="0"/>
                <a:ea typeface="Verdana" panose="020B0604030504040204" pitchFamily="34" charset="0"/>
                <a:cs typeface="Verdana" panose="020B0604030504040204" pitchFamily="34" charset="0"/>
              </a:rPr>
              <a:t>become </a:t>
            </a:r>
            <a:r>
              <a:rPr lang="en-US" sz="1800" spc="-60" dirty="0">
                <a:latin typeface="Verdana" panose="020B0604030504040204" pitchFamily="34" charset="0"/>
                <a:ea typeface="Verdana" panose="020B0604030504040204" pitchFamily="34" charset="0"/>
                <a:cs typeface="Verdana" panose="020B0604030504040204" pitchFamily="34" charset="0"/>
              </a:rPr>
              <a:t>more </a:t>
            </a:r>
            <a:r>
              <a:rPr lang="en-US" sz="1800" spc="-35" dirty="0">
                <a:latin typeface="Verdana" panose="020B0604030504040204" pitchFamily="34" charset="0"/>
                <a:ea typeface="Verdana" panose="020B0604030504040204" pitchFamily="34" charset="0"/>
                <a:cs typeface="Verdana" panose="020B0604030504040204" pitchFamily="34" charset="0"/>
              </a:rPr>
              <a:t>powerful, </a:t>
            </a:r>
            <a:r>
              <a:rPr lang="en-US" sz="1800" spc="50" dirty="0">
                <a:latin typeface="Verdana" panose="020B0604030504040204" pitchFamily="34" charset="0"/>
                <a:ea typeface="Verdana" panose="020B0604030504040204" pitchFamily="34" charset="0"/>
                <a:cs typeface="Verdana" panose="020B0604030504040204" pitchFamily="34" charset="0"/>
              </a:rPr>
              <a:t>it </a:t>
            </a:r>
            <a:r>
              <a:rPr lang="en-US" sz="1800" spc="-105" dirty="0">
                <a:latin typeface="Verdana" panose="020B0604030504040204" pitchFamily="34" charset="0"/>
                <a:ea typeface="Verdana" panose="020B0604030504040204" pitchFamily="34" charset="0"/>
                <a:cs typeface="Verdana" panose="020B0604030504040204" pitchFamily="34" charset="0"/>
              </a:rPr>
              <a:t>becomes </a:t>
            </a:r>
            <a:r>
              <a:rPr lang="en-US" sz="1800" spc="-90" dirty="0">
                <a:latin typeface="Verdana" panose="020B0604030504040204" pitchFamily="34" charset="0"/>
                <a:ea typeface="Verdana" panose="020B0604030504040204" pitchFamily="34" charset="0"/>
                <a:cs typeface="Verdana" panose="020B0604030504040204" pitchFamily="34" charset="0"/>
              </a:rPr>
              <a:t>easier </a:t>
            </a:r>
            <a:r>
              <a:rPr lang="en-US" sz="1800" spc="5" dirty="0">
                <a:latin typeface="Verdana" panose="020B0604030504040204" pitchFamily="34" charset="0"/>
                <a:ea typeface="Verdana" panose="020B0604030504040204" pitchFamily="34" charset="0"/>
                <a:cs typeface="Verdana" panose="020B0604030504040204" pitchFamily="34" charset="0"/>
              </a:rPr>
              <a:t>to </a:t>
            </a:r>
            <a:r>
              <a:rPr lang="en-US" sz="1800" spc="-80" dirty="0">
                <a:latin typeface="Verdana" panose="020B0604030504040204" pitchFamily="34" charset="0"/>
                <a:ea typeface="Verdana" panose="020B0604030504040204" pitchFamily="34" charset="0"/>
                <a:cs typeface="Verdana" panose="020B0604030504040204" pitchFamily="34" charset="0"/>
              </a:rPr>
              <a:t>break </a:t>
            </a:r>
            <a:r>
              <a:rPr lang="en-US" sz="1800" spc="-50" dirty="0">
                <a:latin typeface="Verdana" panose="020B0604030504040204" pitchFamily="34" charset="0"/>
                <a:ea typeface="Verdana" panose="020B0604030504040204" pitchFamily="34" charset="0"/>
                <a:cs typeface="Verdana" panose="020B0604030504040204" pitchFamily="34" charset="0"/>
              </a:rPr>
              <a:t>though </a:t>
            </a:r>
            <a:r>
              <a:rPr lang="en-US" sz="1800" spc="-75" dirty="0">
                <a:latin typeface="Verdana" panose="020B0604030504040204" pitchFamily="34" charset="0"/>
                <a:ea typeface="Verdana" panose="020B0604030504040204" pitchFamily="34" charset="0"/>
                <a:cs typeface="Verdana" panose="020B0604030504040204" pitchFamily="34" charset="0"/>
              </a:rPr>
              <a:t>common </a:t>
            </a:r>
            <a:r>
              <a:rPr lang="en-US" sz="1800" spc="-45" dirty="0">
                <a:latin typeface="Verdana" panose="020B0604030504040204" pitchFamily="34" charset="0"/>
                <a:ea typeface="Verdana" panose="020B0604030504040204" pitchFamily="34" charset="0"/>
                <a:cs typeface="Verdana" panose="020B0604030504040204" pitchFamily="34" charset="0"/>
              </a:rPr>
              <a:t>encryption</a:t>
            </a:r>
            <a:r>
              <a:rPr lang="en-US" sz="1800" spc="-305" dirty="0">
                <a:latin typeface="Verdana" panose="020B0604030504040204" pitchFamily="34" charset="0"/>
                <a:ea typeface="Verdana" panose="020B0604030504040204" pitchFamily="34" charset="0"/>
                <a:cs typeface="Verdana" panose="020B0604030504040204" pitchFamily="34" charset="0"/>
              </a:rPr>
              <a:t> </a:t>
            </a:r>
            <a:r>
              <a:rPr lang="en-US" sz="1800" spc="-65" dirty="0">
                <a:latin typeface="Verdana" panose="020B0604030504040204" pitchFamily="34" charset="0"/>
                <a:ea typeface="Verdana" panose="020B0604030504040204" pitchFamily="34" charset="0"/>
                <a:cs typeface="Verdana" panose="020B0604030504040204" pitchFamily="34" charset="0"/>
              </a:rPr>
              <a:t>style  </a:t>
            </a:r>
            <a:r>
              <a:rPr lang="en-US" sz="1800" spc="-105" dirty="0">
                <a:latin typeface="Verdana" panose="020B0604030504040204" pitchFamily="34" charset="0"/>
                <a:ea typeface="Verdana" panose="020B0604030504040204" pitchFamily="34" charset="0"/>
                <a:cs typeface="Verdana" panose="020B0604030504040204" pitchFamily="34" charset="0"/>
              </a:rPr>
              <a:t>defenses</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12700">
              <a:spcBef>
                <a:spcPts val="1340"/>
              </a:spcBef>
            </a:pPr>
            <a:r>
              <a:rPr lang="en-US" sz="2000" b="1" spc="-120" dirty="0">
                <a:latin typeface="Verdana" panose="020B0604030504040204" pitchFamily="34" charset="0"/>
                <a:ea typeface="Verdana" panose="020B0604030504040204" pitchFamily="34" charset="0"/>
                <a:cs typeface="Verdana" panose="020B0604030504040204" pitchFamily="34" charset="0"/>
              </a:rPr>
              <a:t>Overall, </a:t>
            </a:r>
            <a:r>
              <a:rPr lang="en-US" sz="2000" b="1" spc="-85" dirty="0">
                <a:latin typeface="Verdana" panose="020B0604030504040204" pitchFamily="34" charset="0"/>
                <a:ea typeface="Verdana" panose="020B0604030504040204" pitchFamily="34" charset="0"/>
                <a:cs typeface="Verdana" panose="020B0604030504040204" pitchFamily="34" charset="0"/>
              </a:rPr>
              <a:t>the </a:t>
            </a:r>
            <a:r>
              <a:rPr lang="en-US" sz="2000" b="1" spc="-130" dirty="0">
                <a:latin typeface="Verdana" panose="020B0604030504040204" pitchFamily="34" charset="0"/>
                <a:ea typeface="Verdana" panose="020B0604030504040204" pitchFamily="34" charset="0"/>
                <a:cs typeface="Verdana" panose="020B0604030504040204" pitchFamily="34" charset="0"/>
              </a:rPr>
              <a:t>more valuable </a:t>
            </a:r>
            <a:r>
              <a:rPr lang="en-US" sz="2000" b="1" spc="-85" dirty="0">
                <a:latin typeface="Verdana" panose="020B0604030504040204" pitchFamily="34" charset="0"/>
                <a:ea typeface="Verdana" panose="020B0604030504040204" pitchFamily="34" charset="0"/>
                <a:cs typeface="Verdana" panose="020B0604030504040204" pitchFamily="34" charset="0"/>
              </a:rPr>
              <a:t>the </a:t>
            </a:r>
            <a:r>
              <a:rPr lang="en-US" sz="2000" b="1" spc="-110" dirty="0">
                <a:latin typeface="Verdana" panose="020B0604030504040204" pitchFamily="34" charset="0"/>
                <a:ea typeface="Verdana" panose="020B0604030504040204" pitchFamily="34" charset="0"/>
                <a:cs typeface="Verdana" panose="020B0604030504040204" pitchFamily="34" charset="0"/>
              </a:rPr>
              <a:t>information </a:t>
            </a:r>
            <a:r>
              <a:rPr lang="en-US" sz="2000" b="1" spc="-165" dirty="0">
                <a:latin typeface="Verdana" panose="020B0604030504040204" pitchFamily="34" charset="0"/>
                <a:ea typeface="Verdana" panose="020B0604030504040204" pitchFamily="34" charset="0"/>
                <a:cs typeface="Verdana" panose="020B0604030504040204" pitchFamily="34" charset="0"/>
              </a:rPr>
              <a:t>you </a:t>
            </a:r>
            <a:r>
              <a:rPr lang="en-US" sz="2000" b="1" spc="-120" dirty="0">
                <a:latin typeface="Verdana" panose="020B0604030504040204" pitchFamily="34" charset="0"/>
                <a:ea typeface="Verdana" panose="020B0604030504040204" pitchFamily="34" charset="0"/>
                <a:cs typeface="Verdana" panose="020B0604030504040204" pitchFamily="34" charset="0"/>
              </a:rPr>
              <a:t>work </a:t>
            </a:r>
            <a:r>
              <a:rPr lang="en-US" sz="2000" b="1" spc="-70" dirty="0">
                <a:latin typeface="Verdana" panose="020B0604030504040204" pitchFamily="34" charset="0"/>
                <a:ea typeface="Verdana" panose="020B0604030504040204" pitchFamily="34" charset="0"/>
                <a:cs typeface="Verdana" panose="020B0604030504040204" pitchFamily="34" charset="0"/>
              </a:rPr>
              <a:t>with </a:t>
            </a:r>
            <a:r>
              <a:rPr lang="en-US" sz="2000" b="1" spc="-145" dirty="0">
                <a:latin typeface="Verdana" panose="020B0604030504040204" pitchFamily="34" charset="0"/>
                <a:ea typeface="Verdana" panose="020B0604030504040204" pitchFamily="34" charset="0"/>
                <a:cs typeface="Verdana" panose="020B0604030504040204" pitchFamily="34" charset="0"/>
              </a:rPr>
              <a:t>is, </a:t>
            </a:r>
            <a:r>
              <a:rPr lang="en-US" sz="2000" b="1" spc="-85" dirty="0">
                <a:latin typeface="Verdana" panose="020B0604030504040204" pitchFamily="34" charset="0"/>
                <a:ea typeface="Verdana" panose="020B0604030504040204" pitchFamily="34" charset="0"/>
                <a:cs typeface="Verdana" panose="020B0604030504040204" pitchFamily="34" charset="0"/>
              </a:rPr>
              <a:t>the </a:t>
            </a:r>
            <a:r>
              <a:rPr lang="en-US" sz="2000" b="1" spc="-130" dirty="0">
                <a:latin typeface="Verdana" panose="020B0604030504040204" pitchFamily="34" charset="0"/>
                <a:ea typeface="Verdana" panose="020B0604030504040204" pitchFamily="34" charset="0"/>
                <a:cs typeface="Verdana" panose="020B0604030504040204" pitchFamily="34" charset="0"/>
              </a:rPr>
              <a:t>more </a:t>
            </a:r>
            <a:r>
              <a:rPr lang="en-US" sz="2000" b="1" spc="-145" dirty="0">
                <a:latin typeface="Verdana" panose="020B0604030504040204" pitchFamily="34" charset="0"/>
                <a:ea typeface="Verdana" panose="020B0604030504040204" pitchFamily="34" charset="0"/>
                <a:cs typeface="Verdana" panose="020B0604030504040204" pitchFamily="34" charset="0"/>
              </a:rPr>
              <a:t>security </a:t>
            </a:r>
            <a:r>
              <a:rPr lang="en-US" sz="2000" b="1" spc="-165" dirty="0">
                <a:latin typeface="Verdana" panose="020B0604030504040204" pitchFamily="34" charset="0"/>
                <a:ea typeface="Verdana" panose="020B0604030504040204" pitchFamily="34" charset="0"/>
                <a:cs typeface="Verdana" panose="020B0604030504040204" pitchFamily="34" charset="0"/>
              </a:rPr>
              <a:t>you</a:t>
            </a:r>
            <a:r>
              <a:rPr lang="en-US" sz="2000" b="1" spc="-130" dirty="0">
                <a:latin typeface="Verdana" panose="020B0604030504040204" pitchFamily="34" charset="0"/>
                <a:ea typeface="Verdana" panose="020B0604030504040204" pitchFamily="34" charset="0"/>
                <a:cs typeface="Verdana" panose="020B0604030504040204" pitchFamily="34" charset="0"/>
              </a:rPr>
              <a:t> </a:t>
            </a:r>
            <a:r>
              <a:rPr lang="en-US" sz="2000" b="1" spc="-114" dirty="0">
                <a:latin typeface="Verdana" panose="020B0604030504040204" pitchFamily="34" charset="0"/>
                <a:ea typeface="Verdana" panose="020B0604030504040204" pitchFamily="34" charset="0"/>
                <a:cs typeface="Verdana" panose="020B0604030504040204" pitchFamily="34" charset="0"/>
              </a:rPr>
              <a:t>need</a:t>
            </a:r>
            <a:r>
              <a:rPr lang="en-US" sz="2000" spc="-114" dirty="0">
                <a:latin typeface="Verdana" panose="020B0604030504040204" pitchFamily="34" charset="0"/>
                <a:ea typeface="Verdana" panose="020B0604030504040204" pitchFamily="34" charset="0"/>
                <a:cs typeface="Verdana" panose="020B0604030504040204" pitchFamily="34" charset="0"/>
              </a:rPr>
              <a:t>.</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200"/>
              </a:spcBef>
              <a:buClr>
                <a:srgbClr val="E48312"/>
              </a:buClr>
              <a:buChar char="◦"/>
              <a:tabLst>
                <a:tab pos="305435" algn="l"/>
              </a:tabLst>
            </a:pPr>
            <a:r>
              <a:rPr lang="en-US" sz="1800" spc="-55" dirty="0">
                <a:latin typeface="Verdana" panose="020B0604030504040204" pitchFamily="34" charset="0"/>
                <a:ea typeface="Verdana" panose="020B0604030504040204" pitchFamily="34" charset="0"/>
                <a:cs typeface="Verdana" panose="020B0604030504040204" pitchFamily="34" charset="0"/>
              </a:rPr>
              <a:t>At</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110" dirty="0">
                <a:latin typeface="Verdana" panose="020B0604030504040204" pitchFamily="34" charset="0"/>
                <a:ea typeface="Verdana" panose="020B0604030504040204" pitchFamily="34" charset="0"/>
                <a:cs typeface="Verdana" panose="020B0604030504040204" pitchFamily="34" charset="0"/>
              </a:rPr>
              <a:t>some</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25" dirty="0">
                <a:latin typeface="Verdana" panose="020B0604030504040204" pitchFamily="34" charset="0"/>
                <a:ea typeface="Verdana" panose="020B0604030504040204" pitchFamily="34" charset="0"/>
                <a:cs typeface="Verdana" panose="020B0604030504040204" pitchFamily="34" charset="0"/>
              </a:rPr>
              <a:t>point,</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70" dirty="0">
                <a:latin typeface="Verdana" panose="020B0604030504040204" pitchFamily="34" charset="0"/>
                <a:ea typeface="Verdana" panose="020B0604030504040204" pitchFamily="34" charset="0"/>
                <a:cs typeface="Verdana" panose="020B0604030504040204" pitchFamily="34" charset="0"/>
              </a:rPr>
              <a:t>something</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95" dirty="0">
                <a:latin typeface="Verdana" panose="020B0604030504040204" pitchFamily="34" charset="0"/>
                <a:ea typeface="Verdana" panose="020B0604030504040204" pitchFamily="34" charset="0"/>
                <a:cs typeface="Verdana" panose="020B0604030504040204" pitchFamily="34" charset="0"/>
              </a:rPr>
              <a:t>is </a:t>
            </a:r>
            <a:r>
              <a:rPr lang="en-US" sz="1800" spc="-105" dirty="0">
                <a:latin typeface="Verdana" panose="020B0604030504040204" pitchFamily="34" charset="0"/>
                <a:ea typeface="Verdana" panose="020B0604030504040204" pitchFamily="34" charset="0"/>
                <a:cs typeface="Verdana" panose="020B0604030504040204" pitchFamily="34" charset="0"/>
              </a:rPr>
              <a:t>secure</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80" dirty="0">
                <a:latin typeface="Verdana" panose="020B0604030504040204" pitchFamily="34" charset="0"/>
                <a:ea typeface="Verdana" panose="020B0604030504040204" pitchFamily="34" charset="0"/>
                <a:cs typeface="Verdana" panose="020B0604030504040204" pitchFamily="34" charset="0"/>
              </a:rPr>
              <a:t>enough</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that</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25" dirty="0">
                <a:latin typeface="Verdana" panose="020B0604030504040204" pitchFamily="34" charset="0"/>
                <a:ea typeface="Verdana" panose="020B0604030504040204" pitchFamily="34" charset="0"/>
                <a:cs typeface="Verdana" panose="020B0604030504040204" pitchFamily="34" charset="0"/>
              </a:rPr>
              <a:t>it’s</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not</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worth</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65" dirty="0">
                <a:latin typeface="Verdana" panose="020B0604030504040204" pitchFamily="34" charset="0"/>
                <a:ea typeface="Verdana" panose="020B0604030504040204" pitchFamily="34" charset="0"/>
                <a:cs typeface="Verdana" panose="020B0604030504040204" pitchFamily="34" charset="0"/>
              </a:rPr>
              <a:t>attacking</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380"/>
              </a:spcBef>
              <a:buClr>
                <a:srgbClr val="E48312"/>
              </a:buClr>
              <a:buChar char="◦"/>
              <a:tabLst>
                <a:tab pos="305435" algn="l"/>
              </a:tabLst>
            </a:pPr>
            <a:r>
              <a:rPr lang="en-US" sz="1800" spc="-135" dirty="0">
                <a:latin typeface="Verdana" panose="020B0604030504040204" pitchFamily="34" charset="0"/>
                <a:ea typeface="Verdana" panose="020B0604030504040204" pitchFamily="34" charset="0"/>
                <a:cs typeface="Verdana" panose="020B0604030504040204" pitchFamily="34" charset="0"/>
              </a:rPr>
              <a:t>On</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25" dirty="0">
                <a:latin typeface="Verdana" panose="020B0604030504040204" pitchFamily="34" charset="0"/>
                <a:ea typeface="Verdana" panose="020B0604030504040204" pitchFamily="34" charset="0"/>
                <a:cs typeface="Verdana" panose="020B0604030504040204" pitchFamily="34" charset="0"/>
              </a:rPr>
              <a:t>the</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20" dirty="0">
                <a:latin typeface="Verdana" panose="020B0604030504040204" pitchFamily="34" charset="0"/>
                <a:ea typeface="Verdana" panose="020B0604030504040204" pitchFamily="34" charset="0"/>
                <a:cs typeface="Verdana" panose="020B0604030504040204" pitchFamily="34" charset="0"/>
              </a:rPr>
              <a:t>other</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65" dirty="0">
                <a:latin typeface="Verdana" panose="020B0604030504040204" pitchFamily="34" charset="0"/>
                <a:ea typeface="Verdana" panose="020B0604030504040204" pitchFamily="34" charset="0"/>
                <a:cs typeface="Verdana" panose="020B0604030504040204" pitchFamily="34" charset="0"/>
              </a:rPr>
              <a:t>extreme,</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80" dirty="0">
                <a:latin typeface="Verdana" panose="020B0604030504040204" pitchFamily="34" charset="0"/>
                <a:ea typeface="Verdana" panose="020B0604030504040204" pitchFamily="34" charset="0"/>
                <a:cs typeface="Verdana" panose="020B0604030504040204" pitchFamily="34" charset="0"/>
              </a:rPr>
              <a:t>sometimes</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70" dirty="0">
                <a:latin typeface="Verdana" panose="020B0604030504040204" pitchFamily="34" charset="0"/>
                <a:ea typeface="Verdana" panose="020B0604030504040204" pitchFamily="34" charset="0"/>
                <a:cs typeface="Verdana" panose="020B0604030504040204" pitchFamily="34" charset="0"/>
              </a:rPr>
              <a:t>data</a:t>
            </a:r>
            <a:r>
              <a:rPr lang="en-US" sz="1800" spc="-90" dirty="0">
                <a:latin typeface="Verdana" panose="020B0604030504040204" pitchFamily="34" charset="0"/>
                <a:ea typeface="Verdana" panose="020B0604030504040204" pitchFamily="34" charset="0"/>
                <a:cs typeface="Verdana" panose="020B0604030504040204" pitchFamily="34" charset="0"/>
              </a:rPr>
              <a:t> </a:t>
            </a:r>
            <a:r>
              <a:rPr lang="en-US" sz="1800" spc="-95" dirty="0">
                <a:latin typeface="Verdana" panose="020B0604030504040204" pitchFamily="34" charset="0"/>
                <a:ea typeface="Verdana" panose="020B0604030504040204" pitchFamily="34" charset="0"/>
                <a:cs typeface="Verdana" panose="020B0604030504040204" pitchFamily="34" charset="0"/>
              </a:rPr>
              <a:t>is </a:t>
            </a:r>
            <a:r>
              <a:rPr lang="en-US" sz="1800" spc="-30" dirty="0">
                <a:latin typeface="Verdana" panose="020B0604030504040204" pitchFamily="34" charset="0"/>
                <a:ea typeface="Verdana" panose="020B0604030504040204" pitchFamily="34" charset="0"/>
                <a:cs typeface="Verdana" panose="020B0604030504040204" pitchFamily="34" charset="0"/>
              </a:rPr>
              <a:t>unimportant</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80" dirty="0">
                <a:latin typeface="Verdana" panose="020B0604030504040204" pitchFamily="34" charset="0"/>
                <a:ea typeface="Verdana" panose="020B0604030504040204" pitchFamily="34" charset="0"/>
                <a:cs typeface="Verdana" panose="020B0604030504040204" pitchFamily="34" charset="0"/>
              </a:rPr>
              <a:t>enough</a:t>
            </a:r>
            <a:r>
              <a:rPr lang="en-US" sz="1800" spc="-85"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that</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25" dirty="0">
                <a:latin typeface="Verdana" panose="020B0604030504040204" pitchFamily="34" charset="0"/>
                <a:ea typeface="Verdana" panose="020B0604030504040204" pitchFamily="34" charset="0"/>
                <a:cs typeface="Verdana" panose="020B0604030504040204" pitchFamily="34" charset="0"/>
              </a:rPr>
              <a:t>it’s</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not</a:t>
            </a:r>
            <a:r>
              <a:rPr lang="en-US" sz="1800" spc="-95" dirty="0">
                <a:latin typeface="Verdana" panose="020B0604030504040204" pitchFamily="34" charset="0"/>
                <a:ea typeface="Verdana" panose="020B0604030504040204" pitchFamily="34" charset="0"/>
                <a:cs typeface="Verdana" panose="020B0604030504040204" pitchFamily="34" charset="0"/>
              </a:rPr>
              <a:t> </a:t>
            </a:r>
            <a:r>
              <a:rPr lang="en-US" sz="1800" spc="-5" dirty="0">
                <a:latin typeface="Verdana" panose="020B0604030504040204" pitchFamily="34" charset="0"/>
                <a:ea typeface="Verdana" panose="020B0604030504040204" pitchFamily="34" charset="0"/>
                <a:cs typeface="Verdana" panose="020B0604030504040204" pitchFamily="34" charset="0"/>
              </a:rPr>
              <a:t>worth</a:t>
            </a:r>
            <a:r>
              <a:rPr lang="en-US" sz="1800" spc="-85" dirty="0">
                <a:latin typeface="Verdana" panose="020B0604030504040204" pitchFamily="34" charset="0"/>
                <a:ea typeface="Verdana" panose="020B0604030504040204" pitchFamily="34" charset="0"/>
                <a:cs typeface="Verdana" panose="020B0604030504040204" pitchFamily="34" charset="0"/>
              </a:rPr>
              <a:t> securing</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secure do we need to be?</a:t>
            </a:r>
          </a:p>
        </p:txBody>
      </p:sp>
    </p:spTree>
    <p:extLst>
      <p:ext uri="{BB962C8B-B14F-4D97-AF65-F5344CB8AC3E}">
        <p14:creationId xmlns:p14="http://schemas.microsoft.com/office/powerpoint/2010/main" val="349756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50</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14202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12700">
              <a:spcBef>
                <a:spcPts val="315"/>
              </a:spcBef>
            </a:pPr>
            <a:r>
              <a:rPr lang="en-US" sz="1800" dirty="0">
                <a:latin typeface="Verdana" panose="020B0604030504040204" pitchFamily="34" charset="0"/>
                <a:ea typeface="Verdana" panose="020B0604030504040204" pitchFamily="34" charset="0"/>
                <a:cs typeface="Verdana" panose="020B0604030504040204" pitchFamily="34" charset="0"/>
              </a:rPr>
              <a:t>Terms:</a:t>
            </a:r>
          </a:p>
          <a:p>
            <a:pPr marL="305435" indent="-182880">
              <a:spcBef>
                <a:spcPts val="200"/>
              </a:spcBef>
              <a:buClr>
                <a:srgbClr val="E48312"/>
              </a:buClr>
              <a:buChar char="◦"/>
              <a:tabLst>
                <a:tab pos="305435" algn="l"/>
              </a:tabLst>
            </a:pPr>
            <a:r>
              <a:rPr lang="en-US" sz="1800" u="heavy" dirty="0">
                <a:uFill>
                  <a:solidFill>
                    <a:srgbClr val="404040"/>
                  </a:solidFill>
                </a:uFill>
                <a:latin typeface="Verdana" panose="020B0604030504040204" pitchFamily="34" charset="0"/>
                <a:ea typeface="Verdana" panose="020B0604030504040204" pitchFamily="34" charset="0"/>
                <a:cs typeface="Verdana" panose="020B0604030504040204" pitchFamily="34" charset="0"/>
              </a:rPr>
              <a:t>Attacker</a:t>
            </a:r>
            <a:r>
              <a:rPr lang="en-US" sz="1800" dirty="0">
                <a:latin typeface="Verdana" panose="020B0604030504040204" pitchFamily="34" charset="0"/>
                <a:ea typeface="Verdana" panose="020B0604030504040204" pitchFamily="34" charset="0"/>
                <a:cs typeface="Verdana" panose="020B0604030504040204" pitchFamily="34" charset="0"/>
              </a:rPr>
              <a:t>: a malicious user that is attempting to find and abuse a vulnerability in your system</a:t>
            </a:r>
          </a:p>
          <a:p>
            <a:pPr marL="305435" indent="-182880">
              <a:spcBef>
                <a:spcPts val="384"/>
              </a:spcBef>
              <a:buClr>
                <a:srgbClr val="E48312"/>
              </a:buClr>
              <a:buChar char="◦"/>
              <a:tabLst>
                <a:tab pos="305435" algn="l"/>
              </a:tabLst>
            </a:pPr>
            <a:r>
              <a:rPr lang="en-US" sz="1800" u="heavy" dirty="0">
                <a:uFill>
                  <a:solidFill>
                    <a:srgbClr val="404040"/>
                  </a:solidFill>
                </a:uFill>
                <a:latin typeface="Verdana" panose="020B0604030504040204" pitchFamily="34" charset="0"/>
                <a:ea typeface="Verdana" panose="020B0604030504040204" pitchFamily="34" charset="0"/>
                <a:cs typeface="Verdana" panose="020B0604030504040204" pitchFamily="34" charset="0"/>
              </a:rPr>
              <a:t>User</a:t>
            </a:r>
            <a:r>
              <a:rPr lang="en-US" sz="1800" dirty="0">
                <a:latin typeface="Verdana" panose="020B0604030504040204" pitchFamily="34" charset="0"/>
                <a:ea typeface="Verdana" panose="020B0604030504040204" pitchFamily="34" charset="0"/>
                <a:cs typeface="Verdana" panose="020B0604030504040204" pitchFamily="34" charset="0"/>
              </a:rPr>
              <a:t>: everyone else that is using your system</a:t>
            </a:r>
          </a:p>
          <a:p>
            <a:pPr marL="12700">
              <a:spcBef>
                <a:spcPts val="1335"/>
              </a:spcBef>
            </a:pPr>
            <a:r>
              <a:rPr lang="en-US" sz="1800" dirty="0">
                <a:latin typeface="Verdana" panose="020B0604030504040204" pitchFamily="34" charset="0"/>
                <a:ea typeface="Verdana" panose="020B0604030504040204" pitchFamily="34" charset="0"/>
                <a:cs typeface="Verdana" panose="020B0604030504040204" pitchFamily="34" charset="0"/>
              </a:rPr>
              <a:t>Actors:</a:t>
            </a:r>
          </a:p>
          <a:p>
            <a:pPr marL="305435" indent="-182880">
              <a:spcBef>
                <a:spcPts val="200"/>
              </a:spcBef>
              <a:buClr>
                <a:srgbClr val="E48312"/>
              </a:buClr>
              <a:buChar char="◦"/>
              <a:tabLst>
                <a:tab pos="305435" algn="l"/>
              </a:tabLst>
            </a:pPr>
            <a:r>
              <a:rPr lang="en-US" sz="1800" u="heavy" dirty="0">
                <a:uFill>
                  <a:solidFill>
                    <a:srgbClr val="404040"/>
                  </a:solidFill>
                </a:uFill>
                <a:latin typeface="Verdana" panose="020B0604030504040204" pitchFamily="34" charset="0"/>
                <a:ea typeface="Verdana" panose="020B0604030504040204" pitchFamily="34" charset="0"/>
                <a:cs typeface="Verdana" panose="020B0604030504040204" pitchFamily="34" charset="0"/>
              </a:rPr>
              <a:t>You</a:t>
            </a:r>
            <a:r>
              <a:rPr lang="en-US" sz="1800" dirty="0">
                <a:latin typeface="Verdana" panose="020B0604030504040204" pitchFamily="34" charset="0"/>
                <a:ea typeface="Verdana" panose="020B0604030504040204" pitchFamily="34" charset="0"/>
                <a:cs typeface="Verdana" panose="020B0604030504040204" pitchFamily="34" charset="0"/>
              </a:rPr>
              <a:t>: You! The system administrator, programmer, and all the other roles of technology!</a:t>
            </a:r>
          </a:p>
          <a:p>
            <a:pPr marL="305435" indent="-182880">
              <a:spcBef>
                <a:spcPts val="384"/>
              </a:spcBef>
              <a:buClr>
                <a:srgbClr val="E48312"/>
              </a:buClr>
              <a:buChar char="◦"/>
              <a:tabLst>
                <a:tab pos="305435" algn="l"/>
              </a:tabLst>
            </a:pPr>
            <a:r>
              <a:rPr lang="en-US" sz="1800" u="heavy" dirty="0">
                <a:uFill>
                  <a:solidFill>
                    <a:srgbClr val="404040"/>
                  </a:solidFill>
                </a:uFill>
                <a:latin typeface="Verdana" panose="020B0604030504040204" pitchFamily="34" charset="0"/>
                <a:ea typeface="Verdana" panose="020B0604030504040204" pitchFamily="34" charset="0"/>
                <a:cs typeface="Verdana" panose="020B0604030504040204" pitchFamily="34" charset="0"/>
              </a:rPr>
              <a:t>Schmidt</a:t>
            </a:r>
            <a:r>
              <a:rPr lang="en-US" sz="1800" dirty="0">
                <a:latin typeface="Verdana" panose="020B0604030504040204" pitchFamily="34" charset="0"/>
                <a:ea typeface="Verdana" panose="020B0604030504040204" pitchFamily="34" charset="0"/>
                <a:cs typeface="Verdana" panose="020B0604030504040204" pitchFamily="34" charset="0"/>
              </a:rPr>
              <a:t>: An attacker!</a:t>
            </a:r>
          </a:p>
          <a:p>
            <a:pPr marL="305435" indent="-182880">
              <a:spcBef>
                <a:spcPts val="380"/>
              </a:spcBef>
              <a:buClr>
                <a:srgbClr val="E48312"/>
              </a:buClr>
              <a:buChar char="◦"/>
              <a:tabLst>
                <a:tab pos="305435" algn="l"/>
              </a:tabLst>
            </a:pPr>
            <a:r>
              <a:rPr lang="en-US" sz="1800" u="heavy" dirty="0">
                <a:uFill>
                  <a:solidFill>
                    <a:srgbClr val="404040"/>
                  </a:solidFill>
                </a:uFill>
                <a:latin typeface="Verdana" panose="020B0604030504040204" pitchFamily="34" charset="0"/>
                <a:ea typeface="Verdana" panose="020B0604030504040204" pitchFamily="34" charset="0"/>
                <a:cs typeface="Verdana" panose="020B0604030504040204" pitchFamily="34" charset="0"/>
              </a:rPr>
              <a:t>Jess</a:t>
            </a:r>
            <a:r>
              <a:rPr lang="en-US" sz="1800" dirty="0">
                <a:latin typeface="Verdana" panose="020B0604030504040204" pitchFamily="34" charset="0"/>
                <a:ea typeface="Verdana" panose="020B0604030504040204" pitchFamily="34" charset="0"/>
                <a:cs typeface="Verdana" panose="020B0604030504040204" pitchFamily="34" charset="0"/>
              </a:rPr>
              <a:t>: Another attacker!</a:t>
            </a:r>
          </a:p>
          <a:p>
            <a:pPr marL="305435" indent="-182880">
              <a:spcBef>
                <a:spcPts val="385"/>
              </a:spcBef>
              <a:buClr>
                <a:srgbClr val="E48312"/>
              </a:buClr>
              <a:buChar char="◦"/>
              <a:tabLst>
                <a:tab pos="305435" algn="l"/>
              </a:tabLst>
            </a:pPr>
            <a:r>
              <a:rPr lang="en-US" sz="1800" u="heavy" dirty="0">
                <a:uFill>
                  <a:solidFill>
                    <a:srgbClr val="404040"/>
                  </a:solidFill>
                </a:uFill>
                <a:latin typeface="Verdana" panose="020B0604030504040204" pitchFamily="34" charset="0"/>
                <a:ea typeface="Verdana" panose="020B0604030504040204" pitchFamily="34" charset="0"/>
                <a:cs typeface="Verdana" panose="020B0604030504040204" pitchFamily="34" charset="0"/>
              </a:rPr>
              <a:t>Nick</a:t>
            </a:r>
            <a:r>
              <a:rPr lang="en-US" sz="1800" dirty="0">
                <a:latin typeface="Verdana" panose="020B0604030504040204" pitchFamily="34" charset="0"/>
                <a:ea typeface="Verdana" panose="020B0604030504040204" pitchFamily="34" charset="0"/>
                <a:cs typeface="Verdana" panose="020B0604030504040204" pitchFamily="34" charset="0"/>
              </a:rPr>
              <a:t>: A user, prone to being attacked.</a:t>
            </a:r>
          </a:p>
          <a:p>
            <a:pPr marL="305435" indent="-182880">
              <a:spcBef>
                <a:spcPts val="385"/>
              </a:spcBef>
              <a:buClr>
                <a:srgbClr val="E48312"/>
              </a:buClr>
              <a:buChar char="◦"/>
              <a:tabLst>
                <a:tab pos="305435" algn="l"/>
              </a:tabLst>
            </a:pPr>
            <a:r>
              <a:rPr lang="en-US" sz="1800" u="heavy" dirty="0">
                <a:uFill>
                  <a:solidFill>
                    <a:srgbClr val="404040"/>
                  </a:solidFill>
                </a:uFill>
                <a:latin typeface="Verdana" panose="020B0604030504040204" pitchFamily="34" charset="0"/>
                <a:ea typeface="Verdana" panose="020B0604030504040204" pitchFamily="34" charset="0"/>
                <a:cs typeface="Verdana" panose="020B0604030504040204" pitchFamily="34" charset="0"/>
              </a:rPr>
              <a:t>Winston</a:t>
            </a:r>
            <a:r>
              <a:rPr lang="en-US" sz="1800" dirty="0">
                <a:latin typeface="Verdana" panose="020B0604030504040204" pitchFamily="34" charset="0"/>
                <a:ea typeface="Verdana" panose="020B0604030504040204" pitchFamily="34" charset="0"/>
                <a:cs typeface="Verdana" panose="020B0604030504040204" pitchFamily="34" charset="0"/>
              </a:rPr>
              <a:t>: Another user who generally uses passwords such as </a:t>
            </a:r>
            <a:r>
              <a:rPr lang="en-US" sz="1800" i="1" dirty="0">
                <a:latin typeface="Verdana" panose="020B0604030504040204" pitchFamily="34" charset="0"/>
                <a:ea typeface="Verdana" panose="020B0604030504040204" pitchFamily="34" charset="0"/>
                <a:cs typeface="Verdana" panose="020B0604030504040204" pitchFamily="34" charset="0"/>
              </a:rPr>
              <a:t>cat</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05435" indent="-182880">
              <a:spcBef>
                <a:spcPts val="385"/>
              </a:spcBef>
              <a:buClr>
                <a:srgbClr val="E48312"/>
              </a:buClr>
              <a:buChar char="◦"/>
              <a:tabLst>
                <a:tab pos="305435" algn="l"/>
              </a:tabLst>
            </a:pPr>
            <a:r>
              <a:rPr lang="en-US" sz="1800" u="heavy" dirty="0" err="1">
                <a:uFill>
                  <a:solidFill>
                    <a:srgbClr val="404040"/>
                  </a:solidFill>
                </a:uFill>
                <a:latin typeface="Verdana" panose="020B0604030504040204" pitchFamily="34" charset="0"/>
                <a:ea typeface="Verdana" panose="020B0604030504040204" pitchFamily="34" charset="0"/>
                <a:cs typeface="Verdana" panose="020B0604030504040204" pitchFamily="34" charset="0"/>
              </a:rPr>
              <a:t>Cece</a:t>
            </a:r>
            <a:r>
              <a:rPr lang="en-US" sz="1800" dirty="0">
                <a:latin typeface="Verdana" panose="020B0604030504040204" pitchFamily="34" charset="0"/>
                <a:ea typeface="Verdana" panose="020B0604030504040204" pitchFamily="34" charset="0"/>
                <a:cs typeface="Verdana" panose="020B0604030504040204" pitchFamily="34" charset="0"/>
              </a:rPr>
              <a:t>: Another user, whom is quite security conscious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Terminology and Actors</a:t>
            </a:r>
          </a:p>
        </p:txBody>
      </p:sp>
    </p:spTree>
    <p:extLst>
      <p:ext uri="{BB962C8B-B14F-4D97-AF65-F5344CB8AC3E}">
        <p14:creationId xmlns:p14="http://schemas.microsoft.com/office/powerpoint/2010/main" val="73553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Attacks and </a:t>
            </a:r>
            <a:r>
              <a:rPr lang="en-US" sz="3800" b="1" dirty="0" err="1">
                <a:latin typeface="Verdana" panose="020B0604030504040204" pitchFamily="34" charset="0"/>
                <a:ea typeface="Verdana" panose="020B0604030504040204" pitchFamily="34" charset="0"/>
                <a:cs typeface="Verdana" panose="020B0604030504040204" pitchFamily="34" charset="0"/>
              </a:rPr>
              <a:t>Defences</a:t>
            </a: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4756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12700" marR="5080">
              <a:lnSpc>
                <a:spcPts val="2160"/>
              </a:lnSpc>
              <a:spcBef>
                <a:spcPts val="365"/>
              </a:spcBef>
            </a:pPr>
            <a:r>
              <a:rPr lang="en-US" sz="2000" dirty="0">
                <a:latin typeface="Verdana" panose="020B0604030504040204" pitchFamily="34" charset="0"/>
                <a:ea typeface="Verdana" panose="020B0604030504040204" pitchFamily="34" charset="0"/>
                <a:cs typeface="Verdana" panose="020B0604030504040204" pitchFamily="34" charset="0"/>
              </a:rPr>
              <a:t>An XSS Attack is an injection attack, where a malicious user manages to inject content(typically,  JavaScript) into your website.</a:t>
            </a:r>
          </a:p>
          <a:p>
            <a:pPr marL="12700" marR="52069">
              <a:lnSpc>
                <a:spcPts val="2160"/>
              </a:lnSpc>
              <a:spcBef>
                <a:spcPts val="1390"/>
              </a:spcBef>
            </a:pPr>
            <a:r>
              <a:rPr lang="en-US" sz="2000" dirty="0">
                <a:latin typeface="Verdana" panose="020B0604030504040204" pitchFamily="34" charset="0"/>
                <a:ea typeface="Verdana" panose="020B0604030504040204" pitchFamily="34" charset="0"/>
                <a:cs typeface="Verdana" panose="020B0604030504040204" pitchFamily="34" charset="0"/>
              </a:rPr>
              <a:t>In an XSS Attack, code is executed on a user’s browser; this allows an attacker full access to the  page and all associated data</a:t>
            </a:r>
          </a:p>
          <a:p>
            <a:pPr marL="305435" marR="35560" indent="-182880" algn="just">
              <a:lnSpc>
                <a:spcPts val="1939"/>
              </a:lnSpc>
              <a:spcBef>
                <a:spcPts val="415"/>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Once you get access to one page, you can execute any amount of JavaScript to simulate a full, normal,  experience while stealing all sorts of information. You can even trick the browser into making the user  believe they are changing pages, but really keep the malicious JS requesting new pages and constantly  scraping for new information to steal.</a:t>
            </a:r>
          </a:p>
          <a:p>
            <a:pPr marL="305435" marR="462280" indent="-182880">
              <a:lnSpc>
                <a:spcPts val="1939"/>
              </a:lnSpc>
              <a:spcBef>
                <a:spcPts val="615"/>
              </a:spcBef>
              <a:buClr>
                <a:srgbClr val="E48312"/>
              </a:buClr>
              <a:buChar char="◦"/>
              <a:tabLst>
                <a:tab pos="305435" algn="l"/>
              </a:tabLst>
            </a:pPr>
            <a:r>
              <a:rPr lang="en-US" sz="1800" dirty="0">
                <a:latin typeface="Verdana" panose="020B0604030504040204" pitchFamily="34" charset="0"/>
                <a:ea typeface="Verdana" panose="020B0604030504040204" pitchFamily="34" charset="0"/>
                <a:cs typeface="Verdana" panose="020B0604030504040204" pitchFamily="34" charset="0"/>
              </a:rPr>
              <a:t>Due to AJAX requests, they can send all sorts of sensitive data (usernames, passwords, credit card  numbers, </a:t>
            </a:r>
            <a:r>
              <a:rPr lang="en-US" sz="1800" dirty="0" err="1">
                <a:latin typeface="Verdana" panose="020B0604030504040204" pitchFamily="34" charset="0"/>
                <a:ea typeface="Verdana" panose="020B0604030504040204" pitchFamily="34" charset="0"/>
                <a:cs typeface="Verdana" panose="020B0604030504040204" pitchFamily="34" charset="0"/>
              </a:rPr>
              <a:t>etc</a:t>
            </a:r>
            <a:r>
              <a:rPr lang="en-US" sz="1800" dirty="0">
                <a:latin typeface="Verdana" panose="020B0604030504040204" pitchFamily="34" charset="0"/>
                <a:ea typeface="Verdana" panose="020B0604030504040204" pitchFamily="34" charset="0"/>
                <a:cs typeface="Verdana" panose="020B0604030504040204" pitchFamily="34" charset="0"/>
              </a:rPr>
              <a:t>) to their remote servers the second users input the data.</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XSS Attacks: Concept</a:t>
            </a:r>
          </a:p>
        </p:txBody>
      </p:sp>
    </p:spTree>
    <p:extLst>
      <p:ext uri="{BB962C8B-B14F-4D97-AF65-F5344CB8AC3E}">
        <p14:creationId xmlns:p14="http://schemas.microsoft.com/office/powerpoint/2010/main" val="382851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XSS Attacks: Example Attack</a:t>
            </a:r>
          </a:p>
        </p:txBody>
      </p:sp>
      <p:sp>
        <p:nvSpPr>
          <p:cNvPr id="5" name="object 2">
            <a:extLst>
              <a:ext uri="{FF2B5EF4-FFF2-40B4-BE49-F238E27FC236}">
                <a16:creationId xmlns:a16="http://schemas.microsoft.com/office/drawing/2014/main" id="{F0F9CCB3-F1E4-B64C-BAEF-D2562320B33B}"/>
              </a:ext>
            </a:extLst>
          </p:cNvPr>
          <p:cNvSpPr/>
          <p:nvPr/>
        </p:nvSpPr>
        <p:spPr>
          <a:xfrm>
            <a:off x="531680" y="1406919"/>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6" name="object 4">
            <a:extLst>
              <a:ext uri="{FF2B5EF4-FFF2-40B4-BE49-F238E27FC236}">
                <a16:creationId xmlns:a16="http://schemas.microsoft.com/office/drawing/2014/main" id="{EDF34DAC-331F-4749-86F2-0A8BDA26E6BB}"/>
              </a:ext>
            </a:extLst>
          </p:cNvPr>
          <p:cNvSpPr txBox="1"/>
          <p:nvPr/>
        </p:nvSpPr>
        <p:spPr>
          <a:xfrm>
            <a:off x="514168" y="1460790"/>
            <a:ext cx="9361170" cy="314960"/>
          </a:xfrm>
          <a:prstGeom prst="rect">
            <a:avLst/>
          </a:prstGeom>
        </p:spPr>
        <p:txBody>
          <a:bodyPr vert="horz" wrap="square" lIns="0" tIns="12065" rIns="0" bIns="0" rtlCol="0">
            <a:spAutoFit/>
          </a:bodyPr>
          <a:lstStyle/>
          <a:p>
            <a:pPr marL="12700">
              <a:lnSpc>
                <a:spcPct val="100000"/>
              </a:lnSpc>
              <a:spcBef>
                <a:spcPts val="95"/>
              </a:spcBef>
            </a:pPr>
            <a:r>
              <a:rPr sz="1900" i="1" spc="-100" dirty="0">
                <a:solidFill>
                  <a:srgbClr val="404040"/>
                </a:solidFill>
                <a:latin typeface="Arial"/>
                <a:cs typeface="Arial"/>
              </a:rPr>
              <a:t>Nick</a:t>
            </a:r>
            <a:r>
              <a:rPr sz="1900" i="1" spc="-105" dirty="0">
                <a:solidFill>
                  <a:srgbClr val="404040"/>
                </a:solidFill>
                <a:latin typeface="Arial"/>
                <a:cs typeface="Arial"/>
              </a:rPr>
              <a:t> </a:t>
            </a:r>
            <a:r>
              <a:rPr sz="1900" spc="-140" dirty="0">
                <a:solidFill>
                  <a:srgbClr val="404040"/>
                </a:solidFill>
                <a:latin typeface="Arial"/>
                <a:cs typeface="Arial"/>
              </a:rPr>
              <a:t>has</a:t>
            </a:r>
            <a:r>
              <a:rPr sz="1900" spc="-110" dirty="0">
                <a:solidFill>
                  <a:srgbClr val="404040"/>
                </a:solidFill>
                <a:latin typeface="Arial"/>
                <a:cs typeface="Arial"/>
              </a:rPr>
              <a:t> </a:t>
            </a:r>
            <a:r>
              <a:rPr sz="1900" spc="-80" dirty="0">
                <a:solidFill>
                  <a:srgbClr val="404040"/>
                </a:solidFill>
                <a:latin typeface="Arial"/>
                <a:cs typeface="Arial"/>
              </a:rPr>
              <a:t>decided</a:t>
            </a:r>
            <a:r>
              <a:rPr sz="1900" spc="-100" dirty="0">
                <a:solidFill>
                  <a:srgbClr val="404040"/>
                </a:solidFill>
                <a:latin typeface="Arial"/>
                <a:cs typeface="Arial"/>
              </a:rPr>
              <a:t> </a:t>
            </a:r>
            <a:r>
              <a:rPr sz="1900" spc="10" dirty="0">
                <a:solidFill>
                  <a:srgbClr val="404040"/>
                </a:solidFill>
                <a:latin typeface="Arial"/>
                <a:cs typeface="Arial"/>
              </a:rPr>
              <a:t>to</a:t>
            </a:r>
            <a:r>
              <a:rPr sz="1900" spc="-105" dirty="0">
                <a:solidFill>
                  <a:srgbClr val="404040"/>
                </a:solidFill>
                <a:latin typeface="Arial"/>
                <a:cs typeface="Arial"/>
              </a:rPr>
              <a:t> </a:t>
            </a:r>
            <a:r>
              <a:rPr sz="1900" spc="-65" dirty="0">
                <a:solidFill>
                  <a:srgbClr val="404040"/>
                </a:solidFill>
                <a:latin typeface="Arial"/>
                <a:cs typeface="Arial"/>
              </a:rPr>
              <a:t>load</a:t>
            </a:r>
            <a:r>
              <a:rPr sz="1900" spc="-100" dirty="0">
                <a:solidFill>
                  <a:srgbClr val="404040"/>
                </a:solidFill>
                <a:latin typeface="Arial"/>
                <a:cs typeface="Arial"/>
              </a:rPr>
              <a:t> </a:t>
            </a:r>
            <a:r>
              <a:rPr sz="1900" spc="-65" dirty="0">
                <a:solidFill>
                  <a:srgbClr val="404040"/>
                </a:solidFill>
                <a:latin typeface="Arial"/>
                <a:cs typeface="Arial"/>
              </a:rPr>
              <a:t>up</a:t>
            </a:r>
            <a:r>
              <a:rPr sz="1900" spc="-100" dirty="0">
                <a:solidFill>
                  <a:srgbClr val="404040"/>
                </a:solidFill>
                <a:latin typeface="Arial"/>
                <a:cs typeface="Arial"/>
              </a:rPr>
              <a:t> </a:t>
            </a:r>
            <a:r>
              <a:rPr sz="1900" spc="-150" dirty="0">
                <a:solidFill>
                  <a:srgbClr val="404040"/>
                </a:solidFill>
                <a:latin typeface="Arial"/>
                <a:cs typeface="Arial"/>
              </a:rPr>
              <a:t>a</a:t>
            </a:r>
            <a:r>
              <a:rPr sz="1900" spc="-100" dirty="0">
                <a:solidFill>
                  <a:srgbClr val="404040"/>
                </a:solidFill>
                <a:latin typeface="Arial"/>
                <a:cs typeface="Arial"/>
              </a:rPr>
              <a:t> </a:t>
            </a:r>
            <a:r>
              <a:rPr sz="1900" spc="-70" dirty="0">
                <a:solidFill>
                  <a:srgbClr val="404040"/>
                </a:solidFill>
                <a:latin typeface="Arial"/>
                <a:cs typeface="Arial"/>
              </a:rPr>
              <a:t>local</a:t>
            </a:r>
            <a:r>
              <a:rPr sz="1900" spc="-100" dirty="0">
                <a:solidFill>
                  <a:srgbClr val="404040"/>
                </a:solidFill>
                <a:latin typeface="Arial"/>
                <a:cs typeface="Arial"/>
              </a:rPr>
              <a:t> </a:t>
            </a:r>
            <a:r>
              <a:rPr sz="1900" spc="-55" dirty="0">
                <a:solidFill>
                  <a:srgbClr val="404040"/>
                </a:solidFill>
                <a:latin typeface="Arial"/>
                <a:cs typeface="Arial"/>
              </a:rPr>
              <a:t>community</a:t>
            </a:r>
            <a:r>
              <a:rPr sz="1900" spc="-100" dirty="0">
                <a:solidFill>
                  <a:srgbClr val="404040"/>
                </a:solidFill>
                <a:latin typeface="Arial"/>
                <a:cs typeface="Arial"/>
              </a:rPr>
              <a:t> </a:t>
            </a:r>
            <a:r>
              <a:rPr sz="1900" spc="-65" dirty="0">
                <a:solidFill>
                  <a:srgbClr val="404040"/>
                </a:solidFill>
                <a:latin typeface="Arial"/>
                <a:cs typeface="Arial"/>
              </a:rPr>
              <a:t>website</a:t>
            </a:r>
            <a:r>
              <a:rPr sz="1900" spc="-100" dirty="0">
                <a:solidFill>
                  <a:srgbClr val="404040"/>
                </a:solidFill>
                <a:latin typeface="Arial"/>
                <a:cs typeface="Arial"/>
              </a:rPr>
              <a:t> </a:t>
            </a:r>
            <a:r>
              <a:rPr sz="1900" spc="-25" dirty="0">
                <a:solidFill>
                  <a:srgbClr val="404040"/>
                </a:solidFill>
                <a:latin typeface="Arial"/>
                <a:cs typeface="Arial"/>
              </a:rPr>
              <a:t>in</a:t>
            </a:r>
            <a:r>
              <a:rPr sz="1900" spc="-100" dirty="0">
                <a:solidFill>
                  <a:srgbClr val="404040"/>
                </a:solidFill>
                <a:latin typeface="Arial"/>
                <a:cs typeface="Arial"/>
              </a:rPr>
              <a:t> </a:t>
            </a:r>
            <a:r>
              <a:rPr sz="1900" spc="-45" dirty="0">
                <a:solidFill>
                  <a:srgbClr val="404040"/>
                </a:solidFill>
                <a:latin typeface="Arial"/>
                <a:cs typeface="Arial"/>
              </a:rPr>
              <a:t>order</a:t>
            </a:r>
            <a:r>
              <a:rPr sz="1900" spc="-105" dirty="0">
                <a:solidFill>
                  <a:srgbClr val="404040"/>
                </a:solidFill>
                <a:latin typeface="Arial"/>
                <a:cs typeface="Arial"/>
              </a:rPr>
              <a:t> </a:t>
            </a:r>
            <a:r>
              <a:rPr sz="1900" spc="10" dirty="0">
                <a:solidFill>
                  <a:srgbClr val="404040"/>
                </a:solidFill>
                <a:latin typeface="Arial"/>
                <a:cs typeface="Arial"/>
              </a:rPr>
              <a:t>to</a:t>
            </a:r>
            <a:r>
              <a:rPr sz="1900" spc="-105" dirty="0">
                <a:solidFill>
                  <a:srgbClr val="404040"/>
                </a:solidFill>
                <a:latin typeface="Arial"/>
                <a:cs typeface="Arial"/>
              </a:rPr>
              <a:t> </a:t>
            </a:r>
            <a:r>
              <a:rPr sz="1900" spc="-50" dirty="0">
                <a:solidFill>
                  <a:srgbClr val="404040"/>
                </a:solidFill>
                <a:latin typeface="Arial"/>
                <a:cs typeface="Arial"/>
              </a:rPr>
              <a:t>look</a:t>
            </a:r>
            <a:r>
              <a:rPr sz="1900" spc="-105" dirty="0">
                <a:solidFill>
                  <a:srgbClr val="404040"/>
                </a:solidFill>
                <a:latin typeface="Arial"/>
                <a:cs typeface="Arial"/>
              </a:rPr>
              <a:t> </a:t>
            </a:r>
            <a:r>
              <a:rPr sz="1900" spc="-10" dirty="0">
                <a:solidFill>
                  <a:srgbClr val="404040"/>
                </a:solidFill>
                <a:latin typeface="Arial"/>
                <a:cs typeface="Arial"/>
              </a:rPr>
              <a:t>for</a:t>
            </a:r>
            <a:r>
              <a:rPr sz="1900" spc="-105" dirty="0">
                <a:solidFill>
                  <a:srgbClr val="404040"/>
                </a:solidFill>
                <a:latin typeface="Arial"/>
                <a:cs typeface="Arial"/>
              </a:rPr>
              <a:t> </a:t>
            </a:r>
            <a:r>
              <a:rPr sz="1900" spc="-150" dirty="0">
                <a:solidFill>
                  <a:srgbClr val="404040"/>
                </a:solidFill>
                <a:latin typeface="Arial"/>
                <a:cs typeface="Arial"/>
              </a:rPr>
              <a:t>a</a:t>
            </a:r>
            <a:r>
              <a:rPr sz="1900" spc="-100" dirty="0">
                <a:solidFill>
                  <a:srgbClr val="404040"/>
                </a:solidFill>
                <a:latin typeface="Arial"/>
                <a:cs typeface="Arial"/>
              </a:rPr>
              <a:t> couch </a:t>
            </a:r>
            <a:r>
              <a:rPr sz="1900" spc="-10" dirty="0">
                <a:solidFill>
                  <a:srgbClr val="404040"/>
                </a:solidFill>
                <a:latin typeface="Arial"/>
                <a:cs typeface="Arial"/>
              </a:rPr>
              <a:t>for</a:t>
            </a:r>
            <a:r>
              <a:rPr sz="1900" spc="-105" dirty="0">
                <a:solidFill>
                  <a:srgbClr val="404040"/>
                </a:solidFill>
                <a:latin typeface="Arial"/>
                <a:cs typeface="Arial"/>
              </a:rPr>
              <a:t> sale.</a:t>
            </a:r>
            <a:r>
              <a:rPr sz="1900" spc="-110" dirty="0">
                <a:solidFill>
                  <a:srgbClr val="404040"/>
                </a:solidFill>
                <a:latin typeface="Arial"/>
                <a:cs typeface="Arial"/>
              </a:rPr>
              <a:t> </a:t>
            </a:r>
            <a:r>
              <a:rPr sz="1900" spc="-125" dirty="0">
                <a:solidFill>
                  <a:srgbClr val="404040"/>
                </a:solidFill>
                <a:latin typeface="Arial"/>
                <a:cs typeface="Arial"/>
              </a:rPr>
              <a:t>This</a:t>
            </a:r>
            <a:endParaRPr sz="1900" dirty="0">
              <a:latin typeface="Arial"/>
              <a:cs typeface="Arial"/>
            </a:endParaRPr>
          </a:p>
        </p:txBody>
      </p:sp>
      <p:sp>
        <p:nvSpPr>
          <p:cNvPr id="7" name="object 5">
            <a:extLst>
              <a:ext uri="{FF2B5EF4-FFF2-40B4-BE49-F238E27FC236}">
                <a16:creationId xmlns:a16="http://schemas.microsoft.com/office/drawing/2014/main" id="{B0429228-93F8-9E42-B09E-7015B214547B}"/>
              </a:ext>
            </a:extLst>
          </p:cNvPr>
          <p:cNvSpPr txBox="1"/>
          <p:nvPr/>
        </p:nvSpPr>
        <p:spPr>
          <a:xfrm>
            <a:off x="514168" y="1661957"/>
            <a:ext cx="9937750" cy="314960"/>
          </a:xfrm>
          <a:prstGeom prst="rect">
            <a:avLst/>
          </a:prstGeom>
        </p:spPr>
        <p:txBody>
          <a:bodyPr vert="horz" wrap="square" lIns="0" tIns="12065" rIns="0" bIns="0" rtlCol="0">
            <a:spAutoFit/>
          </a:bodyPr>
          <a:lstStyle/>
          <a:p>
            <a:pPr marL="12700">
              <a:lnSpc>
                <a:spcPct val="100000"/>
              </a:lnSpc>
              <a:spcBef>
                <a:spcPts val="95"/>
              </a:spcBef>
            </a:pPr>
            <a:r>
              <a:rPr sz="1900" spc="-85" dirty="0">
                <a:solidFill>
                  <a:srgbClr val="404040"/>
                </a:solidFill>
                <a:latin typeface="Arial"/>
                <a:cs typeface="Arial"/>
              </a:rPr>
              <a:t>websites </a:t>
            </a:r>
            <a:r>
              <a:rPr sz="1900" spc="-140" dirty="0">
                <a:solidFill>
                  <a:srgbClr val="404040"/>
                </a:solidFill>
                <a:latin typeface="Arial"/>
                <a:cs typeface="Arial"/>
              </a:rPr>
              <a:t>has </a:t>
            </a:r>
            <a:r>
              <a:rPr sz="1900" spc="-80" dirty="0">
                <a:solidFill>
                  <a:srgbClr val="404040"/>
                </a:solidFill>
                <a:latin typeface="Arial"/>
                <a:cs typeface="Arial"/>
              </a:rPr>
              <a:t>account </a:t>
            </a:r>
            <a:r>
              <a:rPr sz="1900" spc="-35" dirty="0">
                <a:solidFill>
                  <a:srgbClr val="404040"/>
                </a:solidFill>
                <a:latin typeface="Arial"/>
                <a:cs typeface="Arial"/>
              </a:rPr>
              <a:t>information, </a:t>
            </a:r>
            <a:r>
              <a:rPr sz="1900" spc="-50" dirty="0">
                <a:solidFill>
                  <a:srgbClr val="404040"/>
                </a:solidFill>
                <a:latin typeface="Arial"/>
                <a:cs typeface="Arial"/>
              </a:rPr>
              <a:t>private </a:t>
            </a:r>
            <a:r>
              <a:rPr sz="1900" spc="-150" dirty="0">
                <a:solidFill>
                  <a:srgbClr val="404040"/>
                </a:solidFill>
                <a:latin typeface="Arial"/>
                <a:cs typeface="Arial"/>
              </a:rPr>
              <a:t>messages, </a:t>
            </a:r>
            <a:r>
              <a:rPr sz="1900" spc="-85" dirty="0">
                <a:solidFill>
                  <a:srgbClr val="404040"/>
                </a:solidFill>
                <a:latin typeface="Arial"/>
                <a:cs typeface="Arial"/>
              </a:rPr>
              <a:t>personal </a:t>
            </a:r>
            <a:r>
              <a:rPr sz="1900" spc="-90" dirty="0">
                <a:solidFill>
                  <a:srgbClr val="404040"/>
                </a:solidFill>
                <a:latin typeface="Arial"/>
                <a:cs typeface="Arial"/>
              </a:rPr>
              <a:t>preferences </a:t>
            </a:r>
            <a:r>
              <a:rPr sz="1900" spc="-65" dirty="0">
                <a:solidFill>
                  <a:srgbClr val="404040"/>
                </a:solidFill>
                <a:latin typeface="Arial"/>
                <a:cs typeface="Arial"/>
              </a:rPr>
              <a:t>stored, </a:t>
            </a:r>
            <a:r>
              <a:rPr sz="1900" spc="-90" dirty="0">
                <a:solidFill>
                  <a:srgbClr val="404040"/>
                </a:solidFill>
                <a:latin typeface="Arial"/>
                <a:cs typeface="Arial"/>
              </a:rPr>
              <a:t>and </a:t>
            </a:r>
            <a:r>
              <a:rPr sz="1900" spc="-114" dirty="0">
                <a:solidFill>
                  <a:srgbClr val="404040"/>
                </a:solidFill>
                <a:latin typeface="Arial"/>
                <a:cs typeface="Arial"/>
              </a:rPr>
              <a:t>some</a:t>
            </a:r>
            <a:r>
              <a:rPr sz="1900" spc="-70" dirty="0">
                <a:solidFill>
                  <a:srgbClr val="404040"/>
                </a:solidFill>
                <a:latin typeface="Arial"/>
                <a:cs typeface="Arial"/>
              </a:rPr>
              <a:t> </a:t>
            </a:r>
            <a:r>
              <a:rPr sz="1900" spc="-85" dirty="0">
                <a:solidFill>
                  <a:srgbClr val="404040"/>
                </a:solidFill>
                <a:latin typeface="Arial"/>
                <a:cs typeface="Arial"/>
              </a:rPr>
              <a:t>personal</a:t>
            </a:r>
            <a:endParaRPr sz="1900" dirty="0">
              <a:latin typeface="Arial"/>
              <a:cs typeface="Arial"/>
            </a:endParaRPr>
          </a:p>
        </p:txBody>
      </p:sp>
      <p:sp>
        <p:nvSpPr>
          <p:cNvPr id="8" name="object 6">
            <a:extLst>
              <a:ext uri="{FF2B5EF4-FFF2-40B4-BE49-F238E27FC236}">
                <a16:creationId xmlns:a16="http://schemas.microsoft.com/office/drawing/2014/main" id="{33D748C9-892A-5C45-8E75-C740E1E84040}"/>
              </a:ext>
            </a:extLst>
          </p:cNvPr>
          <p:cNvSpPr txBox="1"/>
          <p:nvPr/>
        </p:nvSpPr>
        <p:spPr>
          <a:xfrm>
            <a:off x="514168" y="1866173"/>
            <a:ext cx="5462270" cy="314960"/>
          </a:xfrm>
          <a:prstGeom prst="rect">
            <a:avLst/>
          </a:prstGeom>
        </p:spPr>
        <p:txBody>
          <a:bodyPr vert="horz" wrap="square" lIns="0" tIns="12065" rIns="0" bIns="0" rtlCol="0">
            <a:spAutoFit/>
          </a:bodyPr>
          <a:lstStyle/>
          <a:p>
            <a:pPr marL="12700">
              <a:lnSpc>
                <a:spcPct val="100000"/>
              </a:lnSpc>
              <a:spcBef>
                <a:spcPts val="95"/>
              </a:spcBef>
            </a:pPr>
            <a:r>
              <a:rPr sz="1900" spc="-30" dirty="0">
                <a:solidFill>
                  <a:srgbClr val="404040"/>
                </a:solidFill>
                <a:latin typeface="Arial"/>
                <a:cs typeface="Arial"/>
              </a:rPr>
              <a:t>information</a:t>
            </a:r>
            <a:r>
              <a:rPr sz="1900" spc="-100" dirty="0">
                <a:solidFill>
                  <a:srgbClr val="404040"/>
                </a:solidFill>
                <a:latin typeface="Arial"/>
                <a:cs typeface="Arial"/>
              </a:rPr>
              <a:t> </a:t>
            </a:r>
            <a:r>
              <a:rPr sz="1900" spc="10" dirty="0">
                <a:solidFill>
                  <a:srgbClr val="404040"/>
                </a:solidFill>
                <a:latin typeface="Arial"/>
                <a:cs typeface="Arial"/>
              </a:rPr>
              <a:t>to</a:t>
            </a:r>
            <a:r>
              <a:rPr sz="1900" spc="-105" dirty="0">
                <a:solidFill>
                  <a:srgbClr val="404040"/>
                </a:solidFill>
                <a:latin typeface="Arial"/>
                <a:cs typeface="Arial"/>
              </a:rPr>
              <a:t> </a:t>
            </a:r>
            <a:r>
              <a:rPr sz="1900" spc="-45" dirty="0">
                <a:solidFill>
                  <a:srgbClr val="404040"/>
                </a:solidFill>
                <a:latin typeface="Arial"/>
                <a:cs typeface="Arial"/>
              </a:rPr>
              <a:t>allow</a:t>
            </a:r>
            <a:r>
              <a:rPr sz="1900" spc="-100" dirty="0">
                <a:solidFill>
                  <a:srgbClr val="404040"/>
                </a:solidFill>
                <a:latin typeface="Arial"/>
                <a:cs typeface="Arial"/>
              </a:rPr>
              <a:t> </a:t>
            </a:r>
            <a:r>
              <a:rPr sz="1900" spc="-45" dirty="0">
                <a:solidFill>
                  <a:srgbClr val="404040"/>
                </a:solidFill>
                <a:latin typeface="Arial"/>
                <a:cs typeface="Arial"/>
              </a:rPr>
              <a:t>online</a:t>
            </a:r>
            <a:r>
              <a:rPr sz="1900" spc="-100" dirty="0">
                <a:solidFill>
                  <a:srgbClr val="404040"/>
                </a:solidFill>
                <a:latin typeface="Arial"/>
                <a:cs typeface="Arial"/>
              </a:rPr>
              <a:t> </a:t>
            </a:r>
            <a:r>
              <a:rPr sz="1900" spc="-75" dirty="0">
                <a:solidFill>
                  <a:srgbClr val="404040"/>
                </a:solidFill>
                <a:latin typeface="Arial"/>
                <a:cs typeface="Arial"/>
              </a:rPr>
              <a:t>payment</a:t>
            </a:r>
            <a:r>
              <a:rPr sz="1900" spc="-105" dirty="0">
                <a:solidFill>
                  <a:srgbClr val="404040"/>
                </a:solidFill>
                <a:latin typeface="Arial"/>
                <a:cs typeface="Arial"/>
              </a:rPr>
              <a:t> </a:t>
            </a:r>
            <a:r>
              <a:rPr sz="1900" spc="-10" dirty="0">
                <a:solidFill>
                  <a:srgbClr val="404040"/>
                </a:solidFill>
                <a:latin typeface="Arial"/>
                <a:cs typeface="Arial"/>
              </a:rPr>
              <a:t>for</a:t>
            </a:r>
            <a:r>
              <a:rPr sz="1900" spc="-105" dirty="0">
                <a:solidFill>
                  <a:srgbClr val="404040"/>
                </a:solidFill>
                <a:latin typeface="Arial"/>
                <a:cs typeface="Arial"/>
              </a:rPr>
              <a:t> </a:t>
            </a:r>
            <a:r>
              <a:rPr sz="1900" spc="-70" dirty="0">
                <a:solidFill>
                  <a:srgbClr val="404040"/>
                </a:solidFill>
                <a:latin typeface="Arial"/>
                <a:cs typeface="Arial"/>
              </a:rPr>
              <a:t>local</a:t>
            </a:r>
            <a:r>
              <a:rPr sz="1900" spc="-105" dirty="0">
                <a:solidFill>
                  <a:srgbClr val="404040"/>
                </a:solidFill>
                <a:latin typeface="Arial"/>
                <a:cs typeface="Arial"/>
              </a:rPr>
              <a:t> </a:t>
            </a:r>
            <a:r>
              <a:rPr sz="1900" spc="-80" dirty="0">
                <a:solidFill>
                  <a:srgbClr val="404040"/>
                </a:solidFill>
                <a:latin typeface="Arial"/>
                <a:cs typeface="Arial"/>
              </a:rPr>
              <a:t>shopping.</a:t>
            </a:r>
            <a:endParaRPr sz="1900">
              <a:latin typeface="Arial"/>
              <a:cs typeface="Arial"/>
            </a:endParaRPr>
          </a:p>
        </p:txBody>
      </p:sp>
      <p:sp>
        <p:nvSpPr>
          <p:cNvPr id="9" name="object 7">
            <a:extLst>
              <a:ext uri="{FF2B5EF4-FFF2-40B4-BE49-F238E27FC236}">
                <a16:creationId xmlns:a16="http://schemas.microsoft.com/office/drawing/2014/main" id="{1667537F-C451-5243-884E-7DFB468C3CCE}"/>
              </a:ext>
            </a:extLst>
          </p:cNvPr>
          <p:cNvSpPr txBox="1"/>
          <p:nvPr/>
        </p:nvSpPr>
        <p:spPr>
          <a:xfrm>
            <a:off x="514168" y="2247173"/>
            <a:ext cx="9157335" cy="314960"/>
          </a:xfrm>
          <a:prstGeom prst="rect">
            <a:avLst/>
          </a:prstGeom>
        </p:spPr>
        <p:txBody>
          <a:bodyPr vert="horz" wrap="square" lIns="0" tIns="12065" rIns="0" bIns="0" rtlCol="0">
            <a:spAutoFit/>
          </a:bodyPr>
          <a:lstStyle/>
          <a:p>
            <a:pPr marL="12700">
              <a:lnSpc>
                <a:spcPct val="100000"/>
              </a:lnSpc>
              <a:spcBef>
                <a:spcPts val="95"/>
              </a:spcBef>
            </a:pPr>
            <a:r>
              <a:rPr sz="1900" spc="-85" dirty="0">
                <a:solidFill>
                  <a:srgbClr val="404040"/>
                </a:solidFill>
                <a:latin typeface="Arial"/>
                <a:cs typeface="Arial"/>
              </a:rPr>
              <a:t>Our </a:t>
            </a:r>
            <a:r>
              <a:rPr sz="1900" spc="-20" dirty="0">
                <a:solidFill>
                  <a:srgbClr val="404040"/>
                </a:solidFill>
                <a:latin typeface="Arial"/>
                <a:cs typeface="Arial"/>
              </a:rPr>
              <a:t>first </a:t>
            </a:r>
            <a:r>
              <a:rPr sz="1900" spc="-85" dirty="0">
                <a:solidFill>
                  <a:srgbClr val="404040"/>
                </a:solidFill>
                <a:latin typeface="Arial"/>
                <a:cs typeface="Arial"/>
              </a:rPr>
              <a:t>attacker, </a:t>
            </a:r>
            <a:r>
              <a:rPr sz="1900" i="1" spc="-200" dirty="0">
                <a:solidFill>
                  <a:srgbClr val="404040"/>
                </a:solidFill>
                <a:latin typeface="Arial"/>
                <a:cs typeface="Arial"/>
              </a:rPr>
              <a:t>Jess</a:t>
            </a:r>
            <a:r>
              <a:rPr sz="1900" spc="-200" dirty="0">
                <a:solidFill>
                  <a:srgbClr val="404040"/>
                </a:solidFill>
                <a:latin typeface="Arial"/>
                <a:cs typeface="Arial"/>
              </a:rPr>
              <a:t>, </a:t>
            </a:r>
            <a:r>
              <a:rPr sz="1900" spc="-140" dirty="0">
                <a:solidFill>
                  <a:srgbClr val="404040"/>
                </a:solidFill>
                <a:latin typeface="Arial"/>
                <a:cs typeface="Arial"/>
              </a:rPr>
              <a:t>has </a:t>
            </a:r>
            <a:r>
              <a:rPr sz="1900" spc="-100" dirty="0">
                <a:solidFill>
                  <a:srgbClr val="404040"/>
                </a:solidFill>
                <a:latin typeface="Arial"/>
                <a:cs typeface="Arial"/>
              </a:rPr>
              <a:t>made </a:t>
            </a:r>
            <a:r>
              <a:rPr sz="1900" spc="-105" dirty="0">
                <a:solidFill>
                  <a:srgbClr val="404040"/>
                </a:solidFill>
                <a:latin typeface="Arial"/>
                <a:cs typeface="Arial"/>
              </a:rPr>
              <a:t>several </a:t>
            </a:r>
            <a:r>
              <a:rPr sz="1900" spc="-95" dirty="0">
                <a:solidFill>
                  <a:srgbClr val="404040"/>
                </a:solidFill>
                <a:latin typeface="Arial"/>
                <a:cs typeface="Arial"/>
              </a:rPr>
              <a:t>posts </a:t>
            </a:r>
            <a:r>
              <a:rPr sz="1900" spc="-25" dirty="0">
                <a:solidFill>
                  <a:srgbClr val="404040"/>
                </a:solidFill>
                <a:latin typeface="Arial"/>
                <a:cs typeface="Arial"/>
              </a:rPr>
              <a:t>in the </a:t>
            </a:r>
            <a:r>
              <a:rPr sz="1900" spc="-70" dirty="0">
                <a:solidFill>
                  <a:srgbClr val="404040"/>
                </a:solidFill>
                <a:latin typeface="Arial"/>
                <a:cs typeface="Arial"/>
              </a:rPr>
              <a:t>local listings </a:t>
            </a:r>
            <a:r>
              <a:rPr sz="1900" spc="-85" dirty="0">
                <a:solidFill>
                  <a:srgbClr val="404040"/>
                </a:solidFill>
                <a:latin typeface="Arial"/>
                <a:cs typeface="Arial"/>
              </a:rPr>
              <a:t>sections, </a:t>
            </a:r>
            <a:r>
              <a:rPr sz="1900" spc="-80" dirty="0">
                <a:solidFill>
                  <a:srgbClr val="404040"/>
                </a:solidFill>
                <a:latin typeface="Arial"/>
                <a:cs typeface="Arial"/>
              </a:rPr>
              <a:t>one </a:t>
            </a:r>
            <a:r>
              <a:rPr sz="1900" spc="-5" dirty="0">
                <a:solidFill>
                  <a:srgbClr val="404040"/>
                </a:solidFill>
                <a:latin typeface="Arial"/>
                <a:cs typeface="Arial"/>
              </a:rPr>
              <a:t>of </a:t>
            </a:r>
            <a:r>
              <a:rPr sz="1900" spc="-60" dirty="0">
                <a:solidFill>
                  <a:srgbClr val="404040"/>
                </a:solidFill>
                <a:latin typeface="Arial"/>
                <a:cs typeface="Arial"/>
              </a:rPr>
              <a:t>which </a:t>
            </a:r>
            <a:r>
              <a:rPr sz="1900" spc="-100" dirty="0">
                <a:solidFill>
                  <a:srgbClr val="404040"/>
                </a:solidFill>
                <a:latin typeface="Arial"/>
                <a:cs typeface="Arial"/>
              </a:rPr>
              <a:t>is</a:t>
            </a:r>
            <a:r>
              <a:rPr sz="1900" spc="-365" dirty="0">
                <a:solidFill>
                  <a:srgbClr val="404040"/>
                </a:solidFill>
                <a:latin typeface="Arial"/>
                <a:cs typeface="Arial"/>
              </a:rPr>
              <a:t> </a:t>
            </a:r>
            <a:r>
              <a:rPr sz="1900" spc="-15" dirty="0">
                <a:solidFill>
                  <a:srgbClr val="404040"/>
                </a:solidFill>
                <a:latin typeface="Arial"/>
                <a:cs typeface="Arial"/>
              </a:rPr>
              <a:t>for</a:t>
            </a:r>
            <a:endParaRPr sz="1900" dirty="0">
              <a:latin typeface="Arial"/>
              <a:cs typeface="Arial"/>
            </a:endParaRPr>
          </a:p>
        </p:txBody>
      </p:sp>
      <p:sp>
        <p:nvSpPr>
          <p:cNvPr id="10" name="object 8">
            <a:extLst>
              <a:ext uri="{FF2B5EF4-FFF2-40B4-BE49-F238E27FC236}">
                <a16:creationId xmlns:a16="http://schemas.microsoft.com/office/drawing/2014/main" id="{C5FF9054-F468-0D42-9AE7-1A2618D3AED5}"/>
              </a:ext>
            </a:extLst>
          </p:cNvPr>
          <p:cNvSpPr txBox="1"/>
          <p:nvPr/>
        </p:nvSpPr>
        <p:spPr>
          <a:xfrm>
            <a:off x="514168" y="2448341"/>
            <a:ext cx="9124315" cy="314960"/>
          </a:xfrm>
          <a:prstGeom prst="rect">
            <a:avLst/>
          </a:prstGeom>
        </p:spPr>
        <p:txBody>
          <a:bodyPr vert="horz" wrap="square" lIns="0" tIns="12065" rIns="0" bIns="0" rtlCol="0">
            <a:spAutoFit/>
          </a:bodyPr>
          <a:lstStyle/>
          <a:p>
            <a:pPr marL="12700">
              <a:lnSpc>
                <a:spcPct val="100000"/>
              </a:lnSpc>
              <a:spcBef>
                <a:spcPts val="95"/>
              </a:spcBef>
            </a:pPr>
            <a:r>
              <a:rPr sz="1900" spc="-110" dirty="0">
                <a:solidFill>
                  <a:srgbClr val="404040"/>
                </a:solidFill>
                <a:latin typeface="Arial"/>
                <a:cs typeface="Arial"/>
              </a:rPr>
              <a:t>couches. </a:t>
            </a:r>
            <a:r>
              <a:rPr sz="1900" spc="-150" dirty="0">
                <a:solidFill>
                  <a:srgbClr val="404040"/>
                </a:solidFill>
                <a:latin typeface="Arial"/>
                <a:cs typeface="Arial"/>
              </a:rPr>
              <a:t>These </a:t>
            </a:r>
            <a:r>
              <a:rPr sz="1900" spc="-145" dirty="0">
                <a:solidFill>
                  <a:srgbClr val="404040"/>
                </a:solidFill>
                <a:latin typeface="Arial"/>
                <a:cs typeface="Arial"/>
              </a:rPr>
              <a:t>pages </a:t>
            </a:r>
            <a:r>
              <a:rPr sz="1900" spc="-130" dirty="0">
                <a:solidFill>
                  <a:srgbClr val="404040"/>
                </a:solidFill>
                <a:latin typeface="Arial"/>
                <a:cs typeface="Arial"/>
              </a:rPr>
              <a:t>seem </a:t>
            </a:r>
            <a:r>
              <a:rPr sz="1900" spc="-30" dirty="0">
                <a:solidFill>
                  <a:srgbClr val="404040"/>
                </a:solidFill>
                <a:latin typeface="Arial"/>
                <a:cs typeface="Arial"/>
              </a:rPr>
              <a:t>fine at </a:t>
            </a:r>
            <a:r>
              <a:rPr sz="1900" spc="-25" dirty="0">
                <a:solidFill>
                  <a:srgbClr val="404040"/>
                </a:solidFill>
                <a:latin typeface="Arial"/>
                <a:cs typeface="Arial"/>
              </a:rPr>
              <a:t>first, </a:t>
            </a:r>
            <a:r>
              <a:rPr sz="1900" spc="-90" dirty="0">
                <a:solidFill>
                  <a:srgbClr val="404040"/>
                </a:solidFill>
                <a:latin typeface="Arial"/>
                <a:cs typeface="Arial"/>
              </a:rPr>
              <a:t>however, </a:t>
            </a:r>
            <a:r>
              <a:rPr sz="1900" spc="-50" dirty="0">
                <a:solidFill>
                  <a:srgbClr val="404040"/>
                </a:solidFill>
                <a:latin typeface="Arial"/>
                <a:cs typeface="Arial"/>
              </a:rPr>
              <a:t>her </a:t>
            </a:r>
            <a:r>
              <a:rPr sz="1900" spc="-70" dirty="0">
                <a:solidFill>
                  <a:srgbClr val="404040"/>
                </a:solidFill>
                <a:latin typeface="Arial"/>
                <a:cs typeface="Arial"/>
              </a:rPr>
              <a:t>listings contained </a:t>
            </a:r>
            <a:r>
              <a:rPr sz="1900" spc="-130" dirty="0">
                <a:solidFill>
                  <a:srgbClr val="404040"/>
                </a:solidFill>
                <a:latin typeface="Arial"/>
                <a:cs typeface="Arial"/>
              </a:rPr>
              <a:t>JavaScript</a:t>
            </a:r>
            <a:r>
              <a:rPr sz="1900" spc="-170" dirty="0">
                <a:solidFill>
                  <a:srgbClr val="404040"/>
                </a:solidFill>
                <a:latin typeface="Arial"/>
                <a:cs typeface="Arial"/>
              </a:rPr>
              <a:t> </a:t>
            </a:r>
            <a:r>
              <a:rPr sz="1900" spc="-85" dirty="0">
                <a:solidFill>
                  <a:srgbClr val="404040"/>
                </a:solidFill>
                <a:latin typeface="Arial"/>
                <a:cs typeface="Arial"/>
              </a:rPr>
              <a:t>embedded</a:t>
            </a:r>
            <a:endParaRPr sz="1900">
              <a:latin typeface="Arial"/>
              <a:cs typeface="Arial"/>
            </a:endParaRPr>
          </a:p>
        </p:txBody>
      </p:sp>
      <p:sp>
        <p:nvSpPr>
          <p:cNvPr id="11" name="object 9">
            <a:extLst>
              <a:ext uri="{FF2B5EF4-FFF2-40B4-BE49-F238E27FC236}">
                <a16:creationId xmlns:a16="http://schemas.microsoft.com/office/drawing/2014/main" id="{8283C170-5801-4B4D-81E5-D638A72B59DE}"/>
              </a:ext>
            </a:extLst>
          </p:cNvPr>
          <p:cNvSpPr txBox="1"/>
          <p:nvPr/>
        </p:nvSpPr>
        <p:spPr>
          <a:xfrm>
            <a:off x="514168" y="2652557"/>
            <a:ext cx="6751955" cy="314960"/>
          </a:xfrm>
          <a:prstGeom prst="rect">
            <a:avLst/>
          </a:prstGeom>
        </p:spPr>
        <p:txBody>
          <a:bodyPr vert="horz" wrap="square" lIns="0" tIns="12065" rIns="0" bIns="0" rtlCol="0">
            <a:spAutoFit/>
          </a:bodyPr>
          <a:lstStyle/>
          <a:p>
            <a:pPr marL="12700">
              <a:lnSpc>
                <a:spcPct val="100000"/>
              </a:lnSpc>
              <a:spcBef>
                <a:spcPts val="95"/>
              </a:spcBef>
            </a:pPr>
            <a:r>
              <a:rPr sz="1900" spc="-90" dirty="0">
                <a:solidFill>
                  <a:srgbClr val="404040"/>
                </a:solidFill>
                <a:latin typeface="Arial"/>
                <a:cs typeface="Arial"/>
              </a:rPr>
              <a:t>alongside</a:t>
            </a:r>
            <a:r>
              <a:rPr sz="1900" spc="-95" dirty="0">
                <a:solidFill>
                  <a:srgbClr val="404040"/>
                </a:solidFill>
                <a:latin typeface="Arial"/>
                <a:cs typeface="Arial"/>
              </a:rPr>
              <a:t> </a:t>
            </a:r>
            <a:r>
              <a:rPr sz="1900" spc="-50" dirty="0">
                <a:solidFill>
                  <a:srgbClr val="404040"/>
                </a:solidFill>
                <a:latin typeface="Arial"/>
                <a:cs typeface="Arial"/>
              </a:rPr>
              <a:t>her</a:t>
            </a:r>
            <a:r>
              <a:rPr sz="1900" spc="-100" dirty="0">
                <a:solidFill>
                  <a:srgbClr val="404040"/>
                </a:solidFill>
                <a:latin typeface="Arial"/>
                <a:cs typeface="Arial"/>
              </a:rPr>
              <a:t> </a:t>
            </a:r>
            <a:r>
              <a:rPr sz="1900" spc="-65" dirty="0">
                <a:solidFill>
                  <a:srgbClr val="404040"/>
                </a:solidFill>
                <a:latin typeface="Arial"/>
                <a:cs typeface="Arial"/>
              </a:rPr>
              <a:t>post</a:t>
            </a:r>
            <a:r>
              <a:rPr sz="1900" spc="-100" dirty="0">
                <a:solidFill>
                  <a:srgbClr val="404040"/>
                </a:solidFill>
                <a:latin typeface="Arial"/>
                <a:cs typeface="Arial"/>
              </a:rPr>
              <a:t> </a:t>
            </a:r>
            <a:r>
              <a:rPr sz="1900" spc="-55" dirty="0">
                <a:solidFill>
                  <a:srgbClr val="404040"/>
                </a:solidFill>
                <a:latin typeface="Arial"/>
                <a:cs typeface="Arial"/>
              </a:rPr>
              <a:t>description</a:t>
            </a:r>
            <a:r>
              <a:rPr sz="1900" spc="-95" dirty="0">
                <a:solidFill>
                  <a:srgbClr val="404040"/>
                </a:solidFill>
                <a:latin typeface="Arial"/>
                <a:cs typeface="Arial"/>
              </a:rPr>
              <a:t> </a:t>
            </a:r>
            <a:r>
              <a:rPr sz="1900" spc="-5" dirty="0">
                <a:solidFill>
                  <a:srgbClr val="404040"/>
                </a:solidFill>
                <a:latin typeface="Arial"/>
                <a:cs typeface="Arial"/>
              </a:rPr>
              <a:t>that</a:t>
            </a:r>
            <a:r>
              <a:rPr sz="1900" spc="-100" dirty="0">
                <a:solidFill>
                  <a:srgbClr val="404040"/>
                </a:solidFill>
                <a:latin typeface="Arial"/>
                <a:cs typeface="Arial"/>
              </a:rPr>
              <a:t> execute</a:t>
            </a:r>
            <a:r>
              <a:rPr sz="1900" spc="-95" dirty="0">
                <a:solidFill>
                  <a:srgbClr val="404040"/>
                </a:solidFill>
                <a:latin typeface="Arial"/>
                <a:cs typeface="Arial"/>
              </a:rPr>
              <a:t> </a:t>
            </a:r>
            <a:r>
              <a:rPr sz="1900" spc="-105" dirty="0">
                <a:solidFill>
                  <a:srgbClr val="404040"/>
                </a:solidFill>
                <a:latin typeface="Arial"/>
                <a:cs typeface="Arial"/>
              </a:rPr>
              <a:t>code</a:t>
            </a:r>
            <a:r>
              <a:rPr sz="1900" spc="-95" dirty="0">
                <a:solidFill>
                  <a:srgbClr val="404040"/>
                </a:solidFill>
                <a:latin typeface="Arial"/>
                <a:cs typeface="Arial"/>
              </a:rPr>
              <a:t> </a:t>
            </a:r>
            <a:r>
              <a:rPr sz="1900" spc="10" dirty="0">
                <a:solidFill>
                  <a:srgbClr val="404040"/>
                </a:solidFill>
                <a:latin typeface="Arial"/>
                <a:cs typeface="Arial"/>
              </a:rPr>
              <a:t>to</a:t>
            </a:r>
            <a:r>
              <a:rPr sz="1900" spc="-100" dirty="0">
                <a:solidFill>
                  <a:srgbClr val="404040"/>
                </a:solidFill>
                <a:latin typeface="Arial"/>
                <a:cs typeface="Arial"/>
              </a:rPr>
              <a:t> </a:t>
            </a:r>
            <a:r>
              <a:rPr sz="1900" spc="-60" dirty="0">
                <a:solidFill>
                  <a:srgbClr val="404040"/>
                </a:solidFill>
                <a:latin typeface="Arial"/>
                <a:cs typeface="Arial"/>
              </a:rPr>
              <a:t>do</a:t>
            </a:r>
            <a:r>
              <a:rPr sz="1900" spc="-100" dirty="0">
                <a:solidFill>
                  <a:srgbClr val="404040"/>
                </a:solidFill>
                <a:latin typeface="Arial"/>
                <a:cs typeface="Arial"/>
              </a:rPr>
              <a:t> </a:t>
            </a:r>
            <a:r>
              <a:rPr sz="1900" spc="-25" dirty="0">
                <a:solidFill>
                  <a:srgbClr val="404040"/>
                </a:solidFill>
                <a:latin typeface="Arial"/>
                <a:cs typeface="Arial"/>
              </a:rPr>
              <a:t>the</a:t>
            </a:r>
            <a:r>
              <a:rPr sz="1900" spc="-95" dirty="0">
                <a:solidFill>
                  <a:srgbClr val="404040"/>
                </a:solidFill>
                <a:latin typeface="Arial"/>
                <a:cs typeface="Arial"/>
              </a:rPr>
              <a:t> </a:t>
            </a:r>
            <a:r>
              <a:rPr sz="1900" spc="-35" dirty="0">
                <a:solidFill>
                  <a:srgbClr val="404040"/>
                </a:solidFill>
                <a:latin typeface="Arial"/>
                <a:cs typeface="Arial"/>
              </a:rPr>
              <a:t>following:</a:t>
            </a:r>
            <a:endParaRPr sz="1900" dirty="0">
              <a:latin typeface="Arial"/>
              <a:cs typeface="Arial"/>
            </a:endParaRPr>
          </a:p>
        </p:txBody>
      </p:sp>
      <p:sp>
        <p:nvSpPr>
          <p:cNvPr id="12" name="object 10">
            <a:extLst>
              <a:ext uri="{FF2B5EF4-FFF2-40B4-BE49-F238E27FC236}">
                <a16:creationId xmlns:a16="http://schemas.microsoft.com/office/drawing/2014/main" id="{2D1C3C30-6974-1140-B20B-94B149F39C1C}"/>
              </a:ext>
            </a:extLst>
          </p:cNvPr>
          <p:cNvSpPr txBox="1"/>
          <p:nvPr/>
        </p:nvSpPr>
        <p:spPr>
          <a:xfrm>
            <a:off x="624024" y="2914686"/>
            <a:ext cx="9435465" cy="285115"/>
          </a:xfrm>
          <a:prstGeom prst="rect">
            <a:avLst/>
          </a:prstGeom>
        </p:spPr>
        <p:txBody>
          <a:bodyPr vert="horz" wrap="square" lIns="0" tIns="13335" rIns="0" bIns="0" rtlCol="0">
            <a:spAutoFit/>
          </a:bodyPr>
          <a:lstStyle/>
          <a:p>
            <a:pPr marL="195580" indent="-182880">
              <a:lnSpc>
                <a:spcPct val="100000"/>
              </a:lnSpc>
              <a:spcBef>
                <a:spcPts val="105"/>
              </a:spcBef>
              <a:buClr>
                <a:srgbClr val="E48312"/>
              </a:buClr>
              <a:buChar char="◦"/>
              <a:tabLst>
                <a:tab pos="195580" algn="l"/>
              </a:tabLst>
            </a:pPr>
            <a:r>
              <a:rPr sz="1700" spc="-80" dirty="0">
                <a:solidFill>
                  <a:srgbClr val="404040"/>
                </a:solidFill>
                <a:latin typeface="Arial"/>
                <a:cs typeface="Arial"/>
              </a:rPr>
              <a:t>When</a:t>
            </a:r>
            <a:r>
              <a:rPr sz="1700" spc="-90" dirty="0">
                <a:solidFill>
                  <a:srgbClr val="404040"/>
                </a:solidFill>
                <a:latin typeface="Arial"/>
                <a:cs typeface="Arial"/>
              </a:rPr>
              <a:t> </a:t>
            </a:r>
            <a:r>
              <a:rPr sz="1700" spc="-15" dirty="0">
                <a:solidFill>
                  <a:srgbClr val="404040"/>
                </a:solidFill>
                <a:latin typeface="Arial"/>
                <a:cs typeface="Arial"/>
              </a:rPr>
              <a:t>hitting</a:t>
            </a:r>
            <a:r>
              <a:rPr sz="1700" spc="-85" dirty="0">
                <a:solidFill>
                  <a:srgbClr val="404040"/>
                </a:solidFill>
                <a:latin typeface="Arial"/>
                <a:cs typeface="Arial"/>
              </a:rPr>
              <a:t> </a:t>
            </a:r>
            <a:r>
              <a:rPr sz="1700" spc="-20" dirty="0">
                <a:solidFill>
                  <a:srgbClr val="404040"/>
                </a:solidFill>
                <a:latin typeface="Arial"/>
                <a:cs typeface="Arial"/>
              </a:rPr>
              <a:t>the</a:t>
            </a:r>
            <a:r>
              <a:rPr sz="1700" spc="-80" dirty="0">
                <a:solidFill>
                  <a:srgbClr val="404040"/>
                </a:solidFill>
                <a:latin typeface="Arial"/>
                <a:cs typeface="Arial"/>
              </a:rPr>
              <a:t> </a:t>
            </a:r>
            <a:r>
              <a:rPr sz="1700" i="1" spc="-50" dirty="0">
                <a:solidFill>
                  <a:srgbClr val="404040"/>
                </a:solidFill>
                <a:latin typeface="Arial"/>
                <a:cs typeface="Arial"/>
              </a:rPr>
              <a:t>inquire</a:t>
            </a:r>
            <a:r>
              <a:rPr sz="1700" i="1" spc="-85" dirty="0">
                <a:solidFill>
                  <a:srgbClr val="404040"/>
                </a:solidFill>
                <a:latin typeface="Arial"/>
                <a:cs typeface="Arial"/>
              </a:rPr>
              <a:t> </a:t>
            </a:r>
            <a:r>
              <a:rPr sz="1700" i="1" spc="-40" dirty="0">
                <a:solidFill>
                  <a:srgbClr val="404040"/>
                </a:solidFill>
                <a:latin typeface="Arial"/>
                <a:cs typeface="Arial"/>
              </a:rPr>
              <a:t>about</a:t>
            </a:r>
            <a:r>
              <a:rPr sz="1700" i="1" spc="-80" dirty="0">
                <a:solidFill>
                  <a:srgbClr val="404040"/>
                </a:solidFill>
                <a:latin typeface="Arial"/>
                <a:cs typeface="Arial"/>
              </a:rPr>
              <a:t> </a:t>
            </a:r>
            <a:r>
              <a:rPr sz="1700" i="1" spc="-40" dirty="0">
                <a:solidFill>
                  <a:srgbClr val="404040"/>
                </a:solidFill>
                <a:latin typeface="Arial"/>
                <a:cs typeface="Arial"/>
              </a:rPr>
              <a:t>this</a:t>
            </a:r>
            <a:r>
              <a:rPr sz="1700" i="1" spc="-85" dirty="0">
                <a:solidFill>
                  <a:srgbClr val="404040"/>
                </a:solidFill>
                <a:latin typeface="Arial"/>
                <a:cs typeface="Arial"/>
              </a:rPr>
              <a:t> </a:t>
            </a:r>
            <a:r>
              <a:rPr sz="1700" i="1" spc="-30" dirty="0">
                <a:solidFill>
                  <a:srgbClr val="404040"/>
                </a:solidFill>
                <a:latin typeface="Arial"/>
                <a:cs typeface="Arial"/>
              </a:rPr>
              <a:t>item</a:t>
            </a:r>
            <a:r>
              <a:rPr sz="1700" i="1" spc="-75" dirty="0">
                <a:solidFill>
                  <a:srgbClr val="404040"/>
                </a:solidFill>
                <a:latin typeface="Arial"/>
                <a:cs typeface="Arial"/>
              </a:rPr>
              <a:t> </a:t>
            </a:r>
            <a:r>
              <a:rPr sz="1700" spc="-20" dirty="0">
                <a:solidFill>
                  <a:srgbClr val="404040"/>
                </a:solidFill>
                <a:latin typeface="Arial"/>
                <a:cs typeface="Arial"/>
              </a:rPr>
              <a:t>button,</a:t>
            </a:r>
            <a:r>
              <a:rPr sz="1700" spc="-85" dirty="0">
                <a:solidFill>
                  <a:srgbClr val="404040"/>
                </a:solidFill>
                <a:latin typeface="Arial"/>
                <a:cs typeface="Arial"/>
              </a:rPr>
              <a:t> </a:t>
            </a:r>
            <a:r>
              <a:rPr sz="1700" spc="-130" dirty="0">
                <a:solidFill>
                  <a:srgbClr val="404040"/>
                </a:solidFill>
                <a:latin typeface="Arial"/>
                <a:cs typeface="Arial"/>
              </a:rPr>
              <a:t>a</a:t>
            </a:r>
            <a:r>
              <a:rPr sz="1700" spc="-85" dirty="0">
                <a:solidFill>
                  <a:srgbClr val="404040"/>
                </a:solidFill>
                <a:latin typeface="Arial"/>
                <a:cs typeface="Arial"/>
              </a:rPr>
              <a:t> </a:t>
            </a:r>
            <a:r>
              <a:rPr sz="1700" spc="-80" dirty="0">
                <a:solidFill>
                  <a:srgbClr val="404040"/>
                </a:solidFill>
                <a:latin typeface="Arial"/>
                <a:cs typeface="Arial"/>
              </a:rPr>
              <a:t>user</a:t>
            </a:r>
            <a:r>
              <a:rPr sz="1700" spc="-90" dirty="0">
                <a:solidFill>
                  <a:srgbClr val="404040"/>
                </a:solidFill>
                <a:latin typeface="Arial"/>
                <a:cs typeface="Arial"/>
              </a:rPr>
              <a:t> </a:t>
            </a:r>
            <a:r>
              <a:rPr sz="1700" spc="-50" dirty="0">
                <a:solidFill>
                  <a:srgbClr val="404040"/>
                </a:solidFill>
                <a:latin typeface="Arial"/>
                <a:cs typeface="Arial"/>
              </a:rPr>
              <a:t>login</a:t>
            </a:r>
            <a:r>
              <a:rPr sz="1700" spc="-90" dirty="0">
                <a:solidFill>
                  <a:srgbClr val="404040"/>
                </a:solidFill>
                <a:latin typeface="Arial"/>
                <a:cs typeface="Arial"/>
              </a:rPr>
              <a:t> </a:t>
            </a:r>
            <a:r>
              <a:rPr sz="1700" spc="-60" dirty="0">
                <a:solidFill>
                  <a:srgbClr val="404040"/>
                </a:solidFill>
                <a:latin typeface="Arial"/>
                <a:cs typeface="Arial"/>
              </a:rPr>
              <a:t>modal</a:t>
            </a:r>
            <a:r>
              <a:rPr sz="1700" spc="-85" dirty="0">
                <a:solidFill>
                  <a:srgbClr val="404040"/>
                </a:solidFill>
                <a:latin typeface="Arial"/>
                <a:cs typeface="Arial"/>
              </a:rPr>
              <a:t> </a:t>
            </a:r>
            <a:r>
              <a:rPr sz="1700" dirty="0">
                <a:solidFill>
                  <a:srgbClr val="404040"/>
                </a:solidFill>
                <a:latin typeface="Arial"/>
                <a:cs typeface="Arial"/>
              </a:rPr>
              <a:t>will</a:t>
            </a:r>
            <a:r>
              <a:rPr sz="1700" spc="-85" dirty="0">
                <a:solidFill>
                  <a:srgbClr val="404040"/>
                </a:solidFill>
                <a:latin typeface="Arial"/>
                <a:cs typeface="Arial"/>
              </a:rPr>
              <a:t> </a:t>
            </a:r>
            <a:r>
              <a:rPr sz="1700" spc="-45" dirty="0">
                <a:solidFill>
                  <a:srgbClr val="404040"/>
                </a:solidFill>
                <a:latin typeface="Arial"/>
                <a:cs typeface="Arial"/>
              </a:rPr>
              <a:t>now</a:t>
            </a:r>
            <a:r>
              <a:rPr sz="1700" spc="-85" dirty="0">
                <a:solidFill>
                  <a:srgbClr val="404040"/>
                </a:solidFill>
                <a:latin typeface="Arial"/>
                <a:cs typeface="Arial"/>
              </a:rPr>
              <a:t> </a:t>
            </a:r>
            <a:r>
              <a:rPr sz="1700" spc="-80" dirty="0">
                <a:solidFill>
                  <a:srgbClr val="404040"/>
                </a:solidFill>
                <a:latin typeface="Arial"/>
                <a:cs typeface="Arial"/>
              </a:rPr>
              <a:t>appear</a:t>
            </a:r>
            <a:r>
              <a:rPr sz="1700" spc="-90" dirty="0">
                <a:solidFill>
                  <a:srgbClr val="404040"/>
                </a:solidFill>
                <a:latin typeface="Arial"/>
                <a:cs typeface="Arial"/>
              </a:rPr>
              <a:t> </a:t>
            </a:r>
            <a:r>
              <a:rPr sz="1700" spc="-100" dirty="0">
                <a:solidFill>
                  <a:srgbClr val="404040"/>
                </a:solidFill>
                <a:latin typeface="Arial"/>
                <a:cs typeface="Arial"/>
              </a:rPr>
              <a:t>asking</a:t>
            </a:r>
            <a:r>
              <a:rPr sz="1700" spc="-85" dirty="0">
                <a:solidFill>
                  <a:srgbClr val="404040"/>
                </a:solidFill>
                <a:latin typeface="Arial"/>
                <a:cs typeface="Arial"/>
              </a:rPr>
              <a:t> </a:t>
            </a:r>
            <a:r>
              <a:rPr sz="1700" spc="-5" dirty="0">
                <a:solidFill>
                  <a:srgbClr val="404040"/>
                </a:solidFill>
                <a:latin typeface="Arial"/>
                <a:cs typeface="Arial"/>
              </a:rPr>
              <a:t>for</a:t>
            </a:r>
            <a:r>
              <a:rPr sz="1700" spc="-90" dirty="0">
                <a:solidFill>
                  <a:srgbClr val="404040"/>
                </a:solidFill>
                <a:latin typeface="Arial"/>
                <a:cs typeface="Arial"/>
              </a:rPr>
              <a:t> </a:t>
            </a:r>
            <a:r>
              <a:rPr sz="1700" spc="-20" dirty="0">
                <a:solidFill>
                  <a:srgbClr val="404040"/>
                </a:solidFill>
                <a:latin typeface="Arial"/>
                <a:cs typeface="Arial"/>
              </a:rPr>
              <a:t>the</a:t>
            </a:r>
            <a:r>
              <a:rPr sz="1700" spc="-80" dirty="0">
                <a:solidFill>
                  <a:srgbClr val="404040"/>
                </a:solidFill>
                <a:latin typeface="Arial"/>
                <a:cs typeface="Arial"/>
              </a:rPr>
              <a:t> user</a:t>
            </a:r>
            <a:r>
              <a:rPr sz="1700" spc="-90" dirty="0">
                <a:solidFill>
                  <a:srgbClr val="404040"/>
                </a:solidFill>
                <a:latin typeface="Arial"/>
                <a:cs typeface="Arial"/>
              </a:rPr>
              <a:t> </a:t>
            </a:r>
            <a:r>
              <a:rPr sz="1700" spc="10" dirty="0">
                <a:solidFill>
                  <a:srgbClr val="404040"/>
                </a:solidFill>
                <a:latin typeface="Arial"/>
                <a:cs typeface="Arial"/>
              </a:rPr>
              <a:t>to</a:t>
            </a:r>
            <a:endParaRPr sz="1700">
              <a:latin typeface="Arial"/>
              <a:cs typeface="Arial"/>
            </a:endParaRPr>
          </a:p>
        </p:txBody>
      </p:sp>
      <p:sp>
        <p:nvSpPr>
          <p:cNvPr id="13" name="object 11">
            <a:extLst>
              <a:ext uri="{FF2B5EF4-FFF2-40B4-BE49-F238E27FC236}">
                <a16:creationId xmlns:a16="http://schemas.microsoft.com/office/drawing/2014/main" id="{9745433A-9A63-7543-82AA-C2629800FAC3}"/>
              </a:ext>
            </a:extLst>
          </p:cNvPr>
          <p:cNvSpPr txBox="1"/>
          <p:nvPr/>
        </p:nvSpPr>
        <p:spPr>
          <a:xfrm>
            <a:off x="806904" y="3094518"/>
            <a:ext cx="3138170" cy="285115"/>
          </a:xfrm>
          <a:prstGeom prst="rect">
            <a:avLst/>
          </a:prstGeom>
        </p:spPr>
        <p:txBody>
          <a:bodyPr vert="horz" wrap="square" lIns="0" tIns="13335" rIns="0" bIns="0" rtlCol="0">
            <a:spAutoFit/>
          </a:bodyPr>
          <a:lstStyle/>
          <a:p>
            <a:pPr marL="12700">
              <a:lnSpc>
                <a:spcPct val="100000"/>
              </a:lnSpc>
              <a:spcBef>
                <a:spcPts val="105"/>
              </a:spcBef>
            </a:pPr>
            <a:r>
              <a:rPr sz="1700" spc="-15" dirty="0">
                <a:solidFill>
                  <a:srgbClr val="404040"/>
                </a:solidFill>
                <a:latin typeface="Arial"/>
                <a:cs typeface="Arial"/>
              </a:rPr>
              <a:t>input </a:t>
            </a:r>
            <a:r>
              <a:rPr sz="1700" spc="-5" dirty="0">
                <a:solidFill>
                  <a:srgbClr val="404040"/>
                </a:solidFill>
                <a:latin typeface="Arial"/>
                <a:cs typeface="Arial"/>
              </a:rPr>
              <a:t>their </a:t>
            </a:r>
            <a:r>
              <a:rPr sz="1700" spc="-85" dirty="0">
                <a:solidFill>
                  <a:srgbClr val="404040"/>
                </a:solidFill>
                <a:latin typeface="Arial"/>
                <a:cs typeface="Arial"/>
              </a:rPr>
              <a:t>username and</a:t>
            </a:r>
            <a:r>
              <a:rPr sz="1700" spc="-325" dirty="0">
                <a:solidFill>
                  <a:srgbClr val="404040"/>
                </a:solidFill>
                <a:latin typeface="Arial"/>
                <a:cs typeface="Arial"/>
              </a:rPr>
              <a:t> </a:t>
            </a:r>
            <a:r>
              <a:rPr sz="1700" spc="-90" dirty="0">
                <a:solidFill>
                  <a:srgbClr val="404040"/>
                </a:solidFill>
                <a:latin typeface="Arial"/>
                <a:cs typeface="Arial"/>
              </a:rPr>
              <a:t>password</a:t>
            </a:r>
            <a:endParaRPr sz="1700">
              <a:latin typeface="Arial"/>
              <a:cs typeface="Arial"/>
            </a:endParaRPr>
          </a:p>
        </p:txBody>
      </p:sp>
      <p:sp>
        <p:nvSpPr>
          <p:cNvPr id="14" name="object 12">
            <a:extLst>
              <a:ext uri="{FF2B5EF4-FFF2-40B4-BE49-F238E27FC236}">
                <a16:creationId xmlns:a16="http://schemas.microsoft.com/office/drawing/2014/main" id="{4A9B26C3-1BBD-9942-9B9C-A5660CDC0A6E}"/>
              </a:ext>
            </a:extLst>
          </p:cNvPr>
          <p:cNvSpPr txBox="1"/>
          <p:nvPr/>
        </p:nvSpPr>
        <p:spPr>
          <a:xfrm>
            <a:off x="624024" y="3353597"/>
            <a:ext cx="9488805" cy="285115"/>
          </a:xfrm>
          <a:prstGeom prst="rect">
            <a:avLst/>
          </a:prstGeom>
        </p:spPr>
        <p:txBody>
          <a:bodyPr vert="horz" wrap="square" lIns="0" tIns="12700" rIns="0" bIns="0" rtlCol="0">
            <a:spAutoFit/>
          </a:bodyPr>
          <a:lstStyle/>
          <a:p>
            <a:pPr marL="195580" indent="-182880">
              <a:lnSpc>
                <a:spcPct val="100000"/>
              </a:lnSpc>
              <a:spcBef>
                <a:spcPts val="100"/>
              </a:spcBef>
              <a:buClr>
                <a:srgbClr val="E48312"/>
              </a:buClr>
              <a:buChar char="◦"/>
              <a:tabLst>
                <a:tab pos="195580" algn="l"/>
              </a:tabLst>
            </a:pPr>
            <a:r>
              <a:rPr sz="1700" spc="-20" dirty="0">
                <a:solidFill>
                  <a:srgbClr val="404040"/>
                </a:solidFill>
                <a:latin typeface="Arial"/>
                <a:cs typeface="Arial"/>
              </a:rPr>
              <a:t>After</a:t>
            </a:r>
            <a:r>
              <a:rPr sz="1700" spc="-95" dirty="0">
                <a:solidFill>
                  <a:srgbClr val="404040"/>
                </a:solidFill>
                <a:latin typeface="Arial"/>
                <a:cs typeface="Arial"/>
              </a:rPr>
              <a:t> </a:t>
            </a:r>
            <a:r>
              <a:rPr sz="1700" spc="-20" dirty="0">
                <a:solidFill>
                  <a:srgbClr val="404040"/>
                </a:solidFill>
                <a:latin typeface="Arial"/>
                <a:cs typeface="Arial"/>
              </a:rPr>
              <a:t>the</a:t>
            </a:r>
            <a:r>
              <a:rPr sz="1700" spc="-85" dirty="0">
                <a:solidFill>
                  <a:srgbClr val="404040"/>
                </a:solidFill>
                <a:latin typeface="Arial"/>
                <a:cs typeface="Arial"/>
              </a:rPr>
              <a:t> </a:t>
            </a:r>
            <a:r>
              <a:rPr sz="1700" spc="-80" dirty="0">
                <a:solidFill>
                  <a:srgbClr val="404040"/>
                </a:solidFill>
                <a:latin typeface="Arial"/>
                <a:cs typeface="Arial"/>
              </a:rPr>
              <a:t>user</a:t>
            </a:r>
            <a:r>
              <a:rPr sz="1700" spc="-95" dirty="0">
                <a:solidFill>
                  <a:srgbClr val="404040"/>
                </a:solidFill>
                <a:latin typeface="Arial"/>
                <a:cs typeface="Arial"/>
              </a:rPr>
              <a:t> </a:t>
            </a:r>
            <a:r>
              <a:rPr sz="1700" spc="-45" dirty="0">
                <a:solidFill>
                  <a:srgbClr val="404040"/>
                </a:solidFill>
                <a:latin typeface="Arial"/>
                <a:cs typeface="Arial"/>
              </a:rPr>
              <a:t>inputs</a:t>
            </a:r>
            <a:r>
              <a:rPr sz="1700" spc="-90" dirty="0">
                <a:solidFill>
                  <a:srgbClr val="404040"/>
                </a:solidFill>
                <a:latin typeface="Arial"/>
                <a:cs typeface="Arial"/>
              </a:rPr>
              <a:t> </a:t>
            </a:r>
            <a:r>
              <a:rPr sz="1700" spc="-5" dirty="0">
                <a:solidFill>
                  <a:srgbClr val="404040"/>
                </a:solidFill>
                <a:latin typeface="Arial"/>
                <a:cs typeface="Arial"/>
              </a:rPr>
              <a:t>their</a:t>
            </a:r>
            <a:r>
              <a:rPr sz="1700" spc="-95" dirty="0">
                <a:solidFill>
                  <a:srgbClr val="404040"/>
                </a:solidFill>
                <a:latin typeface="Arial"/>
                <a:cs typeface="Arial"/>
              </a:rPr>
              <a:t> </a:t>
            </a:r>
            <a:r>
              <a:rPr sz="1700" spc="-85" dirty="0">
                <a:solidFill>
                  <a:srgbClr val="404040"/>
                </a:solidFill>
                <a:latin typeface="Arial"/>
                <a:cs typeface="Arial"/>
              </a:rPr>
              <a:t>username and</a:t>
            </a:r>
            <a:r>
              <a:rPr sz="1700" spc="-95" dirty="0">
                <a:solidFill>
                  <a:srgbClr val="404040"/>
                </a:solidFill>
                <a:latin typeface="Arial"/>
                <a:cs typeface="Arial"/>
              </a:rPr>
              <a:t> </a:t>
            </a:r>
            <a:r>
              <a:rPr sz="1700" spc="-90" dirty="0">
                <a:solidFill>
                  <a:srgbClr val="404040"/>
                </a:solidFill>
                <a:latin typeface="Arial"/>
                <a:cs typeface="Arial"/>
              </a:rPr>
              <a:t>password</a:t>
            </a:r>
            <a:r>
              <a:rPr sz="1700" spc="-95" dirty="0">
                <a:solidFill>
                  <a:srgbClr val="404040"/>
                </a:solidFill>
                <a:latin typeface="Arial"/>
                <a:cs typeface="Arial"/>
              </a:rPr>
              <a:t> </a:t>
            </a:r>
            <a:r>
              <a:rPr sz="1700" spc="-25" dirty="0">
                <a:solidFill>
                  <a:srgbClr val="404040"/>
                </a:solidFill>
                <a:latin typeface="Arial"/>
                <a:cs typeface="Arial"/>
              </a:rPr>
              <a:t>in</a:t>
            </a:r>
            <a:r>
              <a:rPr sz="1700" spc="-95" dirty="0">
                <a:solidFill>
                  <a:srgbClr val="404040"/>
                </a:solidFill>
                <a:latin typeface="Arial"/>
                <a:cs typeface="Arial"/>
              </a:rPr>
              <a:t> </a:t>
            </a:r>
            <a:r>
              <a:rPr sz="1700" spc="-35" dirty="0">
                <a:solidFill>
                  <a:srgbClr val="404040"/>
                </a:solidFill>
                <a:latin typeface="Arial"/>
                <a:cs typeface="Arial"/>
              </a:rPr>
              <a:t>this</a:t>
            </a:r>
            <a:r>
              <a:rPr sz="1700" spc="-90" dirty="0">
                <a:solidFill>
                  <a:srgbClr val="404040"/>
                </a:solidFill>
                <a:latin typeface="Arial"/>
                <a:cs typeface="Arial"/>
              </a:rPr>
              <a:t> </a:t>
            </a:r>
            <a:r>
              <a:rPr sz="1700" spc="-65" dirty="0">
                <a:solidFill>
                  <a:srgbClr val="404040"/>
                </a:solidFill>
                <a:latin typeface="Arial"/>
                <a:cs typeface="Arial"/>
              </a:rPr>
              <a:t>malicious</a:t>
            </a:r>
            <a:r>
              <a:rPr sz="1700" spc="-90" dirty="0">
                <a:solidFill>
                  <a:srgbClr val="404040"/>
                </a:solidFill>
                <a:latin typeface="Arial"/>
                <a:cs typeface="Arial"/>
              </a:rPr>
              <a:t> </a:t>
            </a:r>
            <a:r>
              <a:rPr sz="1700" spc="-50" dirty="0">
                <a:solidFill>
                  <a:srgbClr val="404040"/>
                </a:solidFill>
                <a:latin typeface="Arial"/>
                <a:cs typeface="Arial"/>
              </a:rPr>
              <a:t>login</a:t>
            </a:r>
            <a:r>
              <a:rPr sz="1700" spc="-95" dirty="0">
                <a:solidFill>
                  <a:srgbClr val="404040"/>
                </a:solidFill>
                <a:latin typeface="Arial"/>
                <a:cs typeface="Arial"/>
              </a:rPr>
              <a:t> </a:t>
            </a:r>
            <a:r>
              <a:rPr sz="1700" spc="-60" dirty="0">
                <a:solidFill>
                  <a:srgbClr val="404040"/>
                </a:solidFill>
                <a:latin typeface="Arial"/>
                <a:cs typeface="Arial"/>
              </a:rPr>
              <a:t>modal,</a:t>
            </a:r>
            <a:r>
              <a:rPr sz="1700" spc="-85" dirty="0">
                <a:solidFill>
                  <a:srgbClr val="404040"/>
                </a:solidFill>
                <a:latin typeface="Arial"/>
                <a:cs typeface="Arial"/>
              </a:rPr>
              <a:t> </a:t>
            </a:r>
            <a:r>
              <a:rPr sz="1700" spc="50" dirty="0">
                <a:solidFill>
                  <a:srgbClr val="404040"/>
                </a:solidFill>
                <a:latin typeface="Arial"/>
                <a:cs typeface="Arial"/>
              </a:rPr>
              <a:t>it</a:t>
            </a:r>
            <a:r>
              <a:rPr sz="1700" spc="-85" dirty="0">
                <a:solidFill>
                  <a:srgbClr val="404040"/>
                </a:solidFill>
                <a:latin typeface="Arial"/>
                <a:cs typeface="Arial"/>
              </a:rPr>
              <a:t> </a:t>
            </a:r>
            <a:r>
              <a:rPr sz="1700" dirty="0">
                <a:solidFill>
                  <a:srgbClr val="404040"/>
                </a:solidFill>
                <a:latin typeface="Arial"/>
                <a:cs typeface="Arial"/>
              </a:rPr>
              <a:t>will</a:t>
            </a:r>
            <a:r>
              <a:rPr sz="1700" spc="-90" dirty="0">
                <a:solidFill>
                  <a:srgbClr val="404040"/>
                </a:solidFill>
                <a:latin typeface="Arial"/>
                <a:cs typeface="Arial"/>
              </a:rPr>
              <a:t> </a:t>
            </a:r>
            <a:r>
              <a:rPr sz="1700" spc="-80" dirty="0">
                <a:solidFill>
                  <a:srgbClr val="404040"/>
                </a:solidFill>
                <a:latin typeface="Arial"/>
                <a:cs typeface="Arial"/>
              </a:rPr>
              <a:t>be</a:t>
            </a:r>
            <a:r>
              <a:rPr sz="1700" spc="-85" dirty="0">
                <a:solidFill>
                  <a:srgbClr val="404040"/>
                </a:solidFill>
                <a:latin typeface="Arial"/>
                <a:cs typeface="Arial"/>
              </a:rPr>
              <a:t> </a:t>
            </a:r>
            <a:r>
              <a:rPr sz="1700" spc="-70" dirty="0">
                <a:solidFill>
                  <a:srgbClr val="404040"/>
                </a:solidFill>
                <a:latin typeface="Arial"/>
                <a:cs typeface="Arial"/>
              </a:rPr>
              <a:t>sent</a:t>
            </a:r>
            <a:r>
              <a:rPr sz="1700" spc="-85" dirty="0">
                <a:solidFill>
                  <a:srgbClr val="404040"/>
                </a:solidFill>
                <a:latin typeface="Arial"/>
                <a:cs typeface="Arial"/>
              </a:rPr>
              <a:t> </a:t>
            </a:r>
            <a:r>
              <a:rPr sz="1700" spc="-75" dirty="0">
                <a:solidFill>
                  <a:srgbClr val="404040"/>
                </a:solidFill>
                <a:latin typeface="Arial"/>
                <a:cs typeface="Arial"/>
              </a:rPr>
              <a:t>via</a:t>
            </a:r>
            <a:r>
              <a:rPr sz="1700" spc="-90" dirty="0">
                <a:solidFill>
                  <a:srgbClr val="404040"/>
                </a:solidFill>
                <a:latin typeface="Arial"/>
                <a:cs typeface="Arial"/>
              </a:rPr>
              <a:t> </a:t>
            </a:r>
            <a:r>
              <a:rPr sz="1700" spc="-220" dirty="0">
                <a:solidFill>
                  <a:srgbClr val="404040"/>
                </a:solidFill>
                <a:latin typeface="Arial"/>
                <a:cs typeface="Arial"/>
              </a:rPr>
              <a:t>AJAX</a:t>
            </a:r>
            <a:r>
              <a:rPr sz="1700" spc="-85" dirty="0">
                <a:solidFill>
                  <a:srgbClr val="404040"/>
                </a:solidFill>
                <a:latin typeface="Arial"/>
                <a:cs typeface="Arial"/>
              </a:rPr>
              <a:t> </a:t>
            </a:r>
            <a:r>
              <a:rPr sz="1700" spc="10" dirty="0">
                <a:solidFill>
                  <a:srgbClr val="404040"/>
                </a:solidFill>
                <a:latin typeface="Arial"/>
                <a:cs typeface="Arial"/>
              </a:rPr>
              <a:t>to</a:t>
            </a:r>
            <a:endParaRPr sz="1700">
              <a:latin typeface="Arial"/>
              <a:cs typeface="Arial"/>
            </a:endParaRPr>
          </a:p>
        </p:txBody>
      </p:sp>
      <p:sp>
        <p:nvSpPr>
          <p:cNvPr id="15" name="object 13">
            <a:extLst>
              <a:ext uri="{FF2B5EF4-FFF2-40B4-BE49-F238E27FC236}">
                <a16:creationId xmlns:a16="http://schemas.microsoft.com/office/drawing/2014/main" id="{2CF51A5B-4ABB-104C-88C9-F63EE08B3857}"/>
              </a:ext>
            </a:extLst>
          </p:cNvPr>
          <p:cNvSpPr txBox="1"/>
          <p:nvPr/>
        </p:nvSpPr>
        <p:spPr>
          <a:xfrm>
            <a:off x="806904" y="3533429"/>
            <a:ext cx="9549765" cy="285115"/>
          </a:xfrm>
          <a:prstGeom prst="rect">
            <a:avLst/>
          </a:prstGeom>
        </p:spPr>
        <p:txBody>
          <a:bodyPr vert="horz" wrap="square" lIns="0" tIns="12700" rIns="0" bIns="0" rtlCol="0">
            <a:spAutoFit/>
          </a:bodyPr>
          <a:lstStyle/>
          <a:p>
            <a:pPr marL="12700">
              <a:lnSpc>
                <a:spcPct val="100000"/>
              </a:lnSpc>
              <a:spcBef>
                <a:spcPts val="100"/>
              </a:spcBef>
            </a:pPr>
            <a:r>
              <a:rPr sz="1700" i="1" spc="-160" dirty="0">
                <a:solidFill>
                  <a:srgbClr val="404040"/>
                </a:solidFill>
                <a:latin typeface="Arial"/>
                <a:cs typeface="Arial"/>
              </a:rPr>
              <a:t>Jess’ </a:t>
            </a:r>
            <a:r>
              <a:rPr sz="1700" spc="-95" dirty="0">
                <a:solidFill>
                  <a:srgbClr val="404040"/>
                </a:solidFill>
                <a:latin typeface="Arial"/>
                <a:cs typeface="Arial"/>
              </a:rPr>
              <a:t>server, </a:t>
            </a:r>
            <a:r>
              <a:rPr sz="1700" spc="-60" dirty="0">
                <a:solidFill>
                  <a:srgbClr val="404040"/>
                </a:solidFill>
                <a:latin typeface="Arial"/>
                <a:cs typeface="Arial"/>
              </a:rPr>
              <a:t>where </a:t>
            </a:r>
            <a:r>
              <a:rPr sz="1700" spc="-120" dirty="0">
                <a:solidFill>
                  <a:srgbClr val="404040"/>
                </a:solidFill>
                <a:latin typeface="Arial"/>
                <a:cs typeface="Arial"/>
              </a:rPr>
              <a:t>she </a:t>
            </a:r>
            <a:r>
              <a:rPr sz="1700" dirty="0">
                <a:solidFill>
                  <a:srgbClr val="404040"/>
                </a:solidFill>
                <a:latin typeface="Arial"/>
                <a:cs typeface="Arial"/>
              </a:rPr>
              <a:t>will </a:t>
            </a:r>
            <a:r>
              <a:rPr sz="1700" spc="-70" dirty="0">
                <a:solidFill>
                  <a:srgbClr val="404040"/>
                </a:solidFill>
                <a:latin typeface="Arial"/>
                <a:cs typeface="Arial"/>
              </a:rPr>
              <a:t>harvest </a:t>
            </a:r>
            <a:r>
              <a:rPr sz="1700" spc="-20" dirty="0">
                <a:solidFill>
                  <a:srgbClr val="404040"/>
                </a:solidFill>
                <a:latin typeface="Arial"/>
                <a:cs typeface="Arial"/>
              </a:rPr>
              <a:t>the </a:t>
            </a:r>
            <a:r>
              <a:rPr sz="1700" spc="-25" dirty="0">
                <a:solidFill>
                  <a:srgbClr val="404040"/>
                </a:solidFill>
                <a:latin typeface="Arial"/>
                <a:cs typeface="Arial"/>
              </a:rPr>
              <a:t>information </a:t>
            </a:r>
            <a:r>
              <a:rPr sz="1700" spc="10" dirty="0">
                <a:solidFill>
                  <a:srgbClr val="404040"/>
                </a:solidFill>
                <a:latin typeface="Arial"/>
                <a:cs typeface="Arial"/>
              </a:rPr>
              <a:t>to </a:t>
            </a:r>
            <a:r>
              <a:rPr sz="1700" spc="-50" dirty="0">
                <a:solidFill>
                  <a:srgbClr val="404040"/>
                </a:solidFill>
                <a:latin typeface="Arial"/>
                <a:cs typeface="Arial"/>
              </a:rPr>
              <a:t>login </a:t>
            </a:r>
            <a:r>
              <a:rPr sz="1700" spc="10" dirty="0">
                <a:solidFill>
                  <a:srgbClr val="404040"/>
                </a:solidFill>
                <a:latin typeface="Arial"/>
                <a:cs typeface="Arial"/>
              </a:rPr>
              <a:t>to </a:t>
            </a:r>
            <a:r>
              <a:rPr sz="1700" i="1" spc="-100" dirty="0">
                <a:solidFill>
                  <a:srgbClr val="404040"/>
                </a:solidFill>
                <a:latin typeface="Arial"/>
                <a:cs typeface="Arial"/>
              </a:rPr>
              <a:t>Nick’s </a:t>
            </a:r>
            <a:r>
              <a:rPr sz="1700" spc="-75" dirty="0">
                <a:solidFill>
                  <a:srgbClr val="404040"/>
                </a:solidFill>
                <a:latin typeface="Arial"/>
                <a:cs typeface="Arial"/>
              </a:rPr>
              <a:t>account </a:t>
            </a:r>
            <a:r>
              <a:rPr sz="1700" spc="-25" dirty="0">
                <a:solidFill>
                  <a:srgbClr val="404040"/>
                </a:solidFill>
                <a:latin typeface="Arial"/>
                <a:cs typeface="Arial"/>
              </a:rPr>
              <a:t>tonight </a:t>
            </a:r>
            <a:r>
              <a:rPr sz="1700" spc="-85" dirty="0">
                <a:solidFill>
                  <a:srgbClr val="404040"/>
                </a:solidFill>
                <a:latin typeface="Arial"/>
                <a:cs typeface="Arial"/>
              </a:rPr>
              <a:t>and </a:t>
            </a:r>
            <a:r>
              <a:rPr sz="1700" spc="-95" dirty="0">
                <a:solidFill>
                  <a:srgbClr val="404040"/>
                </a:solidFill>
                <a:latin typeface="Arial"/>
                <a:cs typeface="Arial"/>
              </a:rPr>
              <a:t>purchase </a:t>
            </a:r>
            <a:r>
              <a:rPr sz="1700" spc="-20" dirty="0">
                <a:solidFill>
                  <a:srgbClr val="404040"/>
                </a:solidFill>
                <a:latin typeface="Arial"/>
                <a:cs typeface="Arial"/>
              </a:rPr>
              <a:t>the</a:t>
            </a:r>
            <a:r>
              <a:rPr sz="1700" spc="-345" dirty="0">
                <a:solidFill>
                  <a:srgbClr val="404040"/>
                </a:solidFill>
                <a:latin typeface="Arial"/>
                <a:cs typeface="Arial"/>
              </a:rPr>
              <a:t> </a:t>
            </a:r>
            <a:r>
              <a:rPr sz="1700" spc="-90" dirty="0">
                <a:solidFill>
                  <a:srgbClr val="404040"/>
                </a:solidFill>
                <a:latin typeface="Arial"/>
                <a:cs typeface="Arial"/>
              </a:rPr>
              <a:t>couch</a:t>
            </a:r>
            <a:endParaRPr sz="1700" dirty="0">
              <a:latin typeface="Arial"/>
              <a:cs typeface="Arial"/>
            </a:endParaRPr>
          </a:p>
        </p:txBody>
      </p:sp>
      <p:sp>
        <p:nvSpPr>
          <p:cNvPr id="16" name="object 14">
            <a:extLst>
              <a:ext uri="{FF2B5EF4-FFF2-40B4-BE49-F238E27FC236}">
                <a16:creationId xmlns:a16="http://schemas.microsoft.com/office/drawing/2014/main" id="{91F4249A-3DAB-6E49-8891-83B59A4652E2}"/>
              </a:ext>
            </a:extLst>
          </p:cNvPr>
          <p:cNvSpPr txBox="1"/>
          <p:nvPr/>
        </p:nvSpPr>
        <p:spPr>
          <a:xfrm>
            <a:off x="514168" y="3612762"/>
            <a:ext cx="5770245" cy="793115"/>
          </a:xfrm>
          <a:prstGeom prst="rect">
            <a:avLst/>
          </a:prstGeom>
        </p:spPr>
        <p:txBody>
          <a:bodyPr vert="horz" wrap="square" lIns="0" tIns="116840" rIns="0" bIns="0" rtlCol="0">
            <a:spAutoFit/>
          </a:bodyPr>
          <a:lstStyle/>
          <a:p>
            <a:pPr marL="305435">
              <a:lnSpc>
                <a:spcPct val="100000"/>
              </a:lnSpc>
              <a:spcBef>
                <a:spcPts val="920"/>
              </a:spcBef>
            </a:pPr>
            <a:r>
              <a:rPr sz="1700" spc="-5" dirty="0">
                <a:solidFill>
                  <a:srgbClr val="404040"/>
                </a:solidFill>
                <a:latin typeface="Arial"/>
                <a:cs typeface="Arial"/>
              </a:rPr>
              <a:t>for</a:t>
            </a:r>
            <a:r>
              <a:rPr sz="1700" spc="-100" dirty="0">
                <a:solidFill>
                  <a:srgbClr val="404040"/>
                </a:solidFill>
                <a:latin typeface="Arial"/>
                <a:cs typeface="Arial"/>
              </a:rPr>
              <a:t> </a:t>
            </a:r>
            <a:r>
              <a:rPr sz="1700" spc="-80" dirty="0">
                <a:solidFill>
                  <a:srgbClr val="404040"/>
                </a:solidFill>
                <a:latin typeface="Arial"/>
                <a:cs typeface="Arial"/>
              </a:rPr>
              <a:t>$800.</a:t>
            </a:r>
            <a:endParaRPr sz="1700">
              <a:latin typeface="Arial"/>
              <a:cs typeface="Arial"/>
            </a:endParaRPr>
          </a:p>
          <a:p>
            <a:pPr marL="12700">
              <a:lnSpc>
                <a:spcPct val="100000"/>
              </a:lnSpc>
              <a:spcBef>
                <a:spcPts val="900"/>
              </a:spcBef>
            </a:pPr>
            <a:r>
              <a:rPr sz="1900" spc="-55" dirty="0">
                <a:solidFill>
                  <a:srgbClr val="404040"/>
                </a:solidFill>
                <a:latin typeface="Arial"/>
                <a:cs typeface="Arial"/>
              </a:rPr>
              <a:t>Unfortunately, </a:t>
            </a:r>
            <a:r>
              <a:rPr sz="1900" i="1" spc="-100" dirty="0">
                <a:solidFill>
                  <a:srgbClr val="404040"/>
                </a:solidFill>
                <a:latin typeface="Arial"/>
                <a:cs typeface="Arial"/>
              </a:rPr>
              <a:t>Nick </a:t>
            </a:r>
            <a:r>
              <a:rPr sz="1900" spc="-70" dirty="0">
                <a:solidFill>
                  <a:srgbClr val="404040"/>
                </a:solidFill>
                <a:latin typeface="Arial"/>
                <a:cs typeface="Arial"/>
              </a:rPr>
              <a:t>falls </a:t>
            </a:r>
            <a:r>
              <a:rPr sz="1900" spc="-10" dirty="0">
                <a:solidFill>
                  <a:srgbClr val="404040"/>
                </a:solidFill>
                <a:latin typeface="Arial"/>
                <a:cs typeface="Arial"/>
              </a:rPr>
              <a:t>for </a:t>
            </a:r>
            <a:r>
              <a:rPr sz="1900" spc="-25" dirty="0">
                <a:solidFill>
                  <a:srgbClr val="404040"/>
                </a:solidFill>
                <a:latin typeface="Arial"/>
                <a:cs typeface="Arial"/>
              </a:rPr>
              <a:t>the </a:t>
            </a:r>
            <a:r>
              <a:rPr sz="1900" spc="-65" dirty="0">
                <a:solidFill>
                  <a:srgbClr val="404040"/>
                </a:solidFill>
                <a:latin typeface="Arial"/>
                <a:cs typeface="Arial"/>
              </a:rPr>
              <a:t>attack </a:t>
            </a:r>
            <a:r>
              <a:rPr sz="1900" spc="-90" dirty="0">
                <a:solidFill>
                  <a:srgbClr val="404040"/>
                </a:solidFill>
                <a:latin typeface="Arial"/>
                <a:cs typeface="Arial"/>
              </a:rPr>
              <a:t>and </a:t>
            </a:r>
            <a:r>
              <a:rPr sz="1900" spc="-140" dirty="0">
                <a:solidFill>
                  <a:srgbClr val="404040"/>
                </a:solidFill>
                <a:latin typeface="Arial"/>
                <a:cs typeface="Arial"/>
              </a:rPr>
              <a:t>has </a:t>
            </a:r>
            <a:r>
              <a:rPr sz="1900" spc="-150" dirty="0">
                <a:solidFill>
                  <a:srgbClr val="404040"/>
                </a:solidFill>
                <a:latin typeface="Arial"/>
                <a:cs typeface="Arial"/>
              </a:rPr>
              <a:t>a </a:t>
            </a:r>
            <a:r>
              <a:rPr sz="1900" spc="-90" dirty="0">
                <a:solidFill>
                  <a:srgbClr val="404040"/>
                </a:solidFill>
                <a:latin typeface="Arial"/>
                <a:cs typeface="Arial"/>
              </a:rPr>
              <a:t>bad</a:t>
            </a:r>
            <a:r>
              <a:rPr sz="1900" spc="-290" dirty="0">
                <a:solidFill>
                  <a:srgbClr val="404040"/>
                </a:solidFill>
                <a:latin typeface="Arial"/>
                <a:cs typeface="Arial"/>
              </a:rPr>
              <a:t> </a:t>
            </a:r>
            <a:r>
              <a:rPr sz="1900" spc="-80" dirty="0">
                <a:solidFill>
                  <a:srgbClr val="404040"/>
                </a:solidFill>
                <a:latin typeface="Arial"/>
                <a:cs typeface="Arial"/>
              </a:rPr>
              <a:t>week.</a:t>
            </a:r>
            <a:endParaRPr sz="1900">
              <a:latin typeface="Arial"/>
              <a:cs typeface="Arial"/>
            </a:endParaRPr>
          </a:p>
        </p:txBody>
      </p:sp>
      <p:sp>
        <p:nvSpPr>
          <p:cNvPr id="17" name="object 15">
            <a:extLst>
              <a:ext uri="{FF2B5EF4-FFF2-40B4-BE49-F238E27FC236}">
                <a16:creationId xmlns:a16="http://schemas.microsoft.com/office/drawing/2014/main" id="{748E44C7-A88B-B14A-ACE3-BF6198A53FF6}"/>
              </a:ext>
            </a:extLst>
          </p:cNvPr>
          <p:cNvSpPr txBox="1"/>
          <p:nvPr/>
        </p:nvSpPr>
        <p:spPr>
          <a:xfrm>
            <a:off x="624024" y="4353341"/>
            <a:ext cx="9879330" cy="285115"/>
          </a:xfrm>
          <a:prstGeom prst="rect">
            <a:avLst/>
          </a:prstGeom>
        </p:spPr>
        <p:txBody>
          <a:bodyPr vert="horz" wrap="square" lIns="0" tIns="12700" rIns="0" bIns="0" rtlCol="0">
            <a:spAutoFit/>
          </a:bodyPr>
          <a:lstStyle/>
          <a:p>
            <a:pPr marL="195580" indent="-182880">
              <a:lnSpc>
                <a:spcPct val="100000"/>
              </a:lnSpc>
              <a:spcBef>
                <a:spcPts val="100"/>
              </a:spcBef>
              <a:buClr>
                <a:srgbClr val="E48312"/>
              </a:buClr>
              <a:buFont typeface="Arial"/>
              <a:buChar char="◦"/>
              <a:tabLst>
                <a:tab pos="195580" algn="l"/>
              </a:tabLst>
            </a:pPr>
            <a:r>
              <a:rPr sz="1700" i="1" spc="-210" dirty="0">
                <a:solidFill>
                  <a:srgbClr val="404040"/>
                </a:solidFill>
                <a:latin typeface="Arial"/>
                <a:cs typeface="Arial"/>
              </a:rPr>
              <a:t>Jess </a:t>
            </a:r>
            <a:r>
              <a:rPr sz="1700" spc="-130" dirty="0">
                <a:solidFill>
                  <a:srgbClr val="404040"/>
                </a:solidFill>
                <a:latin typeface="Arial"/>
                <a:cs typeface="Arial"/>
              </a:rPr>
              <a:t>has </a:t>
            </a:r>
            <a:r>
              <a:rPr sz="1700" spc="-45" dirty="0">
                <a:solidFill>
                  <a:srgbClr val="404040"/>
                </a:solidFill>
                <a:latin typeface="Arial"/>
                <a:cs typeface="Arial"/>
              </a:rPr>
              <a:t>now </a:t>
            </a:r>
            <a:r>
              <a:rPr sz="1700" spc="-55" dirty="0">
                <a:solidFill>
                  <a:srgbClr val="404040"/>
                </a:solidFill>
                <a:latin typeface="Arial"/>
                <a:cs typeface="Arial"/>
              </a:rPr>
              <a:t>stolen </a:t>
            </a:r>
            <a:r>
              <a:rPr sz="1700" i="1" spc="-100" dirty="0">
                <a:solidFill>
                  <a:srgbClr val="404040"/>
                </a:solidFill>
                <a:latin typeface="Arial"/>
                <a:cs typeface="Arial"/>
              </a:rPr>
              <a:t>Nick’s </a:t>
            </a:r>
            <a:r>
              <a:rPr sz="1700" spc="-90" dirty="0">
                <a:solidFill>
                  <a:srgbClr val="404040"/>
                </a:solidFill>
                <a:latin typeface="Arial"/>
                <a:cs typeface="Arial"/>
              </a:rPr>
              <a:t>money, </a:t>
            </a:r>
            <a:r>
              <a:rPr sz="1700" spc="-85" dirty="0">
                <a:solidFill>
                  <a:srgbClr val="404040"/>
                </a:solidFill>
                <a:latin typeface="Arial"/>
                <a:cs typeface="Arial"/>
              </a:rPr>
              <a:t>and </a:t>
            </a:r>
            <a:r>
              <a:rPr sz="1700" spc="-100" dirty="0">
                <a:solidFill>
                  <a:srgbClr val="404040"/>
                </a:solidFill>
                <a:latin typeface="Arial"/>
                <a:cs typeface="Arial"/>
              </a:rPr>
              <a:t>reads </a:t>
            </a:r>
            <a:r>
              <a:rPr sz="1700" spc="-80" dirty="0">
                <a:solidFill>
                  <a:srgbClr val="404040"/>
                </a:solidFill>
                <a:latin typeface="Arial"/>
                <a:cs typeface="Arial"/>
              </a:rPr>
              <a:t>his </a:t>
            </a:r>
            <a:r>
              <a:rPr sz="1700" spc="-45" dirty="0">
                <a:solidFill>
                  <a:srgbClr val="404040"/>
                </a:solidFill>
                <a:latin typeface="Arial"/>
                <a:cs typeface="Arial"/>
              </a:rPr>
              <a:t>private </a:t>
            </a:r>
            <a:r>
              <a:rPr sz="1700" spc="-130" dirty="0">
                <a:solidFill>
                  <a:srgbClr val="404040"/>
                </a:solidFill>
                <a:latin typeface="Arial"/>
                <a:cs typeface="Arial"/>
              </a:rPr>
              <a:t>messages; </a:t>
            </a:r>
            <a:r>
              <a:rPr sz="1700" spc="-120" dirty="0">
                <a:solidFill>
                  <a:srgbClr val="404040"/>
                </a:solidFill>
                <a:latin typeface="Arial"/>
                <a:cs typeface="Arial"/>
              </a:rPr>
              <a:t>she </a:t>
            </a:r>
            <a:r>
              <a:rPr sz="1700" spc="-60" dirty="0">
                <a:solidFill>
                  <a:srgbClr val="404040"/>
                </a:solidFill>
                <a:latin typeface="Arial"/>
                <a:cs typeface="Arial"/>
              </a:rPr>
              <a:t>ruins </a:t>
            </a:r>
            <a:r>
              <a:rPr sz="1700" spc="-80" dirty="0">
                <a:solidFill>
                  <a:srgbClr val="404040"/>
                </a:solidFill>
                <a:latin typeface="Arial"/>
                <a:cs typeface="Arial"/>
              </a:rPr>
              <a:t>his </a:t>
            </a:r>
            <a:r>
              <a:rPr sz="1700" spc="-85" dirty="0">
                <a:solidFill>
                  <a:srgbClr val="404040"/>
                </a:solidFill>
                <a:latin typeface="Arial"/>
                <a:cs typeface="Arial"/>
              </a:rPr>
              <a:t>bank </a:t>
            </a:r>
            <a:r>
              <a:rPr sz="1700" spc="-70" dirty="0">
                <a:solidFill>
                  <a:srgbClr val="404040"/>
                </a:solidFill>
                <a:latin typeface="Arial"/>
                <a:cs typeface="Arial"/>
              </a:rPr>
              <a:t>account, </a:t>
            </a:r>
            <a:r>
              <a:rPr sz="1700" spc="-85" dirty="0">
                <a:solidFill>
                  <a:srgbClr val="404040"/>
                </a:solidFill>
                <a:latin typeface="Arial"/>
                <a:cs typeface="Arial"/>
              </a:rPr>
              <a:t>and </a:t>
            </a:r>
            <a:r>
              <a:rPr sz="1700" spc="-30" dirty="0">
                <a:solidFill>
                  <a:srgbClr val="404040"/>
                </a:solidFill>
                <a:latin typeface="Arial"/>
                <a:cs typeface="Arial"/>
              </a:rPr>
              <a:t>then</a:t>
            </a:r>
            <a:r>
              <a:rPr sz="1700" spc="-135" dirty="0">
                <a:solidFill>
                  <a:srgbClr val="404040"/>
                </a:solidFill>
                <a:latin typeface="Arial"/>
                <a:cs typeface="Arial"/>
              </a:rPr>
              <a:t> </a:t>
            </a:r>
            <a:r>
              <a:rPr sz="1700" spc="-90" dirty="0">
                <a:solidFill>
                  <a:srgbClr val="404040"/>
                </a:solidFill>
                <a:latin typeface="Arial"/>
                <a:cs typeface="Arial"/>
              </a:rPr>
              <a:t>reveals</a:t>
            </a:r>
            <a:endParaRPr sz="1700">
              <a:latin typeface="Arial"/>
              <a:cs typeface="Arial"/>
            </a:endParaRPr>
          </a:p>
        </p:txBody>
      </p:sp>
      <p:sp>
        <p:nvSpPr>
          <p:cNvPr id="18" name="object 16">
            <a:extLst>
              <a:ext uri="{FF2B5EF4-FFF2-40B4-BE49-F238E27FC236}">
                <a16:creationId xmlns:a16="http://schemas.microsoft.com/office/drawing/2014/main" id="{A83F8FB1-9D75-8A41-AFBD-A0298058E4DA}"/>
              </a:ext>
            </a:extLst>
          </p:cNvPr>
          <p:cNvSpPr txBox="1"/>
          <p:nvPr/>
        </p:nvSpPr>
        <p:spPr>
          <a:xfrm>
            <a:off x="806904" y="4533174"/>
            <a:ext cx="9273540" cy="285115"/>
          </a:xfrm>
          <a:prstGeom prst="rect">
            <a:avLst/>
          </a:prstGeom>
        </p:spPr>
        <p:txBody>
          <a:bodyPr vert="horz" wrap="square" lIns="0" tIns="12700" rIns="0" bIns="0" rtlCol="0">
            <a:spAutoFit/>
          </a:bodyPr>
          <a:lstStyle/>
          <a:p>
            <a:pPr marL="12700">
              <a:lnSpc>
                <a:spcPct val="100000"/>
              </a:lnSpc>
              <a:spcBef>
                <a:spcPts val="100"/>
              </a:spcBef>
            </a:pPr>
            <a:r>
              <a:rPr sz="1700" spc="-90" dirty="0">
                <a:solidFill>
                  <a:srgbClr val="404040"/>
                </a:solidFill>
                <a:latin typeface="Arial"/>
                <a:cs typeface="Arial"/>
              </a:rPr>
              <a:t>embarrassing </a:t>
            </a:r>
            <a:r>
              <a:rPr sz="1700" spc="-60" dirty="0">
                <a:solidFill>
                  <a:srgbClr val="404040"/>
                </a:solidFill>
                <a:latin typeface="Arial"/>
                <a:cs typeface="Arial"/>
              </a:rPr>
              <a:t>details </a:t>
            </a:r>
            <a:r>
              <a:rPr sz="1700" spc="10" dirty="0">
                <a:solidFill>
                  <a:srgbClr val="404040"/>
                </a:solidFill>
                <a:latin typeface="Arial"/>
                <a:cs typeface="Arial"/>
              </a:rPr>
              <a:t>to </a:t>
            </a:r>
            <a:r>
              <a:rPr sz="1700" spc="-80" dirty="0">
                <a:solidFill>
                  <a:srgbClr val="404040"/>
                </a:solidFill>
                <a:latin typeface="Arial"/>
                <a:cs typeface="Arial"/>
              </a:rPr>
              <a:t>his </a:t>
            </a:r>
            <a:r>
              <a:rPr sz="1700" spc="-25" dirty="0">
                <a:solidFill>
                  <a:srgbClr val="404040"/>
                </a:solidFill>
                <a:latin typeface="Arial"/>
                <a:cs typeface="Arial"/>
              </a:rPr>
              <a:t>girlfriend </a:t>
            </a:r>
            <a:r>
              <a:rPr sz="1700" spc="-20" dirty="0">
                <a:solidFill>
                  <a:srgbClr val="404040"/>
                </a:solidFill>
                <a:latin typeface="Arial"/>
                <a:cs typeface="Arial"/>
              </a:rPr>
              <a:t>from </a:t>
            </a:r>
            <a:r>
              <a:rPr sz="1700" spc="-80" dirty="0">
                <a:solidFill>
                  <a:srgbClr val="404040"/>
                </a:solidFill>
                <a:latin typeface="Arial"/>
                <a:cs typeface="Arial"/>
              </a:rPr>
              <a:t>his </a:t>
            </a:r>
            <a:r>
              <a:rPr sz="1700" spc="-45" dirty="0">
                <a:solidFill>
                  <a:srgbClr val="404040"/>
                </a:solidFill>
                <a:latin typeface="Arial"/>
                <a:cs typeface="Arial"/>
              </a:rPr>
              <a:t>private </a:t>
            </a:r>
            <a:r>
              <a:rPr sz="1700" spc="-140" dirty="0">
                <a:solidFill>
                  <a:srgbClr val="404040"/>
                </a:solidFill>
                <a:latin typeface="Arial"/>
                <a:cs typeface="Arial"/>
              </a:rPr>
              <a:t>messages </a:t>
            </a:r>
            <a:r>
              <a:rPr sz="1700" spc="10" dirty="0">
                <a:solidFill>
                  <a:srgbClr val="404040"/>
                </a:solidFill>
                <a:latin typeface="Arial"/>
                <a:cs typeface="Arial"/>
              </a:rPr>
              <a:t>to</a:t>
            </a:r>
            <a:r>
              <a:rPr sz="1700" spc="-350" dirty="0">
                <a:solidFill>
                  <a:srgbClr val="404040"/>
                </a:solidFill>
                <a:latin typeface="Arial"/>
                <a:cs typeface="Arial"/>
              </a:rPr>
              <a:t> </a:t>
            </a:r>
            <a:r>
              <a:rPr sz="1700" spc="-25" dirty="0">
                <a:solidFill>
                  <a:srgbClr val="404040"/>
                </a:solidFill>
                <a:latin typeface="Arial"/>
                <a:cs typeface="Arial"/>
              </a:rPr>
              <a:t>ruin </a:t>
            </a:r>
            <a:r>
              <a:rPr sz="1700" spc="-5" dirty="0">
                <a:solidFill>
                  <a:srgbClr val="404040"/>
                </a:solidFill>
                <a:latin typeface="Arial"/>
                <a:cs typeface="Arial"/>
              </a:rPr>
              <a:t>their </a:t>
            </a:r>
            <a:r>
              <a:rPr sz="1700" spc="-45" dirty="0">
                <a:solidFill>
                  <a:srgbClr val="404040"/>
                </a:solidFill>
                <a:latin typeface="Arial"/>
                <a:cs typeface="Arial"/>
              </a:rPr>
              <a:t>relationship. </a:t>
            </a:r>
            <a:r>
              <a:rPr sz="1700" spc="-175" dirty="0">
                <a:solidFill>
                  <a:srgbClr val="404040"/>
                </a:solidFill>
                <a:latin typeface="Arial"/>
                <a:cs typeface="Arial"/>
              </a:rPr>
              <a:t>She </a:t>
            </a:r>
            <a:r>
              <a:rPr sz="1700" spc="-95" dirty="0">
                <a:solidFill>
                  <a:srgbClr val="404040"/>
                </a:solidFill>
                <a:latin typeface="Arial"/>
                <a:cs typeface="Arial"/>
              </a:rPr>
              <a:t>also </a:t>
            </a:r>
            <a:r>
              <a:rPr sz="1700" spc="-135" dirty="0">
                <a:solidFill>
                  <a:srgbClr val="404040"/>
                </a:solidFill>
                <a:latin typeface="Arial"/>
                <a:cs typeface="Arial"/>
              </a:rPr>
              <a:t>uses </a:t>
            </a:r>
            <a:r>
              <a:rPr sz="1700" spc="-80" dirty="0">
                <a:solidFill>
                  <a:srgbClr val="404040"/>
                </a:solidFill>
                <a:latin typeface="Arial"/>
                <a:cs typeface="Arial"/>
              </a:rPr>
              <a:t>his</a:t>
            </a:r>
            <a:endParaRPr sz="1700">
              <a:latin typeface="Arial"/>
              <a:cs typeface="Arial"/>
            </a:endParaRPr>
          </a:p>
        </p:txBody>
      </p:sp>
      <p:sp>
        <p:nvSpPr>
          <p:cNvPr id="19" name="object 17">
            <a:extLst>
              <a:ext uri="{FF2B5EF4-FFF2-40B4-BE49-F238E27FC236}">
                <a16:creationId xmlns:a16="http://schemas.microsoft.com/office/drawing/2014/main" id="{D2E7EFA0-6085-3946-A937-21D3E533B945}"/>
              </a:ext>
            </a:extLst>
          </p:cNvPr>
          <p:cNvSpPr txBox="1"/>
          <p:nvPr/>
        </p:nvSpPr>
        <p:spPr>
          <a:xfrm>
            <a:off x="624024" y="4716053"/>
            <a:ext cx="7845425" cy="541655"/>
          </a:xfrm>
          <a:prstGeom prst="rect">
            <a:avLst/>
          </a:prstGeom>
        </p:spPr>
        <p:txBody>
          <a:bodyPr vert="horz" wrap="square" lIns="0" tIns="12700" rIns="0" bIns="0" rtlCol="0">
            <a:spAutoFit/>
          </a:bodyPr>
          <a:lstStyle/>
          <a:p>
            <a:pPr marL="195580">
              <a:lnSpc>
                <a:spcPts val="2030"/>
              </a:lnSpc>
              <a:spcBef>
                <a:spcPts val="100"/>
              </a:spcBef>
            </a:pPr>
            <a:r>
              <a:rPr sz="1700" spc="-75" dirty="0">
                <a:solidFill>
                  <a:srgbClr val="404040"/>
                </a:solidFill>
                <a:latin typeface="Arial"/>
                <a:cs typeface="Arial"/>
              </a:rPr>
              <a:t>personal</a:t>
            </a:r>
            <a:r>
              <a:rPr sz="1700" spc="-90" dirty="0">
                <a:solidFill>
                  <a:srgbClr val="404040"/>
                </a:solidFill>
                <a:latin typeface="Arial"/>
                <a:cs typeface="Arial"/>
              </a:rPr>
              <a:t> </a:t>
            </a:r>
            <a:r>
              <a:rPr sz="1700" spc="-25" dirty="0">
                <a:solidFill>
                  <a:srgbClr val="404040"/>
                </a:solidFill>
                <a:latin typeface="Arial"/>
                <a:cs typeface="Arial"/>
              </a:rPr>
              <a:t>information</a:t>
            </a:r>
            <a:r>
              <a:rPr sz="1700" spc="-95" dirty="0">
                <a:solidFill>
                  <a:srgbClr val="404040"/>
                </a:solidFill>
                <a:latin typeface="Arial"/>
                <a:cs typeface="Arial"/>
              </a:rPr>
              <a:t> </a:t>
            </a:r>
            <a:r>
              <a:rPr sz="1700" spc="-55" dirty="0">
                <a:solidFill>
                  <a:srgbClr val="404040"/>
                </a:solidFill>
                <a:latin typeface="Arial"/>
                <a:cs typeface="Arial"/>
              </a:rPr>
              <a:t>stored</a:t>
            </a:r>
            <a:r>
              <a:rPr sz="1700" spc="-95" dirty="0">
                <a:solidFill>
                  <a:srgbClr val="404040"/>
                </a:solidFill>
                <a:latin typeface="Arial"/>
                <a:cs typeface="Arial"/>
              </a:rPr>
              <a:t> </a:t>
            </a:r>
            <a:r>
              <a:rPr sz="1700" spc="-5" dirty="0">
                <a:solidFill>
                  <a:srgbClr val="404040"/>
                </a:solidFill>
                <a:latin typeface="Arial"/>
                <a:cs typeface="Arial"/>
              </a:rPr>
              <a:t>for</a:t>
            </a:r>
            <a:r>
              <a:rPr sz="1700" spc="-95" dirty="0">
                <a:solidFill>
                  <a:srgbClr val="404040"/>
                </a:solidFill>
                <a:latin typeface="Arial"/>
                <a:cs typeface="Arial"/>
              </a:rPr>
              <a:t> </a:t>
            </a:r>
            <a:r>
              <a:rPr sz="1700" spc="-35" dirty="0">
                <a:solidFill>
                  <a:srgbClr val="404040"/>
                </a:solidFill>
                <a:latin typeface="Arial"/>
                <a:cs typeface="Arial"/>
              </a:rPr>
              <a:t>billing</a:t>
            </a:r>
            <a:r>
              <a:rPr sz="1700" spc="-90" dirty="0">
                <a:solidFill>
                  <a:srgbClr val="404040"/>
                </a:solidFill>
                <a:latin typeface="Arial"/>
                <a:cs typeface="Arial"/>
              </a:rPr>
              <a:t> </a:t>
            </a:r>
            <a:r>
              <a:rPr sz="1700" spc="-60" dirty="0">
                <a:solidFill>
                  <a:srgbClr val="404040"/>
                </a:solidFill>
                <a:latin typeface="Arial"/>
                <a:cs typeface="Arial"/>
              </a:rPr>
              <a:t>details</a:t>
            </a:r>
            <a:r>
              <a:rPr sz="1700" spc="-90" dirty="0">
                <a:solidFill>
                  <a:srgbClr val="404040"/>
                </a:solidFill>
                <a:latin typeface="Arial"/>
                <a:cs typeface="Arial"/>
              </a:rPr>
              <a:t> </a:t>
            </a:r>
            <a:r>
              <a:rPr sz="1700" spc="10" dirty="0">
                <a:solidFill>
                  <a:srgbClr val="404040"/>
                </a:solidFill>
                <a:latin typeface="Arial"/>
                <a:cs typeface="Arial"/>
              </a:rPr>
              <a:t>to</a:t>
            </a:r>
            <a:r>
              <a:rPr sz="1700" spc="-85" dirty="0">
                <a:solidFill>
                  <a:srgbClr val="404040"/>
                </a:solidFill>
                <a:latin typeface="Arial"/>
                <a:cs typeface="Arial"/>
              </a:rPr>
              <a:t> </a:t>
            </a:r>
            <a:r>
              <a:rPr sz="1700" spc="-70" dirty="0">
                <a:solidFill>
                  <a:srgbClr val="404040"/>
                </a:solidFill>
                <a:latin typeface="Arial"/>
                <a:cs typeface="Arial"/>
              </a:rPr>
              <a:t>steal</a:t>
            </a:r>
            <a:r>
              <a:rPr sz="1700" spc="-90" dirty="0">
                <a:solidFill>
                  <a:srgbClr val="404040"/>
                </a:solidFill>
                <a:latin typeface="Arial"/>
                <a:cs typeface="Arial"/>
              </a:rPr>
              <a:t> </a:t>
            </a:r>
            <a:r>
              <a:rPr sz="1700" spc="-80" dirty="0">
                <a:solidFill>
                  <a:srgbClr val="404040"/>
                </a:solidFill>
                <a:latin typeface="Arial"/>
                <a:cs typeface="Arial"/>
              </a:rPr>
              <a:t>his</a:t>
            </a:r>
            <a:r>
              <a:rPr sz="1700" spc="-90" dirty="0">
                <a:solidFill>
                  <a:srgbClr val="404040"/>
                </a:solidFill>
                <a:latin typeface="Arial"/>
                <a:cs typeface="Arial"/>
              </a:rPr>
              <a:t> </a:t>
            </a:r>
            <a:r>
              <a:rPr sz="1700" spc="-15" dirty="0">
                <a:solidFill>
                  <a:srgbClr val="404040"/>
                </a:solidFill>
                <a:latin typeface="Arial"/>
                <a:cs typeface="Arial"/>
              </a:rPr>
              <a:t>identity</a:t>
            </a:r>
            <a:r>
              <a:rPr sz="1700" spc="-85" dirty="0">
                <a:solidFill>
                  <a:srgbClr val="404040"/>
                </a:solidFill>
                <a:latin typeface="Arial"/>
                <a:cs typeface="Arial"/>
              </a:rPr>
              <a:t> </a:t>
            </a:r>
            <a:r>
              <a:rPr sz="1700" spc="-130" dirty="0">
                <a:solidFill>
                  <a:srgbClr val="404040"/>
                </a:solidFill>
                <a:latin typeface="Arial"/>
                <a:cs typeface="Arial"/>
              </a:rPr>
              <a:t>a</a:t>
            </a:r>
            <a:r>
              <a:rPr sz="1700" spc="-90" dirty="0">
                <a:solidFill>
                  <a:srgbClr val="404040"/>
                </a:solidFill>
                <a:latin typeface="Arial"/>
                <a:cs typeface="Arial"/>
              </a:rPr>
              <a:t> </a:t>
            </a:r>
            <a:r>
              <a:rPr sz="1700" spc="-40" dirty="0">
                <a:solidFill>
                  <a:srgbClr val="404040"/>
                </a:solidFill>
                <a:latin typeface="Arial"/>
                <a:cs typeface="Arial"/>
              </a:rPr>
              <a:t>few</a:t>
            </a:r>
            <a:r>
              <a:rPr sz="1700" spc="-90" dirty="0">
                <a:solidFill>
                  <a:srgbClr val="404040"/>
                </a:solidFill>
                <a:latin typeface="Arial"/>
                <a:cs typeface="Arial"/>
              </a:rPr>
              <a:t> </a:t>
            </a:r>
            <a:r>
              <a:rPr sz="1700" spc="-55" dirty="0">
                <a:solidFill>
                  <a:srgbClr val="404040"/>
                </a:solidFill>
                <a:latin typeface="Arial"/>
                <a:cs typeface="Arial"/>
              </a:rPr>
              <a:t>months</a:t>
            </a:r>
            <a:r>
              <a:rPr sz="1700" spc="-90" dirty="0">
                <a:solidFill>
                  <a:srgbClr val="404040"/>
                </a:solidFill>
                <a:latin typeface="Arial"/>
                <a:cs typeface="Arial"/>
              </a:rPr>
              <a:t> </a:t>
            </a:r>
            <a:r>
              <a:rPr sz="1700" spc="-60" dirty="0">
                <a:solidFill>
                  <a:srgbClr val="404040"/>
                </a:solidFill>
                <a:latin typeface="Arial"/>
                <a:cs typeface="Arial"/>
              </a:rPr>
              <a:t>later.</a:t>
            </a:r>
            <a:endParaRPr sz="1700" dirty="0">
              <a:latin typeface="Arial"/>
              <a:cs typeface="Arial"/>
            </a:endParaRPr>
          </a:p>
          <a:p>
            <a:pPr marL="195580" indent="-182880">
              <a:lnSpc>
                <a:spcPts val="2030"/>
              </a:lnSpc>
              <a:buClr>
                <a:srgbClr val="E48312"/>
              </a:buClr>
              <a:buChar char="◦"/>
              <a:tabLst>
                <a:tab pos="195580" algn="l"/>
              </a:tabLst>
            </a:pPr>
            <a:r>
              <a:rPr sz="1700" spc="-175" dirty="0">
                <a:solidFill>
                  <a:srgbClr val="404040"/>
                </a:solidFill>
                <a:latin typeface="Arial"/>
                <a:cs typeface="Arial"/>
              </a:rPr>
              <a:t>She </a:t>
            </a:r>
            <a:r>
              <a:rPr sz="1700" spc="-95" dirty="0">
                <a:solidFill>
                  <a:srgbClr val="404040"/>
                </a:solidFill>
                <a:latin typeface="Arial"/>
                <a:cs typeface="Arial"/>
              </a:rPr>
              <a:t>also </a:t>
            </a:r>
            <a:r>
              <a:rPr sz="1700" spc="-135" dirty="0">
                <a:solidFill>
                  <a:srgbClr val="404040"/>
                </a:solidFill>
                <a:latin typeface="Arial"/>
                <a:cs typeface="Arial"/>
              </a:rPr>
              <a:t>uses </a:t>
            </a:r>
            <a:r>
              <a:rPr sz="1700" spc="-5" dirty="0">
                <a:solidFill>
                  <a:srgbClr val="404040"/>
                </a:solidFill>
                <a:latin typeface="Arial"/>
                <a:cs typeface="Arial"/>
              </a:rPr>
              <a:t>that </a:t>
            </a:r>
            <a:r>
              <a:rPr sz="1700" spc="-85" dirty="0">
                <a:solidFill>
                  <a:srgbClr val="404040"/>
                </a:solidFill>
                <a:latin typeface="Arial"/>
                <a:cs typeface="Arial"/>
              </a:rPr>
              <a:t>username and </a:t>
            </a:r>
            <a:r>
              <a:rPr sz="1700" spc="-95" dirty="0">
                <a:solidFill>
                  <a:srgbClr val="404040"/>
                </a:solidFill>
                <a:latin typeface="Arial"/>
                <a:cs typeface="Arial"/>
              </a:rPr>
              <a:t>password </a:t>
            </a:r>
            <a:r>
              <a:rPr sz="1700" spc="-50" dirty="0">
                <a:solidFill>
                  <a:srgbClr val="404040"/>
                </a:solidFill>
                <a:latin typeface="Arial"/>
                <a:cs typeface="Arial"/>
              </a:rPr>
              <a:t>on </a:t>
            </a:r>
            <a:r>
              <a:rPr sz="1700" spc="-105" dirty="0">
                <a:solidFill>
                  <a:srgbClr val="404040"/>
                </a:solidFill>
                <a:latin typeface="Arial"/>
                <a:cs typeface="Arial"/>
              </a:rPr>
              <a:t>any </a:t>
            </a:r>
            <a:r>
              <a:rPr sz="1700" spc="-75" dirty="0">
                <a:solidFill>
                  <a:srgbClr val="404040"/>
                </a:solidFill>
                <a:latin typeface="Arial"/>
                <a:cs typeface="Arial"/>
              </a:rPr>
              <a:t>account </a:t>
            </a:r>
            <a:r>
              <a:rPr sz="1700" spc="-120" dirty="0">
                <a:solidFill>
                  <a:srgbClr val="404040"/>
                </a:solidFill>
                <a:latin typeface="Arial"/>
                <a:cs typeface="Arial"/>
              </a:rPr>
              <a:t>she </a:t>
            </a:r>
            <a:r>
              <a:rPr sz="1700" spc="-100" dirty="0">
                <a:solidFill>
                  <a:srgbClr val="404040"/>
                </a:solidFill>
                <a:latin typeface="Arial"/>
                <a:cs typeface="Arial"/>
              </a:rPr>
              <a:t>can, </a:t>
            </a:r>
            <a:r>
              <a:rPr sz="1700" spc="-55" dirty="0">
                <a:solidFill>
                  <a:srgbClr val="404040"/>
                </a:solidFill>
                <a:latin typeface="Arial"/>
                <a:cs typeface="Arial"/>
              </a:rPr>
              <a:t>including </a:t>
            </a:r>
            <a:r>
              <a:rPr sz="1700" spc="-80" dirty="0">
                <a:solidFill>
                  <a:srgbClr val="404040"/>
                </a:solidFill>
                <a:latin typeface="Arial"/>
                <a:cs typeface="Arial"/>
              </a:rPr>
              <a:t>his</a:t>
            </a:r>
            <a:r>
              <a:rPr sz="1700" spc="-245" dirty="0">
                <a:solidFill>
                  <a:srgbClr val="404040"/>
                </a:solidFill>
                <a:latin typeface="Arial"/>
                <a:cs typeface="Arial"/>
              </a:rPr>
              <a:t> </a:t>
            </a:r>
            <a:r>
              <a:rPr sz="1700" spc="-35" dirty="0">
                <a:solidFill>
                  <a:srgbClr val="404040"/>
                </a:solidFill>
                <a:latin typeface="Arial"/>
                <a:cs typeface="Arial"/>
              </a:rPr>
              <a:t>email!</a:t>
            </a:r>
            <a:endParaRPr sz="1700" dirty="0">
              <a:latin typeface="Arial"/>
              <a:cs typeface="Arial"/>
            </a:endParaRPr>
          </a:p>
        </p:txBody>
      </p:sp>
    </p:spTree>
    <p:extLst>
      <p:ext uri="{BB962C8B-B14F-4D97-AF65-F5344CB8AC3E}">
        <p14:creationId xmlns:p14="http://schemas.microsoft.com/office/powerpoint/2010/main" val="3215505415"/>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50169</TotalTime>
  <Words>4558</Words>
  <Application>Microsoft Macintosh PowerPoint</Application>
  <PresentationFormat>Custom</PresentationFormat>
  <Paragraphs>310</Paragraphs>
  <Slides>50</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50</vt:i4>
      </vt:variant>
    </vt:vector>
  </HeadingPairs>
  <TitlesOfParts>
    <vt:vector size="64" baseType="lpstr">
      <vt:lpstr>Arial</vt:lpstr>
      <vt:lpstr>Calibri</vt:lpstr>
      <vt:lpstr>Century Gothic</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is security?</vt:lpstr>
      <vt:lpstr>How secure do we need to be?</vt:lpstr>
      <vt:lpstr>Terminology and Actors</vt:lpstr>
      <vt:lpstr>PowerPoint Presentation</vt:lpstr>
      <vt:lpstr>XSS Attacks: Concept</vt:lpstr>
      <vt:lpstr>XSS Attacks: Example Attack</vt:lpstr>
      <vt:lpstr>XSS Attacks: Defense </vt:lpstr>
      <vt:lpstr>CSRF Attacks: Concept </vt:lpstr>
      <vt:lpstr>CSRF Attacks: Example Attack </vt:lpstr>
      <vt:lpstr>CSRF Attacks: Defense </vt:lpstr>
      <vt:lpstr>SQL Injection Attacks: Concept </vt:lpstr>
      <vt:lpstr>PowerPoint Presentation</vt:lpstr>
      <vt:lpstr>SQL Injection Attacks: Example</vt:lpstr>
      <vt:lpstr>SQL Injection Attacks: Defense </vt:lpstr>
      <vt:lpstr>File Inclusion Vulnerabilities: Concept </vt:lpstr>
      <vt:lpstr>File Inclusion Vulnerabilities: Example  Attack</vt:lpstr>
      <vt:lpstr>File Inclusion Vulnerabilities: Defense </vt:lpstr>
      <vt:lpstr>Brute Forcing: Concept </vt:lpstr>
      <vt:lpstr>Brute Forcing: Example Attack </vt:lpstr>
      <vt:lpstr>Brute Forcing: Defense </vt:lpstr>
      <vt:lpstr>DDOS Attack: Concept </vt:lpstr>
      <vt:lpstr>DDOS: Example Attack </vt:lpstr>
      <vt:lpstr>DDOS: Defense </vt:lpstr>
      <vt:lpstr>Insecure Direct Object References:  Concept </vt:lpstr>
      <vt:lpstr>Insecure Direct Object References:  Example Attack </vt:lpstr>
      <vt:lpstr>Insecure Direct Object References :  Defense </vt:lpstr>
      <vt:lpstr>Remote Code Execution: Concept </vt:lpstr>
      <vt:lpstr>Remote Code Execution: Example Attack </vt:lpstr>
      <vt:lpstr>Remote Code Execution: Defense </vt:lpstr>
      <vt:lpstr>Username Enumeration: Concept </vt:lpstr>
      <vt:lpstr>Username Enumeration: Example Attack </vt:lpstr>
      <vt:lpstr>Username Enumeration: Example Attack </vt:lpstr>
      <vt:lpstr>Username Enumeration: Defense </vt:lpstr>
      <vt:lpstr>Buffer Overflow: Concept </vt:lpstr>
      <vt:lpstr>Buffer Overflow: Example Attack </vt:lpstr>
      <vt:lpstr>Buffer Overflow: Defense </vt:lpstr>
      <vt:lpstr>LDAP Injection: Concept </vt:lpstr>
      <vt:lpstr>LDAP Injection: Example Attack </vt:lpstr>
      <vt:lpstr>LDAP Injection: Defense </vt:lpstr>
      <vt:lpstr>PowerPoint Presentation</vt:lpstr>
      <vt:lpstr>What else is there? </vt:lpstr>
      <vt:lpstr>Social Engineering </vt:lpstr>
      <vt:lpstr>Rate Limiting with Captcha </vt:lpstr>
      <vt:lpstr>HTTPS </vt:lpstr>
      <vt:lpstr>Encrypting Passwords </vt:lpstr>
      <vt:lpstr>HIPAA Concerns</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 Athiban</cp:lastModifiedBy>
  <cp:revision>1323</cp:revision>
  <cp:lastPrinted>2016-08-09T14:57:31Z</cp:lastPrinted>
  <dcterms:created xsi:type="dcterms:W3CDTF">2013-11-01T14:42:31Z</dcterms:created>
  <dcterms:modified xsi:type="dcterms:W3CDTF">2020-02-06T21:10:18Z</dcterms:modified>
</cp:coreProperties>
</file>