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slideLayouts/slideLayout3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media/image20.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34"/>
  </p:notesMasterIdLst>
  <p:handoutMasterIdLst>
    <p:handoutMasterId r:id="rId35"/>
  </p:handoutMasterIdLst>
  <p:sldIdLst>
    <p:sldId id="293" r:id="rId10"/>
    <p:sldId id="292" r:id="rId11"/>
    <p:sldId id="334" r:id="rId12"/>
    <p:sldId id="294" r:id="rId13"/>
    <p:sldId id="335" r:id="rId14"/>
    <p:sldId id="336" r:id="rId15"/>
    <p:sldId id="337" r:id="rId16"/>
    <p:sldId id="338" r:id="rId17"/>
    <p:sldId id="339" r:id="rId18"/>
    <p:sldId id="333" r:id="rId19"/>
    <p:sldId id="340" r:id="rId20"/>
    <p:sldId id="341" r:id="rId21"/>
    <p:sldId id="342" r:id="rId22"/>
    <p:sldId id="343" r:id="rId23"/>
    <p:sldId id="344" r:id="rId24"/>
    <p:sldId id="345" r:id="rId25"/>
    <p:sldId id="346" r:id="rId26"/>
    <p:sldId id="347" r:id="rId27"/>
    <p:sldId id="348" r:id="rId28"/>
    <p:sldId id="349" r:id="rId29"/>
    <p:sldId id="350" r:id="rId30"/>
    <p:sldId id="351" r:id="rId31"/>
    <p:sldId id="352" r:id="rId32"/>
    <p:sldId id="353" r:id="rId3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63D"/>
    <a:srgbClr val="AB262E"/>
    <a:srgbClr val="8A0028"/>
    <a:srgbClr val="AB192E"/>
    <a:srgbClr val="A0192E"/>
    <a:srgbClr val="901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22" autoAdjust="0"/>
    <p:restoredTop sz="50000" autoAdjust="0"/>
  </p:normalViewPr>
  <p:slideViewPr>
    <p:cSldViewPr snapToGrid="0">
      <p:cViewPr varScale="1">
        <p:scale>
          <a:sx n="119" d="100"/>
          <a:sy n="119" d="100"/>
        </p:scale>
        <p:origin x="224" y="632"/>
      </p:cViewPr>
      <p:guideLst>
        <p:guide orient="horz" pos="2160"/>
        <p:guide pos="288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theme" Target="theme/theme1.xml"/><Relationship Id="rId21" Type="http://schemas.openxmlformats.org/officeDocument/2006/relationships/slide" Target="slides/slide12.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commentAuthors" Target="commentAuthor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handoutMaster" Target="handoutMasters/handoutMaster1.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7909B4-0034-084A-82BA-DE59354427DE}" type="datetime1">
              <a:rPr lang="en-US" smtClean="0"/>
              <a:t>1/11/20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AEE3B6-A6CF-1B42-910E-8E290E739F0F}" type="datetime1">
              <a:rPr lang="en-US" smtClean="0"/>
              <a:t>1/11/20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5.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6"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2" name="Group 1"/>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21" name="Rectangle 20"/>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5" y="1006103"/>
            <a:ext cx="9726309"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6168248" y="1709351"/>
            <a:ext cx="5654546" cy="4384542"/>
          </a:xfrm>
          <a:prstGeom prst="rect">
            <a:avLst/>
          </a:prstGeom>
        </p:spPr>
        <p:txBody>
          <a:bodyPr vert="horz"/>
          <a:lstStyle>
            <a:lvl1pPr marL="342900" indent="-342900">
              <a:spcBef>
                <a:spcPts val="0"/>
              </a:spcBef>
              <a:spcAft>
                <a:spcPts val="1200"/>
              </a:spcAft>
              <a:buClr>
                <a:srgbClr val="AB262E"/>
              </a:buClr>
              <a:buFont typeface="+mj-lt"/>
              <a:buAutoNum type="arabicPeriod"/>
              <a:defRPr sz="1600" b="0" i="0">
                <a:latin typeface="Arial"/>
                <a:cs typeface="Arial"/>
              </a:defRPr>
            </a:lvl1pPr>
            <a:lvl2pPr marL="800100" indent="-342900">
              <a:spcBef>
                <a:spcPts val="0"/>
              </a:spcBef>
              <a:spcAft>
                <a:spcPts val="1200"/>
              </a:spcAft>
              <a:buClr>
                <a:srgbClr val="AB262E"/>
              </a:buClr>
              <a:buFont typeface="+mj-lt"/>
              <a:buAutoNum type="arabicPeriod"/>
              <a:defRPr sz="1400" b="0" i="0">
                <a:latin typeface="Arial"/>
                <a:cs typeface="Arial"/>
              </a:defRPr>
            </a:lvl2pPr>
            <a:lvl3pPr marL="1143000" indent="-228600">
              <a:spcBef>
                <a:spcPts val="0"/>
              </a:spcBef>
              <a:spcAft>
                <a:spcPts val="1200"/>
              </a:spcAft>
              <a:buClr>
                <a:srgbClr val="AB262E"/>
              </a:buClr>
              <a:buFont typeface="+mj-lt"/>
              <a:buAutoNum type="arabicPeriod"/>
              <a:defRPr sz="1200" b="0" i="0" baseline="0">
                <a:latin typeface="Arial"/>
                <a:cs typeface="Arial"/>
              </a:defRPr>
            </a:lvl3pPr>
            <a:lvl4pPr marL="1657350" indent="-285750">
              <a:spcBef>
                <a:spcPts val="0"/>
              </a:spcBef>
              <a:spcAft>
                <a:spcPts val="1200"/>
              </a:spcAft>
              <a:buClr>
                <a:srgbClr val="AB262E"/>
              </a:buClr>
              <a:buFont typeface="+mj-lt"/>
              <a:buAutoNum type="arabicPeriod"/>
              <a:defRPr sz="1000" b="0" i="0" baseline="0">
                <a:latin typeface="Arial"/>
                <a:cs typeface="Arial"/>
              </a:defRPr>
            </a:lvl4pPr>
            <a:lvl5pPr marL="2057400" indent="-228600">
              <a:spcBef>
                <a:spcPts val="0"/>
              </a:spcBef>
              <a:spcAft>
                <a:spcPts val="1200"/>
              </a:spcAft>
              <a:buClr>
                <a:srgbClr val="AB262E"/>
              </a:buClr>
              <a:buFont typeface="+mj-lt"/>
              <a:buAutoNum type="arabicPeriod"/>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302605" y="1709352"/>
            <a:ext cx="11585731"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302606" y="1709352"/>
            <a:ext cx="561794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6159098" y="1709352"/>
            <a:ext cx="5691148"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5" y="1112109"/>
            <a:ext cx="11585731"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6"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6214002"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S">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67" y="82958"/>
            <a:ext cx="3346704" cy="1646578"/>
          </a:xfrm>
          <a:prstGeom prst="rect">
            <a:avLst/>
          </a:prstGeom>
        </p:spPr>
      </p:pic>
      <p:sp>
        <p:nvSpPr>
          <p:cNvPr id="8" name="Picture Placeholder 2"/>
          <p:cNvSpPr>
            <a:spLocks noGrp="1"/>
          </p:cNvSpPr>
          <p:nvPr>
            <p:ph type="pic" sz="quarter" idx="13" hasCustomPrompt="1"/>
          </p:nvPr>
        </p:nvSpPr>
        <p:spPr>
          <a:xfrm>
            <a:off x="-1" y="3619500"/>
            <a:ext cx="12188825" cy="27875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11" name="Text Placeholder 2"/>
          <p:cNvSpPr>
            <a:spLocks noGrp="1"/>
          </p:cNvSpPr>
          <p:nvPr>
            <p:ph type="body" sz="quarter" idx="12" hasCustomPrompt="1"/>
          </p:nvPr>
        </p:nvSpPr>
        <p:spPr>
          <a:xfrm>
            <a:off x="374316" y="2392946"/>
            <a:ext cx="11296984" cy="109955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44684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Slide - SES">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5" name="Picture 4"/>
          <p:cNvPicPr>
            <a:picLocks noChangeAspect="1"/>
          </p:cNvPicPr>
          <p:nvPr userDrawn="1"/>
        </p:nvPicPr>
        <p:blipFill>
          <a:blip r:embed="rId2"/>
          <a:stretch>
            <a:fillRect/>
          </a:stretch>
        </p:blipFill>
        <p:spPr>
          <a:xfrm>
            <a:off x="4871521" y="4263995"/>
            <a:ext cx="2438400" cy="368300"/>
          </a:xfrm>
          <a:prstGeom prst="rect">
            <a:avLst/>
          </a:prstGeom>
        </p:spPr>
      </p:pic>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53520" y="681016"/>
            <a:ext cx="3245314" cy="3022779"/>
          </a:xfrm>
          <a:prstGeom prst="rect">
            <a:avLst/>
          </a:prstGeom>
        </p:spPr>
      </p:pic>
    </p:spTree>
    <p:extLst>
      <p:ext uri="{BB962C8B-B14F-4D97-AF65-F5344CB8AC3E}">
        <p14:creationId xmlns:p14="http://schemas.microsoft.com/office/powerpoint/2010/main" val="9841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4" y="-1"/>
            <a:ext cx="9144001" cy="6858001"/>
          </a:xfrm>
          <a:prstGeom prst="rect">
            <a:avLst/>
          </a:prstGeom>
        </p:spPr>
      </p:pic>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userDrawn="1">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userDrawn="1">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userDrawn="1">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5788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5" y="0"/>
            <a:ext cx="9143999" cy="6858000"/>
          </a:xfrm>
          <a:prstGeom prst="rect">
            <a:avLst/>
          </a:prstGeom>
        </p:spPr>
      </p:pic>
      <p:sp>
        <p:nvSpPr>
          <p:cNvPr id="16" name="Rectangle 15"/>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8" name="Group 17"/>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82705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85465" y="0"/>
            <a:ext cx="9103360" cy="6827520"/>
          </a:xfrm>
          <a:prstGeom prst="rect">
            <a:avLst/>
          </a:prstGeom>
        </p:spPr>
      </p:pic>
      <p:sp>
        <p:nvSpPr>
          <p:cNvPr id="18" name="Rectangle 17"/>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userDrawn="1"/>
        </p:nvPicPr>
        <p:blipFill>
          <a:blip r:embed="rId3"/>
          <a:stretch>
            <a:fillRect/>
          </a:stretch>
        </p:blipFill>
        <p:spPr>
          <a:xfrm>
            <a:off x="8435975" y="6584950"/>
            <a:ext cx="2933700" cy="127000"/>
          </a:xfrm>
          <a:prstGeom prst="rect">
            <a:avLst/>
          </a:prstGeom>
        </p:spPr>
      </p:pic>
      <p:sp>
        <p:nvSpPr>
          <p:cNvPr id="12"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7525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8"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9"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0"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7" name="Group 16"/>
          <p:cNvGrpSpPr/>
          <p:nvPr userDrawn="1"/>
        </p:nvGrpSpPr>
        <p:grpSpPr>
          <a:xfrm>
            <a:off x="-1" y="17762"/>
            <a:ext cx="12188825" cy="742"/>
            <a:chOff x="-1" y="1761975"/>
            <a:chExt cx="12188825" cy="742"/>
          </a:xfrm>
        </p:grpSpPr>
        <p:cxnSp>
          <p:nvCxnSpPr>
            <p:cNvPr id="21" name="Straight Connector 20"/>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Text Placeholder 17"/>
          <p:cNvSpPr>
            <a:spLocks noGrp="1"/>
          </p:cNvSpPr>
          <p:nvPr>
            <p:ph type="body" sz="quarter" idx="13" hasCustomPrompt="1"/>
          </p:nvPr>
        </p:nvSpPr>
        <p:spPr>
          <a:xfrm>
            <a:off x="214782" y="2237110"/>
            <a:ext cx="11737153"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2"/>
            <a:srcRect t="13018" r="68665"/>
            <a:stretch/>
          </p:blipFill>
          <p:spPr>
            <a:xfrm>
              <a:off x="8323018" y="0"/>
              <a:ext cx="588774" cy="928827"/>
            </a:xfrm>
            <a:prstGeom prst="rect">
              <a:avLst/>
            </a:prstGeom>
          </p:spPr>
        </p:pic>
      </p:grpSp>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3846683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4" name="Rectangle 13"/>
          <p:cNvSpPr/>
          <p:nvPr userDrawn="1"/>
        </p:nvSpPr>
        <p:spPr>
          <a:xfrm>
            <a:off x="-1" y="4919822"/>
            <a:ext cx="12188825" cy="19381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12188825" cy="4895273"/>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214782" y="5545997"/>
            <a:ext cx="10510190"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grpSp>
        <p:nvGrpSpPr>
          <p:cNvPr id="8" name="Group 7"/>
          <p:cNvGrpSpPr/>
          <p:nvPr userDrawn="1"/>
        </p:nvGrpSpPr>
        <p:grpSpPr>
          <a:xfrm>
            <a:off x="-1" y="4875418"/>
            <a:ext cx="12188825" cy="1238113"/>
            <a:chOff x="0" y="6662"/>
            <a:chExt cx="9144000" cy="928827"/>
          </a:xfrm>
        </p:grpSpPr>
        <p:cxnSp>
          <p:nvCxnSpPr>
            <p:cNvPr id="11" name="Straight Connector 1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2"/>
            <a:srcRect t="13018" r="68665"/>
            <a:stretch/>
          </p:blipFill>
          <p:spPr>
            <a:xfrm>
              <a:off x="8323018" y="6662"/>
              <a:ext cx="588774" cy="928827"/>
            </a:xfrm>
            <a:prstGeom prst="rect">
              <a:avLst/>
            </a:prstGeom>
          </p:spPr>
        </p:pic>
      </p:grpSp>
      <p:pic>
        <p:nvPicPr>
          <p:cNvPr id="10" name="Picture 9"/>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444024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991552" y="1570618"/>
            <a:ext cx="10227600"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4412102" y="5206138"/>
            <a:ext cx="7419101"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721" y="1561545"/>
            <a:ext cx="743664"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11090865" y="4701328"/>
            <a:ext cx="743664" cy="371928"/>
          </a:xfrm>
          <a:prstGeom prst="rect">
            <a:avLst/>
          </a:prstGeom>
        </p:spPr>
      </p:pic>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6882117" y="1578919"/>
            <a:ext cx="5006220"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6882118" y="5766677"/>
            <a:ext cx="5006219"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10" name="Text Placeholder 2"/>
          <p:cNvSpPr>
            <a:spLocks noGrp="1"/>
          </p:cNvSpPr>
          <p:nvPr>
            <p:ph type="body" sz="quarter" idx="12" hasCustomPrompt="1"/>
          </p:nvPr>
        </p:nvSpPr>
        <p:spPr>
          <a:xfrm>
            <a:off x="302605" y="1578920"/>
            <a:ext cx="5654546"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4" name="Slide Number Placeholder 3"/>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70234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6754517" y="1573230"/>
            <a:ext cx="246843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9361927" y="1573230"/>
            <a:ext cx="2452019"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6754517" y="3914119"/>
            <a:ext cx="246843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9361927" y="3914119"/>
            <a:ext cx="2452019"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0" name="Text Placeholder 2"/>
          <p:cNvSpPr>
            <a:spLocks noGrp="1"/>
          </p:cNvSpPr>
          <p:nvPr>
            <p:ph type="body" sz="quarter" idx="12" hasCustomPrompt="1"/>
          </p:nvPr>
        </p:nvSpPr>
        <p:spPr>
          <a:xfrm>
            <a:off x="302605" y="1572055"/>
            <a:ext cx="5654546"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2"/>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2400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319232" y="1578919"/>
            <a:ext cx="6075064"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6510381" y="3690748"/>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6510381" y="1578920"/>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9605955" y="1572055"/>
            <a:ext cx="2292963"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319232"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319836"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3535724"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3"/>
          <p:cNvSpPr>
            <a:spLocks noGrp="1"/>
          </p:cNvSpPr>
          <p:nvPr>
            <p:ph type="body" sz="quarter" idx="28" hasCustomPrompt="1"/>
          </p:nvPr>
        </p:nvSpPr>
        <p:spPr>
          <a:xfrm>
            <a:off x="8829448"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8830052"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305502"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210053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302605" y="1585784"/>
            <a:ext cx="1130579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4825" y="0"/>
            <a:ext cx="5334000" cy="682752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24" name="Group 23"/>
          <p:cNvGrpSpPr/>
          <p:nvPr userDrawn="1"/>
        </p:nvGrpSpPr>
        <p:grpSpPr>
          <a:xfrm>
            <a:off x="-1" y="6406187"/>
            <a:ext cx="12188825" cy="451813"/>
            <a:chOff x="-1" y="6406187"/>
            <a:chExt cx="12188825" cy="451813"/>
          </a:xfrm>
        </p:grpSpPr>
        <p:sp>
          <p:nvSpPr>
            <p:cNvPr id="25" name="Rectangle 2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328906" y="1578920"/>
            <a:ext cx="562179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328904"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6228651" y="1572054"/>
            <a:ext cx="5622210"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6229065"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7528" y="678405"/>
            <a:ext cx="3580638" cy="3059049"/>
          </a:xfrm>
          <a:prstGeom prst="rect">
            <a:avLst/>
          </a:prstGeom>
        </p:spPr>
      </p:pic>
      <p:pic>
        <p:nvPicPr>
          <p:cNvPr id="5" name="Picture 4"/>
          <p:cNvPicPr>
            <a:picLocks noChangeAspect="1"/>
          </p:cNvPicPr>
          <p:nvPr userDrawn="1"/>
        </p:nvPicPr>
        <p:blipFill>
          <a:blip r:embed="rId3"/>
          <a:stretch>
            <a:fillRect/>
          </a:stretch>
        </p:blipFill>
        <p:spPr>
          <a:xfrm>
            <a:off x="4871521"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1"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5" name="Group 14"/>
          <p:cNvGrpSpPr/>
          <p:nvPr userDrawn="1"/>
        </p:nvGrpSpPr>
        <p:grpSpPr>
          <a:xfrm>
            <a:off x="-1" y="17762"/>
            <a:ext cx="12188825" cy="742"/>
            <a:chOff x="-1" y="1761975"/>
            <a:chExt cx="12188825" cy="742"/>
          </a:xfrm>
        </p:grpSpPr>
        <p:cxnSp>
          <p:nvCxnSpPr>
            <p:cNvPr id="16" name="Straight Connector 15"/>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24" name="Rectangle 23"/>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87714" y="1196775"/>
            <a:ext cx="5199888" cy="5669280"/>
          </a:xfrm>
          <a:prstGeom prst="rect">
            <a:avLst/>
          </a:prstGeom>
        </p:spPr>
      </p:pic>
      <p:sp>
        <p:nvSpPr>
          <p:cNvPr id="9" name="Text Placeholder 19"/>
          <p:cNvSpPr>
            <a:spLocks noGrp="1"/>
          </p:cNvSpPr>
          <p:nvPr>
            <p:ph type="body" sz="quarter" idx="14" hasCustomPrompt="1"/>
          </p:nvPr>
        </p:nvSpPr>
        <p:spPr>
          <a:xfrm>
            <a:off x="216054" y="4829299"/>
            <a:ext cx="6773094"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4" y="3496385"/>
            <a:ext cx="6753633"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a:t>
            </a:r>
            <a:br>
              <a:rPr lang="en-US" dirty="0"/>
            </a:br>
            <a:r>
              <a:rPr lang="en-US" dirty="0"/>
              <a:t>needs to be</a:t>
            </a:r>
          </a:p>
        </p:txBody>
      </p:sp>
      <p:sp>
        <p:nvSpPr>
          <p:cNvPr id="11" name="Text Placeholder 17"/>
          <p:cNvSpPr>
            <a:spLocks noGrp="1"/>
          </p:cNvSpPr>
          <p:nvPr>
            <p:ph type="body" sz="quarter" idx="13" hasCustomPrompt="1"/>
          </p:nvPr>
        </p:nvSpPr>
        <p:spPr>
          <a:xfrm>
            <a:off x="226632" y="2155151"/>
            <a:ext cx="8529783"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4" name="Group 13"/>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8" name="Picture 17"/>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16" name="Rectangle 15"/>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302605" y="1708726"/>
            <a:ext cx="11585731" cy="4385167"/>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4"/>
          <p:cNvSpPr>
            <a:spLocks noGrp="1"/>
          </p:cNvSpPr>
          <p:nvPr>
            <p:ph type="body" sz="quarter" idx="13" hasCustomPrompt="1"/>
          </p:nvPr>
        </p:nvSpPr>
        <p:spPr>
          <a:xfrm>
            <a:off x="302606" y="1006103"/>
            <a:ext cx="976479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0.emf"/><Relationship Id="rId5" Type="http://schemas.openxmlformats.org/officeDocument/2006/relationships/slideLayout" Target="../slideLayouts/slideLayout13.xml"/><Relationship Id="rId10" Type="http://schemas.openxmlformats.org/officeDocument/2006/relationships/image" Target="../media/image2.e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4.xml"/><Relationship Id="rId1" Type="http://schemas.openxmlformats.org/officeDocument/2006/relationships/slideLayout" Target="../slideLayouts/slideLayout20.xml"/><Relationship Id="rId4" Type="http://schemas.openxmlformats.org/officeDocument/2006/relationships/image" Target="../media/image10.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23.xml"/><Relationship Id="rId4" Type="http://schemas.openxmlformats.org/officeDocument/2006/relationships/image" Target="../media/image10.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0.emf"/><Relationship Id="rId5" Type="http://schemas.openxmlformats.org/officeDocument/2006/relationships/image" Target="../media/image2.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0.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emf"/><Relationship Id="rId5" Type="http://schemas.openxmlformats.org/officeDocument/2006/relationships/theme" Target="../theme/theme8.xml"/><Relationship Id="rId4"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1" y="-8881"/>
            <a:ext cx="12188825" cy="1238113"/>
            <a:chOff x="0" y="0"/>
            <a:chExt cx="9144000" cy="928827"/>
          </a:xfrm>
        </p:grpSpPr>
        <p:cxnSp>
          <p:nvCxnSpPr>
            <p:cNvPr id="16" name="Straight Connector 15"/>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rotWithShape="1">
            <a:blip r:embed="rId10"/>
            <a:srcRect t="13018" r="68665"/>
            <a:stretch/>
          </p:blipFill>
          <p:spPr>
            <a:xfrm>
              <a:off x="8323018" y="0"/>
              <a:ext cx="588774" cy="928827"/>
            </a:xfrm>
            <a:prstGeom prst="rect">
              <a:avLst/>
            </a:prstGeom>
          </p:spPr>
        </p:pic>
      </p:grpSp>
      <p:pic>
        <p:nvPicPr>
          <p:cNvPr id="31" name="Picture 30"/>
          <p:cNvPicPr>
            <a:picLocks noChangeAspect="1"/>
          </p:cNvPicPr>
          <p:nvPr userDrawn="1"/>
        </p:nvPicPr>
        <p:blipFill>
          <a:blip r:embed="rId11"/>
          <a:stretch>
            <a:fillRect/>
          </a:stretch>
        </p:blipFill>
        <p:spPr>
          <a:xfrm>
            <a:off x="8435975" y="6584950"/>
            <a:ext cx="2933700" cy="127000"/>
          </a:xfrm>
          <a:prstGeom prst="rect">
            <a:avLst/>
          </a:prstGeom>
        </p:spPr>
      </p:pic>
      <p:sp>
        <p:nvSpPr>
          <p:cNvPr id="32"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 id="2147483806" r:id="rId7"/>
    <p:sldLayoutId id="2147483807" r:id="rId8"/>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6"/>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7"/>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https://expressjs.com/en/api.html#express.json" TargetMode="Externa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hyperlink" Target="https://expressjs.com/en/api.html#express.json"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luckymarmot.com/paw" TargetMode="External"/><Relationship Id="rId2" Type="http://schemas.openxmlformats.org/officeDocument/2006/relationships/hyperlink" Target="https://www.getpostman.com/" TargetMode="Externa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mailto:Patrick.Hill@stevens.edu" TargetMode="Externa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a:t>
            </a:fld>
            <a:endParaRPr lang="en-US" dirty="0"/>
          </a:p>
        </p:txBody>
      </p:sp>
      <p:sp>
        <p:nvSpPr>
          <p:cNvPr id="4" name="Text Placeholder 3"/>
          <p:cNvSpPr>
            <a:spLocks noGrp="1"/>
          </p:cNvSpPr>
          <p:nvPr>
            <p:ph type="body" sz="quarter" idx="12"/>
          </p:nvPr>
        </p:nvSpPr>
        <p:spPr>
          <a:xfrm>
            <a:off x="152400" y="1663459"/>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CS 546 – Web Programming I</a:t>
            </a:r>
          </a:p>
          <a:p>
            <a:pPr algn="ctr"/>
            <a:r>
              <a:rPr lang="en-US" sz="3800" b="1" dirty="0">
                <a:latin typeface="Verdana" panose="020B0604030504040204" pitchFamily="34" charset="0"/>
                <a:ea typeface="Verdana" panose="020B0604030504040204" pitchFamily="34" charset="0"/>
                <a:cs typeface="Verdana" panose="020B0604030504040204" pitchFamily="34" charset="0"/>
              </a:rPr>
              <a:t>API Development and Intermediate MongoDB</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84670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a:spcAft>
                <a:spcPts val="300"/>
              </a:spcAft>
            </a:pP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POST</a:t>
            </a:r>
          </a:p>
          <a:p>
            <a:pPr lvl="1">
              <a:spcAft>
                <a:spcPts val="300"/>
              </a:spcAft>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The POST method is used to submit an entity to the specified resource, often causing a change in state or side effects on the server.</a:t>
            </a:r>
          </a:p>
          <a:p>
            <a:pPr>
              <a:spcAft>
                <a:spcPts val="300"/>
              </a:spcAft>
            </a:pP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PUT</a:t>
            </a:r>
          </a:p>
          <a:p>
            <a:pPr lvl="1">
              <a:spcAft>
                <a:spcPts val="300"/>
              </a:spcAft>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The PUT method replaces all current representations of the target resource with the request payload.</a:t>
            </a:r>
          </a:p>
          <a:p>
            <a:pPr>
              <a:spcAft>
                <a:spcPts val="300"/>
              </a:spcAft>
            </a:pP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PATCH</a:t>
            </a:r>
          </a:p>
          <a:p>
            <a:pPr lvl="1">
              <a:spcAft>
                <a:spcPts val="300"/>
              </a:spcAft>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Similar to PUT, but you can replace portions of the resource instead of the whole resource. </a:t>
            </a:r>
          </a:p>
          <a:p>
            <a:pPr>
              <a:spcAft>
                <a:spcPts val="300"/>
              </a:spcAft>
            </a:pP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DELETE</a:t>
            </a:r>
          </a:p>
          <a:p>
            <a:pPr lvl="1">
              <a:spcAft>
                <a:spcPts val="300"/>
              </a:spcAft>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The DELETE method deletes the specified resource.</a:t>
            </a:r>
          </a:p>
          <a:p>
            <a:pPr lvl="1">
              <a:spcAft>
                <a:spcPts val="300"/>
              </a:spcAft>
            </a:pPr>
            <a:endPar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indent="0">
              <a:spcAft>
                <a:spcPts val="300"/>
              </a:spcAft>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Each of these request types can use the following types of data:</a:t>
            </a:r>
          </a:p>
          <a:p>
            <a:pPr lvl="1">
              <a:spcAft>
                <a:spcPts val="300"/>
              </a:spcAft>
            </a:pPr>
            <a:r>
              <a:rPr lang="en-US" sz="1600" dirty="0" err="1">
                <a:solidFill>
                  <a:srgbClr val="404040"/>
                </a:solidFill>
                <a:latin typeface="Verdana" panose="020B0604030504040204" pitchFamily="34" charset="0"/>
                <a:ea typeface="Verdana" panose="020B0604030504040204" pitchFamily="34" charset="0"/>
                <a:cs typeface="Verdana" panose="020B0604030504040204" pitchFamily="34" charset="0"/>
              </a:rPr>
              <a:t>Querystring</a:t>
            </a: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 parameters</a:t>
            </a:r>
          </a:p>
          <a:p>
            <a:pPr lvl="1">
              <a:spcAft>
                <a:spcPts val="300"/>
              </a:spcAft>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Request bodies</a:t>
            </a:r>
          </a:p>
          <a:p>
            <a:pPr lvl="1">
              <a:spcAft>
                <a:spcPts val="300"/>
              </a:spcAft>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URL Params</a:t>
            </a:r>
          </a:p>
          <a:p>
            <a:pPr lvl="1">
              <a:spcAft>
                <a:spcPts val="300"/>
              </a:spcAft>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Headers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POST, PUT, PATCH, DELETE</a:t>
            </a:r>
          </a:p>
        </p:txBody>
      </p:sp>
    </p:spTree>
    <p:extLst>
      <p:ext uri="{BB962C8B-B14F-4D97-AF65-F5344CB8AC3E}">
        <p14:creationId xmlns:p14="http://schemas.microsoft.com/office/powerpoint/2010/main" val="3516849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indent="0">
              <a:spcAft>
                <a:spcPts val="300"/>
              </a:spcAft>
              <a:buNone/>
            </a:pP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POST</a:t>
            </a: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a:t>
            </a: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PATCH</a:t>
            </a:r>
            <a:r>
              <a:rPr lang="en-US" sz="2000" dirty="0">
                <a:latin typeface="Verdana" panose="020B0604030504040204" pitchFamily="34" charset="0"/>
                <a:ea typeface="Verdana" panose="020B0604030504040204" pitchFamily="34" charset="0"/>
                <a:cs typeface="Verdana" panose="020B0604030504040204" pitchFamily="34" charset="0"/>
              </a:rPr>
              <a:t> and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DELETE</a:t>
            </a:r>
            <a:r>
              <a:rPr lang="en-US" sz="2000" dirty="0">
                <a:latin typeface="Verdana" panose="020B0604030504040204" pitchFamily="34" charset="0"/>
                <a:ea typeface="Verdana" panose="020B0604030504040204" pitchFamily="34" charset="0"/>
                <a:cs typeface="Verdana" panose="020B0604030504040204" pitchFamily="34" charset="0"/>
              </a:rPr>
              <a:t> requests can all provide data in a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request body</a:t>
            </a:r>
            <a:r>
              <a:rPr lang="en-US" sz="2000" dirty="0">
                <a:latin typeface="Verdana" panose="020B0604030504040204" pitchFamily="34" charset="0"/>
                <a:ea typeface="Verdana" panose="020B0604030504040204" pitchFamily="34" charset="0"/>
                <a:cs typeface="Verdana" panose="020B0604030504040204" pitchFamily="34" charset="0"/>
              </a:rPr>
              <a:t>.</a:t>
            </a:r>
          </a:p>
          <a:p>
            <a:pPr marL="0" indent="0">
              <a:spcAft>
                <a:spcPts val="300"/>
              </a:spcAft>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spcAft>
                <a:spcPts val="300"/>
              </a:spcAft>
              <a:buNone/>
            </a:pPr>
            <a:r>
              <a:rPr lang="en-US" sz="2000" dirty="0">
                <a:latin typeface="Verdana" panose="020B0604030504040204" pitchFamily="34" charset="0"/>
                <a:ea typeface="Verdana" panose="020B0604030504040204" pitchFamily="34" charset="0"/>
                <a:cs typeface="Verdana" panose="020B0604030504040204" pitchFamily="34" charset="0"/>
              </a:rPr>
              <a:t>A request body is a series of bytes transmitted below the headers of an HTTP Request.  </a:t>
            </a:r>
          </a:p>
          <a:p>
            <a:pPr marL="0" indent="0">
              <a:spcAft>
                <a:spcPts val="300"/>
              </a:spcAft>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spcAft>
                <a:spcPts val="300"/>
              </a:spcAft>
              <a:buNone/>
            </a:pPr>
            <a:r>
              <a:rPr lang="en-US" sz="2000" dirty="0">
                <a:latin typeface="Verdana" panose="020B0604030504040204" pitchFamily="34" charset="0"/>
                <a:ea typeface="Verdana" panose="020B0604030504040204" pitchFamily="34" charset="0"/>
                <a:cs typeface="Verdana" panose="020B0604030504040204" pitchFamily="34" charset="0"/>
              </a:rPr>
              <a:t>We will be submitting a request body in two ways:</a:t>
            </a:r>
          </a:p>
          <a:p>
            <a:pPr lvl="1">
              <a:spcAft>
                <a:spcPts val="300"/>
              </a:spcAft>
            </a:pPr>
            <a:r>
              <a:rPr lang="en-US" sz="1800" dirty="0">
                <a:latin typeface="Verdana" panose="020B0604030504040204" pitchFamily="34" charset="0"/>
                <a:ea typeface="Verdana" panose="020B0604030504040204" pitchFamily="34" charset="0"/>
                <a:cs typeface="Verdana" panose="020B0604030504040204" pitchFamily="34" charset="0"/>
              </a:rPr>
              <a:t>Text that is in a JSON format (modern format of submitting data)</a:t>
            </a:r>
          </a:p>
          <a:p>
            <a:pPr lvl="1">
              <a:spcAft>
                <a:spcPts val="300"/>
              </a:spcAft>
            </a:pPr>
            <a:r>
              <a:rPr lang="en-US" sz="1800" dirty="0">
                <a:latin typeface="Verdana" panose="020B0604030504040204" pitchFamily="34" charset="0"/>
                <a:ea typeface="Verdana" panose="020B0604030504040204" pitchFamily="34" charset="0"/>
                <a:cs typeface="Verdana" panose="020B0604030504040204" pitchFamily="34" charset="0"/>
              </a:rPr>
              <a:t>Text that is in a form data format (traditionally how browsers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POST</a:t>
            </a:r>
            <a:r>
              <a:rPr lang="en-US" sz="1800" dirty="0">
                <a:latin typeface="Verdana" panose="020B0604030504040204" pitchFamily="34" charset="0"/>
                <a:ea typeface="Verdana" panose="020B0604030504040204" pitchFamily="34" charset="0"/>
                <a:cs typeface="Verdana" panose="020B0604030504040204" pitchFamily="34" charset="0"/>
              </a:rPr>
              <a:t>)</a:t>
            </a:r>
          </a:p>
          <a:p>
            <a:pPr marL="0" indent="0">
              <a:spcAft>
                <a:spcPts val="300"/>
              </a:spcAft>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spcAft>
                <a:spcPts val="300"/>
              </a:spcAft>
              <a:buNone/>
            </a:pPr>
            <a:r>
              <a:rPr lang="en-US" sz="2000" dirty="0">
                <a:latin typeface="Verdana" panose="020B0604030504040204" pitchFamily="34" charset="0"/>
                <a:ea typeface="Verdana" panose="020B0604030504040204" pitchFamily="34" charset="0"/>
                <a:cs typeface="Verdana" panose="020B0604030504040204" pitchFamily="34" charset="0"/>
              </a:rPr>
              <a:t>The request body will be interpreted by our server using the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express.json</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dirty="0">
                <a:latin typeface="Verdana" panose="020B0604030504040204" pitchFamily="34" charset="0"/>
                <a:ea typeface="Verdana" panose="020B0604030504040204" pitchFamily="34" charset="0"/>
                <a:cs typeface="Verdana" panose="020B0604030504040204" pitchFamily="34" charset="0"/>
              </a:rPr>
              <a:t>middleware</a:t>
            </a:r>
          </a:p>
          <a:p>
            <a:pPr marL="0" indent="0">
              <a:spcAft>
                <a:spcPts val="300"/>
              </a:spcAft>
              <a:buNone/>
            </a:pPr>
            <a:r>
              <a:rPr lang="en-US" sz="2000" dirty="0">
                <a:latin typeface="Verdana" panose="020B0604030504040204" pitchFamily="34" charset="0"/>
                <a:ea typeface="Verdana" panose="020B0604030504040204" pitchFamily="34" charset="0"/>
                <a:cs typeface="Verdana" panose="020B0604030504040204" pitchFamily="34" charset="0"/>
              </a:rPr>
              <a:t>Function that is built into Express </a:t>
            </a:r>
          </a:p>
          <a:p>
            <a:pPr lvl="1">
              <a:spcAft>
                <a:spcPts val="300"/>
              </a:spcAft>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https://expressjs.com/en/api.html#express.json</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Request Body</a:t>
            </a:r>
          </a:p>
        </p:txBody>
      </p:sp>
    </p:spTree>
    <p:extLst>
      <p:ext uri="{BB962C8B-B14F-4D97-AF65-F5344CB8AC3E}">
        <p14:creationId xmlns:p14="http://schemas.microsoft.com/office/powerpoint/2010/main" val="24778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marR="1014730" indent="0">
              <a:lnSpc>
                <a:spcPct val="148600"/>
              </a:lnSpc>
              <a:spcBef>
                <a:spcPts val="10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In order to access request body data, we must first apply the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express.json</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middleware. </a:t>
            </a:r>
          </a:p>
          <a:p>
            <a:pPr marL="0" marR="1014730" indent="0">
              <a:lnSpc>
                <a:spcPct val="148600"/>
              </a:lnSpc>
              <a:spcBef>
                <a:spcPts val="10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This will allow us to add text that is formatted as JSON to a request body, and to have our server parse the JSON and place the object in the </a:t>
            </a:r>
            <a:r>
              <a:rPr lang="en-US" sz="20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request.body</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property.</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0" marR="5080" indent="0">
              <a:lnSpc>
                <a:spcPts val="2170"/>
              </a:lnSpc>
              <a:spcBef>
                <a:spcPts val="136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This will allow us to submit data with our POST, PUT, PATCH and DELETE calls and begin interacting with  our server.</a:t>
            </a:r>
            <a:endParaRPr lang="en-US" sz="2000" dirty="0">
              <a:latin typeface="Verdana" panose="020B0604030504040204" pitchFamily="34" charset="0"/>
              <a:ea typeface="Verdana" panose="020B0604030504040204" pitchFamily="34" charset="0"/>
              <a:cs typeface="Verdana" panose="020B0604030504040204" pitchFamily="34" charset="0"/>
            </a:endParaRPr>
          </a:p>
          <a:p>
            <a:pPr lvl="1">
              <a:spcAft>
                <a:spcPts val="300"/>
              </a:spcAft>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https://expressjs.com/en/api.html#express.json</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Request Body Data</a:t>
            </a:r>
          </a:p>
        </p:txBody>
      </p:sp>
    </p:spTree>
    <p:extLst>
      <p:ext uri="{BB962C8B-B14F-4D97-AF65-F5344CB8AC3E}">
        <p14:creationId xmlns:p14="http://schemas.microsoft.com/office/powerpoint/2010/main" val="583322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As we use more methods, such as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POST</a:t>
            </a: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a:t>
            </a: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PATCH</a:t>
            </a:r>
            <a:r>
              <a:rPr lang="en-US" sz="2000" dirty="0">
                <a:latin typeface="Verdana" panose="020B0604030504040204" pitchFamily="34" charset="0"/>
                <a:ea typeface="Verdana" panose="020B0604030504040204" pitchFamily="34" charset="0"/>
                <a:cs typeface="Verdana" panose="020B0604030504040204" pitchFamily="34" charset="0"/>
              </a:rPr>
              <a:t> and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DELETE</a:t>
            </a:r>
            <a:r>
              <a:rPr lang="en-US" sz="2000" dirty="0">
                <a:latin typeface="Verdana" panose="020B0604030504040204" pitchFamily="34" charset="0"/>
                <a:ea typeface="Verdana" panose="020B0604030504040204" pitchFamily="34" charset="0"/>
                <a:cs typeface="Verdana" panose="020B0604030504040204" pitchFamily="34" charset="0"/>
              </a:rPr>
              <a:t>, it becomes increasingly difficult to test using just your browser, particularly because you cannot directly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a:t>
            </a:r>
            <a:r>
              <a:rPr lang="en-US" sz="2000" dirty="0">
                <a:latin typeface="Verdana" panose="020B0604030504040204" pitchFamily="34" charset="0"/>
                <a:ea typeface="Verdana" panose="020B0604030504040204" pitchFamily="34" charset="0"/>
                <a:cs typeface="Verdana" panose="020B0604030504040204" pitchFamily="34" charset="0"/>
              </a:rPr>
              <a:t>,</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PATCH</a:t>
            </a:r>
            <a:r>
              <a:rPr lang="en-US" sz="2000" dirty="0">
                <a:latin typeface="Verdana" panose="020B0604030504040204" pitchFamily="34" charset="0"/>
                <a:ea typeface="Verdana" panose="020B0604030504040204" pitchFamily="34" charset="0"/>
                <a:cs typeface="Verdana" panose="020B0604030504040204" pitchFamily="34" charset="0"/>
              </a:rPr>
              <a:t> and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DELETE</a:t>
            </a:r>
            <a:r>
              <a:rPr lang="en-US" sz="2000" dirty="0">
                <a:latin typeface="Verdana" panose="020B0604030504040204" pitchFamily="34" charset="0"/>
                <a:ea typeface="Verdana" panose="020B0604030504040204" pitchFamily="34" charset="0"/>
                <a:cs typeface="Verdana" panose="020B0604030504040204" pitchFamily="34" charset="0"/>
              </a:rPr>
              <a:t> from the browser!  The browser only knows 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GET</a:t>
            </a:r>
            <a:r>
              <a:rPr lang="en-US" sz="2000" dirty="0">
                <a:latin typeface="Verdana" panose="020B0604030504040204" pitchFamily="34" charset="0"/>
                <a:ea typeface="Verdana" panose="020B0604030504040204" pitchFamily="34" charset="0"/>
                <a:cs typeface="Verdana" panose="020B0604030504040204" pitchFamily="34" charset="0"/>
              </a:rPr>
              <a:t> and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POST</a:t>
            </a:r>
            <a:r>
              <a:rPr lang="en-US" sz="2000" dirty="0">
                <a:latin typeface="Verdana" panose="020B0604030504040204" pitchFamily="34" charset="0"/>
                <a:ea typeface="Verdana" panose="020B0604030504040204" pitchFamily="34" charset="0"/>
                <a:cs typeface="Verdana" panose="020B0604030504040204" pitchFamily="34" charset="0"/>
              </a:rPr>
              <a:t> request. </a:t>
            </a:r>
          </a:p>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You can use a REST client such as Postman and PAW to test your API calls.</a:t>
            </a:r>
          </a:p>
          <a:p>
            <a:pPr marR="1014730" lvl="1">
              <a:lnSpc>
                <a:spcPct val="148600"/>
              </a:lnSpc>
              <a:spcBef>
                <a:spcPts val="100"/>
              </a:spcBef>
            </a:pP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https://www.getpostman.com/</a:t>
            </a: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R="1014730" lvl="1">
              <a:lnSpc>
                <a:spcPct val="148600"/>
              </a:lnSpc>
              <a:spcBef>
                <a:spcPts val="100"/>
              </a:spcBef>
            </a:pP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https://luckymarmot.com/paw</a:t>
            </a: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A REST client is a program that will allow you to easily configure and make HTTP Calls to your servers.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Postman</a:t>
            </a:r>
          </a:p>
        </p:txBody>
      </p:sp>
    </p:spTree>
    <p:extLst>
      <p:ext uri="{BB962C8B-B14F-4D97-AF65-F5344CB8AC3E}">
        <p14:creationId xmlns:p14="http://schemas.microsoft.com/office/powerpoint/2010/main" val="632075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In order to use Postman, you need:</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The URL you wish to submit data to</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The request method you wish to use</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Body data</a:t>
            </a:r>
          </a:p>
          <a:p>
            <a:pPr marR="1014730" lvl="2">
              <a:lnSpc>
                <a:spcPct val="148600"/>
              </a:lnSpc>
              <a:spcBef>
                <a:spcPts val="100"/>
              </a:spcBef>
            </a:pPr>
            <a:r>
              <a:rPr lang="en-US" sz="1600" dirty="0">
                <a:latin typeface="Verdana" panose="020B0604030504040204" pitchFamily="34" charset="0"/>
                <a:ea typeface="Verdana" panose="020B0604030504040204" pitchFamily="34" charset="0"/>
                <a:cs typeface="Verdana" panose="020B0604030504040204" pitchFamily="34" charset="0"/>
              </a:rPr>
              <a:t>You must set the body type to raw</a:t>
            </a:r>
          </a:p>
          <a:p>
            <a:pPr marR="1014730" lvl="2">
              <a:lnSpc>
                <a:spcPct val="148600"/>
              </a:lnSpc>
              <a:spcBef>
                <a:spcPts val="100"/>
              </a:spcBef>
            </a:pPr>
            <a:r>
              <a:rPr lang="en-US" sz="1600" dirty="0">
                <a:latin typeface="Verdana" panose="020B0604030504040204" pitchFamily="34" charset="0"/>
                <a:ea typeface="Verdana" panose="020B0604030504040204" pitchFamily="34" charset="0"/>
                <a:cs typeface="Verdana" panose="020B0604030504040204" pitchFamily="34" charset="0"/>
              </a:rPr>
              <a:t>You must also set the type to JSON (application/json)</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Postman to Send JSON Data</a:t>
            </a:r>
          </a:p>
        </p:txBody>
      </p:sp>
    </p:spTree>
    <p:extLst>
      <p:ext uri="{BB962C8B-B14F-4D97-AF65-F5344CB8AC3E}">
        <p14:creationId xmlns:p14="http://schemas.microsoft.com/office/powerpoint/2010/main" val="3217573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15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Adding a Blog Post with Postman</a:t>
            </a:r>
          </a:p>
        </p:txBody>
      </p:sp>
      <p:sp>
        <p:nvSpPr>
          <p:cNvPr id="5" name="object 3">
            <a:extLst>
              <a:ext uri="{FF2B5EF4-FFF2-40B4-BE49-F238E27FC236}">
                <a16:creationId xmlns:a16="http://schemas.microsoft.com/office/drawing/2014/main" id="{C4CC1902-9CCF-4B48-957F-1B3D3695243A}"/>
              </a:ext>
            </a:extLst>
          </p:cNvPr>
          <p:cNvSpPr/>
          <p:nvPr/>
        </p:nvSpPr>
        <p:spPr>
          <a:xfrm>
            <a:off x="1252470" y="1417637"/>
            <a:ext cx="9683884" cy="402272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49821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indent="0">
              <a:spcAft>
                <a:spcPts val="0"/>
              </a:spcAft>
              <a:buNone/>
            </a:pPr>
            <a:r>
              <a:rPr lang="en-US" dirty="0">
                <a:latin typeface="Verdana" panose="020B0604030504040204" pitchFamily="34" charset="0"/>
                <a:ea typeface="Verdana" panose="020B0604030504040204" pitchFamily="34" charset="0"/>
                <a:cs typeface="Verdana" panose="020B0604030504040204" pitchFamily="34" charset="0"/>
              </a:rPr>
              <a:t>We can access the data that was sent in the request’s body inside the route, we then call our DB function </a:t>
            </a:r>
            <a:r>
              <a:rPr lang="en-US" b="1" i="1" dirty="0" err="1">
                <a:solidFill>
                  <a:srgbClr val="795E26"/>
                </a:solidFill>
                <a:latin typeface="Courier New" panose="02070309020205020404" pitchFamily="49" charset="0"/>
                <a:cs typeface="Courier New" panose="02070309020205020404" pitchFamily="49" charset="0"/>
              </a:rPr>
              <a:t>addPost</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795E26"/>
                </a:solidFill>
                <a:latin typeface="Courier New" panose="02070309020205020404" pitchFamily="49" charset="0"/>
                <a:cs typeface="Courier New" panose="02070309020205020404" pitchFamily="49" charset="0"/>
              </a:rPr>
              <a:t> </a:t>
            </a:r>
            <a:r>
              <a:rPr lang="en-US" dirty="0">
                <a:latin typeface="Verdana" panose="020B0604030504040204" pitchFamily="34" charset="0"/>
                <a:ea typeface="Verdana" panose="020B0604030504040204" pitchFamily="34" charset="0"/>
                <a:cs typeface="Verdana" panose="020B0604030504040204" pitchFamily="34" charset="0"/>
              </a:rPr>
              <a:t>to add the post to the DB :</a:t>
            </a:r>
          </a:p>
          <a:p>
            <a:pPr marL="0" indent="0">
              <a:spcAft>
                <a:spcPts val="0"/>
              </a:spcAft>
              <a:buNone/>
            </a:pPr>
            <a:endParaRPr lang="en-US" b="1" i="1" dirty="0">
              <a:solidFill>
                <a:srgbClr val="001080"/>
              </a:solidFill>
              <a:latin typeface="Courier New" panose="02070309020205020404" pitchFamily="49" charset="0"/>
              <a:cs typeface="Courier New" panose="02070309020205020404" pitchFamily="49" charset="0"/>
            </a:endParaRPr>
          </a:p>
          <a:p>
            <a:pPr marL="0" indent="0">
              <a:spcAft>
                <a:spcPts val="0"/>
              </a:spcAft>
              <a:buNone/>
            </a:pPr>
            <a:r>
              <a:rPr lang="en-US" b="1" i="1" dirty="0" err="1">
                <a:solidFill>
                  <a:srgbClr val="001080"/>
                </a:solidFill>
                <a:latin typeface="Courier New" panose="02070309020205020404" pitchFamily="49" charset="0"/>
                <a:cs typeface="Courier New" panose="02070309020205020404" pitchFamily="49" charset="0"/>
              </a:rPr>
              <a:t>router</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post</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00FF"/>
                </a:solidFill>
                <a:latin typeface="Courier New" panose="02070309020205020404" pitchFamily="49" charset="0"/>
                <a:cs typeface="Courier New" panose="02070309020205020404" pitchFamily="49" charset="0"/>
              </a:rPr>
              <a:t>async</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req</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res</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00FF"/>
                </a:solidFill>
                <a:latin typeface="Courier New" panose="02070309020205020404" pitchFamily="49" charset="0"/>
                <a:cs typeface="Courier New" panose="02070309020205020404" pitchFamily="49" charset="0"/>
              </a:rPr>
              <a:t>=&gt;</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0000FF"/>
                </a:solidFill>
                <a:latin typeface="Courier New" panose="02070309020205020404" pitchFamily="49" charset="0"/>
                <a:cs typeface="Courier New" panose="02070309020205020404" pitchFamily="49" charset="0"/>
              </a:rPr>
              <a:t>  const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blogPostData</a:t>
            </a:r>
            <a:r>
              <a:rPr lang="en-US" b="1" i="1" dirty="0">
                <a:solidFill>
                  <a:srgbClr val="000000"/>
                </a:solidFill>
                <a:latin typeface="Courier New" panose="02070309020205020404" pitchFamily="49" charset="0"/>
                <a:cs typeface="Courier New" panose="02070309020205020404" pitchFamily="49" charset="0"/>
              </a:rPr>
              <a:t> = </a:t>
            </a:r>
            <a:r>
              <a:rPr lang="en-US" b="1" i="1" dirty="0" err="1">
                <a:solidFill>
                  <a:srgbClr val="001080"/>
                </a:solidFill>
                <a:latin typeface="Courier New" panose="02070309020205020404" pitchFamily="49" charset="0"/>
                <a:cs typeface="Courier New" panose="02070309020205020404" pitchFamily="49" charset="0"/>
              </a:rPr>
              <a:t>req</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001080"/>
                </a:solidFill>
                <a:latin typeface="Courier New" panose="02070309020205020404" pitchFamily="49" charset="0"/>
                <a:cs typeface="Courier New" panose="02070309020205020404" pitchFamily="49" charset="0"/>
              </a:rPr>
              <a:t>body</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AF00DB"/>
                </a:solidFill>
                <a:latin typeface="Courier New" panose="02070309020205020404" pitchFamily="49" charset="0"/>
                <a:cs typeface="Courier New" panose="02070309020205020404" pitchFamily="49" charset="0"/>
              </a:rPr>
              <a:t>  try</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0000FF"/>
                </a:solidFill>
                <a:latin typeface="Courier New" panose="02070309020205020404" pitchFamily="49" charset="0"/>
                <a:cs typeface="Courier New" panose="02070309020205020404" pitchFamily="49" charset="0"/>
              </a:rPr>
              <a:t>    const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title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body</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tags</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posterId</a:t>
            </a:r>
            <a:r>
              <a:rPr lang="en-US" b="1" i="1" dirty="0">
                <a:solidFill>
                  <a:srgbClr val="000000"/>
                </a:solidFill>
                <a:latin typeface="Courier New" panose="02070309020205020404" pitchFamily="49" charset="0"/>
                <a:cs typeface="Courier New" panose="02070309020205020404" pitchFamily="49" charset="0"/>
              </a:rPr>
              <a:t>} = </a:t>
            </a:r>
            <a:r>
              <a:rPr lang="en-US" b="1" i="1" dirty="0" err="1">
                <a:solidFill>
                  <a:srgbClr val="001080"/>
                </a:solidFill>
                <a:latin typeface="Courier New" panose="02070309020205020404" pitchFamily="49" charset="0"/>
                <a:cs typeface="Courier New" panose="02070309020205020404" pitchFamily="49" charset="0"/>
              </a:rPr>
              <a:t>blogPostData</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FF"/>
                </a:solidFill>
                <a:latin typeface="Courier New" panose="02070309020205020404" pitchFamily="49" charset="0"/>
                <a:cs typeface="Courier New" panose="02070309020205020404" pitchFamily="49" charset="0"/>
              </a:rPr>
              <a:t>    const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newPost</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AF00DB"/>
                </a:solidFill>
                <a:latin typeface="Courier New" panose="02070309020205020404" pitchFamily="49" charset="0"/>
                <a:cs typeface="Courier New" panose="02070309020205020404" pitchFamily="49" charset="0"/>
              </a:rPr>
              <a:t>await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postData</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addPost</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title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body</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tags</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posterId</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108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res</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json</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001080"/>
                </a:solidFill>
                <a:latin typeface="Courier New" panose="02070309020205020404" pitchFamily="49" charset="0"/>
                <a:cs typeface="Courier New" panose="02070309020205020404" pitchFamily="49" charset="0"/>
              </a:rPr>
              <a:t>newPost</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AF00DB"/>
                </a:solidFill>
                <a:latin typeface="Courier New" panose="02070309020205020404" pitchFamily="49" charset="0"/>
                <a:cs typeface="Courier New" panose="02070309020205020404" pitchFamily="49" charset="0"/>
              </a:rPr>
              <a:t>catch</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e</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00108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res</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status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9885A"/>
                </a:solidFill>
                <a:latin typeface="Courier New" panose="02070309020205020404" pitchFamily="49" charset="0"/>
                <a:cs typeface="Courier New" panose="02070309020205020404" pitchFamily="49" charset="0"/>
              </a:rPr>
              <a:t>500</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795E26"/>
                </a:solidFill>
                <a:latin typeface="Courier New" panose="02070309020205020404" pitchFamily="49" charset="0"/>
                <a:cs typeface="Courier New" panose="02070309020205020404" pitchFamily="49" charset="0"/>
              </a:rPr>
              <a:t>json</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error:</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e</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16</a:t>
            </a:fld>
            <a:endParaRPr lang="en-US" dirty="0"/>
          </a:p>
        </p:txBody>
      </p:sp>
      <p:sp>
        <p:nvSpPr>
          <p:cNvPr id="4" name="Title 3"/>
          <p:cNvSpPr>
            <a:spLocks noGrp="1"/>
          </p:cNvSpPr>
          <p:nvPr>
            <p:ph type="title"/>
          </p:nvPr>
        </p:nvSpPr>
        <p:spPr>
          <a:xfrm>
            <a:off x="302605" y="418354"/>
            <a:ext cx="10121555"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the Data That Was Sent in the Request</a:t>
            </a:r>
          </a:p>
        </p:txBody>
      </p:sp>
    </p:spTree>
    <p:extLst>
      <p:ext uri="{BB962C8B-B14F-4D97-AF65-F5344CB8AC3E}">
        <p14:creationId xmlns:p14="http://schemas.microsoft.com/office/powerpoint/2010/main" val="991702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There are two ways to update data;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 </a:t>
            </a:r>
            <a:r>
              <a:rPr lang="en-US" sz="2000" dirty="0">
                <a:latin typeface="Verdana" panose="020B0604030504040204" pitchFamily="34" charset="0"/>
                <a:ea typeface="Verdana" panose="020B0604030504040204" pitchFamily="34" charset="0"/>
                <a:cs typeface="Verdana" panose="020B0604030504040204" pitchFamily="34" charset="0"/>
              </a:rPr>
              <a:t>and</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PATCH</a:t>
            </a:r>
            <a:r>
              <a:rPr lang="en-US" sz="2000" dirty="0">
                <a:latin typeface="Verdana" panose="020B0604030504040204" pitchFamily="34" charset="0"/>
                <a:ea typeface="Verdana" panose="020B0604030504040204" pitchFamily="34" charset="0"/>
                <a:cs typeface="Verdana" panose="020B0604030504040204" pitchFamily="34" charset="0"/>
              </a:rPr>
              <a:t> the difference between the two is how the data is updated.  With 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a:t>
            </a:r>
            <a:r>
              <a:rPr lang="en-US" sz="2000" dirty="0">
                <a:latin typeface="Verdana" panose="020B0604030504040204" pitchFamily="34" charset="0"/>
                <a:ea typeface="Verdana" panose="020B0604030504040204" pitchFamily="34" charset="0"/>
                <a:cs typeface="Verdana" panose="020B0604030504040204" pitchFamily="34" charset="0"/>
              </a:rPr>
              <a:t> request, all the fields of the object need to be supplied.  For example. Say we have the following object in our DB that we wanted to update:</a:t>
            </a:r>
          </a:p>
          <a:p>
            <a:pPr marL="0" marR="1014730" indent="0">
              <a:lnSpc>
                <a:spcPct val="148600"/>
              </a:lnSpc>
              <a:spcBef>
                <a:spcPts val="100"/>
              </a:spcBef>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marR="1014730" indent="0">
              <a:lnSpc>
                <a:spcPct val="148600"/>
              </a:lnSpc>
              <a:spcBef>
                <a:spcPts val="100"/>
              </a:spcBef>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Updating Data - PUT</a:t>
            </a:r>
          </a:p>
        </p:txBody>
      </p:sp>
      <p:pic>
        <p:nvPicPr>
          <p:cNvPr id="6" name="Picture 5" descr="A picture containing bird&#10;&#10;Description automatically generated">
            <a:extLst>
              <a:ext uri="{FF2B5EF4-FFF2-40B4-BE49-F238E27FC236}">
                <a16:creationId xmlns:a16="http://schemas.microsoft.com/office/drawing/2014/main" id="{27D393BB-16AB-C143-BF8D-B14B7598C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60" y="3084439"/>
            <a:ext cx="10845800" cy="2895600"/>
          </a:xfrm>
          <a:prstGeom prst="rect">
            <a:avLst/>
          </a:prstGeom>
        </p:spPr>
      </p:pic>
    </p:spTree>
    <p:extLst>
      <p:ext uri="{BB962C8B-B14F-4D97-AF65-F5344CB8AC3E}">
        <p14:creationId xmlns:p14="http://schemas.microsoft.com/office/powerpoint/2010/main" val="4072515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With 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 </a:t>
            </a:r>
            <a:r>
              <a:rPr lang="en-US" sz="2000" dirty="0">
                <a:latin typeface="Verdana" panose="020B0604030504040204" pitchFamily="34" charset="0"/>
                <a:ea typeface="Verdana" panose="020B0604030504040204" pitchFamily="34" charset="0"/>
                <a:cs typeface="Verdana" panose="020B0604030504040204" pitchFamily="34" charset="0"/>
              </a:rPr>
              <a:t>request, all the fields need to be supplied in the request body, if they are not supplied, you would need to throw an error. You can think of 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 </a:t>
            </a:r>
            <a:r>
              <a:rPr lang="en-US" sz="2000" dirty="0">
                <a:latin typeface="Verdana" panose="020B0604030504040204" pitchFamily="34" charset="0"/>
                <a:ea typeface="Verdana" panose="020B0604030504040204" pitchFamily="34" charset="0"/>
                <a:cs typeface="Verdana" panose="020B0604030504040204" pitchFamily="34" charset="0"/>
              </a:rPr>
              <a:t>request as a full replacement of the object, so all the fields in the object need to be supplied in the request body.  With 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PATCH</a:t>
            </a:r>
            <a:r>
              <a:rPr lang="en-US" sz="2000" dirty="0">
                <a:latin typeface="Verdana" panose="020B0604030504040204" pitchFamily="34" charset="0"/>
                <a:ea typeface="Verdana" panose="020B0604030504040204" pitchFamily="34" charset="0"/>
                <a:cs typeface="Verdana" panose="020B0604030504040204" pitchFamily="34" charset="0"/>
              </a:rPr>
              <a:t> request, you only have to supply one or more of the fields in the request body. As long as there is at least one field present, then you can proceed with updating just that field in the DB.  So just as it sounds,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PATCH </a:t>
            </a:r>
            <a:r>
              <a:rPr lang="en-US" sz="2000" dirty="0">
                <a:latin typeface="Verdana" panose="020B0604030504040204" pitchFamily="34" charset="0"/>
                <a:ea typeface="Verdana" panose="020B0604030504040204" pitchFamily="34" charset="0"/>
                <a:cs typeface="Verdana" panose="020B0604030504040204" pitchFamily="34" charset="0"/>
              </a:rPr>
              <a:t>allows you to “patch” the data, only replacing the data that has changed, as opposed the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 </a:t>
            </a:r>
            <a:r>
              <a:rPr lang="en-US" sz="2000" dirty="0">
                <a:latin typeface="Verdana" panose="020B0604030504040204" pitchFamily="34" charset="0"/>
                <a:ea typeface="Verdana" panose="020B0604030504040204" pitchFamily="34" charset="0"/>
                <a:cs typeface="Verdana" panose="020B0604030504040204" pitchFamily="34" charset="0"/>
              </a:rPr>
              <a:t>request where the new data replaces the old data completely.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0" marR="1014730" indent="0">
              <a:lnSpc>
                <a:spcPct val="148600"/>
              </a:lnSpc>
              <a:spcBef>
                <a:spcPts val="100"/>
              </a:spcBef>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marR="1014730" indent="0">
              <a:lnSpc>
                <a:spcPct val="148600"/>
              </a:lnSpc>
              <a:spcBef>
                <a:spcPts val="100"/>
              </a:spcBef>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Updating Data - PATCH</a:t>
            </a:r>
          </a:p>
        </p:txBody>
      </p:sp>
    </p:spTree>
    <p:extLst>
      <p:ext uri="{BB962C8B-B14F-4D97-AF65-F5344CB8AC3E}">
        <p14:creationId xmlns:p14="http://schemas.microsoft.com/office/powerpoint/2010/main" val="3950948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5188838"/>
          </a:xfrm>
        </p:spPr>
        <p:txBody>
          <a:bodyPr/>
          <a:lstStyle/>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Informing your server that you want to delete an entity is extremely easy. Much like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a:t>
            </a:r>
            <a:r>
              <a:rPr lang="en-US" sz="2000" dirty="0">
                <a:latin typeface="Verdana" panose="020B0604030504040204" pitchFamily="34" charset="0"/>
                <a:ea typeface="Verdana" panose="020B0604030504040204" pitchFamily="34" charset="0"/>
                <a:cs typeface="Verdana" panose="020B0604030504040204" pitchFamily="34" charset="0"/>
              </a:rPr>
              <a:t>, you would send 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DELETE</a:t>
            </a:r>
            <a:r>
              <a:rPr lang="en-US" sz="2000" dirty="0">
                <a:latin typeface="Verdana" panose="020B0604030504040204" pitchFamily="34" charset="0"/>
                <a:ea typeface="Verdana" panose="020B0604030504040204" pitchFamily="34" charset="0"/>
                <a:cs typeface="Verdana" panose="020B0604030504040204" pitchFamily="34" charset="0"/>
              </a:rPr>
              <a:t> call to a URL that contains the identifier.</a:t>
            </a:r>
          </a:p>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That means to delete a blog post with an id of 3 you would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DELETE</a:t>
            </a:r>
            <a:r>
              <a:rPr lang="en-US" sz="2000" dirty="0">
                <a:latin typeface="Verdana" panose="020B0604030504040204" pitchFamily="34" charset="0"/>
                <a:ea typeface="Verdana" panose="020B0604030504040204" pitchFamily="34" charset="0"/>
                <a:cs typeface="Verdana" panose="020B0604030504040204" pitchFamily="34" charset="0"/>
              </a:rPr>
              <a:t> to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http://localhost:3000/blog/3</a:t>
            </a:r>
          </a:p>
          <a:p>
            <a:pPr marL="0" indent="0">
              <a:spcAft>
                <a:spcPts val="0"/>
              </a:spcAft>
              <a:buNone/>
            </a:pPr>
            <a:r>
              <a:rPr lang="en-US" sz="1400" b="1" dirty="0" err="1">
                <a:solidFill>
                  <a:srgbClr val="001080"/>
                </a:solidFill>
                <a:latin typeface="Courier New" panose="02070309020205020404" pitchFamily="49" charset="0"/>
                <a:cs typeface="Courier New" panose="02070309020205020404" pitchFamily="49" charset="0"/>
              </a:rPr>
              <a:t>router</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795E26"/>
                </a:solidFill>
                <a:latin typeface="Courier New" panose="02070309020205020404" pitchFamily="49" charset="0"/>
                <a:cs typeface="Courier New" panose="02070309020205020404" pitchFamily="49" charset="0"/>
              </a:rPr>
              <a:t>delete</a:t>
            </a:r>
            <a:r>
              <a:rPr lang="en-US" sz="1400" b="1" dirty="0">
                <a:solidFill>
                  <a:srgbClr val="000000"/>
                </a:solidFill>
                <a:latin typeface="Courier New" panose="02070309020205020404" pitchFamily="49" charset="0"/>
                <a:cs typeface="Courier New" panose="02070309020205020404" pitchFamily="49" charset="0"/>
              </a:rPr>
              <a:t>(</a:t>
            </a:r>
            <a:r>
              <a:rPr lang="en-US" sz="1400" b="1" dirty="0">
                <a:solidFill>
                  <a:srgbClr val="A31515"/>
                </a:solidFill>
                <a:latin typeface="Courier New" panose="02070309020205020404" pitchFamily="49" charset="0"/>
                <a:cs typeface="Courier New" panose="02070309020205020404" pitchFamily="49" charset="0"/>
              </a:rPr>
              <a:t>'/:id'</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async</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1080"/>
                </a:solidFill>
                <a:latin typeface="Courier New" panose="02070309020205020404" pitchFamily="49" charset="0"/>
                <a:cs typeface="Courier New" panose="02070309020205020404" pitchFamily="49" charset="0"/>
              </a:rPr>
              <a:t>req</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1080"/>
                </a:solidFill>
                <a:latin typeface="Courier New" panose="02070309020205020404" pitchFamily="49" charset="0"/>
                <a:cs typeface="Courier New" panose="02070309020205020404" pitchFamily="49" charset="0"/>
              </a:rPr>
              <a:t>res</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=&gt;</a:t>
            </a: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AF00DB"/>
                </a:solidFill>
                <a:latin typeface="Courier New" panose="02070309020205020404" pitchFamily="49" charset="0"/>
                <a:cs typeface="Courier New" panose="02070309020205020404" pitchFamily="49" charset="0"/>
              </a:rPr>
              <a:t>  try</a:t>
            </a: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AF00DB"/>
                </a:solidFill>
                <a:latin typeface="Courier New" panose="02070309020205020404" pitchFamily="49" charset="0"/>
                <a:cs typeface="Courier New" panose="02070309020205020404" pitchFamily="49" charset="0"/>
              </a:rPr>
              <a:t>    await</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err="1">
                <a:solidFill>
                  <a:srgbClr val="001080"/>
                </a:solidFill>
                <a:latin typeface="Courier New" panose="02070309020205020404" pitchFamily="49" charset="0"/>
                <a:cs typeface="Courier New" panose="02070309020205020404" pitchFamily="49" charset="0"/>
              </a:rPr>
              <a:t>postData</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795E26"/>
                </a:solidFill>
                <a:latin typeface="Courier New" panose="02070309020205020404" pitchFamily="49" charset="0"/>
                <a:cs typeface="Courier New" panose="02070309020205020404" pitchFamily="49" charset="0"/>
              </a:rPr>
              <a:t>getPostById</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1080"/>
                </a:solidFill>
                <a:latin typeface="Courier New" panose="02070309020205020404" pitchFamily="49" charset="0"/>
                <a:cs typeface="Courier New" panose="02070309020205020404" pitchFamily="49" charset="0"/>
              </a:rPr>
              <a:t>req</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001080"/>
                </a:solidFill>
                <a:latin typeface="Courier New" panose="02070309020205020404" pitchFamily="49" charset="0"/>
                <a:cs typeface="Courier New" panose="02070309020205020404" pitchFamily="49" charset="0"/>
              </a:rPr>
              <a:t>params</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001080"/>
                </a:solidFill>
                <a:latin typeface="Courier New" panose="02070309020205020404" pitchFamily="49" charset="0"/>
                <a:cs typeface="Courier New" panose="02070309020205020404" pitchFamily="49" charset="0"/>
              </a:rPr>
              <a:t>id</a:t>
            </a:r>
            <a:r>
              <a:rPr lang="en-US" sz="1400" b="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dirty="0">
                <a:solidFill>
                  <a:srgbClr val="000000"/>
                </a:solidFill>
                <a:latin typeface="Courier New" panose="02070309020205020404" pitchFamily="49" charset="0"/>
                <a:cs typeface="Courier New" panose="02070309020205020404" pitchFamily="49" charset="0"/>
              </a:rPr>
              <a:t>  } </a:t>
            </a:r>
            <a:r>
              <a:rPr lang="en-US" sz="1400" b="1" dirty="0">
                <a:solidFill>
                  <a:srgbClr val="AF00DB"/>
                </a:solidFill>
                <a:latin typeface="Courier New" panose="02070309020205020404" pitchFamily="49" charset="0"/>
                <a:cs typeface="Courier New" panose="02070309020205020404" pitchFamily="49" charset="0"/>
              </a:rPr>
              <a:t>catch</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1080"/>
                </a:solidFill>
                <a:latin typeface="Courier New" panose="02070309020205020404" pitchFamily="49" charset="0"/>
                <a:cs typeface="Courier New" panose="02070309020205020404" pitchFamily="49" charset="0"/>
              </a:rPr>
              <a:t>e</a:t>
            </a: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001080"/>
                </a:solidFill>
                <a:latin typeface="Courier New" panose="02070309020205020404" pitchFamily="49" charset="0"/>
                <a:cs typeface="Courier New" panose="02070309020205020404" pitchFamily="49" charset="0"/>
              </a:rPr>
              <a:t>    </a:t>
            </a:r>
            <a:r>
              <a:rPr lang="en-US" sz="1400" b="1" dirty="0" err="1">
                <a:solidFill>
                  <a:srgbClr val="001080"/>
                </a:solidFill>
                <a:latin typeface="Courier New" panose="02070309020205020404" pitchFamily="49" charset="0"/>
                <a:cs typeface="Courier New" panose="02070309020205020404" pitchFamily="49" charset="0"/>
              </a:rPr>
              <a:t>res</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795E26"/>
                </a:solidFill>
                <a:latin typeface="Courier New" panose="02070309020205020404" pitchFamily="49" charset="0"/>
                <a:cs typeface="Courier New" panose="02070309020205020404" pitchFamily="49" charset="0"/>
              </a:rPr>
              <a:t>status</a:t>
            </a:r>
            <a:r>
              <a:rPr lang="en-US" sz="1400" b="1" dirty="0">
                <a:solidFill>
                  <a:srgbClr val="000000"/>
                </a:solidFill>
                <a:latin typeface="Courier New" panose="02070309020205020404" pitchFamily="49" charset="0"/>
                <a:cs typeface="Courier New" panose="02070309020205020404" pitchFamily="49" charset="0"/>
              </a:rPr>
              <a:t>(</a:t>
            </a:r>
            <a:r>
              <a:rPr lang="en-US" sz="1400" b="1" dirty="0">
                <a:solidFill>
                  <a:srgbClr val="09885A"/>
                </a:solidFill>
                <a:latin typeface="Courier New" panose="02070309020205020404" pitchFamily="49" charset="0"/>
                <a:cs typeface="Courier New" panose="02070309020205020404" pitchFamily="49" charset="0"/>
              </a:rPr>
              <a:t>404</a:t>
            </a:r>
            <a:r>
              <a:rPr lang="en-US" sz="1400" b="1" dirty="0">
                <a:solidFill>
                  <a:srgbClr val="000000"/>
                </a:solidFill>
                <a:latin typeface="Courier New" panose="02070309020205020404" pitchFamily="49" charset="0"/>
                <a:cs typeface="Courier New" panose="02070309020205020404" pitchFamily="49" charset="0"/>
              </a:rPr>
              <a:t>).</a:t>
            </a:r>
            <a:r>
              <a:rPr lang="en-US" sz="1400" b="1" dirty="0">
                <a:solidFill>
                  <a:srgbClr val="795E26"/>
                </a:solidFill>
                <a:latin typeface="Courier New" panose="02070309020205020404" pitchFamily="49" charset="0"/>
                <a:cs typeface="Courier New" panose="02070309020205020404" pitchFamily="49" charset="0"/>
              </a:rPr>
              <a:t>json</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1080"/>
                </a:solidFill>
                <a:latin typeface="Courier New" panose="02070309020205020404" pitchFamily="49" charset="0"/>
                <a:cs typeface="Courier New" panose="02070309020205020404" pitchFamily="49" charset="0"/>
              </a:rPr>
              <a:t>error:</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A31515"/>
                </a:solidFill>
                <a:latin typeface="Courier New" panose="02070309020205020404" pitchFamily="49" charset="0"/>
                <a:cs typeface="Courier New" panose="02070309020205020404" pitchFamily="49" charset="0"/>
              </a:rPr>
              <a:t>'Post not found'</a:t>
            </a: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AF00DB"/>
                </a:solidFill>
                <a:latin typeface="Courier New" panose="02070309020205020404" pitchFamily="49" charset="0"/>
                <a:cs typeface="Courier New" panose="02070309020205020404" pitchFamily="49" charset="0"/>
              </a:rPr>
              <a:t>  return</a:t>
            </a:r>
            <a:r>
              <a:rPr lang="en-US" sz="1400" b="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AF00DB"/>
                </a:solidFill>
                <a:latin typeface="Courier New" panose="02070309020205020404" pitchFamily="49" charset="0"/>
                <a:cs typeface="Courier New" panose="02070309020205020404" pitchFamily="49" charset="0"/>
              </a:rPr>
              <a:t>  try</a:t>
            </a: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AF00DB"/>
                </a:solidFill>
                <a:latin typeface="Courier New" panose="02070309020205020404" pitchFamily="49" charset="0"/>
                <a:cs typeface="Courier New" panose="02070309020205020404" pitchFamily="49" charset="0"/>
              </a:rPr>
              <a:t>    await</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err="1">
                <a:solidFill>
                  <a:srgbClr val="001080"/>
                </a:solidFill>
                <a:latin typeface="Courier New" panose="02070309020205020404" pitchFamily="49" charset="0"/>
                <a:cs typeface="Courier New" panose="02070309020205020404" pitchFamily="49" charset="0"/>
              </a:rPr>
              <a:t>postData</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795E26"/>
                </a:solidFill>
                <a:latin typeface="Courier New" panose="02070309020205020404" pitchFamily="49" charset="0"/>
                <a:cs typeface="Courier New" panose="02070309020205020404" pitchFamily="49" charset="0"/>
              </a:rPr>
              <a:t>removePost</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1080"/>
                </a:solidFill>
                <a:latin typeface="Courier New" panose="02070309020205020404" pitchFamily="49" charset="0"/>
                <a:cs typeface="Courier New" panose="02070309020205020404" pitchFamily="49" charset="0"/>
              </a:rPr>
              <a:t>req</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001080"/>
                </a:solidFill>
                <a:latin typeface="Courier New" panose="02070309020205020404" pitchFamily="49" charset="0"/>
                <a:cs typeface="Courier New" panose="02070309020205020404" pitchFamily="49" charset="0"/>
              </a:rPr>
              <a:t>params</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001080"/>
                </a:solidFill>
                <a:latin typeface="Courier New" panose="02070309020205020404" pitchFamily="49" charset="0"/>
                <a:cs typeface="Courier New" panose="02070309020205020404" pitchFamily="49" charset="0"/>
              </a:rPr>
              <a:t>id</a:t>
            </a:r>
            <a:r>
              <a:rPr lang="en-US" sz="1400" b="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dirty="0">
                <a:solidFill>
                  <a:srgbClr val="001080"/>
                </a:solidFill>
                <a:latin typeface="Courier New" panose="02070309020205020404" pitchFamily="49" charset="0"/>
                <a:cs typeface="Courier New" panose="02070309020205020404" pitchFamily="49" charset="0"/>
              </a:rPr>
              <a:t>    </a:t>
            </a:r>
            <a:r>
              <a:rPr lang="en-US" sz="1400" b="1" dirty="0" err="1">
                <a:solidFill>
                  <a:srgbClr val="001080"/>
                </a:solidFill>
                <a:latin typeface="Courier New" panose="02070309020205020404" pitchFamily="49" charset="0"/>
                <a:cs typeface="Courier New" panose="02070309020205020404" pitchFamily="49" charset="0"/>
              </a:rPr>
              <a:t>res</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795E26"/>
                </a:solidFill>
                <a:latin typeface="Courier New" panose="02070309020205020404" pitchFamily="49" charset="0"/>
                <a:cs typeface="Courier New" panose="02070309020205020404" pitchFamily="49" charset="0"/>
              </a:rPr>
              <a:t>sendStatus</a:t>
            </a:r>
            <a:r>
              <a:rPr lang="en-US" sz="1400" b="1" dirty="0">
                <a:solidFill>
                  <a:srgbClr val="000000"/>
                </a:solidFill>
                <a:latin typeface="Courier New" panose="02070309020205020404" pitchFamily="49" charset="0"/>
                <a:cs typeface="Courier New" panose="02070309020205020404" pitchFamily="49" charset="0"/>
              </a:rPr>
              <a:t>(</a:t>
            </a:r>
            <a:r>
              <a:rPr lang="en-US" sz="1400" b="1" dirty="0">
                <a:solidFill>
                  <a:srgbClr val="09885A"/>
                </a:solidFill>
                <a:latin typeface="Courier New" panose="02070309020205020404" pitchFamily="49" charset="0"/>
                <a:cs typeface="Courier New" panose="02070309020205020404" pitchFamily="49" charset="0"/>
              </a:rPr>
              <a:t>200</a:t>
            </a:r>
            <a:r>
              <a:rPr lang="en-US" sz="1400" b="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dirty="0">
                <a:solidFill>
                  <a:srgbClr val="000000"/>
                </a:solidFill>
                <a:latin typeface="Courier New" panose="02070309020205020404" pitchFamily="49" charset="0"/>
                <a:cs typeface="Courier New" panose="02070309020205020404" pitchFamily="49" charset="0"/>
              </a:rPr>
              <a:t>  } </a:t>
            </a:r>
            <a:r>
              <a:rPr lang="en-US" sz="1400" b="1" dirty="0">
                <a:solidFill>
                  <a:srgbClr val="AF00DB"/>
                </a:solidFill>
                <a:latin typeface="Courier New" panose="02070309020205020404" pitchFamily="49" charset="0"/>
                <a:cs typeface="Courier New" panose="02070309020205020404" pitchFamily="49" charset="0"/>
              </a:rPr>
              <a:t>catch</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1080"/>
                </a:solidFill>
                <a:latin typeface="Courier New" panose="02070309020205020404" pitchFamily="49" charset="0"/>
                <a:cs typeface="Courier New" panose="02070309020205020404" pitchFamily="49" charset="0"/>
              </a:rPr>
              <a:t>e</a:t>
            </a: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001080"/>
                </a:solidFill>
                <a:latin typeface="Courier New" panose="02070309020205020404" pitchFamily="49" charset="0"/>
                <a:cs typeface="Courier New" panose="02070309020205020404" pitchFamily="49" charset="0"/>
              </a:rPr>
              <a:t>    </a:t>
            </a:r>
            <a:r>
              <a:rPr lang="en-US" sz="1400" b="1" dirty="0" err="1">
                <a:solidFill>
                  <a:srgbClr val="001080"/>
                </a:solidFill>
                <a:latin typeface="Courier New" panose="02070309020205020404" pitchFamily="49" charset="0"/>
                <a:cs typeface="Courier New" panose="02070309020205020404" pitchFamily="49" charset="0"/>
              </a:rPr>
              <a:t>res</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795E26"/>
                </a:solidFill>
                <a:latin typeface="Courier New" panose="02070309020205020404" pitchFamily="49" charset="0"/>
                <a:cs typeface="Courier New" panose="02070309020205020404" pitchFamily="49" charset="0"/>
              </a:rPr>
              <a:t>status</a:t>
            </a:r>
            <a:r>
              <a:rPr lang="en-US" sz="1400" b="1" dirty="0">
                <a:solidFill>
                  <a:srgbClr val="000000"/>
                </a:solidFill>
                <a:latin typeface="Courier New" panose="02070309020205020404" pitchFamily="49" charset="0"/>
                <a:cs typeface="Courier New" panose="02070309020205020404" pitchFamily="49" charset="0"/>
              </a:rPr>
              <a:t>(</a:t>
            </a:r>
            <a:r>
              <a:rPr lang="en-US" sz="1400" b="1" dirty="0">
                <a:solidFill>
                  <a:srgbClr val="09885A"/>
                </a:solidFill>
                <a:latin typeface="Courier New" panose="02070309020205020404" pitchFamily="49" charset="0"/>
                <a:cs typeface="Courier New" panose="02070309020205020404" pitchFamily="49" charset="0"/>
              </a:rPr>
              <a:t>500</a:t>
            </a:r>
            <a:r>
              <a:rPr lang="en-US" sz="1400" b="1" dirty="0">
                <a:solidFill>
                  <a:srgbClr val="000000"/>
                </a:solidFill>
                <a:latin typeface="Courier New" panose="02070309020205020404" pitchFamily="49" charset="0"/>
                <a:cs typeface="Courier New" panose="02070309020205020404" pitchFamily="49" charset="0"/>
              </a:rPr>
              <a:t>).</a:t>
            </a:r>
            <a:r>
              <a:rPr lang="en-US" sz="1400" b="1" dirty="0">
                <a:solidFill>
                  <a:srgbClr val="795E26"/>
                </a:solidFill>
                <a:latin typeface="Courier New" panose="02070309020205020404" pitchFamily="49" charset="0"/>
                <a:cs typeface="Courier New" panose="02070309020205020404" pitchFamily="49" charset="0"/>
              </a:rPr>
              <a:t>json</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1080"/>
                </a:solidFill>
                <a:latin typeface="Courier New" panose="02070309020205020404" pitchFamily="49" charset="0"/>
                <a:cs typeface="Courier New" panose="02070309020205020404" pitchFamily="49" charset="0"/>
              </a:rPr>
              <a:t>error:</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1080"/>
                </a:solidFill>
                <a:latin typeface="Courier New" panose="02070309020205020404" pitchFamily="49" charset="0"/>
                <a:cs typeface="Courier New" panose="02070309020205020404" pitchFamily="49" charset="0"/>
              </a:rPr>
              <a:t>e</a:t>
            </a: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000000"/>
                </a:solidFill>
                <a:latin typeface="Courier New" panose="02070309020205020404" pitchFamily="49" charset="0"/>
                <a:cs typeface="Courier New" panose="02070309020205020404" pitchFamily="49" charset="0"/>
              </a:rPr>
              <a:t>});</a:t>
            </a:r>
          </a:p>
          <a:p>
            <a:pPr marL="0" marR="1014730" indent="0">
              <a:lnSpc>
                <a:spcPct val="148600"/>
              </a:lnSpc>
              <a:spcBef>
                <a:spcPts val="100"/>
              </a:spcBef>
              <a:buNone/>
            </a:pPr>
            <a:endPar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marR="1014730" indent="0">
              <a:lnSpc>
                <a:spcPct val="148600"/>
              </a:lnSpc>
              <a:spcBef>
                <a:spcPts val="100"/>
              </a:spcBef>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Deleting Data</a:t>
            </a:r>
          </a:p>
        </p:txBody>
      </p:sp>
    </p:spTree>
    <p:extLst>
      <p:ext uri="{BB962C8B-B14F-4D97-AF65-F5344CB8AC3E}">
        <p14:creationId xmlns:p14="http://schemas.microsoft.com/office/powerpoint/2010/main" val="2714910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Patrick Hill</a:t>
            </a:r>
          </a:p>
          <a:p>
            <a:r>
              <a:rPr lang="en-US" dirty="0">
                <a:latin typeface="Verdana" panose="020B0604030504040204" pitchFamily="34" charset="0"/>
                <a:ea typeface="Verdana" panose="020B0604030504040204" pitchFamily="34" charset="0"/>
                <a:cs typeface="Verdana" panose="020B0604030504040204" pitchFamily="34" charset="0"/>
              </a:rPr>
              <a:t>Adjunct Professor</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Computer Science Department</a:t>
            </a:r>
          </a:p>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Patrick.Hill@stevens.edu</a:t>
            </a: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9969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20</a:t>
            </a:fld>
            <a:endParaRPr lang="en-US" dirty="0"/>
          </a:p>
        </p:txBody>
      </p:sp>
      <p:sp>
        <p:nvSpPr>
          <p:cNvPr id="4" name="Text Placeholder 3"/>
          <p:cNvSpPr>
            <a:spLocks noGrp="1"/>
          </p:cNvSpPr>
          <p:nvPr>
            <p:ph type="body" sz="quarter" idx="12"/>
          </p:nvPr>
        </p:nvSpPr>
        <p:spPr>
          <a:xfrm>
            <a:off x="152400" y="2138947"/>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Server-Side Error Checking</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63036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Users will submit errors; it’s a fact of life that as a web developer, you will encounter situations where an error is submitted.</a:t>
            </a:r>
          </a:p>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There are many types of errors that can occur:</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The user tries to request a resource that does not exist</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The user inputs data that does not make sense (bad arguments/parameters/ </a:t>
            </a:r>
            <a:r>
              <a:rPr lang="en-US" sz="1800" dirty="0" err="1">
                <a:latin typeface="Verdana" panose="020B0604030504040204" pitchFamily="34" charset="0"/>
                <a:ea typeface="Verdana" panose="020B0604030504040204" pitchFamily="34" charset="0"/>
                <a:cs typeface="Verdana" panose="020B0604030504040204" pitchFamily="34" charset="0"/>
              </a:rPr>
              <a:t>querystring</a:t>
            </a:r>
            <a:r>
              <a:rPr lang="en-US" sz="1800" dirty="0">
                <a:latin typeface="Verdana" panose="020B0604030504040204" pitchFamily="34" charset="0"/>
                <a:ea typeface="Verdana" panose="020B0604030504040204" pitchFamily="34" charset="0"/>
                <a:cs typeface="Verdana" panose="020B0604030504040204" pitchFamily="34" charset="0"/>
              </a:rPr>
              <a:t> data)</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The user is not authenticated</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The input the user provides does not make sense</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The user is attempting to access resources they do not have access to</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Server-Side Validation?</a:t>
            </a:r>
          </a:p>
        </p:txBody>
      </p:sp>
    </p:spTree>
    <p:extLst>
      <p:ext uri="{BB962C8B-B14F-4D97-AF65-F5344CB8AC3E}">
        <p14:creationId xmlns:p14="http://schemas.microsoft.com/office/powerpoint/2010/main" val="3494558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007563"/>
            <a:ext cx="11585731" cy="4385167"/>
          </a:xfrm>
        </p:spPr>
        <p:txBody>
          <a:bodyPr/>
          <a:lstStyle/>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Whenever input comes from a user, you must check that this input is:</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Actually there!</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Actually the type you want!</a:t>
            </a:r>
          </a:p>
          <a:p>
            <a:pPr marR="1014730" lvl="2">
              <a:lnSpc>
                <a:spcPct val="148600"/>
              </a:lnSpc>
              <a:spcBef>
                <a:spcPts val="100"/>
              </a:spcBef>
            </a:pPr>
            <a:r>
              <a:rPr lang="en-US" sz="1600" dirty="0">
                <a:latin typeface="Verdana" panose="020B0604030504040204" pitchFamily="34" charset="0"/>
                <a:ea typeface="Verdana" panose="020B0604030504040204" pitchFamily="34" charset="0"/>
                <a:cs typeface="Verdana" panose="020B0604030504040204" pitchFamily="34" charset="0"/>
              </a:rPr>
              <a:t>For example, you may have to change from strings to numbers</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Actually valid!</a:t>
            </a:r>
          </a:p>
          <a:p>
            <a:pPr marR="1014730" lvl="2">
              <a:lnSpc>
                <a:spcPct val="148600"/>
              </a:lnSpc>
              <a:spcBef>
                <a:spcPts val="100"/>
              </a:spcBef>
            </a:pPr>
            <a:r>
              <a:rPr lang="en-US" sz="1600" dirty="0">
                <a:latin typeface="Verdana" panose="020B0604030504040204" pitchFamily="34" charset="0"/>
                <a:ea typeface="Verdana" panose="020B0604030504040204" pitchFamily="34" charset="0"/>
                <a:cs typeface="Verdana" panose="020B0604030504040204" pitchFamily="34" charset="0"/>
              </a:rPr>
              <a:t>When you write a calculator that you wouldn’t let someone divide by 0</a:t>
            </a:r>
          </a:p>
          <a:p>
            <a:pPr marL="0" marR="1014730" indent="0">
              <a:lnSpc>
                <a:spcPct val="148600"/>
              </a:lnSpc>
              <a:spcBef>
                <a:spcPts val="100"/>
              </a:spcBef>
              <a:buNone/>
            </a:pP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There are two places you will need to perform error checking:</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Inside of your routes; this will easily catch user submitted errors</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Inside of your data modules; this will allow you to ensure that you don’t create bad data.</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Server-Side Error Checking</a:t>
            </a:r>
          </a:p>
        </p:txBody>
      </p:sp>
    </p:spTree>
    <p:extLst>
      <p:ext uri="{BB962C8B-B14F-4D97-AF65-F5344CB8AC3E}">
        <p14:creationId xmlns:p14="http://schemas.microsoft.com/office/powerpoint/2010/main" val="1191450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007563"/>
            <a:ext cx="11585731" cy="4385167"/>
          </a:xfrm>
        </p:spPr>
        <p:txBody>
          <a:bodyPr/>
          <a:lstStyle/>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While we build out these APIs, error handling is extremely easy!  When you encounter an issue in your API routes, you will:</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Determine what type of error it is (i.e., the user is requesting an object that does not exist) and respond with the proper status code.</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In addition to the failed status code, also send back a JSON object that describes what happened. It can be as simple as having a property called </a:t>
            </a:r>
            <a:r>
              <a:rPr lang="en-US" sz="1800" dirty="0" err="1">
                <a:latin typeface="Verdana" panose="020B0604030504040204" pitchFamily="34" charset="0"/>
                <a:ea typeface="Verdana" panose="020B0604030504040204" pitchFamily="34" charset="0"/>
                <a:cs typeface="Verdana" panose="020B0604030504040204" pitchFamily="34" charset="0"/>
              </a:rPr>
              <a:t>errorMessage</a:t>
            </a:r>
            <a:r>
              <a:rPr lang="en-US" sz="1800" dirty="0">
                <a:latin typeface="Verdana" panose="020B0604030504040204" pitchFamily="34" charset="0"/>
                <a:ea typeface="Verdana" panose="020B0604030504040204" pitchFamily="34" charset="0"/>
                <a:cs typeface="Verdana" panose="020B0604030504040204" pitchFamily="34" charset="0"/>
              </a:rPr>
              <a:t> with a string describing the error, or an array of all the errors!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Error Handling in an API</a:t>
            </a:r>
          </a:p>
        </p:txBody>
      </p:sp>
    </p:spTree>
    <p:extLst>
      <p:ext uri="{BB962C8B-B14F-4D97-AF65-F5344CB8AC3E}">
        <p14:creationId xmlns:p14="http://schemas.microsoft.com/office/powerpoint/2010/main" val="186041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24</a:t>
            </a:fld>
            <a:endParaRPr lang="en-US" dirty="0"/>
          </a:p>
        </p:txBody>
      </p:sp>
      <p:sp>
        <p:nvSpPr>
          <p:cNvPr id="4" name="Text Placeholder 3"/>
          <p:cNvSpPr>
            <a:spLocks noGrp="1"/>
          </p:cNvSpPr>
          <p:nvPr>
            <p:ph type="body" sz="quarter" idx="12"/>
          </p:nvPr>
        </p:nvSpPr>
        <p:spPr>
          <a:xfrm>
            <a:off x="152400" y="2138947"/>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Questions?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40918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ext Placeholder 3"/>
          <p:cNvSpPr>
            <a:spLocks noGrp="1"/>
          </p:cNvSpPr>
          <p:nvPr>
            <p:ph type="body" sz="quarter" idx="12"/>
          </p:nvPr>
        </p:nvSpPr>
        <p:spPr>
          <a:xfrm>
            <a:off x="152400" y="2138947"/>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Intermediate MongoDB</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268632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Lecture 6’s repository, see </a:t>
            </a:r>
            <a:r>
              <a:rPr lang="en-US" sz="20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advanced_mongo.js</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for examples. In this file, a module is exported detailing many of the functions listed.</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 would recommend running node in the command line, requiring </a:t>
            </a:r>
            <a:r>
              <a:rPr lang="en-US" sz="20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advanced_mongo.js</a:t>
            </a:r>
            <a:r>
              <a:rPr lang="en-US" sz="2000" dirty="0">
                <a:latin typeface="Verdana" panose="020B0604030504040204" pitchFamily="34" charset="0"/>
                <a:ea typeface="Verdana" panose="020B0604030504040204" pitchFamily="34" charset="0"/>
                <a:cs typeface="Verdana" panose="020B0604030504040204" pitchFamily="34" charset="0"/>
              </a:rPr>
              <a:t>, and experimenting with it accordingly. Or, you can write your own driver to experiment.</a:t>
            </a: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Note: the data for this collection will rebuild itself every time you require the file, and for  simplicity’s sake the id’s are being stored as integers. At the end of every function, the changes  will be logged. Feel free to change this!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Demonstration</a:t>
            </a:r>
          </a:p>
        </p:txBody>
      </p:sp>
    </p:spTree>
    <p:extLst>
      <p:ext uri="{BB962C8B-B14F-4D97-AF65-F5344CB8AC3E}">
        <p14:creationId xmlns:p14="http://schemas.microsoft.com/office/powerpoint/2010/main" val="222300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find documents many more ways than just matching on multiple fields:</a:t>
            </a:r>
          </a:p>
          <a:p>
            <a:pPr lvl="1"/>
            <a:r>
              <a:rPr lang="en-US" sz="1800" dirty="0">
                <a:latin typeface="Verdana" panose="020B0604030504040204" pitchFamily="34" charset="0"/>
                <a:ea typeface="Verdana" panose="020B0604030504040204" pitchFamily="34" charset="0"/>
                <a:cs typeface="Verdana" panose="020B0604030504040204" pitchFamily="34" charset="0"/>
              </a:rPr>
              <a:t>Query by subdocuments.</a:t>
            </a:r>
          </a:p>
          <a:p>
            <a:pPr lvl="1"/>
            <a:r>
              <a:rPr lang="en-US" sz="1800" dirty="0">
                <a:latin typeface="Verdana" panose="020B0604030504040204" pitchFamily="34" charset="0"/>
                <a:ea typeface="Verdana" panose="020B0604030504040204" pitchFamily="34" charset="0"/>
                <a:cs typeface="Verdana" panose="020B0604030504040204" pitchFamily="34" charset="0"/>
              </a:rPr>
              <a:t>Query for matches inside an array.</a:t>
            </a:r>
          </a:p>
          <a:p>
            <a:pPr lvl="1"/>
            <a:r>
              <a:rPr lang="en-US" sz="1800" dirty="0">
                <a:latin typeface="Verdana" panose="020B0604030504040204" pitchFamily="34" charset="0"/>
                <a:ea typeface="Verdana" panose="020B0604030504040204" pitchFamily="34" charset="0"/>
                <a:cs typeface="Verdana" panose="020B0604030504040204" pitchFamily="34" charset="0"/>
              </a:rPr>
              <a:t>Query for a field to be one of many values.</a:t>
            </a:r>
          </a:p>
          <a:p>
            <a:pPr lvl="1"/>
            <a:r>
              <a:rPr lang="en-US" sz="1800" dirty="0">
                <a:latin typeface="Verdana" panose="020B0604030504040204" pitchFamily="34" charset="0"/>
                <a:ea typeface="Verdana" panose="020B0604030504040204" pitchFamily="34" charset="0"/>
                <a:cs typeface="Verdana" panose="020B0604030504040204" pitchFamily="34" charset="0"/>
              </a:rPr>
              <a:t>Matching fields that are less than (or equal to) a value.</a:t>
            </a:r>
          </a:p>
          <a:p>
            <a:pPr lvl="1"/>
            <a:r>
              <a:rPr lang="en-US" sz="1800" dirty="0">
                <a:latin typeface="Verdana" panose="020B0604030504040204" pitchFamily="34" charset="0"/>
                <a:ea typeface="Verdana" panose="020B0604030504040204" pitchFamily="34" charset="0"/>
                <a:cs typeface="Verdana" panose="020B0604030504040204" pitchFamily="34" charset="0"/>
              </a:rPr>
              <a:t>Matching fields that are greater than (or equal to) a value.</a:t>
            </a:r>
          </a:p>
          <a:p>
            <a:pPr lvl="1"/>
            <a:r>
              <a:rPr lang="en-US" sz="1800" dirty="0">
                <a:latin typeface="Verdana" panose="020B0604030504040204" pitchFamily="34" charset="0"/>
                <a:ea typeface="Verdana" panose="020B0604030504040204" pitchFamily="34" charset="0"/>
                <a:cs typeface="Verdana" panose="020B0604030504040204" pitchFamily="34" charset="0"/>
              </a:rPr>
              <a:t>Performing a logical query for all matching queries, or any matching queries.</a:t>
            </a:r>
          </a:p>
          <a:p>
            <a:pPr lvl="1"/>
            <a:r>
              <a:rPr lang="en-US" sz="1800" dirty="0">
                <a:latin typeface="Verdana" panose="020B0604030504040204" pitchFamily="34" charset="0"/>
                <a:ea typeface="Verdana" panose="020B0604030504040204" pitchFamily="34" charset="0"/>
                <a:cs typeface="Verdana" panose="020B0604030504040204" pitchFamily="34" charset="0"/>
              </a:rPr>
              <a:t>JavaScript based querying!</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also do things like:</a:t>
            </a:r>
          </a:p>
          <a:p>
            <a:pPr lvl="1"/>
            <a:r>
              <a:rPr lang="en-US" sz="1800" dirty="0">
                <a:latin typeface="Verdana" panose="020B0604030504040204" pitchFamily="34" charset="0"/>
                <a:ea typeface="Verdana" panose="020B0604030504040204" pitchFamily="34" charset="0"/>
                <a:cs typeface="Verdana" panose="020B0604030504040204" pitchFamily="34" charset="0"/>
              </a:rPr>
              <a:t>Grouping</a:t>
            </a:r>
          </a:p>
          <a:p>
            <a:pPr lvl="1"/>
            <a:r>
              <a:rPr lang="en-US" sz="1800" dirty="0">
                <a:latin typeface="Verdana" panose="020B0604030504040204" pitchFamily="34" charset="0"/>
                <a:ea typeface="Verdana" panose="020B0604030504040204" pitchFamily="34" charset="0"/>
                <a:cs typeface="Verdana" panose="020B0604030504040204" pitchFamily="34" charset="0"/>
              </a:rPr>
              <a:t>Returning only certain fields</a:t>
            </a:r>
          </a:p>
          <a:p>
            <a:pPr lvl="1"/>
            <a:r>
              <a:rPr lang="en-US" sz="1800" dirty="0">
                <a:latin typeface="Verdana" panose="020B0604030504040204" pitchFamily="34" charset="0"/>
                <a:ea typeface="Verdana" panose="020B0604030504040204" pitchFamily="34" charset="0"/>
                <a:cs typeface="Verdana" panose="020B0604030504040204" pitchFamily="34" charset="0"/>
              </a:rPr>
              <a:t>Sorting</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Advanced Querying  </a:t>
            </a:r>
          </a:p>
        </p:txBody>
      </p:sp>
    </p:spTree>
    <p:extLst>
      <p:ext uri="{BB962C8B-B14F-4D97-AF65-F5344CB8AC3E}">
        <p14:creationId xmlns:p14="http://schemas.microsoft.com/office/powerpoint/2010/main" val="1716077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There are many ways we can update documents, rather than just replacing their entire content.</a:t>
            </a:r>
          </a:p>
          <a:p>
            <a:pPr lvl="1"/>
            <a:r>
              <a:rPr lang="en-US" sz="1800" dirty="0">
                <a:latin typeface="Verdana" panose="020B0604030504040204" pitchFamily="34" charset="0"/>
                <a:ea typeface="Verdana" panose="020B0604030504040204" pitchFamily="34" charset="0"/>
                <a:cs typeface="Verdana" panose="020B0604030504040204" pitchFamily="34" charset="0"/>
              </a:rPr>
              <a:t>We can change only specific fields</a:t>
            </a:r>
          </a:p>
          <a:p>
            <a:pPr lvl="1"/>
            <a:r>
              <a:rPr lang="en-US" sz="1800" dirty="0">
                <a:latin typeface="Verdana" panose="020B0604030504040204" pitchFamily="34" charset="0"/>
                <a:ea typeface="Verdana" panose="020B0604030504040204" pitchFamily="34" charset="0"/>
                <a:cs typeface="Verdana" panose="020B0604030504040204" pitchFamily="34" charset="0"/>
              </a:rPr>
              <a:t>Update subdocuments</a:t>
            </a:r>
          </a:p>
          <a:p>
            <a:pPr lvl="1"/>
            <a:r>
              <a:rPr lang="en-US" sz="1800" dirty="0">
                <a:latin typeface="Verdana" panose="020B0604030504040204" pitchFamily="34" charset="0"/>
                <a:ea typeface="Verdana" panose="020B0604030504040204" pitchFamily="34" charset="0"/>
                <a:cs typeface="Verdana" panose="020B0604030504040204" pitchFamily="34" charset="0"/>
              </a:rPr>
              <a:t>Increment fields</a:t>
            </a:r>
          </a:p>
          <a:p>
            <a:pPr lvl="1"/>
            <a:r>
              <a:rPr lang="en-US" sz="1800" dirty="0">
                <a:latin typeface="Verdana" panose="020B0604030504040204" pitchFamily="34" charset="0"/>
                <a:ea typeface="Verdana" panose="020B0604030504040204" pitchFamily="34" charset="0"/>
                <a:cs typeface="Verdana" panose="020B0604030504040204" pitchFamily="34" charset="0"/>
              </a:rPr>
              <a:t>Multiply fields value</a:t>
            </a:r>
          </a:p>
          <a:p>
            <a:pPr lvl="1"/>
            <a:r>
              <a:rPr lang="en-US" sz="1800" dirty="0">
                <a:latin typeface="Verdana" panose="020B0604030504040204" pitchFamily="34" charset="0"/>
                <a:ea typeface="Verdana" panose="020B0604030504040204" pitchFamily="34" charset="0"/>
                <a:cs typeface="Verdana" panose="020B0604030504040204" pitchFamily="34" charset="0"/>
              </a:rPr>
              <a:t>Remove fields</a:t>
            </a:r>
          </a:p>
          <a:p>
            <a:pPr lvl="1"/>
            <a:r>
              <a:rPr lang="en-US" sz="1800" dirty="0">
                <a:latin typeface="Verdana" panose="020B0604030504040204" pitchFamily="34" charset="0"/>
                <a:ea typeface="Verdana" panose="020B0604030504040204" pitchFamily="34" charset="0"/>
                <a:cs typeface="Verdana" panose="020B0604030504040204" pitchFamily="34" charset="0"/>
              </a:rPr>
              <a:t>Update to a minimum value</a:t>
            </a:r>
          </a:p>
          <a:p>
            <a:pPr lvl="1"/>
            <a:r>
              <a:rPr lang="en-US" sz="1800" dirty="0">
                <a:latin typeface="Verdana" panose="020B0604030504040204" pitchFamily="34" charset="0"/>
                <a:ea typeface="Verdana" panose="020B0604030504040204" pitchFamily="34" charset="0"/>
                <a:cs typeface="Verdana" panose="020B0604030504040204" pitchFamily="34" charset="0"/>
              </a:rPr>
              <a:t>Update to a maximum value</a:t>
            </a:r>
          </a:p>
          <a:p>
            <a:pPr lvl="1"/>
            <a:r>
              <a:rPr lang="en-US" sz="1800" dirty="0">
                <a:latin typeface="Verdana" panose="020B0604030504040204" pitchFamily="34" charset="0"/>
                <a:ea typeface="Verdana" panose="020B0604030504040204" pitchFamily="34" charset="0"/>
                <a:cs typeface="Verdana" panose="020B0604030504040204" pitchFamily="34" charset="0"/>
              </a:rPr>
              <a:t>Manipulate arrays</a:t>
            </a:r>
          </a:p>
          <a:p>
            <a:pPr marL="0" indent="0">
              <a:buNone/>
            </a:pPr>
            <a:br>
              <a:rPr lang="en-US" sz="2000" dirty="0">
                <a:latin typeface="Verdana" panose="020B0604030504040204" pitchFamily="34" charset="0"/>
                <a:ea typeface="Verdana" panose="020B0604030504040204" pitchFamily="34" charset="0"/>
                <a:cs typeface="Verdana" panose="020B0604030504040204" pitchFamily="34" charset="0"/>
              </a:rPr>
            </a:br>
            <a:r>
              <a:rPr lang="en-US" sz="2000" dirty="0">
                <a:latin typeface="Verdana" panose="020B0604030504040204" pitchFamily="34" charset="0"/>
                <a:ea typeface="Verdana" panose="020B0604030504040204" pitchFamily="34" charset="0"/>
                <a:cs typeface="Verdana" panose="020B0604030504040204" pitchFamily="34" charset="0"/>
              </a:rPr>
              <a:t>All of these are demonstrated in </a:t>
            </a:r>
            <a:r>
              <a:rPr lang="en-US" sz="20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advanced_mongo.js</a:t>
            </a:r>
            <a:r>
              <a:rPr lang="en-US" sz="2000" dirty="0">
                <a:latin typeface="Verdana" panose="020B0604030504040204" pitchFamily="34" charset="0"/>
                <a:ea typeface="Verdana" panose="020B0604030504040204" pitchFamily="34" charset="0"/>
                <a:cs typeface="Verdana" panose="020B0604030504040204" pitchFamily="34" charset="0"/>
              </a:rPr>
              <a:t>, where you can experiment with them accordingly through the node command line or writing your own file.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Advanced Updating  </a:t>
            </a:r>
          </a:p>
        </p:txBody>
      </p:sp>
    </p:spTree>
    <p:extLst>
      <p:ext uri="{BB962C8B-B14F-4D97-AF65-F5344CB8AC3E}">
        <p14:creationId xmlns:p14="http://schemas.microsoft.com/office/powerpoint/2010/main" val="1345772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5313745"/>
          </a:xfrm>
        </p:spPr>
        <p:txBody>
          <a:bodyPr/>
          <a:lstStyle/>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Naturally, as JSON documents, we can store arrays in MongoDB.</a:t>
            </a:r>
          </a:p>
          <a:p>
            <a:pPr lvl="1"/>
            <a:r>
              <a:rPr lang="en-US" sz="1800" dirty="0">
                <a:latin typeface="Verdana" panose="020B0604030504040204" pitchFamily="34" charset="0"/>
                <a:ea typeface="Verdana" panose="020B0604030504040204" pitchFamily="34" charset="0"/>
                <a:cs typeface="Verdana" panose="020B0604030504040204" pitchFamily="34" charset="0"/>
              </a:rPr>
              <a:t>Entries can be primitives or objects!</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query documents based on arrays and update arrays and their entries. When dealing with arrays containing subdocuments, we can query for matching fields on subdocuments.</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query arrays to find documents that have arrays with matching entries.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Array Querying Operations</a:t>
            </a:r>
          </a:p>
        </p:txBody>
      </p:sp>
    </p:spTree>
    <p:extLst>
      <p:ext uri="{BB962C8B-B14F-4D97-AF65-F5344CB8AC3E}">
        <p14:creationId xmlns:p14="http://schemas.microsoft.com/office/powerpoint/2010/main" val="2694101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Arguably, the most difficult part of MongoDB is array manipulation due to the complex syntax of  combining arrays and subdocuments.</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There are many ways of updating arrays:</a:t>
            </a:r>
          </a:p>
          <a:p>
            <a:pPr lvl="1"/>
            <a:r>
              <a:rPr lang="en-US" sz="1800" dirty="0">
                <a:latin typeface="Verdana" panose="020B0604030504040204" pitchFamily="34" charset="0"/>
                <a:ea typeface="Verdana" panose="020B0604030504040204" pitchFamily="34" charset="0"/>
                <a:cs typeface="Verdana" panose="020B0604030504040204" pitchFamily="34" charset="0"/>
              </a:rPr>
              <a:t>Adding to the array if it does not already exist</a:t>
            </a:r>
          </a:p>
          <a:p>
            <a:pPr lvl="1"/>
            <a:r>
              <a:rPr lang="en-US" sz="1800" dirty="0">
                <a:latin typeface="Verdana" panose="020B0604030504040204" pitchFamily="34" charset="0"/>
                <a:ea typeface="Verdana" panose="020B0604030504040204" pitchFamily="34" charset="0"/>
                <a:cs typeface="Verdana" panose="020B0604030504040204" pitchFamily="34" charset="0"/>
              </a:rPr>
              <a:t>Adding to the array whether or not it exists</a:t>
            </a:r>
          </a:p>
          <a:p>
            <a:pPr lvl="1"/>
            <a:r>
              <a:rPr lang="en-US" sz="1800" dirty="0">
                <a:latin typeface="Verdana" panose="020B0604030504040204" pitchFamily="34" charset="0"/>
                <a:ea typeface="Verdana" panose="020B0604030504040204" pitchFamily="34" charset="0"/>
                <a:cs typeface="Verdana" panose="020B0604030504040204" pitchFamily="34" charset="0"/>
              </a:rPr>
              <a:t>Popping the first or last element</a:t>
            </a:r>
          </a:p>
          <a:p>
            <a:pPr lvl="1"/>
            <a:r>
              <a:rPr lang="en-US" sz="1800" dirty="0">
                <a:latin typeface="Verdana" panose="020B0604030504040204" pitchFamily="34" charset="0"/>
                <a:ea typeface="Verdana" panose="020B0604030504040204" pitchFamily="34" charset="0"/>
                <a:cs typeface="Verdana" panose="020B0604030504040204" pitchFamily="34" charset="0"/>
              </a:rPr>
              <a:t>Remove a single matching element</a:t>
            </a:r>
          </a:p>
          <a:p>
            <a:pPr lvl="1"/>
            <a:r>
              <a:rPr lang="en-US" sz="1800" dirty="0">
                <a:latin typeface="Verdana" panose="020B0604030504040204" pitchFamily="34" charset="0"/>
                <a:ea typeface="Verdana" panose="020B0604030504040204" pitchFamily="34" charset="0"/>
                <a:cs typeface="Verdana" panose="020B0604030504040204" pitchFamily="34" charset="0"/>
              </a:rPr>
              <a:t>Removing all matching elements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Array Manipulation Operations</a:t>
            </a:r>
          </a:p>
        </p:txBody>
      </p:sp>
    </p:spTree>
    <p:extLst>
      <p:ext uri="{BB962C8B-B14F-4D97-AF65-F5344CB8AC3E}">
        <p14:creationId xmlns:p14="http://schemas.microsoft.com/office/powerpoint/2010/main" val="1933813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9</a:t>
            </a:fld>
            <a:endParaRPr lang="en-US" dirty="0"/>
          </a:p>
        </p:txBody>
      </p:sp>
      <p:sp>
        <p:nvSpPr>
          <p:cNvPr id="4" name="Text Placeholder 3"/>
          <p:cNvSpPr>
            <a:spLocks noGrp="1"/>
          </p:cNvSpPr>
          <p:nvPr>
            <p:ph type="body" sz="quarter" idx="12"/>
          </p:nvPr>
        </p:nvSpPr>
        <p:spPr>
          <a:xfrm>
            <a:off x="152400" y="2138947"/>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API: POST, PUT, PATCH, DELETE</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185564454"/>
      </p:ext>
    </p:extLst>
  </p:cSld>
  <p:clrMapOvr>
    <a:masterClrMapping/>
  </p:clrMapOvr>
</p:sld>
</file>

<file path=ppt/theme/theme1.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1E406F"/>
      </a:accent1>
      <a:accent2>
        <a:srgbClr val="EEA42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53971</TotalTime>
  <Words>1758</Words>
  <Application>Microsoft Macintosh PowerPoint</Application>
  <PresentationFormat>Custom</PresentationFormat>
  <Paragraphs>181</Paragraphs>
  <Slides>24</Slides>
  <Notes>0</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24</vt:i4>
      </vt:variant>
    </vt:vector>
  </HeadingPairs>
  <TitlesOfParts>
    <vt:vector size="39" baseType="lpstr">
      <vt:lpstr>Arial</vt:lpstr>
      <vt:lpstr>Calibri</vt:lpstr>
      <vt:lpstr>Century Gothic</vt:lpstr>
      <vt:lpstr>Courier New</vt:lpstr>
      <vt:lpstr>Times New Roman</vt:lpstr>
      <vt:lpstr>Verdana</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PowerPoint Presentation</vt:lpstr>
      <vt:lpstr>PowerPoint Presentation</vt:lpstr>
      <vt:lpstr>Demonstration</vt:lpstr>
      <vt:lpstr>Advanced Querying  </vt:lpstr>
      <vt:lpstr>Advanced Updating  </vt:lpstr>
      <vt:lpstr>Array Querying Operations</vt:lpstr>
      <vt:lpstr>Array Manipulation Operations</vt:lpstr>
      <vt:lpstr>PowerPoint Presentation</vt:lpstr>
      <vt:lpstr>POST, PUT, PATCH, DELETE</vt:lpstr>
      <vt:lpstr>The Request Body</vt:lpstr>
      <vt:lpstr>Using Request Body Data</vt:lpstr>
      <vt:lpstr>Using Postman</vt:lpstr>
      <vt:lpstr>Using Postman to Send JSON Data</vt:lpstr>
      <vt:lpstr>Adding a Blog Post with Postman</vt:lpstr>
      <vt:lpstr>Using the Data That Was Sent in the Request</vt:lpstr>
      <vt:lpstr>Updating Data - PUT</vt:lpstr>
      <vt:lpstr>Updating Data - PATCH</vt:lpstr>
      <vt:lpstr>Deleting Data</vt:lpstr>
      <vt:lpstr>PowerPoint Presentation</vt:lpstr>
      <vt:lpstr>What is Server-Side Validation?</vt:lpstr>
      <vt:lpstr>Server-Side Error Checking</vt:lpstr>
      <vt:lpstr>Error Handling in an API</vt:lpstr>
      <vt:lpstr>PowerPoint Presentation</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Patrick Hill</cp:lastModifiedBy>
  <cp:revision>1273</cp:revision>
  <cp:lastPrinted>2016-08-09T14:57:31Z</cp:lastPrinted>
  <dcterms:created xsi:type="dcterms:W3CDTF">2013-11-01T14:42:31Z</dcterms:created>
  <dcterms:modified xsi:type="dcterms:W3CDTF">2020-01-11T14:06:39Z</dcterms:modified>
</cp:coreProperties>
</file>