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40"/>
  </p:notesMasterIdLst>
  <p:handoutMasterIdLst>
    <p:handoutMasterId r:id="rId41"/>
  </p:handoutMasterIdLst>
  <p:sldIdLst>
    <p:sldId id="293" r:id="rId10"/>
    <p:sldId id="292" r:id="rId11"/>
    <p:sldId id="392" r:id="rId12"/>
    <p:sldId id="294" r:id="rId13"/>
    <p:sldId id="331" r:id="rId14"/>
    <p:sldId id="297" r:id="rId15"/>
    <p:sldId id="296" r:id="rId16"/>
    <p:sldId id="298" r:id="rId17"/>
    <p:sldId id="303" r:id="rId18"/>
    <p:sldId id="332" r:id="rId19"/>
    <p:sldId id="299" r:id="rId20"/>
    <p:sldId id="300" r:id="rId21"/>
    <p:sldId id="390" r:id="rId22"/>
    <p:sldId id="301" r:id="rId23"/>
    <p:sldId id="302" r:id="rId24"/>
    <p:sldId id="304" r:id="rId25"/>
    <p:sldId id="305" r:id="rId26"/>
    <p:sldId id="393" r:id="rId27"/>
    <p:sldId id="309" r:id="rId28"/>
    <p:sldId id="307" r:id="rId29"/>
    <p:sldId id="308" r:id="rId30"/>
    <p:sldId id="310" r:id="rId31"/>
    <p:sldId id="329" r:id="rId32"/>
    <p:sldId id="330" r:id="rId33"/>
    <p:sldId id="311" r:id="rId34"/>
    <p:sldId id="313" r:id="rId35"/>
    <p:sldId id="395" r:id="rId36"/>
    <p:sldId id="394" r:id="rId37"/>
    <p:sldId id="398" r:id="rId38"/>
    <p:sldId id="399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62E"/>
    <a:srgbClr val="AB263D"/>
    <a:srgbClr val="8A0028"/>
    <a:srgbClr val="AB192E"/>
    <a:srgbClr val="A0192E"/>
    <a:srgbClr val="901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7" autoAdjust="0"/>
    <p:restoredTop sz="50000" autoAdjust="0"/>
  </p:normalViewPr>
  <p:slideViewPr>
    <p:cSldViewPr snapToGrid="0">
      <p:cViewPr varScale="1">
        <p:scale>
          <a:sx n="151" d="100"/>
          <a:sy n="151" d="100"/>
        </p:scale>
        <p:origin x="224" y="31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600" b="0" i="0">
                <a:latin typeface="Arial"/>
                <a:cs typeface="Arial"/>
              </a:defRPr>
            </a:lvl1pPr>
            <a:lvl2pPr marL="8001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7" y="82958"/>
            <a:ext cx="3346704" cy="1646578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44684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- 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3520" y="681016"/>
            <a:ext cx="3245314" cy="30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465" y="0"/>
            <a:ext cx="9103360" cy="68275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0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  <p:sldLayoutId id="214748380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k.Hill@stevens.edu" TargetMode="Externa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xss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y_hacker_site.com/my_attack_vector.txt" TargetMode="External"/><Relationship Id="rId2" Type="http://schemas.openxmlformats.org/officeDocument/2006/relationships/hyperlink" Target="http://localhost/view_image.php?file=my_story.txt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99552" y="1973452"/>
            <a:ext cx="9189720" cy="1265048"/>
          </a:xfrm>
        </p:spPr>
        <p:txBody>
          <a:bodyPr/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546 – Web Programming I</a:t>
            </a:r>
          </a:p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and Security</a:t>
            </a:r>
          </a:p>
          <a:p>
            <a:pPr algn="ctr"/>
            <a:endParaRPr lang="en-US" dirty="0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467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363662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Smaller payloads; you can only send down data that the user cares about.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split up your code into a more modular setup.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keep updating one page, rather than re-requesting entirely new pages all the time!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one page is updating, you will not have to re-request and re-render the same resources such as stylesheets and JS files, making your application often perform much better.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of using AJAX</a:t>
            </a:r>
          </a:p>
        </p:txBody>
      </p:sp>
    </p:spTree>
    <p:extLst>
      <p:ext uri="{BB962C8B-B14F-4D97-AF65-F5344CB8AC3E}">
        <p14:creationId xmlns:p14="http://schemas.microsoft.com/office/powerpoint/2010/main" val="21714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23641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Harder to handle search crawlers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more your app requires JavaScript, generally, without a prerendering setup, the worse your SEO becomes.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edge cases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more you rely on the client and their browser, the more combinations of things can go wrong; from them having a Chrome extension that somehow interferes with your page, to them losing internet, once it's in their hands anything can happen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Forces you to manually keep track of the state of your app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to rebind your event handlers constantly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the advanced jQuery section for a note about this!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Downsides of using AJAX</a:t>
            </a:r>
          </a:p>
        </p:txBody>
      </p:sp>
    </p:spTree>
    <p:extLst>
      <p:ext uri="{BB962C8B-B14F-4D97-AF65-F5344CB8AC3E}">
        <p14:creationId xmlns:p14="http://schemas.microsoft.com/office/powerpoint/2010/main" val="40557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046585"/>
            <a:ext cx="11585731" cy="4933809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excels at all situations where you have to send small payloads back and forth between the user and the server.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 Page Applications essentially require AJAX to function; AJAX allows you to send data without leaving the page. This allows the user to keep do things like click a button to save progress but immediately keep working while the progress is still being stored.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pages that require real time updates, AJAX allows you to successfully stay on one page and just keep updating small bits of data constantly, delivering a seamless user experience.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would I use AJAX?</a:t>
            </a:r>
          </a:p>
        </p:txBody>
      </p:sp>
    </p:spTree>
    <p:extLst>
      <p:ext uri="{BB962C8B-B14F-4D97-AF65-F5344CB8AC3E}">
        <p14:creationId xmlns:p14="http://schemas.microsoft.com/office/powerpoint/2010/main" val="352177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jQuery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993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71388"/>
            <a:ext cx="11585731" cy="4937312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several ways of making AJAX requests, however they are all simply shorthand for the $.ajax method, which you can see in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basic_ajax_with_jquery.js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requests return promises, as they are asynchronous! The AJAX request method takes an object that allows you to easily POST data to a server.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AJAX detects a JSON response, it will automatically serialize it to a JavaScript object.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an AJAX request using jQuery</a:t>
            </a:r>
          </a:p>
        </p:txBody>
      </p:sp>
    </p:spTree>
    <p:extLst>
      <p:ext uri="{BB962C8B-B14F-4D97-AF65-F5344CB8AC3E}">
        <p14:creationId xmlns:p14="http://schemas.microsoft.com/office/powerpoint/2010/main" val="283134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015054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Sometimes, you need to store arbitrary data on your elements, such as an identifier that corresponds to a database entry for that piece of data.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the $(“selector”).data(“key-name”) to get this data, and $(“selector”).data(“key-name”, “new value”) to set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Storing 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23907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your server responds with HTML, you can easily target an element and set its HTML.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allows you to have server-side rendering that is then placed on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Adding HTML to a page</a:t>
            </a:r>
          </a:p>
        </p:txBody>
      </p:sp>
    </p:spTree>
    <p:extLst>
      <p:ext uri="{BB962C8B-B14F-4D97-AF65-F5344CB8AC3E}">
        <p14:creationId xmlns:p14="http://schemas.microsoft.com/office/powerpoint/2010/main" val="29012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54476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curious thing you may notice is that pieces of data that are added to the page after the page loads may not have their events bound!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when you bind events, it binds them to elements that exist; it literally attaches event listeners to each DOM object!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you may have to rebind events after adding new content to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Rebinding Events</a:t>
            </a:r>
          </a:p>
        </p:txBody>
      </p:sp>
    </p:spTree>
    <p:extLst>
      <p:ext uri="{BB962C8B-B14F-4D97-AF65-F5344CB8AC3E}">
        <p14:creationId xmlns:p14="http://schemas.microsoft.com/office/powerpoint/2010/main" val="391066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Concerns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8273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29184" y="1339343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the public nature of web applications, there are a number of security concerns we face when dealing with Web Programming.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common ones are: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 Attack (Cross Site Scripting Attack)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/ DDOS (Denial Of Service / Distributed Denial Of Service)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Injections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Phishing attempts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Brute Forces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Inclusion Vulnerabilities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concerns</a:t>
            </a:r>
          </a:p>
        </p:txBody>
      </p:sp>
    </p:spTree>
    <p:extLst>
      <p:ext uri="{BB962C8B-B14F-4D97-AF65-F5344CB8AC3E}">
        <p14:creationId xmlns:p14="http://schemas.microsoft.com/office/powerpoint/2010/main" val="6079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Patrick Hill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Adjunct Professor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Department</a:t>
            </a:r>
          </a:p>
          <a:p>
            <a:r>
              <a:rPr lang="en-US" dirty="0">
                <a:solidFill>
                  <a:srgbClr val="AB2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Patrick.Hill@stevens.edu</a:t>
            </a:r>
            <a:endParaRPr lang="en-US" dirty="0">
              <a:solidFill>
                <a:srgbClr val="AB2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9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most attacks, tools and strategies have been developed for handling the attacks as best you can. Some of these attacks target users directly, such as Phishing attempts; some of them attack your own system.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your job as a web developer to be mindful of these security issues and preemptively protect against them as best you can.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329205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XSS Attack is an injection attack, where a malicious user manages to inject content(typically, JavaScript) into your website.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XSS attacks by never displaying raw input that any user on your site may submit; you must always sanitize it and strip HTML from it. 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always safer to deny all HTML except for a whitelisted set of tags and attributes, rather than reject tags and attributes that you think should not be allowed.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the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to help protect yourself</a:t>
            </a:r>
          </a:p>
          <a:p>
            <a:pPr lvl="2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https://www.npmjs.com/package/xss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demonstrated XSS attacks before.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XSS Attacks</a:t>
            </a:r>
          </a:p>
        </p:txBody>
      </p:sp>
    </p:spTree>
    <p:extLst>
      <p:ext uri="{BB962C8B-B14F-4D97-AF65-F5344CB8AC3E}">
        <p14:creationId xmlns:p14="http://schemas.microsoft.com/office/powerpoint/2010/main" val="47856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1236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DDOS Attack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DDOS attack is a Distributed Denial of Service attack.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general, a DOS is when some form of attack renders a server unable to respond in a timely manner.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DDOS attack is when many machines are being used simultaneously to access a website / server, causing it to fall under such heavy load that it cannot keep up with any of the requests. This renders the server unusable; all requests will timeout.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mitigate a DDOS attack by: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Temporarily upping your available bandwidth to ride it out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a service such as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CloudFlare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handle incoming traffic and prevent suspected DDOSs.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5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515816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SQL Injection is when you allow for a user to sneak their own SQL statements into SQL you're sending to the server. This allows them to attain unauthorized access to your database.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this by: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Sanitizing all strings used as input</a:t>
            </a:r>
          </a:p>
          <a:p>
            <a:pPr lvl="1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prepared statements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our course, as we use MongoDB, we do not have to worry about SQL Injections.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 is vulnerable to other injection attacks, but they are much more involved and rely on server exploits beyond the scope of this course.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77992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Injections</a:t>
            </a:r>
          </a:p>
        </p:txBody>
      </p:sp>
    </p:spTree>
    <p:extLst>
      <p:ext uri="{BB962C8B-B14F-4D97-AF65-F5344CB8AC3E}">
        <p14:creationId xmlns:p14="http://schemas.microsoft.com/office/powerpoint/2010/main" val="158847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142742"/>
            <a:ext cx="11585731" cy="4385167"/>
          </a:xfrm>
        </p:spPr>
        <p:txBody>
          <a:bodyPr/>
          <a:lstStyle/>
          <a:p>
            <a:r>
              <a:rPr lang="en-US" sz="2000" dirty="0"/>
              <a:t>A Brute Force Attack is when a user attempts to find information about your system / resources in your system (such as users) by providing a constant stream of values.</a:t>
            </a:r>
          </a:p>
          <a:p>
            <a:r>
              <a:rPr lang="en-US" sz="2000" dirty="0"/>
              <a:t>User logins are particularly vulnerable to Brute Force Attacks.</a:t>
            </a:r>
          </a:p>
          <a:p>
            <a:pPr lvl="1"/>
            <a:r>
              <a:rPr lang="en-US" sz="2000" dirty="0"/>
              <a:t>A malicious user would target your login form</a:t>
            </a:r>
          </a:p>
          <a:p>
            <a:pPr lvl="1"/>
            <a:r>
              <a:rPr lang="en-US" sz="2000" dirty="0"/>
              <a:t>They would write a script to submit to that form with known usernames and the most common 10,000 passwords.</a:t>
            </a:r>
          </a:p>
          <a:p>
            <a:pPr lvl="1"/>
            <a:r>
              <a:rPr lang="en-US" sz="2000" dirty="0"/>
              <a:t>In time, they would be able to successfully harvest usernames and passwords</a:t>
            </a:r>
          </a:p>
          <a:p>
            <a:r>
              <a:rPr lang="en-US" sz="2000" dirty="0"/>
              <a:t>You can prevent your system from brute force attacks by:</a:t>
            </a:r>
          </a:p>
          <a:p>
            <a:pPr lvl="1"/>
            <a:r>
              <a:rPr lang="en-US" sz="2000" dirty="0"/>
              <a:t>Tracking the IP of every form submission and limiting based on that</a:t>
            </a:r>
          </a:p>
          <a:p>
            <a:pPr lvl="1"/>
            <a:r>
              <a:rPr lang="en-US" sz="2000" dirty="0"/>
              <a:t>Lock accounts after some number of failed attempts to access.</a:t>
            </a:r>
          </a:p>
          <a:p>
            <a:pPr lvl="1"/>
            <a:r>
              <a:rPr lang="en-US" sz="2000" dirty="0"/>
              <a:t>On password login attempts, you can purposefully stall your responses so that the attacker has to wait longer and longer, reducing the effectiveness of their attack.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77992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Brute Force Attacks</a:t>
            </a:r>
          </a:p>
        </p:txBody>
      </p:sp>
    </p:spTree>
    <p:extLst>
      <p:ext uri="{BB962C8B-B14F-4D97-AF65-F5344CB8AC3E}">
        <p14:creationId xmlns:p14="http://schemas.microsoft.com/office/powerpoint/2010/main" val="278234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allow users access to resources that are stored in files, you may be tempted to give them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have paths to the files stored in the GET string, like so: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http://localhost:3000/view_story?file=my_story.txt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leaves you open to a Local File Inclusion!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change 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my_story.txt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../../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database_credentials.txt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something similar to access local files, if you do not allow users to select from a limited set of filenames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You're also vulnerable to a Remote File Inclusion!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change </a:t>
            </a:r>
            <a:r>
              <a:rPr lang="en-US" sz="18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my_file.png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be 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http://my_hacker_site.com/my_attack_vector.txt</a:t>
            </a:r>
            <a:r>
              <a:rPr 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execute your own scripts inside their page, which would allow you to gain access to their system!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prevent these types of attacks by: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Referencing resources by ids, that you then lookup files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allowing known, acceptable resource to be included.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Inclusion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2439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to be constantly aware of these issues, and many more. You are responsible for your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</a:t>
            </a:r>
            <a:r>
              <a:rPr lang="en-US" sz="2000" dirty="0" err="1"/>
              <a:t>You</a:t>
            </a:r>
            <a:r>
              <a:rPr lang="en-US" sz="2000" dirty="0"/>
              <a:t> have to be constantly aware of these issues, and many more. You are responsible for your users and their data; you should make your best efforts to be secure.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their data; you should make your best efforts to be secure.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concerned do we have to be?</a:t>
            </a:r>
          </a:p>
        </p:txBody>
      </p:sp>
    </p:spTree>
    <p:extLst>
      <p:ext uri="{BB962C8B-B14F-4D97-AF65-F5344CB8AC3E}">
        <p14:creationId xmlns:p14="http://schemas.microsoft.com/office/powerpoint/2010/main" val="265562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 dynamic page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2001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Dynamic HTML Page is any page that manipulates itself after the client has received it.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Until now, we have used a small amount of JavaScript in order to interact with the page. We have also been creating APIs that are not particularly useful for a user.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may not combine these two things to start creating robust, single page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 Dynamic HTML Page?</a:t>
            </a:r>
          </a:p>
        </p:txBody>
      </p:sp>
    </p:spTree>
    <p:extLst>
      <p:ext uri="{BB962C8B-B14F-4D97-AF65-F5344CB8AC3E}">
        <p14:creationId xmlns:p14="http://schemas.microsoft.com/office/powerpoint/2010/main" val="95323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make a new status on Facebook, you never leave the page; instead it just shows up at the top of your page.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Tumblr, when you scroll down far enough, the page automatically queries new data to show you.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reddit, when you upvote or downvote a post, it submits that action without leaving the page.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Gmail, all actions are done via AJAX! You never actually leave the main page, it's all clever JavaScript.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pages we're familiar with</a:t>
            </a:r>
          </a:p>
        </p:txBody>
      </p:sp>
    </p:spTree>
    <p:extLst>
      <p:ext uri="{BB962C8B-B14F-4D97-AF65-F5344CB8AC3E}">
        <p14:creationId xmlns:p14="http://schemas.microsoft.com/office/powerpoint/2010/main" val="7990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6343" y="2138947"/>
            <a:ext cx="11522671" cy="1099553"/>
          </a:xfrm>
        </p:spPr>
        <p:txBody>
          <a:bodyPr/>
          <a:lstStyle/>
          <a:p>
            <a:pPr algn="ctr"/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</a:t>
            </a:r>
            <a:endParaRPr lang="en-US" dirty="0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98830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61888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create dynamic pages easily, you're going to want to start on your server's side by creating API routes that allow you to easily interact with your application; this is generally anything you would submit a form to, or data that you can request.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that's done, you setup the parts of your website that don't change, such as the main layout.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then write your dynamic parts in a JavaScript file, such as: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page load, request data to populate the page.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 form submission, validate the form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 successful form submission, POST it to the server via AJAX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the response to show an error message if there was an error, and show the error on screen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there is no error, query the new data to show it on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9818857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 up a Dynamic Page </a:t>
            </a:r>
          </a:p>
        </p:txBody>
      </p:sp>
    </p:spTree>
    <p:extLst>
      <p:ext uri="{BB962C8B-B14F-4D97-AF65-F5344CB8AC3E}">
        <p14:creationId xmlns:p14="http://schemas.microsoft.com/office/powerpoint/2010/main" val="415367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25901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(asynchronous JavaScript and XML) is a series of techniques used to have clients execute JavaScript code in order to request resources without leaving their current page.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means that you can write code that makes network requests on the client's behalf to access data on your server.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be using jQuery to perform our AJAX requests.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22230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87733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jQuery, we would use the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$.ajax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to create an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XMLHttpRequest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resource request you want to make.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basic_ajax_with_jquery.js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an example of how to GET and POST.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monitor these requests in our browser's developer consoles, to see what data we send and see the responses.</a:t>
            </a:r>
          </a:p>
          <a:p>
            <a:pPr marL="0" indent="0">
              <a:buNone/>
            </a:pPr>
            <a:endParaRPr lang="en-US" sz="2000" dirty="0">
              <a:solidFill>
                <a:srgbClr val="AB2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I use AJAX?</a:t>
            </a:r>
          </a:p>
        </p:txBody>
      </p:sp>
    </p:spTree>
    <p:extLst>
      <p:ext uri="{BB962C8B-B14F-4D97-AF65-F5344CB8AC3E}">
        <p14:creationId xmlns:p14="http://schemas.microsoft.com/office/powerpoint/2010/main" val="261735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0489" y="1051396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 calls are inherently asynchronous; you do not know when they will complete, so they pass data through callbacks.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 is made on a background thread that does not block the UI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request can finish anytime after it is sent, so you want to hook into your event listener before the request is sent; a request could theoretically complete before you listen for the response.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 may not ever complete successfully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does asynchronous mean?</a:t>
            </a:r>
          </a:p>
        </p:txBody>
      </p:sp>
    </p:spTree>
    <p:extLst>
      <p:ext uri="{BB962C8B-B14F-4D97-AF65-F5344CB8AC3E}">
        <p14:creationId xmlns:p14="http://schemas.microsoft.com/office/powerpoint/2010/main" val="25546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328676"/>
            <a:ext cx="11583615" cy="542779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Express, having a route return JSON is very easy. 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easily request and use JSON data by: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an AJAX request to a route that sends JSON in its response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 for a callback state change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the data to see what you should do (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was it successful? Then render; otherwise, show error)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Manipulate and use the data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Requesting Data (JSON)</a:t>
            </a:r>
          </a:p>
        </p:txBody>
      </p:sp>
    </p:spTree>
    <p:extLst>
      <p:ext uri="{BB962C8B-B14F-4D97-AF65-F5344CB8AC3E}">
        <p14:creationId xmlns:p14="http://schemas.microsoft.com/office/powerpoint/2010/main" val="32874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236416"/>
            <a:ext cx="11585731" cy="4385167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Nothing says you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render your HTML with a full HTML layout -- you can actually just return a portion of markup that is intended on being inserted into a page that already exists.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basic way to request this data is: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an AJAX request to a route that renders HTML for the requested resource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 for a callback state change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successful, insert it into the page!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Manipulating data when you send HTML is hard, but the performance is higher as you don’t have to generate HTML on your client; your mileage may vary. Sometimes you want to do one, sometimes the other!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Requesting Data (HTML)</a:t>
            </a:r>
          </a:p>
        </p:txBody>
      </p:sp>
    </p:spTree>
    <p:extLst>
      <p:ext uri="{BB962C8B-B14F-4D97-AF65-F5344CB8AC3E}">
        <p14:creationId xmlns:p14="http://schemas.microsoft.com/office/powerpoint/2010/main" val="2037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546" y="1236416"/>
            <a:ext cx="11585731" cy="4948484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post JSON, as well! This is particularly useful, as you can finally start sending numbers and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well as strings by sending JSON.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POST data in JSON format, you format your request and pass JSON in the body of the request.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bodyparser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middleware allows you to have this JSON easily parsed into our request body field in our Express routes and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middlewares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605" y="418354"/>
            <a:ext cx="10505603" cy="535863"/>
          </a:xfrm>
        </p:spPr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Submitting JSON</a:t>
            </a:r>
          </a:p>
        </p:txBody>
      </p:sp>
    </p:spTree>
    <p:extLst>
      <p:ext uri="{BB962C8B-B14F-4D97-AF65-F5344CB8AC3E}">
        <p14:creationId xmlns:p14="http://schemas.microsoft.com/office/powerpoint/2010/main" val="15810768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51598</TotalTime>
  <Words>2327</Words>
  <Application>Microsoft Macintosh PowerPoint</Application>
  <PresentationFormat>Custom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Century Gothic</vt:lpstr>
      <vt:lpstr>Times New Roman</vt:lpstr>
      <vt:lpstr>Verdana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PowerPoint Presentation</vt:lpstr>
      <vt:lpstr>What is AJAX?</vt:lpstr>
      <vt:lpstr>How do I use AJAX?</vt:lpstr>
      <vt:lpstr>What does asynchronous mean?</vt:lpstr>
      <vt:lpstr>Requesting Data (JSON)</vt:lpstr>
      <vt:lpstr>Requesting Data (HTML)</vt:lpstr>
      <vt:lpstr>Submitting JSON</vt:lpstr>
      <vt:lpstr>Benefits of using AJAX</vt:lpstr>
      <vt:lpstr>Downsides of using AJAX</vt:lpstr>
      <vt:lpstr>When would I use AJAX?</vt:lpstr>
      <vt:lpstr>PowerPoint Presentation</vt:lpstr>
      <vt:lpstr>Making an AJAX request using jQuery</vt:lpstr>
      <vt:lpstr>Storing data attributes</vt:lpstr>
      <vt:lpstr>Adding HTML to a page</vt:lpstr>
      <vt:lpstr>Rebinding Events</vt:lpstr>
      <vt:lpstr>PowerPoint Presentation</vt:lpstr>
      <vt:lpstr>Types of concerns</vt:lpstr>
      <vt:lpstr>What can we do about it?</vt:lpstr>
      <vt:lpstr>XSS Attacks</vt:lpstr>
      <vt:lpstr>DDOS Attack</vt:lpstr>
      <vt:lpstr>SQL Injections</vt:lpstr>
      <vt:lpstr>Brute Force Attacks</vt:lpstr>
      <vt:lpstr>File Inclusion Vulnerabilities</vt:lpstr>
      <vt:lpstr>How concerned do we have to be?</vt:lpstr>
      <vt:lpstr>PowerPoint Presentation</vt:lpstr>
      <vt:lpstr>What is a Dynamic HTML Page?</vt:lpstr>
      <vt:lpstr>Dynamic pages we're familiar with</vt:lpstr>
      <vt:lpstr>Setting up a Dynamic Page 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P Athiban</cp:lastModifiedBy>
  <cp:revision>1233</cp:revision>
  <cp:lastPrinted>2016-08-09T14:57:31Z</cp:lastPrinted>
  <dcterms:created xsi:type="dcterms:W3CDTF">2013-11-01T14:42:31Z</dcterms:created>
  <dcterms:modified xsi:type="dcterms:W3CDTF">2020-01-16T20:14:49Z</dcterms:modified>
</cp:coreProperties>
</file>