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5"/>
  </p:notesMasterIdLst>
  <p:handoutMasterIdLst>
    <p:handoutMasterId r:id="rId46"/>
  </p:handoutMasterIdLst>
  <p:sldIdLst>
    <p:sldId id="293" r:id="rId10"/>
    <p:sldId id="292" r:id="rId11"/>
    <p:sldId id="392" r:id="rId12"/>
    <p:sldId id="294" r:id="rId13"/>
    <p:sldId id="331" r:id="rId14"/>
    <p:sldId id="297" r:id="rId15"/>
    <p:sldId id="296" r:id="rId16"/>
    <p:sldId id="298" r:id="rId17"/>
    <p:sldId id="303" r:id="rId18"/>
    <p:sldId id="400" r:id="rId19"/>
    <p:sldId id="332" r:id="rId20"/>
    <p:sldId id="299" r:id="rId21"/>
    <p:sldId id="390" r:id="rId22"/>
    <p:sldId id="301" r:id="rId23"/>
    <p:sldId id="302" r:id="rId24"/>
    <p:sldId id="393" r:id="rId25"/>
    <p:sldId id="309" r:id="rId26"/>
    <p:sldId id="307" r:id="rId27"/>
    <p:sldId id="308" r:id="rId28"/>
    <p:sldId id="310" r:id="rId29"/>
    <p:sldId id="329" r:id="rId30"/>
    <p:sldId id="395" r:id="rId31"/>
    <p:sldId id="394" r:id="rId32"/>
    <p:sldId id="398" r:id="rId33"/>
    <p:sldId id="399" r:id="rId34"/>
    <p:sldId id="402" r:id="rId35"/>
    <p:sldId id="401" r:id="rId36"/>
    <p:sldId id="403" r:id="rId37"/>
    <p:sldId id="404" r:id="rId38"/>
    <p:sldId id="405" r:id="rId39"/>
    <p:sldId id="406" r:id="rId40"/>
    <p:sldId id="408" r:id="rId41"/>
    <p:sldId id="409" r:id="rId42"/>
    <p:sldId id="410" r:id="rId43"/>
    <p:sldId id="411"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2E"/>
    <a:srgbClr val="AB263D"/>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9" autoAdjust="0"/>
    <p:restoredTop sz="50000" autoAdjust="0"/>
  </p:normalViewPr>
  <p:slideViewPr>
    <p:cSldViewPr snapToGrid="0">
      <p:cViewPr varScale="1">
        <p:scale>
          <a:sx n="152" d="100"/>
          <a:sy n="152" d="100"/>
        </p:scale>
        <p:origin x="208" y="280"/>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1/16/20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API/Console"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jquery-dom"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en-US/docs/Web/API/Window" TargetMode="External"/><Relationship Id="rId2" Type="http://schemas.openxmlformats.org/officeDocument/2006/relationships/hyperlink" Target="http://localhost/thewindow"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API/Location" TargetMode="External"/><Relationship Id="rId2" Type="http://schemas.openxmlformats.org/officeDocument/2006/relationships/hyperlink" Target="http://localhost:3000/location"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API/Storage/LocalStorage" TargetMode="External"/><Relationship Id="rId2" Type="http://schemas.openxmlformats.org/officeDocument/2006/relationships/hyperlink" Target="http://localhost:3000/localstorage"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API/Window/sessionStorage"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Web/Guide/HTML/Using_HTML5_audio_and_video"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en-US/docs/Web/API/Canvas_API"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Web/API/Geolocation"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khan.github.io/tota11y/" TargetMode="Externa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jquery.com/"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3000/jquery-dom" TargetMode="External"/><Relationship Id="rId2" Type="http://schemas.openxmlformats.org/officeDocument/2006/relationships/hyperlink" Target="http://api.jquery.com/"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499551" y="1772116"/>
            <a:ext cx="9189720" cy="1265048"/>
          </a:xfrm>
        </p:spPr>
        <p:txBody>
          <a:bodyPr/>
          <a:lstStyle/>
          <a:p>
            <a:pPr algn="ctr"/>
            <a:r>
              <a:rPr lang="en-US" sz="32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200" b="1" dirty="0">
                <a:latin typeface="Verdana" panose="020B0604030504040204" pitchFamily="34" charset="0"/>
                <a:ea typeface="Verdana" panose="020B0604030504040204" pitchFamily="34" charset="0"/>
                <a:cs typeface="Verdana" panose="020B0604030504040204" pitchFamily="34" charset="0"/>
              </a:rPr>
              <a:t>jQuery, Browser Based APIs, and Fundamental Web Accessibility</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Console API</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60659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63662"/>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As you may have noticed while developing in Node.js, there is a handy object called the </a:t>
            </a:r>
            <a:r>
              <a:rPr lang="en-US" sz="2000" i="1" dirty="0">
                <a:latin typeface="Verdana" panose="020B0604030504040204" pitchFamily="34" charset="0"/>
                <a:ea typeface="Verdana" panose="020B0604030504040204" pitchFamily="34" charset="0"/>
                <a:cs typeface="Verdana" panose="020B0604030504040204" pitchFamily="34" charset="0"/>
              </a:rPr>
              <a:t>console</a:t>
            </a:r>
            <a:r>
              <a:rPr lang="en-US" sz="2000" dirty="0">
                <a:latin typeface="Verdana" panose="020B0604030504040204" pitchFamily="34" charset="0"/>
                <a:ea typeface="Verdana" panose="020B0604030504040204" pitchFamily="34" charset="0"/>
                <a:cs typeface="Verdana" panose="020B0604030504040204" pitchFamily="34" charset="0"/>
              </a:rPr>
              <a:t> object that allows us to log output.</a:t>
            </a:r>
          </a:p>
          <a:p>
            <a:r>
              <a:rPr lang="en-US" sz="2000" dirty="0">
                <a:latin typeface="Verdana" panose="020B0604030504040204" pitchFamily="34" charset="0"/>
                <a:ea typeface="Verdana" panose="020B0604030504040204" pitchFamily="34" charset="0"/>
                <a:cs typeface="Verdana" panose="020B0604030504040204" pitchFamily="34" charset="0"/>
              </a:rPr>
              <a:t>The console object exists in our browser, and we can see it from developer consoles</a:t>
            </a:r>
          </a:p>
          <a:p>
            <a:pPr lvl="1"/>
            <a:r>
              <a:rPr lang="en-US" sz="2000" dirty="0">
                <a:latin typeface="Verdana" panose="020B0604030504040204" pitchFamily="34" charset="0"/>
                <a:ea typeface="Verdana" panose="020B0604030504040204" pitchFamily="34" charset="0"/>
                <a:cs typeface="Verdana" panose="020B0604030504040204" pitchFamily="34" charset="0"/>
              </a:rPr>
              <a:t>Most browsers have built in consoles</a:t>
            </a:r>
          </a:p>
          <a:p>
            <a:pPr lvl="1"/>
            <a:r>
              <a:rPr lang="en-US" sz="2000" dirty="0">
                <a:latin typeface="Verdana" panose="020B0604030504040204" pitchFamily="34" charset="0"/>
                <a:ea typeface="Verdana" panose="020B0604030504040204" pitchFamily="34" charset="0"/>
                <a:cs typeface="Verdana" panose="020B0604030504040204" pitchFamily="34" charset="0"/>
              </a:rPr>
              <a:t>Some browsers have extensions such as Firebug with more robust developer tools, including consoles</a:t>
            </a:r>
          </a:p>
          <a:p>
            <a:r>
              <a:rPr lang="en-US" sz="2000" dirty="0">
                <a:latin typeface="Verdana" panose="020B0604030504040204" pitchFamily="34" charset="0"/>
                <a:ea typeface="Verdana" panose="020B0604030504040204" pitchFamily="34" charset="0"/>
                <a:cs typeface="Verdana" panose="020B0604030504040204" pitchFamily="34" charset="0"/>
              </a:rPr>
              <a:t>The console object exposes many ways to log different types of information and provides many other useful tools, such as profiling methods.</a:t>
            </a:r>
          </a:p>
          <a:p>
            <a:r>
              <a:rPr lang="en-US" sz="2000" dirty="0">
                <a:latin typeface="Verdana" panose="020B0604030504040204" pitchFamily="34" charset="0"/>
                <a:ea typeface="Verdana" panose="020B0604030504040204" pitchFamily="34" charset="0"/>
                <a:cs typeface="Verdana" panose="020B0604030504040204" pitchFamily="34" charset="0"/>
              </a:rPr>
              <a:t>More about console</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https://developer.mozilla.org/en-US/docs/Web/API/Console</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Console Object</a:t>
            </a:r>
          </a:p>
        </p:txBody>
      </p:sp>
    </p:spTree>
    <p:extLst>
      <p:ext uri="{BB962C8B-B14F-4D97-AF65-F5344CB8AC3E}">
        <p14:creationId xmlns:p14="http://schemas.microsoft.com/office/powerpoint/2010/main" val="217147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 console allows you to debug your application easily, since it can print out objects and allow you to explore them. It also allows you to group series of messages together in order to more easily read through related messages.</a:t>
            </a:r>
          </a:p>
          <a:p>
            <a:r>
              <a:rPr lang="en-US" sz="2000" dirty="0">
                <a:latin typeface="Verdana" panose="020B0604030504040204" pitchFamily="34" charset="0"/>
                <a:ea typeface="Verdana" panose="020B0604030504040204" pitchFamily="34" charset="0"/>
                <a:cs typeface="Verdana" panose="020B0604030504040204" pitchFamily="34" charset="0"/>
              </a:rPr>
              <a:t>See </a:t>
            </a:r>
            <a:r>
              <a:rPr lang="en-US" sz="2000" dirty="0">
                <a:latin typeface="Verdana" panose="020B0604030504040204" pitchFamily="34" charset="0"/>
                <a:ea typeface="Verdana" panose="020B0604030504040204" pitchFamily="34" charset="0"/>
                <a:cs typeface="Verdana" panose="020B0604030504040204" pitchFamily="34" charset="0"/>
                <a:hlinkClick r:id="rId2"/>
              </a:rPr>
              <a:t>http://localhost:3000/examples/jquery-dom</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a:latin typeface="Verdana" panose="020B0604030504040204" pitchFamily="34" charset="0"/>
                <a:ea typeface="Verdana" panose="020B0604030504040204" pitchFamily="34" charset="0"/>
                <a:cs typeface="Verdana" panose="020B0604030504040204" pitchFamily="34" charset="0"/>
                <a:hlinkClick r:id="rId2"/>
              </a:rPr>
              <a:t>http://localhost:3000/examples/manual-dom</a:t>
            </a:r>
            <a:r>
              <a:rPr lang="en-US" sz="2000" dirty="0">
                <a:latin typeface="Verdana" panose="020B0604030504040204" pitchFamily="34" charset="0"/>
                <a:ea typeface="Verdana" panose="020B0604030504040204" pitchFamily="34" charset="0"/>
                <a:cs typeface="Verdana" panose="020B0604030504040204" pitchFamily="34" charset="0"/>
              </a:rPr>
              <a:t> and open a developer console (then maybe refresh the page!) to watch for console actions as you run through the page.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Debugging with the Console</a:t>
            </a:r>
          </a:p>
        </p:txBody>
      </p:sp>
    </p:spTree>
    <p:extLst>
      <p:ext uri="{BB962C8B-B14F-4D97-AF65-F5344CB8AC3E}">
        <p14:creationId xmlns:p14="http://schemas.microsoft.com/office/powerpoint/2010/main" val="405579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Window API</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9934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71388"/>
            <a:ext cx="11585731" cy="4937312"/>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In browser based JavaScript, the window object is your access point to anything browser related. The window contains all the global variables, APIs, and methods that exist. It also has many ways to get or change things that are related to the state of your current window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opening a new tab, or getting the current scroll location).</a:t>
            </a:r>
          </a:p>
          <a:p>
            <a:r>
              <a:rPr lang="en-US" sz="2000" dirty="0">
                <a:latin typeface="Verdana" panose="020B0604030504040204" pitchFamily="34" charset="0"/>
                <a:ea typeface="Verdana" panose="020B0604030504040204" pitchFamily="34" charset="0"/>
                <a:cs typeface="Verdana" panose="020B0604030504040204" pitchFamily="34" charset="0"/>
              </a:rPr>
              <a:t>See </a:t>
            </a:r>
            <a:r>
              <a:rPr lang="en-US" sz="2000" dirty="0">
                <a:latin typeface="Verdana" panose="020B0604030504040204" pitchFamily="34" charset="0"/>
                <a:ea typeface="Verdana" panose="020B0604030504040204" pitchFamily="34" charset="0"/>
                <a:cs typeface="Verdana" panose="020B0604030504040204" pitchFamily="34" charset="0"/>
                <a:hlinkClick r:id="rId2"/>
              </a:rPr>
              <a:t>http://localhost:3000/examples/window</a:t>
            </a:r>
            <a:r>
              <a:rPr lang="en-US" sz="2000" dirty="0">
                <a:latin typeface="Verdana" panose="020B0604030504040204" pitchFamily="34" charset="0"/>
                <a:ea typeface="Verdana" panose="020B0604030504040204" pitchFamily="34" charset="0"/>
                <a:cs typeface="Verdana" panose="020B0604030504040204" pitchFamily="34" charset="0"/>
              </a:rPr>
              <a:t> and its related files to see what you can do with the window</a:t>
            </a:r>
          </a:p>
          <a:p>
            <a:endParaRPr lang="en-US" sz="2000" dirty="0">
              <a:latin typeface="Verdana" panose="020B0604030504040204" pitchFamily="34" charset="0"/>
              <a:ea typeface="Verdana" panose="020B0604030504040204" pitchFamily="34" charset="0"/>
              <a:cs typeface="Verdana" panose="020B0604030504040204" pitchFamily="34" charset="0"/>
              <a:hlinkClick r:id="" action="ppaction://noaction"/>
            </a:endParaRPr>
          </a:p>
          <a:p>
            <a:r>
              <a:rPr lang="en-US" sz="2000" dirty="0">
                <a:latin typeface="Verdana" panose="020B0604030504040204" pitchFamily="34" charset="0"/>
                <a:ea typeface="Verdana" panose="020B0604030504040204" pitchFamily="34" charset="0"/>
                <a:cs typeface="Verdana" panose="020B0604030504040204" pitchFamily="34" charset="0"/>
                <a:hlinkClick r:id="" action="ppaction://noaction"/>
              </a:rPr>
              <a:t>https</a:t>
            </a:r>
            <a:r>
              <a:rPr lang="en-US" sz="2000" dirty="0">
                <a:latin typeface="Verdana" panose="020B0604030504040204" pitchFamily="34" charset="0"/>
                <a:ea typeface="Verdana" panose="020B0604030504040204" pitchFamily="34" charset="0"/>
                <a:cs typeface="Verdana" panose="020B0604030504040204" pitchFamily="34" charset="0"/>
                <a:hlinkClick r:id="rId3"/>
              </a:rPr>
              <a:t>://developer.mozilla.org/en-US/docs/Web/API/Window</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the window?</a:t>
            </a:r>
          </a:p>
        </p:txBody>
      </p:sp>
    </p:spTree>
    <p:extLst>
      <p:ext uri="{BB962C8B-B14F-4D97-AF65-F5344CB8AC3E}">
        <p14:creationId xmlns:p14="http://schemas.microsoft.com/office/powerpoint/2010/main" val="283134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r>
              <a:rPr lang="en-US" sz="2000" dirty="0"/>
              <a:t>In web development, you very often want something to happen some amount of time later. </a:t>
            </a:r>
          </a:p>
          <a:p>
            <a:r>
              <a:rPr lang="en-US" sz="2000" dirty="0"/>
              <a:t>In JavaScript you can run functions on a delay (setting a timeout of n-milliseconds before a function runs) or to execute on an interval (running and re-running a function every n-milliseconds).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Timeouts and Intervals</a:t>
            </a:r>
          </a:p>
        </p:txBody>
      </p:sp>
    </p:spTree>
    <p:extLst>
      <p:ext uri="{BB962C8B-B14F-4D97-AF65-F5344CB8AC3E}">
        <p14:creationId xmlns:p14="http://schemas.microsoft.com/office/powerpoint/2010/main" val="23907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Other APIs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8273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 Location API (not the Geolocation API!) allows you to get information about the current location of the page.</a:t>
            </a:r>
          </a:p>
          <a:p>
            <a:r>
              <a:rPr lang="en-US" sz="2000" dirty="0">
                <a:latin typeface="Verdana" panose="020B0604030504040204" pitchFamily="34" charset="0"/>
                <a:ea typeface="Verdana" panose="020B0604030504040204" pitchFamily="34" charset="0"/>
                <a:cs typeface="Verdana" panose="020B0604030504040204" pitchFamily="34" charset="0"/>
              </a:rPr>
              <a:t>You can access many attributes about the current location of the browser such as query parameters, protocol, ports, hashes, etc.</a:t>
            </a:r>
          </a:p>
          <a:p>
            <a:r>
              <a:rPr lang="en-US" sz="2000" dirty="0">
                <a:latin typeface="Verdana" panose="020B0604030504040204" pitchFamily="34" charset="0"/>
                <a:ea typeface="Verdana" panose="020B0604030504040204" pitchFamily="34" charset="0"/>
                <a:cs typeface="Verdana" panose="020B0604030504040204" pitchFamily="34" charset="0"/>
              </a:rPr>
              <a:t>You can see information and methods in the Location API in our examples this week:</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http://localhost:3000/examples/location</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https://developer.mozilla.org/en-US/docs/Web/API/Location</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Location API</a:t>
            </a:r>
          </a:p>
        </p:txBody>
      </p:sp>
    </p:spTree>
    <p:extLst>
      <p:ext uri="{BB962C8B-B14F-4D97-AF65-F5344CB8AC3E}">
        <p14:creationId xmlns:p14="http://schemas.microsoft.com/office/powerpoint/2010/main" val="60799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Getting/setting the URL Hash</a:t>
            </a:r>
          </a:p>
          <a:p>
            <a:pPr lvl="1"/>
            <a:r>
              <a:rPr lang="en-US" sz="2000" dirty="0">
                <a:latin typeface="Verdana" panose="020B0604030504040204" pitchFamily="34" charset="0"/>
                <a:ea typeface="Verdana" panose="020B0604030504040204" pitchFamily="34" charset="0"/>
                <a:cs typeface="Verdana" panose="020B0604030504040204" pitchFamily="34" charset="0"/>
              </a:rPr>
              <a:t>URL Hashes are everything after the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in a URL; this is not sent to the server!</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use this information to include the concept of ‘state’ to your page.</a:t>
            </a:r>
          </a:p>
          <a:p>
            <a:r>
              <a:rPr lang="en-US" sz="2000" dirty="0">
                <a:latin typeface="Verdana" panose="020B0604030504040204" pitchFamily="34" charset="0"/>
                <a:ea typeface="Verdana" panose="020B0604030504040204" pitchFamily="34" charset="0"/>
                <a:cs typeface="Verdana" panose="020B0604030504040204" pitchFamily="34" charset="0"/>
              </a:rPr>
              <a:t>Getting/setting </a:t>
            </a:r>
            <a:r>
              <a:rPr lang="en-US" sz="2000" dirty="0" err="1">
                <a:latin typeface="Verdana" panose="020B0604030504040204" pitchFamily="34" charset="0"/>
                <a:ea typeface="Verdana" panose="020B0604030504040204" pitchFamily="34" charset="0"/>
                <a:cs typeface="Verdana" panose="020B0604030504040204" pitchFamily="34" charset="0"/>
              </a:rPr>
              <a:t>querystring</a:t>
            </a:r>
            <a:r>
              <a:rPr lang="en-US" sz="2000" dirty="0">
                <a:latin typeface="Verdana" panose="020B0604030504040204" pitchFamily="34" charset="0"/>
                <a:ea typeface="Verdana" panose="020B0604030504040204" pitchFamily="34" charset="0"/>
                <a:cs typeface="Verdana" panose="020B0604030504040204" pitchFamily="34" charset="0"/>
              </a:rPr>
              <a:t> values</a:t>
            </a:r>
          </a:p>
          <a:p>
            <a:pPr lvl="1"/>
            <a:r>
              <a:rPr lang="en-US" sz="2000" dirty="0">
                <a:latin typeface="Verdana" panose="020B0604030504040204" pitchFamily="34" charset="0"/>
                <a:ea typeface="Verdana" panose="020B0604030504040204" pitchFamily="34" charset="0"/>
                <a:cs typeface="Verdana" panose="020B0604030504040204" pitchFamily="34" charset="0"/>
              </a:rPr>
              <a:t>Every if you do not use QS values on your server, you may want to use them in your JavaScript code; you can do that by accessing the </a:t>
            </a:r>
            <a:r>
              <a:rPr lang="en-US" sz="2000" i="1" dirty="0" err="1">
                <a:latin typeface="Verdana" panose="020B0604030504040204" pitchFamily="34" charset="0"/>
                <a:ea typeface="Verdana" panose="020B0604030504040204" pitchFamily="34" charset="0"/>
                <a:cs typeface="Verdana" panose="020B0604030504040204" pitchFamily="34" charset="0"/>
              </a:rPr>
              <a:t>location.search</a:t>
            </a:r>
            <a:r>
              <a:rPr lang="en-US" sz="2000" dirty="0">
                <a:latin typeface="Verdana" panose="020B0604030504040204" pitchFamily="34" charset="0"/>
                <a:ea typeface="Verdana" panose="020B0604030504040204" pitchFamily="34" charset="0"/>
                <a:cs typeface="Verdana" panose="020B0604030504040204" pitchFamily="34" charset="0"/>
              </a:rPr>
              <a:t> property.</a:t>
            </a:r>
          </a:p>
          <a:p>
            <a:r>
              <a:rPr lang="en-US" sz="2000" dirty="0">
                <a:latin typeface="Verdana" panose="020B0604030504040204" pitchFamily="34" charset="0"/>
                <a:ea typeface="Verdana" panose="020B0604030504040204" pitchFamily="34" charset="0"/>
                <a:cs typeface="Verdana" panose="020B0604030504040204" pitchFamily="34" charset="0"/>
              </a:rPr>
              <a:t>Refreshing page and changing location</a:t>
            </a:r>
          </a:p>
          <a:p>
            <a:pPr lvl="1"/>
            <a:r>
              <a:rPr lang="en-US" sz="2000" dirty="0">
                <a:latin typeface="Verdana" panose="020B0604030504040204" pitchFamily="34" charset="0"/>
                <a:ea typeface="Verdana" panose="020B0604030504040204" pitchFamily="34" charset="0"/>
                <a:cs typeface="Verdana" panose="020B0604030504040204" pitchFamily="34" charset="0"/>
              </a:rPr>
              <a:t>Sometimes, you want to change where the user is based on interaction with the website. The Location API allows you to do that just by setting a string value of the new location</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also refresh a page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rPr>
              <a:t>Why would I use the location API?</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205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allows you to store information across page views. This allows you to set values and retrieve them at a later time.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stores all data as strings!</a:t>
            </a:r>
          </a:p>
          <a:p>
            <a:r>
              <a:rPr lang="en-US" sz="2000" dirty="0">
                <a:latin typeface="Verdana" panose="020B0604030504040204" pitchFamily="34" charset="0"/>
                <a:ea typeface="Verdana" panose="020B0604030504040204" pitchFamily="34" charset="0"/>
                <a:cs typeface="Verdana" panose="020B0604030504040204" pitchFamily="34" charset="0"/>
              </a:rPr>
              <a:t>You can see uses of the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API in the examples:</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http://localhost:3000/examples/localstorage</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https://developer.mozilla.org/en-US/docs/Web/API/Storage/LocalStorage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LocalStorage</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API</a:t>
            </a:r>
          </a:p>
        </p:txBody>
      </p:sp>
    </p:spTree>
    <p:extLst>
      <p:ext uri="{BB962C8B-B14F-4D97-AF65-F5344CB8AC3E}">
        <p14:creationId xmlns:p14="http://schemas.microsoft.com/office/powerpoint/2010/main" val="47856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Getting and setting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localstorage</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values</a:t>
            </a:r>
          </a:p>
        </p:txBody>
      </p:sp>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Everything in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is stored in the format of string-key -&gt; string-value (even </a:t>
            </a:r>
            <a:r>
              <a:rPr lang="en-US" sz="2000" dirty="0" err="1">
                <a:latin typeface="Verdana" panose="020B0604030504040204" pitchFamily="34" charset="0"/>
                <a:ea typeface="Verdana" panose="020B0604030504040204" pitchFamily="34" charset="0"/>
                <a:cs typeface="Verdana" panose="020B0604030504040204" pitchFamily="34" charset="0"/>
              </a:rPr>
              <a:t>booleans</a:t>
            </a:r>
            <a:r>
              <a:rPr lang="en-US" sz="2000" dirty="0">
                <a:latin typeface="Verdana" panose="020B0604030504040204" pitchFamily="34" charset="0"/>
                <a:ea typeface="Verdana" panose="020B0604030504040204" pitchFamily="34" charset="0"/>
                <a:cs typeface="Verdana" panose="020B0604030504040204" pitchFamily="34" charset="0"/>
              </a:rPr>
              <a:t>, numbers, </a:t>
            </a:r>
            <a:r>
              <a:rPr lang="en-US" sz="2000" dirty="0" err="1">
                <a:latin typeface="Verdana" panose="020B0604030504040204" pitchFamily="34" charset="0"/>
                <a:ea typeface="Verdana" panose="020B0604030504040204" pitchFamily="34" charset="0"/>
                <a:cs typeface="Verdana" panose="020B0604030504040204" pitchFamily="34" charset="0"/>
              </a:rPr>
              <a:t>etc</a:t>
            </a:r>
            <a:r>
              <a:rPr lang="en-US" sz="2000" dirty="0">
                <a:latin typeface="Verdana" panose="020B0604030504040204" pitchFamily="34" charset="0"/>
                <a:ea typeface="Verdana" panose="020B0604030504040204" pitchFamily="34" charset="0"/>
                <a:cs typeface="Verdana" panose="020B0604030504040204" pitchFamily="34" charset="0"/>
              </a:rPr>
              <a:t>).</a:t>
            </a:r>
          </a:p>
          <a:p>
            <a:r>
              <a:rPr lang="en-US" sz="2000" dirty="0">
                <a:latin typeface="Verdana" panose="020B0604030504040204" pitchFamily="34" charset="0"/>
                <a:ea typeface="Verdana" panose="020B0604030504040204" pitchFamily="34" charset="0"/>
                <a:cs typeface="Verdana" panose="020B0604030504040204" pitchFamily="34" charset="0"/>
              </a:rPr>
              <a:t>You will have to use the </a:t>
            </a:r>
            <a:r>
              <a:rPr lang="en-US" sz="2000" dirty="0" err="1">
                <a:latin typeface="Verdana" panose="020B0604030504040204" pitchFamily="34" charset="0"/>
                <a:ea typeface="Verdana" panose="020B0604030504040204" pitchFamily="34" charset="0"/>
                <a:cs typeface="Verdana" panose="020B0604030504040204" pitchFamily="34" charset="0"/>
              </a:rPr>
              <a:t>JSON.stringify</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err="1">
                <a:latin typeface="Verdana" panose="020B0604030504040204" pitchFamily="34" charset="0"/>
                <a:ea typeface="Verdana" panose="020B0604030504040204" pitchFamily="34" charset="0"/>
                <a:cs typeface="Verdana" panose="020B0604030504040204" pitchFamily="34" charset="0"/>
              </a:rPr>
              <a:t>JSON.parse</a:t>
            </a:r>
            <a:r>
              <a:rPr lang="en-US" sz="2000" dirty="0">
                <a:latin typeface="Verdana" panose="020B0604030504040204" pitchFamily="34" charset="0"/>
                <a:ea typeface="Verdana" panose="020B0604030504040204" pitchFamily="34" charset="0"/>
                <a:cs typeface="Verdana" panose="020B0604030504040204" pitchFamily="34" charset="0"/>
              </a:rPr>
              <a:t>() methods to encode your complex data types into a string and decode them, respectively.</a:t>
            </a:r>
          </a:p>
          <a:p>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Tree>
    <p:extLst>
      <p:ext uri="{BB962C8B-B14F-4D97-AF65-F5344CB8AC3E}">
        <p14:creationId xmlns:p14="http://schemas.microsoft.com/office/powerpoint/2010/main" val="112905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15816"/>
            <a:ext cx="11585731" cy="4385167"/>
          </a:xfrm>
        </p:spPr>
        <p:txBody>
          <a:bodyPr/>
          <a:lstStyle/>
          <a:p>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also allows you to store information across page views. This allows you to set values and retrieve them at a later time. </a:t>
            </a: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stores all data as strings!</a:t>
            </a:r>
          </a:p>
          <a:p>
            <a:r>
              <a:rPr lang="en-US" sz="2000" dirty="0">
                <a:latin typeface="Verdana" panose="020B0604030504040204" pitchFamily="34" charset="0"/>
                <a:ea typeface="Verdana" panose="020B0604030504040204" pitchFamily="34" charset="0"/>
                <a:cs typeface="Verdana" panose="020B0604030504040204" pitchFamily="34" charset="0"/>
              </a:rPr>
              <a:t>The major difference between </a:t>
            </a: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is that </a:t>
            </a: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is specific to the page session. Opening a new tab or window initiates a new session.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https://developer.mozilla.org/en-US/docs/Web/API/Window/sessionStorage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SessionStorage</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API</a:t>
            </a:r>
          </a:p>
        </p:txBody>
      </p:sp>
    </p:spTree>
    <p:extLst>
      <p:ext uri="{BB962C8B-B14F-4D97-AF65-F5344CB8AC3E}">
        <p14:creationId xmlns:p14="http://schemas.microsoft.com/office/powerpoint/2010/main" val="158847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err="1">
                <a:latin typeface="Verdana" panose="020B0604030504040204" pitchFamily="34" charset="0"/>
                <a:ea typeface="Verdana" panose="020B0604030504040204" pitchFamily="34" charset="0"/>
                <a:cs typeface="Verdana" panose="020B0604030504040204" pitchFamily="34" charset="0"/>
              </a:rPr>
              <a:t>Misc</a:t>
            </a:r>
            <a:r>
              <a:rPr lang="en-US" sz="4000" b="1" dirty="0">
                <a:latin typeface="Verdana" panose="020B0604030504040204" pitchFamily="34" charset="0"/>
                <a:ea typeface="Verdana" panose="020B0604030504040204" pitchFamily="34" charset="0"/>
                <a:cs typeface="Verdana" panose="020B0604030504040204" pitchFamily="34" charset="0"/>
              </a:rPr>
              <a:t> APIs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92001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Modern browsers allow you to use JavaScript to manipulate interaction with videos, allowing you to create custom video players and audio players with great ease!</a:t>
            </a:r>
          </a:p>
          <a:p>
            <a:pPr lvl="1"/>
            <a:r>
              <a:rPr lang="en-US"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https://developer.mozilla.org/en-US/docs/Web/Guide/HTML/Using_HTML5_audio_and_video</a:t>
            </a: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Audio / Video API</a:t>
            </a:r>
          </a:p>
        </p:txBody>
      </p:sp>
    </p:spTree>
    <p:extLst>
      <p:ext uri="{BB962C8B-B14F-4D97-AF65-F5344CB8AC3E}">
        <p14:creationId xmlns:p14="http://schemas.microsoft.com/office/powerpoint/2010/main" val="953238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 can make a great degree of art in JavaScript by using a combination of the canvas HTML tag and using the Canvas API!</a:t>
            </a:r>
          </a:p>
          <a:p>
            <a:pPr lvl="1"/>
            <a:r>
              <a:rPr lang="en-US"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https://developer.mozilla.org/en-US/docs/Web/API/Canvas_API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Many modern charting tools use the Canvas API extensively.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Canvas API</a:t>
            </a:r>
          </a:p>
        </p:txBody>
      </p:sp>
    </p:spTree>
    <p:extLst>
      <p:ext uri="{BB962C8B-B14F-4D97-AF65-F5344CB8AC3E}">
        <p14:creationId xmlns:p14="http://schemas.microsoft.com/office/powerpoint/2010/main" val="79906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We can track status about the user’s location, as well. This is useful for searching for results in a user’s general area, or showing things on maps, collecting analytics, and so on.</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https://developer.mozilla.org/en-US/docs/Web/API/Geolocation</a:t>
            </a:r>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Geolocation</a:t>
            </a:r>
          </a:p>
        </p:txBody>
      </p:sp>
    </p:spTree>
    <p:extLst>
      <p:ext uri="{BB962C8B-B14F-4D97-AF65-F5344CB8AC3E}">
        <p14:creationId xmlns:p14="http://schemas.microsoft.com/office/powerpoint/2010/main" val="4153677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Basic Web Accessibility</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86820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As web developers, we have the opportunity to make sure that our websites and web applications are consumable by people with a number of disabilities.</a:t>
            </a:r>
          </a:p>
          <a:p>
            <a:r>
              <a:rPr lang="en-US" sz="2000" dirty="0">
                <a:latin typeface="Verdana" panose="020B0604030504040204" pitchFamily="34" charset="0"/>
                <a:ea typeface="Verdana" panose="020B0604030504040204" pitchFamily="34" charset="0"/>
                <a:cs typeface="Verdana" panose="020B0604030504040204" pitchFamily="34" charset="0"/>
              </a:rPr>
              <a:t>Even simple pages can have a number of issues that cause a person with some form of disability to be unable to fully use it; a form without labels, for example, is much harder for a screen reader to parse. A visually impaired user would struggle.</a:t>
            </a:r>
          </a:p>
          <a:p>
            <a:r>
              <a:rPr lang="en-US" sz="2000" dirty="0">
                <a:latin typeface="Verdana" panose="020B0604030504040204" pitchFamily="34" charset="0"/>
                <a:ea typeface="Verdana" panose="020B0604030504040204" pitchFamily="34" charset="0"/>
                <a:cs typeface="Verdana" panose="020B0604030504040204" pitchFamily="34" charset="0"/>
              </a:rPr>
              <a:t>Even your design affects web accessibility: a lack of color contrast can make text nearly invisible to some of your users!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rPr>
              <a:t>What is accessibility?</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151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There are many ways we can test for accessibility, but to start, we will be using the tota11y tool</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http://khan.github.io/tota11y/</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The tota11y tool is an accessibility visualizer that can be installed via a bookmarklet.</a:t>
            </a:r>
          </a:p>
          <a:p>
            <a:r>
              <a:rPr lang="en-US" sz="2000" dirty="0">
                <a:latin typeface="Verdana" panose="020B0604030504040204" pitchFamily="34" charset="0"/>
                <a:ea typeface="Verdana" panose="020B0604030504040204" pitchFamily="34" charset="0"/>
                <a:cs typeface="Verdana" panose="020B0604030504040204" pitchFamily="34" charset="0"/>
              </a:rPr>
              <a:t>This tool will allow you to identify how assistive technologies would interpret your website.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Testing accessibility</a:t>
            </a:r>
          </a:p>
        </p:txBody>
      </p:sp>
    </p:spTree>
    <p:extLst>
      <p:ext uri="{BB962C8B-B14F-4D97-AF65-F5344CB8AC3E}">
        <p14:creationId xmlns:p14="http://schemas.microsoft.com/office/powerpoint/2010/main" val="2485509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When text is overlaid on top of a background color that is not contrasting enough, people with visual impairments can sometimes not see the text.</a:t>
            </a:r>
          </a:p>
          <a:p>
            <a:r>
              <a:rPr lang="en-US" sz="2000" dirty="0">
                <a:latin typeface="Verdana" panose="020B0604030504040204" pitchFamily="34" charset="0"/>
                <a:ea typeface="Verdana" panose="020B0604030504040204" pitchFamily="34" charset="0"/>
                <a:cs typeface="Verdana" panose="020B0604030504040204" pitchFamily="34" charset="0"/>
              </a:rPr>
              <a:t>Fixing a lack of color contrast is relatively easy to do. All you need to do is update the background and/or text color to have a greater degree of contrast.</a:t>
            </a:r>
          </a:p>
          <a:p>
            <a:r>
              <a:rPr lang="en-US" sz="2000" dirty="0">
                <a:latin typeface="Verdana" panose="020B0604030504040204" pitchFamily="34" charset="0"/>
                <a:ea typeface="Verdana" panose="020B0604030504040204" pitchFamily="34" charset="0"/>
                <a:cs typeface="Verdana" panose="020B0604030504040204" pitchFamily="34" charset="0"/>
              </a:rPr>
              <a:t>When designing a website, it is useful to choose a limited number of colors to use. It strengthens your branding, and makes it trivially easy to fix this issue across an entire website when only a few colors are used. You would simply have to tweak the branding colors in order to make it consistently accessible across your entire website.</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Lack of color contrast</a:t>
            </a:r>
          </a:p>
        </p:txBody>
      </p:sp>
    </p:spTree>
    <p:extLst>
      <p:ext uri="{BB962C8B-B14F-4D97-AF65-F5344CB8AC3E}">
        <p14:creationId xmlns:p14="http://schemas.microsoft.com/office/powerpoint/2010/main" val="288083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jQuery</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98830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Some people set headings based on how big the text should be, rather than how important the content is semantically; an out of order heading can confuse assistive technologies.</a:t>
            </a:r>
          </a:p>
          <a:p>
            <a:pPr lvl="1"/>
            <a:r>
              <a:rPr lang="en-US" sz="2000" dirty="0">
                <a:latin typeface="Verdana" panose="020B0604030504040204" pitchFamily="34" charset="0"/>
                <a:ea typeface="Verdana" panose="020B0604030504040204" pitchFamily="34" charset="0"/>
                <a:cs typeface="Verdana" panose="020B0604030504040204" pitchFamily="34" charset="0"/>
              </a:rPr>
              <a:t>The technology starts jumping around to what it assumes the most important information is based on the heading</a:t>
            </a:r>
          </a:p>
          <a:p>
            <a:r>
              <a:rPr lang="en-US" sz="2000" dirty="0">
                <a:latin typeface="Verdana" panose="020B0604030504040204" pitchFamily="34" charset="0"/>
                <a:ea typeface="Verdana" panose="020B0604030504040204" pitchFamily="34" charset="0"/>
                <a:cs typeface="Verdana" panose="020B0604030504040204" pitchFamily="34" charset="0"/>
              </a:rPr>
              <a:t>Fixing improperly ordered headings is simple: consider your content before you write your code, and make it follow a normal hierarchy throughout your entire website.</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Improperly ordered/layered headings</a:t>
            </a:r>
          </a:p>
        </p:txBody>
      </p:sp>
    </p:spTree>
    <p:extLst>
      <p:ext uri="{BB962C8B-B14F-4D97-AF65-F5344CB8AC3E}">
        <p14:creationId xmlns:p14="http://schemas.microsoft.com/office/powerpoint/2010/main" val="207914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Sometimes, people use icons or images for their links instead of descriptive text; this is perfectly okay! But very often, they do not provide screen-reader visible text.</a:t>
            </a:r>
          </a:p>
          <a:p>
            <a:pPr lvl="1"/>
            <a:r>
              <a:rPr lang="en-US" sz="2000" dirty="0">
                <a:latin typeface="Verdana" panose="020B0604030504040204" pitchFamily="34" charset="0"/>
                <a:ea typeface="Verdana" panose="020B0604030504040204" pitchFamily="34" charset="0"/>
                <a:cs typeface="Verdana" panose="020B0604030504040204" pitchFamily="34" charset="0"/>
              </a:rPr>
              <a:t>Text can also be useless;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“click here”</a:t>
            </a:r>
          </a:p>
          <a:p>
            <a:r>
              <a:rPr lang="en-US" sz="2000" dirty="0">
                <a:latin typeface="Verdana" panose="020B0604030504040204" pitchFamily="34" charset="0"/>
                <a:ea typeface="Verdana" panose="020B0604030504040204" pitchFamily="34" charset="0"/>
                <a:cs typeface="Verdana" panose="020B0604030504040204" pitchFamily="34" charset="0"/>
              </a:rPr>
              <a:t>Fixing this is easy:</a:t>
            </a:r>
          </a:p>
          <a:p>
            <a:pPr lvl="1"/>
            <a:r>
              <a:rPr lang="en-US" sz="2000" dirty="0">
                <a:latin typeface="Verdana" panose="020B0604030504040204" pitchFamily="34" charset="0"/>
                <a:ea typeface="Verdana" panose="020B0604030504040204" pitchFamily="34" charset="0"/>
                <a:cs typeface="Verdana" panose="020B0604030504040204" pitchFamily="34" charset="0"/>
              </a:rPr>
              <a:t>Make sure your links have a proper </a:t>
            </a:r>
            <a:r>
              <a:rPr lang="en-US" sz="2000" i="1" dirty="0">
                <a:latin typeface="Verdana" panose="020B0604030504040204" pitchFamily="34" charset="0"/>
                <a:ea typeface="Verdana" panose="020B0604030504040204" pitchFamily="34" charset="0"/>
                <a:cs typeface="Verdana" panose="020B0604030504040204" pitchFamily="34" charset="0"/>
              </a:rPr>
              <a:t>title </a:t>
            </a:r>
            <a:r>
              <a:rPr lang="en-US" sz="2000" dirty="0">
                <a:latin typeface="Verdana" panose="020B0604030504040204" pitchFamily="34" charset="0"/>
                <a:ea typeface="Verdana" panose="020B0604030504040204" pitchFamily="34" charset="0"/>
                <a:cs typeface="Verdana" panose="020B0604030504040204" pitchFamily="34" charset="0"/>
              </a:rPr>
              <a:t>attribute</a:t>
            </a:r>
          </a:p>
          <a:p>
            <a:pPr lvl="1"/>
            <a:r>
              <a:rPr lang="en-US" sz="2000" dirty="0">
                <a:latin typeface="Verdana" panose="020B0604030504040204" pitchFamily="34" charset="0"/>
                <a:ea typeface="Verdana" panose="020B0604030504040204" pitchFamily="34" charset="0"/>
                <a:cs typeface="Verdana" panose="020B0604030504040204" pitchFamily="34" charset="0"/>
              </a:rPr>
              <a:t>Make sure any images you wrap anchors around have </a:t>
            </a:r>
            <a:r>
              <a:rPr lang="en-US" sz="2000" i="1" dirty="0">
                <a:latin typeface="Verdana" panose="020B0604030504040204" pitchFamily="34" charset="0"/>
                <a:ea typeface="Verdana" panose="020B0604030504040204" pitchFamily="34" charset="0"/>
                <a:cs typeface="Verdana" panose="020B0604030504040204" pitchFamily="34" charset="0"/>
              </a:rPr>
              <a:t>title </a:t>
            </a:r>
            <a:r>
              <a:rPr lang="en-US" sz="2000" dirty="0">
                <a:latin typeface="Verdana" panose="020B0604030504040204" pitchFamily="34" charset="0"/>
                <a:ea typeface="Verdana" panose="020B0604030504040204" pitchFamily="34" charset="0"/>
                <a:cs typeface="Verdana" panose="020B0604030504040204" pitchFamily="34" charset="0"/>
              </a:rPr>
              <a:t>and </a:t>
            </a:r>
            <a:r>
              <a:rPr lang="en-US" sz="2000" i="1" dirty="0">
                <a:latin typeface="Verdana" panose="020B0604030504040204" pitchFamily="34" charset="0"/>
                <a:ea typeface="Verdana" panose="020B0604030504040204" pitchFamily="34" charset="0"/>
                <a:cs typeface="Verdana" panose="020B0604030504040204" pitchFamily="34" charset="0"/>
              </a:rPr>
              <a:t>alt </a:t>
            </a:r>
            <a:r>
              <a:rPr lang="en-US" sz="2000" dirty="0">
                <a:latin typeface="Verdana" panose="020B0604030504040204" pitchFamily="34" charset="0"/>
                <a:ea typeface="Verdana" panose="020B0604030504040204" pitchFamily="34" charset="0"/>
                <a:cs typeface="Verdana" panose="020B0604030504040204" pitchFamily="34" charset="0"/>
              </a:rPr>
              <a:t>attributes</a:t>
            </a:r>
          </a:p>
          <a:p>
            <a:pPr lvl="1"/>
            <a:r>
              <a:rPr lang="en-US" sz="2000" dirty="0">
                <a:latin typeface="Verdana" panose="020B0604030504040204" pitchFamily="34" charset="0"/>
                <a:ea typeface="Verdana" panose="020B0604030504040204" pitchFamily="34" charset="0"/>
                <a:cs typeface="Verdana" panose="020B0604030504040204" pitchFamily="34" charset="0"/>
              </a:rPr>
              <a:t>Using CSS tricks to make text that is </a:t>
            </a:r>
            <a:r>
              <a:rPr lang="en-US" sz="2000" i="1" dirty="0">
                <a:latin typeface="Verdana" panose="020B0604030504040204" pitchFamily="34" charset="0"/>
                <a:ea typeface="Verdana" panose="020B0604030504040204" pitchFamily="34" charset="0"/>
                <a:cs typeface="Verdana" panose="020B0604030504040204" pitchFamily="34" charset="0"/>
              </a:rPr>
              <a:t>only</a:t>
            </a:r>
            <a:r>
              <a:rPr lang="en-US" sz="2000" dirty="0">
                <a:latin typeface="Verdana" panose="020B0604030504040204" pitchFamily="34" charset="0"/>
                <a:ea typeface="Verdana" panose="020B0604030504040204" pitchFamily="34" charset="0"/>
                <a:cs typeface="Verdana" panose="020B0604030504040204" pitchFamily="34" charset="0"/>
              </a:rPr>
              <a:t> visible on a screen-reader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Unclear link text</a:t>
            </a:r>
          </a:p>
        </p:txBody>
      </p:sp>
    </p:spTree>
    <p:extLst>
      <p:ext uri="{BB962C8B-B14F-4D97-AF65-F5344CB8AC3E}">
        <p14:creationId xmlns:p14="http://schemas.microsoft.com/office/powerpoint/2010/main" val="1850939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Assistive technologies rely on labels in order to properly describe forms.</a:t>
            </a:r>
          </a:p>
          <a:p>
            <a:r>
              <a:rPr lang="en-US" sz="2000" dirty="0">
                <a:latin typeface="Verdana" panose="020B0604030504040204" pitchFamily="34" charset="0"/>
                <a:ea typeface="Verdana" panose="020B0604030504040204" pitchFamily="34" charset="0"/>
                <a:cs typeface="Verdana" panose="020B0604030504040204" pitchFamily="34" charset="0"/>
              </a:rPr>
              <a:t>Every input you write from now on should have an </a:t>
            </a:r>
            <a:r>
              <a:rPr lang="en-US" sz="2000" i="1" dirty="0">
                <a:latin typeface="Verdana" panose="020B0604030504040204" pitchFamily="34" charset="0"/>
                <a:ea typeface="Verdana" panose="020B0604030504040204" pitchFamily="34" charset="0"/>
                <a:cs typeface="Verdana" panose="020B0604030504040204" pitchFamily="34" charset="0"/>
              </a:rPr>
              <a:t>id</a:t>
            </a:r>
            <a:r>
              <a:rPr lang="en-US" sz="2000" dirty="0">
                <a:latin typeface="Verdana" panose="020B0604030504040204" pitchFamily="34" charset="0"/>
                <a:ea typeface="Verdana" panose="020B0604030504040204" pitchFamily="34" charset="0"/>
                <a:cs typeface="Verdana" panose="020B0604030504040204" pitchFamily="34" charset="0"/>
              </a:rPr>
              <a:t>, and a label that references that </a:t>
            </a:r>
            <a:r>
              <a:rPr lang="en-US" sz="2000" i="1" dirty="0">
                <a:latin typeface="Verdana" panose="020B0604030504040204" pitchFamily="34" charset="0"/>
                <a:ea typeface="Verdana" panose="020B0604030504040204" pitchFamily="34" charset="0"/>
                <a:cs typeface="Verdana" panose="020B0604030504040204" pitchFamily="34" charset="0"/>
              </a:rPr>
              <a:t>id</a:t>
            </a:r>
            <a:r>
              <a:rPr lang="en-US" sz="2000" dirty="0">
                <a:latin typeface="Verdana" panose="020B0604030504040204" pitchFamily="34" charset="0"/>
                <a:ea typeface="Verdana" panose="020B0604030504040204" pitchFamily="34" charset="0"/>
                <a:cs typeface="Verdana" panose="020B0604030504040204" pitchFamily="34" charset="0"/>
              </a:rPr>
              <a:t> with the </a:t>
            </a:r>
            <a:r>
              <a:rPr lang="en-US" sz="2000" i="1" dirty="0">
                <a:latin typeface="Verdana" panose="020B0604030504040204" pitchFamily="34" charset="0"/>
                <a:ea typeface="Verdana" panose="020B0604030504040204" pitchFamily="34" charset="0"/>
                <a:cs typeface="Verdana" panose="020B0604030504040204" pitchFamily="34" charset="0"/>
              </a:rPr>
              <a:t>for</a:t>
            </a:r>
            <a:r>
              <a:rPr lang="en-US" sz="2000" dirty="0">
                <a:latin typeface="Verdana" panose="020B0604030504040204" pitchFamily="34" charset="0"/>
                <a:ea typeface="Verdana" panose="020B0604030504040204" pitchFamily="34" charset="0"/>
                <a:cs typeface="Verdana" panose="020B0604030504040204" pitchFamily="34" charset="0"/>
              </a:rPr>
              <a:t> attribute.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Unlabeled inputs</a:t>
            </a:r>
          </a:p>
        </p:txBody>
      </p:sp>
    </p:spTree>
    <p:extLst>
      <p:ext uri="{BB962C8B-B14F-4D97-AF65-F5344CB8AC3E}">
        <p14:creationId xmlns:p14="http://schemas.microsoft.com/office/powerpoint/2010/main" val="3757477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Images without alternative text are utterly useless in regards to visual impairments. Assistive technologies will read off URLs, or skip the images entirely.</a:t>
            </a:r>
          </a:p>
          <a:p>
            <a:r>
              <a:rPr lang="en-US" sz="2000" dirty="0">
                <a:latin typeface="Verdana" panose="020B0604030504040204" pitchFamily="34" charset="0"/>
                <a:ea typeface="Verdana" panose="020B0604030504040204" pitchFamily="34" charset="0"/>
                <a:cs typeface="Verdana" panose="020B0604030504040204" pitchFamily="34" charset="0"/>
              </a:rPr>
              <a:t>You should therefore </a:t>
            </a:r>
            <a:r>
              <a:rPr lang="en-US" sz="2000" i="1" dirty="0">
                <a:latin typeface="Verdana" panose="020B0604030504040204" pitchFamily="34" charset="0"/>
                <a:ea typeface="Verdana" panose="020B0604030504040204" pitchFamily="34" charset="0"/>
                <a:cs typeface="Verdana" panose="020B0604030504040204" pitchFamily="34" charset="0"/>
              </a:rPr>
              <a:t>never</a:t>
            </a:r>
            <a:r>
              <a:rPr lang="en-US" sz="2000" dirty="0">
                <a:latin typeface="Verdana" panose="020B0604030504040204" pitchFamily="34" charset="0"/>
                <a:ea typeface="Verdana" panose="020B0604030504040204" pitchFamily="34" charset="0"/>
                <a:cs typeface="Verdana" panose="020B0604030504040204" pitchFamily="34" charset="0"/>
              </a:rPr>
              <a:t> use images to represent text, and all images you use should have </a:t>
            </a:r>
            <a:r>
              <a:rPr lang="en-US" sz="2000" i="1" dirty="0">
                <a:latin typeface="Verdana" panose="020B0604030504040204" pitchFamily="34" charset="0"/>
                <a:ea typeface="Verdana" panose="020B0604030504040204" pitchFamily="34" charset="0"/>
                <a:cs typeface="Verdana" panose="020B0604030504040204" pitchFamily="34" charset="0"/>
              </a:rPr>
              <a:t>alt</a:t>
            </a:r>
            <a:r>
              <a:rPr lang="en-US" sz="2000" dirty="0">
                <a:latin typeface="Verdana" panose="020B0604030504040204" pitchFamily="34" charset="0"/>
                <a:ea typeface="Verdana" panose="020B0604030504040204" pitchFamily="34" charset="0"/>
                <a:cs typeface="Verdana" panose="020B0604030504040204" pitchFamily="34" charset="0"/>
              </a:rPr>
              <a:t> text.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Unlabeled alt text on images</a:t>
            </a:r>
          </a:p>
        </p:txBody>
      </p:sp>
    </p:spTree>
    <p:extLst>
      <p:ext uri="{BB962C8B-B14F-4D97-AF65-F5344CB8AC3E}">
        <p14:creationId xmlns:p14="http://schemas.microsoft.com/office/powerpoint/2010/main" val="3575599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By tweaking our document and adding proper attributes/labels and updating our designs to factor in visual issues, we can fix a majority of accessibility issues.</a:t>
            </a:r>
          </a:p>
          <a:p>
            <a:r>
              <a:rPr lang="en-US" sz="2000" dirty="0">
                <a:latin typeface="Verdana" panose="020B0604030504040204" pitchFamily="34" charset="0"/>
                <a:ea typeface="Verdana" panose="020B0604030504040204" pitchFamily="34" charset="0"/>
                <a:cs typeface="Verdana" panose="020B0604030504040204" pitchFamily="34" charset="0"/>
              </a:rPr>
              <a:t>Some issues are more complex; sometimes, users can see the document just fine but have limited mobility and can only use a keyboard. As you make more complex web applications, you have to make more and more considerations to make your website both functional and accessible.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rPr>
              <a:t>How can we address these issues?</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72788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Going forward, </a:t>
            </a:r>
            <a:r>
              <a:rPr lang="en-US" sz="2000" b="1" dirty="0">
                <a:latin typeface="Verdana" panose="020B0604030504040204" pitchFamily="34" charset="0"/>
                <a:ea typeface="Verdana" panose="020B0604030504040204" pitchFamily="34" charset="0"/>
                <a:cs typeface="Verdana" panose="020B0604030504040204" pitchFamily="34" charset="0"/>
              </a:rPr>
              <a:t>all HTML submitted must pass tota11y tests.</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Points will be deducted for labs and final project components that fail accessibility checks.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Going forward</a:t>
            </a:r>
          </a:p>
        </p:txBody>
      </p:sp>
    </p:spTree>
    <p:extLst>
      <p:ext uri="{BB962C8B-B14F-4D97-AF65-F5344CB8AC3E}">
        <p14:creationId xmlns:p14="http://schemas.microsoft.com/office/powerpoint/2010/main" val="169977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r>
              <a:rPr lang="en-US" i="1" dirty="0"/>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p>
          <a:p>
            <a:pPr lvl="1"/>
            <a:r>
              <a:rPr lang="en-US" dirty="0"/>
              <a:t>via </a:t>
            </a:r>
            <a:r>
              <a:rPr lang="en-US" dirty="0">
                <a:hlinkClick r:id="rId2"/>
              </a:rPr>
              <a:t>https://jquery.com/</a:t>
            </a:r>
            <a:endParaRPr lang="en-US" dirty="0"/>
          </a:p>
          <a:p>
            <a:r>
              <a:rPr lang="en-US" dirty="0"/>
              <a:t>Simply put, jQuery is an amazing DOM manipulation library that also has handy tools for making easier AJAX calls (which we will see later on in the course).</a:t>
            </a:r>
          </a:p>
          <a:p>
            <a:r>
              <a:rPr lang="en-US" dirty="0"/>
              <a:t>While the DOM API is not hard to use, it is extremely large; DOM traversal is also non-trivial and has many cross-browser compatibility issues. jQuery handles these issues for you.</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jQuery?</a:t>
            </a:r>
          </a:p>
        </p:txBody>
      </p:sp>
    </p:spTree>
    <p:extLst>
      <p:ext uri="{BB962C8B-B14F-4D97-AF65-F5344CB8AC3E}">
        <p14:creationId xmlns:p14="http://schemas.microsoft.com/office/powerpoint/2010/main" val="222300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jQuery has been around for quite awhile</a:t>
            </a:r>
          </a:p>
          <a:p>
            <a:pPr lvl="1"/>
            <a:r>
              <a:rPr lang="en-US" sz="2000" dirty="0">
                <a:latin typeface="Verdana" panose="020B0604030504040204" pitchFamily="34" charset="0"/>
                <a:ea typeface="Verdana" panose="020B0604030504040204" pitchFamily="34" charset="0"/>
                <a:cs typeface="Verdana" panose="020B0604030504040204" pitchFamily="34" charset="0"/>
              </a:rPr>
              <a:t>Very feature-rich API full of things to make development easy.</a:t>
            </a:r>
          </a:p>
          <a:p>
            <a:pPr lvl="1"/>
            <a:r>
              <a:rPr lang="en-US" sz="2000" dirty="0">
                <a:latin typeface="Verdana" panose="020B0604030504040204" pitchFamily="34" charset="0"/>
                <a:ea typeface="Verdana" panose="020B0604030504040204" pitchFamily="34" charset="0"/>
                <a:cs typeface="Verdana" panose="020B0604030504040204" pitchFamily="34" charset="0"/>
              </a:rPr>
              <a:t>Relatively bug free</a:t>
            </a:r>
          </a:p>
          <a:p>
            <a:pPr lvl="1"/>
            <a:r>
              <a:rPr lang="en-US" sz="2000" dirty="0">
                <a:latin typeface="Verdana" panose="020B0604030504040204" pitchFamily="34" charset="0"/>
                <a:ea typeface="Verdana" panose="020B0604030504040204" pitchFamily="34" charset="0"/>
                <a:cs typeface="Verdana" panose="020B0604030504040204" pitchFamily="34" charset="0"/>
              </a:rPr>
              <a:t>Very performant</a:t>
            </a:r>
          </a:p>
          <a:p>
            <a:r>
              <a:rPr lang="en-US" sz="2000" dirty="0">
                <a:latin typeface="Verdana" panose="020B0604030504040204" pitchFamily="34" charset="0"/>
                <a:ea typeface="Verdana" panose="020B0604030504040204" pitchFamily="34" charset="0"/>
                <a:cs typeface="Verdana" panose="020B0604030504040204" pitchFamily="34" charset="0"/>
              </a:rPr>
              <a:t>For the sake of our course, we will mainly use jQuery for:</a:t>
            </a:r>
          </a:p>
          <a:p>
            <a:pPr lvl="1"/>
            <a:r>
              <a:rPr lang="en-US" sz="2000" dirty="0">
                <a:latin typeface="Verdana" panose="020B0604030504040204" pitchFamily="34" charset="0"/>
                <a:ea typeface="Verdana" panose="020B0604030504040204" pitchFamily="34" charset="0"/>
                <a:cs typeface="Verdana" panose="020B0604030504040204" pitchFamily="34" charset="0"/>
              </a:rPr>
              <a:t>Easier DOM traversal in order to target elements easier, and target / operate on entire sets of elements </a:t>
            </a:r>
          </a:p>
          <a:p>
            <a:pPr lvl="1"/>
            <a:r>
              <a:rPr lang="en-US" sz="2000" dirty="0">
                <a:latin typeface="Verdana" panose="020B0604030504040204" pitchFamily="34" charset="0"/>
                <a:ea typeface="Verdana" panose="020B0604030504040204" pitchFamily="34" charset="0"/>
                <a:cs typeface="Verdana" panose="020B0604030504040204" pitchFamily="34" charset="0"/>
              </a:rPr>
              <a:t>Easier event capturing; jQuery has much more DAMP syntax than vanilla JavaScript</a:t>
            </a:r>
          </a:p>
          <a:p>
            <a:pPr lvl="1"/>
            <a:r>
              <a:rPr lang="en-US" sz="2000" dirty="0">
                <a:latin typeface="Verdana" panose="020B0604030504040204" pitchFamily="34" charset="0"/>
                <a:ea typeface="Verdana" panose="020B0604030504040204" pitchFamily="34" charset="0"/>
                <a:cs typeface="Verdana" panose="020B0604030504040204" pitchFamily="34" charset="0"/>
              </a:rPr>
              <a:t>Easier creation of elements; jQuery can take an HTML string with attributes, classes, </a:t>
            </a:r>
            <a:r>
              <a:rPr lang="en-US" sz="2000" dirty="0" err="1">
                <a:latin typeface="Verdana" panose="020B0604030504040204" pitchFamily="34" charset="0"/>
                <a:ea typeface="Verdana" panose="020B0604030504040204" pitchFamily="34" charset="0"/>
                <a:cs typeface="Verdana" panose="020B0604030504040204" pitchFamily="34" charset="0"/>
              </a:rPr>
              <a:t>etc</a:t>
            </a:r>
            <a:r>
              <a:rPr lang="en-US" sz="2000" dirty="0">
                <a:latin typeface="Verdana" panose="020B0604030504040204" pitchFamily="34" charset="0"/>
                <a:ea typeface="Verdana" panose="020B0604030504040204" pitchFamily="34" charset="0"/>
                <a:cs typeface="Verdana" panose="020B0604030504040204" pitchFamily="34" charset="0"/>
              </a:rPr>
              <a:t> and create the node tree for you rather than having to setup through properties manually.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this do for us?</a:t>
            </a:r>
          </a:p>
        </p:txBody>
      </p:sp>
    </p:spTree>
    <p:extLst>
      <p:ext uri="{BB962C8B-B14F-4D97-AF65-F5344CB8AC3E}">
        <p14:creationId xmlns:p14="http://schemas.microsoft.com/office/powerpoint/2010/main" val="261735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051396"/>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 jQuery library is, by default, exported in the global variable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a:t>
            </a:r>
          </a:p>
          <a:p>
            <a:r>
              <a:rPr lang="en-US" sz="2000" dirty="0">
                <a:latin typeface="Verdana" panose="020B0604030504040204" pitchFamily="34" charset="0"/>
                <a:ea typeface="Verdana" panose="020B0604030504040204" pitchFamily="34" charset="0"/>
                <a:cs typeface="Verdana" panose="020B0604030504040204" pitchFamily="34" charset="0"/>
              </a:rPr>
              <a:t>When using jQuery, it is important to remember that </a:t>
            </a:r>
            <a:r>
              <a:rPr lang="en-US" sz="2000" i="1" dirty="0">
                <a:latin typeface="Verdana" panose="020B0604030504040204" pitchFamily="34" charset="0"/>
                <a:ea typeface="Verdana" panose="020B0604030504040204" pitchFamily="34" charset="0"/>
                <a:cs typeface="Verdana" panose="020B0604030504040204" pitchFamily="34" charset="0"/>
              </a:rPr>
              <a:t>functions are objects</a:t>
            </a:r>
            <a:r>
              <a:rPr lang="en-US" sz="2000" dirty="0">
                <a:latin typeface="Verdana" panose="020B0604030504040204" pitchFamily="34" charset="0"/>
                <a:ea typeface="Verdana" panose="020B0604030504040204" pitchFamily="34" charset="0"/>
                <a:cs typeface="Verdana" panose="020B0604030504040204" pitchFamily="34" charset="0"/>
              </a:rPr>
              <a:t>; that means that they have properties of their own. </a:t>
            </a:r>
          </a:p>
          <a:p>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variable is first and foremost a function that will take a CSS selector (or DOM node) as an argument, and match all elements with that selector. The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function will return an </a:t>
            </a:r>
            <a:r>
              <a:rPr lang="en-US" sz="2000" i="1" dirty="0">
                <a:latin typeface="Verdana" panose="020B0604030504040204" pitchFamily="34" charset="0"/>
                <a:ea typeface="Verdana" panose="020B0604030504040204" pitchFamily="34" charset="0"/>
                <a:cs typeface="Verdana" panose="020B0604030504040204" pitchFamily="34" charset="0"/>
              </a:rPr>
              <a:t>array-like</a:t>
            </a:r>
            <a:r>
              <a:rPr lang="en-US" sz="2000" dirty="0">
                <a:latin typeface="Verdana" panose="020B0604030504040204" pitchFamily="34" charset="0"/>
                <a:ea typeface="Verdana" panose="020B0604030504040204" pitchFamily="34" charset="0"/>
                <a:cs typeface="Verdana" panose="020B0604030504040204" pitchFamily="34" charset="0"/>
              </a:rPr>
              <a:t> object. </a:t>
            </a:r>
          </a:p>
          <a:p>
            <a:pPr lvl="1"/>
            <a:r>
              <a:rPr lang="en-US" sz="2000" dirty="0">
                <a:latin typeface="Verdana" panose="020B0604030504040204" pitchFamily="34" charset="0"/>
                <a:ea typeface="Verdana" panose="020B0604030504040204" pitchFamily="34" charset="0"/>
                <a:cs typeface="Verdana" panose="020B0604030504040204" pitchFamily="34" charset="0"/>
              </a:rPr>
              <a:t>Like an array, you will be able to iterate through those results.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can use .length, indexes, </a:t>
            </a:r>
            <a:r>
              <a:rPr lang="en-US" sz="2000" dirty="0" err="1">
                <a:latin typeface="Verdana" panose="020B0604030504040204" pitchFamily="34" charset="0"/>
                <a:ea typeface="Verdana" panose="020B0604030504040204" pitchFamily="34" charset="0"/>
                <a:cs typeface="Verdana" panose="020B0604030504040204" pitchFamily="34" charset="0"/>
              </a:rPr>
              <a:t>etc</a:t>
            </a:r>
            <a:r>
              <a:rPr lang="en-US" sz="2000" dirty="0">
                <a:latin typeface="Verdana" panose="020B0604030504040204" pitchFamily="34" charset="0"/>
                <a:ea typeface="Verdana" panose="020B0604030504040204" pitchFamily="34" charset="0"/>
                <a:cs typeface="Verdana" panose="020B0604030504040204" pitchFamily="34" charset="0"/>
              </a:rPr>
              <a:t>)</a:t>
            </a:r>
          </a:p>
          <a:p>
            <a:pPr lvl="1"/>
            <a:r>
              <a:rPr lang="en-US" sz="2000" dirty="0">
                <a:latin typeface="Verdana" panose="020B0604030504040204" pitchFamily="34" charset="0"/>
                <a:ea typeface="Verdana" panose="020B0604030504040204" pitchFamily="34" charset="0"/>
                <a:cs typeface="Verdana" panose="020B0604030504040204" pitchFamily="34" charset="0"/>
              </a:rPr>
              <a:t>Unlike an array, there are hundreds of jQuery specific methods you can call on the set of matches.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jQuery</a:t>
            </a:r>
          </a:p>
        </p:txBody>
      </p:sp>
    </p:spTree>
    <p:extLst>
      <p:ext uri="{BB962C8B-B14F-4D97-AF65-F5344CB8AC3E}">
        <p14:creationId xmlns:p14="http://schemas.microsoft.com/office/powerpoint/2010/main" val="25546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Recap on basic CSS Selectors</a:t>
            </a:r>
          </a:p>
        </p:txBody>
      </p:sp>
      <p:graphicFrame>
        <p:nvGraphicFramePr>
          <p:cNvPr id="6" name="Content Placeholder 4">
            <a:extLst>
              <a:ext uri="{FF2B5EF4-FFF2-40B4-BE49-F238E27FC236}">
                <a16:creationId xmlns:a16="http://schemas.microsoft.com/office/drawing/2014/main" id="{09D00BE4-A328-4341-BFD1-EF5A1350704A}"/>
              </a:ext>
            </a:extLst>
          </p:cNvPr>
          <p:cNvGraphicFramePr>
            <a:graphicFrameLocks/>
          </p:cNvGraphicFramePr>
          <p:nvPr>
            <p:extLst>
              <p:ext uri="{D42A27DB-BD31-4B8C-83A1-F6EECF244321}">
                <p14:modId xmlns:p14="http://schemas.microsoft.com/office/powerpoint/2010/main" val="118784170"/>
              </p:ext>
            </p:extLst>
          </p:nvPr>
        </p:nvGraphicFramePr>
        <p:xfrm>
          <a:off x="1065211" y="1661705"/>
          <a:ext cx="10058402" cy="2931160"/>
        </p:xfrm>
        <a:graphic>
          <a:graphicData uri="http://schemas.openxmlformats.org/drawingml/2006/table">
            <a:tbl>
              <a:tblPr firstRow="1" bandRow="1">
                <a:tableStyleId>{5C22544A-7EE6-4342-B048-85BDC9FD1C3A}</a:tableStyleId>
              </a:tblPr>
              <a:tblGrid>
                <a:gridCol w="150304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6926582">
                  <a:extLst>
                    <a:ext uri="{9D8B030D-6E8A-4147-A177-3AD203B41FA5}">
                      <a16:colId xmlns:a16="http://schemas.microsoft.com/office/drawing/2014/main" val="20002"/>
                    </a:ext>
                  </a:extLst>
                </a:gridCol>
              </a:tblGrid>
              <a:tr h="370840">
                <a:tc>
                  <a:txBody>
                    <a:bodyPr/>
                    <a:lstStyle/>
                    <a:p>
                      <a:r>
                        <a:rPr lang="en-US" dirty="0"/>
                        <a:t>Type</a:t>
                      </a:r>
                    </a:p>
                  </a:txBody>
                  <a:tcPr/>
                </a:tc>
                <a:tc>
                  <a:txBody>
                    <a:bodyPr/>
                    <a:lstStyle/>
                    <a:p>
                      <a:r>
                        <a:rPr lang="en-US" dirty="0"/>
                        <a:t>Selector</a:t>
                      </a:r>
                    </a:p>
                  </a:txBody>
                  <a:tcPr/>
                </a:tc>
                <a:tc>
                  <a:txBody>
                    <a:bodyPr/>
                    <a:lstStyle/>
                    <a:p>
                      <a:r>
                        <a:rPr lang="en-US" dirty="0"/>
                        <a:t>Matches</a:t>
                      </a:r>
                    </a:p>
                  </a:txBody>
                  <a:tcPr/>
                </a:tc>
                <a:extLst>
                  <a:ext uri="{0D108BD9-81ED-4DB2-BD59-A6C34878D82A}">
                    <a16:rowId xmlns:a16="http://schemas.microsoft.com/office/drawing/2014/main" val="10000"/>
                  </a:ext>
                </a:extLst>
              </a:tr>
              <a:tr h="370840">
                <a:tc>
                  <a:txBody>
                    <a:bodyPr/>
                    <a:lstStyle/>
                    <a:p>
                      <a:r>
                        <a:rPr lang="en-US" dirty="0"/>
                        <a:t>Id</a:t>
                      </a:r>
                    </a:p>
                  </a:txBody>
                  <a:tcPr/>
                </a:tc>
                <a:tc>
                  <a:txBody>
                    <a:bodyPr/>
                    <a:lstStyle/>
                    <a:p>
                      <a:r>
                        <a:rPr lang="en-US" dirty="0"/>
                        <a:t>#</a:t>
                      </a:r>
                      <a:r>
                        <a:rPr lang="en-US" dirty="0" err="1"/>
                        <a:t>my_bio</a:t>
                      </a:r>
                      <a:endParaRPr lang="en-US" dirty="0"/>
                    </a:p>
                  </a:txBody>
                  <a:tcPr/>
                </a:tc>
                <a:tc>
                  <a:txBody>
                    <a:bodyPr/>
                    <a:lstStyle/>
                    <a:p>
                      <a:r>
                        <a:rPr lang="en-US" b="0" dirty="0"/>
                        <a:t>&lt;h2&gt;My</a:t>
                      </a:r>
                      <a:r>
                        <a:rPr lang="en-US" b="0" baseline="0" dirty="0"/>
                        <a:t> Name Is &lt;span class=“my-name”&gt;Phil&lt;/span&gt;&lt;/h2&gt; </a:t>
                      </a:r>
                      <a:br>
                        <a:rPr lang="en-US" b="1" baseline="0" dirty="0"/>
                      </a:br>
                      <a:r>
                        <a:rPr lang="en-US" b="1" dirty="0"/>
                        <a:t>&lt;main</a:t>
                      </a:r>
                      <a:r>
                        <a:rPr lang="en-US" b="1" baseline="0" dirty="0"/>
                        <a:t> </a:t>
                      </a:r>
                      <a:r>
                        <a:rPr lang="en-US" b="1" dirty="0"/>
                        <a:t>id=“</a:t>
                      </a:r>
                      <a:r>
                        <a:rPr lang="en-US" b="1" dirty="0" err="1"/>
                        <a:t>my_bio</a:t>
                      </a:r>
                      <a:r>
                        <a:rPr lang="en-US" b="1" dirty="0"/>
                        <a:t>”&gt;</a:t>
                      </a:r>
                      <a:r>
                        <a:rPr lang="en-US" b="1" baseline="0" dirty="0"/>
                        <a:t>This is a test &lt;h2&gt;I love blogging&lt;/h2&gt;</a:t>
                      </a:r>
                      <a:r>
                        <a:rPr lang="en-US" b="1" dirty="0"/>
                        <a:t>&lt;/main&gt;</a:t>
                      </a:r>
                    </a:p>
                  </a:txBody>
                  <a:tcPr/>
                </a:tc>
                <a:extLst>
                  <a:ext uri="{0D108BD9-81ED-4DB2-BD59-A6C34878D82A}">
                    <a16:rowId xmlns:a16="http://schemas.microsoft.com/office/drawing/2014/main" val="10001"/>
                  </a:ext>
                </a:extLst>
              </a:tr>
              <a:tr h="370840">
                <a:tc>
                  <a:txBody>
                    <a:bodyPr/>
                    <a:lstStyle/>
                    <a:p>
                      <a:r>
                        <a:rPr lang="en-US" dirty="0"/>
                        <a:t>Class</a:t>
                      </a:r>
                    </a:p>
                  </a:txBody>
                  <a:tcPr/>
                </a:tc>
                <a:tc>
                  <a:txBody>
                    <a:bodyPr/>
                    <a:lstStyle/>
                    <a:p>
                      <a:r>
                        <a:rPr lang="en-US" b="0" dirty="0"/>
                        <a:t>.my-name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&lt;h2&gt;My</a:t>
                      </a:r>
                      <a:r>
                        <a:rPr lang="en-US" b="0" baseline="0" dirty="0"/>
                        <a:t> Name Is </a:t>
                      </a:r>
                      <a:r>
                        <a:rPr lang="en-US" b="1" baseline="0" dirty="0"/>
                        <a:t>&lt;span class=“my-name”&gt;Phil&lt;/span&gt;</a:t>
                      </a:r>
                      <a:r>
                        <a:rPr lang="en-US" b="0" baseline="0" dirty="0"/>
                        <a:t>&lt;/h2&gt; </a:t>
                      </a:r>
                      <a:br>
                        <a:rPr lang="en-US" b="0" baseline="0" dirty="0"/>
                      </a:br>
                      <a:r>
                        <a:rPr lang="en-US" b="0" dirty="0"/>
                        <a:t>&lt;main</a:t>
                      </a:r>
                      <a:r>
                        <a:rPr lang="en-US" b="0" baseline="0" dirty="0"/>
                        <a:t> </a:t>
                      </a:r>
                      <a:r>
                        <a:rPr lang="en-US" b="0" dirty="0"/>
                        <a:t>id=“</a:t>
                      </a:r>
                      <a:r>
                        <a:rPr lang="en-US" b="0" dirty="0" err="1"/>
                        <a:t>my_bio</a:t>
                      </a:r>
                      <a:r>
                        <a:rPr lang="en-US" b="0" dirty="0"/>
                        <a:t>”&gt;</a:t>
                      </a:r>
                      <a:r>
                        <a:rPr lang="en-US" b="0" baseline="0" dirty="0"/>
                        <a:t>This is a test &lt;h2&gt;I love blogging&lt;/h2&gt;</a:t>
                      </a:r>
                      <a:r>
                        <a:rPr lang="en-US" b="0" dirty="0"/>
                        <a:t>&lt;/main&gt;</a:t>
                      </a:r>
                    </a:p>
                  </a:txBody>
                  <a:tcPr/>
                </a:tc>
                <a:extLst>
                  <a:ext uri="{0D108BD9-81ED-4DB2-BD59-A6C34878D82A}">
                    <a16:rowId xmlns:a16="http://schemas.microsoft.com/office/drawing/2014/main" val="10002"/>
                  </a:ext>
                </a:extLst>
              </a:tr>
              <a:tr h="370840">
                <a:tc>
                  <a:txBody>
                    <a:bodyPr/>
                    <a:lstStyle/>
                    <a:p>
                      <a:r>
                        <a:rPr lang="en-US" dirty="0"/>
                        <a:t>Elements</a:t>
                      </a:r>
                    </a:p>
                  </a:txBody>
                  <a:tcPr/>
                </a:tc>
                <a:tc>
                  <a:txBody>
                    <a:bodyPr/>
                    <a:lstStyle/>
                    <a:p>
                      <a:r>
                        <a:rPr lang="en-US" dirty="0"/>
                        <a:t>h2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&lt;h2&gt;My</a:t>
                      </a:r>
                      <a:r>
                        <a:rPr lang="en-US" b="1" baseline="0" dirty="0"/>
                        <a:t> Name Is &lt;span class=“my-name”&gt;Phil&lt;/span&gt;&lt;/h2&gt;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&lt;main</a:t>
                      </a:r>
                      <a:r>
                        <a:rPr lang="en-US" b="0" baseline="0" dirty="0"/>
                        <a:t> </a:t>
                      </a:r>
                      <a:r>
                        <a:rPr lang="en-US" b="0" dirty="0"/>
                        <a:t>id=“</a:t>
                      </a:r>
                      <a:r>
                        <a:rPr lang="en-US" b="0" dirty="0" err="1"/>
                        <a:t>my_bio</a:t>
                      </a:r>
                      <a:r>
                        <a:rPr lang="en-US" b="0" dirty="0"/>
                        <a:t>”&gt;</a:t>
                      </a:r>
                      <a:r>
                        <a:rPr lang="en-US" b="0" baseline="0" dirty="0"/>
                        <a:t>This is a test </a:t>
                      </a:r>
                      <a:r>
                        <a:rPr lang="en-US" b="1" baseline="0" dirty="0"/>
                        <a:t>&lt;h2&gt;I love blogging&lt;/h2&gt;</a:t>
                      </a:r>
                      <a:r>
                        <a:rPr lang="en-US" b="0" dirty="0"/>
                        <a:t>&lt;/main&gt;</a:t>
                      </a:r>
                    </a:p>
                  </a:txBody>
                  <a:tcPr/>
                </a:tc>
                <a:extLst>
                  <a:ext uri="{0D108BD9-81ED-4DB2-BD59-A6C34878D82A}">
                    <a16:rowId xmlns:a16="http://schemas.microsoft.com/office/drawing/2014/main" val="10003"/>
                  </a:ext>
                </a:extLst>
              </a:tr>
              <a:tr h="370840">
                <a:tc>
                  <a:txBody>
                    <a:bodyPr/>
                    <a:lstStyle/>
                    <a:p>
                      <a:r>
                        <a:rPr lang="en-US" dirty="0"/>
                        <a:t>Combinations</a:t>
                      </a:r>
                    </a:p>
                  </a:txBody>
                  <a:tcPr/>
                </a:tc>
                <a:tc>
                  <a:txBody>
                    <a:bodyPr/>
                    <a:lstStyle/>
                    <a:p>
                      <a:r>
                        <a:rPr lang="en-US" dirty="0"/>
                        <a:t>#</a:t>
                      </a:r>
                      <a:r>
                        <a:rPr lang="en-US" dirty="0" err="1"/>
                        <a:t>my_bio</a:t>
                      </a:r>
                      <a:r>
                        <a:rPr lang="en-US" dirty="0"/>
                        <a:t> h2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&lt;h2&gt;My</a:t>
                      </a:r>
                      <a:r>
                        <a:rPr lang="en-US" b="0" baseline="0" dirty="0"/>
                        <a:t> Name Is &lt;span class=“my-name”&gt;Phil&lt;/span&gt;&lt;/h2&gt; </a:t>
                      </a:r>
                      <a:br>
                        <a:rPr lang="en-US" b="0" baseline="0" dirty="0"/>
                      </a:br>
                      <a:r>
                        <a:rPr lang="en-US" b="0" dirty="0"/>
                        <a:t>&lt;main</a:t>
                      </a:r>
                      <a:r>
                        <a:rPr lang="en-US" b="0" baseline="0" dirty="0"/>
                        <a:t> </a:t>
                      </a:r>
                      <a:r>
                        <a:rPr lang="en-US" b="0" dirty="0"/>
                        <a:t>id=“</a:t>
                      </a:r>
                      <a:r>
                        <a:rPr lang="en-US" b="0" dirty="0" err="1"/>
                        <a:t>my_bio</a:t>
                      </a:r>
                      <a:r>
                        <a:rPr lang="en-US" b="0" dirty="0"/>
                        <a:t>”&gt;</a:t>
                      </a:r>
                      <a:r>
                        <a:rPr lang="en-US" b="0" baseline="0" dirty="0"/>
                        <a:t>This is a test </a:t>
                      </a:r>
                      <a:r>
                        <a:rPr lang="en-US" b="1" baseline="0" dirty="0"/>
                        <a:t>&lt;h2&gt;I love blogging&lt;/h2&gt;</a:t>
                      </a:r>
                      <a:r>
                        <a:rPr lang="en-US" b="0" dirty="0"/>
                        <a:t>&lt;/main&gt;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74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The jQuery library is, by default, exported in the global variable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a:t>
            </a:r>
          </a:p>
          <a:p>
            <a:r>
              <a:rPr lang="en-US" sz="2000" dirty="0">
                <a:latin typeface="Verdana" panose="020B0604030504040204" pitchFamily="34" charset="0"/>
                <a:ea typeface="Verdana" panose="020B0604030504040204" pitchFamily="34" charset="0"/>
                <a:cs typeface="Verdana" panose="020B0604030504040204" pitchFamily="34" charset="0"/>
              </a:rPr>
              <a:t>We will be using the most modern version of jQuery.</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2"/>
              </a:rPr>
              <a:t>http://api.jquery.com/</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Take a look at </a:t>
            </a:r>
            <a:r>
              <a:rPr lang="en-US" sz="2000" dirty="0">
                <a:latin typeface="Verdana" panose="020B0604030504040204" pitchFamily="34" charset="0"/>
                <a:ea typeface="Verdana" panose="020B0604030504040204" pitchFamily="34" charset="0"/>
                <a:cs typeface="Verdana" panose="020B0604030504040204" pitchFamily="34" charset="0"/>
                <a:hlinkClick r:id="rId3"/>
              </a:rPr>
              <a:t>http://localhost:3000/examples/jquery-dom</a:t>
            </a:r>
            <a:r>
              <a:rPr lang="en-US" sz="2000" dirty="0">
                <a:latin typeface="Verdana" panose="020B0604030504040204" pitchFamily="34" charset="0"/>
                <a:ea typeface="Verdana" panose="020B0604030504040204" pitchFamily="34" charset="0"/>
                <a:cs typeface="Verdana" panose="020B0604030504040204" pitchFamily="34" charset="0"/>
              </a:rPr>
              <a:t> after running this week’s repository to witness jQuery targeting many elements, in many ways.</a:t>
            </a:r>
          </a:p>
          <a:p>
            <a:r>
              <a:rPr lang="en-US" sz="2000" dirty="0">
                <a:latin typeface="Verdana" panose="020B0604030504040204" pitchFamily="34" charset="0"/>
                <a:ea typeface="Verdana" panose="020B0604030504040204" pitchFamily="34" charset="0"/>
                <a:cs typeface="Verdana" panose="020B0604030504040204" pitchFamily="34" charset="0"/>
              </a:rPr>
              <a:t>Several common jQuery functions are demonstrated on that page, however there are many, </a:t>
            </a:r>
            <a:r>
              <a:rPr lang="en-US" sz="2000" b="1" dirty="0">
                <a:latin typeface="Verdana" panose="020B0604030504040204" pitchFamily="34" charset="0"/>
                <a:ea typeface="Verdana" panose="020B0604030504040204" pitchFamily="34" charset="0"/>
                <a:cs typeface="Verdana" panose="020B0604030504040204" pitchFamily="34" charset="0"/>
              </a:rPr>
              <a:t>many easy to use functions</a:t>
            </a:r>
            <a:r>
              <a:rPr lang="en-US" sz="2000" dirty="0">
                <a:latin typeface="Verdana" panose="020B0604030504040204" pitchFamily="34" charset="0"/>
                <a:ea typeface="Verdana" panose="020B0604030504040204" pitchFamily="34" charset="0"/>
                <a:cs typeface="Verdana" panose="020B0604030504040204" pitchFamily="34" charset="0"/>
              </a:rPr>
              <a:t>. </a:t>
            </a:r>
          </a:p>
          <a:p>
            <a:r>
              <a:rPr lang="en-US" sz="2000" dirty="0">
                <a:latin typeface="Verdana" panose="020B0604030504040204" pitchFamily="34" charset="0"/>
                <a:ea typeface="Verdana" panose="020B0604030504040204" pitchFamily="34" charset="0"/>
                <a:cs typeface="Verdana" panose="020B0604030504040204" pitchFamily="34" charset="0"/>
              </a:rPr>
              <a:t>The code is well-documented to demonstrate how to use and understand each of these functions; it is very worth looking up jQuery on your own to see how many methods there are at your disposal.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jQuery</a:t>
            </a:r>
          </a:p>
        </p:txBody>
      </p:sp>
    </p:spTree>
    <p:extLst>
      <p:ext uri="{BB962C8B-B14F-4D97-AF65-F5344CB8AC3E}">
        <p14:creationId xmlns:p14="http://schemas.microsoft.com/office/powerpoint/2010/main" val="20371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948484"/>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Syntactically, jQuery does away with the concept of “</a:t>
            </a:r>
            <a:r>
              <a:rPr lang="en-US" sz="2000" dirty="0" err="1">
                <a:latin typeface="Verdana" panose="020B0604030504040204" pitchFamily="34" charset="0"/>
                <a:ea typeface="Verdana" panose="020B0604030504040204" pitchFamily="34" charset="0"/>
                <a:cs typeface="Verdana" panose="020B0604030504040204" pitchFamily="34" charset="0"/>
              </a:rPr>
              <a:t>onEventListener</a:t>
            </a:r>
            <a:r>
              <a:rPr lang="en-US" sz="2000" dirty="0">
                <a:latin typeface="Verdana" panose="020B0604030504040204" pitchFamily="34" charset="0"/>
                <a:ea typeface="Verdana" panose="020B0604030504040204" pitchFamily="34" charset="0"/>
                <a:cs typeface="Verdana" panose="020B0604030504040204" pitchFamily="34" charset="0"/>
              </a:rPr>
              <a:t>” and instead gives as many methods for event manipulation as possible using actual methods to represent the event.</a:t>
            </a:r>
          </a:p>
          <a:p>
            <a:pPr lvl="1"/>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instead of </a:t>
            </a:r>
            <a:r>
              <a:rPr lang="en-US" sz="2000" dirty="0" err="1">
                <a:latin typeface="Verdana" panose="020B0604030504040204" pitchFamily="34" charset="0"/>
                <a:ea typeface="Verdana" panose="020B0604030504040204" pitchFamily="34" charset="0"/>
                <a:cs typeface="Verdana" panose="020B0604030504040204" pitchFamily="34" charset="0"/>
              </a:rPr>
              <a:t>document.getElementById</a:t>
            </a: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dirty="0" err="1">
                <a:latin typeface="Verdana" panose="020B0604030504040204" pitchFamily="34" charset="0"/>
                <a:ea typeface="Verdana" panose="020B0604030504040204" pitchFamily="34" charset="0"/>
                <a:cs typeface="Verdana" panose="020B0604030504040204" pitchFamily="34" charset="0"/>
              </a:rPr>
              <a:t>myForm</a:t>
            </a: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dirty="0" err="1">
                <a:latin typeface="Verdana" panose="020B0604030504040204" pitchFamily="34" charset="0"/>
                <a:ea typeface="Verdana" panose="020B0604030504040204" pitchFamily="34" charset="0"/>
                <a:cs typeface="Verdana" panose="020B0604030504040204" pitchFamily="34" charset="0"/>
              </a:rPr>
              <a:t>addEventListener</a:t>
            </a:r>
            <a:r>
              <a:rPr lang="en-US" sz="2000" dirty="0">
                <a:latin typeface="Verdana" panose="020B0604030504040204" pitchFamily="34" charset="0"/>
                <a:ea typeface="Verdana" panose="020B0604030504040204" pitchFamily="34" charset="0"/>
                <a:cs typeface="Verdana" panose="020B0604030504040204" pitchFamily="34" charset="0"/>
              </a:rPr>
              <a:t>(‘submit’, callback) it’s just $(selector).submit(callback)</a:t>
            </a:r>
          </a:p>
          <a:p>
            <a:r>
              <a:rPr lang="en-US" sz="2000" dirty="0">
                <a:latin typeface="Verdana" panose="020B0604030504040204" pitchFamily="34" charset="0"/>
                <a:ea typeface="Verdana" panose="020B0604030504040204" pitchFamily="34" charset="0"/>
                <a:cs typeface="Verdana" panose="020B0604030504040204" pitchFamily="34" charset="0"/>
              </a:rPr>
              <a:t>See code for examples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Events with jQuery</a:t>
            </a:r>
          </a:p>
        </p:txBody>
      </p:sp>
    </p:spTree>
    <p:extLst>
      <p:ext uri="{BB962C8B-B14F-4D97-AF65-F5344CB8AC3E}">
        <p14:creationId xmlns:p14="http://schemas.microsoft.com/office/powerpoint/2010/main" val="1581076811"/>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51668</TotalTime>
  <Words>2481</Words>
  <Application>Microsoft Macintosh PowerPoint</Application>
  <PresentationFormat>Custom</PresentationFormat>
  <Paragraphs>188</Paragraphs>
  <Slides>35</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35</vt:i4>
      </vt:variant>
    </vt:vector>
  </HeadingPairs>
  <TitlesOfParts>
    <vt:vector size="49" baseType="lpstr">
      <vt:lpstr>Arial</vt:lpstr>
      <vt:lpstr>Calibri</vt:lpstr>
      <vt:lpstr>Century Gothic</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jQuery?</vt:lpstr>
      <vt:lpstr>What does this do for us?</vt:lpstr>
      <vt:lpstr>Using jQuery</vt:lpstr>
      <vt:lpstr>Recap on basic CSS Selectors</vt:lpstr>
      <vt:lpstr>Using jQuery</vt:lpstr>
      <vt:lpstr>Events with jQuery</vt:lpstr>
      <vt:lpstr>PowerPoint Presentation</vt:lpstr>
      <vt:lpstr>The Console Object</vt:lpstr>
      <vt:lpstr>Debugging with the Console</vt:lpstr>
      <vt:lpstr>PowerPoint Presentation</vt:lpstr>
      <vt:lpstr>What is the window?</vt:lpstr>
      <vt:lpstr>Timeouts and Intervals</vt:lpstr>
      <vt:lpstr>PowerPoint Presentation</vt:lpstr>
      <vt:lpstr>The Location API</vt:lpstr>
      <vt:lpstr>Why would I use the location API?</vt:lpstr>
      <vt:lpstr>The LocalStorage API</vt:lpstr>
      <vt:lpstr>Getting and setting localstorage values</vt:lpstr>
      <vt:lpstr>The SessionStorage API</vt:lpstr>
      <vt:lpstr>PowerPoint Presentation</vt:lpstr>
      <vt:lpstr>Audio / Video API</vt:lpstr>
      <vt:lpstr>Canvas API</vt:lpstr>
      <vt:lpstr>Geolocation</vt:lpstr>
      <vt:lpstr>PowerPoint Presentation</vt:lpstr>
      <vt:lpstr>What is accessibility?</vt:lpstr>
      <vt:lpstr>Testing accessibility</vt:lpstr>
      <vt:lpstr>Lack of color contrast</vt:lpstr>
      <vt:lpstr>Improperly ordered/layered headings</vt:lpstr>
      <vt:lpstr>Unclear link text</vt:lpstr>
      <vt:lpstr>Unlabeled inputs</vt:lpstr>
      <vt:lpstr>Unlabeled alt text on images</vt:lpstr>
      <vt:lpstr>How can we address these issues?</vt:lpstr>
      <vt:lpstr>Going forward</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 Athiban</cp:lastModifiedBy>
  <cp:revision>1237</cp:revision>
  <cp:lastPrinted>2016-08-09T14:57:31Z</cp:lastPrinted>
  <dcterms:created xsi:type="dcterms:W3CDTF">2013-11-01T14:42:31Z</dcterms:created>
  <dcterms:modified xsi:type="dcterms:W3CDTF">2020-01-16T21:28:26Z</dcterms:modified>
</cp:coreProperties>
</file>