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theme/theme4.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5.xml" ContentType="application/vnd.openxmlformats-officedocument.theme+xml"/>
  <Override PartName="/ppt/slideLayouts/slideLayout23.xml" ContentType="application/vnd.openxmlformats-officedocument.presentationml.slideLayout+xml"/>
  <Override PartName="/ppt/theme/theme6.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7.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8.xml" ContentType="application/vnd.openxmlformats-officedocument.theme+xml"/>
  <Override PartName="/ppt/slideLayouts/slideLayout31.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 id="2147483675" r:id="rId2"/>
    <p:sldMasterId id="2147483716" r:id="rId3"/>
    <p:sldMasterId id="2147483705" r:id="rId4"/>
    <p:sldMasterId id="2147483707" r:id="rId5"/>
    <p:sldMasterId id="2147483699" r:id="rId6"/>
    <p:sldMasterId id="2147483688" r:id="rId7"/>
    <p:sldMasterId id="2147483697" r:id="rId8"/>
    <p:sldMasterId id="2147483761" r:id="rId9"/>
  </p:sldMasterIdLst>
  <p:notesMasterIdLst>
    <p:notesMasterId r:id="rId69"/>
  </p:notesMasterIdLst>
  <p:handoutMasterIdLst>
    <p:handoutMasterId r:id="rId70"/>
  </p:handoutMasterIdLst>
  <p:sldIdLst>
    <p:sldId id="293" r:id="rId10"/>
    <p:sldId id="292" r:id="rId11"/>
    <p:sldId id="392" r:id="rId12"/>
    <p:sldId id="294" r:id="rId13"/>
    <p:sldId id="331" r:id="rId14"/>
    <p:sldId id="297" r:id="rId15"/>
    <p:sldId id="296" r:id="rId16"/>
    <p:sldId id="298" r:id="rId17"/>
    <p:sldId id="303" r:id="rId18"/>
    <p:sldId id="400" r:id="rId19"/>
    <p:sldId id="332" r:id="rId20"/>
    <p:sldId id="299" r:id="rId21"/>
    <p:sldId id="301" r:id="rId22"/>
    <p:sldId id="302" r:id="rId23"/>
    <p:sldId id="309" r:id="rId24"/>
    <p:sldId id="307" r:id="rId25"/>
    <p:sldId id="308" r:id="rId26"/>
    <p:sldId id="310" r:id="rId27"/>
    <p:sldId id="329" r:id="rId28"/>
    <p:sldId id="394" r:id="rId29"/>
    <p:sldId id="398" r:id="rId30"/>
    <p:sldId id="402" r:id="rId31"/>
    <p:sldId id="401" r:id="rId32"/>
    <p:sldId id="403" r:id="rId33"/>
    <p:sldId id="404" r:id="rId34"/>
    <p:sldId id="405" r:id="rId35"/>
    <p:sldId id="406" r:id="rId36"/>
    <p:sldId id="408" r:id="rId37"/>
    <p:sldId id="412" r:id="rId38"/>
    <p:sldId id="409" r:id="rId39"/>
    <p:sldId id="410" r:id="rId40"/>
    <p:sldId id="411" r:id="rId41"/>
    <p:sldId id="413" r:id="rId42"/>
    <p:sldId id="415" r:id="rId43"/>
    <p:sldId id="416" r:id="rId44"/>
    <p:sldId id="417" r:id="rId45"/>
    <p:sldId id="421" r:id="rId46"/>
    <p:sldId id="418" r:id="rId47"/>
    <p:sldId id="419" r:id="rId48"/>
    <p:sldId id="422" r:id="rId49"/>
    <p:sldId id="420" r:id="rId50"/>
    <p:sldId id="423" r:id="rId51"/>
    <p:sldId id="424" r:id="rId52"/>
    <p:sldId id="425" r:id="rId53"/>
    <p:sldId id="426" r:id="rId54"/>
    <p:sldId id="414" r:id="rId55"/>
    <p:sldId id="427" r:id="rId56"/>
    <p:sldId id="428" r:id="rId57"/>
    <p:sldId id="429" r:id="rId58"/>
    <p:sldId id="430" r:id="rId59"/>
    <p:sldId id="431" r:id="rId60"/>
    <p:sldId id="432" r:id="rId61"/>
    <p:sldId id="433" r:id="rId62"/>
    <p:sldId id="434" r:id="rId63"/>
    <p:sldId id="435" r:id="rId64"/>
    <p:sldId id="439" r:id="rId65"/>
    <p:sldId id="436" r:id="rId66"/>
    <p:sldId id="440" r:id="rId67"/>
    <p:sldId id="441" r:id="rId6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acey Greene" initials="" lastIdx="11" clrIdx="0"/>
  <p:cmAuthor id="1" name="Jason Rodriguez" initials="" lastIdx="0" clrIdx="1"/>
  <p:cmAuthor id="2" name="Michael Hofmann" initials="" lastIdx="2" clrIdx="2"/>
  <p:cmAuthor id="3" name="Anastasia Greene" initials="" lastIdx="2" clrIdx="3"/>
  <p:cmAuthor id="4" name="Rebecca Turner" initials="RT" lastIdx="4" clrIdx="4"/>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262E"/>
    <a:srgbClr val="AB263D"/>
    <a:srgbClr val="8A0028"/>
    <a:srgbClr val="AB192E"/>
    <a:srgbClr val="A0192E"/>
    <a:srgbClr val="9015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677" autoAdjust="0"/>
    <p:restoredTop sz="50000" autoAdjust="0"/>
  </p:normalViewPr>
  <p:slideViewPr>
    <p:cSldViewPr snapToGrid="0">
      <p:cViewPr>
        <p:scale>
          <a:sx n="134" d="100"/>
          <a:sy n="134" d="100"/>
        </p:scale>
        <p:origin x="928" y="672"/>
      </p:cViewPr>
      <p:guideLst>
        <p:guide orient="horz" pos="2160"/>
        <p:guide pos="2880"/>
        <p:guide pos="3839"/>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57" d="100"/>
          <a:sy n="57" d="100"/>
        </p:scale>
        <p:origin x="283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7.xml"/><Relationship Id="rId21" Type="http://schemas.openxmlformats.org/officeDocument/2006/relationships/slide" Target="slides/slide12.xml"/><Relationship Id="rId42" Type="http://schemas.openxmlformats.org/officeDocument/2006/relationships/slide" Target="slides/slide33.xml"/><Relationship Id="rId47" Type="http://schemas.openxmlformats.org/officeDocument/2006/relationships/slide" Target="slides/slide38.xml"/><Relationship Id="rId63" Type="http://schemas.openxmlformats.org/officeDocument/2006/relationships/slide" Target="slides/slide54.xml"/><Relationship Id="rId68" Type="http://schemas.openxmlformats.org/officeDocument/2006/relationships/slide" Target="slides/slide59.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slide" Target="slides/slide49.xml"/><Relationship Id="rId66" Type="http://schemas.openxmlformats.org/officeDocument/2006/relationships/slide" Target="slides/slide57.xml"/><Relationship Id="rId74" Type="http://schemas.openxmlformats.org/officeDocument/2006/relationships/theme" Target="theme/theme1.xml"/><Relationship Id="rId5" Type="http://schemas.openxmlformats.org/officeDocument/2006/relationships/slideMaster" Target="slideMasters/slideMaster5.xml"/><Relationship Id="rId61" Type="http://schemas.openxmlformats.org/officeDocument/2006/relationships/slide" Target="slides/slide52.xml"/><Relationship Id="rId19" Type="http://schemas.openxmlformats.org/officeDocument/2006/relationships/slide" Target="slides/slide10.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64" Type="http://schemas.openxmlformats.org/officeDocument/2006/relationships/slide" Target="slides/slide55.xml"/><Relationship Id="rId69" Type="http://schemas.openxmlformats.org/officeDocument/2006/relationships/notesMaster" Target="notesMasters/notesMaster1.xml"/><Relationship Id="rId8" Type="http://schemas.openxmlformats.org/officeDocument/2006/relationships/slideMaster" Target="slideMasters/slideMaster8.xml"/><Relationship Id="rId51" Type="http://schemas.openxmlformats.org/officeDocument/2006/relationships/slide" Target="slides/slide42.xml"/><Relationship Id="rId72"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 Id="rId67" Type="http://schemas.openxmlformats.org/officeDocument/2006/relationships/slide" Target="slides/slide58.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slide" Target="slides/slide53.xml"/><Relationship Id="rId70" Type="http://schemas.openxmlformats.org/officeDocument/2006/relationships/handoutMaster" Target="handoutMasters/handout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slide" Target="slides/slide51.xml"/><Relationship Id="rId65" Type="http://schemas.openxmlformats.org/officeDocument/2006/relationships/slide" Target="slides/slide56.xml"/><Relationship Id="rId73"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4.xml"/><Relationship Id="rId18" Type="http://schemas.openxmlformats.org/officeDocument/2006/relationships/slide" Target="slides/slide9.xml"/><Relationship Id="rId39" Type="http://schemas.openxmlformats.org/officeDocument/2006/relationships/slide" Target="slides/slide30.xml"/><Relationship Id="rId34" Type="http://schemas.openxmlformats.org/officeDocument/2006/relationships/slide" Target="slides/slide25.xml"/><Relationship Id="rId50" Type="http://schemas.openxmlformats.org/officeDocument/2006/relationships/slide" Target="slides/slide41.xml"/><Relationship Id="rId55" Type="http://schemas.openxmlformats.org/officeDocument/2006/relationships/slide" Target="slides/slide46.xml"/><Relationship Id="rId7" Type="http://schemas.openxmlformats.org/officeDocument/2006/relationships/slideMaster" Target="slideMasters/slideMaster7.xml"/><Relationship Id="rId7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D7909B4-0034-084A-82BA-DE59354427DE}" type="datetime1">
              <a:rPr lang="en-US" smtClean="0"/>
              <a:t>1/16/20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74A7536-799B-F143-BC53-9CC169B5E1DE}" type="slidenum">
              <a:rPr lang="en-US" smtClean="0"/>
              <a:t>‹#›</a:t>
            </a:fld>
            <a:endParaRPr lang="en-US"/>
          </a:p>
        </p:txBody>
      </p:sp>
    </p:spTree>
    <p:extLst>
      <p:ext uri="{BB962C8B-B14F-4D97-AF65-F5344CB8AC3E}">
        <p14:creationId xmlns:p14="http://schemas.microsoft.com/office/powerpoint/2010/main" val="3224247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AEE3B6-A6CF-1B42-910E-8E290E739F0F}" type="datetime1">
              <a:rPr lang="en-US" smtClean="0"/>
              <a:t>1/16/20</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961DC2-A28F-4C81-9966-8D7B3191DD23}" type="slidenum">
              <a:rPr lang="en-US" smtClean="0"/>
              <a:t>‹#›</a:t>
            </a:fld>
            <a:endParaRPr lang="en-US"/>
          </a:p>
        </p:txBody>
      </p:sp>
    </p:spTree>
    <p:extLst>
      <p:ext uri="{BB962C8B-B14F-4D97-AF65-F5344CB8AC3E}">
        <p14:creationId xmlns:p14="http://schemas.microsoft.com/office/powerpoint/2010/main" val="190441439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4.jpg"/><Relationship Id="rId1" Type="http://schemas.openxmlformats.org/officeDocument/2006/relationships/slideMaster" Target="../slideMasters/slideMaster3.xml"/><Relationship Id="rId4" Type="http://schemas.openxmlformats.org/officeDocument/2006/relationships/image" Target="../media/image2.emf"/></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5.jpg"/><Relationship Id="rId1" Type="http://schemas.openxmlformats.org/officeDocument/2006/relationships/slideMaster" Target="../slideMasters/slideMaster3.xml"/><Relationship Id="rId4" Type="http://schemas.openxmlformats.org/officeDocument/2006/relationships/image" Target="../media/image2.emf"/></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6.jpg"/><Relationship Id="rId1" Type="http://schemas.openxmlformats.org/officeDocument/2006/relationships/slideMaster" Target="../slideMasters/slideMaster3.xml"/><Relationship Id="rId4"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8.png"/><Relationship Id="rId1" Type="http://schemas.openxmlformats.org/officeDocument/2006/relationships/slideMaster" Target="../slideMasters/slideMaster9.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evens Seal">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31012" y="0"/>
            <a:ext cx="5357812" cy="6858000"/>
          </a:xfrm>
          <a:prstGeom prst="rect">
            <a:avLst/>
          </a:prstGeom>
        </p:spPr>
      </p:pic>
      <p:sp>
        <p:nvSpPr>
          <p:cNvPr id="16"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7"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8"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2" name="Group 1"/>
          <p:cNvGrpSpPr/>
          <p:nvPr userDrawn="1"/>
        </p:nvGrpSpPr>
        <p:grpSpPr>
          <a:xfrm>
            <a:off x="-1" y="17762"/>
            <a:ext cx="12188825" cy="742"/>
            <a:chOff x="-1" y="1761975"/>
            <a:chExt cx="12188825" cy="742"/>
          </a:xfrm>
        </p:grpSpPr>
        <p:cxnSp>
          <p:nvCxnSpPr>
            <p:cNvPr id="19" name="Straight Connector 18"/>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2" name="Picture 11"/>
          <p:cNvPicPr>
            <a:picLocks noChangeAspect="1"/>
          </p:cNvPicPr>
          <p:nvPr userDrawn="1"/>
        </p:nvPicPr>
        <p:blipFill>
          <a:blip r:embed="rId3"/>
          <a:stretch>
            <a:fillRect/>
          </a:stretch>
        </p:blipFill>
        <p:spPr>
          <a:xfrm>
            <a:off x="314666" y="-14942"/>
            <a:ext cx="2672715" cy="1518920"/>
          </a:xfrm>
          <a:prstGeom prst="rect">
            <a:avLst/>
          </a:prstGeom>
        </p:spPr>
      </p:pic>
      <p:grpSp>
        <p:nvGrpSpPr>
          <p:cNvPr id="15" name="Group 14"/>
          <p:cNvGrpSpPr/>
          <p:nvPr userDrawn="1"/>
        </p:nvGrpSpPr>
        <p:grpSpPr>
          <a:xfrm>
            <a:off x="-1" y="6406187"/>
            <a:ext cx="12188825" cy="451813"/>
            <a:chOff x="-1" y="6406187"/>
            <a:chExt cx="12188825" cy="451813"/>
          </a:xfrm>
        </p:grpSpPr>
        <p:sp>
          <p:nvSpPr>
            <p:cNvPr id="21" name="Rectangle 20"/>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Connector 21"/>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616349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bhead w/ Bullets 2 col">
    <p:spTree>
      <p:nvGrpSpPr>
        <p:cNvPr id="1" name=""/>
        <p:cNvGrpSpPr/>
        <p:nvPr/>
      </p:nvGrpSpPr>
      <p:grpSpPr>
        <a:xfrm>
          <a:off x="0" y="0"/>
          <a:ext cx="0" cy="0"/>
          <a:chOff x="0" y="0"/>
          <a:chExt cx="0" cy="0"/>
        </a:xfrm>
      </p:grpSpPr>
      <p:sp>
        <p:nvSpPr>
          <p:cNvPr id="2" name="Slide Number Placeholder 1"/>
          <p:cNvSpPr>
            <a:spLocks noGrp="1"/>
          </p:cNvSpPr>
          <p:nvPr>
            <p:ph type="sldNum" sz="quarter" idx="15"/>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sp>
        <p:nvSpPr>
          <p:cNvPr id="11" name="Text Placeholder 2"/>
          <p:cNvSpPr>
            <a:spLocks noGrp="1"/>
          </p:cNvSpPr>
          <p:nvPr>
            <p:ph type="body" sz="quarter" idx="12" hasCustomPrompt="1"/>
          </p:nvPr>
        </p:nvSpPr>
        <p:spPr>
          <a:xfrm>
            <a:off x="302605" y="1709351"/>
            <a:ext cx="5654546" cy="4384542"/>
          </a:xfrm>
          <a:prstGeom prst="rect">
            <a:avLst/>
          </a:prstGeom>
        </p:spPr>
        <p:txBody>
          <a:bodyPr vert="horz"/>
          <a:lstStyle>
            <a:lvl1pPr marL="285750" indent="-285750">
              <a:spcBef>
                <a:spcPts val="0"/>
              </a:spcBef>
              <a:spcAft>
                <a:spcPts val="1200"/>
              </a:spcAft>
              <a:buClr>
                <a:srgbClr val="AB262E"/>
              </a:buClr>
              <a:buFont typeface="Arial" panose="020B0604020202020204" pitchFamily="34" charset="0"/>
              <a:buChar char="•"/>
              <a:defRPr sz="1600" b="0" i="0">
                <a:latin typeface="Arial"/>
                <a:cs typeface="Arial"/>
              </a:defRPr>
            </a:lvl1pPr>
            <a:lvl2pPr marL="742950" indent="-285750">
              <a:spcBef>
                <a:spcPts val="0"/>
              </a:spcBef>
              <a:spcAft>
                <a:spcPts val="1200"/>
              </a:spcAft>
              <a:buClr>
                <a:srgbClr val="AB262E"/>
              </a:buClr>
              <a:buFont typeface="Arial"/>
              <a:buChar char="•"/>
              <a:defRPr sz="1400" b="0" i="0">
                <a:latin typeface="Arial"/>
                <a:cs typeface="Arial"/>
              </a:defRPr>
            </a:lvl2pPr>
            <a:lvl3pPr marL="1143000" indent="-228600">
              <a:spcBef>
                <a:spcPts val="0"/>
              </a:spcBef>
              <a:spcAft>
                <a:spcPts val="1200"/>
              </a:spcAft>
              <a:buClr>
                <a:srgbClr val="AB262E"/>
              </a:buClr>
              <a:buFont typeface="Arial"/>
              <a:buChar char="•"/>
              <a:defRPr sz="1200" b="0" i="0" baseline="0">
                <a:latin typeface="Arial"/>
                <a:cs typeface="Arial"/>
              </a:defRPr>
            </a:lvl3pPr>
            <a:lvl4pPr marL="1657350" indent="-285750">
              <a:spcBef>
                <a:spcPts val="0"/>
              </a:spcBef>
              <a:spcAft>
                <a:spcPts val="1200"/>
              </a:spcAft>
              <a:buClr>
                <a:srgbClr val="AB262E"/>
              </a:buClr>
              <a:buFont typeface="Arial"/>
              <a:buChar char="•"/>
              <a:defRPr sz="1000" b="0" i="0" baseline="0">
                <a:latin typeface="Arial"/>
                <a:cs typeface="Arial"/>
              </a:defRPr>
            </a:lvl4pPr>
            <a:lvl5pPr marL="2057400" indent="-228600">
              <a:spcBef>
                <a:spcPts val="0"/>
              </a:spcBef>
              <a:spcAft>
                <a:spcPts val="1200"/>
              </a:spcAft>
              <a:buClr>
                <a:srgbClr val="AB262E"/>
              </a:buClr>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4" name="Text Placeholder 4"/>
          <p:cNvSpPr>
            <a:spLocks noGrp="1"/>
          </p:cNvSpPr>
          <p:nvPr>
            <p:ph type="body" sz="quarter" idx="13" hasCustomPrompt="1"/>
          </p:nvPr>
        </p:nvSpPr>
        <p:spPr>
          <a:xfrm>
            <a:off x="302605" y="1006103"/>
            <a:ext cx="9726309"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
        <p:nvSpPr>
          <p:cNvPr id="15" name="Text Placeholder 2"/>
          <p:cNvSpPr>
            <a:spLocks noGrp="1"/>
          </p:cNvSpPr>
          <p:nvPr>
            <p:ph type="body" sz="quarter" idx="16" hasCustomPrompt="1"/>
          </p:nvPr>
        </p:nvSpPr>
        <p:spPr>
          <a:xfrm>
            <a:off x="6168248" y="1709351"/>
            <a:ext cx="5654546" cy="4384542"/>
          </a:xfrm>
          <a:prstGeom prst="rect">
            <a:avLst/>
          </a:prstGeom>
        </p:spPr>
        <p:txBody>
          <a:bodyPr vert="horz"/>
          <a:lstStyle>
            <a:lvl1pPr marL="342900" indent="-342900">
              <a:spcBef>
                <a:spcPts val="0"/>
              </a:spcBef>
              <a:spcAft>
                <a:spcPts val="1200"/>
              </a:spcAft>
              <a:buClr>
                <a:srgbClr val="AB262E"/>
              </a:buClr>
              <a:buFont typeface="+mj-lt"/>
              <a:buAutoNum type="arabicPeriod"/>
              <a:defRPr sz="1600" b="0" i="0">
                <a:latin typeface="Arial"/>
                <a:cs typeface="Arial"/>
              </a:defRPr>
            </a:lvl1pPr>
            <a:lvl2pPr marL="800100" indent="-342900">
              <a:spcBef>
                <a:spcPts val="0"/>
              </a:spcBef>
              <a:spcAft>
                <a:spcPts val="1200"/>
              </a:spcAft>
              <a:buClr>
                <a:srgbClr val="AB262E"/>
              </a:buClr>
              <a:buFont typeface="+mj-lt"/>
              <a:buAutoNum type="arabicPeriod"/>
              <a:defRPr sz="1400" b="0" i="0">
                <a:latin typeface="Arial"/>
                <a:cs typeface="Arial"/>
              </a:defRPr>
            </a:lvl2pPr>
            <a:lvl3pPr marL="1143000" indent="-228600">
              <a:spcBef>
                <a:spcPts val="0"/>
              </a:spcBef>
              <a:spcAft>
                <a:spcPts val="1200"/>
              </a:spcAft>
              <a:buClr>
                <a:srgbClr val="AB262E"/>
              </a:buClr>
              <a:buFont typeface="+mj-lt"/>
              <a:buAutoNum type="arabicPeriod"/>
              <a:defRPr sz="1200" b="0" i="0" baseline="0">
                <a:latin typeface="Arial"/>
                <a:cs typeface="Arial"/>
              </a:defRPr>
            </a:lvl3pPr>
            <a:lvl4pPr marL="1657350" indent="-285750">
              <a:spcBef>
                <a:spcPts val="0"/>
              </a:spcBef>
              <a:spcAft>
                <a:spcPts val="1200"/>
              </a:spcAft>
              <a:buClr>
                <a:srgbClr val="AB262E"/>
              </a:buClr>
              <a:buFont typeface="+mj-lt"/>
              <a:buAutoNum type="arabicPeriod"/>
              <a:defRPr sz="1000" b="0" i="0" baseline="0">
                <a:latin typeface="Arial"/>
                <a:cs typeface="Arial"/>
              </a:defRPr>
            </a:lvl4pPr>
            <a:lvl5pPr marL="2057400" indent="-228600">
              <a:spcBef>
                <a:spcPts val="0"/>
              </a:spcBef>
              <a:spcAft>
                <a:spcPts val="1200"/>
              </a:spcAft>
              <a:buClr>
                <a:srgbClr val="AB262E"/>
              </a:buClr>
              <a:buFont typeface="+mj-lt"/>
              <a:buAutoNum type="arabicPeriod"/>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17261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bhead w/ No Bullets">
    <p:spTree>
      <p:nvGrpSpPr>
        <p:cNvPr id="1" name=""/>
        <p:cNvGrpSpPr/>
        <p:nvPr/>
      </p:nvGrpSpPr>
      <p:grpSpPr>
        <a:xfrm>
          <a:off x="0" y="0"/>
          <a:ext cx="0" cy="0"/>
          <a:chOff x="0" y="0"/>
          <a:chExt cx="0" cy="0"/>
        </a:xfrm>
      </p:grpSpPr>
      <p:sp>
        <p:nvSpPr>
          <p:cNvPr id="11" name="Text Placeholder 2"/>
          <p:cNvSpPr>
            <a:spLocks noGrp="1"/>
          </p:cNvSpPr>
          <p:nvPr>
            <p:ph type="body" sz="quarter" idx="12" hasCustomPrompt="1"/>
          </p:nvPr>
        </p:nvSpPr>
        <p:spPr>
          <a:xfrm>
            <a:off x="302605" y="1709352"/>
            <a:ext cx="11585731"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13"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4" name="Slide Number Placeholder 3"/>
          <p:cNvSpPr>
            <a:spLocks noGrp="1"/>
          </p:cNvSpPr>
          <p:nvPr>
            <p:ph type="sldNum" sz="quarter" idx="14"/>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sp>
        <p:nvSpPr>
          <p:cNvPr id="6" name="Text Placeholder 4"/>
          <p:cNvSpPr>
            <a:spLocks noGrp="1"/>
          </p:cNvSpPr>
          <p:nvPr>
            <p:ph type="body" sz="quarter" idx="13" hasCustomPrompt="1"/>
          </p:nvPr>
        </p:nvSpPr>
        <p:spPr>
          <a:xfrm>
            <a:off x="302605" y="1006103"/>
            <a:ext cx="11585731"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Tree>
    <p:extLst>
      <p:ext uri="{BB962C8B-B14F-4D97-AF65-F5344CB8AC3E}">
        <p14:creationId xmlns:p14="http://schemas.microsoft.com/office/powerpoint/2010/main" val="2172887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bhead w/ No Bullets 2 col">
    <p:spTree>
      <p:nvGrpSpPr>
        <p:cNvPr id="1" name=""/>
        <p:cNvGrpSpPr/>
        <p:nvPr/>
      </p:nvGrpSpPr>
      <p:grpSpPr>
        <a:xfrm>
          <a:off x="0" y="0"/>
          <a:ext cx="0" cy="0"/>
          <a:chOff x="0" y="0"/>
          <a:chExt cx="0" cy="0"/>
        </a:xfrm>
      </p:grpSpPr>
      <p:sp>
        <p:nvSpPr>
          <p:cNvPr id="2" name="Slide Number Placeholder 1"/>
          <p:cNvSpPr>
            <a:spLocks noGrp="1"/>
          </p:cNvSpPr>
          <p:nvPr>
            <p:ph type="sldNum" sz="quarter" idx="15"/>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sp>
        <p:nvSpPr>
          <p:cNvPr id="9" name="Text Placeholder 2"/>
          <p:cNvSpPr>
            <a:spLocks noGrp="1"/>
          </p:cNvSpPr>
          <p:nvPr>
            <p:ph type="body" sz="quarter" idx="12" hasCustomPrompt="1"/>
          </p:nvPr>
        </p:nvSpPr>
        <p:spPr>
          <a:xfrm>
            <a:off x="302606" y="1709352"/>
            <a:ext cx="5617943"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10"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2" name="Text Placeholder 4"/>
          <p:cNvSpPr>
            <a:spLocks noGrp="1"/>
          </p:cNvSpPr>
          <p:nvPr>
            <p:ph type="body" sz="quarter" idx="13" hasCustomPrompt="1"/>
          </p:nvPr>
        </p:nvSpPr>
        <p:spPr>
          <a:xfrm>
            <a:off x="302605" y="1006103"/>
            <a:ext cx="11585731"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
        <p:nvSpPr>
          <p:cNvPr id="14" name="Text Placeholder 2"/>
          <p:cNvSpPr>
            <a:spLocks noGrp="1"/>
          </p:cNvSpPr>
          <p:nvPr>
            <p:ph type="body" sz="quarter" idx="16" hasCustomPrompt="1"/>
          </p:nvPr>
        </p:nvSpPr>
        <p:spPr>
          <a:xfrm>
            <a:off x="6159098" y="1709352"/>
            <a:ext cx="5691148"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Tree>
    <p:extLst>
      <p:ext uri="{BB962C8B-B14F-4D97-AF65-F5344CB8AC3E}">
        <p14:creationId xmlns:p14="http://schemas.microsoft.com/office/powerpoint/2010/main" val="19692133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with no Subhead">
    <p:spTree>
      <p:nvGrpSpPr>
        <p:cNvPr id="1" name=""/>
        <p:cNvGrpSpPr/>
        <p:nvPr/>
      </p:nvGrpSpPr>
      <p:grpSpPr>
        <a:xfrm>
          <a:off x="0" y="0"/>
          <a:ext cx="0" cy="0"/>
          <a:chOff x="0" y="0"/>
          <a:chExt cx="0" cy="0"/>
        </a:xfrm>
      </p:grpSpPr>
      <p:sp>
        <p:nvSpPr>
          <p:cNvPr id="3" name="Slide Number Placeholder 2"/>
          <p:cNvSpPr>
            <a:spLocks noGrp="1"/>
          </p:cNvSpPr>
          <p:nvPr>
            <p:ph type="sldNum" sz="quarter" idx="13"/>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sp>
        <p:nvSpPr>
          <p:cNvPr id="6" name="Text Placeholder 2"/>
          <p:cNvSpPr>
            <a:spLocks noGrp="1"/>
          </p:cNvSpPr>
          <p:nvPr>
            <p:ph type="body" sz="quarter" idx="12" hasCustomPrompt="1"/>
          </p:nvPr>
        </p:nvSpPr>
        <p:spPr>
          <a:xfrm>
            <a:off x="302605" y="1112109"/>
            <a:ext cx="11585731"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8"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Tree>
    <p:extLst>
      <p:ext uri="{BB962C8B-B14F-4D97-AF65-F5344CB8AC3E}">
        <p14:creationId xmlns:p14="http://schemas.microsoft.com/office/powerpoint/2010/main" val="35123603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with no Subhead 2 col">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sp>
        <p:nvSpPr>
          <p:cNvPr id="6" name="Text Placeholder 2"/>
          <p:cNvSpPr>
            <a:spLocks noGrp="1"/>
          </p:cNvSpPr>
          <p:nvPr>
            <p:ph type="body" sz="quarter" idx="12" hasCustomPrompt="1"/>
          </p:nvPr>
        </p:nvSpPr>
        <p:spPr>
          <a:xfrm>
            <a:off x="302606" y="1112109"/>
            <a:ext cx="5663697"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9"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0" name="Text Placeholder 2"/>
          <p:cNvSpPr>
            <a:spLocks noGrp="1"/>
          </p:cNvSpPr>
          <p:nvPr>
            <p:ph type="body" sz="quarter" idx="15" hasCustomPrompt="1"/>
          </p:nvPr>
        </p:nvSpPr>
        <p:spPr>
          <a:xfrm>
            <a:off x="6214002" y="1112109"/>
            <a:ext cx="5663697"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Tree>
    <p:extLst>
      <p:ext uri="{BB962C8B-B14F-4D97-AF65-F5344CB8AC3E}">
        <p14:creationId xmlns:p14="http://schemas.microsoft.com/office/powerpoint/2010/main" val="3877718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ES">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9567" y="82958"/>
            <a:ext cx="3346704" cy="1646578"/>
          </a:xfrm>
          <a:prstGeom prst="rect">
            <a:avLst/>
          </a:prstGeom>
        </p:spPr>
      </p:pic>
      <p:sp>
        <p:nvSpPr>
          <p:cNvPr id="8" name="Picture Placeholder 2"/>
          <p:cNvSpPr>
            <a:spLocks noGrp="1"/>
          </p:cNvSpPr>
          <p:nvPr>
            <p:ph type="pic" sz="quarter" idx="13" hasCustomPrompt="1"/>
          </p:nvPr>
        </p:nvSpPr>
        <p:spPr>
          <a:xfrm>
            <a:off x="-1" y="3619500"/>
            <a:ext cx="12188825" cy="2787570"/>
          </a:xfrm>
          <a:prstGeom prst="rect">
            <a:avLst/>
          </a:prstGeom>
          <a:noFill/>
        </p:spPr>
        <p:txBody>
          <a:bodyPr vert="horz" anchor="ctr"/>
          <a:lstStyle>
            <a:lvl1pPr marL="0" indent="0" algn="ctr">
              <a:buNone/>
              <a:defRPr sz="1600" b="0" i="0" baseline="0">
                <a:solidFill>
                  <a:schemeClr val="tx1"/>
                </a:solidFill>
                <a:latin typeface="Arial"/>
                <a:cs typeface="Arial"/>
              </a:defRPr>
            </a:lvl1pPr>
          </a:lstStyle>
          <a:p>
            <a:r>
              <a:rPr lang="en-US" dirty="0"/>
              <a:t>Click to Insert Image</a:t>
            </a:r>
          </a:p>
        </p:txBody>
      </p:sp>
      <p:sp>
        <p:nvSpPr>
          <p:cNvPr id="11" name="Text Placeholder 2"/>
          <p:cNvSpPr>
            <a:spLocks noGrp="1"/>
          </p:cNvSpPr>
          <p:nvPr>
            <p:ph type="body" sz="quarter" idx="12" hasCustomPrompt="1"/>
          </p:nvPr>
        </p:nvSpPr>
        <p:spPr>
          <a:xfrm>
            <a:off x="374316" y="2392946"/>
            <a:ext cx="11296984" cy="109955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Tree>
    <p:extLst>
      <p:ext uri="{BB962C8B-B14F-4D97-AF65-F5344CB8AC3E}">
        <p14:creationId xmlns:p14="http://schemas.microsoft.com/office/powerpoint/2010/main" val="14468429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losing Slide - SES">
    <p:spTree>
      <p:nvGrpSpPr>
        <p:cNvPr id="1" name=""/>
        <p:cNvGrpSpPr/>
        <p:nvPr/>
      </p:nvGrpSpPr>
      <p:grpSpPr>
        <a:xfrm>
          <a:off x="0" y="0"/>
          <a:ext cx="0" cy="0"/>
          <a:chOff x="0" y="0"/>
          <a:chExt cx="0" cy="0"/>
        </a:xfrm>
      </p:grpSpPr>
      <p:grpSp>
        <p:nvGrpSpPr>
          <p:cNvPr id="2" name="Group 1"/>
          <p:cNvGrpSpPr/>
          <p:nvPr userDrawn="1"/>
        </p:nvGrpSpPr>
        <p:grpSpPr>
          <a:xfrm>
            <a:off x="-1" y="5092180"/>
            <a:ext cx="12188825" cy="1765820"/>
            <a:chOff x="-1" y="5092180"/>
            <a:chExt cx="12188825" cy="1765820"/>
          </a:xfrm>
        </p:grpSpPr>
        <p:cxnSp>
          <p:nvCxnSpPr>
            <p:cNvPr id="8" name="Straight Connector 7"/>
            <p:cNvCxnSpPr/>
            <p:nvPr/>
          </p:nvCxnSpPr>
          <p:spPr>
            <a:xfrm>
              <a:off x="8129945" y="5092180"/>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 y="5092922"/>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 y="5128391"/>
              <a:ext cx="12188825" cy="1729609"/>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Subtitle 2"/>
          <p:cNvSpPr>
            <a:spLocks noGrp="1"/>
          </p:cNvSpPr>
          <p:nvPr userDrawn="1">
            <p:ph type="subTitle" idx="1" hasCustomPrompt="1"/>
          </p:nvPr>
        </p:nvSpPr>
        <p:spPr>
          <a:xfrm>
            <a:off x="1828324" y="5240939"/>
            <a:ext cx="8532178" cy="1298388"/>
          </a:xfrm>
          <a:prstGeom prst="rect">
            <a:avLst/>
          </a:prstGeom>
        </p:spPr>
        <p:txBody>
          <a:bodyPr anchor="ctr"/>
          <a:lstStyle>
            <a:lvl1pPr marL="0" indent="0" algn="ctr">
              <a:lnSpc>
                <a:spcPct val="120000"/>
              </a:lnSpc>
              <a:spcBef>
                <a:spcPts val="0"/>
              </a:spcBef>
              <a:buNone/>
              <a:defRPr sz="1800" b="0" i="0" baseline="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Presenter Name Here</a:t>
            </a:r>
            <a:br>
              <a:rPr lang="en-US" dirty="0"/>
            </a:br>
            <a:r>
              <a:rPr lang="en-US" dirty="0"/>
              <a:t>Email Here</a:t>
            </a:r>
            <a:br>
              <a:rPr lang="en-US" dirty="0"/>
            </a:br>
            <a:r>
              <a:rPr lang="en-US" dirty="0"/>
              <a:t>Phone Here</a:t>
            </a:r>
          </a:p>
        </p:txBody>
      </p:sp>
      <p:pic>
        <p:nvPicPr>
          <p:cNvPr id="5" name="Picture 4"/>
          <p:cNvPicPr>
            <a:picLocks noChangeAspect="1"/>
          </p:cNvPicPr>
          <p:nvPr userDrawn="1"/>
        </p:nvPicPr>
        <p:blipFill>
          <a:blip r:embed="rId2"/>
          <a:stretch>
            <a:fillRect/>
          </a:stretch>
        </p:blipFill>
        <p:spPr>
          <a:xfrm>
            <a:off x="4871521" y="4263995"/>
            <a:ext cx="2438400" cy="368300"/>
          </a:xfrm>
          <a:prstGeom prst="rect">
            <a:avLst/>
          </a:prstGeom>
        </p:spPr>
      </p:pic>
      <p:pic>
        <p:nvPicPr>
          <p:cNvPr id="11" name="Pictur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453520" y="681016"/>
            <a:ext cx="3245314" cy="3022779"/>
          </a:xfrm>
          <a:prstGeom prst="rect">
            <a:avLst/>
          </a:prstGeom>
        </p:spPr>
      </p:pic>
    </p:spTree>
    <p:extLst>
      <p:ext uri="{BB962C8B-B14F-4D97-AF65-F5344CB8AC3E}">
        <p14:creationId xmlns:p14="http://schemas.microsoft.com/office/powerpoint/2010/main" val="984149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AS">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44824" y="-1"/>
            <a:ext cx="9144001" cy="6858001"/>
          </a:xfrm>
          <a:prstGeom prst="rect">
            <a:avLst/>
          </a:prstGeom>
        </p:spPr>
      </p:pic>
      <p:sp>
        <p:nvSpPr>
          <p:cNvPr id="24" name="Rectangle 23"/>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Connector 24"/>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7" name="Picture 26"/>
          <p:cNvPicPr>
            <a:picLocks noChangeAspect="1"/>
          </p:cNvPicPr>
          <p:nvPr userDrawn="1"/>
        </p:nvPicPr>
        <p:blipFill>
          <a:blip r:embed="rId3"/>
          <a:stretch>
            <a:fillRect/>
          </a:stretch>
        </p:blipFill>
        <p:spPr>
          <a:xfrm>
            <a:off x="8435975" y="6584950"/>
            <a:ext cx="2933700" cy="127000"/>
          </a:xfrm>
          <a:prstGeom prst="rect">
            <a:avLst/>
          </a:prstGeom>
        </p:spPr>
      </p:pic>
      <p:sp>
        <p:nvSpPr>
          <p:cNvPr id="17" name="Text Placeholder 2"/>
          <p:cNvSpPr>
            <a:spLocks noGrp="1"/>
          </p:cNvSpPr>
          <p:nvPr userDrawn="1">
            <p:ph type="body" sz="quarter" idx="12" hasCustomPrompt="1"/>
          </p:nvPr>
        </p:nvSpPr>
        <p:spPr>
          <a:xfrm>
            <a:off x="302605" y="1709351"/>
            <a:ext cx="5654546"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itle 1"/>
          <p:cNvSpPr>
            <a:spLocks noGrp="1"/>
          </p:cNvSpPr>
          <p:nvPr userDrawn="1">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9" name="Text Placeholder 4"/>
          <p:cNvSpPr>
            <a:spLocks noGrp="1"/>
          </p:cNvSpPr>
          <p:nvPr userDrawn="1">
            <p:ph type="body" sz="quarter" idx="13" hasCustomPrompt="1"/>
          </p:nvPr>
        </p:nvSpPr>
        <p:spPr>
          <a:xfrm>
            <a:off x="302606" y="1006103"/>
            <a:ext cx="9754090"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grpSp>
        <p:nvGrpSpPr>
          <p:cNvPr id="20" name="Group 19"/>
          <p:cNvGrpSpPr/>
          <p:nvPr userDrawn="1"/>
        </p:nvGrpSpPr>
        <p:grpSpPr>
          <a:xfrm>
            <a:off x="-1" y="-8881"/>
            <a:ext cx="12188825" cy="1238113"/>
            <a:chOff x="0" y="0"/>
            <a:chExt cx="9144000" cy="928827"/>
          </a:xfrm>
        </p:grpSpPr>
        <p:cxnSp>
          <p:nvCxnSpPr>
            <p:cNvPr id="21" name="Straight Connector 20"/>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rotWithShape="1">
            <a:blip r:embed="rId4"/>
            <a:srcRect t="13018" r="68665"/>
            <a:stretch/>
          </p:blipFill>
          <p:spPr>
            <a:xfrm>
              <a:off x="8323018" y="0"/>
              <a:ext cx="588774" cy="928827"/>
            </a:xfrm>
            <a:prstGeom prst="rect">
              <a:avLst/>
            </a:prstGeom>
          </p:spPr>
        </p:pic>
      </p:gr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7578897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orchbearer">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44825" y="0"/>
            <a:ext cx="9143999" cy="6858000"/>
          </a:xfrm>
          <a:prstGeom prst="rect">
            <a:avLst/>
          </a:prstGeom>
        </p:spPr>
      </p:pic>
      <p:sp>
        <p:nvSpPr>
          <p:cNvPr id="16" name="Rectangle 15"/>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8" name="Straight Connector 27"/>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30" name="Picture 29"/>
          <p:cNvPicPr>
            <a:picLocks noChangeAspect="1"/>
          </p:cNvPicPr>
          <p:nvPr userDrawn="1"/>
        </p:nvPicPr>
        <p:blipFill>
          <a:blip r:embed="rId3"/>
          <a:stretch>
            <a:fillRect/>
          </a:stretch>
        </p:blipFill>
        <p:spPr>
          <a:xfrm>
            <a:off x="8435975" y="6584950"/>
            <a:ext cx="2933700" cy="127000"/>
          </a:xfrm>
          <a:prstGeom prst="rect">
            <a:avLst/>
          </a:prstGeom>
        </p:spPr>
      </p:pic>
      <p:sp>
        <p:nvSpPr>
          <p:cNvPr id="17" name="Text Placeholder 2"/>
          <p:cNvSpPr>
            <a:spLocks noGrp="1"/>
          </p:cNvSpPr>
          <p:nvPr>
            <p:ph type="body" sz="quarter" idx="12" hasCustomPrompt="1"/>
          </p:nvPr>
        </p:nvSpPr>
        <p:spPr>
          <a:xfrm>
            <a:off x="302605" y="1709351"/>
            <a:ext cx="5654546"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20" name="Text Placeholder 4"/>
          <p:cNvSpPr>
            <a:spLocks noGrp="1"/>
          </p:cNvSpPr>
          <p:nvPr>
            <p:ph type="body" sz="quarter" idx="13" hasCustomPrompt="1"/>
          </p:nvPr>
        </p:nvSpPr>
        <p:spPr>
          <a:xfrm>
            <a:off x="302606" y="1006103"/>
            <a:ext cx="9754090"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grpSp>
        <p:nvGrpSpPr>
          <p:cNvPr id="18" name="Group 17"/>
          <p:cNvGrpSpPr/>
          <p:nvPr userDrawn="1"/>
        </p:nvGrpSpPr>
        <p:grpSpPr>
          <a:xfrm>
            <a:off x="-1" y="-8881"/>
            <a:ext cx="12188825" cy="1238113"/>
            <a:chOff x="0" y="0"/>
            <a:chExt cx="9144000" cy="928827"/>
          </a:xfrm>
        </p:grpSpPr>
        <p:cxnSp>
          <p:nvCxnSpPr>
            <p:cNvPr id="21" name="Straight Connector 20"/>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rotWithShape="1">
            <a:blip r:embed="rId4"/>
            <a:srcRect t="13018" r="68665"/>
            <a:stretch/>
          </p:blipFill>
          <p:spPr>
            <a:xfrm>
              <a:off x="8323018" y="0"/>
              <a:ext cx="588774" cy="928827"/>
            </a:xfrm>
            <a:prstGeom prst="rect">
              <a:avLst/>
            </a:prstGeom>
          </p:spPr>
        </p:pic>
      </p:gr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18270503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YC">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85465" y="0"/>
            <a:ext cx="9103360" cy="6827520"/>
          </a:xfrm>
          <a:prstGeom prst="rect">
            <a:avLst/>
          </a:prstGeom>
        </p:spPr>
      </p:pic>
      <p:sp>
        <p:nvSpPr>
          <p:cNvPr id="18" name="Rectangle 17"/>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Connector 18"/>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9" name="Picture 28"/>
          <p:cNvPicPr>
            <a:picLocks noChangeAspect="1"/>
          </p:cNvPicPr>
          <p:nvPr userDrawn="1"/>
        </p:nvPicPr>
        <p:blipFill>
          <a:blip r:embed="rId3"/>
          <a:stretch>
            <a:fillRect/>
          </a:stretch>
        </p:blipFill>
        <p:spPr>
          <a:xfrm>
            <a:off x="8435975" y="6584950"/>
            <a:ext cx="2933700" cy="127000"/>
          </a:xfrm>
          <a:prstGeom prst="rect">
            <a:avLst/>
          </a:prstGeom>
        </p:spPr>
      </p:pic>
      <p:sp>
        <p:nvSpPr>
          <p:cNvPr id="12" name="Text Placeholder 2"/>
          <p:cNvSpPr>
            <a:spLocks noGrp="1"/>
          </p:cNvSpPr>
          <p:nvPr>
            <p:ph type="body" sz="quarter" idx="12" hasCustomPrompt="1"/>
          </p:nvPr>
        </p:nvSpPr>
        <p:spPr>
          <a:xfrm>
            <a:off x="302605" y="1709351"/>
            <a:ext cx="5654546"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7" name="Text Placeholder 4"/>
          <p:cNvSpPr>
            <a:spLocks noGrp="1"/>
          </p:cNvSpPr>
          <p:nvPr>
            <p:ph type="body" sz="quarter" idx="13" hasCustomPrompt="1"/>
          </p:nvPr>
        </p:nvSpPr>
        <p:spPr>
          <a:xfrm>
            <a:off x="302606" y="1006103"/>
            <a:ext cx="9754090"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grpSp>
        <p:nvGrpSpPr>
          <p:cNvPr id="20" name="Group 19"/>
          <p:cNvGrpSpPr/>
          <p:nvPr userDrawn="1"/>
        </p:nvGrpSpPr>
        <p:grpSpPr>
          <a:xfrm>
            <a:off x="-1" y="-8881"/>
            <a:ext cx="12188825" cy="1238113"/>
            <a:chOff x="0" y="0"/>
            <a:chExt cx="9144000" cy="928827"/>
          </a:xfrm>
        </p:grpSpPr>
        <p:cxnSp>
          <p:nvCxnSpPr>
            <p:cNvPr id="21" name="Straight Connector 20"/>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rotWithShape="1">
            <a:blip r:embed="rId4"/>
            <a:srcRect t="13018" r="68665"/>
            <a:stretch/>
          </p:blipFill>
          <p:spPr>
            <a:xfrm>
              <a:off x="8323018" y="0"/>
              <a:ext cx="588774" cy="928827"/>
            </a:xfrm>
            <a:prstGeom prst="rect">
              <a:avLst/>
            </a:prstGeom>
          </p:spPr>
        </p:pic>
      </p:gr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075254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evens Cloc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31012" y="0"/>
            <a:ext cx="5357812" cy="6858000"/>
          </a:xfrm>
          <a:prstGeom prst="rect">
            <a:avLst/>
          </a:prstGeom>
        </p:spPr>
      </p:pic>
      <p:sp>
        <p:nvSpPr>
          <p:cNvPr id="18"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9"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20"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7" name="Group 16"/>
          <p:cNvGrpSpPr/>
          <p:nvPr userDrawn="1"/>
        </p:nvGrpSpPr>
        <p:grpSpPr>
          <a:xfrm>
            <a:off x="-1" y="17762"/>
            <a:ext cx="12188825" cy="742"/>
            <a:chOff x="-1" y="1761975"/>
            <a:chExt cx="12188825" cy="742"/>
          </a:xfrm>
        </p:grpSpPr>
        <p:cxnSp>
          <p:nvCxnSpPr>
            <p:cNvPr id="21" name="Straight Connector 20"/>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2" name="Picture 11"/>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15" name="Rectangle 1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 name="Straight Connector 15"/>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2217304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4393828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6" name="Text Placeholder 17"/>
          <p:cNvSpPr>
            <a:spLocks noGrp="1"/>
          </p:cNvSpPr>
          <p:nvPr>
            <p:ph type="body" sz="quarter" idx="13" hasCustomPrompt="1"/>
          </p:nvPr>
        </p:nvSpPr>
        <p:spPr>
          <a:xfrm>
            <a:off x="214782" y="2237110"/>
            <a:ext cx="11737153" cy="1907234"/>
          </a:xfrm>
          <a:prstGeom prst="rect">
            <a:avLst/>
          </a:prstGeom>
        </p:spPr>
        <p:txBody>
          <a:bodyPr anchor="ctr"/>
          <a:lstStyle>
            <a:lvl1pPr marL="0" indent="0" algn="ctr">
              <a:lnSpc>
                <a:spcPct val="100000"/>
              </a:lnSpc>
              <a:buNone/>
              <a:defRPr sz="3000" b="1" i="0">
                <a:latin typeface="Arial"/>
                <a:cs typeface="Arial"/>
              </a:defRPr>
            </a:lvl1pPr>
          </a:lstStyle>
          <a:p>
            <a:pPr lvl="0"/>
            <a:r>
              <a:rPr lang="en-US" dirty="0">
                <a:solidFill>
                  <a:schemeClr val="tx1"/>
                </a:solidFill>
              </a:rPr>
              <a:t>Section Break Line 1</a:t>
            </a:r>
            <a:br>
              <a:rPr lang="en-US" dirty="0">
                <a:solidFill>
                  <a:schemeClr val="tx1"/>
                </a:solidFill>
              </a:rPr>
            </a:br>
            <a:r>
              <a:rPr lang="en-US" dirty="0">
                <a:solidFill>
                  <a:schemeClr val="tx1"/>
                </a:solidFill>
              </a:rPr>
              <a:t>Section Break Line 2</a:t>
            </a:r>
            <a:endParaRPr lang="en-US" dirty="0"/>
          </a:p>
        </p:txBody>
      </p:sp>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2"/>
            <a:srcRect t="13018" r="68665"/>
            <a:stretch/>
          </p:blipFill>
          <p:spPr>
            <a:xfrm>
              <a:off x="8323018" y="0"/>
              <a:ext cx="588774" cy="928827"/>
            </a:xfrm>
            <a:prstGeom prst="rect">
              <a:avLst/>
            </a:prstGeom>
          </p:spPr>
        </p:pic>
      </p:grpSp>
      <p:sp>
        <p:nvSpPr>
          <p:cNvPr id="24" name="Rectangle 23"/>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Connector 24"/>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7" name="Picture 26"/>
          <p:cNvPicPr>
            <a:picLocks noChangeAspect="1"/>
          </p:cNvPicPr>
          <p:nvPr userDrawn="1"/>
        </p:nvPicPr>
        <p:blipFill>
          <a:blip r:embed="rId3"/>
          <a:stretch>
            <a:fillRect/>
          </a:stretch>
        </p:blipFill>
        <p:spPr>
          <a:xfrm>
            <a:off x="8982075" y="6584950"/>
            <a:ext cx="2933700" cy="127000"/>
          </a:xfrm>
          <a:prstGeom prst="rect">
            <a:avLst/>
          </a:prstGeom>
        </p:spPr>
      </p:pic>
    </p:spTree>
    <p:extLst>
      <p:ext uri="{BB962C8B-B14F-4D97-AF65-F5344CB8AC3E}">
        <p14:creationId xmlns:p14="http://schemas.microsoft.com/office/powerpoint/2010/main" val="38466832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w/ Image">
    <p:spTree>
      <p:nvGrpSpPr>
        <p:cNvPr id="1" name=""/>
        <p:cNvGrpSpPr/>
        <p:nvPr/>
      </p:nvGrpSpPr>
      <p:grpSpPr>
        <a:xfrm>
          <a:off x="0" y="0"/>
          <a:ext cx="0" cy="0"/>
          <a:chOff x="0" y="0"/>
          <a:chExt cx="0" cy="0"/>
        </a:xfrm>
      </p:grpSpPr>
      <p:sp>
        <p:nvSpPr>
          <p:cNvPr id="14" name="Rectangle 13"/>
          <p:cNvSpPr/>
          <p:nvPr userDrawn="1"/>
        </p:nvSpPr>
        <p:spPr>
          <a:xfrm>
            <a:off x="-1" y="4919822"/>
            <a:ext cx="12188825" cy="193817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sz="quarter" idx="12" hasCustomPrompt="1"/>
          </p:nvPr>
        </p:nvSpPr>
        <p:spPr>
          <a:xfrm>
            <a:off x="0" y="0"/>
            <a:ext cx="12188825" cy="4895273"/>
          </a:xfrm>
          <a:prstGeom prst="rect">
            <a:avLst/>
          </a:prstGeom>
          <a:noFill/>
        </p:spPr>
        <p:txBody>
          <a:bodyPr vert="horz" anchor="ctr"/>
          <a:lstStyle>
            <a:lvl1pPr marL="0" indent="0" algn="ctr">
              <a:buNone/>
              <a:defRPr sz="1600" b="0" i="0" baseline="0">
                <a:solidFill>
                  <a:schemeClr val="tx1"/>
                </a:solidFill>
                <a:latin typeface="Arial"/>
                <a:cs typeface="Arial"/>
              </a:defRPr>
            </a:lvl1pPr>
          </a:lstStyle>
          <a:p>
            <a:r>
              <a:rPr lang="en-US" dirty="0"/>
              <a:t>Click to Insert Image</a:t>
            </a:r>
          </a:p>
        </p:txBody>
      </p:sp>
      <p:sp>
        <p:nvSpPr>
          <p:cNvPr id="6" name="Text Placeholder 17"/>
          <p:cNvSpPr>
            <a:spLocks noGrp="1"/>
          </p:cNvSpPr>
          <p:nvPr>
            <p:ph type="body" sz="quarter" idx="13" hasCustomPrompt="1"/>
          </p:nvPr>
        </p:nvSpPr>
        <p:spPr>
          <a:xfrm>
            <a:off x="214782" y="5545997"/>
            <a:ext cx="10510190" cy="717178"/>
          </a:xfrm>
          <a:prstGeom prst="rect">
            <a:avLst/>
          </a:prstGeom>
        </p:spPr>
        <p:txBody>
          <a:bodyPr anchor="t" anchorCtr="0"/>
          <a:lstStyle>
            <a:lvl1pPr marL="0" indent="0" algn="l">
              <a:lnSpc>
                <a:spcPct val="100000"/>
              </a:lnSpc>
              <a:spcBef>
                <a:spcPts val="0"/>
              </a:spcBef>
              <a:buNone/>
              <a:defRPr sz="3000" b="1" i="0">
                <a:latin typeface="Arial"/>
                <a:cs typeface="Arial"/>
              </a:defRPr>
            </a:lvl1pPr>
          </a:lstStyle>
          <a:p>
            <a:pPr lvl="0"/>
            <a:r>
              <a:rPr lang="en-US" dirty="0">
                <a:solidFill>
                  <a:schemeClr val="tx1"/>
                </a:solidFill>
              </a:rPr>
              <a:t>Section Break Line</a:t>
            </a:r>
            <a:endParaRPr lang="en-US" dirty="0"/>
          </a:p>
        </p:txBody>
      </p:sp>
      <p:grpSp>
        <p:nvGrpSpPr>
          <p:cNvPr id="8" name="Group 7"/>
          <p:cNvGrpSpPr/>
          <p:nvPr userDrawn="1"/>
        </p:nvGrpSpPr>
        <p:grpSpPr>
          <a:xfrm>
            <a:off x="-1" y="4875418"/>
            <a:ext cx="12188825" cy="1238113"/>
            <a:chOff x="0" y="6662"/>
            <a:chExt cx="9144000" cy="928827"/>
          </a:xfrm>
        </p:grpSpPr>
        <p:cxnSp>
          <p:nvCxnSpPr>
            <p:cNvPr id="11" name="Straight Connector 10"/>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p:nvPicPr>
          <p:blipFill rotWithShape="1">
            <a:blip r:embed="rId2"/>
            <a:srcRect t="13018" r="68665"/>
            <a:stretch/>
          </p:blipFill>
          <p:spPr>
            <a:xfrm>
              <a:off x="8323018" y="6662"/>
              <a:ext cx="588774" cy="928827"/>
            </a:xfrm>
            <a:prstGeom prst="rect">
              <a:avLst/>
            </a:prstGeom>
          </p:spPr>
        </p:pic>
      </p:grpSp>
      <p:pic>
        <p:nvPicPr>
          <p:cNvPr id="10" name="Picture 9"/>
          <p:cNvPicPr>
            <a:picLocks noChangeAspect="1"/>
          </p:cNvPicPr>
          <p:nvPr userDrawn="1"/>
        </p:nvPicPr>
        <p:blipFill>
          <a:blip r:embed="rId3"/>
          <a:stretch>
            <a:fillRect/>
          </a:stretch>
        </p:blipFill>
        <p:spPr>
          <a:xfrm>
            <a:off x="8982075" y="6584950"/>
            <a:ext cx="2933700" cy="127000"/>
          </a:xfrm>
          <a:prstGeom prst="rect">
            <a:avLst/>
          </a:prstGeom>
        </p:spPr>
      </p:pic>
    </p:spTree>
    <p:extLst>
      <p:ext uri="{BB962C8B-B14F-4D97-AF65-F5344CB8AC3E}">
        <p14:creationId xmlns:p14="http://schemas.microsoft.com/office/powerpoint/2010/main" val="4440247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1" name="Text Placeholder 10"/>
          <p:cNvSpPr>
            <a:spLocks noGrp="1"/>
          </p:cNvSpPr>
          <p:nvPr>
            <p:ph type="body" sz="quarter" idx="12" hasCustomPrompt="1"/>
          </p:nvPr>
        </p:nvSpPr>
        <p:spPr>
          <a:xfrm>
            <a:off x="991552" y="1570618"/>
            <a:ext cx="10227600" cy="3490253"/>
          </a:xfrm>
          <a:prstGeom prst="rect">
            <a:avLst/>
          </a:prstGeom>
        </p:spPr>
        <p:txBody>
          <a:bodyPr vert="horz" anchor="ctr"/>
          <a:lstStyle>
            <a:lvl1pPr marL="0" indent="0" algn="ctr">
              <a:buNone/>
              <a:defRPr sz="3600" b="0" i="1" baseline="0">
                <a:latin typeface="Times New Roman"/>
                <a:cs typeface="Times New Roman"/>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Insert Quote or Excerpt Here</a:t>
            </a:r>
          </a:p>
        </p:txBody>
      </p:sp>
      <p:sp>
        <p:nvSpPr>
          <p:cNvPr id="17" name="Text Placeholder 16"/>
          <p:cNvSpPr>
            <a:spLocks noGrp="1"/>
          </p:cNvSpPr>
          <p:nvPr>
            <p:ph type="body" sz="quarter" idx="13" hasCustomPrompt="1"/>
          </p:nvPr>
        </p:nvSpPr>
        <p:spPr>
          <a:xfrm>
            <a:off x="4412102" y="5206138"/>
            <a:ext cx="7419101" cy="897659"/>
          </a:xfrm>
          <a:prstGeom prst="rect">
            <a:avLst/>
          </a:prstGeom>
        </p:spPr>
        <p:txBody>
          <a:bodyPr vert="horz"/>
          <a:lstStyle>
            <a:lvl1pPr marL="0" indent="0" algn="r">
              <a:buNone/>
              <a:defRPr sz="1600" b="0" i="0" baseline="0">
                <a:latin typeface="Arial"/>
                <a:cs typeface="Arial"/>
              </a:defRPr>
            </a:lvl1pPr>
          </a:lstStyle>
          <a:p>
            <a:pPr lvl="0"/>
            <a:r>
              <a:rPr lang="en-US" dirty="0"/>
              <a:t>Insert Quote Attribution Here</a:t>
            </a:r>
          </a:p>
        </p:txBody>
      </p:sp>
      <p:pic>
        <p:nvPicPr>
          <p:cNvPr id="21" name="Picture 20" descr="OpenQuote.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4721" y="1561545"/>
            <a:ext cx="743664" cy="371928"/>
          </a:xfrm>
          <a:prstGeom prst="rect">
            <a:avLst/>
          </a:prstGeom>
        </p:spPr>
      </p:pic>
      <p:pic>
        <p:nvPicPr>
          <p:cNvPr id="22" name="Picture 21" descr="OpenQuote.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rot="10800000">
            <a:off x="11090865" y="4701328"/>
            <a:ext cx="743664" cy="371928"/>
          </a:xfrm>
          <a:prstGeom prst="rect">
            <a:avLst/>
          </a:prstGeom>
        </p:spPr>
      </p:pic>
      <p:sp>
        <p:nvSpPr>
          <p:cNvPr id="10"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3" name="Slide Number Placeholder 2"/>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41855936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ullets and 1 Photo w/ Caption">
    <p:spTree>
      <p:nvGrpSpPr>
        <p:cNvPr id="1" name=""/>
        <p:cNvGrpSpPr/>
        <p:nvPr/>
      </p:nvGrpSpPr>
      <p:grpSpPr>
        <a:xfrm>
          <a:off x="0" y="0"/>
          <a:ext cx="0" cy="0"/>
          <a:chOff x="0" y="0"/>
          <a:chExt cx="0" cy="0"/>
        </a:xfrm>
      </p:grpSpPr>
      <p:sp>
        <p:nvSpPr>
          <p:cNvPr id="3" name="Picture Placeholder 2"/>
          <p:cNvSpPr>
            <a:spLocks noGrp="1"/>
          </p:cNvSpPr>
          <p:nvPr>
            <p:ph type="pic" sz="quarter" idx="15" hasCustomPrompt="1"/>
          </p:nvPr>
        </p:nvSpPr>
        <p:spPr>
          <a:xfrm>
            <a:off x="6882117" y="1578919"/>
            <a:ext cx="5006220" cy="4094769"/>
          </a:xfrm>
          <a:prstGeom prst="rect">
            <a:avLst/>
          </a:prstGeom>
        </p:spPr>
        <p:txBody>
          <a:bodyPr anchor="ctr"/>
          <a:lstStyle>
            <a:lvl1pPr marL="0" indent="0" algn="ctr">
              <a:buNone/>
              <a:defRPr sz="1600" b="0" i="0">
                <a:latin typeface="Arial"/>
                <a:cs typeface="Arial"/>
              </a:defRPr>
            </a:lvl1pPr>
          </a:lstStyle>
          <a:p>
            <a:r>
              <a:rPr lang="en-US" dirty="0"/>
              <a:t>Click to Insert Image</a:t>
            </a:r>
          </a:p>
        </p:txBody>
      </p:sp>
      <p:sp>
        <p:nvSpPr>
          <p:cNvPr id="9" name="Text Placeholder 3"/>
          <p:cNvSpPr>
            <a:spLocks noGrp="1"/>
          </p:cNvSpPr>
          <p:nvPr>
            <p:ph type="body" sz="quarter" idx="28" hasCustomPrompt="1"/>
          </p:nvPr>
        </p:nvSpPr>
        <p:spPr>
          <a:xfrm>
            <a:off x="6882118" y="5766677"/>
            <a:ext cx="5006219" cy="327216"/>
          </a:xfrm>
          <a:prstGeom prst="rect">
            <a:avLst/>
          </a:prstGeom>
        </p:spPr>
        <p:txBody>
          <a:bodyPr vert="horz"/>
          <a:lstStyle>
            <a:lvl1pPr marL="0" indent="0" algn="ctr">
              <a:buFontTx/>
              <a:buNone/>
              <a:defRPr sz="1100" b="0" i="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photo caption(s) here.</a:t>
            </a:r>
          </a:p>
        </p:txBody>
      </p:sp>
      <p:sp>
        <p:nvSpPr>
          <p:cNvPr id="10" name="Text Placeholder 2"/>
          <p:cNvSpPr>
            <a:spLocks noGrp="1"/>
          </p:cNvSpPr>
          <p:nvPr>
            <p:ph type="body" sz="quarter" idx="12" hasCustomPrompt="1"/>
          </p:nvPr>
        </p:nvSpPr>
        <p:spPr>
          <a:xfrm>
            <a:off x="302605" y="1578920"/>
            <a:ext cx="5654546" cy="4514974"/>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4" name="Text Placeholder 4"/>
          <p:cNvSpPr>
            <a:spLocks noGrp="1"/>
          </p:cNvSpPr>
          <p:nvPr>
            <p:ph type="body" sz="quarter" idx="13" hasCustomPrompt="1"/>
          </p:nvPr>
        </p:nvSpPr>
        <p:spPr>
          <a:xfrm>
            <a:off x="302606" y="1006103"/>
            <a:ext cx="9754090"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
        <p:nvSpPr>
          <p:cNvPr id="4" name="Slide Number Placeholder 3"/>
          <p:cNvSpPr>
            <a:spLocks noGrp="1"/>
          </p:cNvSpPr>
          <p:nvPr>
            <p:ph type="sldNum" sz="quarter" idx="29"/>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14702348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ullets and 4 Photos">
    <p:spTree>
      <p:nvGrpSpPr>
        <p:cNvPr id="1" name=""/>
        <p:cNvGrpSpPr/>
        <p:nvPr/>
      </p:nvGrpSpPr>
      <p:grpSpPr>
        <a:xfrm>
          <a:off x="0" y="0"/>
          <a:ext cx="0" cy="0"/>
          <a:chOff x="0" y="0"/>
          <a:chExt cx="0" cy="0"/>
        </a:xfrm>
      </p:grpSpPr>
      <p:sp>
        <p:nvSpPr>
          <p:cNvPr id="9" name="Picture Placeholder 7"/>
          <p:cNvSpPr>
            <a:spLocks noGrp="1" noChangeAspect="1"/>
          </p:cNvSpPr>
          <p:nvPr>
            <p:ph type="pic" sz="quarter" idx="18" hasCustomPrompt="1"/>
          </p:nvPr>
        </p:nvSpPr>
        <p:spPr>
          <a:xfrm>
            <a:off x="6754517" y="1573230"/>
            <a:ext cx="2468433" cy="2236639"/>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20" name="Picture Placeholder 7"/>
          <p:cNvSpPr>
            <a:spLocks noGrp="1" noChangeAspect="1"/>
          </p:cNvSpPr>
          <p:nvPr>
            <p:ph type="pic" sz="quarter" idx="19" hasCustomPrompt="1"/>
          </p:nvPr>
        </p:nvSpPr>
        <p:spPr>
          <a:xfrm>
            <a:off x="9361927" y="1573230"/>
            <a:ext cx="2452019" cy="2236639"/>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13" name="Picture Placeholder 7"/>
          <p:cNvSpPr>
            <a:spLocks noGrp="1" noChangeAspect="1"/>
          </p:cNvSpPr>
          <p:nvPr>
            <p:ph type="pic" sz="quarter" idx="20" hasCustomPrompt="1"/>
          </p:nvPr>
        </p:nvSpPr>
        <p:spPr>
          <a:xfrm>
            <a:off x="6754517" y="3914119"/>
            <a:ext cx="2468433" cy="2189253"/>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15" name="Picture Placeholder 7"/>
          <p:cNvSpPr>
            <a:spLocks noGrp="1" noChangeAspect="1"/>
          </p:cNvSpPr>
          <p:nvPr>
            <p:ph type="pic" sz="quarter" idx="21" hasCustomPrompt="1"/>
          </p:nvPr>
        </p:nvSpPr>
        <p:spPr>
          <a:xfrm>
            <a:off x="9361927" y="3914119"/>
            <a:ext cx="2452019" cy="2189253"/>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10" name="Text Placeholder 2"/>
          <p:cNvSpPr>
            <a:spLocks noGrp="1"/>
          </p:cNvSpPr>
          <p:nvPr>
            <p:ph type="body" sz="quarter" idx="12" hasCustomPrompt="1"/>
          </p:nvPr>
        </p:nvSpPr>
        <p:spPr>
          <a:xfrm>
            <a:off x="302605" y="1572055"/>
            <a:ext cx="5654546" cy="4521839"/>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3" name="Slide Number Placeholder 2"/>
          <p:cNvSpPr>
            <a:spLocks noGrp="1"/>
          </p:cNvSpPr>
          <p:nvPr>
            <p:ph type="sldNum" sz="quarter" idx="22"/>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124002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Photo Grid w/ Caption">
    <p:spTree>
      <p:nvGrpSpPr>
        <p:cNvPr id="1" name=""/>
        <p:cNvGrpSpPr/>
        <p:nvPr/>
      </p:nvGrpSpPr>
      <p:grpSpPr>
        <a:xfrm>
          <a:off x="0" y="0"/>
          <a:ext cx="0" cy="0"/>
          <a:chOff x="0" y="0"/>
          <a:chExt cx="0" cy="0"/>
        </a:xfrm>
      </p:grpSpPr>
      <p:sp>
        <p:nvSpPr>
          <p:cNvPr id="14" name="Picture Placeholder 7"/>
          <p:cNvSpPr>
            <a:spLocks noGrp="1" noChangeAspect="1"/>
          </p:cNvSpPr>
          <p:nvPr>
            <p:ph type="pic" sz="quarter" idx="14" hasCustomPrompt="1"/>
          </p:nvPr>
        </p:nvSpPr>
        <p:spPr>
          <a:xfrm>
            <a:off x="319232" y="1578919"/>
            <a:ext cx="6075064" cy="4382344"/>
          </a:xfrm>
          <a:prstGeom prst="rect">
            <a:avLst/>
          </a:prstGeom>
          <a:noFill/>
        </p:spPr>
        <p:txBody>
          <a:bodyPr anchor="ctr"/>
          <a:lstStyle>
            <a:lvl1pPr marL="0" indent="0" algn="ctr">
              <a:buNone/>
              <a:defRPr sz="1600" b="0" i="0" baseline="0">
                <a:solidFill>
                  <a:schemeClr val="tx1"/>
                </a:solidFill>
                <a:effectLst/>
                <a:latin typeface="Arial"/>
                <a:cs typeface="Arial"/>
              </a:defRPr>
            </a:lvl1pPr>
          </a:lstStyle>
          <a:p>
            <a:r>
              <a:rPr lang="en-US" dirty="0"/>
              <a:t>Click to Insert Image</a:t>
            </a:r>
          </a:p>
        </p:txBody>
      </p:sp>
      <p:sp>
        <p:nvSpPr>
          <p:cNvPr id="35" name="Picture Placeholder 7"/>
          <p:cNvSpPr>
            <a:spLocks noGrp="1"/>
          </p:cNvSpPr>
          <p:nvPr>
            <p:ph type="pic" sz="quarter" idx="24" hasCustomPrompt="1"/>
          </p:nvPr>
        </p:nvSpPr>
        <p:spPr>
          <a:xfrm>
            <a:off x="6510381" y="3690748"/>
            <a:ext cx="2960142" cy="2271611"/>
          </a:xfrm>
          <a:prstGeom prst="rect">
            <a:avLst/>
          </a:prstGeom>
          <a:noFill/>
        </p:spPr>
        <p:txBody>
          <a:bodyPr anchor="ctr"/>
          <a:lstStyle>
            <a:lvl1pPr marL="0" indent="0" algn="ctr">
              <a:buNone/>
              <a:defRPr sz="1600" b="0" i="0" baseline="0">
                <a:solidFill>
                  <a:schemeClr val="tx1"/>
                </a:solidFill>
                <a:effectLst/>
                <a:latin typeface="Arial"/>
                <a:cs typeface="Arial"/>
              </a:defRPr>
            </a:lvl1pPr>
          </a:lstStyle>
          <a:p>
            <a:r>
              <a:rPr lang="en-US" dirty="0"/>
              <a:t>Click to Insert Image</a:t>
            </a:r>
          </a:p>
        </p:txBody>
      </p:sp>
      <p:sp>
        <p:nvSpPr>
          <p:cNvPr id="36" name="Picture Placeholder 7"/>
          <p:cNvSpPr>
            <a:spLocks noGrp="1"/>
          </p:cNvSpPr>
          <p:nvPr>
            <p:ph type="pic" sz="quarter" idx="25" hasCustomPrompt="1"/>
          </p:nvPr>
        </p:nvSpPr>
        <p:spPr>
          <a:xfrm>
            <a:off x="6510381" y="1578920"/>
            <a:ext cx="2960142" cy="2271611"/>
          </a:xfrm>
          <a:prstGeom prst="rect">
            <a:avLst/>
          </a:prstGeom>
          <a:noFill/>
        </p:spPr>
        <p:txBody>
          <a:bodyPr anchor="ctr"/>
          <a:lstStyle>
            <a:lvl1pPr marL="0" indent="0" algn="ctr">
              <a:buNone/>
              <a:defRPr sz="1600" b="0" i="0" baseline="0">
                <a:solidFill>
                  <a:schemeClr val="tx1"/>
                </a:solidFill>
                <a:effectLst/>
                <a:latin typeface="Arial"/>
                <a:cs typeface="Arial"/>
              </a:defRPr>
            </a:lvl1pPr>
          </a:lstStyle>
          <a:p>
            <a:r>
              <a:rPr lang="en-US" dirty="0"/>
              <a:t>Click to Insert Image</a:t>
            </a:r>
          </a:p>
        </p:txBody>
      </p:sp>
      <p:sp>
        <p:nvSpPr>
          <p:cNvPr id="4" name="Text Placeholder 3"/>
          <p:cNvSpPr>
            <a:spLocks noGrp="1"/>
          </p:cNvSpPr>
          <p:nvPr>
            <p:ph type="body" sz="quarter" idx="28" hasCustomPrompt="1"/>
          </p:nvPr>
        </p:nvSpPr>
        <p:spPr>
          <a:xfrm>
            <a:off x="9605955" y="1572055"/>
            <a:ext cx="2292963" cy="3567597"/>
          </a:xfrm>
          <a:prstGeom prst="rect">
            <a:avLst/>
          </a:prstGeom>
        </p:spPr>
        <p:txBody>
          <a:bodyPr vert="horz"/>
          <a:lstStyle>
            <a:lvl1pPr marL="0" indent="0" algn="l">
              <a:buFontTx/>
              <a:buNone/>
              <a:defRPr sz="1100" b="0" i="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photo caption(s) here.</a:t>
            </a:r>
          </a:p>
        </p:txBody>
      </p:sp>
      <p:sp>
        <p:nvSpPr>
          <p:cNvPr id="8"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3" name="Slide Number Placeholder 2"/>
          <p:cNvSpPr>
            <a:spLocks noGrp="1"/>
          </p:cNvSpPr>
          <p:nvPr>
            <p:ph type="sldNum" sz="quarter" idx="29"/>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7009960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ubhead and Chart w/ Caption Left">
    <p:spTree>
      <p:nvGrpSpPr>
        <p:cNvPr id="1" name=""/>
        <p:cNvGrpSpPr/>
        <p:nvPr/>
      </p:nvGrpSpPr>
      <p:grpSpPr>
        <a:xfrm>
          <a:off x="0" y="0"/>
          <a:ext cx="0" cy="0"/>
          <a:chOff x="0" y="0"/>
          <a:chExt cx="0" cy="0"/>
        </a:xfrm>
      </p:grpSpPr>
      <p:sp>
        <p:nvSpPr>
          <p:cNvPr id="10" name="Text Placeholder 3"/>
          <p:cNvSpPr>
            <a:spLocks noGrp="1"/>
          </p:cNvSpPr>
          <p:nvPr>
            <p:ph type="body" sz="quarter" idx="28" hasCustomPrompt="1"/>
          </p:nvPr>
        </p:nvSpPr>
        <p:spPr>
          <a:xfrm>
            <a:off x="319232" y="2004541"/>
            <a:ext cx="3027859" cy="3639701"/>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1" name="Text Placeholder 3"/>
          <p:cNvSpPr>
            <a:spLocks noGrp="1"/>
          </p:cNvSpPr>
          <p:nvPr>
            <p:ph type="body" sz="quarter" idx="29" hasCustomPrompt="1"/>
          </p:nvPr>
        </p:nvSpPr>
        <p:spPr>
          <a:xfrm>
            <a:off x="319836" y="1586342"/>
            <a:ext cx="3017581" cy="276225"/>
          </a:xfrm>
          <a:prstGeom prst="rect">
            <a:avLst/>
          </a:prstGeom>
        </p:spPr>
        <p:txBody>
          <a:bodyPr vert="horz" anchor="ctr"/>
          <a:lstStyle>
            <a:lvl1pPr marL="0" indent="0">
              <a:buNone/>
              <a:defRPr sz="1600" b="1" baseline="0">
                <a:latin typeface="Arial"/>
                <a:cs typeface="Arial"/>
              </a:defRPr>
            </a:lvl1pPr>
          </a:lstStyle>
          <a:p>
            <a:pPr lvl="0"/>
            <a:r>
              <a:rPr lang="en-US" dirty="0"/>
              <a:t>Figure Title</a:t>
            </a:r>
          </a:p>
        </p:txBody>
      </p:sp>
      <p:sp>
        <p:nvSpPr>
          <p:cNvPr id="14" name="Content Placeholder 3"/>
          <p:cNvSpPr>
            <a:spLocks noGrp="1"/>
          </p:cNvSpPr>
          <p:nvPr>
            <p:ph sz="half" idx="13"/>
          </p:nvPr>
        </p:nvSpPr>
        <p:spPr>
          <a:xfrm>
            <a:off x="3535724" y="1585784"/>
            <a:ext cx="8319357" cy="4537204"/>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Click to Insert Chart or Table</a:t>
            </a:r>
          </a:p>
        </p:txBody>
      </p:sp>
      <p:sp>
        <p:nvSpPr>
          <p:cNvPr id="8"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3" name="Slide Number Placeholder 2"/>
          <p:cNvSpPr>
            <a:spLocks noGrp="1"/>
          </p:cNvSpPr>
          <p:nvPr>
            <p:ph type="sldNum" sz="quarter" idx="30"/>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9184976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ubhead and Chart w/ Caption Righ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8" name="Text Placeholder 3"/>
          <p:cNvSpPr>
            <a:spLocks noGrp="1"/>
          </p:cNvSpPr>
          <p:nvPr>
            <p:ph type="body" sz="quarter" idx="28" hasCustomPrompt="1"/>
          </p:nvPr>
        </p:nvSpPr>
        <p:spPr>
          <a:xfrm>
            <a:off x="8829448" y="2004541"/>
            <a:ext cx="3027859" cy="3639701"/>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0" name="Text Placeholder 3"/>
          <p:cNvSpPr>
            <a:spLocks noGrp="1"/>
          </p:cNvSpPr>
          <p:nvPr>
            <p:ph type="body" sz="quarter" idx="29" hasCustomPrompt="1"/>
          </p:nvPr>
        </p:nvSpPr>
        <p:spPr>
          <a:xfrm>
            <a:off x="8830052" y="1586342"/>
            <a:ext cx="3017581" cy="276225"/>
          </a:xfrm>
          <a:prstGeom prst="rect">
            <a:avLst/>
          </a:prstGeom>
        </p:spPr>
        <p:txBody>
          <a:bodyPr vert="horz" anchor="ctr"/>
          <a:lstStyle>
            <a:lvl1pPr marL="0" indent="0">
              <a:buNone/>
              <a:defRPr sz="1600" b="1" baseline="0">
                <a:latin typeface="Arial"/>
                <a:cs typeface="Arial"/>
              </a:defRPr>
            </a:lvl1pPr>
          </a:lstStyle>
          <a:p>
            <a:pPr lvl="0"/>
            <a:r>
              <a:rPr lang="en-US" dirty="0"/>
              <a:t>Figure Title</a:t>
            </a:r>
          </a:p>
        </p:txBody>
      </p:sp>
      <p:sp>
        <p:nvSpPr>
          <p:cNvPr id="12" name="Content Placeholder 3"/>
          <p:cNvSpPr>
            <a:spLocks noGrp="1"/>
          </p:cNvSpPr>
          <p:nvPr>
            <p:ph sz="half" idx="13"/>
          </p:nvPr>
        </p:nvSpPr>
        <p:spPr>
          <a:xfrm>
            <a:off x="305502" y="1585784"/>
            <a:ext cx="8319357" cy="4537204"/>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Click to Insert Chart or Table</a:t>
            </a:r>
          </a:p>
        </p:txBody>
      </p:sp>
      <p:sp>
        <p:nvSpPr>
          <p:cNvPr id="2" name="Slide Number Placeholder 1"/>
          <p:cNvSpPr>
            <a:spLocks noGrp="1"/>
          </p:cNvSpPr>
          <p:nvPr>
            <p:ph type="sldNum" sz="quarter" idx="30"/>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2100536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igure Only">
    <p:spTree>
      <p:nvGrpSpPr>
        <p:cNvPr id="1" name=""/>
        <p:cNvGrpSpPr/>
        <p:nvPr/>
      </p:nvGrpSpPr>
      <p:grpSpPr>
        <a:xfrm>
          <a:off x="0" y="0"/>
          <a:ext cx="0" cy="0"/>
          <a:chOff x="0" y="0"/>
          <a:chExt cx="0" cy="0"/>
        </a:xfrm>
      </p:grpSpPr>
      <p:sp>
        <p:nvSpPr>
          <p:cNvPr id="5" name="Content Placeholder 3"/>
          <p:cNvSpPr>
            <a:spLocks noGrp="1"/>
          </p:cNvSpPr>
          <p:nvPr>
            <p:ph sz="half" idx="13"/>
          </p:nvPr>
        </p:nvSpPr>
        <p:spPr>
          <a:xfrm>
            <a:off x="302605" y="1585784"/>
            <a:ext cx="11305796" cy="4496172"/>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Click to Insert Chart or Table</a:t>
            </a:r>
          </a:p>
        </p:txBody>
      </p:sp>
      <p:sp>
        <p:nvSpPr>
          <p:cNvPr id="8"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685064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evens Fountain">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54825" y="0"/>
            <a:ext cx="5334000" cy="6827520"/>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1"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2"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6" name="Group 15"/>
          <p:cNvGrpSpPr/>
          <p:nvPr userDrawn="1"/>
        </p:nvGrpSpPr>
        <p:grpSpPr>
          <a:xfrm>
            <a:off x="-1" y="17762"/>
            <a:ext cx="12188825" cy="742"/>
            <a:chOff x="-1" y="1761975"/>
            <a:chExt cx="12188825" cy="742"/>
          </a:xfrm>
        </p:grpSpPr>
        <p:cxnSp>
          <p:nvCxnSpPr>
            <p:cNvPr id="17" name="Straight Connector 16"/>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24" name="Group 23"/>
          <p:cNvGrpSpPr/>
          <p:nvPr userDrawn="1"/>
        </p:nvGrpSpPr>
        <p:grpSpPr>
          <a:xfrm>
            <a:off x="-1" y="6406187"/>
            <a:ext cx="12188825" cy="451813"/>
            <a:chOff x="-1" y="6406187"/>
            <a:chExt cx="12188825" cy="451813"/>
          </a:xfrm>
        </p:grpSpPr>
        <p:sp>
          <p:nvSpPr>
            <p:cNvPr id="25" name="Rectangle 2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 name="Straight Connector 25"/>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59223230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ubhead and Data Comparison w/ Caption Bottom">
    <p:spTree>
      <p:nvGrpSpPr>
        <p:cNvPr id="1" name=""/>
        <p:cNvGrpSpPr/>
        <p:nvPr/>
      </p:nvGrpSpPr>
      <p:grpSpPr>
        <a:xfrm>
          <a:off x="0" y="0"/>
          <a:ext cx="0" cy="0"/>
          <a:chOff x="0" y="0"/>
          <a:chExt cx="0" cy="0"/>
        </a:xfrm>
      </p:grpSpPr>
      <p:sp>
        <p:nvSpPr>
          <p:cNvPr id="8" name="Content Placeholder 3"/>
          <p:cNvSpPr>
            <a:spLocks noGrp="1"/>
          </p:cNvSpPr>
          <p:nvPr>
            <p:ph sz="half" idx="13" hasCustomPrompt="1"/>
          </p:nvPr>
        </p:nvSpPr>
        <p:spPr>
          <a:xfrm>
            <a:off x="328906" y="1578920"/>
            <a:ext cx="5621794" cy="3245019"/>
          </a:xfrm>
          <a:prstGeom prst="rect">
            <a:avLst/>
          </a:prstGeom>
        </p:spPr>
        <p:txBody>
          <a:bodyPr>
            <a:noAutofit/>
          </a:bodyPr>
          <a:lstStyle>
            <a:lvl1pPr marL="0" indent="0" algn="ctr">
              <a:buNone/>
              <a:defRPr sz="180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Comparative Data 1</a:t>
            </a:r>
          </a:p>
        </p:txBody>
      </p:sp>
      <p:sp>
        <p:nvSpPr>
          <p:cNvPr id="9" name="Text Placeholder 3"/>
          <p:cNvSpPr>
            <a:spLocks noGrp="1"/>
          </p:cNvSpPr>
          <p:nvPr>
            <p:ph type="body" sz="quarter" idx="28" hasCustomPrompt="1"/>
          </p:nvPr>
        </p:nvSpPr>
        <p:spPr>
          <a:xfrm>
            <a:off x="328904" y="5043715"/>
            <a:ext cx="5621796" cy="1069133"/>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5" name="Content Placeholder 3"/>
          <p:cNvSpPr>
            <a:spLocks noGrp="1"/>
          </p:cNvSpPr>
          <p:nvPr>
            <p:ph sz="half" idx="29" hasCustomPrompt="1"/>
          </p:nvPr>
        </p:nvSpPr>
        <p:spPr>
          <a:xfrm>
            <a:off x="6228651" y="1572054"/>
            <a:ext cx="5622210" cy="3251884"/>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Comparative Data 2</a:t>
            </a:r>
          </a:p>
        </p:txBody>
      </p:sp>
      <p:sp>
        <p:nvSpPr>
          <p:cNvPr id="16" name="Text Placeholder 3"/>
          <p:cNvSpPr>
            <a:spLocks noGrp="1"/>
          </p:cNvSpPr>
          <p:nvPr>
            <p:ph type="body" sz="quarter" idx="30" hasCustomPrompt="1"/>
          </p:nvPr>
        </p:nvSpPr>
        <p:spPr>
          <a:xfrm>
            <a:off x="6229065" y="5043715"/>
            <a:ext cx="5621796" cy="1069133"/>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0"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2" name="Slide Number Placeholder 1"/>
          <p:cNvSpPr>
            <a:spLocks noGrp="1"/>
          </p:cNvSpPr>
          <p:nvPr>
            <p:ph type="sldNum" sz="quarter" idx="31"/>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086761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grpSp>
        <p:nvGrpSpPr>
          <p:cNvPr id="2" name="Group 1"/>
          <p:cNvGrpSpPr/>
          <p:nvPr userDrawn="1"/>
        </p:nvGrpSpPr>
        <p:grpSpPr>
          <a:xfrm>
            <a:off x="-1" y="5092180"/>
            <a:ext cx="12188825" cy="1765820"/>
            <a:chOff x="-1" y="5092180"/>
            <a:chExt cx="12188825" cy="1765820"/>
          </a:xfrm>
        </p:grpSpPr>
        <p:cxnSp>
          <p:nvCxnSpPr>
            <p:cNvPr id="8" name="Straight Connector 7"/>
            <p:cNvCxnSpPr/>
            <p:nvPr/>
          </p:nvCxnSpPr>
          <p:spPr>
            <a:xfrm>
              <a:off x="8129945" y="5092180"/>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 y="5092922"/>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 y="5128391"/>
              <a:ext cx="12188825" cy="1729609"/>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Subtitle 2"/>
          <p:cNvSpPr>
            <a:spLocks noGrp="1"/>
          </p:cNvSpPr>
          <p:nvPr userDrawn="1">
            <p:ph type="subTitle" idx="1" hasCustomPrompt="1"/>
          </p:nvPr>
        </p:nvSpPr>
        <p:spPr>
          <a:xfrm>
            <a:off x="1828324" y="5240939"/>
            <a:ext cx="8532178" cy="1298388"/>
          </a:xfrm>
          <a:prstGeom prst="rect">
            <a:avLst/>
          </a:prstGeom>
        </p:spPr>
        <p:txBody>
          <a:bodyPr anchor="ctr"/>
          <a:lstStyle>
            <a:lvl1pPr marL="0" indent="0" algn="ctr">
              <a:lnSpc>
                <a:spcPct val="120000"/>
              </a:lnSpc>
              <a:spcBef>
                <a:spcPts val="0"/>
              </a:spcBef>
              <a:buNone/>
              <a:defRPr sz="1800" b="0" i="0" baseline="0">
                <a:solidFill>
                  <a:schemeClr val="tx1">
                    <a:lumMod val="75000"/>
                    <a:lumOff val="25000"/>
                  </a:schemeClr>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Presenter Name Here</a:t>
            </a:r>
            <a:br>
              <a:rPr lang="en-US" dirty="0"/>
            </a:br>
            <a:r>
              <a:rPr lang="en-US" dirty="0"/>
              <a:t>Email Here</a:t>
            </a:r>
            <a:br>
              <a:rPr lang="en-US" dirty="0"/>
            </a:br>
            <a:r>
              <a:rPr lang="en-US" dirty="0"/>
              <a:t>Phone Here</a:t>
            </a:r>
          </a:p>
        </p:txBody>
      </p:sp>
      <p:pic>
        <p:nvPicPr>
          <p:cNvPr id="4" name="Picture 3" descr="Stevens-Secondary-PMSColor-R.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07528" y="678405"/>
            <a:ext cx="3580638" cy="3059049"/>
          </a:xfrm>
          <a:prstGeom prst="rect">
            <a:avLst/>
          </a:prstGeom>
        </p:spPr>
      </p:pic>
      <p:pic>
        <p:nvPicPr>
          <p:cNvPr id="5" name="Picture 4"/>
          <p:cNvPicPr>
            <a:picLocks noChangeAspect="1"/>
          </p:cNvPicPr>
          <p:nvPr userDrawn="1"/>
        </p:nvPicPr>
        <p:blipFill>
          <a:blip r:embed="rId3"/>
          <a:stretch>
            <a:fillRect/>
          </a:stretch>
        </p:blipFill>
        <p:spPr>
          <a:xfrm>
            <a:off x="4871521" y="4263995"/>
            <a:ext cx="2438400" cy="368300"/>
          </a:xfrm>
          <a:prstGeom prst="rect">
            <a:avLst/>
          </a:prstGeom>
        </p:spPr>
      </p:pic>
    </p:spTree>
    <p:extLst>
      <p:ext uri="{BB962C8B-B14F-4D97-AF65-F5344CB8AC3E}">
        <p14:creationId xmlns:p14="http://schemas.microsoft.com/office/powerpoint/2010/main" val="310938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orchbearer">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26194" y="0"/>
            <a:ext cx="5362631" cy="6864167"/>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1"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2"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6" name="Group 15"/>
          <p:cNvGrpSpPr/>
          <p:nvPr userDrawn="1"/>
        </p:nvGrpSpPr>
        <p:grpSpPr>
          <a:xfrm>
            <a:off x="-1" y="17762"/>
            <a:ext cx="12188825" cy="742"/>
            <a:chOff x="-1" y="1761975"/>
            <a:chExt cx="12188825" cy="742"/>
          </a:xfrm>
        </p:grpSpPr>
        <p:cxnSp>
          <p:nvCxnSpPr>
            <p:cNvPr id="17" name="Straight Connector 16"/>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15" name="Rectangle 1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418623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udents with NYC skylin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31012" y="0"/>
            <a:ext cx="5357812" cy="6858000"/>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0"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1"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6" name="Group 15"/>
          <p:cNvGrpSpPr/>
          <p:nvPr userDrawn="1"/>
        </p:nvGrpSpPr>
        <p:grpSpPr>
          <a:xfrm>
            <a:off x="-1" y="17762"/>
            <a:ext cx="12188825" cy="742"/>
            <a:chOff x="-1" y="1761975"/>
            <a:chExt cx="12188825" cy="742"/>
          </a:xfrm>
        </p:grpSpPr>
        <p:cxnSp>
          <p:nvCxnSpPr>
            <p:cNvPr id="17" name="Straight Connector 16"/>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15" name="Rectangle 1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474280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dwin A Stevens Hall">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26194" y="0"/>
            <a:ext cx="5362631" cy="6864167"/>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1"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2"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6" name="Group 15"/>
          <p:cNvGrpSpPr/>
          <p:nvPr userDrawn="1"/>
        </p:nvGrpSpPr>
        <p:grpSpPr>
          <a:xfrm>
            <a:off x="-1" y="17762"/>
            <a:ext cx="12188825" cy="742"/>
            <a:chOff x="-1" y="1761975"/>
            <a:chExt cx="12188825" cy="742"/>
          </a:xfrm>
        </p:grpSpPr>
        <p:cxnSp>
          <p:nvCxnSpPr>
            <p:cNvPr id="17" name="Straight Connector 16"/>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15" name="Rectangle 1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071899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ampus Aerial">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31012" y="0"/>
            <a:ext cx="5357812" cy="6858000"/>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1"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7"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5" name="Group 14"/>
          <p:cNvGrpSpPr/>
          <p:nvPr userDrawn="1"/>
        </p:nvGrpSpPr>
        <p:grpSpPr>
          <a:xfrm>
            <a:off x="-1" y="17762"/>
            <a:ext cx="12188825" cy="742"/>
            <a:chOff x="-1" y="1761975"/>
            <a:chExt cx="12188825" cy="742"/>
          </a:xfrm>
        </p:grpSpPr>
        <p:cxnSp>
          <p:nvCxnSpPr>
            <p:cNvPr id="16" name="Straight Connector 15"/>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24" name="Rectangle 23"/>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Connector 24"/>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906158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hield">
    <p:spTree>
      <p:nvGrpSpPr>
        <p:cNvPr id="1" name=""/>
        <p:cNvGrpSpPr/>
        <p:nvPr/>
      </p:nvGrpSpPr>
      <p:grpSpPr>
        <a:xfrm>
          <a:off x="0" y="0"/>
          <a:ext cx="0" cy="0"/>
          <a:chOff x="0" y="0"/>
          <a:chExt cx="0" cy="0"/>
        </a:xfrm>
      </p:grpSpPr>
      <p:pic>
        <p:nvPicPr>
          <p:cNvPr id="2" name="Picture 1" descr="shield.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987714" y="1196775"/>
            <a:ext cx="5199888" cy="5669280"/>
          </a:xfrm>
          <a:prstGeom prst="rect">
            <a:avLst/>
          </a:prstGeom>
        </p:spPr>
      </p:pic>
      <p:sp>
        <p:nvSpPr>
          <p:cNvPr id="9" name="Text Placeholder 19"/>
          <p:cNvSpPr>
            <a:spLocks noGrp="1"/>
          </p:cNvSpPr>
          <p:nvPr>
            <p:ph type="body" sz="quarter" idx="14" hasCustomPrompt="1"/>
          </p:nvPr>
        </p:nvSpPr>
        <p:spPr>
          <a:xfrm>
            <a:off x="216054" y="4829299"/>
            <a:ext cx="6773094"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0" name="Text Placeholder 26"/>
          <p:cNvSpPr>
            <a:spLocks noGrp="1"/>
          </p:cNvSpPr>
          <p:nvPr>
            <p:ph type="body" sz="quarter" idx="15" hasCustomPrompt="1"/>
          </p:nvPr>
        </p:nvSpPr>
        <p:spPr>
          <a:xfrm>
            <a:off x="226634" y="3496385"/>
            <a:ext cx="6753633"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a:t>
            </a:r>
            <a:br>
              <a:rPr lang="en-US" dirty="0"/>
            </a:br>
            <a:r>
              <a:rPr lang="en-US" dirty="0"/>
              <a:t>needs to be</a:t>
            </a:r>
          </a:p>
        </p:txBody>
      </p:sp>
      <p:sp>
        <p:nvSpPr>
          <p:cNvPr id="11" name="Text Placeholder 17"/>
          <p:cNvSpPr>
            <a:spLocks noGrp="1"/>
          </p:cNvSpPr>
          <p:nvPr>
            <p:ph type="body" sz="quarter" idx="13" hasCustomPrompt="1"/>
          </p:nvPr>
        </p:nvSpPr>
        <p:spPr>
          <a:xfrm>
            <a:off x="226632" y="2155151"/>
            <a:ext cx="8529783"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4" name="Group 13"/>
          <p:cNvGrpSpPr/>
          <p:nvPr userDrawn="1"/>
        </p:nvGrpSpPr>
        <p:grpSpPr>
          <a:xfrm>
            <a:off x="-1" y="17762"/>
            <a:ext cx="12188825" cy="742"/>
            <a:chOff x="-1" y="1761975"/>
            <a:chExt cx="12188825" cy="742"/>
          </a:xfrm>
        </p:grpSpPr>
        <p:cxnSp>
          <p:nvCxnSpPr>
            <p:cNvPr id="19" name="Straight Connector 18"/>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8" name="Picture 17"/>
          <p:cNvPicPr>
            <a:picLocks noChangeAspect="1"/>
          </p:cNvPicPr>
          <p:nvPr userDrawn="1"/>
        </p:nvPicPr>
        <p:blipFill>
          <a:blip r:embed="rId3"/>
          <a:stretch>
            <a:fillRect/>
          </a:stretch>
        </p:blipFill>
        <p:spPr>
          <a:xfrm>
            <a:off x="314666" y="-14942"/>
            <a:ext cx="2672715" cy="1518920"/>
          </a:xfrm>
          <a:prstGeom prst="rect">
            <a:avLst/>
          </a:prstGeom>
        </p:spPr>
      </p:pic>
      <p:grpSp>
        <p:nvGrpSpPr>
          <p:cNvPr id="15" name="Group 14"/>
          <p:cNvGrpSpPr/>
          <p:nvPr userDrawn="1"/>
        </p:nvGrpSpPr>
        <p:grpSpPr>
          <a:xfrm>
            <a:off x="-1" y="6406187"/>
            <a:ext cx="12188825" cy="451813"/>
            <a:chOff x="-1" y="6406187"/>
            <a:chExt cx="12188825" cy="451813"/>
          </a:xfrm>
        </p:grpSpPr>
        <p:sp>
          <p:nvSpPr>
            <p:cNvPr id="16" name="Rectangle 15"/>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082285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bhead w/ Bullets">
    <p:spTree>
      <p:nvGrpSpPr>
        <p:cNvPr id="1" name=""/>
        <p:cNvGrpSpPr/>
        <p:nvPr/>
      </p:nvGrpSpPr>
      <p:grpSpPr>
        <a:xfrm>
          <a:off x="0" y="0"/>
          <a:ext cx="0" cy="0"/>
          <a:chOff x="0" y="0"/>
          <a:chExt cx="0" cy="0"/>
        </a:xfrm>
      </p:grpSpPr>
      <p:sp>
        <p:nvSpPr>
          <p:cNvPr id="6" name="Text Placeholder 2"/>
          <p:cNvSpPr>
            <a:spLocks noGrp="1"/>
          </p:cNvSpPr>
          <p:nvPr>
            <p:ph type="body" sz="quarter" idx="12" hasCustomPrompt="1"/>
          </p:nvPr>
        </p:nvSpPr>
        <p:spPr>
          <a:xfrm>
            <a:off x="302605" y="1708726"/>
            <a:ext cx="11585731" cy="4385167"/>
          </a:xfrm>
          <a:prstGeom prst="rect">
            <a:avLst/>
          </a:prstGeom>
        </p:spPr>
        <p:txBody>
          <a:bodyPr vert="horz"/>
          <a:lstStyle>
            <a:lvl1pPr marL="285750" indent="-285750">
              <a:spcBef>
                <a:spcPts val="0"/>
              </a:spcBef>
              <a:spcAft>
                <a:spcPts val="1200"/>
              </a:spcAft>
              <a:buClr>
                <a:srgbClr val="AB262E"/>
              </a:buClr>
              <a:buFont typeface="Arial" panose="020B0604020202020204" pitchFamily="34" charset="0"/>
              <a:buChar char="•"/>
              <a:defRPr sz="1600" b="0" i="0">
                <a:latin typeface="Arial"/>
                <a:cs typeface="Arial"/>
              </a:defRPr>
            </a:lvl1pPr>
            <a:lvl2pPr marL="742950" indent="-285750">
              <a:spcBef>
                <a:spcPts val="0"/>
              </a:spcBef>
              <a:spcAft>
                <a:spcPts val="1200"/>
              </a:spcAft>
              <a:buClr>
                <a:srgbClr val="AB262E"/>
              </a:buClr>
              <a:buFont typeface="Arial"/>
              <a:buChar char="•"/>
              <a:defRPr sz="1400" b="0" i="0">
                <a:latin typeface="Arial"/>
                <a:cs typeface="Arial"/>
              </a:defRPr>
            </a:lvl2pPr>
            <a:lvl3pPr marL="1143000" indent="-228600">
              <a:spcBef>
                <a:spcPts val="0"/>
              </a:spcBef>
              <a:spcAft>
                <a:spcPts val="1200"/>
              </a:spcAft>
              <a:buClr>
                <a:srgbClr val="AB262E"/>
              </a:buClr>
              <a:buFont typeface="Arial"/>
              <a:buChar char="•"/>
              <a:defRPr sz="1200" b="0" i="0" baseline="0">
                <a:latin typeface="Arial"/>
                <a:cs typeface="Arial"/>
              </a:defRPr>
            </a:lvl3pPr>
            <a:lvl4pPr marL="1657350" indent="-285750">
              <a:spcBef>
                <a:spcPts val="0"/>
              </a:spcBef>
              <a:spcAft>
                <a:spcPts val="1200"/>
              </a:spcAft>
              <a:buClr>
                <a:srgbClr val="AB262E"/>
              </a:buClr>
              <a:buFont typeface="Arial"/>
              <a:buChar char="•"/>
              <a:defRPr sz="1000" b="0" i="0" baseline="0">
                <a:latin typeface="Arial"/>
                <a:cs typeface="Arial"/>
              </a:defRPr>
            </a:lvl4pPr>
            <a:lvl5pPr marL="2057400" indent="-228600">
              <a:spcBef>
                <a:spcPts val="0"/>
              </a:spcBef>
              <a:spcAft>
                <a:spcPts val="1200"/>
              </a:spcAft>
              <a:buClr>
                <a:srgbClr val="AB262E"/>
              </a:buClr>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1"/>
          <p:cNvSpPr>
            <a:spLocks noGrp="1"/>
          </p:cNvSpPr>
          <p:nvPr>
            <p:ph type="sldNum" sz="quarter" idx="14"/>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sp>
        <p:nvSpPr>
          <p:cNvPr id="9"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0" name="Text Placeholder 4"/>
          <p:cNvSpPr>
            <a:spLocks noGrp="1"/>
          </p:cNvSpPr>
          <p:nvPr>
            <p:ph type="body" sz="quarter" idx="13" hasCustomPrompt="1"/>
          </p:nvPr>
        </p:nvSpPr>
        <p:spPr>
          <a:xfrm>
            <a:off x="302606" y="1006103"/>
            <a:ext cx="9764792"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Tree>
    <p:extLst>
      <p:ext uri="{BB962C8B-B14F-4D97-AF65-F5344CB8AC3E}">
        <p14:creationId xmlns:p14="http://schemas.microsoft.com/office/powerpoint/2010/main" val="3620896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image" Target="../media/image10.emf"/><Relationship Id="rId5" Type="http://schemas.openxmlformats.org/officeDocument/2006/relationships/slideLayout" Target="../slideLayouts/slideLayout13.xml"/><Relationship Id="rId10" Type="http://schemas.openxmlformats.org/officeDocument/2006/relationships/image" Target="../media/image2.emf"/><Relationship Id="rId4" Type="http://schemas.openxmlformats.org/officeDocument/2006/relationships/slideLayout" Target="../slideLayouts/slideLayout12.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theme" Target="../theme/theme4.xml"/><Relationship Id="rId1" Type="http://schemas.openxmlformats.org/officeDocument/2006/relationships/slideLayout" Target="../slideLayouts/slideLayout20.xml"/><Relationship Id="rId4" Type="http://schemas.openxmlformats.org/officeDocument/2006/relationships/image" Target="../media/image10.emf"/></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2.xml"/><Relationship Id="rId1" Type="http://schemas.openxmlformats.org/officeDocument/2006/relationships/slideLayout" Target="../slideLayouts/slideLayout21.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theme" Target="../theme/theme6.xml"/><Relationship Id="rId1" Type="http://schemas.openxmlformats.org/officeDocument/2006/relationships/slideLayout" Target="../slideLayouts/slideLayout23.xml"/><Relationship Id="rId4" Type="http://schemas.openxmlformats.org/officeDocument/2006/relationships/image" Target="../media/image10.emf"/></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image" Target="../media/image10.emf"/><Relationship Id="rId5" Type="http://schemas.openxmlformats.org/officeDocument/2006/relationships/image" Target="../media/image2.emf"/><Relationship Id="rId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29.xml"/><Relationship Id="rId7" Type="http://schemas.openxmlformats.org/officeDocument/2006/relationships/image" Target="../media/image10.emf"/><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image" Target="../media/image2.emf"/><Relationship Id="rId5" Type="http://schemas.openxmlformats.org/officeDocument/2006/relationships/theme" Target="../theme/theme8.xml"/><Relationship Id="rId4" Type="http://schemas.openxmlformats.org/officeDocument/2006/relationships/slideLayout" Target="../slideLayouts/slideLayout30.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5682113"/>
      </p:ext>
    </p:extLst>
  </p:cSld>
  <p:clrMap bg1="lt1" tx1="dk1" bg2="lt2" tx2="dk2" accent1="accent1" accent2="accent2" accent3="accent3" accent4="accent4" accent5="accent5" accent6="accent6" hlink="hlink" folHlink="folHlink"/>
  <p:sldLayoutIdLst>
    <p:sldLayoutId id="2147483763" r:id="rId1"/>
    <p:sldLayoutId id="2147483803" r:id="rId2"/>
    <p:sldLayoutId id="2147483804" r:id="rId3"/>
    <p:sldLayoutId id="2147483805" r:id="rId4"/>
    <p:sldLayoutId id="2147483773" r:id="rId5"/>
    <p:sldLayoutId id="2147483771" r:id="rId6"/>
    <p:sldLayoutId id="2147483799" r:id="rId7"/>
    <p:sldLayoutId id="2147483764" r:id="rId8"/>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 name="Rectangle 29"/>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nvGrpSpPr>
          <p:cNvPr id="15" name="Group 14"/>
          <p:cNvGrpSpPr/>
          <p:nvPr userDrawn="1"/>
        </p:nvGrpSpPr>
        <p:grpSpPr>
          <a:xfrm>
            <a:off x="-1" y="-8881"/>
            <a:ext cx="12188825" cy="1238113"/>
            <a:chOff x="0" y="0"/>
            <a:chExt cx="9144000" cy="928827"/>
          </a:xfrm>
        </p:grpSpPr>
        <p:cxnSp>
          <p:nvCxnSpPr>
            <p:cNvPr id="16" name="Straight Connector 15"/>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8" name="Picture 17"/>
            <p:cNvPicPr>
              <a:picLocks noChangeAspect="1"/>
            </p:cNvPicPr>
            <p:nvPr/>
          </p:nvPicPr>
          <p:blipFill rotWithShape="1">
            <a:blip r:embed="rId10"/>
            <a:srcRect t="13018" r="68665"/>
            <a:stretch/>
          </p:blipFill>
          <p:spPr>
            <a:xfrm>
              <a:off x="8323018" y="0"/>
              <a:ext cx="588774" cy="928827"/>
            </a:xfrm>
            <a:prstGeom prst="rect">
              <a:avLst/>
            </a:prstGeom>
          </p:spPr>
        </p:pic>
      </p:grpSp>
      <p:pic>
        <p:nvPicPr>
          <p:cNvPr id="31" name="Picture 30"/>
          <p:cNvPicPr>
            <a:picLocks noChangeAspect="1"/>
          </p:cNvPicPr>
          <p:nvPr userDrawn="1"/>
        </p:nvPicPr>
        <p:blipFill>
          <a:blip r:embed="rId11"/>
          <a:stretch>
            <a:fillRect/>
          </a:stretch>
        </p:blipFill>
        <p:spPr>
          <a:xfrm>
            <a:off x="8435975" y="6584950"/>
            <a:ext cx="2933700" cy="127000"/>
          </a:xfrm>
          <a:prstGeom prst="rect">
            <a:avLst/>
          </a:prstGeom>
        </p:spPr>
      </p:pic>
      <p:sp>
        <p:nvSpPr>
          <p:cNvPr id="32"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748946631"/>
      </p:ext>
    </p:extLst>
  </p:cSld>
  <p:clrMap bg1="lt1" tx1="dk1" bg2="lt2" tx2="dk2" accent1="accent1" accent2="accent2" accent3="accent3" accent4="accent4" accent5="accent5" accent6="accent6" hlink="hlink" folHlink="folHlink"/>
  <p:sldLayoutIdLst>
    <p:sldLayoutId id="2147483682" r:id="rId1"/>
    <p:sldLayoutId id="2147483800" r:id="rId2"/>
    <p:sldLayoutId id="2147483767" r:id="rId3"/>
    <p:sldLayoutId id="2147483801" r:id="rId4"/>
    <p:sldLayoutId id="2147483768" r:id="rId5"/>
    <p:sldLayoutId id="2147483802" r:id="rId6"/>
    <p:sldLayoutId id="2147483806" r:id="rId7"/>
    <p:sldLayoutId id="2147483807" r:id="rId8"/>
  </p:sldLayoutIdLst>
  <p:hf hdr="0" ftr="0" dt="0"/>
  <p:txStyles>
    <p:titleStyle>
      <a:lvl1pPr algn="l" defTabSz="457200" rtl="0" eaLnBrk="1" latinLnBrk="0" hangingPunct="1">
        <a:spcBef>
          <a:spcPct val="0"/>
        </a:spcBef>
        <a:buNone/>
        <a:defRPr sz="3400" b="1"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41366399"/>
      </p:ext>
    </p:extLst>
  </p:cSld>
  <p:clrMap bg1="lt1" tx1="dk1" bg2="lt2" tx2="dk2" accent1="accent1" accent2="accent2" accent3="accent3" accent4="accent4" accent5="accent5" accent6="accent6" hlink="hlink" folHlink="folHlink"/>
  <p:sldLayoutIdLst>
    <p:sldLayoutId id="2147483748" r:id="rId1"/>
    <p:sldLayoutId id="2147483746" r:id="rId2"/>
    <p:sldLayoutId id="2147483751" r:id="rId3"/>
  </p:sldLayoutIdLst>
  <p:hf hdr="0" ftr="0" dt="0"/>
  <p:txStyles>
    <p:titleStyle>
      <a:lvl1pPr algn="l" defTabSz="457200" rtl="0" eaLnBrk="1" latinLnBrk="0" hangingPunct="1">
        <a:spcBef>
          <a:spcPct val="0"/>
        </a:spcBef>
        <a:buNone/>
        <a:defRPr sz="3400" b="1" kern="1200" baseline="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3"/>
            <a:srcRect t="13018" r="68665"/>
            <a:stretch/>
          </p:blipFill>
          <p:spPr>
            <a:xfrm>
              <a:off x="8323018" y="0"/>
              <a:ext cx="588774" cy="928827"/>
            </a:xfrm>
            <a:prstGeom prst="rect">
              <a:avLst/>
            </a:prstGeom>
          </p:spPr>
        </p:pic>
      </p:grpSp>
      <p:sp>
        <p:nvSpPr>
          <p:cNvPr id="21" name="Rectangle 20"/>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Connector 21"/>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4" name="Picture 23"/>
          <p:cNvPicPr>
            <a:picLocks noChangeAspect="1"/>
          </p:cNvPicPr>
          <p:nvPr userDrawn="1"/>
        </p:nvPicPr>
        <p:blipFill>
          <a:blip r:embed="rId4"/>
          <a:stretch>
            <a:fillRect/>
          </a:stretch>
        </p:blipFill>
        <p:spPr>
          <a:xfrm>
            <a:off x="8435975" y="6584950"/>
            <a:ext cx="2933700" cy="127000"/>
          </a:xfrm>
          <a:prstGeom prst="rect">
            <a:avLst/>
          </a:prstGeom>
        </p:spPr>
      </p:pic>
      <p:sp>
        <p:nvSpPr>
          <p:cNvPr id="25"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157573645"/>
      </p:ext>
    </p:extLst>
  </p:cSld>
  <p:clrMap bg1="lt1" tx1="dk1" bg2="lt2" tx2="dk2" accent1="accent1" accent2="accent2" accent3="accent3" accent4="accent4" accent5="accent5" accent6="accent6" hlink="hlink" folHlink="folHlink"/>
  <p:sldLayoutIdLst>
    <p:sldLayoutId id="2147483706" r:id="rId1"/>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1348000"/>
      </p:ext>
    </p:extLst>
  </p:cSld>
  <p:clrMap bg1="lt1" tx1="dk1" bg2="lt2" tx2="dk2" accent1="accent1" accent2="accent2" accent3="accent3" accent4="accent4" accent5="accent5" accent6="accent6" hlink="hlink" folHlink="folHlink"/>
  <p:sldLayoutIdLst>
    <p:sldLayoutId id="2147483708" r:id="rId1"/>
    <p:sldLayoutId id="2147483709" r:id="rId2"/>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3"/>
            <a:srcRect t="13018" r="68665"/>
            <a:stretch/>
          </p:blipFill>
          <p:spPr>
            <a:xfrm>
              <a:off x="8323018" y="0"/>
              <a:ext cx="588774" cy="928827"/>
            </a:xfrm>
            <a:prstGeom prst="rect">
              <a:avLst/>
            </a:prstGeom>
          </p:spPr>
        </p:pic>
      </p:grpSp>
      <p:sp>
        <p:nvSpPr>
          <p:cNvPr id="21" name="Rectangle 20"/>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Connector 21"/>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4" name="Picture 23"/>
          <p:cNvPicPr>
            <a:picLocks noChangeAspect="1"/>
          </p:cNvPicPr>
          <p:nvPr userDrawn="1"/>
        </p:nvPicPr>
        <p:blipFill>
          <a:blip r:embed="rId4"/>
          <a:stretch>
            <a:fillRect/>
          </a:stretch>
        </p:blipFill>
        <p:spPr>
          <a:xfrm>
            <a:off x="8435975" y="6584950"/>
            <a:ext cx="2933700" cy="127000"/>
          </a:xfrm>
          <a:prstGeom prst="rect">
            <a:avLst/>
          </a:prstGeom>
        </p:spPr>
      </p:pic>
      <p:sp>
        <p:nvSpPr>
          <p:cNvPr id="25"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314893725"/>
      </p:ext>
    </p:extLst>
  </p:cSld>
  <p:clrMap bg1="lt1" tx1="dk1" bg2="lt2" tx2="dk2" accent1="accent1" accent2="accent2" accent3="accent3" accent4="accent4" accent5="accent5" accent6="accent6" hlink="hlink" folHlink="folHlink"/>
  <p:sldLayoutIdLst>
    <p:sldLayoutId id="2147483650" r:id="rId1"/>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5"/>
            <a:srcRect t="13018" r="68665"/>
            <a:stretch/>
          </p:blipFill>
          <p:spPr>
            <a:xfrm>
              <a:off x="8323018" y="0"/>
              <a:ext cx="588774" cy="928827"/>
            </a:xfrm>
            <a:prstGeom prst="rect">
              <a:avLst/>
            </a:prstGeom>
          </p:spPr>
        </p:pic>
      </p:grpSp>
      <p:sp>
        <p:nvSpPr>
          <p:cNvPr id="13" name="Rectangle 12"/>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userDrawn="1"/>
        </p:nvPicPr>
        <p:blipFill>
          <a:blip r:embed="rId6"/>
          <a:stretch>
            <a:fillRect/>
          </a:stretch>
        </p:blipFill>
        <p:spPr>
          <a:xfrm>
            <a:off x="8435975" y="6584950"/>
            <a:ext cx="2933700" cy="127000"/>
          </a:xfrm>
          <a:prstGeom prst="rect">
            <a:avLst/>
          </a:prstGeom>
        </p:spPr>
      </p:pic>
      <p:sp>
        <p:nvSpPr>
          <p:cNvPr id="24"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1443137278"/>
      </p:ext>
    </p:extLst>
  </p:cSld>
  <p:clrMap bg1="lt1" tx1="dk1" bg2="lt2" tx2="dk2" accent1="accent1" accent2="accent2" accent3="accent3" accent4="accent4" accent5="accent5" accent6="accent6" hlink="hlink" folHlink="folHlink"/>
  <p:sldLayoutIdLst>
    <p:sldLayoutId id="2147483677" r:id="rId1"/>
    <p:sldLayoutId id="2147483702" r:id="rId2"/>
    <p:sldLayoutId id="2147483695" r:id="rId3"/>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6"/>
            <a:srcRect t="13018" r="68665"/>
            <a:stretch/>
          </p:blipFill>
          <p:spPr>
            <a:xfrm>
              <a:off x="8323018" y="0"/>
              <a:ext cx="588774" cy="928827"/>
            </a:xfrm>
            <a:prstGeom prst="rect">
              <a:avLst/>
            </a:prstGeom>
          </p:spPr>
        </p:pic>
      </p:grpSp>
      <p:sp>
        <p:nvSpPr>
          <p:cNvPr id="13" name="Rectangle 12"/>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userDrawn="1"/>
        </p:nvPicPr>
        <p:blipFill>
          <a:blip r:embed="rId7"/>
          <a:stretch>
            <a:fillRect/>
          </a:stretch>
        </p:blipFill>
        <p:spPr>
          <a:xfrm>
            <a:off x="8435975" y="6584950"/>
            <a:ext cx="2933700" cy="127000"/>
          </a:xfrm>
          <a:prstGeom prst="rect">
            <a:avLst/>
          </a:prstGeom>
        </p:spPr>
      </p:pic>
      <p:sp>
        <p:nvSpPr>
          <p:cNvPr id="24"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144796277"/>
      </p:ext>
    </p:extLst>
  </p:cSld>
  <p:clrMap bg1="lt1" tx1="dk1" bg2="lt2" tx2="dk2" accent1="accent1" accent2="accent2" accent3="accent3" accent4="accent4" accent5="accent5" accent6="accent6" hlink="hlink" folHlink="folHlink"/>
  <p:sldLayoutIdLst>
    <p:sldLayoutId id="2147483679" r:id="rId1"/>
    <p:sldLayoutId id="2147483685" r:id="rId2"/>
    <p:sldLayoutId id="2147483704" r:id="rId3"/>
    <p:sldLayoutId id="2147483652" r:id="rId4"/>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5072451"/>
      </p:ext>
    </p:extLst>
  </p:cSld>
  <p:clrMap bg1="lt1" tx1="dk1" bg2="lt2" tx2="dk2" accent1="accent1" accent2="accent2" accent3="accent3" accent4="accent4" accent5="accent5" accent6="accent6" hlink="hlink" folHlink="folHlink"/>
  <p:sldLayoutIdLst>
    <p:sldLayoutId id="2147483762"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hyperlink" Target="https://css-tricks.com/css-content/" TargetMode="Externa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hyperlink" Target="mailto:Patrick.Hill@stevens.edu" TargetMode="Externa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coffeegrammer.com/cheesecake-printers-and-morality/" TargetMode="Externa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getbootstrap.com/css/#forms" TargetMode="Externa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hyperlink" Target="http://getbootstrap.com/css/#buttons" TargetMode="Externa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hyperlink" Target="http://getbootstrap.com/css/#tables" TargetMode="Externa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hyperlink" Target="http://getbootstrap.com/css/#images" TargetMode="Externa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hyperlink" Target="http://getbootstrap.com/css/#helper-classes" TargetMode="Externa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getbootstrap.com/javascript/#modals" TargetMode="External"/><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getbootstrap.com/javascript/#alerts" TargetMode="Externa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getbootstrap.com/javascript/#tabs" TargetMode="External"/><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getbootstrap.com/javascript/#dropdowns" TargetMode="External"/><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getbootstrap.com/javascript/#tooltips" TargetMode="External"/><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3" Type="http://schemas.openxmlformats.org/officeDocument/2006/relationships/hyperlink" Target="http://chaijs.com/" TargetMode="External"/><Relationship Id="rId2" Type="http://schemas.openxmlformats.org/officeDocument/2006/relationships/hyperlink" Target="http://phantomjs.org/headless-testing.html" TargetMode="External"/><Relationship Id="rId1" Type="http://schemas.openxmlformats.org/officeDocument/2006/relationships/slideLayout" Target="../slideLayouts/slideLayout9.xml"/><Relationship Id="rId4" Type="http://schemas.openxmlformats.org/officeDocument/2006/relationships/hyperlink" Target="https://mochajs.org/" TargetMode="External"/></Relationships>
</file>

<file path=ppt/slides/_rels/slide58.xml.rels><?xml version="1.0" encoding="UTF-8" standalone="yes"?>
<Relationships xmlns="http://schemas.openxmlformats.org/package/2006/relationships"><Relationship Id="rId3" Type="http://schemas.openxmlformats.org/officeDocument/2006/relationships/hyperlink" Target="https://www.elastic.co/" TargetMode="External"/><Relationship Id="rId2" Type="http://schemas.openxmlformats.org/officeDocument/2006/relationships/hyperlink" Target="https://mariadb.org/" TargetMode="External"/><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hyperlink" Target="http://localhost:3000/jquery-dom" TargetMode="External"/><Relationship Id="rId2" Type="http://schemas.openxmlformats.org/officeDocument/2006/relationships/hyperlink" Target="http://api.jquery.com/" TargetMode="Externa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1</a:t>
            </a:fld>
            <a:endParaRPr lang="en-US" dirty="0"/>
          </a:p>
        </p:txBody>
      </p:sp>
      <p:sp>
        <p:nvSpPr>
          <p:cNvPr id="4" name="Text Placeholder 3"/>
          <p:cNvSpPr>
            <a:spLocks noGrp="1"/>
          </p:cNvSpPr>
          <p:nvPr>
            <p:ph type="body" sz="quarter" idx="12"/>
          </p:nvPr>
        </p:nvSpPr>
        <p:spPr>
          <a:xfrm>
            <a:off x="1499551" y="1772116"/>
            <a:ext cx="9189720" cy="1265048"/>
          </a:xfrm>
        </p:spPr>
        <p:txBody>
          <a:bodyPr/>
          <a:lstStyle/>
          <a:p>
            <a:pPr algn="ctr"/>
            <a:r>
              <a:rPr lang="en-US" sz="3200" b="1" dirty="0">
                <a:latin typeface="Verdana" panose="020B0604030504040204" pitchFamily="34" charset="0"/>
                <a:ea typeface="Verdana" panose="020B0604030504040204" pitchFamily="34" charset="0"/>
                <a:cs typeface="Verdana" panose="020B0604030504040204" pitchFamily="34" charset="0"/>
              </a:rPr>
              <a:t>CS 546 – Web Programming I</a:t>
            </a:r>
          </a:p>
          <a:p>
            <a:pPr algn="ctr"/>
            <a:r>
              <a:rPr lang="en-US" sz="3200" b="1" dirty="0">
                <a:latin typeface="Verdana" panose="020B0604030504040204" pitchFamily="34" charset="0"/>
                <a:ea typeface="Verdana" panose="020B0604030504040204" pitchFamily="34" charset="0"/>
                <a:cs typeface="Verdana" panose="020B0604030504040204" pitchFamily="34" charset="0"/>
              </a:rPr>
              <a:t>CSS3, Accessibility, and Twitter Bootstrap</a:t>
            </a:r>
            <a:endParaRPr lang="en-US" b="1" dirty="0">
              <a:latin typeface="Verdana" panose="020B0604030504040204" pitchFamily="34" charset="0"/>
              <a:ea typeface="Verdana" panose="020B0604030504040204" pitchFamily="34" charset="0"/>
              <a:cs typeface="Verdana" panose="020B0604030504040204" pitchFamily="34" charset="0"/>
            </a:endParaRPr>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2846704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10</a:t>
            </a:fld>
            <a:endParaRPr lang="en-US" dirty="0"/>
          </a:p>
        </p:txBody>
      </p:sp>
      <p:sp>
        <p:nvSpPr>
          <p:cNvPr id="4" name="Text Placeholder 3"/>
          <p:cNvSpPr>
            <a:spLocks noGrp="1"/>
          </p:cNvSpPr>
          <p:nvPr>
            <p:ph type="body" sz="quarter" idx="12"/>
          </p:nvPr>
        </p:nvSpPr>
        <p:spPr>
          <a:xfrm>
            <a:off x="466343" y="2138947"/>
            <a:ext cx="11522671" cy="1099553"/>
          </a:xfrm>
        </p:spPr>
        <p:txBody>
          <a:bodyPr/>
          <a:lstStyle/>
          <a:p>
            <a:pPr algn="ctr"/>
            <a:r>
              <a:rPr lang="en-US" sz="4000" b="1" dirty="0">
                <a:latin typeface="Verdana" panose="020B0604030504040204" pitchFamily="34" charset="0"/>
                <a:ea typeface="Verdana" panose="020B0604030504040204" pitchFamily="34" charset="0"/>
                <a:cs typeface="Verdana" panose="020B0604030504040204" pitchFamily="34" charset="0"/>
              </a:rPr>
              <a:t>Advanced CSS</a:t>
            </a:r>
            <a:endParaRPr lang="en-US" b="1" dirty="0">
              <a:latin typeface="Verdana" panose="020B0604030504040204" pitchFamily="34" charset="0"/>
              <a:ea typeface="Verdana" panose="020B0604030504040204" pitchFamily="34" charset="0"/>
              <a:cs typeface="Verdana" panose="020B0604030504040204" pitchFamily="34" charset="0"/>
            </a:endParaRPr>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3606595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363662"/>
            <a:ext cx="11585731" cy="4385167"/>
          </a:xfrm>
        </p:spPr>
        <p:txBody>
          <a:bodyPr/>
          <a:lstStyle/>
          <a:p>
            <a:r>
              <a:rPr lang="en-US" sz="1800" dirty="0">
                <a:latin typeface="Verdana" panose="020B0604030504040204" pitchFamily="34" charset="0"/>
                <a:ea typeface="Verdana" panose="020B0604030504040204" pitchFamily="34" charset="0"/>
                <a:cs typeface="Verdana" panose="020B0604030504040204" pitchFamily="34" charset="0"/>
              </a:rPr>
              <a:t>One of the most powerful things about modern CSS is that we can use media queries.</a:t>
            </a:r>
          </a:p>
          <a:p>
            <a:r>
              <a:rPr lang="en-US" sz="1800" dirty="0">
                <a:latin typeface="Verdana" panose="020B0604030504040204" pitchFamily="34" charset="0"/>
                <a:ea typeface="Verdana" panose="020B0604030504040204" pitchFamily="34" charset="0"/>
                <a:cs typeface="Verdana" panose="020B0604030504040204" pitchFamily="34" charset="0"/>
              </a:rPr>
              <a:t>Media queries allow us to conditionally apply styles.</a:t>
            </a:r>
          </a:p>
          <a:p>
            <a:r>
              <a:rPr lang="en-US" sz="1800" dirty="0">
                <a:latin typeface="Verdana" panose="020B0604030504040204" pitchFamily="34" charset="0"/>
                <a:ea typeface="Verdana" panose="020B0604030504040204" pitchFamily="34" charset="0"/>
                <a:cs typeface="Verdana" panose="020B0604030504040204" pitchFamily="34" charset="0"/>
              </a:rPr>
              <a:t>We can easily apply based on:</a:t>
            </a:r>
          </a:p>
          <a:p>
            <a:pPr lvl="1"/>
            <a:r>
              <a:rPr lang="en-US" sz="1800" dirty="0">
                <a:latin typeface="Verdana" panose="020B0604030504040204" pitchFamily="34" charset="0"/>
                <a:ea typeface="Verdana" panose="020B0604030504040204" pitchFamily="34" charset="0"/>
                <a:cs typeface="Verdana" panose="020B0604030504040204" pitchFamily="34" charset="0"/>
              </a:rPr>
              <a:t>width / max-width / min-width</a:t>
            </a:r>
          </a:p>
          <a:p>
            <a:pPr lvl="1"/>
            <a:r>
              <a:rPr lang="en-US" sz="1800" dirty="0">
                <a:latin typeface="Verdana" panose="020B0604030504040204" pitchFamily="34" charset="0"/>
                <a:ea typeface="Verdana" panose="020B0604030504040204" pitchFamily="34" charset="0"/>
                <a:cs typeface="Verdana" panose="020B0604030504040204" pitchFamily="34" charset="0"/>
              </a:rPr>
              <a:t>orientation (portrait vs landscape)</a:t>
            </a:r>
          </a:p>
          <a:p>
            <a:pPr lvl="1"/>
            <a:r>
              <a:rPr lang="en-US" sz="1800" dirty="0">
                <a:latin typeface="Verdana" panose="020B0604030504040204" pitchFamily="34" charset="0"/>
                <a:ea typeface="Verdana" panose="020B0604030504040204" pitchFamily="34" charset="0"/>
                <a:cs typeface="Verdana" panose="020B0604030504040204" pitchFamily="34" charset="0"/>
              </a:rPr>
              <a:t>media type (screen, print, all, speech)</a:t>
            </a:r>
          </a:p>
          <a:p>
            <a:pPr lvl="1"/>
            <a:r>
              <a:rPr lang="en-US" sz="1800" dirty="0">
                <a:latin typeface="Verdana" panose="020B0604030504040204" pitchFamily="34" charset="0"/>
                <a:ea typeface="Verdana" panose="020B0604030504040204" pitchFamily="34" charset="0"/>
                <a:cs typeface="Verdana" panose="020B0604030504040204" pitchFamily="34" charset="0"/>
              </a:rPr>
              <a:t>more!</a:t>
            </a:r>
          </a:p>
          <a:p>
            <a:r>
              <a:rPr lang="en-US" sz="1800" dirty="0">
                <a:latin typeface="Verdana" panose="020B0604030504040204" pitchFamily="34" charset="0"/>
                <a:ea typeface="Verdana" panose="020B0604030504040204" pitchFamily="34" charset="0"/>
                <a:cs typeface="Verdana" panose="020B0604030504040204" pitchFamily="34" charset="0"/>
              </a:rPr>
              <a:t>The basic format is, in your stylesheet:</a:t>
            </a:r>
          </a:p>
          <a:p>
            <a:pPr marL="0" indent="0">
              <a:buNone/>
            </a:pPr>
            <a:r>
              <a:rPr lang="en-US" b="1" dirty="0">
                <a:latin typeface="Courier New" charset="0"/>
                <a:ea typeface="Courier New" charset="0"/>
                <a:cs typeface="Courier New" charset="0"/>
              </a:rPr>
              <a:t>@media (min-width: 700px) { </a:t>
            </a:r>
          </a:p>
          <a:p>
            <a:pPr marL="0" indent="0">
              <a:buNone/>
            </a:pPr>
            <a:r>
              <a:rPr lang="en-US" b="1" dirty="0">
                <a:latin typeface="Courier New" charset="0"/>
                <a:ea typeface="Courier New" charset="0"/>
                <a:cs typeface="Courier New" charset="0"/>
              </a:rPr>
              <a:t>    /* These rules will apply when the screen is 700px or wider */</a:t>
            </a:r>
          </a:p>
          <a:p>
            <a:pPr marL="0" indent="0">
              <a:buNone/>
            </a:pPr>
            <a:r>
              <a:rPr lang="en-US" b="1" dirty="0">
                <a:latin typeface="Courier New" charset="0"/>
                <a:ea typeface="Courier New" charset="0"/>
                <a:cs typeface="Courier New" charset="0"/>
              </a:rPr>
              <a:t>   .nav { width: 650px; margin: auto;}</a:t>
            </a:r>
          </a:p>
          <a:p>
            <a:pPr marL="0" indent="0">
              <a:buNone/>
            </a:pPr>
            <a:r>
              <a:rPr lang="en-US" b="1" dirty="0">
                <a:latin typeface="Courier New" charset="0"/>
                <a:ea typeface="Courier New" charset="0"/>
                <a:cs typeface="Courier New" charset="0"/>
              </a:rPr>
              <a:t>}</a:t>
            </a:r>
          </a:p>
        </p:txBody>
      </p:sp>
      <p:sp>
        <p:nvSpPr>
          <p:cNvPr id="3" name="Slide Number Placeholder 2"/>
          <p:cNvSpPr>
            <a:spLocks noGrp="1"/>
          </p:cNvSpPr>
          <p:nvPr>
            <p:ph type="sldNum" sz="quarter" idx="14"/>
          </p:nvPr>
        </p:nvSpPr>
        <p:spPr/>
        <p:txBody>
          <a:bodyPr/>
          <a:lstStyle/>
          <a:p>
            <a:fld id="{12342C3A-DD85-7843-B416-BD52AB030D59}" type="slidenum">
              <a:rPr lang="en-US" smtClean="0"/>
              <a:pPr/>
              <a:t>11</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Media Queries!</a:t>
            </a:r>
          </a:p>
        </p:txBody>
      </p:sp>
    </p:spTree>
    <p:extLst>
      <p:ext uri="{BB962C8B-B14F-4D97-AF65-F5344CB8AC3E}">
        <p14:creationId xmlns:p14="http://schemas.microsoft.com/office/powerpoint/2010/main" val="2171470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236416"/>
            <a:ext cx="11585731" cy="4385167"/>
          </a:xfrm>
        </p:spPr>
        <p:txBody>
          <a:bodyPr/>
          <a:lstStyle/>
          <a:p>
            <a:r>
              <a:rPr lang="en-US" sz="1800" dirty="0">
                <a:latin typeface="Verdana" panose="020B0604030504040204" pitchFamily="34" charset="0"/>
                <a:ea typeface="Verdana" panose="020B0604030504040204" pitchFamily="34" charset="0"/>
                <a:cs typeface="Verdana" panose="020B0604030504040204" pitchFamily="34" charset="0"/>
              </a:rPr>
              <a:t>You may use media queries to create styles that will apply to your page when it’s printed only.</a:t>
            </a:r>
          </a:p>
          <a:p>
            <a:r>
              <a:rPr lang="en-US" sz="1800" dirty="0">
                <a:latin typeface="Verdana" panose="020B0604030504040204" pitchFamily="34" charset="0"/>
                <a:ea typeface="Verdana" panose="020B0604030504040204" pitchFamily="34" charset="0"/>
                <a:cs typeface="Verdana" panose="020B0604030504040204" pitchFamily="34" charset="0"/>
              </a:rPr>
              <a:t>Often, you will use this to:</a:t>
            </a:r>
          </a:p>
          <a:p>
            <a:pPr lvl="1"/>
            <a:r>
              <a:rPr lang="en-US" sz="1800" dirty="0">
                <a:latin typeface="Verdana" panose="020B0604030504040204" pitchFamily="34" charset="0"/>
                <a:ea typeface="Verdana" panose="020B0604030504040204" pitchFamily="34" charset="0"/>
                <a:cs typeface="Verdana" panose="020B0604030504040204" pitchFamily="34" charset="0"/>
              </a:rPr>
              <a:t>Hide all but essential graphics</a:t>
            </a:r>
          </a:p>
          <a:p>
            <a:pPr lvl="1"/>
            <a:r>
              <a:rPr lang="en-US" sz="1800" dirty="0">
                <a:latin typeface="Verdana" panose="020B0604030504040204" pitchFamily="34" charset="0"/>
                <a:ea typeface="Verdana" panose="020B0604030504040204" pitchFamily="34" charset="0"/>
                <a:cs typeface="Verdana" panose="020B0604030504040204" pitchFamily="34" charset="0"/>
              </a:rPr>
              <a:t>Hide advertisements</a:t>
            </a:r>
          </a:p>
          <a:p>
            <a:pPr lvl="1"/>
            <a:r>
              <a:rPr lang="en-US" sz="1800" dirty="0">
                <a:latin typeface="Verdana" panose="020B0604030504040204" pitchFamily="34" charset="0"/>
                <a:ea typeface="Verdana" panose="020B0604030504040204" pitchFamily="34" charset="0"/>
                <a:cs typeface="Verdana" panose="020B0604030504040204" pitchFamily="34" charset="0"/>
              </a:rPr>
              <a:t>Create an easy to read version of your page that has little to no color</a:t>
            </a:r>
          </a:p>
          <a:p>
            <a:pPr lvl="1"/>
            <a:r>
              <a:rPr lang="en-US" sz="1800" dirty="0">
                <a:latin typeface="Verdana" panose="020B0604030504040204" pitchFamily="34" charset="0"/>
                <a:ea typeface="Verdana" panose="020B0604030504040204" pitchFamily="34" charset="0"/>
                <a:cs typeface="Verdana" panose="020B0604030504040204" pitchFamily="34" charset="0"/>
              </a:rPr>
              <a:t>Remove content that you would not want included, such as discussion comments</a:t>
            </a:r>
          </a:p>
          <a:p>
            <a:r>
              <a:rPr lang="en-US" sz="1800" dirty="0">
                <a:latin typeface="Verdana" panose="020B0604030504040204" pitchFamily="34" charset="0"/>
                <a:ea typeface="Verdana" panose="020B0604030504040204" pitchFamily="34" charset="0"/>
                <a:cs typeface="Verdana" panose="020B0604030504040204" pitchFamily="34" charset="0"/>
              </a:rPr>
              <a:t>In your link tag, you can include a </a:t>
            </a:r>
            <a:r>
              <a:rPr lang="en-US" sz="1800" i="1" dirty="0">
                <a:latin typeface="Verdana" panose="020B0604030504040204" pitchFamily="34" charset="0"/>
                <a:ea typeface="Verdana" panose="020B0604030504040204" pitchFamily="34" charset="0"/>
                <a:cs typeface="Verdana" panose="020B0604030504040204" pitchFamily="34" charset="0"/>
              </a:rPr>
              <a:t>media</a:t>
            </a:r>
            <a:r>
              <a:rPr lang="en-US" sz="1800" dirty="0">
                <a:latin typeface="Verdana" panose="020B0604030504040204" pitchFamily="34" charset="0"/>
                <a:ea typeface="Verdana" panose="020B0604030504040204" pitchFamily="34" charset="0"/>
                <a:cs typeface="Verdana" panose="020B0604030504040204" pitchFamily="34" charset="0"/>
              </a:rPr>
              <a:t> attribute that describes which media type to apply those styles to.</a:t>
            </a:r>
          </a:p>
          <a:p>
            <a:pPr lvl="1"/>
            <a:r>
              <a:rPr lang="en-US" sz="1800" dirty="0">
                <a:latin typeface="Verdana" panose="020B0604030504040204" pitchFamily="34" charset="0"/>
                <a:ea typeface="Verdana" panose="020B0604030504040204" pitchFamily="34" charset="0"/>
                <a:cs typeface="Verdana" panose="020B0604030504040204" pitchFamily="34" charset="0"/>
              </a:rPr>
              <a:t>all</a:t>
            </a:r>
          </a:p>
          <a:p>
            <a:pPr lvl="1"/>
            <a:r>
              <a:rPr lang="en-US" sz="1800" dirty="0">
                <a:latin typeface="Verdana" panose="020B0604030504040204" pitchFamily="34" charset="0"/>
                <a:ea typeface="Verdana" panose="020B0604030504040204" pitchFamily="34" charset="0"/>
                <a:cs typeface="Verdana" panose="020B0604030504040204" pitchFamily="34" charset="0"/>
              </a:rPr>
              <a:t>print</a:t>
            </a:r>
          </a:p>
          <a:p>
            <a:pPr lvl="1"/>
            <a:r>
              <a:rPr lang="en-US" sz="1800" dirty="0">
                <a:latin typeface="Verdana" panose="020B0604030504040204" pitchFamily="34" charset="0"/>
                <a:ea typeface="Verdana" panose="020B0604030504040204" pitchFamily="34" charset="0"/>
                <a:cs typeface="Verdana" panose="020B0604030504040204" pitchFamily="34" charset="0"/>
              </a:rPr>
              <a:t>screen</a:t>
            </a:r>
          </a:p>
          <a:p>
            <a:pPr lvl="1"/>
            <a:r>
              <a:rPr lang="en-US" sz="1800" dirty="0">
                <a:latin typeface="Verdana" panose="020B0604030504040204" pitchFamily="34" charset="0"/>
                <a:ea typeface="Verdana" panose="020B0604030504040204" pitchFamily="34" charset="0"/>
                <a:cs typeface="Verdana" panose="020B0604030504040204" pitchFamily="34" charset="0"/>
              </a:rPr>
              <a:t>speech</a:t>
            </a:r>
          </a:p>
          <a:p>
            <a:pPr lvl="1"/>
            <a:endParaRPr lang="en-US" sz="18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12</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Print Layouts</a:t>
            </a:r>
          </a:p>
        </p:txBody>
      </p:sp>
    </p:spTree>
    <p:extLst>
      <p:ext uri="{BB962C8B-B14F-4D97-AF65-F5344CB8AC3E}">
        <p14:creationId xmlns:p14="http://schemas.microsoft.com/office/powerpoint/2010/main" val="4055792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171388"/>
            <a:ext cx="11585731" cy="4937312"/>
          </a:xfrm>
        </p:spPr>
        <p:txBody>
          <a:bodyPr/>
          <a:lstStyle/>
          <a:p>
            <a:r>
              <a:rPr lang="en-US" sz="2000" dirty="0">
                <a:latin typeface="Verdana" panose="020B0604030504040204" pitchFamily="34" charset="0"/>
                <a:ea typeface="Verdana" panose="020B0604030504040204" pitchFamily="34" charset="0"/>
                <a:cs typeface="Verdana" panose="020B0604030504040204" pitchFamily="34" charset="0"/>
              </a:rPr>
              <a:t>You may be tempted at first to start changing your layout using media queries that change your layout as your screen size gets </a:t>
            </a:r>
            <a:r>
              <a:rPr lang="en-US" sz="2000" i="1" dirty="0">
                <a:latin typeface="Verdana" panose="020B0604030504040204" pitchFamily="34" charset="0"/>
                <a:ea typeface="Verdana" panose="020B0604030504040204" pitchFamily="34" charset="0"/>
                <a:cs typeface="Verdana" panose="020B0604030504040204" pitchFamily="34" charset="0"/>
              </a:rPr>
              <a:t>smaller</a:t>
            </a:r>
            <a:r>
              <a:rPr lang="en-US" sz="2000" dirty="0">
                <a:latin typeface="Verdana" panose="020B0604030504040204" pitchFamily="34" charset="0"/>
                <a:ea typeface="Verdana" panose="020B0604030504040204" pitchFamily="34" charset="0"/>
                <a:cs typeface="Verdana" panose="020B0604030504040204" pitchFamily="34" charset="0"/>
              </a:rPr>
              <a:t>.</a:t>
            </a:r>
            <a:endParaRPr lang="en-US" sz="2000" i="1" dirty="0">
              <a:latin typeface="Verdana" panose="020B0604030504040204" pitchFamily="34" charset="0"/>
              <a:ea typeface="Verdana" panose="020B0604030504040204" pitchFamily="34" charset="0"/>
              <a:cs typeface="Verdana" panose="020B0604030504040204" pitchFamily="34" charset="0"/>
            </a:endParaRPr>
          </a:p>
          <a:p>
            <a:r>
              <a:rPr lang="en-US" sz="2000" dirty="0">
                <a:latin typeface="Verdana" panose="020B0604030504040204" pitchFamily="34" charset="0"/>
                <a:ea typeface="Verdana" panose="020B0604030504040204" pitchFamily="34" charset="0"/>
                <a:cs typeface="Verdana" panose="020B0604030504040204" pitchFamily="34" charset="0"/>
              </a:rPr>
              <a:t>Countless developers clocking in countless hours have come to the following conclusion: it’s easier to define styles for your smallest screen, and add new styles that get applied as the screen gets larger.</a:t>
            </a:r>
          </a:p>
          <a:p>
            <a:r>
              <a:rPr lang="en-US" sz="2000" dirty="0">
                <a:latin typeface="Verdana" panose="020B0604030504040204" pitchFamily="34" charset="0"/>
                <a:ea typeface="Verdana" panose="020B0604030504040204" pitchFamily="34" charset="0"/>
                <a:cs typeface="Verdana" panose="020B0604030504040204" pitchFamily="34" charset="0"/>
              </a:rPr>
              <a:t>An example, using a navigation that is a </a:t>
            </a:r>
            <a:r>
              <a:rPr lang="en-US" sz="2000" i="1" dirty="0">
                <a:latin typeface="Verdana" panose="020B0604030504040204" pitchFamily="34" charset="0"/>
                <a:ea typeface="Verdana" panose="020B0604030504040204" pitchFamily="34" charset="0"/>
                <a:cs typeface="Verdana" panose="020B0604030504040204" pitchFamily="34" charset="0"/>
              </a:rPr>
              <a:t>nav &gt; ul &gt; li </a:t>
            </a:r>
            <a:r>
              <a:rPr lang="en-US" sz="2000" dirty="0">
                <a:latin typeface="Verdana" panose="020B0604030504040204" pitchFamily="34" charset="0"/>
                <a:ea typeface="Verdana" panose="020B0604030504040204" pitchFamily="34" charset="0"/>
                <a:cs typeface="Verdana" panose="020B0604030504040204" pitchFamily="34" charset="0"/>
              </a:rPr>
              <a:t>setup:</a:t>
            </a:r>
          </a:p>
          <a:p>
            <a:pPr lvl="1"/>
            <a:r>
              <a:rPr lang="en-US" sz="2000" dirty="0">
                <a:latin typeface="Verdana" panose="020B0604030504040204" pitchFamily="34" charset="0"/>
                <a:ea typeface="Verdana" panose="020B0604030504040204" pitchFamily="34" charset="0"/>
                <a:cs typeface="Verdana" panose="020B0604030504040204" pitchFamily="34" charset="0"/>
              </a:rPr>
              <a:t>By default, your list items would display as blocks, each on their own line</a:t>
            </a:r>
          </a:p>
          <a:p>
            <a:pPr lvl="1"/>
            <a:r>
              <a:rPr lang="en-US" sz="2000" dirty="0">
                <a:latin typeface="Verdana" panose="020B0604030504040204" pitchFamily="34" charset="0"/>
                <a:ea typeface="Verdana" panose="020B0604030504040204" pitchFamily="34" charset="0"/>
                <a:cs typeface="Verdana" panose="020B0604030504040204" pitchFamily="34" charset="0"/>
              </a:rPr>
              <a:t>After a browser is 780px wide, they would float next to each other and display horizontally.</a:t>
            </a:r>
          </a:p>
          <a:p>
            <a:r>
              <a:rPr lang="en-US" sz="2000" dirty="0">
                <a:latin typeface="Verdana" panose="020B0604030504040204" pitchFamily="34" charset="0"/>
                <a:ea typeface="Verdana" panose="020B0604030504040204" pitchFamily="34" charset="0"/>
                <a:cs typeface="Verdana" panose="020B0604030504040204" pitchFamily="34" charset="0"/>
              </a:rPr>
              <a:t>This is called </a:t>
            </a:r>
            <a:r>
              <a:rPr lang="en-US" sz="2000" i="1" dirty="0">
                <a:latin typeface="Verdana" panose="020B0604030504040204" pitchFamily="34" charset="0"/>
                <a:ea typeface="Verdana" panose="020B0604030504040204" pitchFamily="34" charset="0"/>
                <a:cs typeface="Verdana" panose="020B0604030504040204" pitchFamily="34" charset="0"/>
              </a:rPr>
              <a:t>mobile first</a:t>
            </a:r>
            <a:r>
              <a:rPr lang="en-US" sz="2000" dirty="0">
                <a:latin typeface="Verdana" panose="020B0604030504040204" pitchFamily="34" charset="0"/>
                <a:ea typeface="Verdana" panose="020B0604030504040204" pitchFamily="34" charset="0"/>
                <a:cs typeface="Verdana" panose="020B0604030504040204" pitchFamily="34" charset="0"/>
              </a:rPr>
              <a:t> development, in which you design for the smallest size first and support larger resolutions on top of that. </a:t>
            </a:r>
          </a:p>
        </p:txBody>
      </p:sp>
      <p:sp>
        <p:nvSpPr>
          <p:cNvPr id="3" name="Slide Number Placeholder 2"/>
          <p:cNvSpPr>
            <a:spLocks noGrp="1"/>
          </p:cNvSpPr>
          <p:nvPr>
            <p:ph type="sldNum" sz="quarter" idx="14"/>
          </p:nvPr>
        </p:nvSpPr>
        <p:spPr/>
        <p:txBody>
          <a:bodyPr/>
          <a:lstStyle/>
          <a:p>
            <a:fld id="{12342C3A-DD85-7843-B416-BD52AB030D59}" type="slidenum">
              <a:rPr lang="en-US" smtClean="0"/>
              <a:pPr/>
              <a:t>13</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Mobile First</a:t>
            </a:r>
          </a:p>
        </p:txBody>
      </p:sp>
    </p:spTree>
    <p:extLst>
      <p:ext uri="{BB962C8B-B14F-4D97-AF65-F5344CB8AC3E}">
        <p14:creationId xmlns:p14="http://schemas.microsoft.com/office/powerpoint/2010/main" val="2831349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015054"/>
            <a:ext cx="11585731" cy="4385167"/>
          </a:xfrm>
        </p:spPr>
        <p:txBody>
          <a:bodyPr/>
          <a:lstStyle/>
          <a:p>
            <a:r>
              <a:rPr lang="en-US" sz="2000" dirty="0">
                <a:latin typeface="Verdana" panose="020B0604030504040204" pitchFamily="34" charset="0"/>
                <a:ea typeface="Verdana" panose="020B0604030504040204" pitchFamily="34" charset="0"/>
                <a:cs typeface="Verdana" panose="020B0604030504040204" pitchFamily="34" charset="0"/>
              </a:rPr>
              <a:t>In CSS, we can transform elements several ways:</a:t>
            </a:r>
          </a:p>
          <a:p>
            <a:pPr lvl="1"/>
            <a:r>
              <a:rPr lang="en-US" sz="2000" dirty="0">
                <a:latin typeface="Verdana" panose="020B0604030504040204" pitchFamily="34" charset="0"/>
                <a:ea typeface="Verdana" panose="020B0604030504040204" pitchFamily="34" charset="0"/>
                <a:cs typeface="Verdana" panose="020B0604030504040204" pitchFamily="34" charset="0"/>
              </a:rPr>
              <a:t>Translation</a:t>
            </a:r>
          </a:p>
          <a:p>
            <a:pPr lvl="1"/>
            <a:r>
              <a:rPr lang="en-US" sz="2000" dirty="0">
                <a:latin typeface="Verdana" panose="020B0604030504040204" pitchFamily="34" charset="0"/>
                <a:ea typeface="Verdana" panose="020B0604030504040204" pitchFamily="34" charset="0"/>
                <a:cs typeface="Verdana" panose="020B0604030504040204" pitchFamily="34" charset="0"/>
              </a:rPr>
              <a:t>Scaling</a:t>
            </a:r>
          </a:p>
          <a:p>
            <a:pPr lvl="1"/>
            <a:r>
              <a:rPr lang="en-US" sz="2000" dirty="0">
                <a:latin typeface="Verdana" panose="020B0604030504040204" pitchFamily="34" charset="0"/>
                <a:ea typeface="Verdana" panose="020B0604030504040204" pitchFamily="34" charset="0"/>
                <a:cs typeface="Verdana" panose="020B0604030504040204" pitchFamily="34" charset="0"/>
              </a:rPr>
              <a:t>Skewing</a:t>
            </a:r>
          </a:p>
          <a:p>
            <a:pPr lvl="1"/>
            <a:r>
              <a:rPr lang="en-US" sz="2000" dirty="0">
                <a:latin typeface="Verdana" panose="020B0604030504040204" pitchFamily="34" charset="0"/>
                <a:ea typeface="Verdana" panose="020B0604030504040204" pitchFamily="34" charset="0"/>
                <a:cs typeface="Verdana" panose="020B0604030504040204" pitchFamily="34" charset="0"/>
              </a:rPr>
              <a:t>Rotating</a:t>
            </a:r>
          </a:p>
          <a:p>
            <a:pPr lvl="1"/>
            <a:endParaRPr lang="en-US" dirty="0"/>
          </a:p>
          <a:p>
            <a:r>
              <a:rPr lang="en-US" b="1" dirty="0">
                <a:latin typeface="Courier New" charset="0"/>
                <a:ea typeface="Courier New" charset="0"/>
                <a:cs typeface="Courier New" charset="0"/>
              </a:rPr>
              <a:t>translated {  transform: translate(10px,-40px)}</a:t>
            </a:r>
          </a:p>
          <a:p>
            <a:pPr marL="0" indent="0">
              <a:buNone/>
            </a:pPr>
            <a:r>
              <a:rPr lang="en-US" b="1" dirty="0">
                <a:latin typeface="Courier New" charset="0"/>
                <a:ea typeface="Courier New" charset="0"/>
                <a:cs typeface="Courier New" charset="0"/>
              </a:rPr>
              <a:t>.rotated {  transform: rotate(12deg);}</a:t>
            </a:r>
          </a:p>
          <a:p>
            <a:endParaRPr lang="en-US" dirty="0"/>
          </a:p>
        </p:txBody>
      </p:sp>
      <p:sp>
        <p:nvSpPr>
          <p:cNvPr id="3" name="Slide Number Placeholder 2"/>
          <p:cNvSpPr>
            <a:spLocks noGrp="1"/>
          </p:cNvSpPr>
          <p:nvPr>
            <p:ph type="sldNum" sz="quarter" idx="14"/>
          </p:nvPr>
        </p:nvSpPr>
        <p:spPr/>
        <p:txBody>
          <a:bodyPr/>
          <a:lstStyle/>
          <a:p>
            <a:fld id="{12342C3A-DD85-7843-B416-BD52AB030D59}" type="slidenum">
              <a:rPr lang="en-US" smtClean="0"/>
              <a:pPr/>
              <a:t>14</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Transformations</a:t>
            </a:r>
          </a:p>
        </p:txBody>
      </p:sp>
    </p:spTree>
    <p:extLst>
      <p:ext uri="{BB962C8B-B14F-4D97-AF65-F5344CB8AC3E}">
        <p14:creationId xmlns:p14="http://schemas.microsoft.com/office/powerpoint/2010/main" val="239074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29184" y="1339343"/>
            <a:ext cx="11585731" cy="4385167"/>
          </a:xfrm>
        </p:spPr>
        <p:txBody>
          <a:bodyPr/>
          <a:lstStyle/>
          <a:p>
            <a:r>
              <a:rPr lang="en-US" sz="2000" dirty="0">
                <a:latin typeface="Verdana" panose="020B0604030504040204" pitchFamily="34" charset="0"/>
                <a:ea typeface="Verdana" panose="020B0604030504040204" pitchFamily="34" charset="0"/>
                <a:cs typeface="Verdana" panose="020B0604030504040204" pitchFamily="34" charset="0"/>
              </a:rPr>
              <a:t>We can animate our elements rather easy, by defining and applying an animation:</a:t>
            </a:r>
          </a:p>
          <a:p>
            <a:endParaRPr lang="en-US" sz="2000" dirty="0"/>
          </a:p>
          <a:p>
            <a:pPr marL="0" indent="0">
              <a:buNone/>
            </a:pPr>
            <a:r>
              <a:rPr lang="en-US" sz="1800" dirty="0"/>
              <a:t>.</a:t>
            </a:r>
            <a:r>
              <a:rPr lang="en-US" sz="1800" b="1" dirty="0" err="1">
                <a:latin typeface="Courier New" charset="0"/>
                <a:ea typeface="Courier New" charset="0"/>
                <a:cs typeface="Courier New" charset="0"/>
              </a:rPr>
              <a:t>rotate_this_forever</a:t>
            </a:r>
            <a:r>
              <a:rPr lang="en-US" sz="1800" b="1" dirty="0">
                <a:latin typeface="Courier New" charset="0"/>
                <a:ea typeface="Courier New" charset="0"/>
                <a:cs typeface="Courier New" charset="0"/>
              </a:rPr>
              <a:t> {    </a:t>
            </a:r>
            <a:br>
              <a:rPr lang="en-US" sz="1800" b="1" dirty="0">
                <a:latin typeface="Courier New" charset="0"/>
                <a:ea typeface="Courier New" charset="0"/>
                <a:cs typeface="Courier New" charset="0"/>
              </a:rPr>
            </a:br>
            <a:r>
              <a:rPr lang="en-US" sz="1800" b="1" dirty="0">
                <a:latin typeface="Courier New" charset="0"/>
                <a:ea typeface="Courier New" charset="0"/>
                <a:cs typeface="Courier New" charset="0"/>
              </a:rPr>
              <a:t>  -</a:t>
            </a:r>
            <a:r>
              <a:rPr lang="en-US" sz="1800" b="1" dirty="0" err="1">
                <a:latin typeface="Courier New" charset="0"/>
                <a:ea typeface="Courier New" charset="0"/>
                <a:cs typeface="Courier New" charset="0"/>
              </a:rPr>
              <a:t>webkit</a:t>
            </a:r>
            <a:r>
              <a:rPr lang="en-US" sz="1800" b="1" dirty="0">
                <a:latin typeface="Courier New" charset="0"/>
                <a:ea typeface="Courier New" charset="0"/>
                <a:cs typeface="Courier New" charset="0"/>
              </a:rPr>
              <a:t>-animation: </a:t>
            </a:r>
            <a:r>
              <a:rPr lang="en-US" sz="1800" b="1" dirty="0" err="1">
                <a:latin typeface="Courier New" charset="0"/>
                <a:ea typeface="Courier New" charset="0"/>
                <a:cs typeface="Courier New" charset="0"/>
              </a:rPr>
              <a:t>infinite_rotation</a:t>
            </a:r>
            <a:r>
              <a:rPr lang="en-US" sz="1800" b="1" dirty="0">
                <a:latin typeface="Courier New" charset="0"/>
                <a:ea typeface="Courier New" charset="0"/>
                <a:cs typeface="Courier New" charset="0"/>
              </a:rPr>
              <a:t> 2s infinite linear;</a:t>
            </a:r>
            <a:br>
              <a:rPr lang="en-US" sz="1800" b="1" dirty="0">
                <a:latin typeface="Courier New" charset="0"/>
                <a:ea typeface="Courier New" charset="0"/>
                <a:cs typeface="Courier New" charset="0"/>
              </a:rPr>
            </a:br>
            <a:r>
              <a:rPr lang="en-US" sz="1800" b="1" dirty="0">
                <a:latin typeface="Courier New" charset="0"/>
                <a:ea typeface="Courier New" charset="0"/>
                <a:cs typeface="Courier New" charset="0"/>
              </a:rPr>
              <a:t>}</a:t>
            </a:r>
            <a:br>
              <a:rPr lang="en-US" sz="1800" b="1" dirty="0">
                <a:latin typeface="Courier New" charset="0"/>
                <a:ea typeface="Courier New" charset="0"/>
                <a:cs typeface="Courier New" charset="0"/>
              </a:rPr>
            </a:br>
            <a:br>
              <a:rPr lang="en-US" sz="1800" b="1" dirty="0">
                <a:latin typeface="Courier New" charset="0"/>
                <a:ea typeface="Courier New" charset="0"/>
                <a:cs typeface="Courier New" charset="0"/>
              </a:rPr>
            </a:br>
            <a:r>
              <a:rPr lang="en-US" sz="1800" b="1" dirty="0">
                <a:latin typeface="Courier New" charset="0"/>
                <a:ea typeface="Courier New" charset="0"/>
                <a:cs typeface="Courier New" charset="0"/>
              </a:rPr>
              <a:t>@-</a:t>
            </a:r>
            <a:r>
              <a:rPr lang="en-US" sz="1800" b="1" dirty="0" err="1">
                <a:latin typeface="Courier New" charset="0"/>
                <a:ea typeface="Courier New" charset="0"/>
                <a:cs typeface="Courier New" charset="0"/>
              </a:rPr>
              <a:t>webkit</a:t>
            </a:r>
            <a:r>
              <a:rPr lang="en-US" sz="1800" b="1" dirty="0">
                <a:latin typeface="Courier New" charset="0"/>
                <a:ea typeface="Courier New" charset="0"/>
                <a:cs typeface="Courier New" charset="0"/>
              </a:rPr>
              <a:t>-keyframes </a:t>
            </a:r>
            <a:r>
              <a:rPr lang="en-US" sz="1800" b="1" dirty="0" err="1">
                <a:latin typeface="Courier New" charset="0"/>
                <a:ea typeface="Courier New" charset="0"/>
                <a:cs typeface="Courier New" charset="0"/>
              </a:rPr>
              <a:t>infinite_rotation</a:t>
            </a:r>
            <a:r>
              <a:rPr lang="en-US" sz="1800" b="1" dirty="0">
                <a:latin typeface="Courier New" charset="0"/>
                <a:ea typeface="Courier New" charset="0"/>
                <a:cs typeface="Courier New" charset="0"/>
              </a:rPr>
              <a:t> {</a:t>
            </a:r>
            <a:br>
              <a:rPr lang="en-US" sz="1800" b="1" dirty="0">
                <a:latin typeface="Courier New" charset="0"/>
                <a:ea typeface="Courier New" charset="0"/>
                <a:cs typeface="Courier New" charset="0"/>
              </a:rPr>
            </a:br>
            <a:r>
              <a:rPr lang="en-US" sz="1800" b="1" dirty="0">
                <a:latin typeface="Courier New" charset="0"/>
                <a:ea typeface="Courier New" charset="0"/>
                <a:cs typeface="Courier New" charset="0"/>
              </a:rPr>
              <a:t>  from {</a:t>
            </a:r>
            <a:br>
              <a:rPr lang="en-US" sz="1800" b="1" dirty="0">
                <a:latin typeface="Courier New" charset="0"/>
                <a:ea typeface="Courier New" charset="0"/>
                <a:cs typeface="Courier New" charset="0"/>
              </a:rPr>
            </a:br>
            <a:r>
              <a:rPr lang="en-US" sz="1800" b="1" dirty="0">
                <a:latin typeface="Courier New" charset="0"/>
                <a:ea typeface="Courier New" charset="0"/>
                <a:cs typeface="Courier New" charset="0"/>
              </a:rPr>
              <a:t>    -</a:t>
            </a:r>
            <a:r>
              <a:rPr lang="en-US" sz="1800" b="1" dirty="0" err="1">
                <a:latin typeface="Courier New" charset="0"/>
                <a:ea typeface="Courier New" charset="0"/>
                <a:cs typeface="Courier New" charset="0"/>
              </a:rPr>
              <a:t>webkit</a:t>
            </a:r>
            <a:r>
              <a:rPr lang="en-US" sz="1800" b="1" dirty="0">
                <a:latin typeface="Courier New" charset="0"/>
                <a:ea typeface="Courier New" charset="0"/>
                <a:cs typeface="Courier New" charset="0"/>
              </a:rPr>
              <a:t>-transform: rotate(0deg);</a:t>
            </a:r>
            <a:br>
              <a:rPr lang="en-US" sz="1800" b="1" dirty="0">
                <a:latin typeface="Courier New" charset="0"/>
                <a:ea typeface="Courier New" charset="0"/>
                <a:cs typeface="Courier New" charset="0"/>
              </a:rPr>
            </a:br>
            <a:r>
              <a:rPr lang="en-US" sz="1800" b="1" dirty="0">
                <a:latin typeface="Courier New" charset="0"/>
                <a:ea typeface="Courier New" charset="0"/>
                <a:cs typeface="Courier New" charset="0"/>
              </a:rPr>
              <a:t>  }    </a:t>
            </a:r>
          </a:p>
          <a:p>
            <a:pPr marL="0" indent="0">
              <a:buNone/>
            </a:pPr>
            <a:r>
              <a:rPr lang="en-US" sz="1800" b="1" dirty="0">
                <a:latin typeface="Courier New" charset="0"/>
                <a:ea typeface="Courier New" charset="0"/>
                <a:cs typeface="Courier New" charset="0"/>
              </a:rPr>
              <a:t> to  {  </a:t>
            </a:r>
          </a:p>
          <a:p>
            <a:pPr marL="0" indent="0">
              <a:buNone/>
            </a:pPr>
            <a:r>
              <a:rPr lang="en-US" sz="1800" b="1" dirty="0">
                <a:latin typeface="Courier New" charset="0"/>
                <a:ea typeface="Courier New" charset="0"/>
                <a:cs typeface="Courier New" charset="0"/>
              </a:rPr>
              <a:t>    -</a:t>
            </a:r>
            <a:r>
              <a:rPr lang="en-US" sz="1800" b="1" dirty="0" err="1">
                <a:latin typeface="Courier New" charset="0"/>
                <a:ea typeface="Courier New" charset="0"/>
                <a:cs typeface="Courier New" charset="0"/>
              </a:rPr>
              <a:t>webkit</a:t>
            </a:r>
            <a:r>
              <a:rPr lang="en-US" sz="1800" b="1" dirty="0">
                <a:latin typeface="Courier New" charset="0"/>
                <a:ea typeface="Courier New" charset="0"/>
                <a:cs typeface="Courier New" charset="0"/>
              </a:rPr>
              <a:t>-transform: rotate(359deg);</a:t>
            </a:r>
          </a:p>
          <a:p>
            <a:pPr marL="0" indent="0">
              <a:buNone/>
            </a:pPr>
            <a:r>
              <a:rPr lang="en-US" sz="1800" b="1" dirty="0">
                <a:latin typeface="Courier New" charset="0"/>
                <a:ea typeface="Courier New" charset="0"/>
                <a:cs typeface="Courier New" charset="0"/>
              </a:rPr>
              <a:t>  }</a:t>
            </a:r>
          </a:p>
          <a:p>
            <a:pPr marL="0" indent="0">
              <a:buNone/>
            </a:pPr>
            <a:r>
              <a:rPr lang="en-US" sz="1800" b="1" dirty="0">
                <a:latin typeface="Courier New" charset="0"/>
                <a:ea typeface="Courier New" charset="0"/>
                <a:cs typeface="Courier New" charset="0"/>
              </a:rPr>
              <a:t>}</a:t>
            </a:r>
          </a:p>
        </p:txBody>
      </p:sp>
      <p:sp>
        <p:nvSpPr>
          <p:cNvPr id="3" name="Slide Number Placeholder 2"/>
          <p:cNvSpPr>
            <a:spLocks noGrp="1"/>
          </p:cNvSpPr>
          <p:nvPr>
            <p:ph type="sldNum" sz="quarter" idx="14"/>
          </p:nvPr>
        </p:nvSpPr>
        <p:spPr/>
        <p:txBody>
          <a:bodyPr/>
          <a:lstStyle/>
          <a:p>
            <a:fld id="{12342C3A-DD85-7843-B416-BD52AB030D59}" type="slidenum">
              <a:rPr lang="en-US" smtClean="0"/>
              <a:pPr/>
              <a:t>15</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Animation</a:t>
            </a:r>
          </a:p>
        </p:txBody>
      </p:sp>
    </p:spTree>
    <p:extLst>
      <p:ext uri="{BB962C8B-B14F-4D97-AF65-F5344CB8AC3E}">
        <p14:creationId xmlns:p14="http://schemas.microsoft.com/office/powerpoint/2010/main" val="6079943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61888"/>
            <a:ext cx="11585731" cy="4385167"/>
          </a:xfrm>
        </p:spPr>
        <p:txBody>
          <a:bodyPr/>
          <a:lstStyle/>
          <a:p>
            <a:r>
              <a:rPr lang="en-US" sz="2000" dirty="0">
                <a:latin typeface="Verdana" panose="020B0604030504040204" pitchFamily="34" charset="0"/>
                <a:ea typeface="Verdana" panose="020B0604030504040204" pitchFamily="34" charset="0"/>
                <a:cs typeface="Verdana" panose="020B0604030504040204" pitchFamily="34" charset="0"/>
              </a:rPr>
              <a:t>Many animations can be accomplished by using JavaScript to manually manipulate elements. You can make extremely complex animations that way by treating it like a video game script, where you manipulate things frame by frame.</a:t>
            </a:r>
          </a:p>
          <a:p>
            <a:r>
              <a:rPr lang="en-US" sz="2000" dirty="0">
                <a:latin typeface="Verdana" panose="020B0604030504040204" pitchFamily="34" charset="0"/>
                <a:ea typeface="Verdana" panose="020B0604030504040204" pitchFamily="34" charset="0"/>
                <a:cs typeface="Verdana" panose="020B0604030504040204" pitchFamily="34" charset="0"/>
              </a:rPr>
              <a:t>This, however, is extremely poorly performant because you cannot take advantage of your computer’s native hardware acceleration.</a:t>
            </a:r>
          </a:p>
          <a:p>
            <a:r>
              <a:rPr lang="en-US" sz="2000" dirty="0">
                <a:latin typeface="Verdana" panose="020B0604030504040204" pitchFamily="34" charset="0"/>
                <a:ea typeface="Verdana" panose="020B0604030504040204" pitchFamily="34" charset="0"/>
                <a:cs typeface="Verdana" panose="020B0604030504040204" pitchFamily="34" charset="0"/>
              </a:rPr>
              <a:t>When you define an animation in CSS using certain CSS3 rules, your browser can understand exactly what you are trying to do and use hardware acceleration. This makes CSS only transformations extremely smooth.</a:t>
            </a:r>
          </a:p>
          <a:p>
            <a:r>
              <a:rPr lang="en-US" sz="2000" dirty="0">
                <a:latin typeface="Verdana" panose="020B0604030504040204" pitchFamily="34" charset="0"/>
                <a:ea typeface="Verdana" panose="020B0604030504040204" pitchFamily="34" charset="0"/>
                <a:cs typeface="Verdana" panose="020B0604030504040204" pitchFamily="34" charset="0"/>
              </a:rPr>
              <a:t>By using certain CSS3 factors during animations, such as the translation rule rather than using left / right values we can force hardware acceleration. </a:t>
            </a:r>
          </a:p>
        </p:txBody>
      </p:sp>
      <p:sp>
        <p:nvSpPr>
          <p:cNvPr id="3" name="Slide Number Placeholder 2"/>
          <p:cNvSpPr>
            <a:spLocks noGrp="1"/>
          </p:cNvSpPr>
          <p:nvPr>
            <p:ph type="sldNum" sz="quarter" idx="14"/>
          </p:nvPr>
        </p:nvSpPr>
        <p:spPr/>
        <p:txBody>
          <a:bodyPr/>
          <a:lstStyle/>
          <a:p>
            <a:fld id="{12342C3A-DD85-7843-B416-BD52AB030D59}" type="slidenum">
              <a:rPr lang="en-US" smtClean="0"/>
              <a:pPr/>
              <a:t>16</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Hardware Accelerated CSS!</a:t>
            </a:r>
          </a:p>
        </p:txBody>
      </p:sp>
    </p:spTree>
    <p:extLst>
      <p:ext uri="{BB962C8B-B14F-4D97-AF65-F5344CB8AC3E}">
        <p14:creationId xmlns:p14="http://schemas.microsoft.com/office/powerpoint/2010/main" val="3292059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61888"/>
            <a:ext cx="11585731" cy="4385167"/>
          </a:xfrm>
        </p:spPr>
        <p:txBody>
          <a:bodyPr/>
          <a:lstStyle/>
          <a:p>
            <a:r>
              <a:rPr lang="en-US" sz="2000" dirty="0"/>
              <a:t>Only the following rules can result in hardware acceleration being used</a:t>
            </a:r>
          </a:p>
          <a:p>
            <a:pPr lvl="1"/>
            <a:r>
              <a:rPr lang="en-US" sz="2000" dirty="0"/>
              <a:t>opacity</a:t>
            </a:r>
          </a:p>
          <a:p>
            <a:pPr lvl="1"/>
            <a:r>
              <a:rPr lang="en-US" sz="2000" dirty="0"/>
              <a:t>translate (or </a:t>
            </a:r>
            <a:r>
              <a:rPr lang="en-US" sz="2000" dirty="0" err="1"/>
              <a:t>translateX</a:t>
            </a:r>
            <a:r>
              <a:rPr lang="en-US" sz="2000" dirty="0"/>
              <a:t>, </a:t>
            </a:r>
            <a:r>
              <a:rPr lang="en-US" sz="2000" dirty="0" err="1"/>
              <a:t>translateY</a:t>
            </a:r>
            <a:r>
              <a:rPr lang="en-US" sz="2000" dirty="0"/>
              <a:t>, </a:t>
            </a:r>
            <a:r>
              <a:rPr lang="en-US" sz="2000" dirty="0" err="1"/>
              <a:t>translateZ</a:t>
            </a:r>
            <a:r>
              <a:rPr lang="en-US" sz="2000" dirty="0"/>
              <a:t>, translate3d)</a:t>
            </a:r>
          </a:p>
          <a:p>
            <a:pPr lvl="1"/>
            <a:r>
              <a:rPr lang="en-US" sz="2000" dirty="0"/>
              <a:t>transform: scale;</a:t>
            </a:r>
          </a:p>
          <a:p>
            <a:pPr lvl="1"/>
            <a:r>
              <a:rPr lang="en-US" sz="2000" dirty="0"/>
              <a:t>transform: rotate</a:t>
            </a:r>
          </a:p>
        </p:txBody>
      </p:sp>
      <p:sp>
        <p:nvSpPr>
          <p:cNvPr id="3" name="Slide Number Placeholder 2"/>
          <p:cNvSpPr>
            <a:spLocks noGrp="1"/>
          </p:cNvSpPr>
          <p:nvPr>
            <p:ph type="sldNum" sz="quarter" idx="14"/>
          </p:nvPr>
        </p:nvSpPr>
        <p:spPr/>
        <p:txBody>
          <a:bodyPr/>
          <a:lstStyle/>
          <a:p>
            <a:fld id="{12342C3A-DD85-7843-B416-BD52AB030D59}" type="slidenum">
              <a:rPr lang="en-US" smtClean="0"/>
              <a:pPr/>
              <a:t>17</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Hardware-Accelerated Properties</a:t>
            </a:r>
          </a:p>
        </p:txBody>
      </p:sp>
    </p:spTree>
    <p:extLst>
      <p:ext uri="{BB962C8B-B14F-4D97-AF65-F5344CB8AC3E}">
        <p14:creationId xmlns:p14="http://schemas.microsoft.com/office/powerpoint/2010/main" val="4785667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2605" y="418354"/>
            <a:ext cx="101236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Pseudo-Elements</a:t>
            </a:r>
          </a:p>
        </p:txBody>
      </p:sp>
      <p:sp>
        <p:nvSpPr>
          <p:cNvPr id="2" name="Text Placeholder 1"/>
          <p:cNvSpPr>
            <a:spLocks noGrp="1"/>
          </p:cNvSpPr>
          <p:nvPr>
            <p:ph type="body" sz="quarter" idx="12"/>
          </p:nvPr>
        </p:nvSpPr>
        <p:spPr>
          <a:xfrm>
            <a:off x="302605" y="1361888"/>
            <a:ext cx="11585731" cy="4385167"/>
          </a:xfrm>
        </p:spPr>
        <p:txBody>
          <a:bodyPr/>
          <a:lstStyle/>
          <a:p>
            <a:r>
              <a:rPr lang="en-US" sz="2000" dirty="0">
                <a:latin typeface="Verdana" panose="020B0604030504040204" pitchFamily="34" charset="0"/>
                <a:ea typeface="Verdana" panose="020B0604030504040204" pitchFamily="34" charset="0"/>
                <a:cs typeface="Verdana" panose="020B0604030504040204" pitchFamily="34" charset="0"/>
              </a:rPr>
              <a:t>Pseudo-elements allow you to target the content of elements in more complex ways.</a:t>
            </a:r>
          </a:p>
          <a:p>
            <a:pPr lvl="1"/>
            <a:r>
              <a:rPr lang="en-US" sz="2000" dirty="0">
                <a:latin typeface="Verdana" panose="020B0604030504040204" pitchFamily="34" charset="0"/>
                <a:ea typeface="Verdana" panose="020B0604030504040204" pitchFamily="34" charset="0"/>
                <a:cs typeface="Verdana" panose="020B0604030504040204" pitchFamily="34" charset="0"/>
              </a:rPr>
              <a:t>First line</a:t>
            </a:r>
          </a:p>
          <a:p>
            <a:pPr lvl="1"/>
            <a:r>
              <a:rPr lang="en-US" sz="2000" dirty="0">
                <a:latin typeface="Verdana" panose="020B0604030504040204" pitchFamily="34" charset="0"/>
                <a:ea typeface="Verdana" panose="020B0604030504040204" pitchFamily="34" charset="0"/>
                <a:cs typeface="Verdana" panose="020B0604030504040204" pitchFamily="34" charset="0"/>
              </a:rPr>
              <a:t>First letter</a:t>
            </a:r>
          </a:p>
          <a:p>
            <a:pPr lvl="1"/>
            <a:r>
              <a:rPr lang="en-US" sz="2000" dirty="0">
                <a:latin typeface="Verdana" panose="020B0604030504040204" pitchFamily="34" charset="0"/>
                <a:ea typeface="Verdana" panose="020B0604030504040204" pitchFamily="34" charset="0"/>
                <a:cs typeface="Verdana" panose="020B0604030504040204" pitchFamily="34" charset="0"/>
              </a:rPr>
              <a:t>Before</a:t>
            </a:r>
          </a:p>
          <a:p>
            <a:pPr lvl="1"/>
            <a:r>
              <a:rPr lang="en-US" sz="2000" dirty="0">
                <a:latin typeface="Verdana" panose="020B0604030504040204" pitchFamily="34" charset="0"/>
                <a:ea typeface="Verdana" panose="020B0604030504040204" pitchFamily="34" charset="0"/>
                <a:cs typeface="Verdana" panose="020B0604030504040204" pitchFamily="34" charset="0"/>
              </a:rPr>
              <a:t>After</a:t>
            </a:r>
          </a:p>
          <a:p>
            <a:pPr lvl="1"/>
            <a:r>
              <a:rPr lang="en-US" sz="2000" dirty="0">
                <a:latin typeface="Verdana" panose="020B0604030504040204" pitchFamily="34" charset="0"/>
                <a:ea typeface="Verdana" panose="020B0604030504040204" pitchFamily="34" charset="0"/>
                <a:cs typeface="Verdana" panose="020B0604030504040204" pitchFamily="34" charset="0"/>
              </a:rPr>
              <a:t>Selection</a:t>
            </a:r>
          </a:p>
          <a:p>
            <a:pPr lvl="1"/>
            <a:r>
              <a:rPr lang="en-US" sz="2000" dirty="0">
                <a:latin typeface="Verdana" panose="020B0604030504040204" pitchFamily="34" charset="0"/>
                <a:ea typeface="Verdana" panose="020B0604030504040204" pitchFamily="34" charset="0"/>
                <a:cs typeface="Verdana" panose="020B0604030504040204" pitchFamily="34" charset="0"/>
              </a:rPr>
              <a:t>Placeholder</a:t>
            </a:r>
          </a:p>
        </p:txBody>
      </p:sp>
      <p:sp>
        <p:nvSpPr>
          <p:cNvPr id="3" name="Slide Number Placeholder 2"/>
          <p:cNvSpPr>
            <a:spLocks noGrp="1"/>
          </p:cNvSpPr>
          <p:nvPr>
            <p:ph type="sldNum" sz="quarter" idx="14"/>
          </p:nvPr>
        </p:nvSpPr>
        <p:spPr/>
        <p:txBody>
          <a:bodyPr/>
          <a:lstStyle/>
          <a:p>
            <a:fld id="{12342C3A-DD85-7843-B416-BD52AB030D59}" type="slidenum">
              <a:rPr lang="en-US" smtClean="0"/>
              <a:pPr/>
              <a:t>18</a:t>
            </a:fld>
            <a:endParaRPr lang="en-US" dirty="0"/>
          </a:p>
        </p:txBody>
      </p:sp>
    </p:spTree>
    <p:extLst>
      <p:ext uri="{BB962C8B-B14F-4D97-AF65-F5344CB8AC3E}">
        <p14:creationId xmlns:p14="http://schemas.microsoft.com/office/powerpoint/2010/main" val="1129059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515816"/>
            <a:ext cx="11585731" cy="4385167"/>
          </a:xfrm>
        </p:spPr>
        <p:txBody>
          <a:bodyPr/>
          <a:lstStyle/>
          <a:p>
            <a:r>
              <a:rPr lang="en-US" sz="2000" dirty="0">
                <a:latin typeface="Verdana" panose="020B0604030504040204" pitchFamily="34" charset="0"/>
                <a:ea typeface="Verdana" panose="020B0604030504040204" pitchFamily="34" charset="0"/>
                <a:cs typeface="Verdana" panose="020B0604030504040204" pitchFamily="34" charset="0"/>
              </a:rPr>
              <a:t>You can add content with CSS, as well!</a:t>
            </a:r>
          </a:p>
          <a:p>
            <a:r>
              <a:rPr lang="en-US" sz="2000" dirty="0">
                <a:latin typeface="Verdana" panose="020B0604030504040204" pitchFamily="34" charset="0"/>
                <a:ea typeface="Verdana" panose="020B0604030504040204" pitchFamily="34" charset="0"/>
                <a:cs typeface="Verdana" panose="020B0604030504040204" pitchFamily="34" charset="0"/>
              </a:rPr>
              <a:t>This is useful for:</a:t>
            </a:r>
          </a:p>
          <a:p>
            <a:pPr lvl="1"/>
            <a:r>
              <a:rPr lang="en-US" sz="2000" dirty="0">
                <a:latin typeface="Verdana" panose="020B0604030504040204" pitchFamily="34" charset="0"/>
                <a:ea typeface="Verdana" panose="020B0604030504040204" pitchFamily="34" charset="0"/>
                <a:cs typeface="Verdana" panose="020B0604030504040204" pitchFamily="34" charset="0"/>
              </a:rPr>
              <a:t>Adding things to certain text; </a:t>
            </a:r>
            <a:r>
              <a:rPr lang="en-US" sz="2000" dirty="0" err="1">
                <a:latin typeface="Verdana" panose="020B0604030504040204" pitchFamily="34" charset="0"/>
                <a:ea typeface="Verdana" panose="020B0604030504040204" pitchFamily="34" charset="0"/>
                <a:cs typeface="Verdana" panose="020B0604030504040204" pitchFamily="34" charset="0"/>
              </a:rPr>
              <a:t>ie</a:t>
            </a:r>
            <a:r>
              <a:rPr lang="en-US" sz="2000" dirty="0">
                <a:latin typeface="Verdana" panose="020B0604030504040204" pitchFamily="34" charset="0"/>
                <a:ea typeface="Verdana" panose="020B0604030504040204" pitchFamily="34" charset="0"/>
                <a:cs typeface="Verdana" panose="020B0604030504040204" pitchFamily="34" charset="0"/>
              </a:rPr>
              <a:t>, quotation marks to block quotes.</a:t>
            </a:r>
          </a:p>
          <a:p>
            <a:pPr lvl="1"/>
            <a:r>
              <a:rPr lang="en-US" sz="2000" dirty="0">
                <a:latin typeface="Verdana" panose="020B0604030504040204" pitchFamily="34" charset="0"/>
                <a:ea typeface="Verdana" panose="020B0604030504040204" pitchFamily="34" charset="0"/>
                <a:cs typeface="Verdana" panose="020B0604030504040204" pitchFamily="34" charset="0"/>
              </a:rPr>
              <a:t>Creating an icon set</a:t>
            </a:r>
          </a:p>
          <a:p>
            <a:pPr lvl="1"/>
            <a:r>
              <a:rPr lang="en-US" sz="2000" dirty="0">
                <a:latin typeface="Verdana" panose="020B0604030504040204" pitchFamily="34" charset="0"/>
                <a:ea typeface="Verdana" panose="020B0604030504040204" pitchFamily="34" charset="0"/>
                <a:cs typeface="Verdana" panose="020B0604030504040204" pitchFamily="34" charset="0"/>
                <a:hlinkClick r:id="rId2"/>
              </a:rPr>
              <a:t>Creating hovering tooltips</a:t>
            </a:r>
            <a:endParaRPr lang="en-US"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19</a:t>
            </a:fld>
            <a:endParaRPr lang="en-US" dirty="0"/>
          </a:p>
        </p:txBody>
      </p:sp>
      <p:sp>
        <p:nvSpPr>
          <p:cNvPr id="4" name="Title 3"/>
          <p:cNvSpPr>
            <a:spLocks noGrp="1"/>
          </p:cNvSpPr>
          <p:nvPr>
            <p:ph type="title"/>
          </p:nvPr>
        </p:nvSpPr>
        <p:spPr>
          <a:xfrm>
            <a:off x="302605" y="418354"/>
            <a:ext cx="10779923" cy="535863"/>
          </a:xfrm>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Content</a:t>
            </a:r>
            <a:endParaRPr lang="en-US" dirty="0">
              <a:solidFill>
                <a:srgbClr val="AB262E"/>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88472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Patrick Hill</a:t>
            </a:r>
          </a:p>
          <a:p>
            <a:r>
              <a:rPr lang="en-US" dirty="0">
                <a:latin typeface="Verdana" panose="020B0604030504040204" pitchFamily="34" charset="0"/>
                <a:ea typeface="Verdana" panose="020B0604030504040204" pitchFamily="34" charset="0"/>
                <a:cs typeface="Verdana" panose="020B0604030504040204" pitchFamily="34" charset="0"/>
              </a:rPr>
              <a:t>Adjunct Professor</a:t>
            </a:r>
            <a:br>
              <a:rPr lang="en-US" dirty="0">
                <a:latin typeface="Verdana" panose="020B0604030504040204" pitchFamily="34" charset="0"/>
                <a:ea typeface="Verdana" panose="020B0604030504040204" pitchFamily="34" charset="0"/>
                <a:cs typeface="Verdana" panose="020B0604030504040204" pitchFamily="34" charset="0"/>
              </a:rPr>
            </a:br>
            <a:r>
              <a:rPr lang="en-US" dirty="0">
                <a:latin typeface="Verdana" panose="020B0604030504040204" pitchFamily="34" charset="0"/>
                <a:ea typeface="Verdana" panose="020B0604030504040204" pitchFamily="34" charset="0"/>
                <a:cs typeface="Verdana" panose="020B0604030504040204" pitchFamily="34" charset="0"/>
              </a:rPr>
              <a:t>Computer Science Department</a:t>
            </a:r>
          </a:p>
          <a:p>
            <a:r>
              <a:rPr lang="en-US"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a:extLst>
                    <a:ext uri="{A12FA001-AC4F-418D-AE19-62706E023703}">
                      <ahyp:hlinkClr xmlns:ahyp="http://schemas.microsoft.com/office/drawing/2018/hyperlinkcolor" val="tx"/>
                    </a:ext>
                  </a:extLst>
                </a:hlinkClick>
              </a:rPr>
              <a:t>Patrick.Hill@stevens.edu</a:t>
            </a:r>
            <a:endParaRPr lang="en-US" dirty="0">
              <a:solidFill>
                <a:srgbClr val="AB263D"/>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3996978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61888"/>
            <a:ext cx="11585731" cy="4385167"/>
          </a:xfrm>
        </p:spPr>
        <p:txBody>
          <a:bodyPr/>
          <a:lstStyle/>
          <a:p>
            <a:r>
              <a:rPr lang="en-US" sz="2000" dirty="0">
                <a:latin typeface="Verdana" panose="020B0604030504040204" pitchFamily="34" charset="0"/>
                <a:ea typeface="Verdana" panose="020B0604030504040204" pitchFamily="34" charset="0"/>
                <a:cs typeface="Verdana" panose="020B0604030504040204" pitchFamily="34" charset="0"/>
              </a:rPr>
              <a:t>It is very common to combine the CSS </a:t>
            </a:r>
            <a:r>
              <a:rPr lang="en-US" sz="2000" i="1" dirty="0">
                <a:latin typeface="Verdana" panose="020B0604030504040204" pitchFamily="34" charset="0"/>
                <a:ea typeface="Verdana" panose="020B0604030504040204" pitchFamily="34" charset="0"/>
                <a:cs typeface="Verdana" panose="020B0604030504040204" pitchFamily="34" charset="0"/>
              </a:rPr>
              <a:t>content</a:t>
            </a:r>
            <a:r>
              <a:rPr lang="en-US" sz="2000" dirty="0">
                <a:latin typeface="Verdana" panose="020B0604030504040204" pitchFamily="34" charset="0"/>
                <a:ea typeface="Verdana" panose="020B0604030504040204" pitchFamily="34" charset="0"/>
                <a:cs typeface="Verdana" panose="020B0604030504040204" pitchFamily="34" charset="0"/>
              </a:rPr>
              <a:t> rule with pseudo-elements in order to add and style things before and after elements.</a:t>
            </a:r>
          </a:p>
          <a:p>
            <a:r>
              <a:rPr lang="en-US" sz="2000" dirty="0">
                <a:latin typeface="Verdana" panose="020B0604030504040204" pitchFamily="34" charset="0"/>
                <a:ea typeface="Verdana" panose="020B0604030504040204" pitchFamily="34" charset="0"/>
                <a:cs typeface="Verdana" panose="020B0604030504040204" pitchFamily="34" charset="0"/>
              </a:rPr>
              <a:t>Commonly, you’ll see:</a:t>
            </a:r>
          </a:p>
          <a:p>
            <a:pPr lvl="1"/>
            <a:r>
              <a:rPr lang="en-US" sz="2000" dirty="0">
                <a:latin typeface="Verdana" panose="020B0604030504040204" pitchFamily="34" charset="0"/>
                <a:ea typeface="Verdana" panose="020B0604030504040204" pitchFamily="34" charset="0"/>
                <a:cs typeface="Verdana" panose="020B0604030504040204" pitchFamily="34" charset="0"/>
              </a:rPr>
              <a:t>Adding quotation marks before blockquotes using the ::before pseudo-element that appear at the top left of an element, and one at the bottom right using the ::after pseudo-element</a:t>
            </a:r>
          </a:p>
          <a:p>
            <a:pPr lvl="1"/>
            <a:r>
              <a:rPr lang="en-US" sz="2000" dirty="0">
                <a:latin typeface="Verdana" panose="020B0604030504040204" pitchFamily="34" charset="0"/>
                <a:ea typeface="Verdana" panose="020B0604030504040204" pitchFamily="34" charset="0"/>
                <a:cs typeface="Verdana" panose="020B0604030504040204" pitchFamily="34" charset="0"/>
              </a:rPr>
              <a:t>Creating icon sets</a:t>
            </a:r>
          </a:p>
          <a:p>
            <a:pPr lvl="1"/>
            <a:r>
              <a:rPr lang="en-US" sz="2000" dirty="0">
                <a:latin typeface="Verdana" panose="020B0604030504040204" pitchFamily="34" charset="0"/>
                <a:ea typeface="Verdana" panose="020B0604030504040204" pitchFamily="34" charset="0"/>
                <a:cs typeface="Verdana" panose="020B0604030504040204" pitchFamily="34" charset="0"/>
              </a:rPr>
              <a:t>Creating </a:t>
            </a:r>
            <a:r>
              <a:rPr lang="en-US" sz="2000" dirty="0" err="1">
                <a:latin typeface="Verdana" panose="020B0604030504040204" pitchFamily="34" charset="0"/>
                <a:ea typeface="Verdana" panose="020B0604030504040204" pitchFamily="34" charset="0"/>
                <a:cs typeface="Verdana" panose="020B0604030504040204" pitchFamily="34" charset="0"/>
              </a:rPr>
              <a:t>clearfixes</a:t>
            </a:r>
            <a:endParaRPr lang="en-US"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20</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Combining Content and Pseudo-Elements</a:t>
            </a:r>
          </a:p>
        </p:txBody>
      </p:sp>
    </p:spTree>
    <p:extLst>
      <p:ext uri="{BB962C8B-B14F-4D97-AF65-F5344CB8AC3E}">
        <p14:creationId xmlns:p14="http://schemas.microsoft.com/office/powerpoint/2010/main" val="9532386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61888"/>
            <a:ext cx="11585731" cy="4385167"/>
          </a:xfrm>
        </p:spPr>
        <p:txBody>
          <a:bodyPr/>
          <a:lstStyle/>
          <a:p>
            <a:r>
              <a:rPr lang="en-US" dirty="0"/>
              <a:t>When CSS properties change, we can set transitions that target those properties to make them occur over a period of time.</a:t>
            </a:r>
          </a:p>
          <a:p>
            <a:r>
              <a:rPr lang="en-US" dirty="0"/>
              <a:t>For example, you can set the font-size of an object to change over time when a class is added:</a:t>
            </a:r>
          </a:p>
          <a:p>
            <a:pPr marL="0" indent="0">
              <a:buNone/>
            </a:pPr>
            <a:r>
              <a:rPr lang="en-US" b="1" dirty="0">
                <a:latin typeface="Courier New" charset="0"/>
                <a:ea typeface="Courier New" charset="0"/>
                <a:cs typeface="Courier New" charset="0"/>
              </a:rPr>
              <a:t>.big-text {   </a:t>
            </a:r>
          </a:p>
          <a:p>
            <a:pPr marL="0" indent="0">
              <a:buNone/>
            </a:pPr>
            <a:r>
              <a:rPr lang="en-US" b="1" dirty="0">
                <a:latin typeface="Courier New" charset="0"/>
                <a:ea typeface="Courier New" charset="0"/>
                <a:cs typeface="Courier New" charset="0"/>
              </a:rPr>
              <a:t>  font-size: 60px;   </a:t>
            </a:r>
          </a:p>
          <a:p>
            <a:pPr marL="0" indent="0">
              <a:buNone/>
            </a:pPr>
            <a:r>
              <a:rPr lang="en-US" b="1" dirty="0">
                <a:latin typeface="Courier New" charset="0"/>
                <a:ea typeface="Courier New" charset="0"/>
                <a:cs typeface="Courier New" charset="0"/>
              </a:rPr>
              <a:t>  transition: font-size 2s ease-in-out;</a:t>
            </a:r>
          </a:p>
          <a:p>
            <a:pPr marL="0" indent="0">
              <a:buNone/>
            </a:pPr>
            <a:r>
              <a:rPr lang="en-US" b="1" dirty="0">
                <a:latin typeface="Courier New" charset="0"/>
                <a:ea typeface="Courier New" charset="0"/>
                <a:cs typeface="Courier New" charset="0"/>
              </a:rPr>
              <a:t>}</a:t>
            </a:r>
          </a:p>
          <a:p>
            <a:pPr marL="0" indent="0">
              <a:buNone/>
            </a:pPr>
            <a:r>
              <a:rPr lang="en-US" b="1" dirty="0">
                <a:latin typeface="Courier New" charset="0"/>
                <a:ea typeface="Courier New" charset="0"/>
                <a:cs typeface="Courier New" charset="0"/>
              </a:rPr>
              <a:t>.big-</a:t>
            </a:r>
            <a:r>
              <a:rPr lang="en-US" b="1" dirty="0" err="1">
                <a:latin typeface="Courier New" charset="0"/>
                <a:ea typeface="Courier New" charset="0"/>
                <a:cs typeface="Courier New" charset="0"/>
              </a:rPr>
              <a:t>text.smaller</a:t>
            </a:r>
            <a:r>
              <a:rPr lang="en-US" b="1" dirty="0">
                <a:latin typeface="Courier New" charset="0"/>
                <a:ea typeface="Courier New" charset="0"/>
                <a:cs typeface="Courier New" charset="0"/>
              </a:rPr>
              <a:t> {</a:t>
            </a:r>
          </a:p>
          <a:p>
            <a:pPr marL="0" indent="0">
              <a:buNone/>
            </a:pPr>
            <a:r>
              <a:rPr lang="en-US" b="1" dirty="0">
                <a:latin typeface="Courier New" charset="0"/>
                <a:ea typeface="Courier New" charset="0"/>
                <a:cs typeface="Courier New" charset="0"/>
              </a:rPr>
              <a:t>  font-size:  30px;</a:t>
            </a:r>
          </a:p>
          <a:p>
            <a:pPr marL="0" indent="0">
              <a:buNone/>
            </a:pPr>
            <a:r>
              <a:rPr lang="en-US" b="1" dirty="0">
                <a:latin typeface="Courier New" charset="0"/>
                <a:ea typeface="Courier New" charset="0"/>
                <a:cs typeface="Courier New" charset="0"/>
              </a:rPr>
              <a:t>}</a:t>
            </a:r>
          </a:p>
        </p:txBody>
      </p:sp>
      <p:sp>
        <p:nvSpPr>
          <p:cNvPr id="3" name="Slide Number Placeholder 2"/>
          <p:cNvSpPr>
            <a:spLocks noGrp="1"/>
          </p:cNvSpPr>
          <p:nvPr>
            <p:ph type="sldNum" sz="quarter" idx="14"/>
          </p:nvPr>
        </p:nvSpPr>
        <p:spPr/>
        <p:txBody>
          <a:bodyPr/>
          <a:lstStyle/>
          <a:p>
            <a:fld id="{12342C3A-DD85-7843-B416-BD52AB030D59}" type="slidenum">
              <a:rPr lang="en-US" smtClean="0"/>
              <a:pPr/>
              <a:t>21</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Transitions</a:t>
            </a:r>
          </a:p>
        </p:txBody>
      </p:sp>
    </p:spTree>
    <p:extLst>
      <p:ext uri="{BB962C8B-B14F-4D97-AF65-F5344CB8AC3E}">
        <p14:creationId xmlns:p14="http://schemas.microsoft.com/office/powerpoint/2010/main" val="799064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22</a:t>
            </a:fld>
            <a:endParaRPr lang="en-US" dirty="0"/>
          </a:p>
        </p:txBody>
      </p:sp>
      <p:sp>
        <p:nvSpPr>
          <p:cNvPr id="4" name="Text Placeholder 3"/>
          <p:cNvSpPr>
            <a:spLocks noGrp="1"/>
          </p:cNvSpPr>
          <p:nvPr>
            <p:ph type="body" sz="quarter" idx="12"/>
          </p:nvPr>
        </p:nvSpPr>
        <p:spPr>
          <a:xfrm>
            <a:off x="466343" y="2138947"/>
            <a:ext cx="11522671" cy="1099553"/>
          </a:xfrm>
        </p:spPr>
        <p:txBody>
          <a:bodyPr/>
          <a:lstStyle/>
          <a:p>
            <a:pPr algn="ctr"/>
            <a:r>
              <a:rPr lang="en-US" sz="4000" b="1" dirty="0">
                <a:latin typeface="Verdana" panose="020B0604030504040204" pitchFamily="34" charset="0"/>
                <a:ea typeface="Verdana" panose="020B0604030504040204" pitchFamily="34" charset="0"/>
                <a:cs typeface="Verdana" panose="020B0604030504040204" pitchFamily="34" charset="0"/>
              </a:rPr>
              <a:t>Bootstrap</a:t>
            </a:r>
            <a:endParaRPr lang="en-US" b="1" dirty="0">
              <a:latin typeface="Verdana" panose="020B0604030504040204" pitchFamily="34" charset="0"/>
              <a:ea typeface="Verdana" panose="020B0604030504040204" pitchFamily="34" charset="0"/>
              <a:cs typeface="Verdana" panose="020B0604030504040204" pitchFamily="34" charset="0"/>
            </a:endParaRPr>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35868201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61888"/>
            <a:ext cx="11585731" cy="4385167"/>
          </a:xfrm>
        </p:spPr>
        <p:txBody>
          <a:bodyPr/>
          <a:lstStyle/>
          <a:p>
            <a:r>
              <a:rPr lang="en-US" sz="2000" dirty="0">
                <a:latin typeface="Verdana" panose="020B0604030504040204" pitchFamily="34" charset="0"/>
                <a:ea typeface="Verdana" panose="020B0604030504040204" pitchFamily="34" charset="0"/>
                <a:cs typeface="Verdana" panose="020B0604030504040204" pitchFamily="34" charset="0"/>
              </a:rPr>
              <a:t>Bootstrap is a front-end framework.</a:t>
            </a:r>
          </a:p>
          <a:p>
            <a:pPr lvl="1"/>
            <a:r>
              <a:rPr lang="en-US" sz="2000" dirty="0">
                <a:latin typeface="Verdana" panose="020B0604030504040204" pitchFamily="34" charset="0"/>
                <a:ea typeface="Verdana" panose="020B0604030504040204" pitchFamily="34" charset="0"/>
                <a:cs typeface="Verdana" panose="020B0604030504040204" pitchFamily="34" charset="0"/>
              </a:rPr>
              <a:t>A front-end framework is any tool that is designed to make websites and applications easy to develop</a:t>
            </a:r>
          </a:p>
          <a:p>
            <a:r>
              <a:rPr lang="en-US" sz="2000" dirty="0">
                <a:latin typeface="Verdana" panose="020B0604030504040204" pitchFamily="34" charset="0"/>
                <a:ea typeface="Verdana" panose="020B0604030504040204" pitchFamily="34" charset="0"/>
                <a:cs typeface="Verdana" panose="020B0604030504040204" pitchFamily="34" charset="0"/>
              </a:rPr>
              <a:t>Bootstrap was created for rapid development and internal standardization of internal tools at Twitter.</a:t>
            </a:r>
          </a:p>
          <a:p>
            <a:r>
              <a:rPr lang="en-US" sz="2000" dirty="0">
                <a:latin typeface="Verdana" panose="020B0604030504040204" pitchFamily="34" charset="0"/>
                <a:ea typeface="Verdana" panose="020B0604030504040204" pitchFamily="34" charset="0"/>
                <a:cs typeface="Verdana" panose="020B0604030504040204" pitchFamily="34" charset="0"/>
              </a:rPr>
              <a:t>Bootstrap is now the most popular front-end framework and used all over the web.</a:t>
            </a:r>
          </a:p>
          <a:p>
            <a:endParaRPr lang="en-US"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23</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What is Bootstrap?</a:t>
            </a:r>
          </a:p>
        </p:txBody>
      </p:sp>
    </p:spTree>
    <p:extLst>
      <p:ext uri="{BB962C8B-B14F-4D97-AF65-F5344CB8AC3E}">
        <p14:creationId xmlns:p14="http://schemas.microsoft.com/office/powerpoint/2010/main" val="3751515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61888"/>
            <a:ext cx="11585731" cy="4385167"/>
          </a:xfrm>
        </p:spPr>
        <p:txBody>
          <a:bodyPr/>
          <a:lstStyle/>
          <a:p>
            <a:r>
              <a:rPr lang="en-US" sz="2000" dirty="0">
                <a:latin typeface="Verdana" panose="020B0604030504040204" pitchFamily="34" charset="0"/>
                <a:ea typeface="Verdana" panose="020B0604030504040204" pitchFamily="34" charset="0"/>
                <a:cs typeface="Verdana" panose="020B0604030504040204" pitchFamily="34" charset="0"/>
              </a:rPr>
              <a:t>Bootstrap provides an aesthetically consistent design that is easily customizable, along with many very important complex components</a:t>
            </a:r>
          </a:p>
          <a:p>
            <a:pPr lvl="1"/>
            <a:r>
              <a:rPr lang="en-US" sz="2000" dirty="0">
                <a:latin typeface="Verdana" panose="020B0604030504040204" pitchFamily="34" charset="0"/>
                <a:ea typeface="Verdana" panose="020B0604030504040204" pitchFamily="34" charset="0"/>
                <a:cs typeface="Verdana" panose="020B0604030504040204" pitchFamily="34" charset="0"/>
              </a:rPr>
              <a:t>Dropdowns</a:t>
            </a:r>
          </a:p>
          <a:p>
            <a:pPr lvl="1"/>
            <a:r>
              <a:rPr lang="en-US" sz="2000" dirty="0">
                <a:latin typeface="Verdana" panose="020B0604030504040204" pitchFamily="34" charset="0"/>
                <a:ea typeface="Verdana" panose="020B0604030504040204" pitchFamily="34" charset="0"/>
                <a:cs typeface="Verdana" panose="020B0604030504040204" pitchFamily="34" charset="0"/>
              </a:rPr>
              <a:t>Modals</a:t>
            </a:r>
          </a:p>
          <a:p>
            <a:pPr lvl="1"/>
            <a:r>
              <a:rPr lang="en-US" sz="2000" dirty="0">
                <a:latin typeface="Verdana" panose="020B0604030504040204" pitchFamily="34" charset="0"/>
                <a:ea typeface="Verdana" panose="020B0604030504040204" pitchFamily="34" charset="0"/>
                <a:cs typeface="Verdana" panose="020B0604030504040204" pitchFamily="34" charset="0"/>
              </a:rPr>
              <a:t>Tabs</a:t>
            </a:r>
          </a:p>
          <a:p>
            <a:pPr lvl="1"/>
            <a:r>
              <a:rPr lang="en-US" sz="2000" dirty="0">
                <a:latin typeface="Verdana" panose="020B0604030504040204" pitchFamily="34" charset="0"/>
                <a:ea typeface="Verdana" panose="020B0604030504040204" pitchFamily="34" charset="0"/>
                <a:cs typeface="Verdana" panose="020B0604030504040204" pitchFamily="34" charset="0"/>
              </a:rPr>
              <a:t>Tooltips</a:t>
            </a:r>
          </a:p>
          <a:p>
            <a:pPr lvl="1"/>
            <a:r>
              <a:rPr lang="en-US" sz="2000" dirty="0">
                <a:latin typeface="Verdana" panose="020B0604030504040204" pitchFamily="34" charset="0"/>
                <a:ea typeface="Verdana" panose="020B0604030504040204" pitchFamily="34" charset="0"/>
                <a:cs typeface="Verdana" panose="020B0604030504040204" pitchFamily="34" charset="0"/>
              </a:rPr>
              <a:t>Popovers</a:t>
            </a:r>
          </a:p>
          <a:p>
            <a:pPr lvl="1"/>
            <a:r>
              <a:rPr lang="en-US" sz="2000" dirty="0">
                <a:latin typeface="Verdana" panose="020B0604030504040204" pitchFamily="34" charset="0"/>
                <a:ea typeface="Verdana" panose="020B0604030504040204" pitchFamily="34" charset="0"/>
                <a:cs typeface="Verdana" panose="020B0604030504040204" pitchFamily="34" charset="0"/>
              </a:rPr>
              <a:t>Alerts</a:t>
            </a:r>
          </a:p>
          <a:p>
            <a:pPr lvl="1"/>
            <a:r>
              <a:rPr lang="en-US" sz="2000" dirty="0">
                <a:latin typeface="Verdana" panose="020B0604030504040204" pitchFamily="34" charset="0"/>
                <a:ea typeface="Verdana" panose="020B0604030504040204" pitchFamily="34" charset="0"/>
                <a:cs typeface="Verdana" panose="020B0604030504040204" pitchFamily="34" charset="0"/>
              </a:rPr>
              <a:t>Carousels</a:t>
            </a:r>
          </a:p>
          <a:p>
            <a:pPr lvl="1"/>
            <a:r>
              <a:rPr lang="en-US" sz="2000" dirty="0">
                <a:latin typeface="Verdana" panose="020B0604030504040204" pitchFamily="34" charset="0"/>
                <a:ea typeface="Verdana" panose="020B0604030504040204" pitchFamily="34" charset="0"/>
                <a:cs typeface="Verdana" panose="020B0604030504040204" pitchFamily="34" charset="0"/>
              </a:rPr>
              <a:t>Collapsible Content</a:t>
            </a:r>
          </a:p>
        </p:txBody>
      </p:sp>
      <p:sp>
        <p:nvSpPr>
          <p:cNvPr id="3" name="Slide Number Placeholder 2"/>
          <p:cNvSpPr>
            <a:spLocks noGrp="1"/>
          </p:cNvSpPr>
          <p:nvPr>
            <p:ph type="sldNum" sz="quarter" idx="14"/>
          </p:nvPr>
        </p:nvSpPr>
        <p:spPr/>
        <p:txBody>
          <a:bodyPr/>
          <a:lstStyle/>
          <a:p>
            <a:fld id="{12342C3A-DD85-7843-B416-BD52AB030D59}" type="slidenum">
              <a:rPr lang="en-US" smtClean="0"/>
              <a:pPr/>
              <a:t>24</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What does Bootstrap provide?</a:t>
            </a:r>
          </a:p>
        </p:txBody>
      </p:sp>
    </p:spTree>
    <p:extLst>
      <p:ext uri="{BB962C8B-B14F-4D97-AF65-F5344CB8AC3E}">
        <p14:creationId xmlns:p14="http://schemas.microsoft.com/office/powerpoint/2010/main" val="24855099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61888"/>
            <a:ext cx="11585731" cy="4385167"/>
          </a:xfrm>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Bootstrap allows developers to speed up a great deal of time in development by giving them a base of consistent styles and components that commonly appear in web applications</a:t>
            </a:r>
          </a:p>
          <a:p>
            <a:pPr lvl="1"/>
            <a:r>
              <a:rPr lang="en-US" dirty="0">
                <a:latin typeface="Verdana" panose="020B0604030504040204" pitchFamily="34" charset="0"/>
                <a:ea typeface="Verdana" panose="020B0604030504040204" pitchFamily="34" charset="0"/>
                <a:cs typeface="Verdana" panose="020B0604030504040204" pitchFamily="34" charset="0"/>
              </a:rPr>
              <a:t>No need to reinvent the wheel</a:t>
            </a:r>
          </a:p>
          <a:p>
            <a:r>
              <a:rPr lang="en-US" dirty="0">
                <a:latin typeface="Verdana" panose="020B0604030504040204" pitchFamily="34" charset="0"/>
                <a:ea typeface="Verdana" panose="020B0604030504040204" pitchFamily="34" charset="0"/>
                <a:cs typeface="Verdana" panose="020B0604030504040204" pitchFamily="34" charset="0"/>
              </a:rPr>
              <a:t>It also is extremely customizable, so you can easily integrate your companies colors, fonts, </a:t>
            </a:r>
            <a:r>
              <a:rPr lang="en-US" dirty="0" err="1">
                <a:latin typeface="Verdana" panose="020B0604030504040204" pitchFamily="34" charset="0"/>
                <a:ea typeface="Verdana" panose="020B0604030504040204" pitchFamily="34" charset="0"/>
                <a:cs typeface="Verdana" panose="020B0604030504040204" pitchFamily="34" charset="0"/>
              </a:rPr>
              <a:t>etc</a:t>
            </a:r>
            <a:r>
              <a:rPr lang="en-US" dirty="0">
                <a:latin typeface="Verdana" panose="020B0604030504040204" pitchFamily="34" charset="0"/>
                <a:ea typeface="Verdana" panose="020B0604030504040204" pitchFamily="34" charset="0"/>
                <a:cs typeface="Verdana" panose="020B0604030504040204" pitchFamily="34" charset="0"/>
              </a:rPr>
              <a:t> into Bootstrap.</a:t>
            </a:r>
          </a:p>
        </p:txBody>
      </p:sp>
      <p:sp>
        <p:nvSpPr>
          <p:cNvPr id="3" name="Slide Number Placeholder 2"/>
          <p:cNvSpPr>
            <a:spLocks noGrp="1"/>
          </p:cNvSpPr>
          <p:nvPr>
            <p:ph type="sldNum" sz="quarter" idx="14"/>
          </p:nvPr>
        </p:nvSpPr>
        <p:spPr/>
        <p:txBody>
          <a:bodyPr/>
          <a:lstStyle/>
          <a:p>
            <a:fld id="{12342C3A-DD85-7843-B416-BD52AB030D59}" type="slidenum">
              <a:rPr lang="en-US" smtClean="0"/>
              <a:pPr/>
              <a:t>25</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Why is Bootstrap helpful?</a:t>
            </a:r>
          </a:p>
        </p:txBody>
      </p:sp>
    </p:spTree>
    <p:extLst>
      <p:ext uri="{BB962C8B-B14F-4D97-AF65-F5344CB8AC3E}">
        <p14:creationId xmlns:p14="http://schemas.microsoft.com/office/powerpoint/2010/main" val="28808398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61888"/>
            <a:ext cx="11585731" cy="4385167"/>
          </a:xfrm>
        </p:spPr>
        <p:txBody>
          <a:bodyPr/>
          <a:lstStyle/>
          <a:p>
            <a:r>
              <a:rPr lang="en-US" sz="2000" dirty="0">
                <a:latin typeface="Verdana" panose="020B0604030504040204" pitchFamily="34" charset="0"/>
                <a:ea typeface="Verdana" panose="020B0604030504040204" pitchFamily="34" charset="0"/>
                <a:cs typeface="Verdana" panose="020B0604030504040204" pitchFamily="34" charset="0"/>
              </a:rPr>
              <a:t>Many websites use </a:t>
            </a:r>
            <a:r>
              <a:rPr lang="en-US" sz="2000" dirty="0" err="1">
                <a:latin typeface="Verdana" panose="020B0604030504040204" pitchFamily="34" charset="0"/>
                <a:ea typeface="Verdana" panose="020B0604030504040204" pitchFamily="34" charset="0"/>
                <a:cs typeface="Verdana" panose="020B0604030504040204" pitchFamily="34" charset="0"/>
              </a:rPr>
              <a:t>Boostrap</a:t>
            </a:r>
            <a:r>
              <a:rPr lang="en-US" sz="2000" dirty="0">
                <a:latin typeface="Verdana" panose="020B0604030504040204" pitchFamily="34" charset="0"/>
                <a:ea typeface="Verdana" panose="020B0604030504040204" pitchFamily="34" charset="0"/>
                <a:cs typeface="Verdana" panose="020B0604030504040204" pitchFamily="34" charset="0"/>
              </a:rPr>
              <a:t> because having a unique design is not particularly necessary for every website. </a:t>
            </a:r>
          </a:p>
          <a:p>
            <a:r>
              <a:rPr lang="en-US" sz="2000" dirty="0">
                <a:latin typeface="Verdana" panose="020B0604030504040204" pitchFamily="34" charset="0"/>
                <a:ea typeface="Verdana" panose="020B0604030504040204" pitchFamily="34" charset="0"/>
                <a:cs typeface="Verdana" panose="020B0604030504040204" pitchFamily="34" charset="0"/>
              </a:rPr>
              <a:t>Websites are, first and foremost, about transmitting information. Do the following websites really need to have a 100% unique design?</a:t>
            </a:r>
          </a:p>
          <a:p>
            <a:pPr lvl="1"/>
            <a:r>
              <a:rPr lang="en-US" sz="2000" dirty="0">
                <a:latin typeface="Verdana" panose="020B0604030504040204" pitchFamily="34" charset="0"/>
                <a:ea typeface="Verdana" panose="020B0604030504040204" pitchFamily="34" charset="0"/>
                <a:cs typeface="Verdana" panose="020B0604030504040204" pitchFamily="34" charset="0"/>
              </a:rPr>
              <a:t>Every project demonstration page to show off some cool JavaScript</a:t>
            </a:r>
          </a:p>
          <a:p>
            <a:pPr lvl="1"/>
            <a:r>
              <a:rPr lang="en-US" sz="2000" dirty="0">
                <a:latin typeface="Verdana" panose="020B0604030504040204" pitchFamily="34" charset="0"/>
                <a:ea typeface="Verdana" panose="020B0604030504040204" pitchFamily="34" charset="0"/>
                <a:cs typeface="Verdana" panose="020B0604030504040204" pitchFamily="34" charset="0"/>
              </a:rPr>
              <a:t>Every hair salon, restaurant, or small business in the world</a:t>
            </a:r>
          </a:p>
          <a:p>
            <a:pPr lvl="1"/>
            <a:r>
              <a:rPr lang="en-US" sz="2000" dirty="0">
                <a:latin typeface="Verdana" panose="020B0604030504040204" pitchFamily="34" charset="0"/>
                <a:ea typeface="Verdana" panose="020B0604030504040204" pitchFamily="34" charset="0"/>
                <a:cs typeface="Verdana" panose="020B0604030504040204" pitchFamily="34" charset="0"/>
              </a:rPr>
              <a:t>Every startup that is selling a non web-based-product</a:t>
            </a:r>
          </a:p>
          <a:p>
            <a:r>
              <a:rPr lang="en-US" sz="2000" dirty="0">
                <a:latin typeface="Verdana" panose="020B0604030504040204" pitchFamily="34" charset="0"/>
                <a:ea typeface="Verdana" panose="020B0604030504040204" pitchFamily="34" charset="0"/>
                <a:cs typeface="Verdana" panose="020B0604030504040204" pitchFamily="34" charset="0"/>
              </a:rPr>
              <a:t>People are very familiar with the general look and feel of a Bootstrap landing page for a website, and familiarity gives users at comfort</a:t>
            </a:r>
          </a:p>
          <a:p>
            <a:pPr lvl="1"/>
            <a:r>
              <a:rPr lang="en-US" sz="2000" dirty="0">
                <a:latin typeface="Verdana" panose="020B0604030504040204" pitchFamily="34" charset="0"/>
                <a:ea typeface="Verdana" panose="020B0604030504040204" pitchFamily="34" charset="0"/>
                <a:cs typeface="Verdana" panose="020B0604030504040204" pitchFamily="34" charset="0"/>
              </a:rPr>
              <a:t>See, Human-Computer Interaction / User Experience course for more details</a:t>
            </a:r>
          </a:p>
        </p:txBody>
      </p:sp>
      <p:sp>
        <p:nvSpPr>
          <p:cNvPr id="3" name="Slide Number Placeholder 2"/>
          <p:cNvSpPr>
            <a:spLocks noGrp="1"/>
          </p:cNvSpPr>
          <p:nvPr>
            <p:ph type="sldNum" sz="quarter" idx="14"/>
          </p:nvPr>
        </p:nvSpPr>
        <p:spPr/>
        <p:txBody>
          <a:bodyPr/>
          <a:lstStyle/>
          <a:p>
            <a:fld id="{12342C3A-DD85-7843-B416-BD52AB030D59}" type="slidenum">
              <a:rPr lang="en-US" smtClean="0"/>
              <a:pPr/>
              <a:t>26</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Why do so many websites use Bootstrap?</a:t>
            </a:r>
          </a:p>
        </p:txBody>
      </p:sp>
    </p:spTree>
    <p:extLst>
      <p:ext uri="{BB962C8B-B14F-4D97-AF65-F5344CB8AC3E}">
        <p14:creationId xmlns:p14="http://schemas.microsoft.com/office/powerpoint/2010/main" val="2079147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61888"/>
            <a:ext cx="11585731" cy="4385167"/>
          </a:xfrm>
        </p:spPr>
        <p:txBody>
          <a:bodyPr/>
          <a:lstStyle/>
          <a:p>
            <a:r>
              <a:rPr lang="en-US" sz="2000" dirty="0">
                <a:latin typeface="Verdana" panose="020B0604030504040204" pitchFamily="34" charset="0"/>
                <a:ea typeface="Verdana" panose="020B0604030504040204" pitchFamily="34" charset="0"/>
                <a:cs typeface="Verdana" panose="020B0604030504040204" pitchFamily="34" charset="0"/>
              </a:rPr>
              <a:t>For the remainder of the course, you may use Bootstrap as the start of your styles to start off with a clean, consistent design.</a:t>
            </a:r>
          </a:p>
          <a:p>
            <a:r>
              <a:rPr lang="en-US" sz="2000" dirty="0">
                <a:latin typeface="Verdana" panose="020B0604030504040204" pitchFamily="34" charset="0"/>
                <a:ea typeface="Verdana" panose="020B0604030504040204" pitchFamily="34" charset="0"/>
                <a:cs typeface="Verdana" panose="020B0604030504040204" pitchFamily="34" charset="0"/>
              </a:rPr>
              <a:t>For the final project, you will still have to demonstrate knowledge of CSS; this means that you must include enough custom CSS to demonstrate that you understand how it is used and how it works.</a:t>
            </a:r>
          </a:p>
        </p:txBody>
      </p:sp>
      <p:sp>
        <p:nvSpPr>
          <p:cNvPr id="3" name="Slide Number Placeholder 2"/>
          <p:cNvSpPr>
            <a:spLocks noGrp="1"/>
          </p:cNvSpPr>
          <p:nvPr>
            <p:ph type="sldNum" sz="quarter" idx="14"/>
          </p:nvPr>
        </p:nvSpPr>
        <p:spPr/>
        <p:txBody>
          <a:bodyPr/>
          <a:lstStyle/>
          <a:p>
            <a:fld id="{12342C3A-DD85-7843-B416-BD52AB030D59}" type="slidenum">
              <a:rPr lang="en-US" smtClean="0"/>
              <a:pPr/>
              <a:t>27</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How can we use Bootstrap?</a:t>
            </a:r>
          </a:p>
        </p:txBody>
      </p:sp>
    </p:spTree>
    <p:extLst>
      <p:ext uri="{BB962C8B-B14F-4D97-AF65-F5344CB8AC3E}">
        <p14:creationId xmlns:p14="http://schemas.microsoft.com/office/powerpoint/2010/main" val="18509396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61888"/>
            <a:ext cx="11585731" cy="4385167"/>
          </a:xfrm>
        </p:spPr>
        <p:txBody>
          <a:bodyPr/>
          <a:lstStyle/>
          <a:p>
            <a:r>
              <a:rPr lang="en-US" sz="2000" dirty="0">
                <a:latin typeface="Verdana" panose="020B0604030504040204" pitchFamily="34" charset="0"/>
                <a:ea typeface="Verdana" panose="020B0604030504040204" pitchFamily="34" charset="0"/>
                <a:cs typeface="Verdana" panose="020B0604030504040204" pitchFamily="34" charset="0"/>
              </a:rPr>
              <a:t>For the sake of simplicity, we can use a CDN to setup Bootstrap</a:t>
            </a:r>
          </a:p>
          <a:p>
            <a:r>
              <a:rPr lang="en-US" sz="2000" dirty="0">
                <a:latin typeface="Verdana" panose="020B0604030504040204" pitchFamily="34" charset="0"/>
                <a:ea typeface="Verdana" panose="020B0604030504040204" pitchFamily="34" charset="0"/>
                <a:cs typeface="Verdana" panose="020B0604030504040204" pitchFamily="34" charset="0"/>
              </a:rPr>
              <a:t>In your head:</a:t>
            </a:r>
          </a:p>
          <a:p>
            <a:pPr lvl="1"/>
            <a:r>
              <a:rPr lang="en-US" sz="1600" dirty="0">
                <a:latin typeface="Verdana" panose="020B0604030504040204" pitchFamily="34" charset="0"/>
                <a:ea typeface="Verdana" panose="020B0604030504040204" pitchFamily="34" charset="0"/>
                <a:cs typeface="Verdana" panose="020B0604030504040204" pitchFamily="34" charset="0"/>
              </a:rPr>
              <a:t>&lt;link </a:t>
            </a:r>
            <a:r>
              <a:rPr lang="en-US" sz="1600" dirty="0" err="1">
                <a:latin typeface="Verdana" panose="020B0604030504040204" pitchFamily="34" charset="0"/>
                <a:ea typeface="Verdana" panose="020B0604030504040204" pitchFamily="34" charset="0"/>
                <a:cs typeface="Verdana" panose="020B0604030504040204" pitchFamily="34" charset="0"/>
              </a:rPr>
              <a:t>rel</a:t>
            </a:r>
            <a:r>
              <a:rPr lang="en-US" sz="1600" dirty="0">
                <a:latin typeface="Verdana" panose="020B0604030504040204" pitchFamily="34" charset="0"/>
                <a:ea typeface="Verdana" panose="020B0604030504040204" pitchFamily="34" charset="0"/>
                <a:cs typeface="Verdana" panose="020B0604030504040204" pitchFamily="34" charset="0"/>
              </a:rPr>
              <a:t>="stylesheet" </a:t>
            </a:r>
            <a:r>
              <a:rPr lang="en-US" sz="1600" dirty="0" err="1">
                <a:latin typeface="Verdana" panose="020B0604030504040204" pitchFamily="34" charset="0"/>
                <a:ea typeface="Verdana" panose="020B0604030504040204" pitchFamily="34" charset="0"/>
                <a:cs typeface="Verdana" panose="020B0604030504040204" pitchFamily="34" charset="0"/>
              </a:rPr>
              <a:t>href</a:t>
            </a:r>
            <a:r>
              <a:rPr lang="en-US" sz="1600" dirty="0">
                <a:latin typeface="Verdana" panose="020B0604030504040204" pitchFamily="34" charset="0"/>
                <a:ea typeface="Verdana" panose="020B0604030504040204" pitchFamily="34" charset="0"/>
                <a:cs typeface="Verdana" panose="020B0604030504040204" pitchFamily="34" charset="0"/>
              </a:rPr>
              <a:t>="https://</a:t>
            </a:r>
            <a:r>
              <a:rPr lang="en-US" sz="1600" dirty="0" err="1">
                <a:latin typeface="Verdana" panose="020B0604030504040204" pitchFamily="34" charset="0"/>
                <a:ea typeface="Verdana" panose="020B0604030504040204" pitchFamily="34" charset="0"/>
                <a:cs typeface="Verdana" panose="020B0604030504040204" pitchFamily="34" charset="0"/>
              </a:rPr>
              <a:t>maxcdn.bootstrapcdn.com</a:t>
            </a:r>
            <a:r>
              <a:rPr lang="en-US" sz="1600" dirty="0">
                <a:latin typeface="Verdana" panose="020B0604030504040204" pitchFamily="34" charset="0"/>
                <a:ea typeface="Verdana" panose="020B0604030504040204" pitchFamily="34" charset="0"/>
                <a:cs typeface="Verdana" panose="020B0604030504040204" pitchFamily="34" charset="0"/>
              </a:rPr>
              <a:t>/bootstrap/3.3.6/</a:t>
            </a:r>
            <a:r>
              <a:rPr lang="en-US" sz="1600" dirty="0" err="1">
                <a:latin typeface="Verdana" panose="020B0604030504040204" pitchFamily="34" charset="0"/>
                <a:ea typeface="Verdana" panose="020B0604030504040204" pitchFamily="34" charset="0"/>
                <a:cs typeface="Verdana" panose="020B0604030504040204" pitchFamily="34" charset="0"/>
              </a:rPr>
              <a:t>css</a:t>
            </a:r>
            <a:r>
              <a:rPr lang="en-US" sz="1600" dirty="0">
                <a:latin typeface="Verdana" panose="020B0604030504040204" pitchFamily="34" charset="0"/>
                <a:ea typeface="Verdana" panose="020B0604030504040204" pitchFamily="34" charset="0"/>
                <a:cs typeface="Verdana" panose="020B0604030504040204" pitchFamily="34" charset="0"/>
              </a:rPr>
              <a:t>/</a:t>
            </a:r>
            <a:r>
              <a:rPr lang="en-US" sz="1600" dirty="0" err="1">
                <a:latin typeface="Verdana" panose="020B0604030504040204" pitchFamily="34" charset="0"/>
                <a:ea typeface="Verdana" panose="020B0604030504040204" pitchFamily="34" charset="0"/>
                <a:cs typeface="Verdana" panose="020B0604030504040204" pitchFamily="34" charset="0"/>
              </a:rPr>
              <a:t>bootstrap.min.css</a:t>
            </a:r>
            <a:r>
              <a:rPr lang="en-US" sz="1600" dirty="0">
                <a:latin typeface="Verdana" panose="020B0604030504040204" pitchFamily="34" charset="0"/>
                <a:ea typeface="Verdana" panose="020B0604030504040204" pitchFamily="34" charset="0"/>
                <a:cs typeface="Verdana" panose="020B0604030504040204" pitchFamily="34" charset="0"/>
              </a:rPr>
              <a:t>" integrity="sha384-1q8mTJOASx8j1Au+a5WDVnPi2lkFfwwEAa8hDDdjZlpLegxhjVME1fgjWPGmkzs7" </a:t>
            </a:r>
            <a:r>
              <a:rPr lang="en-US" sz="1600" dirty="0" err="1">
                <a:latin typeface="Verdana" panose="020B0604030504040204" pitchFamily="34" charset="0"/>
                <a:ea typeface="Verdana" panose="020B0604030504040204" pitchFamily="34" charset="0"/>
                <a:cs typeface="Verdana" panose="020B0604030504040204" pitchFamily="34" charset="0"/>
              </a:rPr>
              <a:t>crossorigin</a:t>
            </a:r>
            <a:r>
              <a:rPr lang="en-US" sz="1600" dirty="0">
                <a:latin typeface="Verdana" panose="020B0604030504040204" pitchFamily="34" charset="0"/>
                <a:ea typeface="Verdana" panose="020B0604030504040204" pitchFamily="34" charset="0"/>
                <a:cs typeface="Verdana" panose="020B0604030504040204" pitchFamily="34" charset="0"/>
              </a:rPr>
              <a:t>="anonymous"&gt;</a:t>
            </a:r>
          </a:p>
          <a:p>
            <a:r>
              <a:rPr lang="en-US" sz="2000" dirty="0">
                <a:latin typeface="Verdana" panose="020B0604030504040204" pitchFamily="34" charset="0"/>
                <a:ea typeface="Verdana" panose="020B0604030504040204" pitchFamily="34" charset="0"/>
                <a:cs typeface="Verdana" panose="020B0604030504040204" pitchFamily="34" charset="0"/>
              </a:rPr>
              <a:t>Before the body closing tag, and after jQuery is loaded:</a:t>
            </a:r>
          </a:p>
          <a:p>
            <a:pPr lvl="1"/>
            <a:r>
              <a:rPr lang="en-US" sz="1600" dirty="0">
                <a:latin typeface="Verdana" panose="020B0604030504040204" pitchFamily="34" charset="0"/>
                <a:ea typeface="Verdana" panose="020B0604030504040204" pitchFamily="34" charset="0"/>
                <a:cs typeface="Verdana" panose="020B0604030504040204" pitchFamily="34" charset="0"/>
              </a:rPr>
              <a:t>&lt;script </a:t>
            </a:r>
            <a:r>
              <a:rPr lang="en-US" sz="1600" dirty="0" err="1">
                <a:latin typeface="Verdana" panose="020B0604030504040204" pitchFamily="34" charset="0"/>
                <a:ea typeface="Verdana" panose="020B0604030504040204" pitchFamily="34" charset="0"/>
                <a:cs typeface="Verdana" panose="020B0604030504040204" pitchFamily="34" charset="0"/>
              </a:rPr>
              <a:t>src</a:t>
            </a:r>
            <a:r>
              <a:rPr lang="en-US" sz="1600" dirty="0">
                <a:latin typeface="Verdana" panose="020B0604030504040204" pitchFamily="34" charset="0"/>
                <a:ea typeface="Verdana" panose="020B0604030504040204" pitchFamily="34" charset="0"/>
                <a:cs typeface="Verdana" panose="020B0604030504040204" pitchFamily="34" charset="0"/>
              </a:rPr>
              <a:t>="https://</a:t>
            </a:r>
            <a:r>
              <a:rPr lang="en-US" sz="1600" dirty="0" err="1">
                <a:latin typeface="Verdana" panose="020B0604030504040204" pitchFamily="34" charset="0"/>
                <a:ea typeface="Verdana" panose="020B0604030504040204" pitchFamily="34" charset="0"/>
                <a:cs typeface="Verdana" panose="020B0604030504040204" pitchFamily="34" charset="0"/>
              </a:rPr>
              <a:t>maxcdn.bootstrapcdn.com</a:t>
            </a:r>
            <a:r>
              <a:rPr lang="en-US" sz="1600" dirty="0">
                <a:latin typeface="Verdana" panose="020B0604030504040204" pitchFamily="34" charset="0"/>
                <a:ea typeface="Verdana" panose="020B0604030504040204" pitchFamily="34" charset="0"/>
                <a:cs typeface="Verdana" panose="020B0604030504040204" pitchFamily="34" charset="0"/>
              </a:rPr>
              <a:t>/bootstrap/3.3.6/</a:t>
            </a:r>
            <a:r>
              <a:rPr lang="en-US" sz="1600" dirty="0" err="1">
                <a:latin typeface="Verdana" panose="020B0604030504040204" pitchFamily="34" charset="0"/>
                <a:ea typeface="Verdana" panose="020B0604030504040204" pitchFamily="34" charset="0"/>
                <a:cs typeface="Verdana" panose="020B0604030504040204" pitchFamily="34" charset="0"/>
              </a:rPr>
              <a:t>js</a:t>
            </a:r>
            <a:r>
              <a:rPr lang="en-US" sz="1600" dirty="0">
                <a:latin typeface="Verdana" panose="020B0604030504040204" pitchFamily="34" charset="0"/>
                <a:ea typeface="Verdana" panose="020B0604030504040204" pitchFamily="34" charset="0"/>
                <a:cs typeface="Verdana" panose="020B0604030504040204" pitchFamily="34" charset="0"/>
              </a:rPr>
              <a:t>/</a:t>
            </a:r>
            <a:r>
              <a:rPr lang="en-US" sz="1600" dirty="0" err="1">
                <a:latin typeface="Verdana" panose="020B0604030504040204" pitchFamily="34" charset="0"/>
                <a:ea typeface="Verdana" panose="020B0604030504040204" pitchFamily="34" charset="0"/>
                <a:cs typeface="Verdana" panose="020B0604030504040204" pitchFamily="34" charset="0"/>
              </a:rPr>
              <a:t>bootstrap.min.js</a:t>
            </a:r>
            <a:r>
              <a:rPr lang="en-US" sz="1600" dirty="0">
                <a:latin typeface="Verdana" panose="020B0604030504040204" pitchFamily="34" charset="0"/>
                <a:ea typeface="Verdana" panose="020B0604030504040204" pitchFamily="34" charset="0"/>
                <a:cs typeface="Verdana" panose="020B0604030504040204" pitchFamily="34" charset="0"/>
              </a:rPr>
              <a:t>" integrity="sha384-0mSbJDEHialfmuBBQP6A4Qrprq5OVfW37PRR3j5ELqxss1yVqOtnepnHVP9aJ7xS" </a:t>
            </a:r>
            <a:r>
              <a:rPr lang="en-US" sz="1600" dirty="0" err="1">
                <a:latin typeface="Verdana" panose="020B0604030504040204" pitchFamily="34" charset="0"/>
                <a:ea typeface="Verdana" panose="020B0604030504040204" pitchFamily="34" charset="0"/>
                <a:cs typeface="Verdana" panose="020B0604030504040204" pitchFamily="34" charset="0"/>
              </a:rPr>
              <a:t>crossorigin</a:t>
            </a:r>
            <a:r>
              <a:rPr lang="en-US" sz="1600" dirty="0">
                <a:latin typeface="Verdana" panose="020B0604030504040204" pitchFamily="34" charset="0"/>
                <a:ea typeface="Verdana" panose="020B0604030504040204" pitchFamily="34" charset="0"/>
                <a:cs typeface="Verdana" panose="020B0604030504040204" pitchFamily="34" charset="0"/>
              </a:rPr>
              <a:t>="anonymous"&gt;&lt;/script&gt;</a:t>
            </a:r>
          </a:p>
          <a:p>
            <a:r>
              <a:rPr lang="en-US" sz="2000" dirty="0">
                <a:latin typeface="Verdana" panose="020B0604030504040204" pitchFamily="34" charset="0"/>
                <a:ea typeface="Verdana" panose="020B0604030504040204" pitchFamily="34" charset="0"/>
                <a:cs typeface="Verdana" panose="020B0604030504040204" pitchFamily="34" charset="0"/>
              </a:rPr>
              <a:t>Bootstrap depends on jQuery and its JavaScript components will not run if jQuery is not loaded first!</a:t>
            </a:r>
          </a:p>
        </p:txBody>
      </p:sp>
      <p:sp>
        <p:nvSpPr>
          <p:cNvPr id="3" name="Slide Number Placeholder 2"/>
          <p:cNvSpPr>
            <a:spLocks noGrp="1"/>
          </p:cNvSpPr>
          <p:nvPr>
            <p:ph type="sldNum" sz="quarter" idx="14"/>
          </p:nvPr>
        </p:nvSpPr>
        <p:spPr/>
        <p:txBody>
          <a:bodyPr/>
          <a:lstStyle/>
          <a:p>
            <a:fld id="{12342C3A-DD85-7843-B416-BD52AB030D59}" type="slidenum">
              <a:rPr lang="en-US" smtClean="0"/>
              <a:pPr/>
              <a:t>28</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Setting up Bootstrap</a:t>
            </a:r>
          </a:p>
        </p:txBody>
      </p:sp>
    </p:spTree>
    <p:extLst>
      <p:ext uri="{BB962C8B-B14F-4D97-AF65-F5344CB8AC3E}">
        <p14:creationId xmlns:p14="http://schemas.microsoft.com/office/powerpoint/2010/main" val="37574770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29</a:t>
            </a:fld>
            <a:endParaRPr lang="en-US" dirty="0"/>
          </a:p>
        </p:txBody>
      </p:sp>
      <p:sp>
        <p:nvSpPr>
          <p:cNvPr id="4" name="Text Placeholder 3"/>
          <p:cNvSpPr>
            <a:spLocks noGrp="1"/>
          </p:cNvSpPr>
          <p:nvPr>
            <p:ph type="body" sz="quarter" idx="12"/>
          </p:nvPr>
        </p:nvSpPr>
        <p:spPr>
          <a:xfrm>
            <a:off x="466343" y="2138947"/>
            <a:ext cx="11522671" cy="1099553"/>
          </a:xfrm>
        </p:spPr>
        <p:txBody>
          <a:bodyPr/>
          <a:lstStyle/>
          <a:p>
            <a:pPr algn="ctr"/>
            <a:r>
              <a:rPr lang="en-US" sz="4000" b="1" dirty="0">
                <a:latin typeface="Verdana" panose="020B0604030504040204" pitchFamily="34" charset="0"/>
                <a:ea typeface="Verdana" panose="020B0604030504040204" pitchFamily="34" charset="0"/>
                <a:cs typeface="Verdana" panose="020B0604030504040204" pitchFamily="34" charset="0"/>
              </a:rPr>
              <a:t>Bootstrap Concepts</a:t>
            </a:r>
            <a:endParaRPr lang="en-US" b="1" dirty="0">
              <a:latin typeface="Verdana" panose="020B0604030504040204" pitchFamily="34" charset="0"/>
              <a:ea typeface="Verdana" panose="020B0604030504040204" pitchFamily="34" charset="0"/>
              <a:cs typeface="Verdana" panose="020B0604030504040204" pitchFamily="34" charset="0"/>
            </a:endParaRPr>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2448499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3</a:t>
            </a:fld>
            <a:endParaRPr lang="en-US" dirty="0"/>
          </a:p>
        </p:txBody>
      </p:sp>
      <p:sp>
        <p:nvSpPr>
          <p:cNvPr id="4" name="Text Placeholder 3"/>
          <p:cNvSpPr>
            <a:spLocks noGrp="1"/>
          </p:cNvSpPr>
          <p:nvPr>
            <p:ph type="body" sz="quarter" idx="12"/>
          </p:nvPr>
        </p:nvSpPr>
        <p:spPr>
          <a:xfrm>
            <a:off x="466343" y="2138947"/>
            <a:ext cx="11522671" cy="1099553"/>
          </a:xfrm>
        </p:spPr>
        <p:txBody>
          <a:bodyPr/>
          <a:lstStyle/>
          <a:p>
            <a:pPr algn="ctr"/>
            <a:r>
              <a:rPr lang="en-US" sz="4000" b="1" dirty="0">
                <a:latin typeface="Verdana" panose="020B0604030504040204" pitchFamily="34" charset="0"/>
                <a:ea typeface="Verdana" panose="020B0604030504040204" pitchFamily="34" charset="0"/>
                <a:cs typeface="Verdana" panose="020B0604030504040204" pitchFamily="34" charset="0"/>
              </a:rPr>
              <a:t>Accessibility through Keyboard Navigation</a:t>
            </a:r>
            <a:endParaRPr lang="en-US" b="1" dirty="0">
              <a:latin typeface="Verdana" panose="020B0604030504040204" pitchFamily="34" charset="0"/>
              <a:ea typeface="Verdana" panose="020B0604030504040204" pitchFamily="34" charset="0"/>
              <a:cs typeface="Verdana" panose="020B0604030504040204" pitchFamily="34" charset="0"/>
            </a:endParaRPr>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39883089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30</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Branding</a:t>
            </a:r>
          </a:p>
        </p:txBody>
      </p:sp>
      <p:sp>
        <p:nvSpPr>
          <p:cNvPr id="7" name="Content Placeholder 2">
            <a:extLst>
              <a:ext uri="{FF2B5EF4-FFF2-40B4-BE49-F238E27FC236}">
                <a16:creationId xmlns:a16="http://schemas.microsoft.com/office/drawing/2014/main" id="{67B9550B-5957-EC40-94D0-3A7BE510A241}"/>
              </a:ext>
            </a:extLst>
          </p:cNvPr>
          <p:cNvSpPr txBox="1">
            <a:spLocks/>
          </p:cNvSpPr>
          <p:nvPr/>
        </p:nvSpPr>
        <p:spPr>
          <a:xfrm>
            <a:off x="302605" y="1469833"/>
            <a:ext cx="10821007" cy="4023360"/>
          </a:xfrm>
          <a:prstGeom prst="rect">
            <a:avLst/>
          </a:prstGeom>
        </p:spPr>
        <p:txBody>
          <a:bodyPr/>
          <a:lst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latin typeface="Verdana" panose="020B0604030504040204" pitchFamily="34" charset="0"/>
                <a:ea typeface="Verdana" panose="020B0604030504040204" pitchFamily="34" charset="0"/>
                <a:cs typeface="Verdana" panose="020B0604030504040204" pitchFamily="34" charset="0"/>
              </a:rPr>
              <a:t>Bootstrap takes the concept of </a:t>
            </a:r>
            <a:r>
              <a:rPr lang="en-US" sz="2000" i="1" dirty="0">
                <a:latin typeface="Verdana" panose="020B0604030504040204" pitchFamily="34" charset="0"/>
                <a:ea typeface="Verdana" panose="020B0604030504040204" pitchFamily="34" charset="0"/>
                <a:cs typeface="Verdana" panose="020B0604030504040204" pitchFamily="34" charset="0"/>
              </a:rPr>
              <a:t>branding</a:t>
            </a:r>
            <a:r>
              <a:rPr lang="en-US" sz="2000" dirty="0">
                <a:latin typeface="Verdana" panose="020B0604030504040204" pitchFamily="34" charset="0"/>
                <a:ea typeface="Verdana" panose="020B0604030504040204" pitchFamily="34" charset="0"/>
                <a:cs typeface="Verdana" panose="020B0604030504040204" pitchFamily="34" charset="0"/>
              </a:rPr>
              <a:t> to a very high level; it makes sure that the following are consistent across the entire design. </a:t>
            </a:r>
          </a:p>
          <a:p>
            <a:r>
              <a:rPr lang="en-US" sz="2000" dirty="0">
                <a:latin typeface="Verdana" panose="020B0604030504040204" pitchFamily="34" charset="0"/>
                <a:ea typeface="Verdana" panose="020B0604030504040204" pitchFamily="34" charset="0"/>
                <a:cs typeface="Verdana" panose="020B0604030504040204" pitchFamily="34" charset="0"/>
              </a:rPr>
              <a:t>By compiling Bootstrap, you can set what the colors related to each suffix will be.</a:t>
            </a:r>
          </a:p>
          <a:p>
            <a:r>
              <a:rPr lang="en-US" sz="2000" dirty="0">
                <a:latin typeface="Verdana" panose="020B0604030504040204" pitchFamily="34" charset="0"/>
                <a:ea typeface="Verdana" panose="020B0604030504040204" pitchFamily="34" charset="0"/>
                <a:cs typeface="Verdana" panose="020B0604030504040204" pitchFamily="34" charset="0"/>
              </a:rPr>
              <a:t>Very often, you will see classes used that end with a branding related suffix such as:</a:t>
            </a:r>
          </a:p>
          <a:p>
            <a:endParaRPr lang="en-US" sz="2000"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8" name="Table 7">
            <a:extLst>
              <a:ext uri="{FF2B5EF4-FFF2-40B4-BE49-F238E27FC236}">
                <a16:creationId xmlns:a16="http://schemas.microsoft.com/office/drawing/2014/main" id="{1E50A7B9-D817-4345-A33B-6AD3016F4A3E}"/>
              </a:ext>
            </a:extLst>
          </p:cNvPr>
          <p:cNvGraphicFramePr>
            <a:graphicFrameLocks noGrp="1"/>
          </p:cNvGraphicFramePr>
          <p:nvPr>
            <p:extLst>
              <p:ext uri="{D42A27DB-BD31-4B8C-83A1-F6EECF244321}">
                <p14:modId xmlns:p14="http://schemas.microsoft.com/office/powerpoint/2010/main" val="801744142"/>
              </p:ext>
            </p:extLst>
          </p:nvPr>
        </p:nvGraphicFramePr>
        <p:xfrm>
          <a:off x="683908" y="3667588"/>
          <a:ext cx="10058400" cy="2416296"/>
        </p:xfrm>
        <a:graphic>
          <a:graphicData uri="http://schemas.openxmlformats.org/drawingml/2006/table">
            <a:tbl>
              <a:tblPr firstRow="1" bandRow="1">
                <a:tableStyleId>{5C22544A-7EE6-4342-B048-85BDC9FD1C3A}</a:tableStyleId>
              </a:tblPr>
              <a:tblGrid>
                <a:gridCol w="2045165">
                  <a:extLst>
                    <a:ext uri="{9D8B030D-6E8A-4147-A177-3AD203B41FA5}">
                      <a16:colId xmlns:a16="http://schemas.microsoft.com/office/drawing/2014/main" val="20000"/>
                    </a:ext>
                  </a:extLst>
                </a:gridCol>
                <a:gridCol w="8013235">
                  <a:extLst>
                    <a:ext uri="{9D8B030D-6E8A-4147-A177-3AD203B41FA5}">
                      <a16:colId xmlns:a16="http://schemas.microsoft.com/office/drawing/2014/main" val="20001"/>
                    </a:ext>
                  </a:extLst>
                </a:gridCol>
              </a:tblGrid>
              <a:tr h="310646">
                <a:tc>
                  <a:txBody>
                    <a:bodyPr/>
                    <a:lstStyle/>
                    <a:p>
                      <a:r>
                        <a:rPr lang="en-US" sz="1800" dirty="0"/>
                        <a:t>Suffix</a:t>
                      </a:r>
                    </a:p>
                  </a:txBody>
                  <a:tcPr marL="113157" marR="113157" marT="56578" marB="56578"/>
                </a:tc>
                <a:tc>
                  <a:txBody>
                    <a:bodyPr/>
                    <a:lstStyle/>
                    <a:p>
                      <a:r>
                        <a:rPr lang="en-US" sz="1800" dirty="0"/>
                        <a:t>Use</a:t>
                      </a:r>
                    </a:p>
                  </a:txBody>
                  <a:tcPr marL="113157" marR="113157" marT="56578" marB="56578"/>
                </a:tc>
                <a:extLst>
                  <a:ext uri="{0D108BD9-81ED-4DB2-BD59-A6C34878D82A}">
                    <a16:rowId xmlns:a16="http://schemas.microsoft.com/office/drawing/2014/main" val="10000"/>
                  </a:ext>
                </a:extLst>
              </a:tr>
              <a:tr h="310646">
                <a:tc>
                  <a:txBody>
                    <a:bodyPr/>
                    <a:lstStyle/>
                    <a:p>
                      <a:r>
                        <a:rPr lang="en-US" sz="1600" dirty="0">
                          <a:latin typeface="Courier" charset="0"/>
                          <a:ea typeface="Courier" charset="0"/>
                          <a:cs typeface="Courier" charset="0"/>
                        </a:rPr>
                        <a:t>-primary</a:t>
                      </a:r>
                    </a:p>
                  </a:txBody>
                  <a:tcPr marL="113157" marR="113157" marT="56578" marB="56578"/>
                </a:tc>
                <a:tc>
                  <a:txBody>
                    <a:bodyPr/>
                    <a:lstStyle/>
                    <a:p>
                      <a:r>
                        <a:rPr lang="en-US" sz="1600" dirty="0"/>
                        <a:t>A</a:t>
                      </a:r>
                      <a:r>
                        <a:rPr lang="en-US" sz="1600" baseline="0" dirty="0"/>
                        <a:t> class that ends this suffix will generally follow the primary color for the brand, such as a call-to-action button for your product</a:t>
                      </a:r>
                      <a:endParaRPr lang="en-US" sz="1600" dirty="0"/>
                    </a:p>
                  </a:txBody>
                  <a:tcPr marL="113157" marR="113157" marT="56578" marB="56578"/>
                </a:tc>
                <a:extLst>
                  <a:ext uri="{0D108BD9-81ED-4DB2-BD59-A6C34878D82A}">
                    <a16:rowId xmlns:a16="http://schemas.microsoft.com/office/drawing/2014/main" val="10001"/>
                  </a:ext>
                </a:extLst>
              </a:tr>
              <a:tr h="310646">
                <a:tc>
                  <a:txBody>
                    <a:bodyPr/>
                    <a:lstStyle/>
                    <a:p>
                      <a:r>
                        <a:rPr lang="en-US" sz="1600" dirty="0">
                          <a:latin typeface="Courier" charset="0"/>
                          <a:ea typeface="Courier" charset="0"/>
                          <a:cs typeface="Courier" charset="0"/>
                        </a:rPr>
                        <a:t>-success</a:t>
                      </a:r>
                    </a:p>
                  </a:txBody>
                  <a:tcPr marL="113157" marR="113157" marT="56578" marB="56578"/>
                </a:tc>
                <a:tc>
                  <a:txBody>
                    <a:bodyPr/>
                    <a:lstStyle/>
                    <a:p>
                      <a:r>
                        <a:rPr lang="en-US" sz="1600" dirty="0"/>
                        <a:t>Used to</a:t>
                      </a:r>
                      <a:r>
                        <a:rPr lang="en-US" sz="1600" baseline="0" dirty="0"/>
                        <a:t> represent a successful action; </a:t>
                      </a:r>
                      <a:r>
                        <a:rPr lang="en-US" sz="1600" baseline="0" dirty="0" err="1"/>
                        <a:t>ie</a:t>
                      </a:r>
                      <a:r>
                        <a:rPr lang="en-US" sz="1600" baseline="0" dirty="0"/>
                        <a:t>,</a:t>
                      </a:r>
                      <a:r>
                        <a:rPr lang="en-US" sz="1600" i="0" baseline="0" dirty="0"/>
                        <a:t> </a:t>
                      </a:r>
                      <a:r>
                        <a:rPr lang="en-US" sz="1600" i="1" baseline="0" dirty="0"/>
                        <a:t>your changes have been saved.</a:t>
                      </a:r>
                      <a:endParaRPr lang="en-US" sz="1600" baseline="0" dirty="0"/>
                    </a:p>
                  </a:txBody>
                  <a:tcPr marL="113157" marR="113157" marT="56578" marB="56578"/>
                </a:tc>
                <a:extLst>
                  <a:ext uri="{0D108BD9-81ED-4DB2-BD59-A6C34878D82A}">
                    <a16:rowId xmlns:a16="http://schemas.microsoft.com/office/drawing/2014/main" val="10002"/>
                  </a:ext>
                </a:extLst>
              </a:tr>
              <a:tr h="310646">
                <a:tc>
                  <a:txBody>
                    <a:bodyPr/>
                    <a:lstStyle/>
                    <a:p>
                      <a:r>
                        <a:rPr lang="en-US" sz="1600" dirty="0">
                          <a:latin typeface="Courier" charset="0"/>
                          <a:ea typeface="Courier" charset="0"/>
                          <a:cs typeface="Courier" charset="0"/>
                        </a:rPr>
                        <a:t>-info</a:t>
                      </a:r>
                    </a:p>
                  </a:txBody>
                  <a:tcPr marL="113157" marR="113157" marT="56578" marB="56578"/>
                </a:tc>
                <a:tc>
                  <a:txBody>
                    <a:bodyPr/>
                    <a:lstStyle/>
                    <a:p>
                      <a:r>
                        <a:rPr lang="en-US" sz="1600" baseline="0" dirty="0"/>
                        <a:t>Used to represent generic info; </a:t>
                      </a:r>
                      <a:r>
                        <a:rPr lang="en-US" sz="1600" baseline="0" dirty="0" err="1"/>
                        <a:t>ie</a:t>
                      </a:r>
                      <a:r>
                        <a:rPr lang="en-US" sz="1600" baseline="0" dirty="0"/>
                        <a:t>, </a:t>
                      </a:r>
                      <a:r>
                        <a:rPr lang="en-US" sz="1600" i="1" baseline="0" dirty="0"/>
                        <a:t>this section relates to your family history.</a:t>
                      </a:r>
                      <a:endParaRPr lang="en-US" sz="1600" baseline="0" dirty="0"/>
                    </a:p>
                  </a:txBody>
                  <a:tcPr marL="113157" marR="113157" marT="56578" marB="56578"/>
                </a:tc>
                <a:extLst>
                  <a:ext uri="{0D108BD9-81ED-4DB2-BD59-A6C34878D82A}">
                    <a16:rowId xmlns:a16="http://schemas.microsoft.com/office/drawing/2014/main" val="10003"/>
                  </a:ext>
                </a:extLst>
              </a:tr>
              <a:tr h="310646">
                <a:tc>
                  <a:txBody>
                    <a:bodyPr/>
                    <a:lstStyle/>
                    <a:p>
                      <a:r>
                        <a:rPr lang="en-US" sz="1600" dirty="0">
                          <a:latin typeface="Courier" charset="0"/>
                          <a:ea typeface="Courier" charset="0"/>
                          <a:cs typeface="Courier" charset="0"/>
                        </a:rPr>
                        <a:t>-warning</a:t>
                      </a:r>
                    </a:p>
                  </a:txBody>
                  <a:tcPr marL="113157" marR="113157" marT="56578" marB="56578"/>
                </a:tc>
                <a:tc>
                  <a:txBody>
                    <a:bodyPr/>
                    <a:lstStyle/>
                    <a:p>
                      <a:r>
                        <a:rPr lang="en-US" sz="1600" baseline="0" dirty="0"/>
                        <a:t>Used to warn the user about an imminent action / potential issue; </a:t>
                      </a:r>
                      <a:r>
                        <a:rPr lang="en-US" sz="1600" baseline="0" dirty="0" err="1"/>
                        <a:t>ie</a:t>
                      </a:r>
                      <a:r>
                        <a:rPr lang="en-US" sz="1600" baseline="0" dirty="0"/>
                        <a:t>, </a:t>
                      </a:r>
                      <a:r>
                        <a:rPr lang="en-US" sz="1600" i="1" baseline="0" dirty="0"/>
                        <a:t>saving this is irreversible</a:t>
                      </a:r>
                      <a:endParaRPr lang="en-US" sz="1600" baseline="0" dirty="0"/>
                    </a:p>
                  </a:txBody>
                  <a:tcPr marL="113157" marR="113157" marT="56578" marB="56578"/>
                </a:tc>
                <a:extLst>
                  <a:ext uri="{0D108BD9-81ED-4DB2-BD59-A6C34878D82A}">
                    <a16:rowId xmlns:a16="http://schemas.microsoft.com/office/drawing/2014/main" val="10004"/>
                  </a:ext>
                </a:extLst>
              </a:tr>
              <a:tr h="310646">
                <a:tc>
                  <a:txBody>
                    <a:bodyPr/>
                    <a:lstStyle/>
                    <a:p>
                      <a:r>
                        <a:rPr lang="en-US" sz="1600" dirty="0">
                          <a:latin typeface="Courier" charset="0"/>
                          <a:ea typeface="Courier" charset="0"/>
                          <a:cs typeface="Courier" charset="0"/>
                        </a:rPr>
                        <a:t>-danger</a:t>
                      </a:r>
                    </a:p>
                  </a:txBody>
                  <a:tcPr marL="113157" marR="113157" marT="56578" marB="56578"/>
                </a:tc>
                <a:tc>
                  <a:txBody>
                    <a:bodyPr/>
                    <a:lstStyle/>
                    <a:p>
                      <a:r>
                        <a:rPr lang="en-US" sz="1600" baseline="0" dirty="0"/>
                        <a:t>Used to represent that an error of some sort has occurred; </a:t>
                      </a:r>
                      <a:r>
                        <a:rPr lang="en-US" sz="1600" baseline="0" dirty="0" err="1"/>
                        <a:t>ie</a:t>
                      </a:r>
                      <a:r>
                        <a:rPr lang="en-US" sz="1600" baseline="0" dirty="0"/>
                        <a:t>, </a:t>
                      </a:r>
                      <a:r>
                        <a:rPr lang="en-US" sz="1600" i="1" baseline="0" dirty="0"/>
                        <a:t>you cannot divide by 0.</a:t>
                      </a:r>
                      <a:endParaRPr lang="en-US" sz="1600" baseline="0" dirty="0"/>
                    </a:p>
                  </a:txBody>
                  <a:tcPr marL="113157" marR="113157" marT="56578" marB="56578"/>
                </a:tc>
                <a:extLst>
                  <a:ext uri="{0D108BD9-81ED-4DB2-BD59-A6C34878D82A}">
                    <a16:rowId xmlns:a16="http://schemas.microsoft.com/office/drawing/2014/main" val="10005"/>
                  </a:ext>
                </a:extLst>
              </a:tr>
            </a:tbl>
          </a:graphicData>
        </a:graphic>
      </p:graphicFrame>
      <p:sp>
        <p:nvSpPr>
          <p:cNvPr id="9" name="Footer Placeholder 4">
            <a:extLst>
              <a:ext uri="{FF2B5EF4-FFF2-40B4-BE49-F238E27FC236}">
                <a16:creationId xmlns:a16="http://schemas.microsoft.com/office/drawing/2014/main" id="{19D445ED-07DF-F649-8EF3-B821B6CFBA3F}"/>
              </a:ext>
            </a:extLst>
          </p:cNvPr>
          <p:cNvSpPr txBox="1">
            <a:spLocks/>
          </p:cNvSpPr>
          <p:nvPr/>
        </p:nvSpPr>
        <p:spPr>
          <a:xfrm>
            <a:off x="3654117" y="6083884"/>
            <a:ext cx="4822804"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5755992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31</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Supported Sizes</a:t>
            </a:r>
          </a:p>
        </p:txBody>
      </p:sp>
      <p:pic>
        <p:nvPicPr>
          <p:cNvPr id="5" name="Content Placeholder 3">
            <a:extLst>
              <a:ext uri="{FF2B5EF4-FFF2-40B4-BE49-F238E27FC236}">
                <a16:creationId xmlns:a16="http://schemas.microsoft.com/office/drawing/2014/main" id="{89F07D26-7209-A24C-A341-6353C72AD3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403" y="1417637"/>
            <a:ext cx="9361193" cy="4022725"/>
          </a:xfrm>
          <a:prstGeom prst="rect">
            <a:avLst/>
          </a:prstGeom>
        </p:spPr>
      </p:pic>
    </p:spTree>
    <p:extLst>
      <p:ext uri="{BB962C8B-B14F-4D97-AF65-F5344CB8AC3E}">
        <p14:creationId xmlns:p14="http://schemas.microsoft.com/office/powerpoint/2010/main" val="27727882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32</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Print Styles!</a:t>
            </a:r>
          </a:p>
        </p:txBody>
      </p:sp>
      <p:sp>
        <p:nvSpPr>
          <p:cNvPr id="7" name="Content Placeholder 2">
            <a:extLst>
              <a:ext uri="{FF2B5EF4-FFF2-40B4-BE49-F238E27FC236}">
                <a16:creationId xmlns:a16="http://schemas.microsoft.com/office/drawing/2014/main" id="{974101B0-DA01-654A-BA30-413278C2DB5D}"/>
              </a:ext>
            </a:extLst>
          </p:cNvPr>
          <p:cNvSpPr txBox="1">
            <a:spLocks/>
          </p:cNvSpPr>
          <p:nvPr/>
        </p:nvSpPr>
        <p:spPr>
          <a:xfrm>
            <a:off x="1033145" y="1479974"/>
            <a:ext cx="10058400" cy="4023360"/>
          </a:xfrm>
          <a:prstGeom prst="rect">
            <a:avLst/>
          </a:prstGeom>
        </p:spPr>
        <p:txBody>
          <a:bodyPr/>
          <a:lst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latin typeface="Verdana" panose="020B0604030504040204" pitchFamily="34" charset="0"/>
                <a:ea typeface="Verdana" panose="020B0604030504040204" pitchFamily="34" charset="0"/>
                <a:cs typeface="Verdana" panose="020B0604030504040204" pitchFamily="34" charset="0"/>
              </a:rPr>
              <a:t>Bootstrap comes with 4 classes that allow you to manipulate how something is rendered when printed</a:t>
            </a:r>
          </a:p>
          <a:p>
            <a:pPr lvl="1"/>
            <a:r>
              <a:rPr lang="en-US" sz="2000" dirty="0">
                <a:latin typeface="Verdana" panose="020B0604030504040204" pitchFamily="34" charset="0"/>
                <a:ea typeface="Verdana" panose="020B0604030504040204" pitchFamily="34" charset="0"/>
                <a:cs typeface="Verdana" panose="020B0604030504040204" pitchFamily="34" charset="0"/>
              </a:rPr>
              <a:t>These prevent your recipe website with comments from destroying an ink cartridge</a:t>
            </a:r>
          </a:p>
          <a:p>
            <a:pPr lvl="2"/>
            <a:r>
              <a:rPr lang="en-US" dirty="0">
                <a:latin typeface="Verdana" panose="020B0604030504040204" pitchFamily="34" charset="0"/>
                <a:ea typeface="Verdana" panose="020B0604030504040204" pitchFamily="34" charset="0"/>
                <a:cs typeface="Verdana" panose="020B0604030504040204" pitchFamily="34" charset="0"/>
                <a:hlinkClick r:id="rId2"/>
              </a:rPr>
              <a:t>http://coffeegrammer.com/cheesecake-printers-and-morality/</a:t>
            </a:r>
            <a:endParaRPr lang="en-US" dirty="0">
              <a:latin typeface="Verdana" panose="020B0604030504040204" pitchFamily="34" charset="0"/>
              <a:ea typeface="Verdana" panose="020B0604030504040204" pitchFamily="34" charset="0"/>
              <a:cs typeface="Verdana" panose="020B0604030504040204" pitchFamily="34" charset="0"/>
            </a:endParaRPr>
          </a:p>
        </p:txBody>
      </p:sp>
      <p:pic>
        <p:nvPicPr>
          <p:cNvPr id="8" name="Picture 7">
            <a:extLst>
              <a:ext uri="{FF2B5EF4-FFF2-40B4-BE49-F238E27FC236}">
                <a16:creationId xmlns:a16="http://schemas.microsoft.com/office/drawing/2014/main" id="{2EEE5098-8B80-DA4E-BC22-F33ED40BC6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832" y="3550774"/>
            <a:ext cx="10339159" cy="1952560"/>
          </a:xfrm>
          <a:prstGeom prst="rect">
            <a:avLst/>
          </a:prstGeom>
        </p:spPr>
      </p:pic>
    </p:spTree>
    <p:extLst>
      <p:ext uri="{BB962C8B-B14F-4D97-AF65-F5344CB8AC3E}">
        <p14:creationId xmlns:p14="http://schemas.microsoft.com/office/powerpoint/2010/main" val="16997720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33</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Accessibility In Bootstrap</a:t>
            </a:r>
          </a:p>
        </p:txBody>
      </p:sp>
      <p:sp>
        <p:nvSpPr>
          <p:cNvPr id="9" name="Footer Placeholder 4">
            <a:extLst>
              <a:ext uri="{FF2B5EF4-FFF2-40B4-BE49-F238E27FC236}">
                <a16:creationId xmlns:a16="http://schemas.microsoft.com/office/drawing/2014/main" id="{19D445ED-07DF-F649-8EF3-B821B6CFBA3F}"/>
              </a:ext>
            </a:extLst>
          </p:cNvPr>
          <p:cNvSpPr txBox="1">
            <a:spLocks/>
          </p:cNvSpPr>
          <p:nvPr/>
        </p:nvSpPr>
        <p:spPr>
          <a:xfrm>
            <a:off x="3654117" y="6083884"/>
            <a:ext cx="4822804"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0" name="Content Placeholder 2">
            <a:extLst>
              <a:ext uri="{FF2B5EF4-FFF2-40B4-BE49-F238E27FC236}">
                <a16:creationId xmlns:a16="http://schemas.microsoft.com/office/drawing/2014/main" id="{F32E33D8-7A24-524D-991A-90CA19CD8722}"/>
              </a:ext>
            </a:extLst>
          </p:cNvPr>
          <p:cNvSpPr txBox="1">
            <a:spLocks/>
          </p:cNvSpPr>
          <p:nvPr/>
        </p:nvSpPr>
        <p:spPr>
          <a:xfrm>
            <a:off x="727773" y="1358629"/>
            <a:ext cx="10058400" cy="4023360"/>
          </a:xfrm>
          <a:prstGeom prst="rect">
            <a:avLst/>
          </a:prstGeom>
        </p:spPr>
        <p:txBody>
          <a:bodyPr/>
          <a:lst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latin typeface="Verdana" panose="020B0604030504040204" pitchFamily="34" charset="0"/>
                <a:ea typeface="Verdana" panose="020B0604030504040204" pitchFamily="34" charset="0"/>
                <a:cs typeface="Verdana" panose="020B0604030504040204" pitchFamily="34" charset="0"/>
              </a:rPr>
              <a:t>Bootstrap includes many classes that are used for accessibility reasons to perform simple tasks.</a:t>
            </a:r>
          </a:p>
          <a:p>
            <a:r>
              <a:rPr lang="en-US" sz="2000" dirty="0">
                <a:latin typeface="Verdana" panose="020B0604030504040204" pitchFamily="34" charset="0"/>
                <a:ea typeface="Verdana" panose="020B0604030504040204" pitchFamily="34" charset="0"/>
                <a:cs typeface="Verdana" panose="020B0604030504040204" pitchFamily="34" charset="0"/>
              </a:rPr>
              <a:t>Many colors chosen by default in Bootstrap had accessibility in mind with respect to color contrast, however some things such as preformatted code have a low color contrast.</a:t>
            </a:r>
          </a:p>
          <a:p>
            <a:r>
              <a:rPr lang="en-US" sz="2000" dirty="0">
                <a:latin typeface="Verdana" panose="020B0604030504040204" pitchFamily="34" charset="0"/>
                <a:ea typeface="Verdana" panose="020B0604030504040204" pitchFamily="34" charset="0"/>
                <a:cs typeface="Verdana" panose="020B0604030504040204" pitchFamily="34" charset="0"/>
              </a:rPr>
              <a:t>You will have to correct these issues.</a:t>
            </a:r>
          </a:p>
        </p:txBody>
      </p:sp>
      <p:graphicFrame>
        <p:nvGraphicFramePr>
          <p:cNvPr id="11" name="Table 10">
            <a:extLst>
              <a:ext uri="{FF2B5EF4-FFF2-40B4-BE49-F238E27FC236}">
                <a16:creationId xmlns:a16="http://schemas.microsoft.com/office/drawing/2014/main" id="{D19E4E37-E037-0A47-A792-DAFA8DE4CBE3}"/>
              </a:ext>
            </a:extLst>
          </p:cNvPr>
          <p:cNvGraphicFramePr>
            <a:graphicFrameLocks noGrp="1"/>
          </p:cNvGraphicFramePr>
          <p:nvPr>
            <p:extLst>
              <p:ext uri="{D42A27DB-BD31-4B8C-83A1-F6EECF244321}">
                <p14:modId xmlns:p14="http://schemas.microsoft.com/office/powerpoint/2010/main" val="140208507"/>
              </p:ext>
            </p:extLst>
          </p:nvPr>
        </p:nvGraphicFramePr>
        <p:xfrm>
          <a:off x="727773" y="3698330"/>
          <a:ext cx="10058400" cy="1946144"/>
        </p:xfrm>
        <a:graphic>
          <a:graphicData uri="http://schemas.openxmlformats.org/drawingml/2006/table">
            <a:tbl>
              <a:tblPr firstRow="1" bandRow="1">
                <a:tableStyleId>{5C22544A-7EE6-4342-B048-85BDC9FD1C3A}</a:tableStyleId>
              </a:tblPr>
              <a:tblGrid>
                <a:gridCol w="2624714">
                  <a:extLst>
                    <a:ext uri="{9D8B030D-6E8A-4147-A177-3AD203B41FA5}">
                      <a16:colId xmlns:a16="http://schemas.microsoft.com/office/drawing/2014/main" val="20000"/>
                    </a:ext>
                  </a:extLst>
                </a:gridCol>
                <a:gridCol w="7433686">
                  <a:extLst>
                    <a:ext uri="{9D8B030D-6E8A-4147-A177-3AD203B41FA5}">
                      <a16:colId xmlns:a16="http://schemas.microsoft.com/office/drawing/2014/main" val="20001"/>
                    </a:ext>
                  </a:extLst>
                </a:gridCol>
              </a:tblGrid>
              <a:tr h="310646">
                <a:tc>
                  <a:txBody>
                    <a:bodyPr/>
                    <a:lstStyle/>
                    <a:p>
                      <a:r>
                        <a:rPr lang="en-US" sz="1800" dirty="0"/>
                        <a:t>Suffix</a:t>
                      </a:r>
                    </a:p>
                  </a:txBody>
                  <a:tcPr marL="113157" marR="113157" marT="56578" marB="56578"/>
                </a:tc>
                <a:tc>
                  <a:txBody>
                    <a:bodyPr/>
                    <a:lstStyle/>
                    <a:p>
                      <a:r>
                        <a:rPr lang="en-US" sz="1800" dirty="0"/>
                        <a:t>Use</a:t>
                      </a:r>
                    </a:p>
                  </a:txBody>
                  <a:tcPr marL="113157" marR="113157" marT="56578" marB="56578"/>
                </a:tc>
                <a:extLst>
                  <a:ext uri="{0D108BD9-81ED-4DB2-BD59-A6C34878D82A}">
                    <a16:rowId xmlns:a16="http://schemas.microsoft.com/office/drawing/2014/main" val="10000"/>
                  </a:ext>
                </a:extLst>
              </a:tr>
              <a:tr h="310646">
                <a:tc>
                  <a:txBody>
                    <a:bodyPr/>
                    <a:lstStyle/>
                    <a:p>
                      <a:r>
                        <a:rPr lang="en-US" sz="1600" dirty="0" err="1">
                          <a:latin typeface="Courier" charset="0"/>
                          <a:ea typeface="Courier" charset="0"/>
                          <a:cs typeface="Courier" charset="0"/>
                        </a:rPr>
                        <a:t>sr</a:t>
                      </a:r>
                      <a:r>
                        <a:rPr lang="en-US" sz="1600" dirty="0">
                          <a:latin typeface="Courier" charset="0"/>
                          <a:ea typeface="Courier" charset="0"/>
                          <a:cs typeface="Courier" charset="0"/>
                        </a:rPr>
                        <a:t>-only</a:t>
                      </a:r>
                    </a:p>
                  </a:txBody>
                  <a:tcPr marL="113157" marR="113157" marT="56578" marB="56578"/>
                </a:tc>
                <a:tc>
                  <a:txBody>
                    <a:bodyPr/>
                    <a:lstStyle/>
                    <a:p>
                      <a:r>
                        <a:rPr lang="en-US" sz="1600" dirty="0"/>
                        <a:t>An element with this class will only be</a:t>
                      </a:r>
                      <a:r>
                        <a:rPr lang="en-US" sz="1600" baseline="0" dirty="0"/>
                        <a:t> visible to a screen-reader.</a:t>
                      </a:r>
                      <a:endParaRPr lang="en-US" sz="1600" dirty="0"/>
                    </a:p>
                  </a:txBody>
                  <a:tcPr marL="113157" marR="113157" marT="56578" marB="56578"/>
                </a:tc>
                <a:extLst>
                  <a:ext uri="{0D108BD9-81ED-4DB2-BD59-A6C34878D82A}">
                    <a16:rowId xmlns:a16="http://schemas.microsoft.com/office/drawing/2014/main" val="10001"/>
                  </a:ext>
                </a:extLst>
              </a:tr>
              <a:tr h="310646">
                <a:tc>
                  <a:txBody>
                    <a:bodyPr/>
                    <a:lstStyle/>
                    <a:p>
                      <a:r>
                        <a:rPr lang="en-US" sz="1600" dirty="0" err="1">
                          <a:latin typeface="Courier" charset="0"/>
                          <a:ea typeface="Courier" charset="0"/>
                          <a:cs typeface="Courier" charset="0"/>
                        </a:rPr>
                        <a:t>sr</a:t>
                      </a:r>
                      <a:r>
                        <a:rPr lang="en-US" sz="1600" dirty="0">
                          <a:latin typeface="Courier" charset="0"/>
                          <a:ea typeface="Courier" charset="0"/>
                          <a:cs typeface="Courier" charset="0"/>
                        </a:rPr>
                        <a:t>-only-focusable</a:t>
                      </a:r>
                    </a:p>
                  </a:txBody>
                  <a:tcPr marL="113157" marR="113157" marT="56578" marB="56578"/>
                </a:tc>
                <a:tc>
                  <a:txBody>
                    <a:bodyPr/>
                    <a:lstStyle/>
                    <a:p>
                      <a:r>
                        <a:rPr lang="en-US" sz="1600" baseline="0" dirty="0"/>
                        <a:t>Will be focusable by a screen reader and visible to a screen-reader on focus, useful to make links to jump to content.</a:t>
                      </a:r>
                    </a:p>
                  </a:txBody>
                  <a:tcPr marL="113157" marR="113157" marT="56578" marB="56578"/>
                </a:tc>
                <a:extLst>
                  <a:ext uri="{0D108BD9-81ED-4DB2-BD59-A6C34878D82A}">
                    <a16:rowId xmlns:a16="http://schemas.microsoft.com/office/drawing/2014/main" val="10002"/>
                  </a:ext>
                </a:extLst>
              </a:tr>
              <a:tr h="310646">
                <a:tc>
                  <a:txBody>
                    <a:bodyPr/>
                    <a:lstStyle/>
                    <a:p>
                      <a:r>
                        <a:rPr lang="en-US" sz="1600" dirty="0">
                          <a:latin typeface="Courier" charset="0"/>
                          <a:ea typeface="Courier" charset="0"/>
                          <a:cs typeface="Courier" charset="0"/>
                        </a:rPr>
                        <a:t>text-hide</a:t>
                      </a:r>
                    </a:p>
                  </a:txBody>
                  <a:tcPr marL="113157" marR="113157" marT="56578" marB="56578"/>
                </a:tc>
                <a:tc>
                  <a:txBody>
                    <a:bodyPr/>
                    <a:lstStyle/>
                    <a:p>
                      <a:r>
                        <a:rPr lang="en-US" sz="1600" dirty="0"/>
                        <a:t>Text inside an element</a:t>
                      </a:r>
                      <a:r>
                        <a:rPr lang="en-US" sz="1600" baseline="0" dirty="0"/>
                        <a:t> with this class will not be shown visually, but will appear to screen readers.</a:t>
                      </a:r>
                    </a:p>
                  </a:txBody>
                  <a:tcPr marL="113157" marR="113157" marT="56578" marB="5657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426831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61888"/>
            <a:ext cx="11585731" cy="4385167"/>
          </a:xfrm>
        </p:spPr>
        <p:txBody>
          <a:bodyPr/>
          <a:lstStyle/>
          <a:p>
            <a:r>
              <a:rPr lang="en-US" sz="2000" dirty="0">
                <a:latin typeface="Verdana" panose="020B0604030504040204" pitchFamily="34" charset="0"/>
                <a:ea typeface="Verdana" panose="020B0604030504040204" pitchFamily="34" charset="0"/>
                <a:cs typeface="Verdana" panose="020B0604030504040204" pitchFamily="34" charset="0"/>
              </a:rPr>
              <a:t>Bootstrap is actually written in a CSS-like language called LESS, which compiles into CSS.</a:t>
            </a:r>
          </a:p>
          <a:p>
            <a:r>
              <a:rPr lang="en-US" sz="2000" dirty="0">
                <a:latin typeface="Verdana" panose="020B0604030504040204" pitchFamily="34" charset="0"/>
                <a:ea typeface="Verdana" panose="020B0604030504040204" pitchFamily="34" charset="0"/>
                <a:cs typeface="Verdana" panose="020B0604030504040204" pitchFamily="34" charset="0"/>
              </a:rPr>
              <a:t>As such, you can download Bootstrap’s source, edit variables which define things like branding color, default text size, etc. and make a custom version of Bootstrap.</a:t>
            </a:r>
          </a:p>
          <a:p>
            <a:r>
              <a:rPr lang="en-US" sz="2000" dirty="0">
                <a:latin typeface="Verdana" panose="020B0604030504040204" pitchFamily="34" charset="0"/>
                <a:ea typeface="Verdana" panose="020B0604030504040204" pitchFamily="34" charset="0"/>
                <a:cs typeface="Verdana" panose="020B0604030504040204" pitchFamily="34" charset="0"/>
              </a:rPr>
              <a:t>This also allows you to include Bootstrap’s source into your custom code and only include styles relevant to your application.</a:t>
            </a:r>
          </a:p>
        </p:txBody>
      </p:sp>
      <p:sp>
        <p:nvSpPr>
          <p:cNvPr id="3" name="Slide Number Placeholder 2"/>
          <p:cNvSpPr>
            <a:spLocks noGrp="1"/>
          </p:cNvSpPr>
          <p:nvPr>
            <p:ph type="sldNum" sz="quarter" idx="14"/>
          </p:nvPr>
        </p:nvSpPr>
        <p:spPr/>
        <p:txBody>
          <a:bodyPr/>
          <a:lstStyle/>
          <a:p>
            <a:fld id="{12342C3A-DD85-7843-B416-BD52AB030D59}" type="slidenum">
              <a:rPr lang="en-US" smtClean="0"/>
              <a:pPr/>
              <a:t>34</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Compiling Bootstrap</a:t>
            </a:r>
          </a:p>
        </p:txBody>
      </p:sp>
    </p:spTree>
    <p:extLst>
      <p:ext uri="{BB962C8B-B14F-4D97-AF65-F5344CB8AC3E}">
        <p14:creationId xmlns:p14="http://schemas.microsoft.com/office/powerpoint/2010/main" val="37527209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35</a:t>
            </a:fld>
            <a:endParaRPr lang="en-US" dirty="0"/>
          </a:p>
        </p:txBody>
      </p:sp>
      <p:sp>
        <p:nvSpPr>
          <p:cNvPr id="4" name="Text Placeholder 3"/>
          <p:cNvSpPr>
            <a:spLocks noGrp="1"/>
          </p:cNvSpPr>
          <p:nvPr>
            <p:ph type="body" sz="quarter" idx="12"/>
          </p:nvPr>
        </p:nvSpPr>
        <p:spPr>
          <a:xfrm>
            <a:off x="466343" y="2138947"/>
            <a:ext cx="11522671" cy="1099553"/>
          </a:xfrm>
        </p:spPr>
        <p:txBody>
          <a:bodyPr/>
          <a:lstStyle/>
          <a:p>
            <a:pPr algn="ctr"/>
            <a:r>
              <a:rPr lang="en-US" sz="4000" b="1" dirty="0">
                <a:latin typeface="Verdana" panose="020B0604030504040204" pitchFamily="34" charset="0"/>
                <a:ea typeface="Verdana" panose="020B0604030504040204" pitchFamily="34" charset="0"/>
                <a:cs typeface="Verdana" panose="020B0604030504040204" pitchFamily="34" charset="0"/>
              </a:rPr>
              <a:t>The Grid</a:t>
            </a:r>
            <a:endParaRPr lang="en-US" b="1" dirty="0">
              <a:latin typeface="Verdana" panose="020B0604030504040204" pitchFamily="34" charset="0"/>
              <a:ea typeface="Verdana" panose="020B0604030504040204" pitchFamily="34" charset="0"/>
              <a:cs typeface="Verdana" panose="020B0604030504040204" pitchFamily="34" charset="0"/>
            </a:endParaRPr>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29915638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61888"/>
            <a:ext cx="11585731" cy="4385167"/>
          </a:xfrm>
        </p:spPr>
        <p:txBody>
          <a:bodyPr/>
          <a:lstStyle/>
          <a:p>
            <a:r>
              <a:rPr lang="en-US" sz="2000" dirty="0">
                <a:latin typeface="Verdana" panose="020B0604030504040204" pitchFamily="34" charset="0"/>
                <a:ea typeface="Verdana" panose="020B0604030504040204" pitchFamily="34" charset="0"/>
                <a:cs typeface="Verdana" panose="020B0604030504040204" pitchFamily="34" charset="0"/>
              </a:rPr>
              <a:t>In graphic design a grid is a series of guide lines used to structure content.</a:t>
            </a:r>
          </a:p>
          <a:p>
            <a:r>
              <a:rPr lang="en-US" sz="2000" dirty="0">
                <a:latin typeface="Verdana" panose="020B0604030504040204" pitchFamily="34" charset="0"/>
                <a:ea typeface="Verdana" panose="020B0604030504040204" pitchFamily="34" charset="0"/>
                <a:cs typeface="Verdana" panose="020B0604030504040204" pitchFamily="34" charset="0"/>
              </a:rPr>
              <a:t>In web development, designs are often created against grids; this means that designers setup the content to fall within a certain number of columns.</a:t>
            </a:r>
          </a:p>
          <a:p>
            <a:r>
              <a:rPr lang="en-US" sz="2000" dirty="0">
                <a:latin typeface="Verdana" panose="020B0604030504040204" pitchFamily="34" charset="0"/>
                <a:ea typeface="Verdana" panose="020B0604030504040204" pitchFamily="34" charset="0"/>
                <a:cs typeface="Verdana" panose="020B0604030504040204" pitchFamily="34" charset="0"/>
              </a:rPr>
              <a:t>Nowadays, it is common for grids to be a combination of fluid and fixed widths; the max size of a row will change with the resolution of a screen, whereas the rows will always be divided into columns of equal width.</a:t>
            </a:r>
          </a:p>
        </p:txBody>
      </p:sp>
      <p:sp>
        <p:nvSpPr>
          <p:cNvPr id="3" name="Slide Number Placeholder 2"/>
          <p:cNvSpPr>
            <a:spLocks noGrp="1"/>
          </p:cNvSpPr>
          <p:nvPr>
            <p:ph type="sldNum" sz="quarter" idx="14"/>
          </p:nvPr>
        </p:nvSpPr>
        <p:spPr/>
        <p:txBody>
          <a:bodyPr/>
          <a:lstStyle/>
          <a:p>
            <a:fld id="{12342C3A-DD85-7843-B416-BD52AB030D59}" type="slidenum">
              <a:rPr lang="en-US" smtClean="0"/>
              <a:pPr/>
              <a:t>36</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What is a grid?</a:t>
            </a:r>
          </a:p>
        </p:txBody>
      </p:sp>
    </p:spTree>
    <p:extLst>
      <p:ext uri="{BB962C8B-B14F-4D97-AF65-F5344CB8AC3E}">
        <p14:creationId xmlns:p14="http://schemas.microsoft.com/office/powerpoint/2010/main" val="31274968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61888"/>
            <a:ext cx="11585731" cy="4385167"/>
          </a:xfrm>
        </p:spPr>
        <p:txBody>
          <a:bodyPr/>
          <a:lstStyle/>
          <a:p>
            <a:r>
              <a:rPr lang="en-US" sz="2000" dirty="0">
                <a:latin typeface="Verdana" panose="020B0604030504040204" pitchFamily="34" charset="0"/>
                <a:ea typeface="Verdana" panose="020B0604030504040204" pitchFamily="34" charset="0"/>
                <a:cs typeface="Verdana" panose="020B0604030504040204" pitchFamily="34" charset="0"/>
              </a:rPr>
              <a:t>Bootstrap has a very simple grid that can adapt to the current screen size.</a:t>
            </a:r>
          </a:p>
          <a:p>
            <a:r>
              <a:rPr lang="en-US" sz="2000" dirty="0">
                <a:latin typeface="Verdana" panose="020B0604030504040204" pitchFamily="34" charset="0"/>
                <a:ea typeface="Verdana" panose="020B0604030504040204" pitchFamily="34" charset="0"/>
                <a:cs typeface="Verdana" panose="020B0604030504040204" pitchFamily="34" charset="0"/>
              </a:rPr>
              <a:t>Bootstrap’s grid allows you to setup rows with content, where each content element is set to take a certain number of columns in each row. </a:t>
            </a:r>
          </a:p>
          <a:p>
            <a:r>
              <a:rPr lang="en-US" sz="2000" dirty="0">
                <a:latin typeface="Verdana" panose="020B0604030504040204" pitchFamily="34" charset="0"/>
                <a:ea typeface="Verdana" panose="020B0604030504040204" pitchFamily="34" charset="0"/>
                <a:cs typeface="Verdana" panose="020B0604030504040204" pitchFamily="34" charset="0"/>
              </a:rPr>
              <a:t>Most importantly, it allows you to setup how many columns your content will use at different resolutions.</a:t>
            </a:r>
          </a:p>
          <a:p>
            <a:r>
              <a:rPr lang="en-US" sz="2000" dirty="0">
                <a:latin typeface="Verdana" panose="020B0604030504040204" pitchFamily="34" charset="0"/>
                <a:ea typeface="Verdana" panose="020B0604030504040204" pitchFamily="34" charset="0"/>
                <a:cs typeface="Verdana" panose="020B0604030504040204" pitchFamily="34" charset="0"/>
              </a:rPr>
              <a:t>For example, you could have a gallery where images take up:</a:t>
            </a:r>
          </a:p>
          <a:p>
            <a:pPr lvl="1"/>
            <a:r>
              <a:rPr lang="en-US" sz="2000" dirty="0">
                <a:latin typeface="Verdana" panose="020B0604030504040204" pitchFamily="34" charset="0"/>
                <a:ea typeface="Verdana" panose="020B0604030504040204" pitchFamily="34" charset="0"/>
                <a:cs typeface="Verdana" panose="020B0604030504040204" pitchFamily="34" charset="0"/>
              </a:rPr>
              <a:t>Hidden when the screen is &lt; 768px</a:t>
            </a:r>
          </a:p>
          <a:p>
            <a:pPr lvl="1"/>
            <a:r>
              <a:rPr lang="en-US" sz="2000" dirty="0">
                <a:latin typeface="Verdana" panose="020B0604030504040204" pitchFamily="34" charset="0"/>
                <a:ea typeface="Verdana" panose="020B0604030504040204" pitchFamily="34" charset="0"/>
                <a:cs typeface="Verdana" panose="020B0604030504040204" pitchFamily="34" charset="0"/>
              </a:rPr>
              <a:t>The entire width of the row when the screen is between 768 and 991px</a:t>
            </a:r>
          </a:p>
          <a:p>
            <a:pPr lvl="1"/>
            <a:r>
              <a:rPr lang="en-US" sz="2000" dirty="0">
                <a:latin typeface="Verdana" panose="020B0604030504040204" pitchFamily="34" charset="0"/>
                <a:ea typeface="Verdana" panose="020B0604030504040204" pitchFamily="34" charset="0"/>
                <a:cs typeface="Verdana" panose="020B0604030504040204" pitchFamily="34" charset="0"/>
              </a:rPr>
              <a:t>Half the width of the row when the screen is between 992px and 1200px</a:t>
            </a:r>
          </a:p>
          <a:p>
            <a:pPr lvl="1"/>
            <a:r>
              <a:rPr lang="en-US" sz="2000" dirty="0">
                <a:latin typeface="Verdana" panose="020B0604030504040204" pitchFamily="34" charset="0"/>
                <a:ea typeface="Verdana" panose="020B0604030504040204" pitchFamily="34" charset="0"/>
                <a:cs typeface="Verdana" panose="020B0604030504040204" pitchFamily="34" charset="0"/>
              </a:rPr>
              <a:t>One third the width row when the screen is 1200px or wider.</a:t>
            </a:r>
          </a:p>
          <a:p>
            <a:r>
              <a:rPr lang="en-US" sz="2000" dirty="0">
                <a:latin typeface="Verdana" panose="020B0604030504040204" pitchFamily="34" charset="0"/>
                <a:ea typeface="Verdana" panose="020B0604030504040204" pitchFamily="34" charset="0"/>
                <a:cs typeface="Verdana" panose="020B0604030504040204" pitchFamily="34" charset="0"/>
              </a:rPr>
              <a:t>This can all be accomplished by having a combination classes that dictate how many columns something should take up at particular sizes.</a:t>
            </a:r>
          </a:p>
        </p:txBody>
      </p:sp>
      <p:sp>
        <p:nvSpPr>
          <p:cNvPr id="3" name="Slide Number Placeholder 2"/>
          <p:cNvSpPr>
            <a:spLocks noGrp="1"/>
          </p:cNvSpPr>
          <p:nvPr>
            <p:ph type="sldNum" sz="quarter" idx="14"/>
          </p:nvPr>
        </p:nvSpPr>
        <p:spPr/>
        <p:txBody>
          <a:bodyPr/>
          <a:lstStyle/>
          <a:p>
            <a:fld id="{12342C3A-DD85-7843-B416-BD52AB030D59}" type="slidenum">
              <a:rPr lang="en-US" smtClean="0"/>
              <a:pPr/>
              <a:t>37</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Bootstrap’s Grid</a:t>
            </a:r>
          </a:p>
        </p:txBody>
      </p:sp>
    </p:spTree>
    <p:extLst>
      <p:ext uri="{BB962C8B-B14F-4D97-AF65-F5344CB8AC3E}">
        <p14:creationId xmlns:p14="http://schemas.microsoft.com/office/powerpoint/2010/main" val="2503905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61888"/>
            <a:ext cx="11585731" cy="4385167"/>
          </a:xfrm>
        </p:spPr>
        <p:txBody>
          <a:bodyPr/>
          <a:lstStyle/>
          <a:p>
            <a:r>
              <a:rPr lang="en-US" sz="2000" dirty="0">
                <a:latin typeface="Verdana" panose="020B0604030504040204" pitchFamily="34" charset="0"/>
                <a:ea typeface="Verdana" panose="020B0604030504040204" pitchFamily="34" charset="0"/>
                <a:cs typeface="Verdana" panose="020B0604030504040204" pitchFamily="34" charset="0"/>
              </a:rPr>
              <a:t>You can use your grid at all levels of your content. For example, you could structure a blog as:</a:t>
            </a:r>
          </a:p>
          <a:p>
            <a:pPr lvl="1"/>
            <a:r>
              <a:rPr lang="en-US" dirty="0" err="1">
                <a:latin typeface="Verdana" panose="020B0604030504040204" pitchFamily="34" charset="0"/>
                <a:ea typeface="Verdana" panose="020B0604030504040204" pitchFamily="34" charset="0"/>
                <a:cs typeface="Verdana" panose="020B0604030504040204" pitchFamily="34" charset="0"/>
              </a:rPr>
              <a:t>div.container</a:t>
            </a:r>
            <a:r>
              <a:rPr lang="en-US" dirty="0">
                <a:latin typeface="Verdana" panose="020B0604030504040204" pitchFamily="34" charset="0"/>
                <a:ea typeface="Verdana" panose="020B0604030504040204" pitchFamily="34" charset="0"/>
                <a:cs typeface="Verdana" panose="020B0604030504040204" pitchFamily="34" charset="0"/>
              </a:rPr>
              <a:t> </a:t>
            </a:r>
          </a:p>
          <a:p>
            <a:pPr lvl="2"/>
            <a:r>
              <a:rPr lang="en-US" sz="1400" dirty="0" err="1">
                <a:latin typeface="Verdana" panose="020B0604030504040204" pitchFamily="34" charset="0"/>
                <a:ea typeface="Verdana" panose="020B0604030504040204" pitchFamily="34" charset="0"/>
                <a:cs typeface="Verdana" panose="020B0604030504040204" pitchFamily="34" charset="0"/>
              </a:rPr>
              <a:t>div.row</a:t>
            </a:r>
            <a:endParaRPr lang="en-US" sz="1400" dirty="0">
              <a:latin typeface="Verdana" panose="020B0604030504040204" pitchFamily="34" charset="0"/>
              <a:ea typeface="Verdana" panose="020B0604030504040204" pitchFamily="34" charset="0"/>
              <a:cs typeface="Verdana" panose="020B0604030504040204" pitchFamily="34" charset="0"/>
            </a:endParaRPr>
          </a:p>
          <a:p>
            <a:pPr lvl="3"/>
            <a:r>
              <a:rPr lang="en-US" sz="1400" dirty="0">
                <a:latin typeface="Verdana" panose="020B0604030504040204" pitchFamily="34" charset="0"/>
                <a:ea typeface="Verdana" panose="020B0604030504040204" pitchFamily="34" charset="0"/>
                <a:cs typeface="Verdana" panose="020B0604030504040204" pitchFamily="34" charset="0"/>
              </a:rPr>
              <a:t>div.col-sm-12.col-md-8.col-lg-6.blog-post-container</a:t>
            </a:r>
          </a:p>
          <a:p>
            <a:pPr lvl="4"/>
            <a:r>
              <a:rPr lang="en-US" sz="1400" dirty="0" err="1">
                <a:latin typeface="Verdana" panose="020B0604030504040204" pitchFamily="34" charset="0"/>
                <a:ea typeface="Verdana" panose="020B0604030504040204" pitchFamily="34" charset="0"/>
                <a:cs typeface="Verdana" panose="020B0604030504040204" pitchFamily="34" charset="0"/>
              </a:rPr>
              <a:t>div.row</a:t>
            </a:r>
            <a:r>
              <a:rPr lang="en-US" sz="1400" dirty="0">
                <a:latin typeface="Verdana" panose="020B0604030504040204" pitchFamily="34" charset="0"/>
                <a:ea typeface="Verdana" panose="020B0604030504040204" pitchFamily="34" charset="0"/>
                <a:cs typeface="Verdana" panose="020B0604030504040204" pitchFamily="34" charset="0"/>
              </a:rPr>
              <a:t> (10 times repeated, for 10 posts)</a:t>
            </a:r>
          </a:p>
          <a:p>
            <a:pPr lvl="5"/>
            <a:r>
              <a:rPr lang="en-US" sz="1400" dirty="0">
                <a:latin typeface="Verdana" panose="020B0604030504040204" pitchFamily="34" charset="0"/>
                <a:ea typeface="Verdana" panose="020B0604030504040204" pitchFamily="34" charset="0"/>
                <a:cs typeface="Verdana" panose="020B0604030504040204" pitchFamily="34" charset="0"/>
              </a:rPr>
              <a:t>div.hidden-sm.col-md-2.avatar</a:t>
            </a:r>
          </a:p>
          <a:p>
            <a:pPr lvl="5"/>
            <a:r>
              <a:rPr lang="en-US" sz="1400" dirty="0">
                <a:latin typeface="Verdana" panose="020B0604030504040204" pitchFamily="34" charset="0"/>
                <a:ea typeface="Verdana" panose="020B0604030504040204" pitchFamily="34" charset="0"/>
                <a:cs typeface="Verdana" panose="020B0604030504040204" pitchFamily="34" charset="0"/>
              </a:rPr>
              <a:t>div.col-sm-12.col-md-6.description</a:t>
            </a:r>
          </a:p>
          <a:p>
            <a:pPr lvl="6"/>
            <a:r>
              <a:rPr lang="en-US" sz="1400" dirty="0">
                <a:latin typeface="Verdana" panose="020B0604030504040204" pitchFamily="34" charset="0"/>
                <a:ea typeface="Verdana" panose="020B0604030504040204" pitchFamily="34" charset="0"/>
                <a:cs typeface="Verdana" panose="020B0604030504040204" pitchFamily="34" charset="0"/>
              </a:rPr>
              <a:t>h3.title</a:t>
            </a:r>
          </a:p>
          <a:p>
            <a:pPr lvl="6"/>
            <a:r>
              <a:rPr lang="en-US" sz="1400" dirty="0">
                <a:latin typeface="Verdana" panose="020B0604030504040204" pitchFamily="34" charset="0"/>
                <a:ea typeface="Verdana" panose="020B0604030504040204" pitchFamily="34" charset="0"/>
                <a:cs typeface="Verdana" panose="020B0604030504040204" pitchFamily="34" charset="0"/>
              </a:rPr>
              <a:t>p</a:t>
            </a:r>
          </a:p>
          <a:p>
            <a:pPr lvl="3"/>
            <a:r>
              <a:rPr lang="en-US" sz="1400" dirty="0">
                <a:latin typeface="Verdana" panose="020B0604030504040204" pitchFamily="34" charset="0"/>
                <a:ea typeface="Verdana" panose="020B0604030504040204" pitchFamily="34" charset="0"/>
                <a:cs typeface="Verdana" panose="020B0604030504040204" pitchFamily="34" charset="0"/>
              </a:rPr>
              <a:t>div.col-sm-12.col-md-4.col-lg-4.col-lg-offset-2.about-me</a:t>
            </a:r>
          </a:p>
          <a:p>
            <a:r>
              <a:rPr lang="en-US" sz="2000" dirty="0">
                <a:latin typeface="Verdana" panose="020B0604030504040204" pitchFamily="34" charset="0"/>
                <a:ea typeface="Verdana" panose="020B0604030504040204" pitchFamily="34" charset="0"/>
                <a:cs typeface="Verdana" panose="020B0604030504040204" pitchFamily="34" charset="0"/>
              </a:rPr>
              <a:t>The </a:t>
            </a:r>
            <a:r>
              <a:rPr lang="en-US" sz="2000" b="1" dirty="0">
                <a:latin typeface="Verdana" panose="020B0604030504040204" pitchFamily="34" charset="0"/>
                <a:ea typeface="Verdana" panose="020B0604030504040204" pitchFamily="34" charset="0"/>
                <a:cs typeface="Verdana" panose="020B0604030504040204" pitchFamily="34" charset="0"/>
              </a:rPr>
              <a:t>container</a:t>
            </a:r>
            <a:r>
              <a:rPr lang="en-US" sz="2000" dirty="0">
                <a:latin typeface="Verdana" panose="020B0604030504040204" pitchFamily="34" charset="0"/>
                <a:ea typeface="Verdana" panose="020B0604030504040204" pitchFamily="34" charset="0"/>
                <a:cs typeface="Verdana" panose="020B0604030504040204" pitchFamily="34" charset="0"/>
              </a:rPr>
              <a:t> class is important, as it acts as a location for your grid to sit; rows need to be contained in an element with </a:t>
            </a:r>
            <a:r>
              <a:rPr lang="en-US" sz="2000" i="1" dirty="0">
                <a:latin typeface="Verdana" panose="020B0604030504040204" pitchFamily="34" charset="0"/>
                <a:ea typeface="Verdana" panose="020B0604030504040204" pitchFamily="34" charset="0"/>
                <a:cs typeface="Verdana" panose="020B0604030504040204" pitchFamily="34" charset="0"/>
              </a:rPr>
              <a:t>container</a:t>
            </a:r>
            <a:r>
              <a:rPr lang="en-US" sz="2000" dirty="0">
                <a:latin typeface="Verdana" panose="020B0604030504040204" pitchFamily="34" charset="0"/>
                <a:ea typeface="Verdana" panose="020B0604030504040204" pitchFamily="34" charset="0"/>
                <a:cs typeface="Verdana" panose="020B0604030504040204" pitchFamily="34" charset="0"/>
              </a:rPr>
              <a:t> or </a:t>
            </a:r>
            <a:r>
              <a:rPr lang="en-US" sz="2000" i="1" dirty="0">
                <a:latin typeface="Verdana" panose="020B0604030504040204" pitchFamily="34" charset="0"/>
                <a:ea typeface="Verdana" panose="020B0604030504040204" pitchFamily="34" charset="0"/>
                <a:cs typeface="Verdana" panose="020B0604030504040204" pitchFamily="34" charset="0"/>
              </a:rPr>
              <a:t>container-fluid</a:t>
            </a:r>
            <a:r>
              <a:rPr lang="en-US" sz="2000" dirty="0">
                <a:latin typeface="Verdana" panose="020B0604030504040204" pitchFamily="34" charset="0"/>
                <a:ea typeface="Verdana" panose="020B0604030504040204" pitchFamily="34" charset="0"/>
                <a:cs typeface="Verdana" panose="020B0604030504040204" pitchFamily="34" charset="0"/>
              </a:rPr>
              <a:t> class for proper alignment / padding.</a:t>
            </a:r>
          </a:p>
        </p:txBody>
      </p:sp>
      <p:sp>
        <p:nvSpPr>
          <p:cNvPr id="3" name="Slide Number Placeholder 2"/>
          <p:cNvSpPr>
            <a:spLocks noGrp="1"/>
          </p:cNvSpPr>
          <p:nvPr>
            <p:ph type="sldNum" sz="quarter" idx="14"/>
          </p:nvPr>
        </p:nvSpPr>
        <p:spPr/>
        <p:txBody>
          <a:bodyPr/>
          <a:lstStyle/>
          <a:p>
            <a:fld id="{12342C3A-DD85-7843-B416-BD52AB030D59}" type="slidenum">
              <a:rPr lang="en-US" smtClean="0"/>
              <a:pPr/>
              <a:t>38</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Using the Grid</a:t>
            </a:r>
          </a:p>
        </p:txBody>
      </p:sp>
    </p:spTree>
    <p:extLst>
      <p:ext uri="{BB962C8B-B14F-4D97-AF65-F5344CB8AC3E}">
        <p14:creationId xmlns:p14="http://schemas.microsoft.com/office/powerpoint/2010/main" val="23120770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61888"/>
            <a:ext cx="11585731" cy="4385167"/>
          </a:xfrm>
        </p:spPr>
        <p:txBody>
          <a:bodyPr/>
          <a:lstStyle/>
          <a:p>
            <a:r>
              <a:rPr lang="en-US" sz="2000" dirty="0">
                <a:latin typeface="Verdana" panose="020B0604030504040204" pitchFamily="34" charset="0"/>
                <a:ea typeface="Verdana" panose="020B0604030504040204" pitchFamily="34" charset="0"/>
                <a:cs typeface="Verdana" panose="020B0604030504040204" pitchFamily="34" charset="0"/>
              </a:rPr>
              <a:t>Each row element has multiple columns inside of it, but you can nest rows inside of those columns.</a:t>
            </a:r>
          </a:p>
          <a:p>
            <a:r>
              <a:rPr lang="en-US" sz="2000" dirty="0">
                <a:latin typeface="Verdana" panose="020B0604030504040204" pitchFamily="34" charset="0"/>
                <a:ea typeface="Verdana" panose="020B0604030504040204" pitchFamily="34" charset="0"/>
                <a:cs typeface="Verdana" panose="020B0604030504040204" pitchFamily="34" charset="0"/>
              </a:rPr>
              <a:t>Bootstrap’s grid system is fairly fluid, so you can keep nesting, but at some point columns will get to be too small to be really useful.</a:t>
            </a:r>
          </a:p>
        </p:txBody>
      </p:sp>
      <p:sp>
        <p:nvSpPr>
          <p:cNvPr id="3" name="Slide Number Placeholder 2"/>
          <p:cNvSpPr>
            <a:spLocks noGrp="1"/>
          </p:cNvSpPr>
          <p:nvPr>
            <p:ph type="sldNum" sz="quarter" idx="14"/>
          </p:nvPr>
        </p:nvSpPr>
        <p:spPr/>
        <p:txBody>
          <a:bodyPr/>
          <a:lstStyle/>
          <a:p>
            <a:fld id="{12342C3A-DD85-7843-B416-BD52AB030D59}" type="slidenum">
              <a:rPr lang="en-US" smtClean="0"/>
              <a:pPr/>
              <a:t>39</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Nesting rows and columns</a:t>
            </a:r>
          </a:p>
        </p:txBody>
      </p:sp>
    </p:spTree>
    <p:extLst>
      <p:ext uri="{BB962C8B-B14F-4D97-AF65-F5344CB8AC3E}">
        <p14:creationId xmlns:p14="http://schemas.microsoft.com/office/powerpoint/2010/main" val="3596973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125901"/>
            <a:ext cx="11585731" cy="4385167"/>
          </a:xfrm>
        </p:spPr>
        <p:txBody>
          <a:bodyPr/>
          <a:lstStyle/>
          <a:p>
            <a:r>
              <a:rPr lang="en-US" sz="2000" dirty="0">
                <a:latin typeface="Verdana" panose="020B0604030504040204" pitchFamily="34" charset="0"/>
                <a:ea typeface="Verdana" panose="020B0604030504040204" pitchFamily="34" charset="0"/>
                <a:cs typeface="Verdana" panose="020B0604030504040204" pitchFamily="34" charset="0"/>
              </a:rPr>
              <a:t>Many websites have search boxes that show results as you type in them.</a:t>
            </a:r>
          </a:p>
          <a:p>
            <a:r>
              <a:rPr lang="en-US" sz="2000" dirty="0">
                <a:latin typeface="Verdana" panose="020B0604030504040204" pitchFamily="34" charset="0"/>
                <a:ea typeface="Verdana" panose="020B0604030504040204" pitchFamily="34" charset="0"/>
                <a:cs typeface="Verdana" panose="020B0604030504040204" pitchFamily="34" charset="0"/>
              </a:rPr>
              <a:t>Features like this are great; they save time, they are easy to use, and they simplify the process of using the web.</a:t>
            </a:r>
          </a:p>
          <a:p>
            <a:r>
              <a:rPr lang="en-US" sz="2000" dirty="0">
                <a:latin typeface="Verdana" panose="020B0604030504040204" pitchFamily="34" charset="0"/>
                <a:ea typeface="Verdana" panose="020B0604030504040204" pitchFamily="34" charset="0"/>
                <a:cs typeface="Verdana" panose="020B0604030504040204" pitchFamily="34" charset="0"/>
              </a:rPr>
              <a:t>From an accessibility standpoint, to make this easy to use for </a:t>
            </a:r>
            <a:r>
              <a:rPr lang="en-US" sz="2000" i="1" dirty="0">
                <a:latin typeface="Verdana" panose="020B0604030504040204" pitchFamily="34" charset="0"/>
                <a:ea typeface="Verdana" panose="020B0604030504040204" pitchFamily="34" charset="0"/>
                <a:cs typeface="Verdana" panose="020B0604030504040204" pitchFamily="34" charset="0"/>
              </a:rPr>
              <a:t>all</a:t>
            </a:r>
            <a:r>
              <a:rPr lang="en-US" sz="2000" dirty="0">
                <a:latin typeface="Verdana" panose="020B0604030504040204" pitchFamily="34" charset="0"/>
                <a:ea typeface="Verdana" panose="020B0604030504040204" pitchFamily="34" charset="0"/>
                <a:cs typeface="Verdana" panose="020B0604030504040204" pitchFamily="34" charset="0"/>
              </a:rPr>
              <a:t> users, you need to do some work.</a:t>
            </a:r>
          </a:p>
          <a:p>
            <a:r>
              <a:rPr lang="en-US" sz="2000" dirty="0">
                <a:latin typeface="Verdana" panose="020B0604030504040204" pitchFamily="34" charset="0"/>
                <a:ea typeface="Verdana" panose="020B0604030504040204" pitchFamily="34" charset="0"/>
                <a:cs typeface="Verdana" panose="020B0604030504040204" pitchFamily="34" charset="0"/>
              </a:rPr>
              <a:t>Features like this should be entirely usable via keyboard for accessibility reasons.</a:t>
            </a:r>
          </a:p>
        </p:txBody>
      </p:sp>
      <p:sp>
        <p:nvSpPr>
          <p:cNvPr id="3" name="Slide Number Placeholder 2"/>
          <p:cNvSpPr>
            <a:spLocks noGrp="1"/>
          </p:cNvSpPr>
          <p:nvPr>
            <p:ph type="sldNum" sz="quarter" idx="14"/>
          </p:nvPr>
        </p:nvSpPr>
        <p:spPr/>
        <p:txBody>
          <a:bodyPr/>
          <a:lstStyle/>
          <a:p>
            <a:fld id="{12342C3A-DD85-7843-B416-BD52AB030D59}" type="slidenum">
              <a:rPr lang="en-US" smtClean="0"/>
              <a:pPr/>
              <a:t>4</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Complex frontends are hard to use</a:t>
            </a:r>
          </a:p>
        </p:txBody>
      </p:sp>
      <p:pic>
        <p:nvPicPr>
          <p:cNvPr id="5" name="Picture 4">
            <a:extLst>
              <a:ext uri="{FF2B5EF4-FFF2-40B4-BE49-F238E27FC236}">
                <a16:creationId xmlns:a16="http://schemas.microsoft.com/office/drawing/2014/main" id="{D3151232-90E1-A342-BB1D-1024822EC1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713" y="3783578"/>
            <a:ext cx="9639300" cy="1828800"/>
          </a:xfrm>
          <a:prstGeom prst="rect">
            <a:avLst/>
          </a:prstGeom>
        </p:spPr>
      </p:pic>
    </p:spTree>
    <p:extLst>
      <p:ext uri="{BB962C8B-B14F-4D97-AF65-F5344CB8AC3E}">
        <p14:creationId xmlns:p14="http://schemas.microsoft.com/office/powerpoint/2010/main" val="22230007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40</a:t>
            </a:fld>
            <a:endParaRPr lang="en-US" dirty="0"/>
          </a:p>
        </p:txBody>
      </p:sp>
      <p:sp>
        <p:nvSpPr>
          <p:cNvPr id="4" name="Text Placeholder 3"/>
          <p:cNvSpPr>
            <a:spLocks noGrp="1"/>
          </p:cNvSpPr>
          <p:nvPr>
            <p:ph type="body" sz="quarter" idx="12"/>
          </p:nvPr>
        </p:nvSpPr>
        <p:spPr>
          <a:xfrm>
            <a:off x="466343" y="2138947"/>
            <a:ext cx="11522671" cy="1099553"/>
          </a:xfrm>
        </p:spPr>
        <p:txBody>
          <a:bodyPr/>
          <a:lstStyle/>
          <a:p>
            <a:pPr algn="ctr"/>
            <a:r>
              <a:rPr lang="en-US" sz="4000" b="1" dirty="0">
                <a:latin typeface="Verdana" panose="020B0604030504040204" pitchFamily="34" charset="0"/>
                <a:ea typeface="Verdana" panose="020B0604030504040204" pitchFamily="34" charset="0"/>
                <a:cs typeface="Verdana" panose="020B0604030504040204" pitchFamily="34" charset="0"/>
              </a:rPr>
              <a:t>Common Layout Components</a:t>
            </a:r>
            <a:endParaRPr lang="en-US" b="1" dirty="0">
              <a:latin typeface="Verdana" panose="020B0604030504040204" pitchFamily="34" charset="0"/>
              <a:ea typeface="Verdana" panose="020B0604030504040204" pitchFamily="34" charset="0"/>
              <a:cs typeface="Verdana" panose="020B0604030504040204" pitchFamily="34" charset="0"/>
            </a:endParaRPr>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21521963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61888"/>
            <a:ext cx="11585731" cy="4385167"/>
          </a:xfrm>
        </p:spPr>
        <p:txBody>
          <a:bodyPr/>
          <a:lstStyle/>
          <a:p>
            <a:r>
              <a:rPr lang="en-US" sz="2000" dirty="0"/>
              <a:t>Bootstrap gives an aesthetically pleasing, default, and sensible style to most common elements. It sets up a series of rules for typography, padding, margins, and so on that make the layout proportional and related in many ways, so that even a barebones document will look logical and well laid out without any fancy components.</a:t>
            </a:r>
          </a:p>
          <a:p>
            <a:r>
              <a:rPr lang="en-US" sz="2000" dirty="0"/>
              <a:t>It also provides a series of classes to use in order to make it easy to build out basic and common layout, such as:</a:t>
            </a:r>
          </a:p>
          <a:p>
            <a:pPr lvl="1"/>
            <a:r>
              <a:rPr lang="en-US" sz="2000" dirty="0"/>
              <a:t>Better looking forms</a:t>
            </a:r>
          </a:p>
          <a:p>
            <a:pPr lvl="1"/>
            <a:r>
              <a:rPr lang="en-US" sz="2000" dirty="0"/>
              <a:t>Consistent Buttons</a:t>
            </a:r>
          </a:p>
          <a:p>
            <a:pPr lvl="1"/>
            <a:r>
              <a:rPr lang="en-US" sz="2000" dirty="0"/>
              <a:t>Prettier tables</a:t>
            </a:r>
          </a:p>
          <a:p>
            <a:pPr lvl="1"/>
            <a:r>
              <a:rPr lang="en-US" sz="2000" dirty="0"/>
              <a:t>Utilities for images</a:t>
            </a:r>
          </a:p>
          <a:p>
            <a:pPr lvl="1"/>
            <a:r>
              <a:rPr lang="en-US" sz="2000" dirty="0"/>
              <a:t>General utilities</a:t>
            </a:r>
          </a:p>
          <a:p>
            <a:pPr lvl="1"/>
            <a:endParaRPr lang="en-US" sz="2000" dirty="0"/>
          </a:p>
        </p:txBody>
      </p:sp>
      <p:sp>
        <p:nvSpPr>
          <p:cNvPr id="3" name="Slide Number Placeholder 2"/>
          <p:cNvSpPr>
            <a:spLocks noGrp="1"/>
          </p:cNvSpPr>
          <p:nvPr>
            <p:ph type="sldNum" sz="quarter" idx="14"/>
          </p:nvPr>
        </p:nvSpPr>
        <p:spPr/>
        <p:txBody>
          <a:bodyPr/>
          <a:lstStyle/>
          <a:p>
            <a:fld id="{12342C3A-DD85-7843-B416-BD52AB030D59}" type="slidenum">
              <a:rPr lang="en-US" smtClean="0"/>
              <a:pPr/>
              <a:t>41</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What does Bootstrap do for normal HTML?</a:t>
            </a:r>
          </a:p>
        </p:txBody>
      </p:sp>
    </p:spTree>
    <p:extLst>
      <p:ext uri="{BB962C8B-B14F-4D97-AF65-F5344CB8AC3E}">
        <p14:creationId xmlns:p14="http://schemas.microsoft.com/office/powerpoint/2010/main" val="27484540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61888"/>
            <a:ext cx="11585731" cy="4385167"/>
          </a:xfrm>
        </p:spPr>
        <p:txBody>
          <a:bodyPr/>
          <a:lstStyle/>
          <a:p>
            <a:r>
              <a:rPr lang="en-US" sz="2000" dirty="0"/>
              <a:t>Bootstrap gives an aesthetically pleasing, default, and sensible style to most common elements. It sets up a series of rules for typography, padding, margins, and so on that make the layout proportional and related in many ways, so that even a barebones document will look logical and well laid out without any fancy components.</a:t>
            </a:r>
          </a:p>
          <a:p>
            <a:r>
              <a:rPr lang="en-US" sz="2000" dirty="0"/>
              <a:t>It also provides a series of classes to use in order to make it easy to build out basic and common layout, such as:</a:t>
            </a:r>
          </a:p>
          <a:p>
            <a:pPr lvl="1"/>
            <a:r>
              <a:rPr lang="en-US" sz="2000" dirty="0"/>
              <a:t>Better looking forms</a:t>
            </a:r>
          </a:p>
          <a:p>
            <a:pPr lvl="1"/>
            <a:r>
              <a:rPr lang="en-US" sz="2000" dirty="0"/>
              <a:t>Consistent Buttons</a:t>
            </a:r>
          </a:p>
          <a:p>
            <a:pPr lvl="1"/>
            <a:r>
              <a:rPr lang="en-US" sz="2000" dirty="0"/>
              <a:t>Prettier tables</a:t>
            </a:r>
          </a:p>
          <a:p>
            <a:pPr lvl="1"/>
            <a:r>
              <a:rPr lang="en-US" sz="2000" dirty="0"/>
              <a:t>Utilities for images</a:t>
            </a:r>
          </a:p>
          <a:p>
            <a:pPr lvl="1"/>
            <a:r>
              <a:rPr lang="en-US" sz="2000" dirty="0"/>
              <a:t>General utilities</a:t>
            </a:r>
          </a:p>
          <a:p>
            <a:pPr lvl="1"/>
            <a:endParaRPr lang="en-US" sz="2000" dirty="0"/>
          </a:p>
        </p:txBody>
      </p:sp>
      <p:sp>
        <p:nvSpPr>
          <p:cNvPr id="3" name="Slide Number Placeholder 2"/>
          <p:cNvSpPr>
            <a:spLocks noGrp="1"/>
          </p:cNvSpPr>
          <p:nvPr>
            <p:ph type="sldNum" sz="quarter" idx="14"/>
          </p:nvPr>
        </p:nvSpPr>
        <p:spPr/>
        <p:txBody>
          <a:bodyPr/>
          <a:lstStyle/>
          <a:p>
            <a:fld id="{12342C3A-DD85-7843-B416-BD52AB030D59}" type="slidenum">
              <a:rPr lang="en-US" smtClean="0"/>
              <a:pPr/>
              <a:t>42</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What does Bootstrap do for normal HTML?</a:t>
            </a:r>
          </a:p>
        </p:txBody>
      </p:sp>
    </p:spTree>
    <p:extLst>
      <p:ext uri="{BB962C8B-B14F-4D97-AF65-F5344CB8AC3E}">
        <p14:creationId xmlns:p14="http://schemas.microsoft.com/office/powerpoint/2010/main" val="42422663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43</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Forms in Bootstrap</a:t>
            </a:r>
          </a:p>
        </p:txBody>
      </p:sp>
      <p:sp>
        <p:nvSpPr>
          <p:cNvPr id="7" name="Content Placeholder 2">
            <a:extLst>
              <a:ext uri="{FF2B5EF4-FFF2-40B4-BE49-F238E27FC236}">
                <a16:creationId xmlns:a16="http://schemas.microsoft.com/office/drawing/2014/main" id="{DA2BC238-BAA5-8A4E-8D32-AF5A03EC79E5}"/>
              </a:ext>
            </a:extLst>
          </p:cNvPr>
          <p:cNvSpPr txBox="1">
            <a:spLocks/>
          </p:cNvSpPr>
          <p:nvPr/>
        </p:nvSpPr>
        <p:spPr>
          <a:xfrm>
            <a:off x="473825" y="1097589"/>
            <a:ext cx="10058400" cy="4023360"/>
          </a:xfrm>
          <a:prstGeom prst="rect">
            <a:avLst/>
          </a:prstGeom>
        </p:spPr>
        <p:txBody>
          <a:bodyPr/>
          <a:lst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latin typeface="Verdana" panose="020B0604030504040204" pitchFamily="34" charset="0"/>
                <a:ea typeface="Verdana" panose="020B0604030504040204" pitchFamily="34" charset="0"/>
                <a:cs typeface="Verdana" panose="020B0604030504040204" pitchFamily="34" charset="0"/>
              </a:rPr>
              <a:t>Bootstrap provides several utility classes that can be used to group forms, their input, and their labels together to make horizontal or vertical forms.</a:t>
            </a:r>
          </a:p>
          <a:p>
            <a:pPr lvl="1"/>
            <a:r>
              <a:rPr lang="en-US" sz="2000" dirty="0">
                <a:latin typeface="Verdana" panose="020B0604030504040204" pitchFamily="34" charset="0"/>
                <a:ea typeface="Verdana" panose="020B0604030504040204" pitchFamily="34" charset="0"/>
                <a:cs typeface="Verdana" panose="020B0604030504040204" pitchFamily="34" charset="0"/>
                <a:hlinkClick r:id="rId2"/>
              </a:rPr>
              <a:t>http://getbootstrap.com/css/#forms</a:t>
            </a:r>
            <a:endParaRPr lang="en-US" sz="2000" dirty="0">
              <a:latin typeface="Verdana" panose="020B0604030504040204" pitchFamily="34" charset="0"/>
              <a:ea typeface="Verdana" panose="020B0604030504040204" pitchFamily="34" charset="0"/>
              <a:cs typeface="Verdana" panose="020B0604030504040204" pitchFamily="34" charset="0"/>
            </a:endParaRPr>
          </a:p>
          <a:p>
            <a:endParaRPr lang="en-US" sz="2000" dirty="0">
              <a:latin typeface="Verdana" panose="020B0604030504040204" pitchFamily="34" charset="0"/>
              <a:ea typeface="Verdana" panose="020B0604030504040204" pitchFamily="34" charset="0"/>
              <a:cs typeface="Verdana" panose="020B0604030504040204" pitchFamily="34" charset="0"/>
            </a:endParaRPr>
          </a:p>
        </p:txBody>
      </p:sp>
      <p:pic>
        <p:nvPicPr>
          <p:cNvPr id="8" name="Picture 7">
            <a:extLst>
              <a:ext uri="{FF2B5EF4-FFF2-40B4-BE49-F238E27FC236}">
                <a16:creationId xmlns:a16="http://schemas.microsoft.com/office/drawing/2014/main" id="{53CF56D3-91E6-E64F-AC0A-62496B2CF5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87" y="2451295"/>
            <a:ext cx="9918700" cy="3467100"/>
          </a:xfrm>
          <a:prstGeom prst="rect">
            <a:avLst/>
          </a:prstGeom>
        </p:spPr>
      </p:pic>
    </p:spTree>
    <p:extLst>
      <p:ext uri="{BB962C8B-B14F-4D97-AF65-F5344CB8AC3E}">
        <p14:creationId xmlns:p14="http://schemas.microsoft.com/office/powerpoint/2010/main" val="937974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61888"/>
            <a:ext cx="11585731" cy="4385167"/>
          </a:xfrm>
        </p:spPr>
        <p:txBody>
          <a:bodyPr/>
          <a:lstStyle/>
          <a:p>
            <a:r>
              <a:rPr lang="en-US" sz="2000" dirty="0">
                <a:latin typeface="Verdana" panose="020B0604030504040204" pitchFamily="34" charset="0"/>
                <a:ea typeface="Verdana" panose="020B0604030504040204" pitchFamily="34" charset="0"/>
                <a:cs typeface="Verdana" panose="020B0604030504040204" pitchFamily="34" charset="0"/>
              </a:rPr>
              <a:t>Bootstrap provides a number of classes to make anchors, buttons, or inputs appear as pretty buttons.</a:t>
            </a:r>
          </a:p>
          <a:p>
            <a:r>
              <a:rPr lang="en-US" sz="2000" dirty="0">
                <a:latin typeface="Verdana" panose="020B0604030504040204" pitchFamily="34" charset="0"/>
                <a:ea typeface="Verdana" panose="020B0604030504040204" pitchFamily="34" charset="0"/>
                <a:cs typeface="Verdana" panose="020B0604030504040204" pitchFamily="34" charset="0"/>
              </a:rPr>
              <a:t>This is useful because while aesthetically it may make sense to have something that </a:t>
            </a:r>
            <a:r>
              <a:rPr lang="en-US" sz="2000" i="1" dirty="0">
                <a:latin typeface="Verdana" panose="020B0604030504040204" pitchFamily="34" charset="0"/>
                <a:ea typeface="Verdana" panose="020B0604030504040204" pitchFamily="34" charset="0"/>
                <a:cs typeface="Verdana" panose="020B0604030504040204" pitchFamily="34" charset="0"/>
              </a:rPr>
              <a:t>looks</a:t>
            </a:r>
            <a:r>
              <a:rPr lang="en-US" sz="2000" dirty="0">
                <a:latin typeface="Verdana" panose="020B0604030504040204" pitchFamily="34" charset="0"/>
                <a:ea typeface="Verdana" panose="020B0604030504040204" pitchFamily="34" charset="0"/>
                <a:cs typeface="Verdana" panose="020B0604030504040204" pitchFamily="34" charset="0"/>
              </a:rPr>
              <a:t> like a button, each element is used differently.</a:t>
            </a:r>
          </a:p>
          <a:p>
            <a:pPr lvl="1"/>
            <a:r>
              <a:rPr lang="en-US" sz="2000" dirty="0">
                <a:latin typeface="Verdana" panose="020B0604030504040204" pitchFamily="34" charset="0"/>
                <a:ea typeface="Verdana" panose="020B0604030504040204" pitchFamily="34" charset="0"/>
                <a:cs typeface="Verdana" panose="020B0604030504040204" pitchFamily="34" charset="0"/>
              </a:rPr>
              <a:t>You could have an anchor that looks like a button as a </a:t>
            </a:r>
            <a:r>
              <a:rPr lang="en-US" sz="2000" i="1" dirty="0">
                <a:latin typeface="Verdana" panose="020B0604030504040204" pitchFamily="34" charset="0"/>
                <a:ea typeface="Verdana" panose="020B0604030504040204" pitchFamily="34" charset="0"/>
                <a:cs typeface="Verdana" panose="020B0604030504040204" pitchFamily="34" charset="0"/>
              </a:rPr>
              <a:t>call to action</a:t>
            </a:r>
            <a:r>
              <a:rPr lang="en-US" sz="2000" dirty="0">
                <a:latin typeface="Verdana" panose="020B0604030504040204" pitchFamily="34" charset="0"/>
                <a:ea typeface="Verdana" panose="020B0604030504040204" pitchFamily="34" charset="0"/>
                <a:cs typeface="Verdana" panose="020B0604030504040204" pitchFamily="34" charset="0"/>
              </a:rPr>
              <a:t> to go view a different page</a:t>
            </a:r>
          </a:p>
          <a:p>
            <a:pPr lvl="1"/>
            <a:r>
              <a:rPr lang="en-US" sz="2000" dirty="0">
                <a:latin typeface="Verdana" panose="020B0604030504040204" pitchFamily="34" charset="0"/>
                <a:ea typeface="Verdana" panose="020B0604030504040204" pitchFamily="34" charset="0"/>
                <a:cs typeface="Verdana" panose="020B0604030504040204" pitchFamily="34" charset="0"/>
              </a:rPr>
              <a:t>You could need an input to submit a form that </a:t>
            </a:r>
            <a:r>
              <a:rPr lang="en-US" sz="2000" i="1" dirty="0">
                <a:latin typeface="Verdana" panose="020B0604030504040204" pitchFamily="34" charset="0"/>
                <a:ea typeface="Verdana" panose="020B0604030504040204" pitchFamily="34" charset="0"/>
                <a:cs typeface="Verdana" panose="020B0604030504040204" pitchFamily="34" charset="0"/>
              </a:rPr>
              <a:t>looks</a:t>
            </a:r>
            <a:r>
              <a:rPr lang="en-US" sz="2000" dirty="0">
                <a:latin typeface="Verdana" panose="020B0604030504040204" pitchFamily="34" charset="0"/>
                <a:ea typeface="Verdana" panose="020B0604030504040204" pitchFamily="34" charset="0"/>
                <a:cs typeface="Verdana" panose="020B0604030504040204" pitchFamily="34" charset="0"/>
              </a:rPr>
              <a:t> like a button that is consistent with all your other buttons</a:t>
            </a:r>
          </a:p>
          <a:p>
            <a:pPr lvl="1"/>
            <a:r>
              <a:rPr lang="en-US" sz="2000" dirty="0">
                <a:latin typeface="Verdana" panose="020B0604030504040204" pitchFamily="34" charset="0"/>
                <a:ea typeface="Verdana" panose="020B0604030504040204" pitchFamily="34" charset="0"/>
                <a:cs typeface="Verdana" panose="020B0604030504040204" pitchFamily="34" charset="0"/>
              </a:rPr>
              <a:t>You could want to use an actual </a:t>
            </a:r>
            <a:r>
              <a:rPr lang="en-US" sz="2000" i="1" dirty="0">
                <a:latin typeface="Verdana" panose="020B0604030504040204" pitchFamily="34" charset="0"/>
                <a:ea typeface="Verdana" panose="020B0604030504040204" pitchFamily="34" charset="0"/>
                <a:cs typeface="Verdana" panose="020B0604030504040204" pitchFamily="34" charset="0"/>
              </a:rPr>
              <a:t>button</a:t>
            </a:r>
            <a:r>
              <a:rPr lang="en-US" sz="2000" dirty="0">
                <a:latin typeface="Verdana" panose="020B0604030504040204" pitchFamily="34" charset="0"/>
                <a:ea typeface="Verdana" panose="020B0604030504040204" pitchFamily="34" charset="0"/>
                <a:cs typeface="Verdana" panose="020B0604030504040204" pitchFamily="34" charset="0"/>
              </a:rPr>
              <a:t> to interact with non-form content on your website.</a:t>
            </a:r>
          </a:p>
          <a:p>
            <a:r>
              <a:rPr lang="en-US" sz="2000" dirty="0">
                <a:latin typeface="Verdana" panose="020B0604030504040204" pitchFamily="34" charset="0"/>
                <a:ea typeface="Verdana" panose="020B0604030504040204" pitchFamily="34" charset="0"/>
                <a:cs typeface="Verdana" panose="020B0604030504040204" pitchFamily="34" charset="0"/>
              </a:rPr>
              <a:t>With bootstrap, you can style all of these elements consistently and beautifully.</a:t>
            </a:r>
          </a:p>
          <a:p>
            <a:pPr lvl="1"/>
            <a:r>
              <a:rPr lang="en-US" sz="2000" dirty="0">
                <a:latin typeface="Verdana" panose="020B0604030504040204" pitchFamily="34" charset="0"/>
                <a:ea typeface="Verdana" panose="020B0604030504040204" pitchFamily="34" charset="0"/>
                <a:cs typeface="Verdana" panose="020B0604030504040204" pitchFamily="34" charset="0"/>
                <a:hlinkClick r:id="rId2"/>
              </a:rPr>
              <a:t>http://getbootstrap.com/css/#buttons</a:t>
            </a:r>
            <a:endParaRPr lang="en-US" sz="2000" dirty="0">
              <a:latin typeface="Verdana" panose="020B0604030504040204" pitchFamily="34" charset="0"/>
              <a:ea typeface="Verdana" panose="020B0604030504040204" pitchFamily="34" charset="0"/>
              <a:cs typeface="Verdana" panose="020B0604030504040204" pitchFamily="34" charset="0"/>
            </a:endParaRPr>
          </a:p>
          <a:p>
            <a:endParaRPr lang="en-US"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44</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Buttons</a:t>
            </a:r>
          </a:p>
        </p:txBody>
      </p:sp>
    </p:spTree>
    <p:extLst>
      <p:ext uri="{BB962C8B-B14F-4D97-AF65-F5344CB8AC3E}">
        <p14:creationId xmlns:p14="http://schemas.microsoft.com/office/powerpoint/2010/main" val="40952645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61888"/>
            <a:ext cx="11585731" cy="4385167"/>
          </a:xfrm>
        </p:spPr>
        <p:txBody>
          <a:bodyPr/>
          <a:lstStyle/>
          <a:p>
            <a:r>
              <a:rPr lang="en-US" sz="2000" dirty="0">
                <a:latin typeface="Verdana" panose="020B0604030504040204" pitchFamily="34" charset="0"/>
                <a:ea typeface="Verdana" panose="020B0604030504040204" pitchFamily="34" charset="0"/>
                <a:cs typeface="Verdana" panose="020B0604030504040204" pitchFamily="34" charset="0"/>
              </a:rPr>
              <a:t>Tables are particularly difficult to style, since they are very particular based on their content.</a:t>
            </a:r>
          </a:p>
          <a:p>
            <a:r>
              <a:rPr lang="en-US" sz="2000" dirty="0">
                <a:latin typeface="Verdana" panose="020B0604030504040204" pitchFamily="34" charset="0"/>
                <a:ea typeface="Verdana" panose="020B0604030504040204" pitchFamily="34" charset="0"/>
                <a:cs typeface="Verdana" panose="020B0604030504040204" pitchFamily="34" charset="0"/>
              </a:rPr>
              <a:t>Bootstrap provides a number of classes to make tables look better, but most importantly, it provides a way to make a responsive table that will scroll horizontally on mobile browsers; normally, tables would squish themselves and break.</a:t>
            </a:r>
          </a:p>
          <a:p>
            <a:r>
              <a:rPr lang="en-US" sz="2000" dirty="0">
                <a:latin typeface="Verdana" panose="020B0604030504040204" pitchFamily="34" charset="0"/>
                <a:ea typeface="Verdana" panose="020B0604030504040204" pitchFamily="34" charset="0"/>
                <a:cs typeface="Verdana" panose="020B0604030504040204" pitchFamily="34" charset="0"/>
              </a:rPr>
              <a:t>Simply wrap your table in an element with the class </a:t>
            </a:r>
            <a:r>
              <a:rPr lang="en-US" sz="2000" i="1" dirty="0">
                <a:latin typeface="Verdana" panose="020B0604030504040204" pitchFamily="34" charset="0"/>
                <a:ea typeface="Verdana" panose="020B0604030504040204" pitchFamily="34" charset="0"/>
                <a:cs typeface="Verdana" panose="020B0604030504040204" pitchFamily="34" charset="0"/>
              </a:rPr>
              <a:t>table-responsive</a:t>
            </a:r>
            <a:r>
              <a:rPr lang="en-US" sz="2000" dirty="0">
                <a:latin typeface="Verdana" panose="020B0604030504040204" pitchFamily="34" charset="0"/>
                <a:ea typeface="Verdana" panose="020B0604030504040204" pitchFamily="34" charset="0"/>
                <a:cs typeface="Verdana" panose="020B0604030504040204" pitchFamily="34" charset="0"/>
              </a:rPr>
              <a:t> to create a responsive table.</a:t>
            </a:r>
          </a:p>
          <a:p>
            <a:pPr lvl="1"/>
            <a:r>
              <a:rPr lang="en-US" sz="2000" dirty="0">
                <a:latin typeface="Verdana" panose="020B0604030504040204" pitchFamily="34" charset="0"/>
                <a:ea typeface="Verdana" panose="020B0604030504040204" pitchFamily="34" charset="0"/>
                <a:cs typeface="Verdana" panose="020B0604030504040204" pitchFamily="34" charset="0"/>
              </a:rPr>
              <a:t> </a:t>
            </a:r>
            <a:r>
              <a:rPr lang="en-US" sz="2000" dirty="0">
                <a:latin typeface="Verdana" panose="020B0604030504040204" pitchFamily="34" charset="0"/>
                <a:ea typeface="Verdana" panose="020B0604030504040204" pitchFamily="34" charset="0"/>
                <a:cs typeface="Verdana" panose="020B0604030504040204" pitchFamily="34" charset="0"/>
                <a:hlinkClick r:id="rId2"/>
              </a:rPr>
              <a:t>http://getbootstrap.com/css/#tables</a:t>
            </a:r>
            <a:endParaRPr lang="en-US" sz="2000" dirty="0">
              <a:latin typeface="Verdana" panose="020B0604030504040204" pitchFamily="34" charset="0"/>
              <a:ea typeface="Verdana" panose="020B0604030504040204" pitchFamily="34" charset="0"/>
              <a:cs typeface="Verdana" panose="020B0604030504040204" pitchFamily="34" charset="0"/>
            </a:endParaRPr>
          </a:p>
          <a:p>
            <a:endParaRPr lang="en-US" sz="2000" i="1"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45</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Tables</a:t>
            </a:r>
          </a:p>
        </p:txBody>
      </p:sp>
    </p:spTree>
    <p:extLst>
      <p:ext uri="{BB962C8B-B14F-4D97-AF65-F5344CB8AC3E}">
        <p14:creationId xmlns:p14="http://schemas.microsoft.com/office/powerpoint/2010/main" val="15257221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46</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Image Utility Classes</a:t>
            </a:r>
          </a:p>
        </p:txBody>
      </p:sp>
      <p:sp>
        <p:nvSpPr>
          <p:cNvPr id="9" name="Footer Placeholder 4">
            <a:extLst>
              <a:ext uri="{FF2B5EF4-FFF2-40B4-BE49-F238E27FC236}">
                <a16:creationId xmlns:a16="http://schemas.microsoft.com/office/drawing/2014/main" id="{19D445ED-07DF-F649-8EF3-B821B6CFBA3F}"/>
              </a:ext>
            </a:extLst>
          </p:cNvPr>
          <p:cNvSpPr txBox="1">
            <a:spLocks/>
          </p:cNvSpPr>
          <p:nvPr/>
        </p:nvSpPr>
        <p:spPr>
          <a:xfrm>
            <a:off x="3654117" y="6083884"/>
            <a:ext cx="4822804"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0" name="Content Placeholder 2">
            <a:extLst>
              <a:ext uri="{FF2B5EF4-FFF2-40B4-BE49-F238E27FC236}">
                <a16:creationId xmlns:a16="http://schemas.microsoft.com/office/drawing/2014/main" id="{FF1E88C1-2C13-254B-87FB-F431EFE2B7F4}"/>
              </a:ext>
            </a:extLst>
          </p:cNvPr>
          <p:cNvSpPr txBox="1">
            <a:spLocks/>
          </p:cNvSpPr>
          <p:nvPr/>
        </p:nvSpPr>
        <p:spPr>
          <a:xfrm>
            <a:off x="573578" y="1417320"/>
            <a:ext cx="10058400" cy="4023360"/>
          </a:xfrm>
          <a:prstGeom prst="rect">
            <a:avLst/>
          </a:prstGeom>
        </p:spPr>
        <p:txBody>
          <a:bodyPr/>
          <a:lst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latin typeface="Verdana" panose="020B0604030504040204" pitchFamily="34" charset="0"/>
                <a:ea typeface="Verdana" panose="020B0604030504040204" pitchFamily="34" charset="0"/>
                <a:cs typeface="Verdana" panose="020B0604030504040204" pitchFamily="34" charset="0"/>
              </a:rPr>
              <a:t>There are several utility classes for images that cover common functions designers have developers implement for images:</a:t>
            </a:r>
          </a:p>
          <a:p>
            <a:pPr lvl="1"/>
            <a:r>
              <a:rPr lang="en-US" sz="2000" dirty="0">
                <a:latin typeface="Verdana" panose="020B0604030504040204" pitchFamily="34" charset="0"/>
                <a:ea typeface="Verdana" panose="020B0604030504040204" pitchFamily="34" charset="0"/>
                <a:cs typeface="Verdana" panose="020B0604030504040204" pitchFamily="34" charset="0"/>
                <a:hlinkClick r:id="rId2"/>
              </a:rPr>
              <a:t>http://getbootstrap.com/css/#images</a:t>
            </a:r>
            <a:endParaRPr lang="en-US" sz="2000"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11" name="Table 10">
            <a:extLst>
              <a:ext uri="{FF2B5EF4-FFF2-40B4-BE49-F238E27FC236}">
                <a16:creationId xmlns:a16="http://schemas.microsoft.com/office/drawing/2014/main" id="{672F45FA-7B6B-7B47-AF96-3CA605A81D9B}"/>
              </a:ext>
            </a:extLst>
          </p:cNvPr>
          <p:cNvGraphicFramePr>
            <a:graphicFrameLocks noGrp="1"/>
          </p:cNvGraphicFramePr>
          <p:nvPr>
            <p:extLst>
              <p:ext uri="{D42A27DB-BD31-4B8C-83A1-F6EECF244321}">
                <p14:modId xmlns:p14="http://schemas.microsoft.com/office/powerpoint/2010/main" val="2039225921"/>
              </p:ext>
            </p:extLst>
          </p:nvPr>
        </p:nvGraphicFramePr>
        <p:xfrm>
          <a:off x="573578" y="3014988"/>
          <a:ext cx="10058400" cy="2888795"/>
        </p:xfrm>
        <a:graphic>
          <a:graphicData uri="http://schemas.openxmlformats.org/drawingml/2006/table">
            <a:tbl>
              <a:tblPr firstRow="1" bandRow="1">
                <a:tableStyleId>{5C22544A-7EE6-4342-B048-85BDC9FD1C3A}</a:tableStyleId>
              </a:tblPr>
              <a:tblGrid>
                <a:gridCol w="3397447">
                  <a:extLst>
                    <a:ext uri="{9D8B030D-6E8A-4147-A177-3AD203B41FA5}">
                      <a16:colId xmlns:a16="http://schemas.microsoft.com/office/drawing/2014/main" val="20000"/>
                    </a:ext>
                  </a:extLst>
                </a:gridCol>
                <a:gridCol w="6660953">
                  <a:extLst>
                    <a:ext uri="{9D8B030D-6E8A-4147-A177-3AD203B41FA5}">
                      <a16:colId xmlns:a16="http://schemas.microsoft.com/office/drawing/2014/main" val="20001"/>
                    </a:ext>
                  </a:extLst>
                </a:gridCol>
              </a:tblGrid>
              <a:tr h="310646">
                <a:tc>
                  <a:txBody>
                    <a:bodyPr/>
                    <a:lstStyle/>
                    <a:p>
                      <a:r>
                        <a:rPr lang="en-US" sz="1800" dirty="0"/>
                        <a:t>Class Name</a:t>
                      </a:r>
                    </a:p>
                  </a:txBody>
                  <a:tcPr marL="113157" marR="113157" marT="56578" marB="56578"/>
                </a:tc>
                <a:tc>
                  <a:txBody>
                    <a:bodyPr/>
                    <a:lstStyle/>
                    <a:p>
                      <a:r>
                        <a:rPr lang="en-US" sz="1800" dirty="0"/>
                        <a:t>Effect</a:t>
                      </a:r>
                    </a:p>
                  </a:txBody>
                  <a:tcPr marL="113157" marR="113157" marT="56578" marB="56578"/>
                </a:tc>
                <a:extLst>
                  <a:ext uri="{0D108BD9-81ED-4DB2-BD59-A6C34878D82A}">
                    <a16:rowId xmlns:a16="http://schemas.microsoft.com/office/drawing/2014/main" val="10000"/>
                  </a:ext>
                </a:extLst>
              </a:tr>
              <a:tr h="515931">
                <a:tc>
                  <a:txBody>
                    <a:bodyPr/>
                    <a:lstStyle/>
                    <a:p>
                      <a:r>
                        <a:rPr lang="en-US" sz="1800" dirty="0" err="1">
                          <a:latin typeface="Courier New" charset="0"/>
                          <a:ea typeface="Courier New" charset="0"/>
                          <a:cs typeface="Courier New" charset="0"/>
                        </a:rPr>
                        <a:t>img</a:t>
                      </a:r>
                      <a:r>
                        <a:rPr lang="en-US" sz="1800" dirty="0">
                          <a:latin typeface="Courier New" charset="0"/>
                          <a:ea typeface="Courier New" charset="0"/>
                          <a:cs typeface="Courier New" charset="0"/>
                        </a:rPr>
                        <a:t>-responsive</a:t>
                      </a:r>
                    </a:p>
                  </a:txBody>
                  <a:tcPr marL="113157" marR="113157" marT="56578" marB="56578"/>
                </a:tc>
                <a:tc>
                  <a:txBody>
                    <a:bodyPr/>
                    <a:lstStyle/>
                    <a:p>
                      <a:r>
                        <a:rPr lang="en-US" sz="1800" dirty="0"/>
                        <a:t>Makes an image </a:t>
                      </a:r>
                      <a:r>
                        <a:rPr lang="en-US" sz="1800" baseline="0" dirty="0"/>
                        <a:t>max its width at the width of its parent element and scale its height accordingly.</a:t>
                      </a:r>
                      <a:endParaRPr lang="en-US" sz="1800" dirty="0"/>
                    </a:p>
                  </a:txBody>
                  <a:tcPr marL="113157" marR="113157" marT="56578" marB="56578"/>
                </a:tc>
                <a:extLst>
                  <a:ext uri="{0D108BD9-81ED-4DB2-BD59-A6C34878D82A}">
                    <a16:rowId xmlns:a16="http://schemas.microsoft.com/office/drawing/2014/main" val="10001"/>
                  </a:ext>
                </a:extLst>
              </a:tr>
              <a:tr h="515931">
                <a:tc>
                  <a:txBody>
                    <a:bodyPr/>
                    <a:lstStyle/>
                    <a:p>
                      <a:r>
                        <a:rPr lang="en-US" sz="1800" dirty="0" err="1">
                          <a:latin typeface="Courier New" charset="0"/>
                          <a:ea typeface="Courier New" charset="0"/>
                          <a:cs typeface="Courier New" charset="0"/>
                        </a:rPr>
                        <a:t>img</a:t>
                      </a:r>
                      <a:r>
                        <a:rPr lang="en-US" sz="1800" dirty="0">
                          <a:latin typeface="Courier New" charset="0"/>
                          <a:ea typeface="Courier New" charset="0"/>
                          <a:cs typeface="Courier New" charset="0"/>
                        </a:rPr>
                        <a:t>-rounded</a:t>
                      </a:r>
                    </a:p>
                  </a:txBody>
                  <a:tcPr marL="113157" marR="113157" marT="56578" marB="56578"/>
                </a:tc>
                <a:tc>
                  <a:txBody>
                    <a:bodyPr/>
                    <a:lstStyle/>
                    <a:p>
                      <a:r>
                        <a:rPr lang="en-US" sz="1800" dirty="0"/>
                        <a:t>Rounds the corners of an image</a:t>
                      </a:r>
                    </a:p>
                  </a:txBody>
                  <a:tcPr marL="113157" marR="113157" marT="56578" marB="56578"/>
                </a:tc>
                <a:extLst>
                  <a:ext uri="{0D108BD9-81ED-4DB2-BD59-A6C34878D82A}">
                    <a16:rowId xmlns:a16="http://schemas.microsoft.com/office/drawing/2014/main" val="10002"/>
                  </a:ext>
                </a:extLst>
              </a:tr>
              <a:tr h="515931">
                <a:tc>
                  <a:txBody>
                    <a:bodyPr/>
                    <a:lstStyle/>
                    <a:p>
                      <a:r>
                        <a:rPr lang="en-US" sz="1800" dirty="0" err="1">
                          <a:latin typeface="Courier New" charset="0"/>
                          <a:ea typeface="Courier New" charset="0"/>
                          <a:cs typeface="Courier New" charset="0"/>
                        </a:rPr>
                        <a:t>img</a:t>
                      </a:r>
                      <a:r>
                        <a:rPr lang="en-US" sz="1800" dirty="0">
                          <a:latin typeface="Courier New" charset="0"/>
                          <a:ea typeface="Courier New" charset="0"/>
                          <a:cs typeface="Courier New" charset="0"/>
                        </a:rPr>
                        <a:t>-circle</a:t>
                      </a:r>
                    </a:p>
                  </a:txBody>
                  <a:tcPr marL="113157" marR="113157" marT="56578" marB="56578"/>
                </a:tc>
                <a:tc>
                  <a:txBody>
                    <a:bodyPr/>
                    <a:lstStyle/>
                    <a:p>
                      <a:r>
                        <a:rPr lang="en-US" sz="1800" dirty="0"/>
                        <a:t>Makes the image appear inside</a:t>
                      </a:r>
                      <a:r>
                        <a:rPr lang="en-US" sz="1800" baseline="0" dirty="0"/>
                        <a:t> of a circle, removing contents off the edges</a:t>
                      </a:r>
                      <a:endParaRPr lang="en-US" sz="1800" dirty="0"/>
                    </a:p>
                  </a:txBody>
                  <a:tcPr marL="113157" marR="113157" marT="56578" marB="56578"/>
                </a:tc>
                <a:extLst>
                  <a:ext uri="{0D108BD9-81ED-4DB2-BD59-A6C34878D82A}">
                    <a16:rowId xmlns:a16="http://schemas.microsoft.com/office/drawing/2014/main" val="10003"/>
                  </a:ext>
                </a:extLst>
              </a:tr>
              <a:tr h="515931">
                <a:tc>
                  <a:txBody>
                    <a:bodyPr/>
                    <a:lstStyle/>
                    <a:p>
                      <a:r>
                        <a:rPr lang="en-US" sz="1800" dirty="0" err="1">
                          <a:latin typeface="Courier New" charset="0"/>
                          <a:ea typeface="Courier New" charset="0"/>
                          <a:cs typeface="Courier New" charset="0"/>
                        </a:rPr>
                        <a:t>img</a:t>
                      </a:r>
                      <a:r>
                        <a:rPr lang="en-US" sz="1800" dirty="0">
                          <a:latin typeface="Courier New" charset="0"/>
                          <a:ea typeface="Courier New" charset="0"/>
                          <a:cs typeface="Courier New" charset="0"/>
                        </a:rPr>
                        <a:t>-thumbnail</a:t>
                      </a:r>
                    </a:p>
                  </a:txBody>
                  <a:tcPr marL="113157" marR="113157" marT="56578" marB="56578"/>
                </a:tc>
                <a:tc>
                  <a:txBody>
                    <a:bodyPr/>
                    <a:lstStyle/>
                    <a:p>
                      <a:r>
                        <a:rPr lang="en-US" sz="1800" dirty="0"/>
                        <a:t>Gives the</a:t>
                      </a:r>
                      <a:r>
                        <a:rPr lang="en-US" sz="1800" baseline="0" dirty="0"/>
                        <a:t> image a border with rounded corners, some padding of empty space, and then shows the image as normal</a:t>
                      </a:r>
                      <a:endParaRPr lang="en-US" sz="1800" dirty="0"/>
                    </a:p>
                  </a:txBody>
                  <a:tcPr marL="113157" marR="113157" marT="56578" marB="56578"/>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2452673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47</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Utility Classes</a:t>
            </a:r>
          </a:p>
        </p:txBody>
      </p:sp>
      <p:sp>
        <p:nvSpPr>
          <p:cNvPr id="7" name="Content Placeholder 2">
            <a:extLst>
              <a:ext uri="{FF2B5EF4-FFF2-40B4-BE49-F238E27FC236}">
                <a16:creationId xmlns:a16="http://schemas.microsoft.com/office/drawing/2014/main" id="{E8C1E520-A5C8-ED47-B231-70298E3F2288}"/>
              </a:ext>
            </a:extLst>
          </p:cNvPr>
          <p:cNvSpPr txBox="1">
            <a:spLocks/>
          </p:cNvSpPr>
          <p:nvPr/>
        </p:nvSpPr>
        <p:spPr>
          <a:xfrm>
            <a:off x="302605" y="1417320"/>
            <a:ext cx="10058400" cy="4023360"/>
          </a:xfrm>
          <a:prstGeom prst="rect">
            <a:avLst/>
          </a:prstGeom>
        </p:spPr>
        <p:txBody>
          <a:bodyPr/>
          <a:lst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latin typeface="Verdana" panose="020B0604030504040204" pitchFamily="34" charset="0"/>
                <a:ea typeface="Verdana" panose="020B0604030504040204" pitchFamily="34" charset="0"/>
                <a:cs typeface="Verdana" panose="020B0604030504040204" pitchFamily="34" charset="0"/>
              </a:rPr>
              <a:t>Bootstrap provides many, may utility classes to fulfill common needs:</a:t>
            </a:r>
          </a:p>
          <a:p>
            <a:pPr lvl="1"/>
            <a:r>
              <a:rPr lang="en-US" sz="2000" dirty="0">
                <a:latin typeface="Verdana" panose="020B0604030504040204" pitchFamily="34" charset="0"/>
                <a:ea typeface="Verdana" panose="020B0604030504040204" pitchFamily="34" charset="0"/>
                <a:cs typeface="Verdana" panose="020B0604030504040204" pitchFamily="34" charset="0"/>
                <a:hlinkClick r:id="rId2"/>
              </a:rPr>
              <a:t>http://getbootstrap.com/css/#helper-classes</a:t>
            </a:r>
            <a:endParaRPr lang="en-US" sz="2000"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8" name="Table 7">
            <a:extLst>
              <a:ext uri="{FF2B5EF4-FFF2-40B4-BE49-F238E27FC236}">
                <a16:creationId xmlns:a16="http://schemas.microsoft.com/office/drawing/2014/main" id="{D7B7FBBA-EEDA-5247-BBDB-4E615EA3A9EF}"/>
              </a:ext>
            </a:extLst>
          </p:cNvPr>
          <p:cNvGraphicFramePr>
            <a:graphicFrameLocks noGrp="1"/>
          </p:cNvGraphicFramePr>
          <p:nvPr>
            <p:extLst>
              <p:ext uri="{D42A27DB-BD31-4B8C-83A1-F6EECF244321}">
                <p14:modId xmlns:p14="http://schemas.microsoft.com/office/powerpoint/2010/main" val="4095440809"/>
              </p:ext>
            </p:extLst>
          </p:nvPr>
        </p:nvGraphicFramePr>
        <p:xfrm>
          <a:off x="302605" y="2467008"/>
          <a:ext cx="10058400" cy="3374128"/>
        </p:xfrm>
        <a:graphic>
          <a:graphicData uri="http://schemas.openxmlformats.org/drawingml/2006/table">
            <a:tbl>
              <a:tblPr firstRow="1" bandRow="1">
                <a:tableStyleId>{5C22544A-7EE6-4342-B048-85BDC9FD1C3A}</a:tableStyleId>
              </a:tblPr>
              <a:tblGrid>
                <a:gridCol w="3796692">
                  <a:extLst>
                    <a:ext uri="{9D8B030D-6E8A-4147-A177-3AD203B41FA5}">
                      <a16:colId xmlns:a16="http://schemas.microsoft.com/office/drawing/2014/main" val="20000"/>
                    </a:ext>
                  </a:extLst>
                </a:gridCol>
                <a:gridCol w="6261708">
                  <a:extLst>
                    <a:ext uri="{9D8B030D-6E8A-4147-A177-3AD203B41FA5}">
                      <a16:colId xmlns:a16="http://schemas.microsoft.com/office/drawing/2014/main" val="20001"/>
                    </a:ext>
                  </a:extLst>
                </a:gridCol>
              </a:tblGrid>
              <a:tr h="310646">
                <a:tc>
                  <a:txBody>
                    <a:bodyPr/>
                    <a:lstStyle/>
                    <a:p>
                      <a:r>
                        <a:rPr lang="en-US" sz="1800" dirty="0"/>
                        <a:t>Class Name</a:t>
                      </a:r>
                    </a:p>
                  </a:txBody>
                  <a:tcPr marL="113157" marR="113157" marT="56578" marB="56578"/>
                </a:tc>
                <a:tc>
                  <a:txBody>
                    <a:bodyPr/>
                    <a:lstStyle/>
                    <a:p>
                      <a:r>
                        <a:rPr lang="en-US" sz="1800" dirty="0"/>
                        <a:t>Effect</a:t>
                      </a:r>
                    </a:p>
                  </a:txBody>
                  <a:tcPr marL="113157" marR="113157" marT="56578" marB="56578"/>
                </a:tc>
                <a:extLst>
                  <a:ext uri="{0D108BD9-81ED-4DB2-BD59-A6C34878D82A}">
                    <a16:rowId xmlns:a16="http://schemas.microsoft.com/office/drawing/2014/main" val="10000"/>
                  </a:ext>
                </a:extLst>
              </a:tr>
              <a:tr h="310646">
                <a:tc>
                  <a:txBody>
                    <a:bodyPr/>
                    <a:lstStyle/>
                    <a:p>
                      <a:r>
                        <a:rPr lang="en-US" sz="1600" dirty="0">
                          <a:latin typeface="Courier" charset="0"/>
                          <a:ea typeface="Courier" charset="0"/>
                          <a:cs typeface="Courier" charset="0"/>
                        </a:rPr>
                        <a:t>text-(primary</a:t>
                      </a:r>
                      <a:r>
                        <a:rPr lang="en-US" sz="1600" baseline="0" dirty="0">
                          <a:latin typeface="Courier" charset="0"/>
                          <a:ea typeface="Courier" charset="0"/>
                          <a:cs typeface="Courier" charset="0"/>
                        </a:rPr>
                        <a:t> </a:t>
                      </a:r>
                      <a:r>
                        <a:rPr lang="en-US" sz="1600" dirty="0">
                          <a:latin typeface="Courier" charset="0"/>
                          <a:ea typeface="Courier" charset="0"/>
                          <a:cs typeface="Courier" charset="0"/>
                        </a:rPr>
                        <a:t>muted success info danger warning)</a:t>
                      </a:r>
                    </a:p>
                  </a:txBody>
                  <a:tcPr marL="113157" marR="113157" marT="56578" marB="56578"/>
                </a:tc>
                <a:tc>
                  <a:txBody>
                    <a:bodyPr/>
                    <a:lstStyle/>
                    <a:p>
                      <a:r>
                        <a:rPr lang="en-US" sz="1600" dirty="0"/>
                        <a:t>Formats</a:t>
                      </a:r>
                      <a:r>
                        <a:rPr lang="en-US" sz="1600" baseline="0" dirty="0"/>
                        <a:t> the text to take on the color of the branding corresponding to the class; </a:t>
                      </a:r>
                      <a:r>
                        <a:rPr lang="en-US" sz="1600" baseline="0" dirty="0" err="1"/>
                        <a:t>ie</a:t>
                      </a:r>
                      <a:r>
                        <a:rPr lang="en-US" sz="1600" baseline="0" dirty="0"/>
                        <a:t>, </a:t>
                      </a:r>
                      <a:r>
                        <a:rPr lang="en-US" sz="1600" baseline="0" dirty="0">
                          <a:latin typeface="Courier" charset="0"/>
                          <a:ea typeface="Courier" charset="0"/>
                          <a:cs typeface="Courier" charset="0"/>
                        </a:rPr>
                        <a:t>text-primary</a:t>
                      </a:r>
                      <a:r>
                        <a:rPr lang="en-US" sz="1600" baseline="0" dirty="0"/>
                        <a:t> will take on the primary color.</a:t>
                      </a:r>
                      <a:endParaRPr lang="en-US" sz="1600" dirty="0"/>
                    </a:p>
                  </a:txBody>
                  <a:tcPr marL="113157" marR="113157" marT="56578" marB="56578"/>
                </a:tc>
                <a:extLst>
                  <a:ext uri="{0D108BD9-81ED-4DB2-BD59-A6C34878D82A}">
                    <a16:rowId xmlns:a16="http://schemas.microsoft.com/office/drawing/2014/main" val="10001"/>
                  </a:ext>
                </a:extLst>
              </a:tr>
              <a:tr h="310646">
                <a:tc>
                  <a:txBody>
                    <a:bodyPr/>
                    <a:lstStyle/>
                    <a:p>
                      <a:r>
                        <a:rPr lang="en-US" sz="1600" dirty="0" err="1">
                          <a:latin typeface="Courier" charset="0"/>
                          <a:ea typeface="Courier" charset="0"/>
                          <a:cs typeface="Courier" charset="0"/>
                        </a:rPr>
                        <a:t>bg</a:t>
                      </a:r>
                      <a:r>
                        <a:rPr lang="en-US" sz="1600" dirty="0">
                          <a:latin typeface="Courier" charset="0"/>
                          <a:ea typeface="Courier" charset="0"/>
                          <a:cs typeface="Courier" charset="0"/>
                        </a:rPr>
                        <a:t>-(primary</a:t>
                      </a:r>
                      <a:r>
                        <a:rPr lang="en-US" sz="1600" baseline="0" dirty="0">
                          <a:latin typeface="Courier" charset="0"/>
                          <a:ea typeface="Courier" charset="0"/>
                          <a:cs typeface="Courier" charset="0"/>
                        </a:rPr>
                        <a:t> </a:t>
                      </a:r>
                      <a:r>
                        <a:rPr lang="en-US" sz="1600" dirty="0">
                          <a:latin typeface="Courier" charset="0"/>
                          <a:ea typeface="Courier" charset="0"/>
                          <a:cs typeface="Courier" charset="0"/>
                        </a:rPr>
                        <a:t>muted success info danger warning)</a:t>
                      </a:r>
                    </a:p>
                  </a:txBody>
                  <a:tcPr marL="113157" marR="113157" marT="56578" marB="56578"/>
                </a:tc>
                <a:tc>
                  <a:txBody>
                    <a:bodyPr/>
                    <a:lstStyle/>
                    <a:p>
                      <a:r>
                        <a:rPr lang="en-US" sz="1600" dirty="0"/>
                        <a:t>Formats</a:t>
                      </a:r>
                      <a:r>
                        <a:rPr lang="en-US" sz="1600" baseline="0" dirty="0"/>
                        <a:t> the element to have the same background color as the respective branding.</a:t>
                      </a:r>
                    </a:p>
                  </a:txBody>
                  <a:tcPr marL="113157" marR="113157" marT="56578" marB="56578"/>
                </a:tc>
                <a:extLst>
                  <a:ext uri="{0D108BD9-81ED-4DB2-BD59-A6C34878D82A}">
                    <a16:rowId xmlns:a16="http://schemas.microsoft.com/office/drawing/2014/main" val="10002"/>
                  </a:ext>
                </a:extLst>
              </a:tr>
              <a:tr h="310646">
                <a:tc>
                  <a:txBody>
                    <a:bodyPr/>
                    <a:lstStyle/>
                    <a:p>
                      <a:r>
                        <a:rPr lang="en-US" sz="1600" dirty="0">
                          <a:latin typeface="Courier" charset="0"/>
                          <a:ea typeface="Courier" charset="0"/>
                          <a:cs typeface="Courier" charset="0"/>
                        </a:rPr>
                        <a:t>pull-left, pull-right</a:t>
                      </a:r>
                    </a:p>
                  </a:txBody>
                  <a:tcPr marL="113157" marR="113157" marT="56578" marB="56578"/>
                </a:tc>
                <a:tc>
                  <a:txBody>
                    <a:bodyPr/>
                    <a:lstStyle/>
                    <a:p>
                      <a:r>
                        <a:rPr lang="en-US" sz="1600" baseline="0" dirty="0"/>
                        <a:t>Floats the content left or right</a:t>
                      </a:r>
                    </a:p>
                  </a:txBody>
                  <a:tcPr marL="113157" marR="113157" marT="56578" marB="56578"/>
                </a:tc>
                <a:extLst>
                  <a:ext uri="{0D108BD9-81ED-4DB2-BD59-A6C34878D82A}">
                    <a16:rowId xmlns:a16="http://schemas.microsoft.com/office/drawing/2014/main" val="10003"/>
                  </a:ext>
                </a:extLst>
              </a:tr>
              <a:tr h="310646">
                <a:tc>
                  <a:txBody>
                    <a:bodyPr/>
                    <a:lstStyle/>
                    <a:p>
                      <a:r>
                        <a:rPr lang="en-US" sz="1600" dirty="0">
                          <a:latin typeface="Courier" charset="0"/>
                          <a:ea typeface="Courier" charset="0"/>
                          <a:cs typeface="Courier" charset="0"/>
                        </a:rPr>
                        <a:t>center-block</a:t>
                      </a:r>
                    </a:p>
                  </a:txBody>
                  <a:tcPr marL="113157" marR="113157" marT="56578" marB="56578"/>
                </a:tc>
                <a:tc>
                  <a:txBody>
                    <a:bodyPr/>
                    <a:lstStyle/>
                    <a:p>
                      <a:r>
                        <a:rPr lang="en-US" sz="1600" baseline="0" dirty="0"/>
                        <a:t>Centers the content block (not the text0</a:t>
                      </a:r>
                    </a:p>
                  </a:txBody>
                  <a:tcPr marL="113157" marR="113157" marT="56578" marB="56578"/>
                </a:tc>
                <a:extLst>
                  <a:ext uri="{0D108BD9-81ED-4DB2-BD59-A6C34878D82A}">
                    <a16:rowId xmlns:a16="http://schemas.microsoft.com/office/drawing/2014/main" val="10004"/>
                  </a:ext>
                </a:extLst>
              </a:tr>
              <a:tr h="310646">
                <a:tc>
                  <a:txBody>
                    <a:bodyPr/>
                    <a:lstStyle/>
                    <a:p>
                      <a:r>
                        <a:rPr lang="en-US" sz="1600" dirty="0">
                          <a:latin typeface="Courier" charset="0"/>
                          <a:ea typeface="Courier" charset="0"/>
                          <a:cs typeface="Courier" charset="0"/>
                        </a:rPr>
                        <a:t>show</a:t>
                      </a:r>
                    </a:p>
                  </a:txBody>
                  <a:tcPr marL="113157" marR="113157" marT="56578" marB="56578"/>
                </a:tc>
                <a:tc>
                  <a:txBody>
                    <a:bodyPr/>
                    <a:lstStyle/>
                    <a:p>
                      <a:r>
                        <a:rPr lang="en-US" sz="1600" baseline="0" dirty="0"/>
                        <a:t>Displays an element</a:t>
                      </a:r>
                    </a:p>
                  </a:txBody>
                  <a:tcPr marL="113157" marR="113157" marT="56578" marB="56578"/>
                </a:tc>
                <a:extLst>
                  <a:ext uri="{0D108BD9-81ED-4DB2-BD59-A6C34878D82A}">
                    <a16:rowId xmlns:a16="http://schemas.microsoft.com/office/drawing/2014/main" val="10005"/>
                  </a:ext>
                </a:extLst>
              </a:tr>
              <a:tr h="310646">
                <a:tc>
                  <a:txBody>
                    <a:bodyPr/>
                    <a:lstStyle/>
                    <a:p>
                      <a:r>
                        <a:rPr lang="en-US" sz="1600" dirty="0">
                          <a:latin typeface="Courier" charset="0"/>
                          <a:ea typeface="Courier" charset="0"/>
                          <a:cs typeface="Courier" charset="0"/>
                        </a:rPr>
                        <a:t>hidden</a:t>
                      </a:r>
                    </a:p>
                  </a:txBody>
                  <a:tcPr marL="113157" marR="113157" marT="56578" marB="56578"/>
                </a:tc>
                <a:tc>
                  <a:txBody>
                    <a:bodyPr/>
                    <a:lstStyle/>
                    <a:p>
                      <a:r>
                        <a:rPr lang="en-US" sz="1600" baseline="0" dirty="0"/>
                        <a:t>Hides an element</a:t>
                      </a:r>
                    </a:p>
                  </a:txBody>
                  <a:tcPr marL="113157" marR="113157" marT="56578" marB="56578"/>
                </a:tc>
                <a:extLst>
                  <a:ext uri="{0D108BD9-81ED-4DB2-BD59-A6C34878D82A}">
                    <a16:rowId xmlns:a16="http://schemas.microsoft.com/office/drawing/2014/main" val="10006"/>
                  </a:ext>
                </a:extLst>
              </a:tr>
              <a:tr h="310646">
                <a:tc>
                  <a:txBody>
                    <a:bodyPr/>
                    <a:lstStyle/>
                    <a:p>
                      <a:r>
                        <a:rPr lang="en-US" sz="1600" dirty="0">
                          <a:latin typeface="Courier" charset="0"/>
                          <a:ea typeface="Courier" charset="0"/>
                          <a:cs typeface="Courier" charset="0"/>
                        </a:rPr>
                        <a:t>text-hide</a:t>
                      </a:r>
                    </a:p>
                  </a:txBody>
                  <a:tcPr marL="113157" marR="113157" marT="56578" marB="56578"/>
                </a:tc>
                <a:tc>
                  <a:txBody>
                    <a:bodyPr/>
                    <a:lstStyle/>
                    <a:p>
                      <a:r>
                        <a:rPr lang="en-US" sz="1600" baseline="0" dirty="0"/>
                        <a:t>Hides the text in an element, but allows the element to maintain is size</a:t>
                      </a:r>
                    </a:p>
                  </a:txBody>
                  <a:tcPr marL="113157" marR="113157" marT="56578" marB="56578"/>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5225093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48</a:t>
            </a:fld>
            <a:endParaRPr lang="en-US" dirty="0"/>
          </a:p>
        </p:txBody>
      </p:sp>
      <p:sp>
        <p:nvSpPr>
          <p:cNvPr id="4" name="Text Placeholder 3"/>
          <p:cNvSpPr>
            <a:spLocks noGrp="1"/>
          </p:cNvSpPr>
          <p:nvPr>
            <p:ph type="body" sz="quarter" idx="12"/>
          </p:nvPr>
        </p:nvSpPr>
        <p:spPr>
          <a:xfrm>
            <a:off x="466343" y="2138947"/>
            <a:ext cx="11522671" cy="1099553"/>
          </a:xfrm>
        </p:spPr>
        <p:txBody>
          <a:bodyPr/>
          <a:lstStyle/>
          <a:p>
            <a:pPr algn="ctr"/>
            <a:r>
              <a:rPr lang="en-US" sz="4000" b="1" dirty="0">
                <a:latin typeface="Verdana" panose="020B0604030504040204" pitchFamily="34" charset="0"/>
                <a:ea typeface="Verdana" panose="020B0604030504040204" pitchFamily="34" charset="0"/>
                <a:cs typeface="Verdana" panose="020B0604030504040204" pitchFamily="34" charset="0"/>
              </a:rPr>
              <a:t>Bootstrap Components</a:t>
            </a:r>
            <a:endParaRPr lang="en-US" b="1" dirty="0">
              <a:latin typeface="Verdana" panose="020B0604030504040204" pitchFamily="34" charset="0"/>
              <a:ea typeface="Verdana" panose="020B0604030504040204" pitchFamily="34" charset="0"/>
              <a:cs typeface="Verdana" panose="020B0604030504040204" pitchFamily="34" charset="0"/>
            </a:endParaRPr>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36418802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61888"/>
            <a:ext cx="11585731" cy="4385167"/>
          </a:xfrm>
        </p:spPr>
        <p:txBody>
          <a:bodyPr/>
          <a:lstStyle/>
          <a:p>
            <a:r>
              <a:rPr lang="en-US" sz="2000" dirty="0">
                <a:latin typeface="Verdana" panose="020B0604030504040204" pitchFamily="34" charset="0"/>
                <a:ea typeface="Verdana" panose="020B0604030504040204" pitchFamily="34" charset="0"/>
                <a:cs typeface="Verdana" panose="020B0604030504040204" pitchFamily="34" charset="0"/>
              </a:rPr>
              <a:t>Bootstrap implements several common and more complex use cases in web design and development and includes a JavaScript library to make these components interactive</a:t>
            </a:r>
          </a:p>
          <a:p>
            <a:r>
              <a:rPr lang="en-US" sz="2000" dirty="0">
                <a:latin typeface="Verdana" panose="020B0604030504040204" pitchFamily="34" charset="0"/>
                <a:ea typeface="Verdana" panose="020B0604030504040204" pitchFamily="34" charset="0"/>
                <a:cs typeface="Verdana" panose="020B0604030504040204" pitchFamily="34" charset="0"/>
              </a:rPr>
              <a:t>These are extremely useful, since they allow you to jump right into application development rather than reinventing these components.</a:t>
            </a:r>
          </a:p>
          <a:p>
            <a:pPr lvl="1"/>
            <a:r>
              <a:rPr lang="en-US" sz="2000" dirty="0">
                <a:latin typeface="Verdana" panose="020B0604030504040204" pitchFamily="34" charset="0"/>
                <a:ea typeface="Verdana" panose="020B0604030504040204" pitchFamily="34" charset="0"/>
                <a:cs typeface="Verdana" panose="020B0604030504040204" pitchFamily="34" charset="0"/>
              </a:rPr>
              <a:t>Modals</a:t>
            </a:r>
          </a:p>
          <a:p>
            <a:pPr lvl="1"/>
            <a:r>
              <a:rPr lang="en-US" sz="2000" dirty="0">
                <a:latin typeface="Verdana" panose="020B0604030504040204" pitchFamily="34" charset="0"/>
                <a:ea typeface="Verdana" panose="020B0604030504040204" pitchFamily="34" charset="0"/>
                <a:cs typeface="Verdana" panose="020B0604030504040204" pitchFamily="34" charset="0"/>
              </a:rPr>
              <a:t>Alerts</a:t>
            </a:r>
          </a:p>
          <a:p>
            <a:pPr lvl="1"/>
            <a:r>
              <a:rPr lang="en-US" sz="2000" dirty="0">
                <a:latin typeface="Verdana" panose="020B0604030504040204" pitchFamily="34" charset="0"/>
                <a:ea typeface="Verdana" panose="020B0604030504040204" pitchFamily="34" charset="0"/>
                <a:cs typeface="Verdana" panose="020B0604030504040204" pitchFamily="34" charset="0"/>
              </a:rPr>
              <a:t>Tabbed Content</a:t>
            </a:r>
          </a:p>
          <a:p>
            <a:pPr lvl="1"/>
            <a:r>
              <a:rPr lang="en-US" sz="2000" dirty="0">
                <a:latin typeface="Verdana" panose="020B0604030504040204" pitchFamily="34" charset="0"/>
                <a:ea typeface="Verdana" panose="020B0604030504040204" pitchFamily="34" charset="0"/>
                <a:cs typeface="Verdana" panose="020B0604030504040204" pitchFamily="34" charset="0"/>
              </a:rPr>
              <a:t>Dropdowns</a:t>
            </a:r>
          </a:p>
          <a:p>
            <a:pPr lvl="1"/>
            <a:r>
              <a:rPr lang="en-US" sz="2000" dirty="0">
                <a:latin typeface="Verdana" panose="020B0604030504040204" pitchFamily="34" charset="0"/>
                <a:ea typeface="Verdana" panose="020B0604030504040204" pitchFamily="34" charset="0"/>
                <a:cs typeface="Verdana" panose="020B0604030504040204" pitchFamily="34" charset="0"/>
              </a:rPr>
              <a:t>Tooltips</a:t>
            </a:r>
          </a:p>
          <a:p>
            <a:r>
              <a:rPr lang="en-US" sz="2000" dirty="0">
                <a:latin typeface="Verdana" panose="020B0604030504040204" pitchFamily="34" charset="0"/>
                <a:ea typeface="Verdana" panose="020B0604030504040204" pitchFamily="34" charset="0"/>
                <a:cs typeface="Verdana" panose="020B0604030504040204" pitchFamily="34" charset="0"/>
              </a:rPr>
              <a:t>Most of these are built with JavaScript to make them interactive</a:t>
            </a:r>
          </a:p>
        </p:txBody>
      </p:sp>
      <p:sp>
        <p:nvSpPr>
          <p:cNvPr id="3" name="Slide Number Placeholder 2"/>
          <p:cNvSpPr>
            <a:spLocks noGrp="1"/>
          </p:cNvSpPr>
          <p:nvPr>
            <p:ph type="sldNum" sz="quarter" idx="14"/>
          </p:nvPr>
        </p:nvSpPr>
        <p:spPr/>
        <p:txBody>
          <a:bodyPr/>
          <a:lstStyle/>
          <a:p>
            <a:fld id="{12342C3A-DD85-7843-B416-BD52AB030D59}" type="slidenum">
              <a:rPr lang="en-US" smtClean="0"/>
              <a:pPr/>
              <a:t>49</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Bootstrap Specific Components</a:t>
            </a:r>
          </a:p>
        </p:txBody>
      </p:sp>
    </p:spTree>
    <p:extLst>
      <p:ext uri="{BB962C8B-B14F-4D97-AF65-F5344CB8AC3E}">
        <p14:creationId xmlns:p14="http://schemas.microsoft.com/office/powerpoint/2010/main" val="1062816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187733"/>
            <a:ext cx="11585731" cy="4385167"/>
          </a:xfrm>
        </p:spPr>
        <p:txBody>
          <a:bodyPr/>
          <a:lstStyle/>
          <a:p>
            <a:pPr marL="0" indent="0">
              <a:buNone/>
            </a:pPr>
            <a:r>
              <a:rPr lang="en-US" sz="1800" dirty="0">
                <a:latin typeface="Verdana" panose="020B0604030504040204" pitchFamily="34" charset="0"/>
                <a:ea typeface="Verdana" panose="020B0604030504040204" pitchFamily="34" charset="0"/>
                <a:cs typeface="Verdana" panose="020B0604030504040204" pitchFamily="34" charset="0"/>
              </a:rPr>
              <a:t>The previous slide shows a ‘live search’, an adaptive search that shows results as they are found that you can select.</a:t>
            </a:r>
          </a:p>
          <a:p>
            <a:pPr marL="0" indent="0">
              <a:buNone/>
            </a:pPr>
            <a:r>
              <a:rPr lang="en-US" sz="1800" dirty="0">
                <a:latin typeface="Verdana" panose="020B0604030504040204" pitchFamily="34" charset="0"/>
                <a:ea typeface="Verdana" panose="020B0604030504040204" pitchFamily="34" charset="0"/>
                <a:cs typeface="Verdana" panose="020B0604030504040204" pitchFamily="34" charset="0"/>
              </a:rPr>
              <a:t>You can leverage the fact that your user is focused on an input to make the dropdown entirely keyboard navigable with ease!</a:t>
            </a:r>
          </a:p>
          <a:p>
            <a:pPr lvl="1"/>
            <a:r>
              <a:rPr lang="en-US" sz="1800" dirty="0">
                <a:latin typeface="Verdana" panose="020B0604030504040204" pitchFamily="34" charset="0"/>
                <a:ea typeface="Verdana" panose="020B0604030504040204" pitchFamily="34" charset="0"/>
                <a:cs typeface="Verdana" panose="020B0604030504040204" pitchFamily="34" charset="0"/>
              </a:rPr>
              <a:t>Add an event listener on that input for the </a:t>
            </a:r>
            <a:r>
              <a:rPr lang="en-US" sz="1800" i="1" dirty="0" err="1">
                <a:latin typeface="Verdana" panose="020B0604030504040204" pitchFamily="34" charset="0"/>
                <a:ea typeface="Verdana" panose="020B0604030504040204" pitchFamily="34" charset="0"/>
                <a:cs typeface="Verdana" panose="020B0604030504040204" pitchFamily="34" charset="0"/>
              </a:rPr>
              <a:t>keydown</a:t>
            </a:r>
            <a:r>
              <a:rPr lang="en-US" sz="1800" dirty="0">
                <a:latin typeface="Verdana" panose="020B0604030504040204" pitchFamily="34" charset="0"/>
                <a:ea typeface="Verdana" panose="020B0604030504040204" pitchFamily="34" charset="0"/>
                <a:cs typeface="Verdana" panose="020B0604030504040204" pitchFamily="34" charset="0"/>
              </a:rPr>
              <a:t> event</a:t>
            </a:r>
          </a:p>
          <a:p>
            <a:pPr lvl="1"/>
            <a:r>
              <a:rPr lang="en-US" sz="1800" dirty="0">
                <a:latin typeface="Verdana" panose="020B0604030504040204" pitchFamily="34" charset="0"/>
                <a:ea typeface="Verdana" panose="020B0604030504040204" pitchFamily="34" charset="0"/>
                <a:cs typeface="Verdana" panose="020B0604030504040204" pitchFamily="34" charset="0"/>
              </a:rPr>
              <a:t>Check which key was hit</a:t>
            </a:r>
          </a:p>
          <a:p>
            <a:pPr lvl="2"/>
            <a:r>
              <a:rPr lang="en-US" sz="1800" dirty="0">
                <a:latin typeface="Verdana" panose="020B0604030504040204" pitchFamily="34" charset="0"/>
                <a:ea typeface="Verdana" panose="020B0604030504040204" pitchFamily="34" charset="0"/>
                <a:cs typeface="Verdana" panose="020B0604030504040204" pitchFamily="34" charset="0"/>
              </a:rPr>
              <a:t>if it was some sort of direction (up, down, left, right) then perform some logic to add a some indicator to a particular search result that is the selected</a:t>
            </a:r>
          </a:p>
          <a:p>
            <a:pPr lvl="2"/>
            <a:r>
              <a:rPr lang="en-US" sz="1800" dirty="0">
                <a:latin typeface="Verdana" panose="020B0604030504040204" pitchFamily="34" charset="0"/>
                <a:ea typeface="Verdana" panose="020B0604030504040204" pitchFamily="34" charset="0"/>
                <a:cs typeface="Verdana" panose="020B0604030504040204" pitchFamily="34" charset="0"/>
              </a:rPr>
              <a:t>If it was `enter` then navigate to the selected search result, or a search page if none are selected</a:t>
            </a:r>
          </a:p>
          <a:p>
            <a:pPr lvl="2"/>
            <a:r>
              <a:rPr lang="en-US" sz="1800" dirty="0">
                <a:latin typeface="Verdana" panose="020B0604030504040204" pitchFamily="34" charset="0"/>
                <a:ea typeface="Verdana" panose="020B0604030504040204" pitchFamily="34" charset="0"/>
                <a:cs typeface="Verdana" panose="020B0604030504040204" pitchFamily="34" charset="0"/>
              </a:rPr>
              <a:t>If it was `escape` then unselect any search results</a:t>
            </a:r>
          </a:p>
          <a:p>
            <a:pPr lvl="2"/>
            <a:r>
              <a:rPr lang="en-US" sz="1800" dirty="0">
                <a:latin typeface="Verdana" panose="020B0604030504040204" pitchFamily="34" charset="0"/>
                <a:ea typeface="Verdana" panose="020B0604030504040204" pitchFamily="34" charset="0"/>
                <a:cs typeface="Verdana" panose="020B0604030504040204" pitchFamily="34" charset="0"/>
              </a:rPr>
              <a:t>If it was any other character, then simply re-query your search results and reset which result is the selected result</a:t>
            </a:r>
          </a:p>
          <a:p>
            <a:endParaRPr lang="en-US" sz="18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5</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Case Study: live searches</a:t>
            </a:r>
          </a:p>
        </p:txBody>
      </p:sp>
    </p:spTree>
    <p:extLst>
      <p:ext uri="{BB962C8B-B14F-4D97-AF65-F5344CB8AC3E}">
        <p14:creationId xmlns:p14="http://schemas.microsoft.com/office/powerpoint/2010/main" val="26173571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50</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Modal Windows</a:t>
            </a:r>
          </a:p>
        </p:txBody>
      </p:sp>
      <p:sp>
        <p:nvSpPr>
          <p:cNvPr id="5" name="Content Placeholder 4">
            <a:extLst>
              <a:ext uri="{FF2B5EF4-FFF2-40B4-BE49-F238E27FC236}">
                <a16:creationId xmlns:a16="http://schemas.microsoft.com/office/drawing/2014/main" id="{151F3EB3-BF84-9A4F-9C53-979E01CAC879}"/>
              </a:ext>
            </a:extLst>
          </p:cNvPr>
          <p:cNvSpPr txBox="1">
            <a:spLocks/>
          </p:cNvSpPr>
          <p:nvPr/>
        </p:nvSpPr>
        <p:spPr>
          <a:xfrm>
            <a:off x="302605" y="1521884"/>
            <a:ext cx="10058400" cy="4023360"/>
          </a:xfrm>
          <a:prstGeom prst="rect">
            <a:avLst/>
          </a:prstGeom>
        </p:spPr>
        <p:txBody>
          <a:bodyPr/>
          <a:lst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latin typeface="Verdana" panose="020B0604030504040204" pitchFamily="34" charset="0"/>
                <a:ea typeface="Verdana" panose="020B0604030504040204" pitchFamily="34" charset="0"/>
                <a:cs typeface="Verdana" panose="020B0604030504040204" pitchFamily="34" charset="0"/>
              </a:rPr>
              <a:t>A modal window (</a:t>
            </a:r>
            <a:r>
              <a:rPr lang="en-US" sz="2000" dirty="0" err="1">
                <a:latin typeface="Verdana" panose="020B0604030504040204" pitchFamily="34" charset="0"/>
                <a:ea typeface="Verdana" panose="020B0604030504040204" pitchFamily="34" charset="0"/>
                <a:cs typeface="Verdana" panose="020B0604030504040204" pitchFamily="34" charset="0"/>
              </a:rPr>
              <a:t>nowdays</a:t>
            </a:r>
            <a:r>
              <a:rPr lang="en-US" sz="2000" dirty="0">
                <a:latin typeface="Verdana" panose="020B0604030504040204" pitchFamily="34" charset="0"/>
                <a:ea typeface="Verdana" panose="020B0604030504040204" pitchFamily="34" charset="0"/>
                <a:cs typeface="Verdana" panose="020B0604030504040204" pitchFamily="34" charset="0"/>
              </a:rPr>
              <a:t>, just modal) is a window that pops up over the content of your website in order to provide some information or demand some action.</a:t>
            </a:r>
          </a:p>
          <a:p>
            <a:pPr lvl="1"/>
            <a:r>
              <a:rPr lang="en-US" sz="2000" dirty="0">
                <a:latin typeface="Verdana" panose="020B0604030504040204" pitchFamily="34" charset="0"/>
                <a:ea typeface="Verdana" panose="020B0604030504040204" pitchFamily="34" charset="0"/>
                <a:cs typeface="Verdana" panose="020B0604030504040204" pitchFamily="34" charset="0"/>
                <a:hlinkClick r:id="rId2"/>
              </a:rPr>
              <a:t>http://getbootstrap.com/javascript/#modals</a:t>
            </a:r>
            <a:endParaRPr lang="en-US" sz="2000" dirty="0">
              <a:latin typeface="Verdana" panose="020B0604030504040204" pitchFamily="34" charset="0"/>
              <a:ea typeface="Verdana" panose="020B0604030504040204" pitchFamily="34" charset="0"/>
              <a:cs typeface="Verdana" panose="020B0604030504040204" pitchFamily="34" charset="0"/>
            </a:endParaRPr>
          </a:p>
          <a:p>
            <a:pPr lvl="1"/>
            <a:endParaRPr lang="en-US" sz="2000" dirty="0">
              <a:latin typeface="Verdana" panose="020B0604030504040204" pitchFamily="34" charset="0"/>
              <a:ea typeface="Verdana" panose="020B0604030504040204" pitchFamily="34" charset="0"/>
              <a:cs typeface="Verdana" panose="020B0604030504040204" pitchFamily="34" charset="0"/>
            </a:endParaRPr>
          </a:p>
        </p:txBody>
      </p:sp>
      <p:pic>
        <p:nvPicPr>
          <p:cNvPr id="6" name="Picture 5">
            <a:extLst>
              <a:ext uri="{FF2B5EF4-FFF2-40B4-BE49-F238E27FC236}">
                <a16:creationId xmlns:a16="http://schemas.microsoft.com/office/drawing/2014/main" id="{534F46C5-CDF5-4449-8FE3-34FE044575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332" y="3212043"/>
            <a:ext cx="8288945" cy="3027698"/>
          </a:xfrm>
          <a:prstGeom prst="rect">
            <a:avLst/>
          </a:prstGeom>
        </p:spPr>
      </p:pic>
    </p:spTree>
    <p:extLst>
      <p:ext uri="{BB962C8B-B14F-4D97-AF65-F5344CB8AC3E}">
        <p14:creationId xmlns:p14="http://schemas.microsoft.com/office/powerpoint/2010/main" val="28170146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51</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Alerts</a:t>
            </a:r>
          </a:p>
        </p:txBody>
      </p:sp>
      <p:sp>
        <p:nvSpPr>
          <p:cNvPr id="7" name="Content Placeholder 2">
            <a:extLst>
              <a:ext uri="{FF2B5EF4-FFF2-40B4-BE49-F238E27FC236}">
                <a16:creationId xmlns:a16="http://schemas.microsoft.com/office/drawing/2014/main" id="{FA23A376-965C-464C-9A3E-F02BFE361AE0}"/>
              </a:ext>
            </a:extLst>
          </p:cNvPr>
          <p:cNvSpPr txBox="1">
            <a:spLocks/>
          </p:cNvSpPr>
          <p:nvPr/>
        </p:nvSpPr>
        <p:spPr>
          <a:xfrm>
            <a:off x="421005" y="1245659"/>
            <a:ext cx="10058400" cy="4023360"/>
          </a:xfrm>
          <a:prstGeom prst="rect">
            <a:avLst/>
          </a:prstGeom>
        </p:spPr>
        <p:txBody>
          <a:bodyPr/>
          <a:lst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latin typeface="Verdana" panose="020B0604030504040204" pitchFamily="34" charset="0"/>
                <a:ea typeface="Verdana" panose="020B0604030504040204" pitchFamily="34" charset="0"/>
                <a:cs typeface="Verdana" panose="020B0604030504040204" pitchFamily="34" charset="0"/>
              </a:rPr>
              <a:t>It’s often useful to have a notification to appear that tells the user something went wrong, something went right, or just general information.</a:t>
            </a:r>
          </a:p>
          <a:p>
            <a:r>
              <a:rPr lang="en-US" sz="2000" dirty="0">
                <a:latin typeface="Verdana" panose="020B0604030504040204" pitchFamily="34" charset="0"/>
                <a:ea typeface="Verdana" panose="020B0604030504040204" pitchFamily="34" charset="0"/>
                <a:cs typeface="Verdana" panose="020B0604030504040204" pitchFamily="34" charset="0"/>
              </a:rPr>
              <a:t>Bootstrap has classes to make style the alert messages, but also provides an API for closing them. You must place your elements in a specific order to achieve this.</a:t>
            </a:r>
          </a:p>
          <a:p>
            <a:pPr lvl="1"/>
            <a:r>
              <a:rPr lang="en-US" sz="2000" dirty="0">
                <a:latin typeface="Verdana" panose="020B0604030504040204" pitchFamily="34" charset="0"/>
                <a:ea typeface="Verdana" panose="020B0604030504040204" pitchFamily="34" charset="0"/>
                <a:cs typeface="Verdana" panose="020B0604030504040204" pitchFamily="34" charset="0"/>
              </a:rPr>
              <a:t> </a:t>
            </a:r>
            <a:r>
              <a:rPr lang="en-US" sz="2000" dirty="0">
                <a:latin typeface="Verdana" panose="020B0604030504040204" pitchFamily="34" charset="0"/>
                <a:ea typeface="Verdana" panose="020B0604030504040204" pitchFamily="34" charset="0"/>
                <a:cs typeface="Verdana" panose="020B0604030504040204" pitchFamily="34" charset="0"/>
                <a:hlinkClick r:id="rId2"/>
              </a:rPr>
              <a:t>http://getbootstrap.com/javascript/#alerts</a:t>
            </a:r>
            <a:endParaRPr lang="en-US" sz="2000" dirty="0">
              <a:latin typeface="Verdana" panose="020B0604030504040204" pitchFamily="34" charset="0"/>
              <a:ea typeface="Verdana" panose="020B0604030504040204" pitchFamily="34" charset="0"/>
              <a:cs typeface="Verdana" panose="020B0604030504040204" pitchFamily="34" charset="0"/>
            </a:endParaRPr>
          </a:p>
        </p:txBody>
      </p:sp>
      <p:pic>
        <p:nvPicPr>
          <p:cNvPr id="8" name="Picture 7">
            <a:extLst>
              <a:ext uri="{FF2B5EF4-FFF2-40B4-BE49-F238E27FC236}">
                <a16:creationId xmlns:a16="http://schemas.microsoft.com/office/drawing/2014/main" id="{048C3366-9261-144F-AF7B-8505EF857F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005" y="3429000"/>
            <a:ext cx="8777627" cy="2749257"/>
          </a:xfrm>
          <a:prstGeom prst="rect">
            <a:avLst/>
          </a:prstGeom>
        </p:spPr>
      </p:pic>
    </p:spTree>
    <p:extLst>
      <p:ext uri="{BB962C8B-B14F-4D97-AF65-F5344CB8AC3E}">
        <p14:creationId xmlns:p14="http://schemas.microsoft.com/office/powerpoint/2010/main" val="14136959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52</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Tabs</a:t>
            </a:r>
          </a:p>
        </p:txBody>
      </p:sp>
      <p:sp>
        <p:nvSpPr>
          <p:cNvPr id="9" name="Content Placeholder 2">
            <a:extLst>
              <a:ext uri="{FF2B5EF4-FFF2-40B4-BE49-F238E27FC236}">
                <a16:creationId xmlns:a16="http://schemas.microsoft.com/office/drawing/2014/main" id="{A0354BEC-7767-D440-9DA1-63F1030E86C2}"/>
              </a:ext>
            </a:extLst>
          </p:cNvPr>
          <p:cNvSpPr txBox="1">
            <a:spLocks/>
          </p:cNvSpPr>
          <p:nvPr/>
        </p:nvSpPr>
        <p:spPr>
          <a:xfrm>
            <a:off x="468966" y="1074209"/>
            <a:ext cx="10058400" cy="4023360"/>
          </a:xfrm>
          <a:prstGeom prst="rect">
            <a:avLst/>
          </a:prstGeom>
        </p:spPr>
        <p:txBody>
          <a:bodyPr/>
          <a:lst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latin typeface="Verdana" panose="020B0604030504040204" pitchFamily="34" charset="0"/>
                <a:ea typeface="Verdana" panose="020B0604030504040204" pitchFamily="34" charset="0"/>
                <a:cs typeface="Verdana" panose="020B0604030504040204" pitchFamily="34" charset="0"/>
              </a:rPr>
              <a:t>Tabs allow you to setup content that is controlled by which tab is current active; you can view it as a way to navigate between a small amount of related content.</a:t>
            </a:r>
          </a:p>
          <a:p>
            <a:pPr lvl="1"/>
            <a:r>
              <a:rPr lang="en-US" sz="2000" dirty="0">
                <a:latin typeface="Verdana" panose="020B0604030504040204" pitchFamily="34" charset="0"/>
                <a:ea typeface="Verdana" panose="020B0604030504040204" pitchFamily="34" charset="0"/>
                <a:cs typeface="Verdana" panose="020B0604030504040204" pitchFamily="34" charset="0"/>
                <a:hlinkClick r:id="rId2"/>
              </a:rPr>
              <a:t>http://getbootstrap.com/javascript/#tabs</a:t>
            </a:r>
            <a:endParaRPr lang="en-US" sz="2000" dirty="0">
              <a:latin typeface="Verdana" panose="020B0604030504040204" pitchFamily="34" charset="0"/>
              <a:ea typeface="Verdana" panose="020B0604030504040204" pitchFamily="34" charset="0"/>
              <a:cs typeface="Verdana" panose="020B0604030504040204" pitchFamily="34" charset="0"/>
            </a:endParaRPr>
          </a:p>
          <a:p>
            <a:r>
              <a:rPr lang="en-US" sz="2000" dirty="0">
                <a:latin typeface="Verdana" panose="020B0604030504040204" pitchFamily="34" charset="0"/>
                <a:ea typeface="Verdana" panose="020B0604030504040204" pitchFamily="34" charset="0"/>
                <a:cs typeface="Verdana" panose="020B0604030504040204" pitchFamily="34" charset="0"/>
              </a:rPr>
              <a:t>For example, if you were creating a website about video games, you may want to show the following on your page about </a:t>
            </a:r>
            <a:r>
              <a:rPr lang="en-US" sz="2000" i="1" dirty="0">
                <a:latin typeface="Verdana" panose="020B0604030504040204" pitchFamily="34" charset="0"/>
                <a:ea typeface="Verdana" panose="020B0604030504040204" pitchFamily="34" charset="0"/>
                <a:cs typeface="Verdana" panose="020B0604030504040204" pitchFamily="34" charset="0"/>
              </a:rPr>
              <a:t>The Legend of Dragoon:</a:t>
            </a:r>
          </a:p>
          <a:p>
            <a:endParaRPr lang="en-US" sz="2000" i="1" dirty="0">
              <a:latin typeface="Verdana" panose="020B0604030504040204" pitchFamily="34" charset="0"/>
              <a:ea typeface="Verdana" panose="020B0604030504040204" pitchFamily="34" charset="0"/>
              <a:cs typeface="Verdana" panose="020B0604030504040204" pitchFamily="34" charset="0"/>
            </a:endParaRPr>
          </a:p>
        </p:txBody>
      </p:sp>
      <p:pic>
        <p:nvPicPr>
          <p:cNvPr id="10" name="Picture 9">
            <a:extLst>
              <a:ext uri="{FF2B5EF4-FFF2-40B4-BE49-F238E27FC236}">
                <a16:creationId xmlns:a16="http://schemas.microsoft.com/office/drawing/2014/main" id="{AF547F82-7DBA-F44F-AE58-996A877822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966" y="3429000"/>
            <a:ext cx="10947400" cy="2463800"/>
          </a:xfrm>
          <a:prstGeom prst="rect">
            <a:avLst/>
          </a:prstGeom>
        </p:spPr>
      </p:pic>
    </p:spTree>
    <p:extLst>
      <p:ext uri="{BB962C8B-B14F-4D97-AF65-F5344CB8AC3E}">
        <p14:creationId xmlns:p14="http://schemas.microsoft.com/office/powerpoint/2010/main" val="9607013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53</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Dropdowns</a:t>
            </a:r>
          </a:p>
        </p:txBody>
      </p:sp>
      <p:sp>
        <p:nvSpPr>
          <p:cNvPr id="6" name="Content Placeholder 2">
            <a:extLst>
              <a:ext uri="{FF2B5EF4-FFF2-40B4-BE49-F238E27FC236}">
                <a16:creationId xmlns:a16="http://schemas.microsoft.com/office/drawing/2014/main" id="{3FB44894-40A3-544D-9108-2F991E601405}"/>
              </a:ext>
            </a:extLst>
          </p:cNvPr>
          <p:cNvSpPr txBox="1">
            <a:spLocks/>
          </p:cNvSpPr>
          <p:nvPr/>
        </p:nvSpPr>
        <p:spPr>
          <a:xfrm>
            <a:off x="392606" y="1417320"/>
            <a:ext cx="6354115" cy="4023360"/>
          </a:xfrm>
          <a:prstGeom prst="rect">
            <a:avLst/>
          </a:prstGeom>
        </p:spPr>
        <p:txBody>
          <a:bodyPr>
            <a:noAutofit/>
          </a:bodyPr>
          <a:lst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latin typeface="Verdana" panose="020B0604030504040204" pitchFamily="34" charset="0"/>
                <a:ea typeface="Verdana" panose="020B0604030504040204" pitchFamily="34" charset="0"/>
                <a:cs typeface="Verdana" panose="020B0604030504040204" pitchFamily="34" charset="0"/>
              </a:rPr>
              <a:t>Many elements can be turned into Dropdown menus by adding a few classes and data attributes.</a:t>
            </a:r>
          </a:p>
          <a:p>
            <a:r>
              <a:rPr lang="en-US" sz="2000" dirty="0">
                <a:latin typeface="Verdana" panose="020B0604030504040204" pitchFamily="34" charset="0"/>
                <a:ea typeface="Verdana" panose="020B0604030504040204" pitchFamily="34" charset="0"/>
                <a:cs typeface="Verdana" panose="020B0604030504040204" pitchFamily="34" charset="0"/>
              </a:rPr>
              <a:t>To implement a dropdown, you need 3 elements:</a:t>
            </a:r>
          </a:p>
          <a:p>
            <a:pPr lvl="1"/>
            <a:r>
              <a:rPr lang="en-US" sz="2000" dirty="0">
                <a:latin typeface="Verdana" panose="020B0604030504040204" pitchFamily="34" charset="0"/>
                <a:ea typeface="Verdana" panose="020B0604030504040204" pitchFamily="34" charset="0"/>
                <a:cs typeface="Verdana" panose="020B0604030504040204" pitchFamily="34" charset="0"/>
              </a:rPr>
              <a:t>A parent element with the class </a:t>
            </a:r>
            <a:r>
              <a:rPr lang="en-US" sz="2000" i="1" dirty="0">
                <a:latin typeface="Verdana" panose="020B0604030504040204" pitchFamily="34" charset="0"/>
                <a:ea typeface="Verdana" panose="020B0604030504040204" pitchFamily="34" charset="0"/>
                <a:cs typeface="Verdana" panose="020B0604030504040204" pitchFamily="34" charset="0"/>
              </a:rPr>
              <a:t>dropdown</a:t>
            </a:r>
          </a:p>
          <a:p>
            <a:pPr lvl="1"/>
            <a:r>
              <a:rPr lang="en-US" sz="2000" dirty="0">
                <a:latin typeface="Verdana" panose="020B0604030504040204" pitchFamily="34" charset="0"/>
                <a:ea typeface="Verdana" panose="020B0604030504040204" pitchFamily="34" charset="0"/>
                <a:cs typeface="Verdana" panose="020B0604030504040204" pitchFamily="34" charset="0"/>
              </a:rPr>
              <a:t>An element that, on click, will trigger the dropdown to appear; this must have the attribute </a:t>
            </a:r>
            <a:r>
              <a:rPr lang="en-US" sz="2000" i="1" dirty="0">
                <a:latin typeface="Verdana" panose="020B0604030504040204" pitchFamily="34" charset="0"/>
                <a:ea typeface="Verdana" panose="020B0604030504040204" pitchFamily="34" charset="0"/>
                <a:cs typeface="Verdana" panose="020B0604030504040204" pitchFamily="34" charset="0"/>
              </a:rPr>
              <a:t>data-toggle="dropdown”</a:t>
            </a:r>
          </a:p>
          <a:p>
            <a:pPr lvl="1"/>
            <a:r>
              <a:rPr lang="en-US" sz="2000" dirty="0">
                <a:latin typeface="Verdana" panose="020B0604030504040204" pitchFamily="34" charset="0"/>
                <a:ea typeface="Verdana" panose="020B0604030504040204" pitchFamily="34" charset="0"/>
                <a:cs typeface="Verdana" panose="020B0604030504040204" pitchFamily="34" charset="0"/>
              </a:rPr>
              <a:t>An unordered list with the class </a:t>
            </a:r>
            <a:r>
              <a:rPr lang="en-US" sz="2000" i="1" dirty="0">
                <a:latin typeface="Verdana" panose="020B0604030504040204" pitchFamily="34" charset="0"/>
                <a:ea typeface="Verdana" panose="020B0604030504040204" pitchFamily="34" charset="0"/>
                <a:cs typeface="Verdana" panose="020B0604030504040204" pitchFamily="34" charset="0"/>
              </a:rPr>
              <a:t>dropdown-menu</a:t>
            </a:r>
            <a:r>
              <a:rPr lang="en-US" sz="2000" dirty="0">
                <a:latin typeface="Verdana" panose="020B0604030504040204" pitchFamily="34" charset="0"/>
                <a:ea typeface="Verdana" panose="020B0604030504040204" pitchFamily="34" charset="0"/>
                <a:cs typeface="Verdana" panose="020B0604030504040204" pitchFamily="34" charset="0"/>
              </a:rPr>
              <a:t> after the toggler.</a:t>
            </a:r>
          </a:p>
          <a:p>
            <a:r>
              <a:rPr lang="en-US" sz="2000" dirty="0">
                <a:latin typeface="Verdana" panose="020B0604030504040204" pitchFamily="34" charset="0"/>
                <a:ea typeface="Verdana" panose="020B0604030504040204" pitchFamily="34" charset="0"/>
                <a:cs typeface="Verdana" panose="020B0604030504040204" pitchFamily="34" charset="0"/>
                <a:hlinkClick r:id="rId2"/>
              </a:rPr>
              <a:t>http://getbootstrap.com/javascript/#dropdowns</a:t>
            </a:r>
            <a:endParaRPr lang="en-US" sz="2000" dirty="0">
              <a:latin typeface="Verdana" panose="020B0604030504040204" pitchFamily="34" charset="0"/>
              <a:ea typeface="Verdana" panose="020B0604030504040204" pitchFamily="34" charset="0"/>
              <a:cs typeface="Verdana" panose="020B0604030504040204" pitchFamily="34" charset="0"/>
            </a:endParaRPr>
          </a:p>
          <a:p>
            <a:endParaRPr lang="en-US" sz="2000" i="1" dirty="0">
              <a:latin typeface="Verdana" panose="020B0604030504040204" pitchFamily="34" charset="0"/>
              <a:ea typeface="Verdana" panose="020B0604030504040204" pitchFamily="34" charset="0"/>
              <a:cs typeface="Verdana" panose="020B0604030504040204" pitchFamily="34" charset="0"/>
            </a:endParaRPr>
          </a:p>
        </p:txBody>
      </p:sp>
      <p:pic>
        <p:nvPicPr>
          <p:cNvPr id="9" name="Picture 8">
            <a:extLst>
              <a:ext uri="{FF2B5EF4-FFF2-40B4-BE49-F238E27FC236}">
                <a16:creationId xmlns:a16="http://schemas.microsoft.com/office/drawing/2014/main" id="{3633CA75-DBC4-7344-AB85-8D49DB76A2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6721" y="1830606"/>
            <a:ext cx="4606962" cy="2877929"/>
          </a:xfrm>
          <a:prstGeom prst="rect">
            <a:avLst/>
          </a:prstGeom>
        </p:spPr>
      </p:pic>
    </p:spTree>
    <p:extLst>
      <p:ext uri="{BB962C8B-B14F-4D97-AF65-F5344CB8AC3E}">
        <p14:creationId xmlns:p14="http://schemas.microsoft.com/office/powerpoint/2010/main" val="19278108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54</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Tooltips</a:t>
            </a:r>
          </a:p>
        </p:txBody>
      </p:sp>
      <p:sp>
        <p:nvSpPr>
          <p:cNvPr id="6" name="Content Placeholder 2">
            <a:extLst>
              <a:ext uri="{FF2B5EF4-FFF2-40B4-BE49-F238E27FC236}">
                <a16:creationId xmlns:a16="http://schemas.microsoft.com/office/drawing/2014/main" id="{62B78C6A-B466-C441-8BDA-98989A1C99B1}"/>
              </a:ext>
            </a:extLst>
          </p:cNvPr>
          <p:cNvSpPr txBox="1">
            <a:spLocks/>
          </p:cNvSpPr>
          <p:nvPr/>
        </p:nvSpPr>
        <p:spPr>
          <a:xfrm>
            <a:off x="626455" y="1417320"/>
            <a:ext cx="10058400" cy="4023360"/>
          </a:xfrm>
          <a:prstGeom prst="rect">
            <a:avLst/>
          </a:prstGeom>
        </p:spPr>
        <p:txBody>
          <a:bodyPr/>
          <a:lst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latin typeface="Verdana" panose="020B0604030504040204" pitchFamily="34" charset="0"/>
                <a:ea typeface="Verdana" panose="020B0604030504040204" pitchFamily="34" charset="0"/>
                <a:cs typeface="Verdana" panose="020B0604030504040204" pitchFamily="34" charset="0"/>
              </a:rPr>
              <a:t>Tooltips are easy to make, but hard to make </a:t>
            </a:r>
            <a:r>
              <a:rPr lang="en-US" sz="2000" i="1" dirty="0">
                <a:latin typeface="Verdana" panose="020B0604030504040204" pitchFamily="34" charset="0"/>
                <a:ea typeface="Verdana" panose="020B0604030504040204" pitchFamily="34" charset="0"/>
                <a:cs typeface="Verdana" panose="020B0604030504040204" pitchFamily="34" charset="0"/>
              </a:rPr>
              <a:t>well</a:t>
            </a:r>
            <a:r>
              <a:rPr lang="en-US" sz="2000" dirty="0">
                <a:latin typeface="Verdana" panose="020B0604030504040204" pitchFamily="34" charset="0"/>
                <a:ea typeface="Verdana" panose="020B0604030504040204" pitchFamily="34" charset="0"/>
                <a:cs typeface="Verdana" panose="020B0604030504040204" pitchFamily="34" charset="0"/>
              </a:rPr>
              <a:t>; there are many edge cases that have to be considered, and are actually performance intensive.</a:t>
            </a:r>
          </a:p>
          <a:p>
            <a:pPr lvl="1"/>
            <a:r>
              <a:rPr lang="en-US" sz="2000" b="1" dirty="0">
                <a:latin typeface="Verdana" panose="020B0604030504040204" pitchFamily="34" charset="0"/>
                <a:ea typeface="Verdana" panose="020B0604030504040204" pitchFamily="34" charset="0"/>
                <a:cs typeface="Verdana" panose="020B0604030504040204" pitchFamily="34" charset="0"/>
              </a:rPr>
              <a:t>Because of this, Bootstrap requires you manually enable tooltips through the use of JavaScript</a:t>
            </a:r>
          </a:p>
          <a:p>
            <a:pPr lvl="1"/>
            <a:r>
              <a:rPr lang="en-US" sz="2000" dirty="0">
                <a:latin typeface="Verdana" panose="020B0604030504040204" pitchFamily="34" charset="0"/>
                <a:ea typeface="Verdana" panose="020B0604030504040204" pitchFamily="34" charset="0"/>
                <a:cs typeface="Verdana" panose="020B0604030504040204" pitchFamily="34" charset="0"/>
                <a:hlinkClick r:id="rId2"/>
              </a:rPr>
              <a:t>http://getbootstrap.com/javascript/#tooltips</a:t>
            </a:r>
            <a:endParaRPr lang="en-US" sz="2000" dirty="0">
              <a:latin typeface="Verdana" panose="020B0604030504040204" pitchFamily="34" charset="0"/>
              <a:ea typeface="Verdana" panose="020B0604030504040204" pitchFamily="34" charset="0"/>
              <a:cs typeface="Verdana" panose="020B0604030504040204" pitchFamily="34" charset="0"/>
            </a:endParaRPr>
          </a:p>
          <a:p>
            <a:r>
              <a:rPr lang="en-US" sz="2000" dirty="0">
                <a:latin typeface="Verdana" panose="020B0604030504040204" pitchFamily="34" charset="0"/>
                <a:ea typeface="Verdana" panose="020B0604030504040204" pitchFamily="34" charset="0"/>
                <a:cs typeface="Verdana" panose="020B0604030504040204" pitchFamily="34" charset="0"/>
              </a:rPr>
              <a:t>You can add a tooltip to any element, and make it appear on the left / right / above / below the element.</a:t>
            </a:r>
          </a:p>
          <a:p>
            <a:endParaRPr lang="en-US" sz="2000" dirty="0">
              <a:latin typeface="Verdana" panose="020B0604030504040204" pitchFamily="34" charset="0"/>
              <a:ea typeface="Verdana" panose="020B0604030504040204" pitchFamily="34" charset="0"/>
              <a:cs typeface="Verdana" panose="020B0604030504040204" pitchFamily="34" charset="0"/>
            </a:endParaRPr>
          </a:p>
        </p:txBody>
      </p:sp>
      <p:pic>
        <p:nvPicPr>
          <p:cNvPr id="9" name="Picture 8">
            <a:extLst>
              <a:ext uri="{FF2B5EF4-FFF2-40B4-BE49-F238E27FC236}">
                <a16:creationId xmlns:a16="http://schemas.microsoft.com/office/drawing/2014/main" id="{8EF1728A-A7E0-254E-A7E2-280E95507A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583" y="4256405"/>
            <a:ext cx="10706100" cy="1282700"/>
          </a:xfrm>
          <a:prstGeom prst="rect">
            <a:avLst/>
          </a:prstGeom>
        </p:spPr>
      </p:pic>
    </p:spTree>
    <p:extLst>
      <p:ext uri="{BB962C8B-B14F-4D97-AF65-F5344CB8AC3E}">
        <p14:creationId xmlns:p14="http://schemas.microsoft.com/office/powerpoint/2010/main" val="12125533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55</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rPr>
              <a:t>Events</a:t>
            </a:r>
            <a:endParaRPr lang="en-US" dirty="0">
              <a:solidFill>
                <a:srgbClr val="AB262E"/>
              </a:solidFill>
              <a:latin typeface="Verdana" panose="020B0604030504040204" pitchFamily="34" charset="0"/>
              <a:ea typeface="Verdana" panose="020B0604030504040204" pitchFamily="34" charset="0"/>
              <a:cs typeface="Verdana" panose="020B0604030504040204" pitchFamily="34" charset="0"/>
            </a:endParaRPr>
          </a:p>
        </p:txBody>
      </p:sp>
      <p:sp>
        <p:nvSpPr>
          <p:cNvPr id="9" name="Content Placeholder 2">
            <a:extLst>
              <a:ext uri="{FF2B5EF4-FFF2-40B4-BE49-F238E27FC236}">
                <a16:creationId xmlns:a16="http://schemas.microsoft.com/office/drawing/2014/main" id="{C5845540-BAE2-3A4C-9C4C-87DFD7AF0A72}"/>
              </a:ext>
            </a:extLst>
          </p:cNvPr>
          <p:cNvSpPr txBox="1">
            <a:spLocks/>
          </p:cNvSpPr>
          <p:nvPr/>
        </p:nvSpPr>
        <p:spPr>
          <a:xfrm>
            <a:off x="302605" y="1255184"/>
            <a:ext cx="10058400" cy="4023360"/>
          </a:xfrm>
          <a:prstGeom prst="rect">
            <a:avLst/>
          </a:prstGeom>
        </p:spPr>
        <p:txBody>
          <a:bodyPr/>
          <a:lst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latin typeface="Verdana" panose="020B0604030504040204" pitchFamily="34" charset="0"/>
                <a:ea typeface="Verdana" panose="020B0604030504040204" pitchFamily="34" charset="0"/>
                <a:cs typeface="Verdana" panose="020B0604030504040204" pitchFamily="34" charset="0"/>
              </a:rPr>
              <a:t>Many of these components are built out using a fair deal of JavaScript.</a:t>
            </a:r>
          </a:p>
          <a:p>
            <a:r>
              <a:rPr lang="en-US" sz="2000" dirty="0">
                <a:latin typeface="Verdana" panose="020B0604030504040204" pitchFamily="34" charset="0"/>
                <a:ea typeface="Verdana" panose="020B0604030504040204" pitchFamily="34" charset="0"/>
                <a:cs typeface="Verdana" panose="020B0604030504040204" pitchFamily="34" charset="0"/>
              </a:rPr>
              <a:t>Because of these, there are a number of events you can watch for in JavaScript, such as:</a:t>
            </a:r>
          </a:p>
          <a:p>
            <a:pPr lvl="1"/>
            <a:r>
              <a:rPr lang="en-US" sz="2000" dirty="0">
                <a:latin typeface="Verdana" panose="020B0604030504040204" pitchFamily="34" charset="0"/>
                <a:ea typeface="Verdana" panose="020B0604030504040204" pitchFamily="34" charset="0"/>
                <a:cs typeface="Verdana" panose="020B0604030504040204" pitchFamily="34" charset="0"/>
              </a:rPr>
              <a:t>Modals opening or closing</a:t>
            </a:r>
          </a:p>
          <a:p>
            <a:pPr lvl="1"/>
            <a:r>
              <a:rPr lang="en-US" sz="2000" dirty="0">
                <a:latin typeface="Verdana" panose="020B0604030504040204" pitchFamily="34" charset="0"/>
                <a:ea typeface="Verdana" panose="020B0604030504040204" pitchFamily="34" charset="0"/>
                <a:cs typeface="Verdana" panose="020B0604030504040204" pitchFamily="34" charset="0"/>
              </a:rPr>
              <a:t>Tooltips being shown or hidden</a:t>
            </a:r>
          </a:p>
          <a:p>
            <a:pPr lvl="1"/>
            <a:r>
              <a:rPr lang="en-US" sz="2000" dirty="0">
                <a:latin typeface="Verdana" panose="020B0604030504040204" pitchFamily="34" charset="0"/>
                <a:ea typeface="Verdana" panose="020B0604030504040204" pitchFamily="34" charset="0"/>
                <a:cs typeface="Verdana" panose="020B0604030504040204" pitchFamily="34" charset="0"/>
              </a:rPr>
              <a:t>Tabs being hidden or made visible</a:t>
            </a:r>
          </a:p>
          <a:p>
            <a:pPr lvl="1"/>
            <a:r>
              <a:rPr lang="en-US" sz="2000" dirty="0">
                <a:latin typeface="Verdana" panose="020B0604030504040204" pitchFamily="34" charset="0"/>
                <a:ea typeface="Verdana" panose="020B0604030504040204" pitchFamily="34" charset="0"/>
                <a:cs typeface="Verdana" panose="020B0604030504040204" pitchFamily="34" charset="0"/>
              </a:rPr>
              <a:t>Dropdowns being opened or closed</a:t>
            </a:r>
          </a:p>
          <a:p>
            <a:pPr lvl="1"/>
            <a:r>
              <a:rPr lang="en-US" sz="2000" dirty="0">
                <a:latin typeface="Verdana" panose="020B0604030504040204" pitchFamily="34" charset="0"/>
                <a:ea typeface="Verdana" panose="020B0604030504040204" pitchFamily="34" charset="0"/>
                <a:cs typeface="Verdana" panose="020B0604030504040204" pitchFamily="34" charset="0"/>
              </a:rPr>
              <a:t>Alerts being closed, or after they are closed</a:t>
            </a:r>
          </a:p>
          <a:p>
            <a:pPr lvl="1"/>
            <a:endParaRPr lang="en-US" sz="2000" dirty="0">
              <a:latin typeface="Verdana" panose="020B0604030504040204" pitchFamily="34" charset="0"/>
              <a:ea typeface="Verdana" panose="020B0604030504040204" pitchFamily="34" charset="0"/>
              <a:cs typeface="Verdana" panose="020B0604030504040204" pitchFamily="34" charset="0"/>
            </a:endParaRPr>
          </a:p>
          <a:p>
            <a:pPr lvl="1"/>
            <a:endParaRPr lang="en-US" sz="20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0536812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56</a:t>
            </a:fld>
            <a:endParaRPr lang="en-US" dirty="0"/>
          </a:p>
        </p:txBody>
      </p:sp>
      <p:sp>
        <p:nvSpPr>
          <p:cNvPr id="4" name="Text Placeholder 3"/>
          <p:cNvSpPr>
            <a:spLocks noGrp="1"/>
          </p:cNvSpPr>
          <p:nvPr>
            <p:ph type="body" sz="quarter" idx="12"/>
          </p:nvPr>
        </p:nvSpPr>
        <p:spPr>
          <a:xfrm>
            <a:off x="466343" y="2138947"/>
            <a:ext cx="11522671" cy="1099553"/>
          </a:xfrm>
        </p:spPr>
        <p:txBody>
          <a:bodyPr/>
          <a:lstStyle/>
          <a:p>
            <a:pPr algn="ctr"/>
            <a:r>
              <a:rPr lang="en-US" sz="4000" b="1" dirty="0">
                <a:latin typeface="Verdana" panose="020B0604030504040204" pitchFamily="34" charset="0"/>
                <a:ea typeface="Verdana" panose="020B0604030504040204" pitchFamily="34" charset="0"/>
                <a:cs typeface="Verdana" panose="020B0604030504040204" pitchFamily="34" charset="0"/>
              </a:rPr>
              <a:t>What now?</a:t>
            </a:r>
            <a:endParaRPr lang="en-US" b="1" dirty="0">
              <a:latin typeface="Verdana" panose="020B0604030504040204" pitchFamily="34" charset="0"/>
              <a:ea typeface="Verdana" panose="020B0604030504040204" pitchFamily="34" charset="0"/>
              <a:cs typeface="Verdana" panose="020B0604030504040204" pitchFamily="34" charset="0"/>
            </a:endParaRPr>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40086723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57</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Learn how to test!</a:t>
            </a:r>
          </a:p>
        </p:txBody>
      </p:sp>
      <p:sp>
        <p:nvSpPr>
          <p:cNvPr id="10" name="Content Placeholder 2">
            <a:extLst>
              <a:ext uri="{FF2B5EF4-FFF2-40B4-BE49-F238E27FC236}">
                <a16:creationId xmlns:a16="http://schemas.microsoft.com/office/drawing/2014/main" id="{2F6D9B13-E0FF-E64E-BFEA-5F50F53A722A}"/>
              </a:ext>
            </a:extLst>
          </p:cNvPr>
          <p:cNvSpPr txBox="1">
            <a:spLocks/>
          </p:cNvSpPr>
          <p:nvPr/>
        </p:nvSpPr>
        <p:spPr>
          <a:xfrm>
            <a:off x="302605" y="1159934"/>
            <a:ext cx="11051078" cy="4878916"/>
          </a:xfrm>
          <a:prstGeom prst="rect">
            <a:avLst/>
          </a:prstGeom>
        </p:spPr>
        <p:txBody>
          <a:bodyPr/>
          <a:lst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latin typeface="Verdana" panose="020B0604030504040204" pitchFamily="34" charset="0"/>
                <a:ea typeface="Verdana" panose="020B0604030504040204" pitchFamily="34" charset="0"/>
                <a:cs typeface="Verdana" panose="020B0604030504040204" pitchFamily="34" charset="0"/>
              </a:rPr>
              <a:t>Learning how to write frontend and backend unit tests are absolutely important to your future.</a:t>
            </a:r>
          </a:p>
          <a:p>
            <a:r>
              <a:rPr lang="en-US" sz="2000" dirty="0">
                <a:latin typeface="Verdana" panose="020B0604030504040204" pitchFamily="34" charset="0"/>
                <a:ea typeface="Verdana" panose="020B0604030504040204" pitchFamily="34" charset="0"/>
                <a:cs typeface="Verdana" panose="020B0604030504040204" pitchFamily="34" charset="0"/>
              </a:rPr>
              <a:t>You can use </a:t>
            </a:r>
            <a:r>
              <a:rPr lang="en-US" sz="2000" dirty="0" err="1">
                <a:latin typeface="Verdana" panose="020B0604030504040204" pitchFamily="34" charset="0"/>
                <a:ea typeface="Verdana" panose="020B0604030504040204" pitchFamily="34" charset="0"/>
                <a:cs typeface="Verdana" panose="020B0604030504040204" pitchFamily="34" charset="0"/>
              </a:rPr>
              <a:t>PhantomJS</a:t>
            </a:r>
            <a:r>
              <a:rPr lang="en-US" sz="2000" dirty="0">
                <a:latin typeface="Verdana" panose="020B0604030504040204" pitchFamily="34" charset="0"/>
                <a:ea typeface="Verdana" panose="020B0604030504040204" pitchFamily="34" charset="0"/>
                <a:cs typeface="Verdana" panose="020B0604030504040204" pitchFamily="34" charset="0"/>
              </a:rPr>
              <a:t> to programmatically emulate a browser and write tests that way</a:t>
            </a:r>
          </a:p>
          <a:p>
            <a:pPr lvl="1"/>
            <a:r>
              <a:rPr lang="en-US" sz="2000" dirty="0">
                <a:latin typeface="Verdana" panose="020B0604030504040204" pitchFamily="34" charset="0"/>
                <a:ea typeface="Verdana" panose="020B0604030504040204" pitchFamily="34" charset="0"/>
                <a:cs typeface="Verdana" panose="020B0604030504040204" pitchFamily="34" charset="0"/>
                <a:hlinkClick r:id="rId2"/>
              </a:rPr>
              <a:t>http://phantomjs.org/headless-testing.html</a:t>
            </a:r>
            <a:endParaRPr lang="en-US" sz="2000" dirty="0">
              <a:latin typeface="Verdana" panose="020B0604030504040204" pitchFamily="34" charset="0"/>
              <a:ea typeface="Verdana" panose="020B0604030504040204" pitchFamily="34" charset="0"/>
              <a:cs typeface="Verdana" panose="020B0604030504040204" pitchFamily="34" charset="0"/>
            </a:endParaRPr>
          </a:p>
          <a:p>
            <a:r>
              <a:rPr lang="en-US" sz="2000" dirty="0">
                <a:latin typeface="Verdana" panose="020B0604030504040204" pitchFamily="34" charset="0"/>
                <a:ea typeface="Verdana" panose="020B0604030504040204" pitchFamily="34" charset="0"/>
                <a:cs typeface="Verdana" panose="020B0604030504040204" pitchFamily="34" charset="0"/>
              </a:rPr>
              <a:t>Mocha and Chai are commonly used for Node Testing</a:t>
            </a:r>
          </a:p>
          <a:p>
            <a:pPr lvl="1"/>
            <a:r>
              <a:rPr lang="en-US" sz="2000" dirty="0">
                <a:latin typeface="Verdana" panose="020B0604030504040204" pitchFamily="34" charset="0"/>
                <a:ea typeface="Verdana" panose="020B0604030504040204" pitchFamily="34" charset="0"/>
                <a:cs typeface="Verdana" panose="020B0604030504040204" pitchFamily="34" charset="0"/>
                <a:hlinkClick r:id="rId3"/>
              </a:rPr>
              <a:t>http://chaijs.com/</a:t>
            </a:r>
            <a:endParaRPr lang="en-US" sz="2000" dirty="0">
              <a:latin typeface="Verdana" panose="020B0604030504040204" pitchFamily="34" charset="0"/>
              <a:ea typeface="Verdana" panose="020B0604030504040204" pitchFamily="34" charset="0"/>
              <a:cs typeface="Verdana" panose="020B0604030504040204" pitchFamily="34" charset="0"/>
            </a:endParaRPr>
          </a:p>
          <a:p>
            <a:pPr lvl="1"/>
            <a:r>
              <a:rPr lang="en-US" sz="2000" dirty="0">
                <a:latin typeface="Verdana" panose="020B0604030504040204" pitchFamily="34" charset="0"/>
                <a:ea typeface="Verdana" panose="020B0604030504040204" pitchFamily="34" charset="0"/>
                <a:cs typeface="Verdana" panose="020B0604030504040204" pitchFamily="34" charset="0"/>
                <a:hlinkClick r:id="rId4"/>
              </a:rPr>
              <a:t>https://mochajs.org/</a:t>
            </a:r>
            <a:endParaRPr lang="en-US" sz="20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357454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61888"/>
            <a:ext cx="11585731" cy="4385167"/>
          </a:xfrm>
        </p:spPr>
        <p:txBody>
          <a:bodyPr/>
          <a:lstStyle/>
          <a:p>
            <a:r>
              <a:rPr lang="en-US" sz="2000" dirty="0">
                <a:latin typeface="Verdana" panose="020B0604030504040204" pitchFamily="34" charset="0"/>
                <a:ea typeface="Verdana" panose="020B0604030504040204" pitchFamily="34" charset="0"/>
                <a:cs typeface="Verdana" panose="020B0604030504040204" pitchFamily="34" charset="0"/>
              </a:rPr>
              <a:t>There are literally entire courses filled with database information. There are even special </a:t>
            </a:r>
            <a:r>
              <a:rPr lang="en-US" sz="2000" i="1" dirty="0">
                <a:latin typeface="Verdana" panose="020B0604030504040204" pitchFamily="34" charset="0"/>
                <a:ea typeface="Verdana" panose="020B0604030504040204" pitchFamily="34" charset="0"/>
                <a:cs typeface="Verdana" panose="020B0604030504040204" pitchFamily="34" charset="0"/>
              </a:rPr>
              <a:t>types</a:t>
            </a:r>
            <a:r>
              <a:rPr lang="en-US" sz="2000" dirty="0">
                <a:latin typeface="Verdana" panose="020B0604030504040204" pitchFamily="34" charset="0"/>
                <a:ea typeface="Verdana" panose="020B0604030504040204" pitchFamily="34" charset="0"/>
                <a:cs typeface="Verdana" panose="020B0604030504040204" pitchFamily="34" charset="0"/>
              </a:rPr>
              <a:t> of databases, such as </a:t>
            </a:r>
            <a:r>
              <a:rPr lang="en-US" sz="2000" dirty="0" err="1">
                <a:latin typeface="Verdana" panose="020B0604030504040204" pitchFamily="34" charset="0"/>
                <a:ea typeface="Verdana" panose="020B0604030504040204" pitchFamily="34" charset="0"/>
                <a:cs typeface="Verdana" panose="020B0604030504040204" pitchFamily="34" charset="0"/>
              </a:rPr>
              <a:t>ElasticSearch</a:t>
            </a:r>
            <a:r>
              <a:rPr lang="en-US" sz="2000" dirty="0">
                <a:latin typeface="Verdana" panose="020B0604030504040204" pitchFamily="34" charset="0"/>
                <a:ea typeface="Verdana" panose="020B0604030504040204" pitchFamily="34" charset="0"/>
                <a:cs typeface="Verdana" panose="020B0604030504040204" pitchFamily="34" charset="0"/>
              </a:rPr>
              <a:t>, that fulfill limited sets of tasks such as text indexing.</a:t>
            </a:r>
          </a:p>
          <a:p>
            <a:r>
              <a:rPr lang="en-US" sz="2000" dirty="0">
                <a:latin typeface="Verdana" panose="020B0604030504040204" pitchFamily="34" charset="0"/>
                <a:ea typeface="Verdana" panose="020B0604030504040204" pitchFamily="34" charset="0"/>
                <a:cs typeface="Verdana" panose="020B0604030504040204" pitchFamily="34" charset="0"/>
              </a:rPr>
              <a:t>You should familiarize yourself with tradition, SQL based databases such as MariaDB</a:t>
            </a:r>
          </a:p>
          <a:p>
            <a:pPr lvl="1"/>
            <a:r>
              <a:rPr lang="en-US" sz="2000" dirty="0">
                <a:latin typeface="Verdana" panose="020B0604030504040204" pitchFamily="34" charset="0"/>
                <a:ea typeface="Verdana" panose="020B0604030504040204" pitchFamily="34" charset="0"/>
                <a:cs typeface="Verdana" panose="020B0604030504040204" pitchFamily="34" charset="0"/>
                <a:hlinkClick r:id="rId2"/>
              </a:rPr>
              <a:t>https://mariadb.org/</a:t>
            </a:r>
            <a:endParaRPr lang="en-US" sz="2000" dirty="0">
              <a:latin typeface="Verdana" panose="020B0604030504040204" pitchFamily="34" charset="0"/>
              <a:ea typeface="Verdana" panose="020B0604030504040204" pitchFamily="34" charset="0"/>
              <a:cs typeface="Verdana" panose="020B0604030504040204" pitchFamily="34" charset="0"/>
            </a:endParaRPr>
          </a:p>
          <a:p>
            <a:r>
              <a:rPr lang="en-US" sz="2000" dirty="0">
                <a:latin typeface="Verdana" panose="020B0604030504040204" pitchFamily="34" charset="0"/>
                <a:ea typeface="Verdana" panose="020B0604030504040204" pitchFamily="34" charset="0"/>
                <a:cs typeface="Verdana" panose="020B0604030504040204" pitchFamily="34" charset="0"/>
              </a:rPr>
              <a:t>And it's always nice to know how to handle 'Big Data' with </a:t>
            </a:r>
            <a:r>
              <a:rPr lang="en-US" sz="2000" dirty="0" err="1">
                <a:latin typeface="Verdana" panose="020B0604030504040204" pitchFamily="34" charset="0"/>
                <a:ea typeface="Verdana" panose="020B0604030504040204" pitchFamily="34" charset="0"/>
                <a:cs typeface="Verdana" panose="020B0604030504040204" pitchFamily="34" charset="0"/>
              </a:rPr>
              <a:t>ElasticSearch</a:t>
            </a:r>
            <a:endParaRPr lang="en-US" sz="2000" dirty="0">
              <a:latin typeface="Verdana" panose="020B0604030504040204" pitchFamily="34" charset="0"/>
              <a:ea typeface="Verdana" panose="020B0604030504040204" pitchFamily="34" charset="0"/>
              <a:cs typeface="Verdana" panose="020B0604030504040204" pitchFamily="34" charset="0"/>
            </a:endParaRPr>
          </a:p>
          <a:p>
            <a:pPr lvl="1"/>
            <a:r>
              <a:rPr lang="en-US" sz="2000" dirty="0">
                <a:latin typeface="Verdana" panose="020B0604030504040204" pitchFamily="34" charset="0"/>
                <a:ea typeface="Verdana" panose="020B0604030504040204" pitchFamily="34" charset="0"/>
                <a:cs typeface="Verdana" panose="020B0604030504040204" pitchFamily="34" charset="0"/>
                <a:hlinkClick r:id="rId3"/>
              </a:rPr>
              <a:t>https://www.elastic.co/</a:t>
            </a:r>
            <a:endParaRPr lang="en-US" sz="2000" dirty="0">
              <a:latin typeface="Verdana" panose="020B0604030504040204" pitchFamily="34" charset="0"/>
              <a:ea typeface="Verdana" panose="020B0604030504040204" pitchFamily="34" charset="0"/>
              <a:cs typeface="Verdana" panose="020B0604030504040204" pitchFamily="34" charset="0"/>
            </a:endParaRPr>
          </a:p>
          <a:p>
            <a:endParaRPr lang="en-US" sz="2000" dirty="0">
              <a:latin typeface="Verdana" panose="020B0604030504040204" pitchFamily="34" charset="0"/>
              <a:ea typeface="Verdana" panose="020B0604030504040204" pitchFamily="34" charset="0"/>
              <a:cs typeface="Verdana" panose="020B0604030504040204" pitchFamily="34" charset="0"/>
            </a:endParaRPr>
          </a:p>
          <a:p>
            <a:pPr lvl="2"/>
            <a:endParaRPr lang="en-US"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58</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Research other databases!</a:t>
            </a:r>
          </a:p>
        </p:txBody>
      </p:sp>
    </p:spTree>
    <p:extLst>
      <p:ext uri="{BB962C8B-B14F-4D97-AF65-F5344CB8AC3E}">
        <p14:creationId xmlns:p14="http://schemas.microsoft.com/office/powerpoint/2010/main" val="307367308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066613"/>
            <a:ext cx="11585731" cy="4385167"/>
          </a:xfrm>
        </p:spPr>
        <p:txBody>
          <a:bodyPr/>
          <a:lstStyle/>
          <a:p>
            <a:r>
              <a:rPr lang="en-US" sz="2000" dirty="0">
                <a:latin typeface="Verdana" panose="020B0604030504040204" pitchFamily="34" charset="0"/>
                <a:ea typeface="Verdana" panose="020B0604030504040204" pitchFamily="34" charset="0"/>
                <a:cs typeface="Verdana" panose="020B0604030504040204" pitchFamily="34" charset="0"/>
              </a:rPr>
              <a:t>You take a look at a topic or technology you may be interested in and build a dummy application</a:t>
            </a:r>
          </a:p>
          <a:p>
            <a:pPr lvl="1"/>
            <a:r>
              <a:rPr lang="en-US" sz="2000" dirty="0">
                <a:latin typeface="Verdana" panose="020B0604030504040204" pitchFamily="34" charset="0"/>
                <a:ea typeface="Verdana" panose="020B0604030504040204" pitchFamily="34" charset="0"/>
                <a:cs typeface="Verdana" panose="020B0604030504040204" pitchFamily="34" charset="0"/>
              </a:rPr>
              <a:t>Pick a frontend</a:t>
            </a:r>
          </a:p>
          <a:p>
            <a:pPr lvl="1"/>
            <a:r>
              <a:rPr lang="en-US" sz="2000" dirty="0">
                <a:latin typeface="Verdana" panose="020B0604030504040204" pitchFamily="34" charset="0"/>
                <a:ea typeface="Verdana" panose="020B0604030504040204" pitchFamily="34" charset="0"/>
                <a:cs typeface="Verdana" panose="020B0604030504040204" pitchFamily="34" charset="0"/>
              </a:rPr>
              <a:t>Pick a backend</a:t>
            </a:r>
          </a:p>
          <a:p>
            <a:pPr lvl="1"/>
            <a:r>
              <a:rPr lang="en-US" sz="2000" dirty="0">
                <a:latin typeface="Verdana" panose="020B0604030504040204" pitchFamily="34" charset="0"/>
                <a:ea typeface="Verdana" panose="020B0604030504040204" pitchFamily="34" charset="0"/>
                <a:cs typeface="Verdana" panose="020B0604030504040204" pitchFamily="34" charset="0"/>
              </a:rPr>
              <a:t>Look into unit tests for both, and learn how to write those!</a:t>
            </a:r>
          </a:p>
          <a:p>
            <a:r>
              <a:rPr lang="en-US" sz="2000" dirty="0">
                <a:latin typeface="Verdana" panose="020B0604030504040204" pitchFamily="34" charset="0"/>
                <a:ea typeface="Verdana" panose="020B0604030504040204" pitchFamily="34" charset="0"/>
                <a:cs typeface="Verdana" panose="020B0604030504040204" pitchFamily="34" charset="0"/>
              </a:rPr>
              <a:t>In order to learn a new technology, I suggest simple tasks like the following:</a:t>
            </a:r>
          </a:p>
          <a:p>
            <a:pPr lvl="1"/>
            <a:r>
              <a:rPr lang="en-US" sz="2000" dirty="0" err="1">
                <a:latin typeface="Verdana" panose="020B0604030504040204" pitchFamily="34" charset="0"/>
                <a:ea typeface="Verdana" panose="020B0604030504040204" pitchFamily="34" charset="0"/>
                <a:cs typeface="Verdana" panose="020B0604030504040204" pitchFamily="34" charset="0"/>
              </a:rPr>
              <a:t>ToDo</a:t>
            </a:r>
            <a:r>
              <a:rPr lang="en-US" sz="2000" dirty="0">
                <a:latin typeface="Verdana" panose="020B0604030504040204" pitchFamily="34" charset="0"/>
                <a:ea typeface="Verdana" panose="020B0604030504040204" pitchFamily="34" charset="0"/>
                <a:cs typeface="Verdana" panose="020B0604030504040204" pitchFamily="34" charset="0"/>
              </a:rPr>
              <a:t> lists</a:t>
            </a:r>
          </a:p>
          <a:p>
            <a:pPr lvl="1"/>
            <a:r>
              <a:rPr lang="en-US" sz="2000" dirty="0">
                <a:latin typeface="Verdana" panose="020B0604030504040204" pitchFamily="34" charset="0"/>
                <a:ea typeface="Verdana" panose="020B0604030504040204" pitchFamily="34" charset="0"/>
                <a:cs typeface="Verdana" panose="020B0604030504040204" pitchFamily="34" charset="0"/>
              </a:rPr>
              <a:t>Comment Boxes / Blogs</a:t>
            </a:r>
          </a:p>
          <a:p>
            <a:pPr lvl="1"/>
            <a:r>
              <a:rPr lang="en-US" sz="2000" dirty="0">
                <a:latin typeface="Verdana" panose="020B0604030504040204" pitchFamily="34" charset="0"/>
                <a:ea typeface="Verdana" panose="020B0604030504040204" pitchFamily="34" charset="0"/>
                <a:cs typeface="Verdana" panose="020B0604030504040204" pitchFamily="34" charset="0"/>
              </a:rPr>
              <a:t>RSS Readers</a:t>
            </a:r>
          </a:p>
          <a:p>
            <a:pPr lvl="1"/>
            <a:r>
              <a:rPr lang="en-US" sz="2000" dirty="0">
                <a:latin typeface="Verdana" panose="020B0604030504040204" pitchFamily="34" charset="0"/>
                <a:ea typeface="Verdana" panose="020B0604030504040204" pitchFamily="34" charset="0"/>
                <a:cs typeface="Verdana" panose="020B0604030504040204" pitchFamily="34" charset="0"/>
              </a:rPr>
              <a:t>Shopping websites</a:t>
            </a:r>
          </a:p>
          <a:p>
            <a:pPr lvl="1"/>
            <a:r>
              <a:rPr lang="en-US" sz="2000" dirty="0">
                <a:latin typeface="Verdana" panose="020B0604030504040204" pitchFamily="34" charset="0"/>
                <a:ea typeface="Verdana" panose="020B0604030504040204" pitchFamily="34" charset="0"/>
                <a:cs typeface="Verdana" panose="020B0604030504040204" pitchFamily="34" charset="0"/>
              </a:rPr>
              <a:t>Anything!</a:t>
            </a:r>
          </a:p>
          <a:p>
            <a:r>
              <a:rPr lang="en-US" sz="2000" dirty="0">
                <a:latin typeface="Verdana" panose="020B0604030504040204" pitchFamily="34" charset="0"/>
                <a:ea typeface="Verdana" panose="020B0604030504040204" pitchFamily="34" charset="0"/>
                <a:cs typeface="Verdana" panose="020B0604030504040204" pitchFamily="34" charset="0"/>
              </a:rPr>
              <a:t>Just keep building!</a:t>
            </a:r>
          </a:p>
        </p:txBody>
      </p:sp>
      <p:sp>
        <p:nvSpPr>
          <p:cNvPr id="3" name="Slide Number Placeholder 2"/>
          <p:cNvSpPr>
            <a:spLocks noGrp="1"/>
          </p:cNvSpPr>
          <p:nvPr>
            <p:ph type="sldNum" sz="quarter" idx="14"/>
          </p:nvPr>
        </p:nvSpPr>
        <p:spPr/>
        <p:txBody>
          <a:bodyPr/>
          <a:lstStyle/>
          <a:p>
            <a:fld id="{12342C3A-DD85-7843-B416-BD52AB030D59}" type="slidenum">
              <a:rPr lang="en-US" smtClean="0"/>
              <a:pPr/>
              <a:t>59</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Experiment, and learn about everything!</a:t>
            </a:r>
          </a:p>
        </p:txBody>
      </p:sp>
    </p:spTree>
    <p:extLst>
      <p:ext uri="{BB962C8B-B14F-4D97-AF65-F5344CB8AC3E}">
        <p14:creationId xmlns:p14="http://schemas.microsoft.com/office/powerpoint/2010/main" val="2202169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0489" y="1051396"/>
            <a:ext cx="11585731" cy="4385167"/>
          </a:xfrm>
        </p:spPr>
        <p:txBody>
          <a:bodyPr/>
          <a:lstStyle/>
          <a:p>
            <a:pPr marL="0" indent="0">
              <a:buNone/>
            </a:pPr>
            <a:r>
              <a:rPr lang="en-US" sz="2000" dirty="0"/>
              <a:t>The </a:t>
            </a:r>
            <a:r>
              <a:rPr lang="en-US" sz="2000" i="1" dirty="0" err="1"/>
              <a:t>tabindex</a:t>
            </a:r>
            <a:r>
              <a:rPr lang="en-US" sz="2000" dirty="0"/>
              <a:t> attribute allows you to focus on elements that can’t normally be focused on, or change the order that you focus on elements</a:t>
            </a:r>
          </a:p>
          <a:p>
            <a:pPr lvl="1"/>
            <a:r>
              <a:rPr lang="en-US" sz="2000" dirty="0"/>
              <a:t>This allows you to target an element using the :focus CSS selector</a:t>
            </a:r>
          </a:p>
          <a:p>
            <a:pPr marL="0" indent="0">
              <a:buNone/>
            </a:pPr>
            <a:r>
              <a:rPr lang="en-US" sz="2000" dirty="0"/>
              <a:t>Your </a:t>
            </a:r>
            <a:r>
              <a:rPr lang="en-US" sz="2000" dirty="0" err="1"/>
              <a:t>tabindex</a:t>
            </a:r>
            <a:r>
              <a:rPr lang="en-US" sz="2000" dirty="0"/>
              <a:t> can be positive, negative, or 0:</a:t>
            </a:r>
          </a:p>
          <a:p>
            <a:pPr lvl="1"/>
            <a:r>
              <a:rPr lang="en-US" sz="2000" dirty="0"/>
              <a:t>If it’s positive, elements will be tabbed from the lowest to highest number of </a:t>
            </a:r>
            <a:r>
              <a:rPr lang="en-US" sz="2000" dirty="0" err="1"/>
              <a:t>tabindex</a:t>
            </a:r>
            <a:endParaRPr lang="en-US" sz="2000" dirty="0"/>
          </a:p>
          <a:p>
            <a:pPr lvl="1"/>
            <a:r>
              <a:rPr lang="en-US" sz="2000" dirty="0"/>
              <a:t>If it’s 0, it will allow the element to be focusable but not change the order that you can tab into it; it would just be where it is in relation to the rest of the document (like static positioning)</a:t>
            </a:r>
          </a:p>
          <a:p>
            <a:pPr lvl="1"/>
            <a:r>
              <a:rPr lang="en-US" sz="2000" dirty="0"/>
              <a:t>If negative, it will be ignored on tab but focusable </a:t>
            </a:r>
          </a:p>
          <a:p>
            <a:pPr lvl="1"/>
            <a:r>
              <a:rPr lang="en-US" sz="2000" dirty="0"/>
              <a:t>Elements with an equal </a:t>
            </a:r>
            <a:r>
              <a:rPr lang="en-US" sz="2000" dirty="0" err="1"/>
              <a:t>tabindex</a:t>
            </a:r>
            <a:r>
              <a:rPr lang="en-US" sz="2000" dirty="0"/>
              <a:t> will be focused on in the order they appear in DOM</a:t>
            </a:r>
          </a:p>
          <a:p>
            <a:endParaRPr lang="en-US" sz="2000" dirty="0"/>
          </a:p>
        </p:txBody>
      </p:sp>
      <p:sp>
        <p:nvSpPr>
          <p:cNvPr id="3" name="Slide Number Placeholder 2"/>
          <p:cNvSpPr>
            <a:spLocks noGrp="1"/>
          </p:cNvSpPr>
          <p:nvPr>
            <p:ph type="sldNum" sz="quarter" idx="14"/>
          </p:nvPr>
        </p:nvSpPr>
        <p:spPr/>
        <p:txBody>
          <a:bodyPr/>
          <a:lstStyle/>
          <a:p>
            <a:fld id="{12342C3A-DD85-7843-B416-BD52AB030D59}" type="slidenum">
              <a:rPr lang="en-US" smtClean="0"/>
              <a:pPr/>
              <a:t>6</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Using </a:t>
            </a:r>
            <a:r>
              <a:rPr lang="en-US" dirty="0" err="1">
                <a:solidFill>
                  <a:srgbClr val="AB262E"/>
                </a:solidFill>
                <a:latin typeface="Verdana" panose="020B0604030504040204" pitchFamily="34" charset="0"/>
                <a:ea typeface="Verdana" panose="020B0604030504040204" pitchFamily="34" charset="0"/>
                <a:cs typeface="Verdana" panose="020B0604030504040204" pitchFamily="34" charset="0"/>
              </a:rPr>
              <a:t>tabindex</a:t>
            </a:r>
            <a:endParaRPr lang="en-US" dirty="0">
              <a:solidFill>
                <a:srgbClr val="AB262E"/>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554684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7</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Case Study: reading comments on a website</a:t>
            </a:r>
          </a:p>
        </p:txBody>
      </p:sp>
      <p:sp>
        <p:nvSpPr>
          <p:cNvPr id="2" name="Rectangle 1">
            <a:extLst>
              <a:ext uri="{FF2B5EF4-FFF2-40B4-BE49-F238E27FC236}">
                <a16:creationId xmlns:a16="http://schemas.microsoft.com/office/drawing/2014/main" id="{2415769B-23C6-E645-8DD8-C1BB69BBF067}"/>
              </a:ext>
            </a:extLst>
          </p:cNvPr>
          <p:cNvSpPr/>
          <p:nvPr/>
        </p:nvSpPr>
        <p:spPr>
          <a:xfrm>
            <a:off x="302605" y="1814959"/>
            <a:ext cx="6092825" cy="2862322"/>
          </a:xfrm>
          <a:prstGeom prst="rect">
            <a:avLst/>
          </a:prstGeom>
        </p:spPr>
        <p:txBody>
          <a:bodyPr>
            <a:spAutoFit/>
          </a:bodyPr>
          <a:lstStyle/>
          <a:p>
            <a:r>
              <a:rPr lang="en-US" dirty="0"/>
              <a:t>Some websites are entirely devoted to reading comment chains, but they hide comments nested after a certain level.</a:t>
            </a:r>
          </a:p>
          <a:p>
            <a:r>
              <a:rPr lang="en-US" dirty="0"/>
              <a:t>While this will </a:t>
            </a:r>
            <a:r>
              <a:rPr lang="en-US" i="1" dirty="0"/>
              <a:t>probably</a:t>
            </a:r>
            <a:r>
              <a:rPr lang="en-US" dirty="0"/>
              <a:t> be entirely navigable through anchors, you would have to go through many anchors to get down to the first ‘load more comments’ factor.</a:t>
            </a:r>
          </a:p>
          <a:p>
            <a:r>
              <a:rPr lang="en-US" dirty="0"/>
              <a:t>Using a similar pattern as before, you can actually navigate through </a:t>
            </a:r>
            <a:r>
              <a:rPr lang="en-US" dirty="0" err="1"/>
              <a:t>divs.</a:t>
            </a:r>
            <a:endParaRPr lang="en-US" dirty="0"/>
          </a:p>
          <a:p>
            <a:r>
              <a:rPr lang="en-US" dirty="0"/>
              <a:t>You would use the </a:t>
            </a:r>
            <a:r>
              <a:rPr lang="en-US" i="1" dirty="0" err="1"/>
              <a:t>tabindex</a:t>
            </a:r>
            <a:r>
              <a:rPr lang="en-US" dirty="0"/>
              <a:t> property, as well as some keyboard watching, to allow you to be focused on a particular post and navigate with the keyboard between posts.</a:t>
            </a:r>
          </a:p>
        </p:txBody>
      </p:sp>
      <p:pic>
        <p:nvPicPr>
          <p:cNvPr id="7" name="Picture 6">
            <a:extLst>
              <a:ext uri="{FF2B5EF4-FFF2-40B4-BE49-F238E27FC236}">
                <a16:creationId xmlns:a16="http://schemas.microsoft.com/office/drawing/2014/main" id="{0A731206-3F24-374A-AE02-38D4344D13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5430" y="1396846"/>
            <a:ext cx="5030755" cy="4247148"/>
          </a:xfrm>
          <a:prstGeom prst="rect">
            <a:avLst/>
          </a:prstGeom>
        </p:spPr>
      </p:pic>
    </p:spTree>
    <p:extLst>
      <p:ext uri="{BB962C8B-B14F-4D97-AF65-F5344CB8AC3E}">
        <p14:creationId xmlns:p14="http://schemas.microsoft.com/office/powerpoint/2010/main" val="3287432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236416"/>
            <a:ext cx="11585731" cy="4385167"/>
          </a:xfrm>
        </p:spPr>
        <p:txBody>
          <a:bodyPr/>
          <a:lstStyle/>
          <a:p>
            <a:r>
              <a:rPr lang="en-US" sz="2000" dirty="0">
                <a:latin typeface="Verdana" panose="020B0604030504040204" pitchFamily="34" charset="0"/>
                <a:ea typeface="Verdana" panose="020B0604030504040204" pitchFamily="34" charset="0"/>
                <a:cs typeface="Verdana" panose="020B0604030504040204" pitchFamily="34" charset="0"/>
              </a:rPr>
              <a:t>The jQuery library is, by default, exported in the global variable </a:t>
            </a:r>
            <a:r>
              <a:rPr lang="en-US" sz="2000" i="1" dirty="0">
                <a:latin typeface="Verdana" panose="020B0604030504040204" pitchFamily="34" charset="0"/>
                <a:ea typeface="Verdana" panose="020B0604030504040204" pitchFamily="34" charset="0"/>
                <a:cs typeface="Verdana" panose="020B0604030504040204" pitchFamily="34" charset="0"/>
              </a:rPr>
              <a:t>$</a:t>
            </a:r>
            <a:r>
              <a:rPr lang="en-US" sz="2000" dirty="0">
                <a:latin typeface="Verdana" panose="020B0604030504040204" pitchFamily="34" charset="0"/>
                <a:ea typeface="Verdana" panose="020B0604030504040204" pitchFamily="34" charset="0"/>
                <a:cs typeface="Verdana" panose="020B0604030504040204" pitchFamily="34" charset="0"/>
              </a:rPr>
              <a:t>.</a:t>
            </a:r>
          </a:p>
          <a:p>
            <a:r>
              <a:rPr lang="en-US" sz="2000" dirty="0">
                <a:latin typeface="Verdana" panose="020B0604030504040204" pitchFamily="34" charset="0"/>
                <a:ea typeface="Verdana" panose="020B0604030504040204" pitchFamily="34" charset="0"/>
                <a:cs typeface="Verdana" panose="020B0604030504040204" pitchFamily="34" charset="0"/>
              </a:rPr>
              <a:t>We will be using the most modern version of jQuery.</a:t>
            </a:r>
          </a:p>
          <a:p>
            <a:pPr lvl="1"/>
            <a:r>
              <a:rPr lang="en-US" sz="2000" dirty="0">
                <a:latin typeface="Verdana" panose="020B0604030504040204" pitchFamily="34" charset="0"/>
                <a:ea typeface="Verdana" panose="020B0604030504040204" pitchFamily="34" charset="0"/>
                <a:cs typeface="Verdana" panose="020B0604030504040204" pitchFamily="34" charset="0"/>
                <a:hlinkClick r:id="rId2"/>
              </a:rPr>
              <a:t>http://api.jquery.com/</a:t>
            </a:r>
            <a:endParaRPr lang="en-US" sz="2000" dirty="0">
              <a:latin typeface="Verdana" panose="020B0604030504040204" pitchFamily="34" charset="0"/>
              <a:ea typeface="Verdana" panose="020B0604030504040204" pitchFamily="34" charset="0"/>
              <a:cs typeface="Verdana" panose="020B0604030504040204" pitchFamily="34" charset="0"/>
            </a:endParaRPr>
          </a:p>
          <a:p>
            <a:r>
              <a:rPr lang="en-US" sz="2000" dirty="0">
                <a:latin typeface="Verdana" panose="020B0604030504040204" pitchFamily="34" charset="0"/>
                <a:ea typeface="Verdana" panose="020B0604030504040204" pitchFamily="34" charset="0"/>
                <a:cs typeface="Verdana" panose="020B0604030504040204" pitchFamily="34" charset="0"/>
              </a:rPr>
              <a:t>Take a look at </a:t>
            </a:r>
            <a:r>
              <a:rPr lang="en-US" sz="2000" dirty="0">
                <a:latin typeface="Verdana" panose="020B0604030504040204" pitchFamily="34" charset="0"/>
                <a:ea typeface="Verdana" panose="020B0604030504040204" pitchFamily="34" charset="0"/>
                <a:cs typeface="Verdana" panose="020B0604030504040204" pitchFamily="34" charset="0"/>
                <a:hlinkClick r:id="rId3"/>
              </a:rPr>
              <a:t>http://localhost:3000/examples/jquery-dom</a:t>
            </a:r>
            <a:r>
              <a:rPr lang="en-US" sz="2000" dirty="0">
                <a:latin typeface="Verdana" panose="020B0604030504040204" pitchFamily="34" charset="0"/>
                <a:ea typeface="Verdana" panose="020B0604030504040204" pitchFamily="34" charset="0"/>
                <a:cs typeface="Verdana" panose="020B0604030504040204" pitchFamily="34" charset="0"/>
              </a:rPr>
              <a:t> after running this week’s repository to witness jQuery targeting many elements, in many ways.</a:t>
            </a:r>
          </a:p>
          <a:p>
            <a:r>
              <a:rPr lang="en-US" sz="2000" dirty="0">
                <a:latin typeface="Verdana" panose="020B0604030504040204" pitchFamily="34" charset="0"/>
                <a:ea typeface="Verdana" panose="020B0604030504040204" pitchFamily="34" charset="0"/>
                <a:cs typeface="Verdana" panose="020B0604030504040204" pitchFamily="34" charset="0"/>
              </a:rPr>
              <a:t>Several common jQuery functions are demonstrated on that page, however there are many, </a:t>
            </a:r>
            <a:r>
              <a:rPr lang="en-US" sz="2000" b="1" dirty="0">
                <a:latin typeface="Verdana" panose="020B0604030504040204" pitchFamily="34" charset="0"/>
                <a:ea typeface="Verdana" panose="020B0604030504040204" pitchFamily="34" charset="0"/>
                <a:cs typeface="Verdana" panose="020B0604030504040204" pitchFamily="34" charset="0"/>
              </a:rPr>
              <a:t>many easy to use functions</a:t>
            </a:r>
            <a:r>
              <a:rPr lang="en-US" sz="2000" dirty="0">
                <a:latin typeface="Verdana" panose="020B0604030504040204" pitchFamily="34" charset="0"/>
                <a:ea typeface="Verdana" panose="020B0604030504040204" pitchFamily="34" charset="0"/>
                <a:cs typeface="Verdana" panose="020B0604030504040204" pitchFamily="34" charset="0"/>
              </a:rPr>
              <a:t>. </a:t>
            </a:r>
          </a:p>
          <a:p>
            <a:r>
              <a:rPr lang="en-US" sz="2000" dirty="0">
                <a:latin typeface="Verdana" panose="020B0604030504040204" pitchFamily="34" charset="0"/>
                <a:ea typeface="Verdana" panose="020B0604030504040204" pitchFamily="34" charset="0"/>
                <a:cs typeface="Verdana" panose="020B0604030504040204" pitchFamily="34" charset="0"/>
              </a:rPr>
              <a:t>The code is well-documented to demonstrate how to use and understand each of these functions; it is very worth looking up jQuery on your own to see how many methods there are at your disposal.</a:t>
            </a:r>
          </a:p>
        </p:txBody>
      </p:sp>
      <p:sp>
        <p:nvSpPr>
          <p:cNvPr id="3" name="Slide Number Placeholder 2"/>
          <p:cNvSpPr>
            <a:spLocks noGrp="1"/>
          </p:cNvSpPr>
          <p:nvPr>
            <p:ph type="sldNum" sz="quarter" idx="14"/>
          </p:nvPr>
        </p:nvSpPr>
        <p:spPr/>
        <p:txBody>
          <a:bodyPr/>
          <a:lstStyle/>
          <a:p>
            <a:fld id="{12342C3A-DD85-7843-B416-BD52AB030D59}" type="slidenum">
              <a:rPr lang="en-US" smtClean="0"/>
              <a:pPr/>
              <a:t>8</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Using jQuery</a:t>
            </a:r>
          </a:p>
        </p:txBody>
      </p:sp>
    </p:spTree>
    <p:extLst>
      <p:ext uri="{BB962C8B-B14F-4D97-AF65-F5344CB8AC3E}">
        <p14:creationId xmlns:p14="http://schemas.microsoft.com/office/powerpoint/2010/main" val="203718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236416"/>
            <a:ext cx="11585731" cy="4948484"/>
          </a:xfrm>
        </p:spPr>
        <p:txBody>
          <a:bodyPr/>
          <a:lstStyle/>
          <a:p>
            <a:r>
              <a:rPr lang="en-US" sz="2000" dirty="0">
                <a:latin typeface="Verdana" panose="020B0604030504040204" pitchFamily="34" charset="0"/>
                <a:ea typeface="Verdana" panose="020B0604030504040204" pitchFamily="34" charset="0"/>
                <a:cs typeface="Verdana" panose="020B0604030504040204" pitchFamily="34" charset="0"/>
              </a:rPr>
              <a:t>Here’s a fun fact – you can make certain elements </a:t>
            </a:r>
            <a:r>
              <a:rPr lang="en-US" sz="2000" i="1" dirty="0">
                <a:latin typeface="Verdana" panose="020B0604030504040204" pitchFamily="34" charset="0"/>
                <a:ea typeface="Verdana" panose="020B0604030504040204" pitchFamily="34" charset="0"/>
                <a:cs typeface="Verdana" panose="020B0604030504040204" pitchFamily="34" charset="0"/>
              </a:rPr>
              <a:t>editable</a:t>
            </a:r>
            <a:r>
              <a:rPr lang="en-US" sz="2000" dirty="0">
                <a:latin typeface="Verdana" panose="020B0604030504040204" pitchFamily="34" charset="0"/>
                <a:ea typeface="Verdana" panose="020B0604030504040204" pitchFamily="34" charset="0"/>
                <a:cs typeface="Verdana" panose="020B0604030504040204" pitchFamily="34" charset="0"/>
              </a:rPr>
              <a:t> using the </a:t>
            </a:r>
            <a:r>
              <a:rPr lang="en-US" sz="2000" i="1" dirty="0" err="1">
                <a:latin typeface="Verdana" panose="020B0604030504040204" pitchFamily="34" charset="0"/>
                <a:ea typeface="Verdana" panose="020B0604030504040204" pitchFamily="34" charset="0"/>
                <a:cs typeface="Verdana" panose="020B0604030504040204" pitchFamily="34" charset="0"/>
              </a:rPr>
              <a:t>contenteditable</a:t>
            </a:r>
            <a:r>
              <a:rPr lang="en-US" sz="2000" dirty="0">
                <a:latin typeface="Verdana" panose="020B0604030504040204" pitchFamily="34" charset="0"/>
                <a:ea typeface="Verdana" panose="020B0604030504040204" pitchFamily="34" charset="0"/>
                <a:cs typeface="Verdana" panose="020B0604030504040204" pitchFamily="34" charset="0"/>
              </a:rPr>
              <a:t> attribute.</a:t>
            </a:r>
          </a:p>
          <a:p>
            <a:r>
              <a:rPr lang="en-US" sz="2000" dirty="0">
                <a:latin typeface="Verdana" panose="020B0604030504040204" pitchFamily="34" charset="0"/>
                <a:ea typeface="Verdana" panose="020B0604030504040204" pitchFamily="34" charset="0"/>
                <a:cs typeface="Verdana" panose="020B0604030504040204" pitchFamily="34" charset="0"/>
              </a:rPr>
              <a:t>We can use this to make a </a:t>
            </a:r>
            <a:r>
              <a:rPr lang="en-US" sz="2000" dirty="0" err="1">
                <a:latin typeface="Verdana" panose="020B0604030504040204" pitchFamily="34" charset="0"/>
                <a:ea typeface="Verdana" panose="020B0604030504040204" pitchFamily="34" charset="0"/>
                <a:cs typeface="Verdana" panose="020B0604030504040204" pitchFamily="34" charset="0"/>
              </a:rPr>
              <a:t>contenteditable</a:t>
            </a:r>
            <a:r>
              <a:rPr lang="en-US" sz="2000" dirty="0">
                <a:latin typeface="Verdana" panose="020B0604030504040204" pitchFamily="34" charset="0"/>
                <a:ea typeface="Verdana" panose="020B0604030504040204" pitchFamily="34" charset="0"/>
                <a:cs typeface="Verdana" panose="020B0604030504040204" pitchFamily="34" charset="0"/>
              </a:rPr>
              <a:t> div that is entirely </a:t>
            </a:r>
            <a:r>
              <a:rPr lang="en-US" sz="2000" dirty="0" err="1">
                <a:latin typeface="Verdana" panose="020B0604030504040204" pitchFamily="34" charset="0"/>
                <a:ea typeface="Verdana" panose="020B0604030504040204" pitchFamily="34" charset="0"/>
                <a:cs typeface="Verdana" panose="020B0604030504040204" pitchFamily="34" charset="0"/>
              </a:rPr>
              <a:t>stylable</a:t>
            </a:r>
            <a:r>
              <a:rPr lang="en-US" sz="2000" dirty="0">
                <a:latin typeface="Verdana" panose="020B0604030504040204" pitchFamily="34" charset="0"/>
                <a:ea typeface="Verdana" panose="020B0604030504040204" pitchFamily="34" charset="0"/>
                <a:cs typeface="Verdana" panose="020B0604030504040204" pitchFamily="34" charset="0"/>
              </a:rPr>
              <a:t> via the keyboard, rather than buttons!</a:t>
            </a:r>
          </a:p>
          <a:p>
            <a:r>
              <a:rPr lang="en-US" sz="2000" dirty="0">
                <a:latin typeface="Verdana" panose="020B0604030504040204" pitchFamily="34" charset="0"/>
                <a:ea typeface="Verdana" panose="020B0604030504040204" pitchFamily="34" charset="0"/>
                <a:cs typeface="Verdana" panose="020B0604030504040204" pitchFamily="34" charset="0"/>
              </a:rPr>
              <a:t>To start off, we will make a simple Rich Text Editor that will allow you to open and close emphasized, strong, and underlined text.</a:t>
            </a:r>
          </a:p>
        </p:txBody>
      </p:sp>
      <p:sp>
        <p:nvSpPr>
          <p:cNvPr id="3" name="Slide Number Placeholder 2"/>
          <p:cNvSpPr>
            <a:spLocks noGrp="1"/>
          </p:cNvSpPr>
          <p:nvPr>
            <p:ph type="sldNum" sz="quarter" idx="14"/>
          </p:nvPr>
        </p:nvSpPr>
        <p:spPr/>
        <p:txBody>
          <a:bodyPr/>
          <a:lstStyle/>
          <a:p>
            <a:fld id="{12342C3A-DD85-7843-B416-BD52AB030D59}" type="slidenum">
              <a:rPr lang="en-US" smtClean="0"/>
              <a:pPr/>
              <a:t>9</a:t>
            </a:fld>
            <a:endParaRPr lang="en-US" dirty="0"/>
          </a:p>
        </p:txBody>
      </p:sp>
      <p:sp>
        <p:nvSpPr>
          <p:cNvPr id="4" name="Title 3"/>
          <p:cNvSpPr>
            <a:spLocks noGrp="1"/>
          </p:cNvSpPr>
          <p:nvPr>
            <p:ph type="title"/>
          </p:nvPr>
        </p:nvSpPr>
        <p:spPr>
          <a:xfrm>
            <a:off x="302605" y="418354"/>
            <a:ext cx="10505603"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Practical: Making a Rich Text Editor</a:t>
            </a:r>
          </a:p>
        </p:txBody>
      </p:sp>
    </p:spTree>
    <p:extLst>
      <p:ext uri="{BB962C8B-B14F-4D97-AF65-F5344CB8AC3E}">
        <p14:creationId xmlns:p14="http://schemas.microsoft.com/office/powerpoint/2010/main" val="1581076811"/>
      </p:ext>
    </p:extLst>
  </p:cSld>
  <p:clrMapOvr>
    <a:masterClrMapping/>
  </p:clrMapOvr>
</p:sld>
</file>

<file path=ppt/theme/theme1.xml><?xml version="1.0" encoding="utf-8"?>
<a:theme xmlns:a="http://schemas.openxmlformats.org/drawingml/2006/main" name="Cover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ontent - No Photo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hoto Background">
  <a:themeElements>
    <a:clrScheme name="Custom 5">
      <a:dk1>
        <a:sysClr val="windowText" lastClr="000000"/>
      </a:dk1>
      <a:lt1>
        <a:sysClr val="window" lastClr="FFFFFF"/>
      </a:lt1>
      <a:dk2>
        <a:srgbClr val="1F497D"/>
      </a:dk2>
      <a:lt2>
        <a:srgbClr val="EEECE1"/>
      </a:lt2>
      <a:accent1>
        <a:srgbClr val="1E406F"/>
      </a:accent1>
      <a:accent2>
        <a:srgbClr val="EEA420"/>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Blank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Section Brea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Quotes or Statement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Content with Photo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Charts, Data and Tabl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Closing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51734</TotalTime>
  <Words>4230</Words>
  <Application>Microsoft Macintosh PowerPoint</Application>
  <PresentationFormat>Custom</PresentationFormat>
  <Paragraphs>431</Paragraphs>
  <Slides>59</Slides>
  <Notes>0</Notes>
  <HiddenSlides>0</HiddenSlides>
  <MMClips>0</MMClips>
  <ScaleCrop>false</ScaleCrop>
  <HeadingPairs>
    <vt:vector size="6" baseType="variant">
      <vt:variant>
        <vt:lpstr>Fonts Used</vt:lpstr>
      </vt:variant>
      <vt:variant>
        <vt:i4>7</vt:i4>
      </vt:variant>
      <vt:variant>
        <vt:lpstr>Theme</vt:lpstr>
      </vt:variant>
      <vt:variant>
        <vt:i4>9</vt:i4>
      </vt:variant>
      <vt:variant>
        <vt:lpstr>Slide Titles</vt:lpstr>
      </vt:variant>
      <vt:variant>
        <vt:i4>59</vt:i4>
      </vt:variant>
    </vt:vector>
  </HeadingPairs>
  <TitlesOfParts>
    <vt:vector size="75" baseType="lpstr">
      <vt:lpstr>Arial</vt:lpstr>
      <vt:lpstr>Calibri</vt:lpstr>
      <vt:lpstr>Century Gothic</vt:lpstr>
      <vt:lpstr>Courier</vt:lpstr>
      <vt:lpstr>Courier New</vt:lpstr>
      <vt:lpstr>Times New Roman</vt:lpstr>
      <vt:lpstr>Verdana</vt:lpstr>
      <vt:lpstr>Cover Slides</vt:lpstr>
      <vt:lpstr>Content - No Photos</vt:lpstr>
      <vt:lpstr>Photo Background</vt:lpstr>
      <vt:lpstr>Blanks</vt:lpstr>
      <vt:lpstr>Section Break</vt:lpstr>
      <vt:lpstr>Quotes or Statements</vt:lpstr>
      <vt:lpstr>Content with Photos</vt:lpstr>
      <vt:lpstr>Charts, Data and Tables</vt:lpstr>
      <vt:lpstr>Closing Slide</vt:lpstr>
      <vt:lpstr>PowerPoint Presentation</vt:lpstr>
      <vt:lpstr>PowerPoint Presentation</vt:lpstr>
      <vt:lpstr>PowerPoint Presentation</vt:lpstr>
      <vt:lpstr>Complex frontends are hard to use</vt:lpstr>
      <vt:lpstr>Case Study: live searches</vt:lpstr>
      <vt:lpstr>Using tabindex</vt:lpstr>
      <vt:lpstr>Case Study: reading comments on a website</vt:lpstr>
      <vt:lpstr>Using jQuery</vt:lpstr>
      <vt:lpstr>Practical: Making a Rich Text Editor</vt:lpstr>
      <vt:lpstr>PowerPoint Presentation</vt:lpstr>
      <vt:lpstr>Media Queries!</vt:lpstr>
      <vt:lpstr>Print Layouts</vt:lpstr>
      <vt:lpstr>Mobile First</vt:lpstr>
      <vt:lpstr>Transformations</vt:lpstr>
      <vt:lpstr>Animation</vt:lpstr>
      <vt:lpstr>Hardware Accelerated CSS!</vt:lpstr>
      <vt:lpstr>Hardware-Accelerated Properties</vt:lpstr>
      <vt:lpstr>Pseudo-Elements</vt:lpstr>
      <vt:lpstr>Content</vt:lpstr>
      <vt:lpstr>Combining Content and Pseudo-Elements</vt:lpstr>
      <vt:lpstr>Transitions</vt:lpstr>
      <vt:lpstr>PowerPoint Presentation</vt:lpstr>
      <vt:lpstr>What is Bootstrap?</vt:lpstr>
      <vt:lpstr>What does Bootstrap provide?</vt:lpstr>
      <vt:lpstr>Why is Bootstrap helpful?</vt:lpstr>
      <vt:lpstr>Why do so many websites use Bootstrap?</vt:lpstr>
      <vt:lpstr>How can we use Bootstrap?</vt:lpstr>
      <vt:lpstr>Setting up Bootstrap</vt:lpstr>
      <vt:lpstr>PowerPoint Presentation</vt:lpstr>
      <vt:lpstr>Branding</vt:lpstr>
      <vt:lpstr>Supported Sizes</vt:lpstr>
      <vt:lpstr>Print Styles!</vt:lpstr>
      <vt:lpstr>Accessibility In Bootstrap</vt:lpstr>
      <vt:lpstr>Compiling Bootstrap</vt:lpstr>
      <vt:lpstr>PowerPoint Presentation</vt:lpstr>
      <vt:lpstr>What is a grid?</vt:lpstr>
      <vt:lpstr>Bootstrap’s Grid</vt:lpstr>
      <vt:lpstr>Using the Grid</vt:lpstr>
      <vt:lpstr>Nesting rows and columns</vt:lpstr>
      <vt:lpstr>PowerPoint Presentation</vt:lpstr>
      <vt:lpstr>What does Bootstrap do for normal HTML?</vt:lpstr>
      <vt:lpstr>What does Bootstrap do for normal HTML?</vt:lpstr>
      <vt:lpstr>Forms in Bootstrap</vt:lpstr>
      <vt:lpstr>Buttons</vt:lpstr>
      <vt:lpstr>Tables</vt:lpstr>
      <vt:lpstr>Image Utility Classes</vt:lpstr>
      <vt:lpstr>Utility Classes</vt:lpstr>
      <vt:lpstr>PowerPoint Presentation</vt:lpstr>
      <vt:lpstr>Bootstrap Specific Components</vt:lpstr>
      <vt:lpstr>Modal Windows</vt:lpstr>
      <vt:lpstr>Alerts</vt:lpstr>
      <vt:lpstr>Tabs</vt:lpstr>
      <vt:lpstr>Dropdowns</vt:lpstr>
      <vt:lpstr>Tooltips</vt:lpstr>
      <vt:lpstr>Events</vt:lpstr>
      <vt:lpstr>PowerPoint Presentation</vt:lpstr>
      <vt:lpstr>Learn how to test!</vt:lpstr>
      <vt:lpstr>Research other databases!</vt:lpstr>
      <vt:lpstr>Experiment, and learn about everything!</vt:lpstr>
    </vt:vector>
  </TitlesOfParts>
  <Company>Stevens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143 Years of Innovation</dc:title>
  <dc:creator>Laura Bubeck</dc:creator>
  <cp:lastModifiedBy>P Athiban</cp:lastModifiedBy>
  <cp:revision>1244</cp:revision>
  <cp:lastPrinted>2016-08-09T14:57:31Z</cp:lastPrinted>
  <dcterms:created xsi:type="dcterms:W3CDTF">2013-11-01T14:42:31Z</dcterms:created>
  <dcterms:modified xsi:type="dcterms:W3CDTF">2020-01-16T22:46:16Z</dcterms:modified>
</cp:coreProperties>
</file>