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37"/>
  </p:notesMasterIdLst>
  <p:handoutMasterIdLst>
    <p:handoutMasterId r:id="rId38"/>
  </p:handoutMasterIdLst>
  <p:sldIdLst>
    <p:sldId id="293" r:id="rId10"/>
    <p:sldId id="292" r:id="rId11"/>
    <p:sldId id="294" r:id="rId12"/>
    <p:sldId id="389" r:id="rId13"/>
    <p:sldId id="331" r:id="rId14"/>
    <p:sldId id="297" r:id="rId15"/>
    <p:sldId id="296" r:id="rId16"/>
    <p:sldId id="373" r:id="rId17"/>
    <p:sldId id="298" r:id="rId18"/>
    <p:sldId id="303" r:id="rId19"/>
    <p:sldId id="332" r:id="rId20"/>
    <p:sldId id="299" r:id="rId21"/>
    <p:sldId id="300" r:id="rId22"/>
    <p:sldId id="390" r:id="rId23"/>
    <p:sldId id="301" r:id="rId24"/>
    <p:sldId id="302" r:id="rId25"/>
    <p:sldId id="304" r:id="rId26"/>
    <p:sldId id="305" r:id="rId27"/>
    <p:sldId id="309" r:id="rId28"/>
    <p:sldId id="307" r:id="rId29"/>
    <p:sldId id="308" r:id="rId30"/>
    <p:sldId id="391" r:id="rId31"/>
    <p:sldId id="310" r:id="rId32"/>
    <p:sldId id="329" r:id="rId33"/>
    <p:sldId id="330" r:id="rId34"/>
    <p:sldId id="311" r:id="rId35"/>
    <p:sldId id="313"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01" autoAdjust="0"/>
    <p:restoredTop sz="50000" autoAdjust="0"/>
  </p:normalViewPr>
  <p:slideViewPr>
    <p:cSldViewPr snapToGrid="0">
      <p:cViewPr>
        <p:scale>
          <a:sx n="100" d="100"/>
          <a:sy n="100" d="100"/>
        </p:scale>
        <p:origin x="2104" y="1392"/>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1/12/20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API/Document"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HTMLElement" TargetMode="External"/><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API/Document"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3000/calculator/static"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kangax.github.io/compat-table/es6/"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2" y="1973452"/>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JavaScript and Client-side Validation</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DOM is a programming interface for HTML. </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takes in the HTML document</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parse the HTML into the DOM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takes the DOM tree and creates the render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paints the render tree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then manipulate the web page through the DOM, which is accessible via JavaScript.</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You will target DOM elements</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You will manipulate them</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will recreate that portion of the rendering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will repaint.</a:t>
            </a:r>
          </a:p>
          <a:p>
            <a:pPr lvl="1">
              <a:buClr>
                <a:srgbClr val="C00000"/>
              </a:buCl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Where does it fit in?</a:t>
            </a:r>
          </a:p>
        </p:txBody>
      </p:sp>
    </p:spTree>
    <p:extLst>
      <p:ext uri="{BB962C8B-B14F-4D97-AF65-F5344CB8AC3E}">
        <p14:creationId xmlns:p14="http://schemas.microsoft.com/office/powerpoint/2010/main" val="158107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44662"/>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Being able to manipulate your web page in real time through the DOM API allows you to do many, many things :</a:t>
            </a:r>
          </a:p>
          <a:p>
            <a:pPr lvl="1"/>
            <a:r>
              <a:rPr lang="en-US" sz="2000" dirty="0">
                <a:latin typeface="Verdana" panose="020B0604030504040204" pitchFamily="34" charset="0"/>
                <a:ea typeface="Verdana" panose="020B0604030504040204" pitchFamily="34" charset="0"/>
                <a:cs typeface="Verdana" panose="020B0604030504040204" pitchFamily="34" charset="0"/>
              </a:rPr>
              <a:t>Enhance the functionality of your web page</a:t>
            </a:r>
          </a:p>
          <a:p>
            <a:pPr lvl="1"/>
            <a:r>
              <a:rPr lang="en-US" sz="2000" dirty="0">
                <a:latin typeface="Verdana" panose="020B0604030504040204" pitchFamily="34" charset="0"/>
                <a:ea typeface="Verdana" panose="020B0604030504040204" pitchFamily="34" charset="0"/>
                <a:cs typeface="Verdana" panose="020B0604030504040204" pitchFamily="34" charset="0"/>
              </a:rPr>
              <a:t>Update data on your web page to reflect the user’s actions</a:t>
            </a:r>
          </a:p>
          <a:p>
            <a:pPr lvl="1"/>
            <a:r>
              <a:rPr lang="en-US" sz="2000" dirty="0">
                <a:latin typeface="Verdana" panose="020B0604030504040204" pitchFamily="34" charset="0"/>
                <a:ea typeface="Verdana" panose="020B0604030504040204" pitchFamily="34" charset="0"/>
                <a:cs typeface="Verdana" panose="020B0604030504040204" pitchFamily="34" charset="0"/>
              </a:rPr>
              <a:t>Turn web pages into robust web applications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Modern web applications constantly mutate the DOM</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is this important?</a:t>
            </a:r>
          </a:p>
        </p:txBody>
      </p:sp>
    </p:spTree>
    <p:extLst>
      <p:ext uri="{BB962C8B-B14F-4D97-AF65-F5344CB8AC3E}">
        <p14:creationId xmlns:p14="http://schemas.microsoft.com/office/powerpoint/2010/main" val="21714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are creating a page with a comment box and list of comments. You’ve created a very controversial post that will definitely spawn a large amount of comments.</a:t>
            </a:r>
          </a:p>
          <a:p>
            <a:pPr marL="0" indent="0">
              <a:buNone/>
            </a:pPr>
            <a:endPar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would manipulate the DOM in three ways:</a:t>
            </a:r>
          </a:p>
          <a:p>
            <a:r>
              <a:rPr lang="en-US" sz="2000" dirty="0">
                <a:latin typeface="Verdana" panose="020B0604030504040204" pitchFamily="34" charset="0"/>
                <a:ea typeface="Verdana" panose="020B0604030504040204" pitchFamily="34" charset="0"/>
                <a:cs typeface="Verdana" panose="020B0604030504040204" pitchFamily="34" charset="0"/>
              </a:rPr>
              <a:t>Every 5 seconds you would poll the server in order to check for new comments; if there are new comments, you would use the DOM to create and insert new elements with the comment info that would then appear on screen</a:t>
            </a:r>
          </a:p>
          <a:p>
            <a:r>
              <a:rPr lang="en-US" sz="2000" dirty="0">
                <a:latin typeface="Verdana" panose="020B0604030504040204" pitchFamily="34" charset="0"/>
                <a:ea typeface="Verdana" panose="020B0604030504040204" pitchFamily="34" charset="0"/>
                <a:cs typeface="Verdana" panose="020B0604030504040204" pitchFamily="34" charset="0"/>
              </a:rPr>
              <a:t>When the user submits a comment, you will use the DOM to:</a:t>
            </a:r>
          </a:p>
          <a:p>
            <a:pPr lvl="1"/>
            <a:r>
              <a:rPr lang="en-US" sz="2000" dirty="0">
                <a:latin typeface="Verdana" panose="020B0604030504040204" pitchFamily="34" charset="0"/>
                <a:ea typeface="Verdana" panose="020B0604030504040204" pitchFamily="34" charset="0"/>
                <a:cs typeface="Verdana" panose="020B0604030504040204" pitchFamily="34" charset="0"/>
              </a:rPr>
              <a:t>Retrieve their new comment information, submit it to the server, and add their new comment to the page</a:t>
            </a:r>
          </a:p>
          <a:p>
            <a:pPr lvl="1"/>
            <a:r>
              <a:rPr lang="en-US" sz="2000" dirty="0">
                <a:latin typeface="Verdana" panose="020B0604030504040204" pitchFamily="34" charset="0"/>
                <a:ea typeface="Verdana" panose="020B0604030504040204" pitchFamily="34" charset="0"/>
                <a:cs typeface="Verdana" panose="020B0604030504040204" pitchFamily="34" charset="0"/>
              </a:rPr>
              <a:t>Reset the comment box form to its default state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A practical example of using the DOM</a:t>
            </a:r>
          </a:p>
        </p:txBody>
      </p:sp>
    </p:spTree>
    <p:extLst>
      <p:ext uri="{BB962C8B-B14F-4D97-AF65-F5344CB8AC3E}">
        <p14:creationId xmlns:p14="http://schemas.microsoft.com/office/powerpoint/2010/main" val="40557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46585"/>
            <a:ext cx="11585731" cy="4933809"/>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events that you can listen for, representing interaction between the user and the page or the page and other resources. Some common events to listen to are:</a:t>
            </a:r>
          </a:p>
          <a:p>
            <a:pPr lvl="1"/>
            <a:r>
              <a:rPr lang="en-US" sz="2000" dirty="0">
                <a:latin typeface="Verdana" panose="020B0604030504040204" pitchFamily="34" charset="0"/>
                <a:ea typeface="Verdana" panose="020B0604030504040204" pitchFamily="34" charset="0"/>
                <a:cs typeface="Verdana" panose="020B0604030504040204" pitchFamily="34" charset="0"/>
              </a:rPr>
              <a:t>Users hovering over an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Images loading or failing to load</a:t>
            </a:r>
          </a:p>
          <a:p>
            <a:pPr lvl="1"/>
            <a:r>
              <a:rPr lang="en-US" sz="2000" dirty="0">
                <a:latin typeface="Verdana" panose="020B0604030504040204" pitchFamily="34" charset="0"/>
                <a:ea typeface="Verdana" panose="020B0604030504040204" pitchFamily="34" charset="0"/>
                <a:cs typeface="Verdana" panose="020B0604030504040204" pitchFamily="34" charset="0"/>
              </a:rPr>
              <a:t>Scrolling to occur</a:t>
            </a:r>
          </a:p>
          <a:p>
            <a:pPr lvl="1"/>
            <a:r>
              <a:rPr lang="en-US" sz="2000" dirty="0">
                <a:latin typeface="Verdana" panose="020B0604030504040204" pitchFamily="34" charset="0"/>
                <a:ea typeface="Verdana" panose="020B0604030504040204" pitchFamily="34" charset="0"/>
                <a:cs typeface="Verdana" panose="020B0604030504040204" pitchFamily="34" charset="0"/>
              </a:rPr>
              <a:t>Forms to be interacted with</a:t>
            </a:r>
          </a:p>
          <a:p>
            <a:pPr lvl="1"/>
            <a:r>
              <a:rPr lang="en-US" sz="2000" dirty="0">
                <a:latin typeface="Verdana" panose="020B0604030504040204" pitchFamily="34" charset="0"/>
                <a:ea typeface="Verdana" panose="020B0604030504040204" pitchFamily="34" charset="0"/>
                <a:cs typeface="Verdana" panose="020B0604030504040204" pitchFamily="34" charset="0"/>
              </a:rPr>
              <a:t>Keys to be pressed</a:t>
            </a:r>
          </a:p>
          <a:p>
            <a:pPr lvl="1"/>
            <a:r>
              <a:rPr lang="en-US" sz="2000" dirty="0">
                <a:latin typeface="Verdana" panose="020B0604030504040204" pitchFamily="34" charset="0"/>
                <a:ea typeface="Verdana" panose="020B0604030504040204" pitchFamily="34" charset="0"/>
                <a:cs typeface="Verdana" panose="020B0604030504040204" pitchFamily="34" charset="0"/>
              </a:rPr>
              <a:t>The DOM to be modified.</a:t>
            </a:r>
          </a:p>
          <a:p>
            <a:pPr marL="342900" indent="-342900">
              <a:buFont typeface="+mj-lt"/>
              <a:buAutoNum type="arabicPeriod"/>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DOM Events</a:t>
            </a:r>
          </a:p>
        </p:txBody>
      </p:sp>
    </p:spTree>
    <p:extLst>
      <p:ext uri="{BB962C8B-B14F-4D97-AF65-F5344CB8AC3E}">
        <p14:creationId xmlns:p14="http://schemas.microsoft.com/office/powerpoint/2010/main" val="352177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Accessing DOM via JavaScript</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9934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Primarily, we access DOM elements via the </a:t>
            </a:r>
            <a:r>
              <a:rPr lang="en-US" sz="2000" i="1" dirty="0">
                <a:latin typeface="Verdana" panose="020B0604030504040204" pitchFamily="34" charset="0"/>
                <a:ea typeface="Verdana" panose="020B0604030504040204" pitchFamily="34" charset="0"/>
                <a:cs typeface="Verdana" panose="020B0604030504040204" pitchFamily="34" charset="0"/>
              </a:rPr>
              <a:t>document</a:t>
            </a:r>
            <a:r>
              <a:rPr lang="en-US" sz="2000" dirty="0">
                <a:latin typeface="Verdana" panose="020B0604030504040204" pitchFamily="34" charset="0"/>
                <a:ea typeface="Verdana" panose="020B0604030504040204" pitchFamily="34" charset="0"/>
                <a:cs typeface="Verdana" panose="020B0604030504040204" pitchFamily="34" charset="0"/>
              </a:rPr>
              <a:t> global variable, which has many methods to  begin searching for DOM elements</a:t>
            </a:r>
          </a:p>
          <a:p>
            <a:pPr lvl="1"/>
            <a:r>
              <a:rPr lang="en-US" sz="2000" dirty="0" err="1">
                <a:latin typeface="Verdana" panose="020B0604030504040204" pitchFamily="34" charset="0"/>
                <a:ea typeface="Verdana" panose="020B0604030504040204" pitchFamily="34" charset="0"/>
                <a:cs typeface="Verdana" panose="020B0604030504040204" pitchFamily="34" charset="0"/>
              </a:rPr>
              <a:t>document.getElementById</a:t>
            </a:r>
            <a:r>
              <a:rPr lang="en-US" sz="2000" dirty="0">
                <a:latin typeface="Verdana" panose="020B0604030504040204" pitchFamily="34" charset="0"/>
                <a:ea typeface="Verdana" panose="020B0604030504040204" pitchFamily="34" charset="0"/>
                <a:cs typeface="Verdana" panose="020B0604030504040204" pitchFamily="34" charset="0"/>
              </a:rPr>
              <a:t>(“content”);</a:t>
            </a:r>
          </a:p>
          <a:p>
            <a:pPr lvl="1"/>
            <a:r>
              <a:rPr lang="en-US" sz="2000" dirty="0" err="1">
                <a:latin typeface="Verdana" panose="020B0604030504040204" pitchFamily="34" charset="0"/>
                <a:ea typeface="Verdana" panose="020B0604030504040204" pitchFamily="34" charset="0"/>
                <a:cs typeface="Verdana" panose="020B0604030504040204" pitchFamily="34" charset="0"/>
              </a:rPr>
              <a:t>document.getElementsByTagName</a:t>
            </a:r>
            <a:r>
              <a:rPr lang="en-US" sz="2000" dirty="0">
                <a:latin typeface="Verdana" panose="020B0604030504040204" pitchFamily="34" charset="0"/>
                <a:ea typeface="Verdana" panose="020B0604030504040204" pitchFamily="34" charset="0"/>
                <a:cs typeface="Verdana" panose="020B0604030504040204" pitchFamily="34" charset="0"/>
              </a:rPr>
              <a:t>(“li”);</a:t>
            </a:r>
          </a:p>
          <a:p>
            <a:pPr lvl="1"/>
            <a:r>
              <a:rPr lang="en-US" sz="2000" dirty="0" err="1">
                <a:latin typeface="Verdana" panose="020B0604030504040204" pitchFamily="34" charset="0"/>
                <a:ea typeface="Verdana" panose="020B0604030504040204" pitchFamily="34" charset="0"/>
                <a:cs typeface="Verdana" panose="020B0604030504040204" pitchFamily="34" charset="0"/>
              </a:rPr>
              <a:t>document.getElementsByTagName</a:t>
            </a:r>
            <a:r>
              <a:rPr lang="en-US" sz="2000" dirty="0">
                <a:latin typeface="Verdana" panose="020B0604030504040204" pitchFamily="34" charset="0"/>
                <a:ea typeface="Verdana" panose="020B0604030504040204" pitchFamily="34" charset="0"/>
                <a:cs typeface="Verdana" panose="020B0604030504040204" pitchFamily="34" charset="0"/>
              </a:rPr>
              <a:t>(“div”);</a:t>
            </a:r>
          </a:p>
          <a:p>
            <a:pPr lvl="1"/>
            <a:r>
              <a:rPr lang="en-US" sz="2000" dirty="0" err="1">
                <a:latin typeface="Verdana" panose="020B0604030504040204" pitchFamily="34" charset="0"/>
                <a:ea typeface="Verdana" panose="020B0604030504040204" pitchFamily="34" charset="0"/>
                <a:cs typeface="Verdana" panose="020B0604030504040204" pitchFamily="34" charset="0"/>
              </a:rPr>
              <a:t>document.querySelector</a:t>
            </a:r>
            <a:r>
              <a:rPr lang="en-US" sz="2000" dirty="0">
                <a:latin typeface="Verdana" panose="020B0604030504040204" pitchFamily="34" charset="0"/>
                <a:ea typeface="Verdana" panose="020B0604030504040204" pitchFamily="34" charset="0"/>
                <a:cs typeface="Verdana" panose="020B0604030504040204" pitchFamily="34" charset="0"/>
              </a:rPr>
              <a:t>("div");</a:t>
            </a:r>
          </a:p>
          <a:p>
            <a:pPr lvl="1"/>
            <a:r>
              <a:rPr lang="en-US" sz="2000" dirty="0" err="1">
                <a:latin typeface="Verdana" panose="020B0604030504040204" pitchFamily="34" charset="0"/>
                <a:ea typeface="Verdana" panose="020B0604030504040204" pitchFamily="34" charset="0"/>
                <a:cs typeface="Verdana" panose="020B0604030504040204" pitchFamily="34" charset="0"/>
              </a:rPr>
              <a:t>document.querySelectorAll</a:t>
            </a:r>
            <a:r>
              <a:rPr lang="en-US" sz="2000" dirty="0">
                <a:latin typeface="Verdana" panose="020B0604030504040204" pitchFamily="34" charset="0"/>
                <a:ea typeface="Verdana" panose="020B0604030504040204" pitchFamily="34" charset="0"/>
                <a:cs typeface="Verdana" panose="020B0604030504040204" pitchFamily="34" charset="0"/>
              </a:rPr>
              <a:t>("div &gt; a");</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we have an initial reference to a DOM node, we can also traverse its children to access other DOM nodes. </a:t>
            </a:r>
          </a:p>
          <a:p>
            <a:pPr marL="0" indent="0">
              <a:buNone/>
            </a:pPr>
            <a:r>
              <a:rPr lang="en-US" sz="2000" b="1" dirty="0">
                <a:latin typeface="Verdana" panose="020B0604030504040204" pitchFamily="34" charset="0"/>
                <a:ea typeface="Verdana" panose="020B0604030504040204" pitchFamily="34" charset="0"/>
                <a:cs typeface="Verdana" panose="020B0604030504040204" pitchFamily="34" charset="0"/>
              </a:rPr>
              <a:t>You can store these results in a variable! </a:t>
            </a:r>
            <a:r>
              <a:rPr lang="en-US" sz="2000" dirty="0">
                <a:latin typeface="Verdana" panose="020B0604030504040204" pitchFamily="34" charset="0"/>
                <a:ea typeface="Verdana" panose="020B0604030504040204" pitchFamily="34" charset="0"/>
                <a:cs typeface="Verdana" panose="020B0604030504040204" pitchFamily="34" charset="0"/>
              </a:rPr>
              <a:t>It is often beneficial to do so, to avoid many DOM traversals.</a:t>
            </a:r>
          </a:p>
          <a:p>
            <a:pPr marL="0" indent="0">
              <a:buNone/>
            </a:pPr>
            <a:r>
              <a:rPr lang="en-US" sz="2000" dirty="0">
                <a:hlinkClick r:id="rId2"/>
              </a:rPr>
              <a:t>https://developer.mozilla.org/en-US/docs/Web/API/Document</a:t>
            </a:r>
            <a:endParaRPr lang="en-US" sz="2000" dirty="0"/>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hlinkClick r:id="rId2"/>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Accessing the DOM</a:t>
            </a:r>
          </a:p>
        </p:txBody>
      </p:sp>
    </p:spTree>
    <p:extLst>
      <p:ext uri="{BB962C8B-B14F-4D97-AF65-F5344CB8AC3E}">
        <p14:creationId xmlns:p14="http://schemas.microsoft.com/office/powerpoint/2010/main" val="28313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After querying a DOM element, you will be able to access </a:t>
            </a:r>
            <a:r>
              <a:rPr lang="en-US" sz="2000" i="1" dirty="0">
                <a:latin typeface="Verdana" panose="020B0604030504040204" pitchFamily="34" charset="0"/>
                <a:ea typeface="Verdana" panose="020B0604030504040204" pitchFamily="34" charset="0"/>
                <a:cs typeface="Verdana" panose="020B0604030504040204" pitchFamily="34" charset="0"/>
              </a:rPr>
              <a:t>tons</a:t>
            </a:r>
            <a:r>
              <a:rPr lang="en-US" sz="2000" dirty="0">
                <a:latin typeface="Verdana" panose="020B0604030504040204" pitchFamily="34" charset="0"/>
                <a:ea typeface="Verdana" panose="020B0604030504040204" pitchFamily="34" charset="0"/>
                <a:cs typeface="Verdana" panose="020B0604030504040204" pitchFamily="34" charset="0"/>
              </a:rPr>
              <a:t> of data based on the type of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their </a:t>
            </a:r>
            <a:r>
              <a:rPr lang="en-US" sz="2000" dirty="0" err="1">
                <a:latin typeface="Verdana" panose="020B0604030504040204" pitchFamily="34" charset="0"/>
                <a:ea typeface="Verdana" panose="020B0604030504040204" pitchFamily="34" charset="0"/>
                <a:cs typeface="Verdana" panose="020B0604030504040204" pitchFamily="34" charset="0"/>
              </a:rPr>
              <a:t>innerHTML</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their children</a:t>
            </a: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attributes, classes, width, height, etc.</a:t>
            </a:r>
          </a:p>
          <a:p>
            <a:pPr lvl="1"/>
            <a:r>
              <a:rPr lang="en-US" sz="2000" dirty="0">
                <a:latin typeface="Verdana" panose="020B0604030504040204" pitchFamily="34" charset="0"/>
                <a:ea typeface="Verdana" panose="020B0604030504040204" pitchFamily="34" charset="0"/>
                <a:cs typeface="Verdana" panose="020B0604030504040204" pitchFamily="34" charset="0"/>
              </a:rPr>
              <a:t>Inputs will allow you to get/set their values</a:t>
            </a:r>
          </a:p>
          <a:p>
            <a:r>
              <a:rPr lang="en-US" sz="2000" dirty="0">
                <a:latin typeface="Verdana" panose="020B0604030504040204" pitchFamily="34" charset="0"/>
                <a:ea typeface="Verdana" panose="020B0604030504040204" pitchFamily="34" charset="0"/>
                <a:cs typeface="Verdana" panose="020B0604030504040204" pitchFamily="34" charset="0"/>
              </a:rPr>
              <a:t>You will also be able to hook into events related to some element types</a:t>
            </a:r>
          </a:p>
          <a:p>
            <a:pPr lvl="1"/>
            <a:r>
              <a:rPr lang="en-US" sz="2000" dirty="0">
                <a:latin typeface="Verdana" panose="020B0604030504040204" pitchFamily="34" charset="0"/>
                <a:ea typeface="Verdana" panose="020B0604030504040204" pitchFamily="34" charset="0"/>
                <a:cs typeface="Verdana" panose="020B0604030504040204" pitchFamily="34" charset="0"/>
              </a:rPr>
              <a:t>Inputs have events for when they change</a:t>
            </a:r>
          </a:p>
          <a:p>
            <a:pPr lvl="1"/>
            <a:r>
              <a:rPr lang="en-US" sz="2000" dirty="0">
                <a:latin typeface="Verdana" panose="020B0604030504040204" pitchFamily="34" charset="0"/>
                <a:ea typeface="Verdana" panose="020B0604030504040204" pitchFamily="34" charset="0"/>
                <a:cs typeface="Verdana" panose="020B0604030504040204" pitchFamily="34" charset="0"/>
              </a:rPr>
              <a:t>Images will allow you to watch for the image loading / failing</a:t>
            </a:r>
          </a:p>
          <a:p>
            <a:pPr lvl="1"/>
            <a:r>
              <a:rPr lang="en-US" sz="2000" dirty="0">
                <a:latin typeface="Verdana" panose="020B0604030504040204" pitchFamily="34" charset="0"/>
                <a:ea typeface="Verdana" panose="020B0604030504040204" pitchFamily="34" charset="0"/>
                <a:cs typeface="Verdana" panose="020B0604030504040204" pitchFamily="34" charset="0"/>
              </a:rPr>
              <a:t>Forms have events for submissions</a:t>
            </a:r>
          </a:p>
          <a:p>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https://developer.mozilla.org/en-US/docs/Web/API/Element</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https://developer.mozilla.org/en-US/docs/Web/API/HTMLElement</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What can we do with a DOM Element?</a:t>
            </a:r>
          </a:p>
        </p:txBody>
      </p:sp>
    </p:spTree>
    <p:extLst>
      <p:ext uri="{BB962C8B-B14F-4D97-AF65-F5344CB8AC3E}">
        <p14:creationId xmlns:p14="http://schemas.microsoft.com/office/powerpoint/2010/main" val="23907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Using JavaScript, you can create a new element with ease.</a:t>
            </a:r>
          </a:p>
          <a:p>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i="1" dirty="0" err="1">
                <a:latin typeface="Verdana" panose="020B0604030504040204" pitchFamily="34" charset="0"/>
                <a:ea typeface="Verdana" panose="020B0604030504040204" pitchFamily="34" charset="0"/>
                <a:cs typeface="Verdana" panose="020B0604030504040204" pitchFamily="34" charset="0"/>
              </a:rPr>
              <a:t>document.createElement</a:t>
            </a:r>
            <a:r>
              <a:rPr lang="en-US" sz="2000" i="1" dirty="0">
                <a:latin typeface="Verdana" panose="020B0604030504040204" pitchFamily="34" charset="0"/>
                <a:ea typeface="Verdana" panose="020B0604030504040204" pitchFamily="34" charset="0"/>
                <a:cs typeface="Verdana" panose="020B0604030504040204" pitchFamily="34" charset="0"/>
              </a:rPr>
              <a:t>(“input”)</a:t>
            </a:r>
            <a:r>
              <a:rPr lang="en-US" sz="2000" dirty="0">
                <a:latin typeface="Verdana" panose="020B0604030504040204" pitchFamily="34" charset="0"/>
                <a:ea typeface="Verdana" panose="020B0604030504040204" pitchFamily="34" charset="0"/>
                <a:cs typeface="Verdana" panose="020B0604030504040204" pitchFamily="34" charset="0"/>
              </a:rPr>
              <a:t> method will create and return a new DOM element, but it will not yet be attached to the DOM tree (and therefore, the render tree; it will not show up on the screen).</a:t>
            </a:r>
          </a:p>
          <a:p>
            <a:r>
              <a:rPr lang="en-US" sz="2000" dirty="0">
                <a:latin typeface="Verdana" panose="020B0604030504040204" pitchFamily="34" charset="0"/>
                <a:ea typeface="Verdana" panose="020B0604030504040204" pitchFamily="34" charset="0"/>
                <a:cs typeface="Verdana" panose="020B0604030504040204" pitchFamily="34" charset="0"/>
              </a:rPr>
              <a:t>By storing that result, you can then manipulate it using methods such as setting the input type or giving it an initial value.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Creating a new element (input)</a:t>
            </a:r>
          </a:p>
        </p:txBody>
      </p:sp>
    </p:spTree>
    <p:extLst>
      <p:ext uri="{BB962C8B-B14F-4D97-AF65-F5344CB8AC3E}">
        <p14:creationId xmlns:p14="http://schemas.microsoft.com/office/powerpoint/2010/main" val="290128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4476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is easy to add elements to the DOM by targeting parent elements and appending the newly created elements into those parents.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move the elements from parent to parent by using the </a:t>
            </a:r>
            <a:r>
              <a:rPr lang="en-US" sz="2000" i="1" dirty="0" err="1">
                <a:latin typeface="Verdana" panose="020B0604030504040204" pitchFamily="34" charset="0"/>
                <a:ea typeface="Verdana" panose="020B0604030504040204" pitchFamily="34" charset="0"/>
                <a:cs typeface="Verdana" panose="020B0604030504040204" pitchFamily="34" charset="0"/>
              </a:rPr>
              <a:t>parent.appendChild</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i="1" dirty="0" err="1">
                <a:latin typeface="Verdana" panose="020B0604030504040204" pitchFamily="34" charset="0"/>
                <a:ea typeface="Verdana" panose="020B0604030504040204" pitchFamily="34" charset="0"/>
                <a:cs typeface="Verdana" panose="020B0604030504040204" pitchFamily="34" charset="0"/>
              </a:rPr>
              <a:t>newNode</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 or the </a:t>
            </a:r>
            <a:r>
              <a:rPr lang="en-US" sz="2000" i="1" dirty="0" err="1">
                <a:latin typeface="Verdana" panose="020B0604030504040204" pitchFamily="34" charset="0"/>
                <a:ea typeface="Verdana" panose="020B0604030504040204" pitchFamily="34" charset="0"/>
                <a:cs typeface="Verdana" panose="020B0604030504040204" pitchFamily="34" charset="0"/>
              </a:rPr>
              <a:t>parentNode.insertBefore</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i="1" dirty="0" err="1">
                <a:latin typeface="Verdana" panose="020B0604030504040204" pitchFamily="34" charset="0"/>
                <a:ea typeface="Verdana" panose="020B0604030504040204" pitchFamily="34" charset="0"/>
                <a:cs typeface="Verdana" panose="020B0604030504040204" pitchFamily="34" charset="0"/>
              </a:rPr>
              <a:t>newNode</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i="1" dirty="0" err="1">
                <a:latin typeface="Verdana" panose="020B0604030504040204" pitchFamily="34" charset="0"/>
                <a:ea typeface="Verdana" panose="020B0604030504040204" pitchFamily="34" charset="0"/>
                <a:cs typeface="Verdana" panose="020B0604030504040204" pitchFamily="34" charset="0"/>
              </a:rPr>
              <a:t>oldNode</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methods.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may remove elements using the </a:t>
            </a:r>
            <a:r>
              <a:rPr lang="en-US" sz="2000" i="1" dirty="0" err="1">
                <a:latin typeface="Verdana" panose="020B0604030504040204" pitchFamily="34" charset="0"/>
                <a:ea typeface="Verdana" panose="020B0604030504040204" pitchFamily="34" charset="0"/>
                <a:cs typeface="Verdana" panose="020B0604030504040204" pitchFamily="34" charset="0"/>
              </a:rPr>
              <a:t>parent.removeChild</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i="1" dirty="0" err="1">
                <a:latin typeface="Verdana" panose="020B0604030504040204" pitchFamily="34" charset="0"/>
                <a:ea typeface="Verdana" panose="020B0604030504040204" pitchFamily="34" charset="0"/>
                <a:cs typeface="Verdana" panose="020B0604030504040204" pitchFamily="34" charset="0"/>
              </a:rPr>
              <a:t>childNode</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method.</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this way, you can manipulate the content of elements. You can also directly set the </a:t>
            </a:r>
            <a:r>
              <a:rPr lang="en-US" sz="2000" i="1" dirty="0" err="1">
                <a:latin typeface="Verdana" panose="020B0604030504040204" pitchFamily="34" charset="0"/>
                <a:ea typeface="Verdana" panose="020B0604030504040204" pitchFamily="34" charset="0"/>
                <a:cs typeface="Verdana" panose="020B0604030504040204" pitchFamily="34" charset="0"/>
              </a:rPr>
              <a:t>innerHTML</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property of a method; this, however, forces a complete rebuild of the entire node and is an expensive repainting operation.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What can we do to manipulate the DOM?</a:t>
            </a:r>
          </a:p>
        </p:txBody>
      </p:sp>
    </p:spTree>
    <p:extLst>
      <p:ext uri="{BB962C8B-B14F-4D97-AF65-F5344CB8AC3E}">
        <p14:creationId xmlns:p14="http://schemas.microsoft.com/office/powerpoint/2010/main" val="391066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Using the DOM API, we can wait for events to occur and execute callbacks after the event has triggered.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listen for an event, first you must:</a:t>
            </a:r>
          </a:p>
          <a:p>
            <a:pPr lvl="1"/>
            <a:r>
              <a:rPr lang="en-US" sz="2000" dirty="0">
                <a:latin typeface="Verdana" panose="020B0604030504040204" pitchFamily="34" charset="0"/>
                <a:ea typeface="Verdana" panose="020B0604030504040204" pitchFamily="34" charset="0"/>
                <a:cs typeface="Verdana" panose="020B0604030504040204" pitchFamily="34" charset="0"/>
              </a:rPr>
              <a:t>Target a DOM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Call the </a:t>
            </a:r>
            <a:r>
              <a:rPr lang="en-US" sz="2000" i="1" dirty="0" err="1">
                <a:latin typeface="Verdana" panose="020B0604030504040204" pitchFamily="34" charset="0"/>
                <a:ea typeface="Verdana" panose="020B0604030504040204" pitchFamily="34" charset="0"/>
                <a:cs typeface="Verdana" panose="020B0604030504040204" pitchFamily="34" charset="0"/>
              </a:rPr>
              <a:t>addEventListener</a:t>
            </a:r>
            <a:r>
              <a:rPr lang="en-US" sz="2000" dirty="0">
                <a:latin typeface="Verdana" panose="020B0604030504040204" pitchFamily="34" charset="0"/>
                <a:ea typeface="Verdana" panose="020B0604030504040204" pitchFamily="34" charset="0"/>
                <a:cs typeface="Verdana" panose="020B0604030504040204" pitchFamily="34" charset="0"/>
              </a:rPr>
              <a:t> method on that, and supply the the following as parameters:</a:t>
            </a:r>
          </a:p>
          <a:p>
            <a:pPr lvl="2"/>
            <a:r>
              <a:rPr lang="en-US" sz="2000" dirty="0">
                <a:latin typeface="Verdana" panose="020B0604030504040204" pitchFamily="34" charset="0"/>
                <a:ea typeface="Verdana" panose="020B0604030504040204" pitchFamily="34" charset="0"/>
                <a:cs typeface="Verdana" panose="020B0604030504040204" pitchFamily="34" charset="0"/>
              </a:rPr>
              <a:t>Event name</a:t>
            </a:r>
          </a:p>
          <a:p>
            <a:pPr lvl="2"/>
            <a:r>
              <a:rPr lang="en-US" sz="2000" dirty="0">
                <a:latin typeface="Verdana" panose="020B0604030504040204" pitchFamily="34" charset="0"/>
                <a:ea typeface="Verdana" panose="020B0604030504040204" pitchFamily="34" charset="0"/>
                <a:cs typeface="Verdana" panose="020B0604030504040204" pitchFamily="34" charset="0"/>
              </a:rPr>
              <a:t>Callback function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callback function will receive an object representing the event as its first parameter.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DOM Events</a:t>
            </a:r>
          </a:p>
        </p:txBody>
      </p:sp>
    </p:spTree>
    <p:extLst>
      <p:ext uri="{BB962C8B-B14F-4D97-AF65-F5344CB8AC3E}">
        <p14:creationId xmlns:p14="http://schemas.microsoft.com/office/powerpoint/2010/main" val="6079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 events, such as click, will bubble up to parent elements. For example, if you had two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elements, each with an event listener listening for the click event, and clicked the inner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which event should the DOM trigger?</a:t>
            </a:r>
          </a:p>
          <a:p>
            <a:r>
              <a:rPr lang="en-US" sz="2000" dirty="0">
                <a:latin typeface="Verdana" panose="020B0604030504040204" pitchFamily="34" charset="0"/>
                <a:ea typeface="Verdana" panose="020B0604030504040204" pitchFamily="34" charset="0"/>
                <a:cs typeface="Verdana" panose="020B0604030504040204" pitchFamily="34" charset="0"/>
              </a:rPr>
              <a:t>By default, it will trigger the inner div first, then the outer div.</a:t>
            </a:r>
          </a:p>
          <a:p>
            <a:r>
              <a:rPr lang="en-US" sz="2000" dirty="0">
                <a:latin typeface="Verdana" panose="020B0604030504040204" pitchFamily="34" charset="0"/>
                <a:ea typeface="Verdana" panose="020B0604030504040204" pitchFamily="34" charset="0"/>
                <a:cs typeface="Verdana" panose="020B0604030504040204" pitchFamily="34" charset="0"/>
              </a:rPr>
              <a:t>You can prevent the event from bubbling past the first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by using the </a:t>
            </a:r>
            <a:r>
              <a:rPr lang="en-US" sz="2000" i="1" dirty="0" err="1">
                <a:latin typeface="Verdana" panose="020B0604030504040204" pitchFamily="34" charset="0"/>
                <a:ea typeface="Verdana" panose="020B0604030504040204" pitchFamily="34" charset="0"/>
                <a:cs typeface="Verdana" panose="020B0604030504040204" pitchFamily="34" charset="0"/>
              </a:rPr>
              <a:t>stopPropogation</a:t>
            </a:r>
            <a:r>
              <a:rPr lang="en-US" sz="2000" dirty="0">
                <a:latin typeface="Verdana" panose="020B0604030504040204" pitchFamily="34" charset="0"/>
                <a:ea typeface="Verdana" panose="020B0604030504040204" pitchFamily="34" charset="0"/>
                <a:cs typeface="Verdana" panose="020B0604030504040204" pitchFamily="34" charset="0"/>
              </a:rPr>
              <a:t> method on the event object, which will be passed into the event listener via the first parameter.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Event Bubbling</a:t>
            </a:r>
          </a:p>
        </p:txBody>
      </p:sp>
    </p:spTree>
    <p:extLst>
      <p:ext uri="{BB962C8B-B14F-4D97-AF65-F5344CB8AC3E}">
        <p14:creationId xmlns:p14="http://schemas.microsoft.com/office/powerpoint/2010/main" val="329205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i="1" dirty="0" err="1">
                <a:latin typeface="Verdana" panose="020B0604030504040204" pitchFamily="34" charset="0"/>
                <a:ea typeface="Verdana" panose="020B0604030504040204" pitchFamily="34" charset="0"/>
                <a:cs typeface="Verdana" panose="020B0604030504040204" pitchFamily="34" charset="0"/>
              </a:rPr>
              <a:t>document.title</a:t>
            </a:r>
            <a:r>
              <a:rPr lang="en-US" sz="2000" dirty="0">
                <a:latin typeface="Verdana" panose="020B0604030504040204" pitchFamily="34" charset="0"/>
                <a:ea typeface="Verdana" panose="020B0604030504040204" pitchFamily="34" charset="0"/>
                <a:cs typeface="Verdana" panose="020B0604030504040204" pitchFamily="34" charset="0"/>
              </a:rPr>
              <a:t> allows you to get/set the Document’s Title; this is originally set to the content of the </a:t>
            </a:r>
            <a:r>
              <a:rPr lang="en-US" sz="2000" i="1" dirty="0">
                <a:latin typeface="Verdana" panose="020B0604030504040204" pitchFamily="34" charset="0"/>
                <a:ea typeface="Verdana" panose="020B0604030504040204" pitchFamily="34" charset="0"/>
                <a:cs typeface="Verdana" panose="020B0604030504040204" pitchFamily="34" charset="0"/>
              </a:rPr>
              <a:t>title</a:t>
            </a:r>
            <a:r>
              <a:rPr lang="en-US" sz="2000" dirty="0">
                <a:latin typeface="Verdana" panose="020B0604030504040204" pitchFamily="34" charset="0"/>
                <a:ea typeface="Verdana" panose="020B0604030504040204" pitchFamily="34" charset="0"/>
                <a:cs typeface="Verdana" panose="020B0604030504040204" pitchFamily="34" charset="0"/>
              </a:rPr>
              <a:t> element inside your document’s </a:t>
            </a:r>
            <a:r>
              <a:rPr lang="en-US" sz="2000" i="1" dirty="0">
                <a:latin typeface="Verdana" panose="020B0604030504040204" pitchFamily="34" charset="0"/>
                <a:ea typeface="Verdana" panose="020B0604030504040204" pitchFamily="34" charset="0"/>
                <a:cs typeface="Verdana" panose="020B0604030504040204" pitchFamily="34" charset="0"/>
              </a:rPr>
              <a:t>head</a:t>
            </a:r>
            <a:r>
              <a:rPr lang="en-US" sz="2000" dirty="0">
                <a:latin typeface="Verdana" panose="020B0604030504040204" pitchFamily="34" charset="0"/>
                <a:ea typeface="Verdana" panose="020B0604030504040204" pitchFamily="34" charset="0"/>
                <a:cs typeface="Verdana" panose="020B0604030504040204" pitchFamily="34" charset="0"/>
              </a:rPr>
              <a:t> element.</a:t>
            </a:r>
            <a:endParaRPr lang="en-US" sz="2000" i="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i="1" dirty="0" err="1">
                <a:latin typeface="Verdana" panose="020B0604030504040204" pitchFamily="34" charset="0"/>
                <a:ea typeface="Verdana" panose="020B0604030504040204" pitchFamily="34" charset="0"/>
                <a:cs typeface="Verdana" panose="020B0604030504040204" pitchFamily="34" charset="0"/>
              </a:rPr>
              <a:t>document.cookies</a:t>
            </a:r>
            <a:r>
              <a:rPr lang="en-US" sz="2000" dirty="0">
                <a:latin typeface="Verdana" panose="020B0604030504040204" pitchFamily="34" charset="0"/>
                <a:ea typeface="Verdana" panose="020B0604030504040204" pitchFamily="34" charset="0"/>
                <a:cs typeface="Verdana" panose="020B0604030504040204" pitchFamily="34" charset="0"/>
              </a:rPr>
              <a:t> allows you to get/set cookies that are currently being shared between your browser and the entire server at the current domain.</a:t>
            </a:r>
          </a:p>
          <a:p>
            <a:endParaRPr lang="en-US" sz="2000" dirty="0">
              <a:latin typeface="Verdana" panose="020B0604030504040204" pitchFamily="34" charset="0"/>
              <a:ea typeface="Verdana" panose="020B0604030504040204" pitchFamily="34" charset="0"/>
              <a:cs typeface="Verdana" panose="020B0604030504040204" pitchFamily="34" charset="0"/>
              <a:hlinkClick r:id="rId2"/>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https://developer.mozilla.org/en-US/docs/Web/API/Document</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Other Useful document properties</a:t>
            </a:r>
          </a:p>
        </p:txBody>
      </p:sp>
    </p:spTree>
    <p:extLst>
      <p:ext uri="{BB962C8B-B14F-4D97-AF65-F5344CB8AC3E}">
        <p14:creationId xmlns:p14="http://schemas.microsoft.com/office/powerpoint/2010/main" val="47856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ext Placeholder 3"/>
          <p:cNvSpPr>
            <a:spLocks noGrp="1"/>
          </p:cNvSpPr>
          <p:nvPr>
            <p:ph type="body" sz="quarter" idx="12"/>
          </p:nvPr>
        </p:nvSpPr>
        <p:spPr>
          <a:xfrm>
            <a:off x="333075" y="2329447"/>
            <a:ext cx="11522671" cy="1099553"/>
          </a:xfrm>
        </p:spPr>
        <p:txBody>
          <a:body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Client-Side Form Validation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5309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Client side form validation is the process of checking the user’s input through the browser so that they can adjust their input accordingly before it is submitted to the server.</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This allows your users to adjust their input while its still fresh in their minds and not have to re-input it each time.</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The algorithm is simple:</a:t>
            </a:r>
          </a:p>
          <a:p>
            <a:pPr lvl="1"/>
            <a:r>
              <a:rPr lang="en-US" sz="1800" dirty="0">
                <a:latin typeface="Verdana" panose="020B0604030504040204" pitchFamily="34" charset="0"/>
                <a:ea typeface="Verdana" panose="020B0604030504040204" pitchFamily="34" charset="0"/>
                <a:cs typeface="Verdana" panose="020B0604030504040204" pitchFamily="34" charset="0"/>
              </a:rPr>
              <a:t>Target your element in JavaScript</a:t>
            </a:r>
          </a:p>
          <a:p>
            <a:pPr lvl="1"/>
            <a:r>
              <a:rPr lang="en-US" sz="1800" dirty="0">
                <a:latin typeface="Verdana" panose="020B0604030504040204" pitchFamily="34" charset="0"/>
                <a:ea typeface="Verdana" panose="020B0604030504040204" pitchFamily="34" charset="0"/>
                <a:cs typeface="Verdana" panose="020B0604030504040204" pitchFamily="34" charset="0"/>
              </a:rPr>
              <a:t>Capture the form submission event</a:t>
            </a:r>
          </a:p>
          <a:p>
            <a:pPr lvl="1"/>
            <a:r>
              <a:rPr lang="en-US" sz="1800" dirty="0">
                <a:latin typeface="Verdana" panose="020B0604030504040204" pitchFamily="34" charset="0"/>
                <a:ea typeface="Verdana" panose="020B0604030504040204" pitchFamily="34" charset="0"/>
                <a:cs typeface="Verdana" panose="020B0604030504040204" pitchFamily="34" charset="0"/>
              </a:rPr>
              <a:t>Prevent the default form submission from continuing</a:t>
            </a:r>
          </a:p>
          <a:p>
            <a:pPr lvl="1"/>
            <a:r>
              <a:rPr lang="en-US" sz="1800" dirty="0">
                <a:latin typeface="Verdana" panose="020B0604030504040204" pitchFamily="34" charset="0"/>
                <a:ea typeface="Verdana" panose="020B0604030504040204" pitchFamily="34" charset="0"/>
                <a:cs typeface="Verdana" panose="020B0604030504040204" pitchFamily="34" charset="0"/>
              </a:rPr>
              <a:t>Check if all inputs are correct (correct range, required,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a:t>
            </a:r>
          </a:p>
          <a:p>
            <a:pPr lvl="2"/>
            <a:r>
              <a:rPr lang="en-US" sz="1800" dirty="0">
                <a:latin typeface="Verdana" panose="020B0604030504040204" pitchFamily="34" charset="0"/>
                <a:ea typeface="Verdana" panose="020B0604030504040204" pitchFamily="34" charset="0"/>
                <a:cs typeface="Verdana" panose="020B0604030504040204" pitchFamily="34" charset="0"/>
              </a:rPr>
              <a:t>If yes, allow the form to submit</a:t>
            </a:r>
          </a:p>
          <a:p>
            <a:pPr lvl="1"/>
            <a:r>
              <a:rPr lang="en-US" sz="1800" dirty="0">
                <a:latin typeface="Verdana" panose="020B0604030504040204" pitchFamily="34" charset="0"/>
                <a:ea typeface="Verdana" panose="020B0604030504040204" pitchFamily="34" charset="0"/>
                <a:cs typeface="Verdana" panose="020B0604030504040204" pitchFamily="34" charset="0"/>
              </a:rPr>
              <a:t>If there’s a bad input, then show an error message describing to the user how to correct it.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Client-Side Form Validation?</a:t>
            </a:r>
          </a:p>
        </p:txBody>
      </p:sp>
    </p:spTree>
    <p:extLst>
      <p:ext uri="{BB962C8B-B14F-4D97-AF65-F5344CB8AC3E}">
        <p14:creationId xmlns:p14="http://schemas.microsoft.com/office/powerpoint/2010/main" val="112905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r>
              <a:rPr lang="en-US" sz="1800" dirty="0"/>
              <a:t>jQuery was built with the purpose of making DOM tasks easier; therefore, you can use jQuery to target your particular form and attach an event listener to the ’submit’ event. </a:t>
            </a:r>
          </a:p>
          <a:p>
            <a:r>
              <a:rPr lang="en-US" sz="1800" dirty="0"/>
              <a:t>The event listener is a callback function that runs each time the form is submitted. You will use it to check through each input to make sure they are all valid.</a:t>
            </a:r>
          </a:p>
          <a:p>
            <a:r>
              <a:rPr lang="en-US" sz="1800" dirty="0"/>
              <a:t>You’ll want to store references to the form and each of it’s inputs so that you do not re-query each input each time the form is submitted; this is a relatively slow and expensive operation.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Targeting your element and attaching an event listener</a:t>
            </a:r>
          </a:p>
        </p:txBody>
      </p:sp>
    </p:spTree>
    <p:extLst>
      <p:ext uri="{BB962C8B-B14F-4D97-AF65-F5344CB8AC3E}">
        <p14:creationId xmlns:p14="http://schemas.microsoft.com/office/powerpoint/2010/main" val="158847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4542"/>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 common things to check for:</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this input is required and if so, check if it has a value</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the input is within an acceptable range</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the input is within some other criteria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is a password that has certain properties)</a:t>
            </a:r>
          </a:p>
          <a:p>
            <a:r>
              <a:rPr lang="en-US" sz="2000" dirty="0">
                <a:latin typeface="Verdana" panose="020B0604030504040204" pitchFamily="34" charset="0"/>
                <a:ea typeface="Verdana" panose="020B0604030504040204" pitchFamily="34" charset="0"/>
                <a:cs typeface="Verdana" panose="020B0604030504040204" pitchFamily="34" charset="0"/>
              </a:rPr>
              <a:t>If an input is bad, you will prevent the form from submitting and add some sort of error message.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Checking each input</a:t>
            </a:r>
          </a:p>
        </p:txBody>
      </p:sp>
    </p:spTree>
    <p:extLst>
      <p:ext uri="{BB962C8B-B14F-4D97-AF65-F5344CB8AC3E}">
        <p14:creationId xmlns:p14="http://schemas.microsoft.com/office/powerpoint/2010/main" val="278234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If the form should not be submitted, you will prevent the default event and show the user some form of error message. You can also do other helpful things such as:</a:t>
            </a:r>
          </a:p>
          <a:p>
            <a:pPr lvl="1"/>
            <a:r>
              <a:rPr lang="en-US" sz="2000" dirty="0">
                <a:latin typeface="Verdana" panose="020B0604030504040204" pitchFamily="34" charset="0"/>
                <a:ea typeface="Verdana" panose="020B0604030504040204" pitchFamily="34" charset="0"/>
                <a:cs typeface="Verdana" panose="020B0604030504040204" pitchFamily="34" charset="0"/>
              </a:rPr>
              <a:t>Highlight the inputs that need to be corrected</a:t>
            </a:r>
          </a:p>
          <a:p>
            <a:pPr lvl="1"/>
            <a:r>
              <a:rPr lang="en-US" sz="2000" dirty="0">
                <a:latin typeface="Verdana" panose="020B0604030504040204" pitchFamily="34" charset="0"/>
                <a:ea typeface="Verdana" panose="020B0604030504040204" pitchFamily="34" charset="0"/>
                <a:cs typeface="Verdana" panose="020B0604030504040204" pitchFamily="34" charset="0"/>
              </a:rPr>
              <a:t>Focus the user’s cursor into a bad input</a:t>
            </a:r>
          </a:p>
          <a:p>
            <a:pPr lvl="1"/>
            <a:r>
              <a:rPr lang="en-US" sz="2000" dirty="0">
                <a:latin typeface="Verdana" panose="020B0604030504040204" pitchFamily="34" charset="0"/>
                <a:ea typeface="Verdana" panose="020B0604030504040204" pitchFamily="34" charset="0"/>
                <a:cs typeface="Verdana" panose="020B0604030504040204" pitchFamily="34" charset="0"/>
              </a:rPr>
              <a:t>Offer a suggested correction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Showing error messages</a:t>
            </a:r>
          </a:p>
        </p:txBody>
      </p:sp>
    </p:spTree>
    <p:extLst>
      <p:ext uri="{BB962C8B-B14F-4D97-AF65-F5344CB8AC3E}">
        <p14:creationId xmlns:p14="http://schemas.microsoft.com/office/powerpoint/2010/main" val="12439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can find an example at: </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http://localhost:3000/calculator/static</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Things to note:</a:t>
            </a:r>
          </a:p>
          <a:p>
            <a:pPr lvl="1"/>
            <a:r>
              <a:rPr lang="en-US" sz="2000" dirty="0">
                <a:latin typeface="Verdana" panose="020B0604030504040204" pitchFamily="34" charset="0"/>
                <a:ea typeface="Verdana" panose="020B0604030504040204" pitchFamily="34" charset="0"/>
                <a:cs typeface="Verdana" panose="020B0604030504040204" pitchFamily="34" charset="0"/>
              </a:rPr>
              <a:t>If you were submitting to the server, if the input was successful you would simply allow the form to complete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never prevent the form default event from occurring).</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and should store references to events when possible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Example</a:t>
            </a:r>
          </a:p>
        </p:txBody>
      </p:sp>
    </p:spTree>
    <p:extLst>
      <p:ext uri="{BB962C8B-B14F-4D97-AF65-F5344CB8AC3E}">
        <p14:creationId xmlns:p14="http://schemas.microsoft.com/office/powerpoint/2010/main" val="265562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a:buClr>
                <a:srgbClr val="AB262E"/>
              </a:buClr>
            </a:pPr>
            <a:r>
              <a:rPr lang="en-US" sz="2000" dirty="0">
                <a:latin typeface="Verdana" panose="020B0604030504040204" pitchFamily="34" charset="0"/>
                <a:ea typeface="Verdana" panose="020B0604030504040204" pitchFamily="34" charset="0"/>
                <a:cs typeface="Verdana" panose="020B0604030504040204" pitchFamily="34" charset="0"/>
              </a:rPr>
              <a:t>There is a global scope; variable collisions are a very large issue.</a:t>
            </a:r>
          </a:p>
          <a:p>
            <a:pPr>
              <a:buClr>
                <a:srgbClr val="AB262E"/>
              </a:buClr>
            </a:pPr>
            <a:r>
              <a:rPr lang="en-US" sz="2000" dirty="0">
                <a:latin typeface="Verdana" panose="020B0604030504040204" pitchFamily="34" charset="0"/>
                <a:ea typeface="Verdana" panose="020B0604030504040204" pitchFamily="34" charset="0"/>
                <a:cs typeface="Verdana" panose="020B0604030504040204" pitchFamily="34" charset="0"/>
              </a:rPr>
              <a:t>You include JavaScript files through HTML.</a:t>
            </a:r>
          </a:p>
          <a:p>
            <a:r>
              <a:rPr lang="en-US" sz="2000" dirty="0">
                <a:latin typeface="Verdana" panose="020B0604030504040204" pitchFamily="34" charset="0"/>
                <a:ea typeface="Verdana" panose="020B0604030504040204" pitchFamily="34" charset="0"/>
                <a:cs typeface="Verdana" panose="020B0604030504040204" pitchFamily="34" charset="0"/>
              </a:rPr>
              <a:t>There are no native modules; rather, currently, including required code is done with module libraries or by including script files.</a:t>
            </a:r>
          </a:p>
          <a:p>
            <a:r>
              <a:rPr lang="en-US" sz="2000" dirty="0">
                <a:latin typeface="Verdana" panose="020B0604030504040204" pitchFamily="34" charset="0"/>
                <a:ea typeface="Verdana" panose="020B0604030504040204" pitchFamily="34" charset="0"/>
                <a:cs typeface="Verdana" panose="020B0604030504040204" pitchFamily="34" charset="0"/>
              </a:rPr>
              <a:t>You do not have access to any of the file system aspects of node.</a:t>
            </a:r>
          </a:p>
          <a:p>
            <a:r>
              <a:rPr lang="en-US" sz="2000" dirty="0">
                <a:latin typeface="Verdana" panose="020B0604030504040204" pitchFamily="34" charset="0"/>
                <a:ea typeface="Verdana" panose="020B0604030504040204" pitchFamily="34" charset="0"/>
                <a:cs typeface="Verdana" panose="020B0604030504040204" pitchFamily="34" charset="0"/>
              </a:rPr>
              <a:t>The syntax is often not up to date in most browsers</a:t>
            </a:r>
          </a:p>
          <a:p>
            <a:pPr lvl="1">
              <a:buFont typeface="Wingdings" pitchFamily="2" charset="2"/>
              <a:buChar char="q"/>
            </a:pPr>
            <a:r>
              <a:rPr lang="en-US" sz="2000" dirty="0">
                <a:latin typeface="Verdana" panose="020B0604030504040204" pitchFamily="34" charset="0"/>
                <a:ea typeface="Verdana" panose="020B0604030504040204" pitchFamily="34" charset="0"/>
                <a:cs typeface="Verdana" panose="020B0604030504040204" pitchFamily="34" charset="0"/>
                <a:hlinkClick r:id="rId2"/>
              </a:rPr>
              <a:t>https://kangax.github.io/compat-table/es6/</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Different browsers behave differently.</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Difference between Node.js and Browsers</a:t>
            </a:r>
          </a:p>
        </p:txBody>
      </p:sp>
    </p:spTree>
    <p:extLst>
      <p:ext uri="{BB962C8B-B14F-4D97-AF65-F5344CB8AC3E}">
        <p14:creationId xmlns:p14="http://schemas.microsoft.com/office/powerpoint/2010/main" val="222300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F3CD70-AC91-114B-ABD2-BB27628365D6}"/>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3" name="Text Placeholder 2">
            <a:extLst>
              <a:ext uri="{FF2B5EF4-FFF2-40B4-BE49-F238E27FC236}">
                <a16:creationId xmlns:a16="http://schemas.microsoft.com/office/drawing/2014/main" id="{4167E4A1-73A4-5F40-974B-E7B43D848598}"/>
              </a:ext>
            </a:extLst>
          </p:cNvPr>
          <p:cNvSpPr>
            <a:spLocks noGrp="1"/>
          </p:cNvSpPr>
          <p:nvPr>
            <p:ph type="body" sz="quarter" idx="12"/>
          </p:nvPr>
        </p:nvSpPr>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the browser, there are 2 forms of running JavaScript on a web pages:</a:t>
            </a:r>
          </a:p>
          <a:p>
            <a:pPr lvl="1"/>
            <a:r>
              <a:rPr lang="en-US" sz="2000" dirty="0">
                <a:latin typeface="Verdana" panose="020B0604030504040204" pitchFamily="34" charset="0"/>
                <a:ea typeface="Verdana" panose="020B0604030504040204" pitchFamily="34" charset="0"/>
                <a:cs typeface="Verdana" panose="020B0604030504040204" pitchFamily="34" charset="0"/>
              </a:rPr>
              <a:t>Including a script element, with an attribute of </a:t>
            </a:r>
            <a:r>
              <a:rPr lang="en-US" sz="2000" i="1" dirty="0" err="1">
                <a:latin typeface="Verdana" panose="020B0604030504040204" pitchFamily="34" charset="0"/>
                <a:ea typeface="Verdana" panose="020B0604030504040204" pitchFamily="34" charset="0"/>
                <a:cs typeface="Verdana" panose="020B0604030504040204" pitchFamily="34" charset="0"/>
              </a:rPr>
              <a:t>src</a:t>
            </a:r>
            <a:r>
              <a:rPr lang="en-US" sz="2000" dirty="0">
                <a:latin typeface="Verdana" panose="020B0604030504040204" pitchFamily="34" charset="0"/>
                <a:ea typeface="Verdana" panose="020B0604030504040204" pitchFamily="34" charset="0"/>
                <a:cs typeface="Verdana" panose="020B0604030504040204" pitchFamily="34" charset="0"/>
              </a:rPr>
              <a:t> specifying a link to the JavaScript file, and no content inside the element (top).</a:t>
            </a:r>
          </a:p>
          <a:p>
            <a:pPr lvl="1"/>
            <a:r>
              <a:rPr lang="en-US" sz="2000" dirty="0">
                <a:latin typeface="Verdana" panose="020B0604030504040204" pitchFamily="34" charset="0"/>
                <a:ea typeface="Verdana" panose="020B0604030504040204" pitchFamily="34" charset="0"/>
                <a:cs typeface="Verdana" panose="020B0604030504040204" pitchFamily="34" charset="0"/>
              </a:rPr>
              <a:t>Including a script element, with the content of the JavaScript you wish to execute.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have as many script elements as you need, and use as many script files.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3">
            <a:extLst>
              <a:ext uri="{FF2B5EF4-FFF2-40B4-BE49-F238E27FC236}">
                <a16:creationId xmlns:a16="http://schemas.microsoft.com/office/drawing/2014/main" id="{DD69D933-56F6-C149-AF59-5A450911FC1A}"/>
              </a:ext>
            </a:extLst>
          </p:cNvPr>
          <p:cNvSpPr>
            <a:spLocks noGrp="1"/>
          </p:cNvSpPr>
          <p:nvPr>
            <p:ph type="title"/>
          </p:nvPr>
        </p:nvSpPr>
        <p:spPr>
          <a:xfrm>
            <a:off x="302605" y="418354"/>
            <a:ext cx="5791807" cy="1147979"/>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Running JavaScript in the browser</a:t>
            </a:r>
            <a:endParaRPr lang="en-US" dirty="0"/>
          </a:p>
        </p:txBody>
      </p:sp>
      <p:pic>
        <p:nvPicPr>
          <p:cNvPr id="7" name="Picture 6">
            <a:extLst>
              <a:ext uri="{FF2B5EF4-FFF2-40B4-BE49-F238E27FC236}">
                <a16:creationId xmlns:a16="http://schemas.microsoft.com/office/drawing/2014/main" id="{A6164606-A45E-B442-AC0A-97EC839EB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743" y="1709351"/>
            <a:ext cx="3609294" cy="794044"/>
          </a:xfrm>
          <a:prstGeom prst="rect">
            <a:avLst/>
          </a:prstGeom>
        </p:spPr>
      </p:pic>
      <p:pic>
        <p:nvPicPr>
          <p:cNvPr id="8" name="Picture 7">
            <a:extLst>
              <a:ext uri="{FF2B5EF4-FFF2-40B4-BE49-F238E27FC236}">
                <a16:creationId xmlns:a16="http://schemas.microsoft.com/office/drawing/2014/main" id="{5559A305-8993-D242-A8A0-4B65CD01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43" y="4354606"/>
            <a:ext cx="3609294" cy="1191066"/>
          </a:xfrm>
          <a:prstGeom prst="rect">
            <a:avLst/>
          </a:prstGeom>
        </p:spPr>
      </p:pic>
    </p:spTree>
    <p:extLst>
      <p:ext uri="{BB962C8B-B14F-4D97-AF65-F5344CB8AC3E}">
        <p14:creationId xmlns:p14="http://schemas.microsoft.com/office/powerpoint/2010/main" val="293748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Browsers, unfortunately, do not have the ability to just use scripts directly from NPM and include external code. Instead of having access to packages and modules, you must instead download “libraries” and include them on your page.</a:t>
            </a:r>
          </a:p>
          <a:p>
            <a:r>
              <a:rPr lang="en-US" sz="2000" dirty="0">
                <a:latin typeface="Verdana" panose="020B0604030504040204" pitchFamily="34" charset="0"/>
                <a:ea typeface="Verdana" panose="020B0604030504040204" pitchFamily="34" charset="0"/>
                <a:cs typeface="Verdana" panose="020B0604030504040204" pitchFamily="34" charset="0"/>
              </a:rPr>
              <a:t>A library is a pre-written JavaScript file that is released to make developing your own application easier.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 common libraries are:</a:t>
            </a:r>
          </a:p>
          <a:p>
            <a:r>
              <a:rPr lang="en-US" sz="2000" dirty="0">
                <a:latin typeface="Verdana" panose="020B0604030504040204" pitchFamily="34" charset="0"/>
                <a:ea typeface="Verdana" panose="020B0604030504040204" pitchFamily="34" charset="0"/>
                <a:cs typeface="Verdana" panose="020B0604030504040204" pitchFamily="34" charset="0"/>
              </a:rPr>
              <a:t>jQuery</a:t>
            </a:r>
          </a:p>
          <a:p>
            <a:r>
              <a:rPr lang="en-US" sz="2000" dirty="0">
                <a:latin typeface="Verdana" panose="020B0604030504040204" pitchFamily="34" charset="0"/>
                <a:ea typeface="Verdana" panose="020B0604030504040204" pitchFamily="34" charset="0"/>
                <a:cs typeface="Verdana" panose="020B0604030504040204" pitchFamily="34" charset="0"/>
              </a:rPr>
              <a:t>React</a:t>
            </a:r>
          </a:p>
          <a:p>
            <a:r>
              <a:rPr lang="en-US" sz="2000" dirty="0">
                <a:latin typeface="Verdana" panose="020B0604030504040204" pitchFamily="34" charset="0"/>
                <a:ea typeface="Verdana" panose="020B0604030504040204" pitchFamily="34" charset="0"/>
                <a:cs typeface="Verdana" panose="020B0604030504040204" pitchFamily="34" charset="0"/>
              </a:rPr>
              <a:t>Bootstrap</a:t>
            </a:r>
          </a:p>
          <a:p>
            <a:r>
              <a:rPr lang="en-US" sz="2000" dirty="0">
                <a:latin typeface="Verdana" panose="020B0604030504040204" pitchFamily="34" charset="0"/>
                <a:ea typeface="Verdana" panose="020B0604030504040204" pitchFamily="34" charset="0"/>
                <a:cs typeface="Verdana" panose="020B0604030504040204" pitchFamily="34" charset="0"/>
              </a:rPr>
              <a:t>AngularJS</a:t>
            </a:r>
          </a:p>
          <a:p>
            <a:r>
              <a:rPr lang="en-US" sz="2000" dirty="0">
                <a:latin typeface="Verdana" panose="020B0604030504040204" pitchFamily="34" charset="0"/>
                <a:ea typeface="Verdana" panose="020B0604030504040204" pitchFamily="34" charset="0"/>
                <a:cs typeface="Verdana" panose="020B0604030504040204" pitchFamily="34" charset="0"/>
              </a:rPr>
              <a:t>D3</a:t>
            </a:r>
          </a:p>
          <a:p>
            <a:r>
              <a:rPr lang="en-US" sz="2000" dirty="0">
                <a:latin typeface="Verdana" panose="020B0604030504040204" pitchFamily="34" charset="0"/>
                <a:ea typeface="Verdana" panose="020B0604030504040204" pitchFamily="34" charset="0"/>
                <a:cs typeface="Verdana" panose="020B0604030504040204" pitchFamily="34" charset="0"/>
              </a:rPr>
              <a:t>Vue</a:t>
            </a:r>
          </a:p>
          <a:p>
            <a:endParaRPr lang="en-US" sz="2000" dirty="0"/>
          </a:p>
          <a:p>
            <a:pPr marL="0" indent="0">
              <a:buNone/>
            </a:pPr>
            <a:endParaRPr lang="en-US" sz="2000" dirty="0"/>
          </a:p>
          <a:p>
            <a:pPr marL="0" indent="0">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JavaScript libraries</a:t>
            </a:r>
          </a:p>
        </p:txBody>
      </p:sp>
    </p:spTree>
    <p:extLst>
      <p:ext uri="{BB962C8B-B14F-4D97-AF65-F5344CB8AC3E}">
        <p14:creationId xmlns:p14="http://schemas.microsoft.com/office/powerpoint/2010/main" val="261735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a web page is loaded, whenever it sees a script tag, it will pause execution and interpret the contents of the script element.</a:t>
            </a:r>
          </a:p>
          <a:p>
            <a:r>
              <a:rPr lang="en-US" sz="2000" dirty="0"/>
              <a:t>If the script contains a reference to a file, it will start downloading the file (and download other script files at once) and interpret the contents</a:t>
            </a:r>
          </a:p>
          <a:p>
            <a:r>
              <a:rPr lang="en-US" sz="2000" dirty="0"/>
              <a:t>These files will be interpreted in the order of their script tags placement, even if they finish their downloads out of order.</a:t>
            </a:r>
          </a:p>
          <a:p>
            <a:pPr marL="0" indent="0">
              <a:buNone/>
            </a:pPr>
            <a:r>
              <a:rPr lang="en-US" sz="2000" dirty="0"/>
              <a:t>After each script is interpreted, it is executed</a:t>
            </a:r>
          </a:p>
          <a:p>
            <a:r>
              <a:rPr lang="en-US" sz="2000" dirty="0"/>
              <a:t>Interpretation is the process of the JavaScript language being parsed so the browser can execute it</a:t>
            </a:r>
          </a:p>
          <a:p>
            <a:r>
              <a:rPr lang="en-US" sz="2000" dirty="0"/>
              <a:t>Execution is the part where the script is </a:t>
            </a:r>
            <a:r>
              <a:rPr lang="en-US" sz="2000" i="1" dirty="0"/>
              <a:t>run</a:t>
            </a:r>
            <a:r>
              <a:rPr lang="en-US" sz="2000" dirty="0"/>
              <a:t> and the commands are performed</a:t>
            </a:r>
          </a:p>
          <a:p>
            <a:endParaRPr lang="en-US" sz="2000" dirty="0"/>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JavaScript is run in the browser</a:t>
            </a:r>
          </a:p>
        </p:txBody>
      </p:sp>
    </p:spTree>
    <p:extLst>
      <p:ext uri="{BB962C8B-B14F-4D97-AF65-F5344CB8AC3E}">
        <p14:creationId xmlns:p14="http://schemas.microsoft.com/office/powerpoint/2010/main" val="25546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28676"/>
            <a:ext cx="11583615" cy="542779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One of the primary reasons for JavaScript to execute in the browser is to interact with the web page that users see. We do this, through manipulating the DOM.</a:t>
            </a:r>
          </a:p>
          <a:p>
            <a:pPr lvl="1"/>
            <a:r>
              <a:rPr lang="en-US" sz="2000" dirty="0">
                <a:latin typeface="Verdana" panose="020B0604030504040204" pitchFamily="34" charset="0"/>
                <a:ea typeface="Verdana" panose="020B0604030504040204" pitchFamily="34" charset="0"/>
                <a:cs typeface="Verdana" panose="020B0604030504040204" pitchFamily="34" charset="0"/>
              </a:rPr>
              <a:t>Document</a:t>
            </a:r>
          </a:p>
          <a:p>
            <a:pPr lvl="1"/>
            <a:r>
              <a:rPr lang="en-US" sz="2000" dirty="0">
                <a:latin typeface="Verdana" panose="020B0604030504040204" pitchFamily="34" charset="0"/>
                <a:ea typeface="Verdana" panose="020B0604030504040204" pitchFamily="34" charset="0"/>
                <a:cs typeface="Verdana" panose="020B0604030504040204" pitchFamily="34" charset="0"/>
              </a:rPr>
              <a:t>Object </a:t>
            </a:r>
          </a:p>
          <a:p>
            <a:pPr lvl="1"/>
            <a:r>
              <a:rPr lang="en-US" sz="2000" dirty="0">
                <a:latin typeface="Verdana" panose="020B0604030504040204" pitchFamily="34" charset="0"/>
                <a:ea typeface="Verdana" panose="020B0604030504040204" pitchFamily="34" charset="0"/>
                <a:cs typeface="Verdana" panose="020B0604030504040204" pitchFamily="34" charset="0"/>
              </a:rPr>
              <a:t>Model</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JavaScript, when run in the browser, is able to access the document (web page) and manipulate it in a number of ways through the DOM API.</a:t>
            </a: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Manipulating the Page</a:t>
            </a:r>
          </a:p>
        </p:txBody>
      </p:sp>
    </p:spTree>
    <p:extLst>
      <p:ext uri="{BB962C8B-B14F-4D97-AF65-F5344CB8AC3E}">
        <p14:creationId xmlns:p14="http://schemas.microsoft.com/office/powerpoint/2010/main" val="32874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The DOM and JavaScript</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19537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a:latin typeface="Verdana" panose="020B0604030504040204" pitchFamily="34" charset="0"/>
                <a:ea typeface="Verdana" panose="020B0604030504040204" pitchFamily="34" charset="0"/>
                <a:cs typeface="Verdana" panose="020B0604030504040204" pitchFamily="34" charset="0"/>
              </a:rPr>
              <a:t>DOM</a:t>
            </a:r>
            <a:r>
              <a:rPr lang="en-US" sz="2000" dirty="0">
                <a:latin typeface="Verdana" panose="020B0604030504040204" pitchFamily="34" charset="0"/>
                <a:ea typeface="Verdana" panose="020B0604030504040204" pitchFamily="34" charset="0"/>
                <a:cs typeface="Verdana" panose="020B0604030504040204" pitchFamily="34" charset="0"/>
              </a:rPr>
              <a:t> (Document Object Model) is how the programmer / browser interacts with the HTML document. </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DOM has an API to access and manipulate the document. Each element is represented in the DOM. </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access the DOM with JavaScript.</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think of the DOM as the document-in-memory, and you can manipulate many aspects of it. This leads to programmers being able to create extremely powerful applications.</a:t>
            </a:r>
          </a:p>
          <a:p>
            <a:pPr marL="0" indent="0">
              <a:buNone/>
            </a:pPr>
            <a:endParaRPr 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DOM?</a:t>
            </a:r>
          </a:p>
        </p:txBody>
      </p:sp>
      <p:pic>
        <p:nvPicPr>
          <p:cNvPr id="5" name="Picture 4">
            <a:extLst>
              <a:ext uri="{FF2B5EF4-FFF2-40B4-BE49-F238E27FC236}">
                <a16:creationId xmlns:a16="http://schemas.microsoft.com/office/drawing/2014/main" id="{25152C2F-F58A-BF42-A4BD-D5F10025E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1" y="4477563"/>
            <a:ext cx="6769100" cy="1803400"/>
          </a:xfrm>
          <a:prstGeom prst="rect">
            <a:avLst/>
          </a:prstGeom>
        </p:spPr>
      </p:pic>
    </p:spTree>
    <p:extLst>
      <p:ext uri="{BB962C8B-B14F-4D97-AF65-F5344CB8AC3E}">
        <p14:creationId xmlns:p14="http://schemas.microsoft.com/office/powerpoint/2010/main" val="20371800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51582</TotalTime>
  <Words>2113</Words>
  <Application>Microsoft Macintosh PowerPoint</Application>
  <PresentationFormat>Custom</PresentationFormat>
  <Paragraphs>191</Paragraphs>
  <Slides>27</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27</vt:i4>
      </vt:variant>
    </vt:vector>
  </HeadingPairs>
  <TitlesOfParts>
    <vt:vector size="42" baseType="lpstr">
      <vt:lpstr>Arial</vt:lpstr>
      <vt:lpstr>Calibri</vt:lpstr>
      <vt:lpstr>Century Gothic</vt:lpstr>
      <vt:lpstr>Times New Roman</vt:lpstr>
      <vt:lpstr>Verdana</vt:lpstr>
      <vt:lpstr>Wingdings</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Difference between Node.js and Browsers</vt:lpstr>
      <vt:lpstr>Running JavaScript in the browser</vt:lpstr>
      <vt:lpstr>JavaScript libraries</vt:lpstr>
      <vt:lpstr>How JavaScript is run in the browser</vt:lpstr>
      <vt:lpstr>Manipulating the Page</vt:lpstr>
      <vt:lpstr>PowerPoint Presentation</vt:lpstr>
      <vt:lpstr>What is a DOM?</vt:lpstr>
      <vt:lpstr>Where does it fit in?</vt:lpstr>
      <vt:lpstr>Why is this important?</vt:lpstr>
      <vt:lpstr>A practical example of using the DOM</vt:lpstr>
      <vt:lpstr>DOM Events</vt:lpstr>
      <vt:lpstr>PowerPoint Presentation</vt:lpstr>
      <vt:lpstr>Accessing the DOM</vt:lpstr>
      <vt:lpstr>What can we do with a DOM Element?</vt:lpstr>
      <vt:lpstr>Creating a new element (input)</vt:lpstr>
      <vt:lpstr>What can we do to manipulate the DOM?</vt:lpstr>
      <vt:lpstr>DOM Events</vt:lpstr>
      <vt:lpstr>Event Bubbling</vt:lpstr>
      <vt:lpstr>Other Useful document properties</vt:lpstr>
      <vt:lpstr>PowerPoint Presentation</vt:lpstr>
      <vt:lpstr>What is Client-Side Form Validation?</vt:lpstr>
      <vt:lpstr>Targeting your element and attaching an event listener</vt:lpstr>
      <vt:lpstr>Checking each input</vt:lpstr>
      <vt:lpstr>Showing error messages</vt:lpstr>
      <vt:lpstr>Example</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 Athiban</cp:lastModifiedBy>
  <cp:revision>1229</cp:revision>
  <cp:lastPrinted>2016-08-09T14:57:31Z</cp:lastPrinted>
  <dcterms:created xsi:type="dcterms:W3CDTF">2013-11-01T14:42:31Z</dcterms:created>
  <dcterms:modified xsi:type="dcterms:W3CDTF">2020-01-13T04:04:59Z</dcterms:modified>
</cp:coreProperties>
</file>