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media/image21.jpg" ContentType="image/jpg"/>
  <Override PartName="/ppt/media/image23.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45"/>
  </p:notesMasterIdLst>
  <p:handoutMasterIdLst>
    <p:handoutMasterId r:id="rId46"/>
  </p:handoutMasterIdLst>
  <p:sldIdLst>
    <p:sldId id="293" r:id="rId10"/>
    <p:sldId id="292" r:id="rId11"/>
    <p:sldId id="336" r:id="rId12"/>
    <p:sldId id="333" r:id="rId13"/>
    <p:sldId id="455" r:id="rId14"/>
    <p:sldId id="454" r:id="rId15"/>
    <p:sldId id="439" r:id="rId16"/>
    <p:sldId id="334" r:id="rId17"/>
    <p:sldId id="389" r:id="rId18"/>
    <p:sldId id="440" r:id="rId19"/>
    <p:sldId id="390" r:id="rId20"/>
    <p:sldId id="391" r:id="rId21"/>
    <p:sldId id="441" r:id="rId22"/>
    <p:sldId id="392" r:id="rId23"/>
    <p:sldId id="442" r:id="rId24"/>
    <p:sldId id="456" r:id="rId25"/>
    <p:sldId id="443" r:id="rId26"/>
    <p:sldId id="397" r:id="rId27"/>
    <p:sldId id="398" r:id="rId28"/>
    <p:sldId id="380" r:id="rId29"/>
    <p:sldId id="404" r:id="rId30"/>
    <p:sldId id="444" r:id="rId31"/>
    <p:sldId id="445" r:id="rId32"/>
    <p:sldId id="446" r:id="rId33"/>
    <p:sldId id="447" r:id="rId34"/>
    <p:sldId id="448" r:id="rId35"/>
    <p:sldId id="449" r:id="rId36"/>
    <p:sldId id="458" r:id="rId37"/>
    <p:sldId id="450" r:id="rId38"/>
    <p:sldId id="433" r:id="rId39"/>
    <p:sldId id="402" r:id="rId40"/>
    <p:sldId id="451" r:id="rId41"/>
    <p:sldId id="452" r:id="rId42"/>
    <p:sldId id="453" r:id="rId43"/>
    <p:sldId id="388" r:id="rId4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8" autoAdjust="0"/>
    <p:restoredTop sz="86386" autoAdjust="0"/>
  </p:normalViewPr>
  <p:slideViewPr>
    <p:cSldViewPr snapToGrid="0">
      <p:cViewPr varScale="1">
        <p:scale>
          <a:sx n="114" d="100"/>
          <a:sy n="114" d="100"/>
        </p:scale>
        <p:origin x="184" y="296"/>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handoutMaster" Target="handoutMasters/handoutMaster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12/31/19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12/31/19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214000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17</a:t>
            </a:fld>
            <a:endParaRPr lang="en-US"/>
          </a:p>
        </p:txBody>
      </p:sp>
    </p:spTree>
    <p:extLst>
      <p:ext uri="{BB962C8B-B14F-4D97-AF65-F5344CB8AC3E}">
        <p14:creationId xmlns:p14="http://schemas.microsoft.com/office/powerpoint/2010/main" val="378707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29</a:t>
            </a:fld>
            <a:endParaRPr lang="en-US"/>
          </a:p>
        </p:txBody>
      </p:sp>
    </p:spTree>
    <p:extLst>
      <p:ext uri="{BB962C8B-B14F-4D97-AF65-F5344CB8AC3E}">
        <p14:creationId xmlns:p14="http://schemas.microsoft.com/office/powerpoint/2010/main" val="548721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http://expressjs.com/"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expressjs.com/en/starter/basic-routing.html"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hyperlink" Target="http://expressjs.com/en/api.html#req" TargetMode="Externa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wiki/How_does_the_Internet_work" TargetMode="External"/><Relationship Id="rId2" Type="http://schemas.openxmlformats.org/officeDocument/2006/relationships/hyperlink" Target="https://developer.mozilla.org/en-US/docs/Web/HTTP" TargetMode="External"/><Relationship Id="rId1" Type="http://schemas.openxmlformats.org/officeDocument/2006/relationships/slideLayout" Target="../slideLayouts/slideLayout9.xml"/><Relationship Id="rId5" Type="http://schemas.openxmlformats.org/officeDocument/2006/relationships/image" Target="../media/image21.jpg"/><Relationship Id="rId4" Type="http://schemas.openxmlformats.org/officeDocument/2006/relationships/hyperlink" Target="http://goog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 y="1701066"/>
            <a:ext cx="12095543"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Fundamentals of Web Development</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Parts of That Request</a:t>
            </a:r>
          </a:p>
        </p:txBody>
      </p:sp>
      <p:sp>
        <p:nvSpPr>
          <p:cNvPr id="5" name="object 4">
            <a:extLst>
              <a:ext uri="{FF2B5EF4-FFF2-40B4-BE49-F238E27FC236}">
                <a16:creationId xmlns:a16="http://schemas.microsoft.com/office/drawing/2014/main" id="{7C91F008-DD55-C745-97CB-78239DDAA0CC}"/>
              </a:ext>
            </a:extLst>
          </p:cNvPr>
          <p:cNvSpPr>
            <a:spLocks noChangeAspect="1"/>
          </p:cNvSpPr>
          <p:nvPr/>
        </p:nvSpPr>
        <p:spPr>
          <a:xfrm>
            <a:off x="1923835" y="1262130"/>
            <a:ext cx="9747514" cy="1929473"/>
          </a:xfrm>
          <a:prstGeom prst="rect">
            <a:avLst/>
          </a:prstGeom>
          <a:blipFill>
            <a:blip r:embed="rId2" cstate="print"/>
            <a:stretch>
              <a:fillRect/>
            </a:stretch>
          </a:blipFill>
        </p:spPr>
        <p:txBody>
          <a:bodyPr wrap="square" lIns="0" tIns="0" rIns="0" bIns="0" rtlCol="0"/>
          <a:lstStyle/>
          <a:p>
            <a:endParaRPr/>
          </a:p>
        </p:txBody>
      </p:sp>
      <p:pic>
        <p:nvPicPr>
          <p:cNvPr id="9" name="Picture 8" descr="A screenshot of a cell phone&#10;&#10;Description automatically generated">
            <a:extLst>
              <a:ext uri="{FF2B5EF4-FFF2-40B4-BE49-F238E27FC236}">
                <a16:creationId xmlns:a16="http://schemas.microsoft.com/office/drawing/2014/main" id="{FC5A4523-AD4D-3A43-A8D6-310E02FA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670" y="3733686"/>
            <a:ext cx="7419848" cy="2382520"/>
          </a:xfrm>
          <a:prstGeom prst="rect">
            <a:avLst/>
          </a:prstGeom>
        </p:spPr>
      </p:pic>
      <p:sp>
        <p:nvSpPr>
          <p:cNvPr id="12" name="TextBox 11">
            <a:extLst>
              <a:ext uri="{FF2B5EF4-FFF2-40B4-BE49-F238E27FC236}">
                <a16:creationId xmlns:a16="http://schemas.microsoft.com/office/drawing/2014/main" id="{DB127FE7-5B82-2649-A16A-EA8D365B8F1D}"/>
              </a:ext>
            </a:extLst>
          </p:cNvPr>
          <p:cNvSpPr txBox="1"/>
          <p:nvPr/>
        </p:nvSpPr>
        <p:spPr>
          <a:xfrm>
            <a:off x="95502" y="1262130"/>
            <a:ext cx="1848168" cy="369332"/>
          </a:xfrm>
          <a:prstGeom prst="rect">
            <a:avLst/>
          </a:prstGeom>
          <a:noFill/>
        </p:spPr>
        <p:txBody>
          <a:bodyPr wrap="square" rtlCol="0">
            <a:spAutoFit/>
          </a:bodyPr>
          <a:lstStyle/>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r>
              <a:rPr lang="en-US" dirty="0">
                <a:latin typeface="Verdana" panose="020B0604030504040204" pitchFamily="34" charset="0"/>
                <a:ea typeface="Verdana" panose="020B0604030504040204" pitchFamily="34" charset="0"/>
                <a:cs typeface="Verdana" panose="020B0604030504040204" pitchFamily="34" charset="0"/>
              </a:rPr>
              <a:t> Request:</a:t>
            </a:r>
          </a:p>
        </p:txBody>
      </p:sp>
      <p:sp>
        <p:nvSpPr>
          <p:cNvPr id="13" name="TextBox 12">
            <a:extLst>
              <a:ext uri="{FF2B5EF4-FFF2-40B4-BE49-F238E27FC236}">
                <a16:creationId xmlns:a16="http://schemas.microsoft.com/office/drawing/2014/main" id="{21B6BCB1-4054-4948-A2A0-FADF8DDE7D97}"/>
              </a:ext>
            </a:extLst>
          </p:cNvPr>
          <p:cNvSpPr txBox="1"/>
          <p:nvPr/>
        </p:nvSpPr>
        <p:spPr>
          <a:xfrm>
            <a:off x="95502" y="3787007"/>
            <a:ext cx="2010710" cy="369332"/>
          </a:xfrm>
          <a:prstGeom prst="rect">
            <a:avLst/>
          </a:prstGeom>
          <a:noFill/>
        </p:spPr>
        <p:txBody>
          <a:bodyPr wrap="square" rtlCol="0">
            <a:spAutoFit/>
          </a:bodyPr>
          <a:lstStyle/>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dirty="0">
                <a:latin typeface="Verdana" panose="020B0604030504040204" pitchFamily="34" charset="0"/>
                <a:ea typeface="Verdana" panose="020B0604030504040204" pitchFamily="34" charset="0"/>
                <a:cs typeface="Verdana" panose="020B0604030504040204" pitchFamily="34" charset="0"/>
              </a:rPr>
              <a:t> Request:</a:t>
            </a:r>
          </a:p>
        </p:txBody>
      </p:sp>
    </p:spTree>
    <p:extLst>
      <p:ext uri="{BB962C8B-B14F-4D97-AF65-F5344CB8AC3E}">
        <p14:creationId xmlns:p14="http://schemas.microsoft.com/office/powerpoint/2010/main" val="101413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737044"/>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server reads that request and determines what needs to be done in order to generate a response that makes sense for the data that the server has been given.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server uses data sent in the request in order to generate a response.  Some common types of data in a request that servers use are:</a:t>
            </a:r>
          </a:p>
          <a:p>
            <a:r>
              <a:rPr lang="en-US" sz="1800" dirty="0" err="1">
                <a:latin typeface="Verdana" panose="020B0604030504040204" pitchFamily="34" charset="0"/>
                <a:ea typeface="Verdana" panose="020B0604030504040204" pitchFamily="34" charset="0"/>
                <a:cs typeface="Verdana" panose="020B0604030504040204" pitchFamily="34" charset="0"/>
              </a:rPr>
              <a:t>Querystring</a:t>
            </a:r>
            <a:r>
              <a:rPr lang="en-US" sz="1800" dirty="0">
                <a:latin typeface="Verdana" panose="020B0604030504040204" pitchFamily="34" charset="0"/>
                <a:ea typeface="Verdana" panose="020B0604030504040204" pitchFamily="34" charset="0"/>
                <a:cs typeface="Verdana" panose="020B0604030504040204" pitchFamily="34" charset="0"/>
              </a:rPr>
              <a:t> parameters</a:t>
            </a:r>
          </a:p>
          <a:p>
            <a:r>
              <a:rPr lang="en-US" sz="1800" dirty="0">
                <a:latin typeface="Verdana" panose="020B0604030504040204" pitchFamily="34" charset="0"/>
                <a:ea typeface="Verdana" panose="020B0604030504040204" pitchFamily="34" charset="0"/>
                <a:cs typeface="Verdana" panose="020B0604030504040204" pitchFamily="34" charset="0"/>
              </a:rPr>
              <a:t>Headers</a:t>
            </a:r>
          </a:p>
          <a:p>
            <a:r>
              <a:rPr lang="en-US" sz="1800" dirty="0">
                <a:latin typeface="Verdana" panose="020B0604030504040204" pitchFamily="34" charset="0"/>
                <a:ea typeface="Verdana" panose="020B0604030504040204" pitchFamily="34" charset="0"/>
                <a:cs typeface="Verdana" panose="020B0604030504040204" pitchFamily="34" charset="0"/>
              </a:rPr>
              <a:t>Cookies</a:t>
            </a:r>
          </a:p>
          <a:p>
            <a:r>
              <a:rPr lang="en-US" sz="1800" dirty="0">
                <a:latin typeface="Verdana" panose="020B0604030504040204" pitchFamily="34" charset="0"/>
                <a:ea typeface="Verdana" panose="020B0604030504040204" pitchFamily="34" charset="0"/>
                <a:cs typeface="Verdana" panose="020B0604030504040204" pitchFamily="34" charset="0"/>
              </a:rPr>
              <a:t>Request body</a:t>
            </a:r>
            <a:endPar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a:xfrm>
            <a:off x="302605" y="418354"/>
            <a:ext cx="10721710"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the Server Do with That Information?</a:t>
            </a:r>
          </a:p>
        </p:txBody>
      </p:sp>
    </p:spTree>
    <p:extLst>
      <p:ext uri="{BB962C8B-B14F-4D97-AF65-F5344CB8AC3E}">
        <p14:creationId xmlns:p14="http://schemas.microsoft.com/office/powerpoint/2010/main" val="298494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521259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server sends back a response that is similar to the  request. It contains:</a:t>
            </a:r>
          </a:p>
          <a:p>
            <a:r>
              <a:rPr lang="en-US" sz="2000" dirty="0">
                <a:latin typeface="Verdana" panose="020B0604030504040204" pitchFamily="34" charset="0"/>
                <a:ea typeface="Verdana" panose="020B0604030504040204" pitchFamily="34" charset="0"/>
                <a:cs typeface="Verdana" panose="020B0604030504040204" pitchFamily="34" charset="0"/>
              </a:rPr>
              <a:t>A status code</a:t>
            </a:r>
          </a:p>
          <a:p>
            <a:pPr lvl="1"/>
            <a:r>
              <a:rPr lang="en-US" sz="1800" dirty="0">
                <a:latin typeface="Verdana" panose="020B0604030504040204" pitchFamily="34" charset="0"/>
                <a:ea typeface="Verdana" panose="020B0604030504040204" pitchFamily="34" charset="0"/>
                <a:cs typeface="Verdana" panose="020B0604030504040204" pitchFamily="34" charset="0"/>
              </a:rPr>
              <a:t> Indicates whether or not the operation succeeded</a:t>
            </a:r>
          </a:p>
          <a:p>
            <a:r>
              <a:rPr lang="en-US" sz="2000" dirty="0">
                <a:latin typeface="Verdana" panose="020B0604030504040204" pitchFamily="34" charset="0"/>
                <a:ea typeface="Verdana" panose="020B0604030504040204" pitchFamily="34" charset="0"/>
                <a:cs typeface="Verdana" panose="020B0604030504040204" pitchFamily="34" charset="0"/>
              </a:rPr>
              <a:t>A set of headers</a:t>
            </a:r>
          </a:p>
          <a:p>
            <a:pPr lvl="1"/>
            <a:r>
              <a:rPr lang="en-US" sz="1800" dirty="0">
                <a:latin typeface="Verdana" panose="020B0604030504040204" pitchFamily="34" charset="0"/>
                <a:ea typeface="Verdana" panose="020B0604030504040204" pitchFamily="34" charset="0"/>
                <a:cs typeface="Verdana" panose="020B0604030504040204" pitchFamily="34" charset="0"/>
              </a:rPr>
              <a:t>Cookies, data about the response such as content type</a:t>
            </a:r>
          </a:p>
          <a:p>
            <a:pPr lvl="1"/>
            <a:r>
              <a:rPr lang="en-US" sz="1800" dirty="0">
                <a:latin typeface="Verdana" panose="020B0604030504040204" pitchFamily="34" charset="0"/>
                <a:ea typeface="Verdana" panose="020B0604030504040204" pitchFamily="34" charset="0"/>
                <a:cs typeface="Verdana" panose="020B0604030504040204" pitchFamily="34" charset="0"/>
              </a:rPr>
              <a:t>This is often “meta-data” about the response.</a:t>
            </a:r>
          </a:p>
          <a:p>
            <a:r>
              <a:rPr lang="en-US" sz="2000" dirty="0">
                <a:latin typeface="Verdana" panose="020B0604030504040204" pitchFamily="34" charset="0"/>
                <a:ea typeface="Verdana" panose="020B0604030504040204" pitchFamily="34" charset="0"/>
                <a:cs typeface="Verdana" panose="020B0604030504040204" pitchFamily="34" charset="0"/>
              </a:rPr>
              <a:t>Some form of response body:</a:t>
            </a:r>
          </a:p>
          <a:p>
            <a:pPr lvl="1"/>
            <a:r>
              <a:rPr lang="en-US" sz="1800" dirty="0">
                <a:latin typeface="Verdana" panose="020B0604030504040204" pitchFamily="34" charset="0"/>
                <a:ea typeface="Verdana" panose="020B0604030504040204" pitchFamily="34" charset="0"/>
                <a:cs typeface="Verdana" panose="020B0604030504040204" pitchFamily="34" charset="0"/>
              </a:rPr>
              <a:t>An HTML Document</a:t>
            </a:r>
          </a:p>
          <a:p>
            <a:pPr lvl="1"/>
            <a:r>
              <a:rPr lang="en-US" sz="1800" dirty="0">
                <a:latin typeface="Verdana" panose="020B0604030504040204" pitchFamily="34" charset="0"/>
                <a:ea typeface="Verdana" panose="020B0604030504040204" pitchFamily="34" charset="0"/>
                <a:cs typeface="Verdana" panose="020B0604030504040204" pitchFamily="34" charset="0"/>
              </a:rPr>
              <a:t>A JSON response</a:t>
            </a:r>
          </a:p>
          <a:p>
            <a:pPr lvl="1"/>
            <a:r>
              <a:rPr lang="en-US" sz="1800" dirty="0">
                <a:latin typeface="Verdana" panose="020B0604030504040204" pitchFamily="34" charset="0"/>
                <a:ea typeface="Verdana" panose="020B0604030504040204" pitchFamily="34" charset="0"/>
                <a:cs typeface="Verdana" panose="020B0604030504040204" pitchFamily="34" charset="0"/>
              </a:rPr>
              <a:t>A File Stream</a:t>
            </a:r>
          </a:p>
          <a:p>
            <a:pPr lvl="1"/>
            <a:r>
              <a:rPr lang="en-US" sz="1800" dirty="0">
                <a:latin typeface="Verdana" panose="020B0604030504040204" pitchFamily="34" charset="0"/>
                <a:ea typeface="Verdana" panose="020B0604030504040204" pitchFamily="34" charset="0"/>
                <a:cs typeface="Verdana" panose="020B0604030504040204" pitchFamily="34" charset="0"/>
              </a:rPr>
              <a:t>Plain Text</a:t>
            </a:r>
          </a:p>
          <a:p>
            <a:pPr lvl="1"/>
            <a:r>
              <a:rPr lang="en-US" sz="1800" dirty="0">
                <a:latin typeface="Verdana" panose="020B0604030504040204" pitchFamily="34" charset="0"/>
                <a:ea typeface="Verdana" panose="020B0604030504040204" pitchFamily="34" charset="0"/>
                <a:cs typeface="Verdana" panose="020B0604030504040204" pitchFamily="34" charset="0"/>
              </a:rPr>
              <a:t>Etc.</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Response</a:t>
            </a:r>
          </a:p>
        </p:txBody>
      </p:sp>
      <p:sp>
        <p:nvSpPr>
          <p:cNvPr id="5" name="object 4">
            <a:extLst>
              <a:ext uri="{FF2B5EF4-FFF2-40B4-BE49-F238E27FC236}">
                <a16:creationId xmlns:a16="http://schemas.microsoft.com/office/drawing/2014/main" id="{84711CD2-D94D-1D43-9F07-3C4246765885}"/>
              </a:ext>
            </a:extLst>
          </p:cNvPr>
          <p:cNvSpPr>
            <a:spLocks noChangeAspect="1"/>
          </p:cNvSpPr>
          <p:nvPr/>
        </p:nvSpPr>
        <p:spPr>
          <a:xfrm>
            <a:off x="6489544" y="4024672"/>
            <a:ext cx="5499471" cy="22580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6144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Request/Response Example</a:t>
            </a:r>
          </a:p>
        </p:txBody>
      </p:sp>
      <p:pic>
        <p:nvPicPr>
          <p:cNvPr id="9" name="Picture 8" descr="A screenshot of a social media post&#10;&#10;Description automatically generated">
            <a:extLst>
              <a:ext uri="{FF2B5EF4-FFF2-40B4-BE49-F238E27FC236}">
                <a16:creationId xmlns:a16="http://schemas.microsoft.com/office/drawing/2014/main" id="{67C011DD-DE5D-AF4F-9E01-57804CDCD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113" y="1816661"/>
            <a:ext cx="8883269" cy="2640584"/>
          </a:xfrm>
          <a:prstGeom prst="rect">
            <a:avLst/>
          </a:prstGeom>
        </p:spPr>
      </p:pic>
    </p:spTree>
    <p:extLst>
      <p:ext uri="{BB962C8B-B14F-4D97-AF65-F5344CB8AC3E}">
        <p14:creationId xmlns:p14="http://schemas.microsoft.com/office/powerpoint/2010/main" val="2532193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05550"/>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Each response must return a status code indicating whether the request was successful, and a description is often included with each of the status code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Status codes in the...</a:t>
            </a:r>
          </a:p>
          <a:p>
            <a:r>
              <a:rPr lang="en-US" sz="1800" dirty="0">
                <a:latin typeface="Verdana" panose="020B0604030504040204" pitchFamily="34" charset="0"/>
                <a:ea typeface="Verdana" panose="020B0604030504040204" pitchFamily="34" charset="0"/>
                <a:cs typeface="Verdana" panose="020B0604030504040204" pitchFamily="34" charset="0"/>
              </a:rPr>
              <a:t>200-299 range indicate a successful operation</a:t>
            </a:r>
          </a:p>
          <a:p>
            <a:r>
              <a:rPr lang="en-US" sz="1800" dirty="0">
                <a:latin typeface="Verdana" panose="020B0604030504040204" pitchFamily="34" charset="0"/>
                <a:ea typeface="Verdana" panose="020B0604030504040204" pitchFamily="34" charset="0"/>
                <a:cs typeface="Verdana" panose="020B0604030504040204" pitchFamily="34" charset="0"/>
              </a:rPr>
              <a:t>300-399 range indicate some sort of redirection must occur</a:t>
            </a:r>
          </a:p>
          <a:p>
            <a:r>
              <a:rPr lang="en-US" sz="1800" dirty="0">
                <a:latin typeface="Verdana" panose="020B0604030504040204" pitchFamily="34" charset="0"/>
                <a:ea typeface="Verdana" panose="020B0604030504040204" pitchFamily="34" charset="0"/>
                <a:cs typeface="Verdana" panose="020B0604030504040204" pitchFamily="34" charset="0"/>
              </a:rPr>
              <a:t>400-499 range indicate an error was made by the client during the request</a:t>
            </a:r>
          </a:p>
          <a:p>
            <a:r>
              <a:rPr lang="en-US" sz="1800" dirty="0">
                <a:latin typeface="Verdana" panose="020B0604030504040204" pitchFamily="34" charset="0"/>
                <a:ea typeface="Verdana" panose="020B0604030504040204" pitchFamily="34" charset="0"/>
                <a:cs typeface="Verdana" panose="020B0604030504040204" pitchFamily="34" charset="0"/>
              </a:rPr>
              <a:t>500-599 range indicate some sort of error occurred on the server</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use different status codes to describe different errors in this course  Some status codes:</a:t>
            </a:r>
          </a:p>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https://en.wikipedia.org/wiki/List_of_HTTP_status_codes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Status Codes</a:t>
            </a:r>
          </a:p>
        </p:txBody>
      </p:sp>
    </p:spTree>
    <p:extLst>
      <p:ext uri="{BB962C8B-B14F-4D97-AF65-F5344CB8AC3E}">
        <p14:creationId xmlns:p14="http://schemas.microsoft.com/office/powerpoint/2010/main" val="103536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05550"/>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different browsers, but they each allow for the same fundamental actions to occur:</a:t>
            </a:r>
          </a:p>
          <a:p>
            <a:r>
              <a:rPr lang="en-US" sz="1800" dirty="0">
                <a:latin typeface="Verdana" panose="020B0604030504040204" pitchFamily="34" charset="0"/>
                <a:ea typeface="Verdana" panose="020B0604030504040204" pitchFamily="34" charset="0"/>
                <a:cs typeface="Verdana" panose="020B0604030504040204" pitchFamily="34" charset="0"/>
              </a:rPr>
              <a:t>They allow a user to navigate to a URL</a:t>
            </a:r>
          </a:p>
          <a:p>
            <a:r>
              <a:rPr lang="en-US" sz="1800" dirty="0">
                <a:latin typeface="Verdana" panose="020B0604030504040204" pitchFamily="34" charset="0"/>
                <a:ea typeface="Verdana" panose="020B0604030504040204" pitchFamily="34" charset="0"/>
                <a:cs typeface="Verdana" panose="020B0604030504040204" pitchFamily="34" charset="0"/>
              </a:rPr>
              <a:t>They then submit a request on the user’s behalf to the server at that URL</a:t>
            </a:r>
          </a:p>
          <a:p>
            <a:r>
              <a:rPr lang="en-US" sz="1800" dirty="0">
                <a:latin typeface="Verdana" panose="020B0604030504040204" pitchFamily="34" charset="0"/>
                <a:ea typeface="Verdana" panose="020B0604030504040204" pitchFamily="34" charset="0"/>
                <a:cs typeface="Verdana" panose="020B0604030504040204" pitchFamily="34" charset="0"/>
              </a:rPr>
              <a:t>They receive a response back from the server</a:t>
            </a:r>
          </a:p>
          <a:p>
            <a:r>
              <a:rPr lang="en-US" sz="1800" dirty="0">
                <a:latin typeface="Verdana" panose="020B0604030504040204" pitchFamily="34" charset="0"/>
                <a:ea typeface="Verdana" panose="020B0604030504040204" pitchFamily="34" charset="0"/>
                <a:cs typeface="Verdana" panose="020B0604030504040204" pitchFamily="34" charset="0"/>
              </a:rPr>
              <a:t>They render these responses</a:t>
            </a:r>
          </a:p>
          <a:p>
            <a:r>
              <a:rPr lang="en-US" sz="1800" dirty="0">
                <a:latin typeface="Verdana" panose="020B0604030504040204" pitchFamily="34" charset="0"/>
                <a:ea typeface="Verdana" panose="020B0604030504040204" pitchFamily="34" charset="0"/>
                <a:cs typeface="Verdana" panose="020B0604030504040204" pitchFamily="34" charset="0"/>
              </a:rPr>
              <a:t>They execute any code that they may have received in these responses, for the lifetime of the user being on the web page.</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Browser</a:t>
            </a:r>
          </a:p>
        </p:txBody>
      </p:sp>
    </p:spTree>
    <p:extLst>
      <p:ext uri="{BB962C8B-B14F-4D97-AF65-F5344CB8AC3E}">
        <p14:creationId xmlns:p14="http://schemas.microsoft.com/office/powerpoint/2010/main" val="89369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2649"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you type a URL into a web browser, this is what happens: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If the URL contains a domain name, the browser first connects to a domain name server and retrieves the corresponding IP address for the web server.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The web browser connects to the web server and sends an HTTP request (via the protocol stack) for the desired web page.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The web server receives the request and checks for the desired page. If the page exists, the web server sends it. If the server cannot find the requested page, it will send an HTTP 404 error message. (404 means 'Page Not Found' as anyone who has surfed the web probably knows.)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The web browser receives the page back and the connection is closed.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The browser then parses through the page and looks for other page elements it needs to complete the web page. These usually include images, stylesheets, scripts, etc.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For each element needed, the browser makes additional connections and HTTP requests to the server for each element.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When the browser has finished loading all images, stylesheets, scripts, etc. the page will be completely loaded in the browser window.</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Browser</a:t>
            </a:r>
          </a:p>
        </p:txBody>
      </p:sp>
    </p:spTree>
    <p:extLst>
      <p:ext uri="{BB962C8B-B14F-4D97-AF65-F5344CB8AC3E}">
        <p14:creationId xmlns:p14="http://schemas.microsoft.com/office/powerpoint/2010/main" val="3039392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Browser</a:t>
            </a:r>
          </a:p>
        </p:txBody>
      </p:sp>
      <p:pic>
        <p:nvPicPr>
          <p:cNvPr id="8" name="Content Placeholder 4" descr="4812602015.eps">
            <a:extLst>
              <a:ext uri="{FF2B5EF4-FFF2-40B4-BE49-F238E27FC236}">
                <a16:creationId xmlns:a16="http://schemas.microsoft.com/office/drawing/2014/main" id="{DBEB70F8-1457-4842-A8C9-E55D0338D4D6}"/>
              </a:ext>
            </a:extLst>
          </p:cNvPr>
          <p:cNvPicPr>
            <a:picLocks noChangeAspect="1"/>
          </p:cNvPicPr>
          <p:nvPr/>
        </p:nvPicPr>
        <p:blipFill>
          <a:blip r:embed="rId3">
            <a:extLst>
              <a:ext uri="{28A0092B-C50C-407E-A947-70E740481C1C}">
                <a14:useLocalDpi xmlns:a14="http://schemas.microsoft.com/office/drawing/2010/main" val="0"/>
              </a:ext>
            </a:extLst>
          </a:blip>
          <a:srcRect l="-5847" r="-5847"/>
          <a:stretch>
            <a:fillRect/>
          </a:stretch>
        </p:blipFill>
        <p:spPr>
          <a:xfrm>
            <a:off x="2201068" y="1290034"/>
            <a:ext cx="7786687" cy="4525963"/>
          </a:xfrm>
          <a:prstGeom prst="rect">
            <a:avLst/>
          </a:prstGeom>
        </p:spPr>
      </p:pic>
    </p:spTree>
    <p:extLst>
      <p:ext uri="{BB962C8B-B14F-4D97-AF65-F5344CB8AC3E}">
        <p14:creationId xmlns:p14="http://schemas.microsoft.com/office/powerpoint/2010/main" val="3274958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04673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is a fundamental idea you must hold onto from now on:</a:t>
            </a:r>
          </a:p>
          <a:p>
            <a:r>
              <a:rPr lang="en-US" sz="1800" dirty="0">
                <a:latin typeface="Verdana" panose="020B0604030504040204" pitchFamily="34" charset="0"/>
                <a:ea typeface="Verdana" panose="020B0604030504040204" pitchFamily="34" charset="0"/>
                <a:cs typeface="Verdana" panose="020B0604030504040204" pitchFamily="34" charset="0"/>
              </a:rPr>
              <a:t>Your server is not a tool to transmit a web page to a user</a:t>
            </a:r>
          </a:p>
          <a:p>
            <a:r>
              <a:rPr lang="en-US" sz="1800" dirty="0">
                <a:latin typeface="Verdana" panose="020B0604030504040204" pitchFamily="34" charset="0"/>
                <a:ea typeface="Verdana" panose="020B0604030504040204" pitchFamily="34" charset="0"/>
                <a:cs typeface="Verdana" panose="020B0604030504040204" pitchFamily="34" charset="0"/>
              </a:rPr>
              <a:t>Your server is a tool to transmit information in response to a request</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Web pages are a very small part of the internet. As a web developer:</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text that represents data in JSON format</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text that represents an HTML document</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text that represents an XML document</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binary data</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media files</a:t>
            </a: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None of these require a browser!</a:t>
            </a:r>
            <a:b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br>
            <a:br>
              <a:rPr lang="en-US" sz="2000" b="1"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You will often write programs that make requests and rely on responses for data!</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More Than Just Web Pages</a:t>
            </a:r>
          </a:p>
        </p:txBody>
      </p:sp>
    </p:spTree>
    <p:extLst>
      <p:ext uri="{BB962C8B-B14F-4D97-AF65-F5344CB8AC3E}">
        <p14:creationId xmlns:p14="http://schemas.microsoft.com/office/powerpoint/2010/main" val="48002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3139"/>
            <a:ext cx="11585731" cy="4764536"/>
          </a:xfrm>
        </p:spPr>
        <p:txBody>
          <a:bodyPr/>
          <a:lstStyle/>
          <a:p>
            <a:pPr marL="0" indent="0">
              <a:lnSpc>
                <a:spcPct val="100000"/>
              </a:lnSpc>
              <a:spcBef>
                <a:spcPts val="1265"/>
              </a:spcBef>
              <a:buNone/>
            </a:pPr>
            <a:r>
              <a:rPr lang="en-US" sz="2000" dirty="0">
                <a:solidFill>
                  <a:srgbClr val="404040"/>
                </a:solidFill>
              </a:rPr>
              <a:t>JSON is JavaScript Object Notation and is probably the most popular way for representing data on the internet.</a:t>
            </a:r>
            <a:endParaRPr lang="en-US" sz="2000" dirty="0"/>
          </a:p>
          <a:p>
            <a:pPr marL="0" marR="5080" indent="0">
              <a:lnSpc>
                <a:spcPts val="2170"/>
              </a:lnSpc>
              <a:spcBef>
                <a:spcPts val="1430"/>
              </a:spcBef>
              <a:buNone/>
            </a:pPr>
            <a:r>
              <a:rPr lang="en-US" sz="2000" dirty="0">
                <a:solidFill>
                  <a:srgbClr val="404040"/>
                </a:solidFill>
              </a:rPr>
              <a:t>Many technologies in the modern era can easily communicate with each other by using JSON as a common way of representing data between them.</a:t>
            </a:r>
          </a:p>
          <a:p>
            <a:pPr marL="0" marR="5080" indent="0">
              <a:lnSpc>
                <a:spcPts val="2170"/>
              </a:lnSpc>
              <a:spcBef>
                <a:spcPts val="1430"/>
              </a:spcBef>
              <a:buNone/>
            </a:pPr>
            <a:endParaRPr lang="en-US" sz="2000" dirty="0"/>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JSON?</a:t>
            </a:r>
          </a:p>
        </p:txBody>
      </p:sp>
      <p:pic>
        <p:nvPicPr>
          <p:cNvPr id="6" name="Picture 5" descr="A picture containing knife&#10;&#10;Description automatically generated">
            <a:extLst>
              <a:ext uri="{FF2B5EF4-FFF2-40B4-BE49-F238E27FC236}">
                <a16:creationId xmlns:a16="http://schemas.microsoft.com/office/drawing/2014/main" id="{53B545F5-2A23-B544-B4DA-91C1FC53B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4" y="3159142"/>
            <a:ext cx="10045700" cy="2082800"/>
          </a:xfrm>
          <a:prstGeom prst="rect">
            <a:avLst/>
          </a:prstGeom>
        </p:spPr>
      </p:pic>
    </p:spTree>
    <p:extLst>
      <p:ext uri="{BB962C8B-B14F-4D97-AF65-F5344CB8AC3E}">
        <p14:creationId xmlns:p14="http://schemas.microsoft.com/office/powerpoint/2010/main" val="147810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Running a Node.js Web Server</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82211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Express is a very popular node package that is distributed on NPM which allows you to configure and run an entire web server.</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http://expressjs.com/</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Express allows you to configure different routes and how they should compose a response.</a:t>
            </a:r>
          </a:p>
          <a:p>
            <a:pPr marL="0" indent="0">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Essentially, by using the Express Node module, you will use code to configure a server that will listen to requests and send out responses.</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This is all a web server is! It’s not magic, it’s just something that takes in requests and sends back responses!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Express</a:t>
            </a:r>
          </a:p>
        </p:txBody>
      </p:sp>
    </p:spTree>
    <p:extLst>
      <p:ext uri="{BB962C8B-B14F-4D97-AF65-F5344CB8AC3E}">
        <p14:creationId xmlns:p14="http://schemas.microsoft.com/office/powerpoint/2010/main" val="2129195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Routing refers to determining how an application responds to a client request to a particular endpoint, which is a URI (or path) and a specific HTTP request method (GET, POST, and so on).</a:t>
            </a:r>
          </a:p>
          <a:p>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http://expressjs.com/en/starter/basic-routing.html</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 your web applications, you will configure many routes that will each perform some action.</a:t>
            </a: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By configuring routes, you can have the same URL perform different tasks based on having different request methods (HTTP Verbs)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Route?</a:t>
            </a:r>
          </a:p>
        </p:txBody>
      </p:sp>
    </p:spTree>
    <p:extLst>
      <p:ext uri="{BB962C8B-B14F-4D97-AF65-F5344CB8AC3E}">
        <p14:creationId xmlns:p14="http://schemas.microsoft.com/office/powerpoint/2010/main" val="2182897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many different types of request methods.  For this course, you will be using 4:</a:t>
            </a:r>
          </a:p>
          <a:p>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GET method requests a representation of the specified resource. Requests using GET should only retrieve data.</a:t>
            </a:r>
          </a:p>
          <a:p>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POST method is used to submit an entity to the specified resource, often causing a change in state or side effects on the server.</a:t>
            </a:r>
          </a:p>
          <a:p>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PUT method replaces all current representations of the target resource with the request payload.</a:t>
            </a:r>
          </a:p>
          <a:p>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DELETE method deletes the specified resource.</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Other Methods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https://developer.mozilla.org/en-US/docs/Web/HTTP/Methods</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Request Methods</a:t>
            </a:r>
          </a:p>
        </p:txBody>
      </p:sp>
    </p:spTree>
    <p:extLst>
      <p:ext uri="{BB962C8B-B14F-4D97-AF65-F5344CB8AC3E}">
        <p14:creationId xmlns:p14="http://schemas.microsoft.com/office/powerpoint/2010/main" val="87178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4" y="1209962"/>
            <a:ext cx="11585731" cy="1107266"/>
          </a:xfrm>
        </p:spPr>
        <p:txBody>
          <a:bodyPr/>
          <a:lstStyle/>
          <a:p>
            <a:pPr marL="0" indent="0">
              <a:lnSpc>
                <a:spcPct val="100000"/>
              </a:lnSpc>
              <a:spcBef>
                <a:spcPts val="126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Let us use a blog as an example.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spcBef>
                <a:spcPts val="116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GET requests are made when the client is requesting the representation of a resource</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GET Requests</a:t>
            </a:r>
          </a:p>
        </p:txBody>
      </p:sp>
      <p:graphicFrame>
        <p:nvGraphicFramePr>
          <p:cNvPr id="5" name="Table 4">
            <a:extLst>
              <a:ext uri="{FF2B5EF4-FFF2-40B4-BE49-F238E27FC236}">
                <a16:creationId xmlns:a16="http://schemas.microsoft.com/office/drawing/2014/main" id="{4D86FCC3-8F03-C44B-BCF2-99A429F87882}"/>
              </a:ext>
            </a:extLst>
          </p:cNvPr>
          <p:cNvGraphicFramePr>
            <a:graphicFrameLocks noGrp="1"/>
          </p:cNvGraphicFramePr>
          <p:nvPr>
            <p:extLst>
              <p:ext uri="{D42A27DB-BD31-4B8C-83A1-F6EECF244321}">
                <p14:modId xmlns:p14="http://schemas.microsoft.com/office/powerpoint/2010/main" val="3701079796"/>
              </p:ext>
            </p:extLst>
          </p:nvPr>
        </p:nvGraphicFramePr>
        <p:xfrm>
          <a:off x="568341" y="2442558"/>
          <a:ext cx="11052135" cy="3205480"/>
        </p:xfrm>
        <a:graphic>
          <a:graphicData uri="http://schemas.openxmlformats.org/drawingml/2006/table">
            <a:tbl>
              <a:tblPr firstRow="1" bandRow="1">
                <a:tableStyleId>{5C22544A-7EE6-4342-B048-85BDC9FD1C3A}</a:tableStyleId>
              </a:tblPr>
              <a:tblGrid>
                <a:gridCol w="3684045">
                  <a:extLst>
                    <a:ext uri="{9D8B030D-6E8A-4147-A177-3AD203B41FA5}">
                      <a16:colId xmlns:a16="http://schemas.microsoft.com/office/drawing/2014/main" val="949073420"/>
                    </a:ext>
                  </a:extLst>
                </a:gridCol>
                <a:gridCol w="3684045">
                  <a:extLst>
                    <a:ext uri="{9D8B030D-6E8A-4147-A177-3AD203B41FA5}">
                      <a16:colId xmlns:a16="http://schemas.microsoft.com/office/drawing/2014/main" val="2137399669"/>
                    </a:ext>
                  </a:extLst>
                </a:gridCol>
                <a:gridCol w="3684045">
                  <a:extLst>
                    <a:ext uri="{9D8B030D-6E8A-4147-A177-3AD203B41FA5}">
                      <a16:colId xmlns:a16="http://schemas.microsoft.com/office/drawing/2014/main" val="1797024081"/>
                    </a:ext>
                  </a:extLst>
                </a:gridCol>
              </a:tblGrid>
              <a:tr h="370840">
                <a:tc>
                  <a:txBody>
                    <a:bodyPr/>
                    <a:lstStyle/>
                    <a:p>
                      <a:r>
                        <a:rPr lang="en-US" dirty="0"/>
                        <a:t>Location</a:t>
                      </a:r>
                    </a:p>
                  </a:txBody>
                  <a:tcPr>
                    <a:solidFill>
                      <a:srgbClr val="AB263D"/>
                    </a:solidFill>
                  </a:tcPr>
                </a:tc>
                <a:tc>
                  <a:txBody>
                    <a:bodyPr/>
                    <a:lstStyle/>
                    <a:p>
                      <a:r>
                        <a:rPr lang="en-US" dirty="0"/>
                        <a:t>Client is requesting…</a:t>
                      </a:r>
                    </a:p>
                  </a:txBody>
                  <a:tcPr>
                    <a:solidFill>
                      <a:srgbClr val="AB263D"/>
                    </a:solidFill>
                  </a:tcPr>
                </a:tc>
                <a:tc>
                  <a:txBody>
                    <a:bodyPr/>
                    <a:lstStyle/>
                    <a:p>
                      <a:r>
                        <a:rPr lang="en-US" dirty="0"/>
                        <a:t>Server is responding with…</a:t>
                      </a:r>
                    </a:p>
                  </a:txBody>
                  <a:tcPr>
                    <a:solidFill>
                      <a:srgbClr val="AB263D"/>
                    </a:solidFill>
                  </a:tcPr>
                </a:tc>
                <a:extLst>
                  <a:ext uri="{0D108BD9-81ED-4DB2-BD59-A6C34878D82A}">
                    <a16:rowId xmlns:a16="http://schemas.microsoft.com/office/drawing/2014/main" val="425543231"/>
                  </a:ext>
                </a:extLst>
              </a:tr>
              <a:tr h="370840">
                <a:tc>
                  <a:txBody>
                    <a:bodyPr/>
                    <a:lstStyle/>
                    <a:p>
                      <a:r>
                        <a:rPr lang="en-US" b="1" dirty="0">
                          <a:solidFill>
                            <a:srgbClr val="AB263D"/>
                          </a:solidFill>
                        </a:rPr>
                        <a:t>http://myblog.com </a:t>
                      </a:r>
                    </a:p>
                  </a:txBody>
                  <a:tcPr/>
                </a:tc>
                <a:tc>
                  <a:txBody>
                    <a:bodyPr/>
                    <a:lstStyle/>
                    <a:p>
                      <a:r>
                        <a:rPr lang="en-US" dirty="0">
                          <a:solidFill>
                            <a:srgbClr val="AB263D"/>
                          </a:solidFill>
                        </a:rPr>
                        <a:t>The homepage of the blog</a:t>
                      </a:r>
                    </a:p>
                  </a:txBody>
                  <a:tcPr/>
                </a:tc>
                <a:tc>
                  <a:txBody>
                    <a:bodyPr/>
                    <a:lstStyle/>
                    <a:p>
                      <a:r>
                        <a:rPr lang="en-US" dirty="0">
                          <a:solidFill>
                            <a:srgbClr val="AB263D"/>
                          </a:solidFill>
                        </a:rPr>
                        <a:t>An HTML document with the most recent blog posts perhaps</a:t>
                      </a:r>
                    </a:p>
                  </a:txBody>
                  <a:tcPr/>
                </a:tc>
                <a:extLst>
                  <a:ext uri="{0D108BD9-81ED-4DB2-BD59-A6C34878D82A}">
                    <a16:rowId xmlns:a16="http://schemas.microsoft.com/office/drawing/2014/main" val="792768374"/>
                  </a:ext>
                </a:extLst>
              </a:tr>
              <a:tr h="370840">
                <a:tc>
                  <a:txBody>
                    <a:bodyPr/>
                    <a:lstStyle/>
                    <a:p>
                      <a:r>
                        <a:rPr lang="en-US" b="1" dirty="0">
                          <a:solidFill>
                            <a:srgbClr val="AB263D"/>
                          </a:solidFill>
                        </a:rPr>
                        <a:t>http://myblog.com/post/2 </a:t>
                      </a:r>
                    </a:p>
                  </a:txBody>
                  <a:tcPr/>
                </a:tc>
                <a:tc>
                  <a:txBody>
                    <a:bodyPr/>
                    <a:lstStyle/>
                    <a:p>
                      <a:r>
                        <a:rPr lang="en-US" dirty="0">
                          <a:solidFill>
                            <a:srgbClr val="AB263D"/>
                          </a:solidFill>
                        </a:rPr>
                        <a:t>The blog post with an ID of 2</a:t>
                      </a:r>
                    </a:p>
                  </a:txBody>
                  <a:tcPr/>
                </a:tc>
                <a:tc>
                  <a:txBody>
                    <a:bodyPr/>
                    <a:lstStyle/>
                    <a:p>
                      <a:r>
                        <a:rPr lang="en-US" dirty="0">
                          <a:solidFill>
                            <a:srgbClr val="AB263D"/>
                          </a:solidFill>
                        </a:rPr>
                        <a:t>An HTML document with the contents of the blog post</a:t>
                      </a:r>
                    </a:p>
                  </a:txBody>
                  <a:tcPr/>
                </a:tc>
                <a:extLst>
                  <a:ext uri="{0D108BD9-81ED-4DB2-BD59-A6C34878D82A}">
                    <a16:rowId xmlns:a16="http://schemas.microsoft.com/office/drawing/2014/main" val="2705595002"/>
                  </a:ext>
                </a:extLst>
              </a:tr>
              <a:tr h="446904">
                <a:tc>
                  <a:txBody>
                    <a:bodyPr/>
                    <a:lstStyle/>
                    <a:p>
                      <a:r>
                        <a:rPr lang="en-US" b="1" dirty="0">
                          <a:solidFill>
                            <a:srgbClr val="AB263D"/>
                          </a:solidFill>
                        </a:rPr>
                        <a:t>http://myblog.com/editor</a:t>
                      </a:r>
                    </a:p>
                  </a:txBody>
                  <a:tcPr/>
                </a:tc>
                <a:tc>
                  <a:txBody>
                    <a:bodyPr/>
                    <a:lstStyle/>
                    <a:p>
                      <a:r>
                        <a:rPr lang="en-US" dirty="0">
                          <a:solidFill>
                            <a:srgbClr val="AB263D"/>
                          </a:solidFill>
                        </a:rPr>
                        <a:t>A page with an editor to write new posts</a:t>
                      </a:r>
                    </a:p>
                  </a:txBody>
                  <a:tcPr/>
                </a:tc>
                <a:tc>
                  <a:txBody>
                    <a:bodyPr/>
                    <a:lstStyle/>
                    <a:p>
                      <a:r>
                        <a:rPr lang="en-US" dirty="0">
                          <a:solidFill>
                            <a:srgbClr val="AB263D"/>
                          </a:solidFill>
                        </a:rPr>
                        <a:t>An HTML document with a form so the user can compose a new blog post</a:t>
                      </a:r>
                    </a:p>
                  </a:txBody>
                  <a:tcPr/>
                </a:tc>
                <a:extLst>
                  <a:ext uri="{0D108BD9-81ED-4DB2-BD59-A6C34878D82A}">
                    <a16:rowId xmlns:a16="http://schemas.microsoft.com/office/drawing/2014/main" val="243083315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AB263D"/>
                          </a:solidFill>
                        </a:rPr>
                        <a:t>http://myblog.com/post/2.json </a:t>
                      </a:r>
                    </a:p>
                  </a:txBody>
                  <a:tcPr/>
                </a:tc>
                <a:tc>
                  <a:txBody>
                    <a:bodyPr/>
                    <a:lstStyle/>
                    <a:p>
                      <a:r>
                        <a:rPr lang="en-US" dirty="0">
                          <a:solidFill>
                            <a:srgbClr val="AB263D"/>
                          </a:solidFill>
                        </a:rPr>
                        <a:t>A blog post with and ID of 2, but only the raw JSON data of the content</a:t>
                      </a:r>
                    </a:p>
                  </a:txBody>
                  <a:tcPr/>
                </a:tc>
                <a:tc>
                  <a:txBody>
                    <a:bodyPr/>
                    <a:lstStyle/>
                    <a:p>
                      <a:r>
                        <a:rPr lang="en-US" dirty="0">
                          <a:solidFill>
                            <a:srgbClr val="AB263D"/>
                          </a:solidFill>
                        </a:rPr>
                        <a:t>A JSON document representing the content of the blog post</a:t>
                      </a:r>
                    </a:p>
                  </a:txBody>
                  <a:tcPr/>
                </a:tc>
                <a:extLst>
                  <a:ext uri="{0D108BD9-81ED-4DB2-BD59-A6C34878D82A}">
                    <a16:rowId xmlns:a16="http://schemas.microsoft.com/office/drawing/2014/main" val="4288136661"/>
                  </a:ext>
                </a:extLst>
              </a:tr>
            </a:tbl>
          </a:graphicData>
        </a:graphic>
      </p:graphicFrame>
    </p:spTree>
    <p:extLst>
      <p:ext uri="{BB962C8B-B14F-4D97-AF65-F5344CB8AC3E}">
        <p14:creationId xmlns:p14="http://schemas.microsoft.com/office/powerpoint/2010/main" val="3266023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71242"/>
            <a:ext cx="11585731" cy="1107266"/>
          </a:xfrm>
        </p:spPr>
        <p:txBody>
          <a:bodyPr/>
          <a:lstStyle/>
          <a:p>
            <a:pPr marL="0" indent="0">
              <a:lnSpc>
                <a:spcPct val="100000"/>
              </a:lnSpc>
              <a:spcBef>
                <a:spcPts val="126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POST requests are made when the client is requesting to create some form of resource.  </a:t>
            </a:r>
          </a:p>
          <a:p>
            <a:pPr marL="0" indent="0">
              <a:lnSpc>
                <a:spcPct val="100000"/>
              </a:lnSpc>
              <a:spcBef>
                <a:spcPts val="126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POST data comes with a message body that describes the content (which usually comes from an HTML form the user filled out, but not always)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POST Requests</a:t>
            </a:r>
          </a:p>
        </p:txBody>
      </p:sp>
      <p:graphicFrame>
        <p:nvGraphicFramePr>
          <p:cNvPr id="5" name="Table 4">
            <a:extLst>
              <a:ext uri="{FF2B5EF4-FFF2-40B4-BE49-F238E27FC236}">
                <a16:creationId xmlns:a16="http://schemas.microsoft.com/office/drawing/2014/main" id="{4D86FCC3-8F03-C44B-BCF2-99A429F87882}"/>
              </a:ext>
            </a:extLst>
          </p:cNvPr>
          <p:cNvGraphicFramePr>
            <a:graphicFrameLocks noGrp="1"/>
          </p:cNvGraphicFramePr>
          <p:nvPr>
            <p:extLst>
              <p:ext uri="{D42A27DB-BD31-4B8C-83A1-F6EECF244321}">
                <p14:modId xmlns:p14="http://schemas.microsoft.com/office/powerpoint/2010/main" val="3633384130"/>
              </p:ext>
            </p:extLst>
          </p:nvPr>
        </p:nvGraphicFramePr>
        <p:xfrm>
          <a:off x="921675" y="3295533"/>
          <a:ext cx="10345468" cy="1285240"/>
        </p:xfrm>
        <a:graphic>
          <a:graphicData uri="http://schemas.openxmlformats.org/drawingml/2006/table">
            <a:tbl>
              <a:tblPr firstRow="1" bandRow="1">
                <a:tableStyleId>{5C22544A-7EE6-4342-B048-85BDC9FD1C3A}</a:tableStyleId>
              </a:tblPr>
              <a:tblGrid>
                <a:gridCol w="2977378">
                  <a:extLst>
                    <a:ext uri="{9D8B030D-6E8A-4147-A177-3AD203B41FA5}">
                      <a16:colId xmlns:a16="http://schemas.microsoft.com/office/drawing/2014/main" val="949073420"/>
                    </a:ext>
                  </a:extLst>
                </a:gridCol>
                <a:gridCol w="3684045">
                  <a:extLst>
                    <a:ext uri="{9D8B030D-6E8A-4147-A177-3AD203B41FA5}">
                      <a16:colId xmlns:a16="http://schemas.microsoft.com/office/drawing/2014/main" val="2137399669"/>
                    </a:ext>
                  </a:extLst>
                </a:gridCol>
                <a:gridCol w="3684045">
                  <a:extLst>
                    <a:ext uri="{9D8B030D-6E8A-4147-A177-3AD203B41FA5}">
                      <a16:colId xmlns:a16="http://schemas.microsoft.com/office/drawing/2014/main" val="1797024081"/>
                    </a:ext>
                  </a:extLst>
                </a:gridCol>
              </a:tblGrid>
              <a:tr h="370840">
                <a:tc>
                  <a:txBody>
                    <a:bodyPr/>
                    <a:lstStyle/>
                    <a:p>
                      <a:r>
                        <a:rPr lang="en-US" dirty="0"/>
                        <a:t>Location</a:t>
                      </a:r>
                    </a:p>
                  </a:txBody>
                  <a:tcPr>
                    <a:solidFill>
                      <a:srgbClr val="AB263D"/>
                    </a:solidFill>
                  </a:tcPr>
                </a:tc>
                <a:tc>
                  <a:txBody>
                    <a:bodyPr/>
                    <a:lstStyle/>
                    <a:p>
                      <a:r>
                        <a:rPr lang="en-US" dirty="0"/>
                        <a:t>Client is requesting…</a:t>
                      </a:r>
                    </a:p>
                  </a:txBody>
                  <a:tcPr>
                    <a:solidFill>
                      <a:srgbClr val="AB263D"/>
                    </a:solidFill>
                  </a:tcPr>
                </a:tc>
                <a:tc>
                  <a:txBody>
                    <a:bodyPr/>
                    <a:lstStyle/>
                    <a:p>
                      <a:r>
                        <a:rPr lang="en-US" dirty="0"/>
                        <a:t>Server is responding with…</a:t>
                      </a:r>
                    </a:p>
                  </a:txBody>
                  <a:tcPr>
                    <a:solidFill>
                      <a:srgbClr val="AB263D"/>
                    </a:solidFill>
                  </a:tcPr>
                </a:tc>
                <a:extLst>
                  <a:ext uri="{0D108BD9-81ED-4DB2-BD59-A6C34878D82A}">
                    <a16:rowId xmlns:a16="http://schemas.microsoft.com/office/drawing/2014/main" val="425543231"/>
                  </a:ext>
                </a:extLst>
              </a:tr>
              <a:tr h="370840">
                <a:tc>
                  <a:txBody>
                    <a:bodyPr/>
                    <a:lstStyle/>
                    <a:p>
                      <a:r>
                        <a:rPr lang="en-US" b="1" dirty="0">
                          <a:solidFill>
                            <a:srgbClr val="AB263D"/>
                          </a:solidFill>
                        </a:rPr>
                        <a:t>http://</a:t>
                      </a:r>
                      <a:r>
                        <a:rPr lang="en-US" b="1" dirty="0" err="1">
                          <a:solidFill>
                            <a:srgbClr val="AB263D"/>
                          </a:solidFill>
                        </a:rPr>
                        <a:t>myblog.com</a:t>
                      </a:r>
                      <a:r>
                        <a:rPr lang="en-US" b="1" dirty="0">
                          <a:solidFill>
                            <a:srgbClr val="AB263D"/>
                          </a:solidFill>
                        </a:rPr>
                        <a:t>/post </a:t>
                      </a:r>
                    </a:p>
                  </a:txBody>
                  <a:tcPr/>
                </a:tc>
                <a:tc>
                  <a:txBody>
                    <a:bodyPr/>
                    <a:lstStyle/>
                    <a:p>
                      <a:r>
                        <a:rPr lang="en-US" dirty="0">
                          <a:solidFill>
                            <a:srgbClr val="AB263D"/>
                          </a:solidFill>
                        </a:rPr>
                        <a:t>The data from the form that was filled out in the editor is submitted to this route for processing</a:t>
                      </a:r>
                    </a:p>
                  </a:txBody>
                  <a:tcPr/>
                </a:tc>
                <a:tc>
                  <a:txBody>
                    <a:bodyPr/>
                    <a:lstStyle/>
                    <a:p>
                      <a:r>
                        <a:rPr lang="en-US" dirty="0">
                          <a:solidFill>
                            <a:srgbClr val="AB263D"/>
                          </a:solidFill>
                        </a:rPr>
                        <a:t>An HTML document with the newly created post</a:t>
                      </a:r>
                    </a:p>
                  </a:txBody>
                  <a:tcPr/>
                </a:tc>
                <a:extLst>
                  <a:ext uri="{0D108BD9-81ED-4DB2-BD59-A6C34878D82A}">
                    <a16:rowId xmlns:a16="http://schemas.microsoft.com/office/drawing/2014/main" val="792768374"/>
                  </a:ext>
                </a:extLst>
              </a:tr>
            </a:tbl>
          </a:graphicData>
        </a:graphic>
      </p:graphicFrame>
    </p:spTree>
    <p:extLst>
      <p:ext uri="{BB962C8B-B14F-4D97-AF65-F5344CB8AC3E}">
        <p14:creationId xmlns:p14="http://schemas.microsoft.com/office/powerpoint/2010/main" val="2552471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1802725"/>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If you open routes/</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posts.js</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from this week’s lecture code, you will see a router being created, with three routes setup; one to get a list of all posts, one to create a new post, and one to get a specific post.</a:t>
            </a: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 router is a set of rules that dictate how to respond to requests with particular paths and HTTP verbs.</a:t>
            </a: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Creating Route Modules</a:t>
            </a:r>
          </a:p>
        </p:txBody>
      </p:sp>
      <p:pic>
        <p:nvPicPr>
          <p:cNvPr id="6" name="Picture 5" descr="A picture containing knife&#10;&#10;Description automatically generated">
            <a:extLst>
              <a:ext uri="{FF2B5EF4-FFF2-40B4-BE49-F238E27FC236}">
                <a16:creationId xmlns:a16="http://schemas.microsoft.com/office/drawing/2014/main" id="{01257A47-39DA-BC49-B50C-AA05EB05C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369" y="3568049"/>
            <a:ext cx="4330700" cy="13716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682D83F-6E49-134D-8ED6-FBA6E2D4E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7063"/>
            <a:ext cx="5588000" cy="2400300"/>
          </a:xfrm>
          <a:prstGeom prst="rect">
            <a:avLst/>
          </a:prstGeom>
        </p:spPr>
      </p:pic>
      <p:pic>
        <p:nvPicPr>
          <p:cNvPr id="10" name="Picture 9" descr="A picture containing bird&#10;&#10;Description automatically generated">
            <a:extLst>
              <a:ext uri="{FF2B5EF4-FFF2-40B4-BE49-F238E27FC236}">
                <a16:creationId xmlns:a16="http://schemas.microsoft.com/office/drawing/2014/main" id="{F62ADE17-E3A2-CD4C-A2AD-874DF1658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935" y="3407063"/>
            <a:ext cx="6540500" cy="2400300"/>
          </a:xfrm>
          <a:prstGeom prst="rect">
            <a:avLst/>
          </a:prstGeom>
        </p:spPr>
      </p:pic>
    </p:spTree>
    <p:extLst>
      <p:ext uri="{BB962C8B-B14F-4D97-AF65-F5344CB8AC3E}">
        <p14:creationId xmlns:p14="http://schemas.microsoft.com/office/powerpoint/2010/main" val="2848362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195795"/>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When running a server, running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should start your server and print a message with its address (including port).</a:t>
            </a: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will have:</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 file that creates, configures, and runs your server (</a:t>
            </a:r>
            <a:r>
              <a:rPr lang="en-US" sz="18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 folder with all your route modules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./routes</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An index file in the route folder that returns a function that attaches all your routes to your app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./routes/</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index.js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Route modules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./routes/</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posts.js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 folder for your data access layer modules (</a:t>
            </a:r>
            <a:r>
              <a:rPr lang="en-US" sz="1800" b="1" i="1"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Your connection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mongoConnection.js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Your collection file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mongoCollection.js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Your data modules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posts.js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Potentially, an index file that exports all other data access modules</a:t>
            </a: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General Organization</a:t>
            </a:r>
          </a:p>
        </p:txBody>
      </p:sp>
    </p:spTree>
    <p:extLst>
      <p:ext uri="{BB962C8B-B14F-4D97-AF65-F5344CB8AC3E}">
        <p14:creationId xmlns:p14="http://schemas.microsoft.com/office/powerpoint/2010/main" val="424908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5253214"/>
          </a:xfrm>
        </p:spPr>
        <p:txBody>
          <a:bodyPr/>
          <a:lstStyle/>
          <a:p>
            <a:pPr marL="0" indent="0">
              <a:spcAft>
                <a:spcPts val="0"/>
              </a:spcAft>
              <a:buNone/>
            </a:pP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t>
            </a:r>
            <a:endParaRPr lang="en-US" sz="2000" b="1" i="1" dirty="0">
              <a:solidFill>
                <a:srgbClr val="0000FF"/>
              </a:solidFill>
              <a:latin typeface="Courier New" panose="02070309020205020404" pitchFamily="49" charset="0"/>
              <a:cs typeface="Courier New" panose="02070309020205020404" pitchFamily="49" charset="0"/>
            </a:endParaRPr>
          </a:p>
          <a:p>
            <a:pPr marL="0" indent="0">
              <a:spcAft>
                <a:spcPts val="0"/>
              </a:spcAft>
              <a:buNone/>
            </a:pPr>
            <a:endParaRPr lang="en-US" sz="2000" b="1" i="1" dirty="0">
              <a:solidFill>
                <a:srgbClr val="0000FF"/>
              </a:solidFill>
              <a:latin typeface="Courier New" panose="02070309020205020404" pitchFamily="49" charset="0"/>
              <a:cs typeface="Courier New" panose="02070309020205020404" pitchFamily="49" charset="0"/>
            </a:endParaRP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express</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795E26"/>
                </a:solidFill>
                <a:latin typeface="Courier New" panose="02070309020205020404" pitchFamily="49" charset="0"/>
                <a:cs typeface="Courier New" panose="02070309020205020404" pitchFamily="49" charset="0"/>
              </a:rPr>
              <a:t>require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"express"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app</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795E26"/>
                </a:solidFill>
                <a:latin typeface="Courier New" panose="02070309020205020404" pitchFamily="49" charset="0"/>
                <a:cs typeface="Courier New" panose="02070309020205020404" pitchFamily="49" charset="0"/>
              </a:rPr>
              <a:t>express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configRoutes</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795E26"/>
                </a:solidFill>
                <a:latin typeface="Courier New" panose="02070309020205020404" pitchFamily="49" charset="0"/>
                <a:cs typeface="Courier New" panose="02070309020205020404" pitchFamily="49" charset="0"/>
              </a:rPr>
              <a:t>require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"./routes"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err="1">
                <a:solidFill>
                  <a:srgbClr val="795E26"/>
                </a:solidFill>
                <a:latin typeface="Courier New" panose="02070309020205020404" pitchFamily="49" charset="0"/>
                <a:cs typeface="Courier New" panose="02070309020205020404" pitchFamily="49" charset="0"/>
              </a:rPr>
              <a:t>configRoutes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app</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err="1">
                <a:solidFill>
                  <a:srgbClr val="001080"/>
                </a:solidFill>
                <a:latin typeface="Courier New" panose="02070309020205020404" pitchFamily="49" charset="0"/>
                <a:cs typeface="Courier New" panose="02070309020205020404" pitchFamily="49" charset="0"/>
              </a:rPr>
              <a:t>app</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listen</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9885A"/>
                </a:solidFill>
                <a:latin typeface="Courier New" panose="02070309020205020404" pitchFamily="49" charset="0"/>
                <a:cs typeface="Courier New" panose="02070309020205020404" pitchFamily="49" charset="0"/>
              </a:rPr>
              <a:t>3000</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0000FF"/>
                </a:solidFill>
                <a:latin typeface="Courier New" panose="02070309020205020404" pitchFamily="49" charset="0"/>
                <a:cs typeface="Courier New" panose="02070309020205020404" pitchFamily="49" charset="0"/>
              </a:rPr>
              <a:t>=&gt;</a:t>
            </a:r>
            <a:r>
              <a:rPr lang="en-US" sz="20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2000" b="1" i="1" dirty="0" err="1">
                <a:solidFill>
                  <a:srgbClr val="267F99"/>
                </a:solidFill>
                <a:latin typeface="Courier New" panose="02070309020205020404" pitchFamily="49" charset="0"/>
                <a:cs typeface="Courier New" panose="02070309020205020404" pitchFamily="49" charset="0"/>
              </a:rPr>
              <a:t>console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log</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"We've now got a server!"</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err="1">
                <a:solidFill>
                  <a:srgbClr val="267F99"/>
                </a:solidFill>
                <a:latin typeface="Courier New" panose="02070309020205020404" pitchFamily="49" charset="0"/>
                <a:cs typeface="Courier New" panose="02070309020205020404" pitchFamily="49" charset="0"/>
              </a:rPr>
              <a:t>console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log</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"Your routes will be running on http://localhost:3000"</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00"/>
                </a:solidFill>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Express</a:t>
            </a:r>
          </a:p>
        </p:txBody>
      </p:sp>
    </p:spTree>
    <p:extLst>
      <p:ext uri="{BB962C8B-B14F-4D97-AF65-F5344CB8AC3E}">
        <p14:creationId xmlns:p14="http://schemas.microsoft.com/office/powerpoint/2010/main" val="3362310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195795"/>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may require a folder by placing a file called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index.js</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inside the folder.</a:t>
            </a: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This is useful for organizing things, such as defining all your routes in a routes folder and all your data modules in a data folder.</a:t>
            </a:r>
          </a:p>
          <a:p>
            <a:pPr marL="0" indent="0">
              <a:buNone/>
            </a:pPr>
            <a:r>
              <a:rPr lang="en-US" b="1" i="1" dirty="0">
                <a:solidFill>
                  <a:srgbClr val="0000FF"/>
                </a:solidFill>
                <a:latin typeface="Courier New" panose="02070309020205020404" pitchFamily="49" charset="0"/>
                <a:cs typeface="Courier New" panose="02070309020205020404" pitchFamily="49" charset="0"/>
              </a:rPr>
              <a:t>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configRoutes</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795E26"/>
                </a:solidFill>
                <a:latin typeface="Courier New" panose="02070309020205020404" pitchFamily="49" charset="0"/>
                <a:cs typeface="Courier New" panose="02070309020205020404" pitchFamily="49" charset="0"/>
              </a:rPr>
              <a:t>require</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"./routes"</a:t>
            </a:r>
            <a:r>
              <a:rPr lang="en-US" b="1" i="1" dirty="0">
                <a:solidFill>
                  <a:srgbClr val="000000"/>
                </a:solidFill>
                <a:latin typeface="Courier New" panose="02070309020205020404" pitchFamily="49" charset="0"/>
                <a:cs typeface="Courier New" panose="02070309020205020404" pitchFamily="49" charset="0"/>
              </a:rPr>
              <a:t>); </a:t>
            </a: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Here we are requiring the entire routes folder.  If we require a whole folder, we need an </a:t>
            </a:r>
            <a:r>
              <a:rPr lang="en-US" dirty="0" err="1">
                <a:solidFill>
                  <a:srgbClr val="404040"/>
                </a:solidFill>
                <a:latin typeface="Verdana" panose="020B0604030504040204" pitchFamily="34" charset="0"/>
                <a:ea typeface="Verdana" panose="020B0604030504040204" pitchFamily="34" charset="0"/>
                <a:cs typeface="Verdana" panose="020B0604030504040204" pitchFamily="34" charset="0"/>
              </a:rPr>
              <a:t>index.js</a:t>
            </a: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 inside to “glue” the other files together.</a:t>
            </a:r>
          </a:p>
          <a:p>
            <a:pPr marL="0" indent="0">
              <a:buNone/>
            </a:pPr>
            <a:endParaRPr lang="en-US" b="1" i="1" dirty="0">
              <a:solidFill>
                <a:srgbClr val="000000"/>
              </a:solidFill>
              <a:latin typeface="Courier New" panose="02070309020205020404" pitchFamily="49" charset="0"/>
              <a:cs typeface="Courier New" panose="02070309020205020404" pitchFamily="49" charset="0"/>
            </a:endParaRPr>
          </a:p>
          <a:p>
            <a:pPr marL="0" indent="0">
              <a:buNone/>
            </a:pP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Requiring a Folder</a:t>
            </a:r>
          </a:p>
        </p:txBody>
      </p:sp>
      <p:pic>
        <p:nvPicPr>
          <p:cNvPr id="6" name="Picture 5" descr="A screenshot of a cell phone&#10;&#10;Description automatically generated">
            <a:extLst>
              <a:ext uri="{FF2B5EF4-FFF2-40B4-BE49-F238E27FC236}">
                <a16:creationId xmlns:a16="http://schemas.microsoft.com/office/drawing/2014/main" id="{EE34DEB0-2CFB-A140-8EF3-A697912F3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327" y="3429000"/>
            <a:ext cx="1712341" cy="1712341"/>
          </a:xfrm>
          <a:prstGeom prst="rect">
            <a:avLst/>
          </a:prstGeom>
        </p:spPr>
      </p:pic>
      <p:sp>
        <p:nvSpPr>
          <p:cNvPr id="7" name="Rectangle 6">
            <a:extLst>
              <a:ext uri="{FF2B5EF4-FFF2-40B4-BE49-F238E27FC236}">
                <a16:creationId xmlns:a16="http://schemas.microsoft.com/office/drawing/2014/main" id="{19B38819-611B-A94F-A180-393AF0893D4D}"/>
              </a:ext>
            </a:extLst>
          </p:cNvPr>
          <p:cNvSpPr/>
          <p:nvPr/>
        </p:nvSpPr>
        <p:spPr>
          <a:xfrm>
            <a:off x="1021326" y="3956667"/>
            <a:ext cx="1712341" cy="328503"/>
          </a:xfrm>
          <a:prstGeom prst="rect">
            <a:avLst/>
          </a:prstGeom>
          <a:noFill/>
          <a:ln w="53975">
            <a:solidFill>
              <a:srgbClr val="AB263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0710EFF-FFF9-F147-B02F-D25517DBB1EB}"/>
              </a:ext>
            </a:extLst>
          </p:cNvPr>
          <p:cNvSpPr txBox="1"/>
          <p:nvPr/>
        </p:nvSpPr>
        <p:spPr>
          <a:xfrm>
            <a:off x="4348977" y="3429000"/>
            <a:ext cx="6646126" cy="3170099"/>
          </a:xfrm>
          <a:prstGeom prst="rect">
            <a:avLst/>
          </a:prstGeom>
          <a:noFill/>
        </p:spPr>
        <p:txBody>
          <a:bodyPr wrap="square" rtlCol="0">
            <a:spAutoFit/>
          </a:bodyPr>
          <a:lstStyle/>
          <a:p>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postRoutes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795E26"/>
                </a:solidFill>
                <a:latin typeface="Courier New" panose="02070309020205020404" pitchFamily="49" charset="0"/>
                <a:cs typeface="Courier New" panose="02070309020205020404" pitchFamily="49" charset="0"/>
              </a:rPr>
              <a:t>require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"./posts"</a:t>
            </a:r>
            <a:r>
              <a:rPr lang="en-US" sz="1400" b="1" i="1" dirty="0">
                <a:solidFill>
                  <a:srgbClr val="000000"/>
                </a:solidFill>
                <a:latin typeface="Courier New" panose="02070309020205020404" pitchFamily="49" charset="0"/>
                <a:cs typeface="Courier New" panose="02070309020205020404" pitchFamily="49" charset="0"/>
              </a:rPr>
              <a:t>);</a:t>
            </a:r>
          </a:p>
          <a:p>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userRoutes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795E26"/>
                </a:solidFill>
                <a:latin typeface="Courier New" panose="02070309020205020404" pitchFamily="49" charset="0"/>
                <a:cs typeface="Courier New" panose="02070309020205020404" pitchFamily="49" charset="0"/>
              </a:rPr>
              <a:t>require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"./users"</a:t>
            </a:r>
            <a:r>
              <a:rPr lang="en-US" sz="1400" b="1" i="1" dirty="0">
                <a:solidFill>
                  <a:srgbClr val="000000"/>
                </a:solidFill>
                <a:latin typeface="Courier New" panose="02070309020205020404" pitchFamily="49" charset="0"/>
                <a:cs typeface="Courier New" panose="02070309020205020404" pitchFamily="49" charset="0"/>
              </a:rPr>
              <a:t>);</a:t>
            </a:r>
          </a:p>
          <a:p>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795E26"/>
                </a:solidFill>
                <a:latin typeface="Courier New" panose="02070309020205020404" pitchFamily="49" charset="0"/>
                <a:cs typeface="Courier New" panose="02070309020205020404" pitchFamily="49" charset="0"/>
              </a:rPr>
              <a:t>constructorMethod</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app</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00FF"/>
                </a:solidFill>
                <a:latin typeface="Courier New" panose="02070309020205020404" pitchFamily="49" charset="0"/>
                <a:cs typeface="Courier New" panose="02070309020205020404" pitchFamily="49" charset="0"/>
              </a:rPr>
              <a:t>=&gt;</a:t>
            </a:r>
            <a:r>
              <a:rPr lang="en-US" sz="1400" b="1" i="1" dirty="0">
                <a:solidFill>
                  <a:srgbClr val="000000"/>
                </a:solidFill>
                <a:latin typeface="Courier New" panose="02070309020205020404" pitchFamily="49" charset="0"/>
                <a:cs typeface="Courier New" panose="02070309020205020404" pitchFamily="49" charset="0"/>
              </a:rPr>
              <a:t> {</a:t>
            </a:r>
          </a:p>
          <a:p>
            <a:r>
              <a:rPr lang="en-US" sz="1400" b="1" i="1" dirty="0">
                <a:solidFill>
                  <a:srgbClr val="00108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app</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use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"/posts"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postRoutes</a:t>
            </a:r>
            <a:r>
              <a:rPr lang="en-US" sz="1400" b="1" i="1" dirty="0">
                <a:solidFill>
                  <a:srgbClr val="000000"/>
                </a:solidFill>
                <a:latin typeface="Courier New" panose="02070309020205020404" pitchFamily="49" charset="0"/>
                <a:cs typeface="Courier New" panose="02070309020205020404" pitchFamily="49" charset="0"/>
              </a:rPr>
              <a:t>);</a:t>
            </a:r>
          </a:p>
          <a:p>
            <a:r>
              <a:rPr lang="en-US" sz="1400" b="1" i="1" dirty="0">
                <a:solidFill>
                  <a:srgbClr val="00108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app</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use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"/users"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userRoutes</a:t>
            </a:r>
            <a:r>
              <a:rPr lang="en-US" sz="1400" b="1" i="1" dirty="0">
                <a:solidFill>
                  <a:srgbClr val="000000"/>
                </a:solidFill>
                <a:latin typeface="Courier New" panose="02070309020205020404" pitchFamily="49" charset="0"/>
                <a:cs typeface="Courier New" panose="02070309020205020404" pitchFamily="49" charset="0"/>
              </a:rPr>
              <a:t>);</a:t>
            </a:r>
          </a:p>
          <a:p>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app</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use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req</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res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00FF"/>
                </a:solidFill>
                <a:latin typeface="Courier New" panose="02070309020205020404" pitchFamily="49" charset="0"/>
                <a:cs typeface="Courier New" panose="02070309020205020404" pitchFamily="49" charset="0"/>
              </a:rPr>
              <a:t>=&gt;</a:t>
            </a:r>
            <a:r>
              <a:rPr lang="en-US" sz="1400" b="1" i="1" dirty="0">
                <a:solidFill>
                  <a:srgbClr val="000000"/>
                </a:solidFill>
                <a:latin typeface="Courier New" panose="02070309020205020404" pitchFamily="49" charset="0"/>
                <a:cs typeface="Courier New" panose="02070309020205020404" pitchFamily="49" charset="0"/>
              </a:rPr>
              <a:t> {</a:t>
            </a:r>
          </a:p>
          <a:p>
            <a:r>
              <a:rPr lang="en-US" sz="1400" b="1" i="1" dirty="0">
                <a:solidFill>
                  <a:srgbClr val="00108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res</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status</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9885A"/>
                </a:solidFill>
                <a:latin typeface="Courier New" panose="02070309020205020404" pitchFamily="49" charset="0"/>
                <a:cs typeface="Courier New" panose="02070309020205020404" pitchFamily="49" charset="0"/>
              </a:rPr>
              <a:t>404</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795E26"/>
                </a:solidFill>
                <a:latin typeface="Courier New" panose="02070309020205020404" pitchFamily="49" charset="0"/>
                <a:cs typeface="Courier New" panose="02070309020205020404" pitchFamily="49" charset="0"/>
              </a:rPr>
              <a:t>json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error:</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"Not found"</a:t>
            </a:r>
            <a:r>
              <a:rPr lang="en-US" sz="1400" b="1" i="1" dirty="0">
                <a:solidFill>
                  <a:srgbClr val="000000"/>
                </a:solidFill>
                <a:latin typeface="Courier New" panose="02070309020205020404" pitchFamily="49" charset="0"/>
                <a:cs typeface="Courier New" panose="02070309020205020404" pitchFamily="49" charset="0"/>
              </a:rPr>
              <a:t> });</a:t>
            </a:r>
          </a:p>
          <a:p>
            <a:r>
              <a:rPr lang="en-US" sz="1400" b="1" i="1" dirty="0">
                <a:solidFill>
                  <a:srgbClr val="000000"/>
                </a:solidFill>
                <a:latin typeface="Courier New" panose="02070309020205020404" pitchFamily="49" charset="0"/>
                <a:cs typeface="Courier New" panose="02070309020205020404" pitchFamily="49" charset="0"/>
              </a:rPr>
              <a:t>  });</a:t>
            </a:r>
          </a:p>
          <a:p>
            <a:r>
              <a:rPr lang="en-US" sz="1400" b="1" i="1" dirty="0">
                <a:solidFill>
                  <a:srgbClr val="000000"/>
                </a:solidFill>
                <a:latin typeface="Courier New" panose="02070309020205020404" pitchFamily="49" charset="0"/>
                <a:cs typeface="Courier New" panose="02070309020205020404" pitchFamily="49" charset="0"/>
              </a:rPr>
              <a:t>};</a:t>
            </a:r>
          </a:p>
          <a:p>
            <a:br>
              <a:rPr lang="en-US" sz="1400" b="1" i="1" dirty="0">
                <a:solidFill>
                  <a:srgbClr val="000000"/>
                </a:solidFill>
                <a:latin typeface="Courier New" panose="02070309020205020404" pitchFamily="49" charset="0"/>
                <a:cs typeface="Courier New" panose="02070309020205020404" pitchFamily="49" charset="0"/>
              </a:rPr>
            </a:br>
            <a:r>
              <a:rPr lang="en-US" sz="1400" b="1" i="1" dirty="0" err="1">
                <a:solidFill>
                  <a:srgbClr val="267F99"/>
                </a:solidFill>
                <a:latin typeface="Courier New" panose="02070309020205020404" pitchFamily="49" charset="0"/>
                <a:cs typeface="Courier New" panose="02070309020205020404" pitchFamily="49" charset="0"/>
              </a:rPr>
              <a:t>module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267F99"/>
                </a:solidFill>
                <a:latin typeface="Courier New" panose="02070309020205020404" pitchFamily="49" charset="0"/>
                <a:cs typeface="Courier New" panose="02070309020205020404" pitchFamily="49" charset="0"/>
              </a:rPr>
              <a:t>exports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err="1">
                <a:solidFill>
                  <a:srgbClr val="001080"/>
                </a:solidFill>
                <a:latin typeface="Courier New" panose="02070309020205020404" pitchFamily="49" charset="0"/>
                <a:cs typeface="Courier New" panose="02070309020205020404" pitchFamily="49" charset="0"/>
              </a:rPr>
              <a:t>constructorMethod</a:t>
            </a:r>
            <a:r>
              <a:rPr lang="en-US" sz="1400" b="1" i="1" dirty="0">
                <a:solidFill>
                  <a:srgbClr val="000000"/>
                </a:solidFill>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17200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333076" y="2322376"/>
            <a:ext cx="11522671" cy="668396"/>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What is the Web and How Does it Work?</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50876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Node as an API (GET)</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743282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purpose of our first servers will be simple: to create an API (Application Program Interface)</a:t>
            </a:r>
          </a:p>
          <a:p>
            <a:r>
              <a:rPr lang="en-US" sz="1800" dirty="0">
                <a:latin typeface="Verdana" panose="020B0604030504040204" pitchFamily="34" charset="0"/>
                <a:ea typeface="Verdana" panose="020B0604030504040204" pitchFamily="34" charset="0"/>
                <a:cs typeface="Verdana" panose="020B0604030504040204" pitchFamily="34" charset="0"/>
              </a:rPr>
              <a:t>An API is a way to interact with a program.</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will begin with treating our servers as an access point to run our applications.  Our first server will allow us to read some blog posts that will be stored in MongoDB.</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Purpose</a:t>
            </a:r>
          </a:p>
        </p:txBody>
      </p:sp>
    </p:spTree>
    <p:extLst>
      <p:ext uri="{BB962C8B-B14F-4D97-AF65-F5344CB8AC3E}">
        <p14:creationId xmlns:p14="http://schemas.microsoft.com/office/powerpoint/2010/main" val="213514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“Seeding” a database means adding initial data.</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running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run seed </a:t>
            </a:r>
            <a:r>
              <a:rPr lang="en-US" sz="2000" dirty="0">
                <a:latin typeface="Verdana" panose="020B0604030504040204" pitchFamily="34" charset="0"/>
                <a:ea typeface="Verdana" panose="020B0604030504040204" pitchFamily="34" charset="0"/>
                <a:cs typeface="Verdana" panose="020B0604030504040204" pitchFamily="34" charset="0"/>
              </a:rPr>
              <a:t>we can run a task we’ve defined in our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package.json</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file, which will run a script that will seed our database with a single user and a single post.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Seeding Our Database</a:t>
            </a:r>
          </a:p>
        </p:txBody>
      </p:sp>
    </p:spTree>
    <p:extLst>
      <p:ext uri="{BB962C8B-B14F-4D97-AF65-F5344CB8AC3E}">
        <p14:creationId xmlns:p14="http://schemas.microsoft.com/office/powerpoint/2010/main" val="307216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is a great deal of data available in a request! For now, we will be focusing on requests and  only be making simple responses.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our blog, we will be using request parameters</a:t>
            </a:r>
          </a:p>
          <a:p>
            <a:r>
              <a:rPr lang="en-US" sz="1800" dirty="0">
                <a:latin typeface="Verdana" panose="020B0604030504040204" pitchFamily="34" charset="0"/>
                <a:ea typeface="Verdana" panose="020B0604030504040204" pitchFamily="34" charset="0"/>
                <a:cs typeface="Verdana" panose="020B0604030504040204" pitchFamily="34" charset="0"/>
              </a:rPr>
              <a:t>Request parameters are dynamic parameters we define in our route.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should read up on the API for request data</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http://expressjs.com/en/api.html#req</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Requesting Data</a:t>
            </a:r>
          </a:p>
        </p:txBody>
      </p:sp>
    </p:spTree>
    <p:extLst>
      <p:ext uri="{BB962C8B-B14F-4D97-AF65-F5344CB8AC3E}">
        <p14:creationId xmlns:p14="http://schemas.microsoft.com/office/powerpoint/2010/main" val="4243171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now, we will only be using two response methods:</a:t>
            </a:r>
          </a:p>
          <a:p>
            <a:r>
              <a:rPr lang="en-US" sz="1800" b="1" i="1" dirty="0" err="1">
                <a:solidFill>
                  <a:srgbClr val="001080"/>
                </a:solidFill>
                <a:latin typeface="Courier New" panose="02070309020205020404" pitchFamily="49" charset="0"/>
                <a:cs typeface="Courier New" panose="02070309020205020404" pitchFamily="49" charset="0"/>
              </a:rPr>
              <a:t>res</a:t>
            </a:r>
            <a:r>
              <a:rPr lang="en-US" sz="1800" b="1" i="1" dirty="0" err="1">
                <a:solidFill>
                  <a:srgbClr val="000000"/>
                </a:solidFill>
                <a:latin typeface="Courier New" panose="02070309020205020404" pitchFamily="49" charset="0"/>
                <a:cs typeface="Courier New" panose="02070309020205020404" pitchFamily="49" charset="0"/>
              </a:rPr>
              <a:t>.</a:t>
            </a:r>
            <a:r>
              <a:rPr lang="en-US" sz="1800" b="1" i="1" dirty="0" err="1">
                <a:solidFill>
                  <a:srgbClr val="795E26"/>
                </a:solidFill>
                <a:latin typeface="Courier New" panose="02070309020205020404" pitchFamily="49" charset="0"/>
                <a:cs typeface="Courier New" panose="02070309020205020404" pitchFamily="49" charset="0"/>
              </a:rPr>
              <a:t>json</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err="1">
                <a:solidFill>
                  <a:srgbClr val="001080"/>
                </a:solidFill>
                <a:latin typeface="Courier New" panose="02070309020205020404" pitchFamily="49" charset="0"/>
                <a:cs typeface="Courier New" panose="02070309020205020404" pitchFamily="49" charset="0"/>
              </a:rPr>
              <a:t>someData</a:t>
            </a:r>
            <a:r>
              <a:rPr lang="en-US" sz="1800" b="1" i="1" dirty="0">
                <a:solidFill>
                  <a:srgbClr val="000000"/>
                </a:solidFill>
                <a:latin typeface="Courier New" panose="02070309020205020404" pitchFamily="49"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will send a JSON object as the response with a status code of 200 (unless otherwise  specified)</a:t>
            </a:r>
          </a:p>
          <a:p>
            <a:r>
              <a:rPr lang="en-US" sz="1800" b="1" i="1" dirty="0" err="1">
                <a:solidFill>
                  <a:srgbClr val="001080"/>
                </a:solidFill>
                <a:latin typeface="Courier New" panose="02070309020205020404" pitchFamily="49" charset="0"/>
                <a:cs typeface="Courier New" panose="02070309020205020404" pitchFamily="49" charset="0"/>
              </a:rPr>
              <a:t>res</a:t>
            </a:r>
            <a:r>
              <a:rPr lang="en-US" sz="1800" b="1" i="1" dirty="0" err="1">
                <a:solidFill>
                  <a:srgbClr val="000000"/>
                </a:solidFill>
                <a:latin typeface="Courier New" panose="02070309020205020404" pitchFamily="49" charset="0"/>
                <a:cs typeface="Courier New" panose="02070309020205020404" pitchFamily="49" charset="0"/>
              </a:rPr>
              <a:t>.</a:t>
            </a:r>
            <a:r>
              <a:rPr lang="en-US" sz="1800" b="1" i="1" dirty="0" err="1">
                <a:solidFill>
                  <a:srgbClr val="795E26"/>
                </a:solidFill>
                <a:latin typeface="Courier New" panose="02070309020205020404" pitchFamily="49" charset="0"/>
                <a:cs typeface="Courier New" panose="02070309020205020404" pitchFamily="49" charset="0"/>
              </a:rPr>
              <a:t>status</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err="1">
                <a:solidFill>
                  <a:srgbClr val="001080"/>
                </a:solidFill>
                <a:latin typeface="Courier New" panose="02070309020205020404" pitchFamily="49" charset="0"/>
                <a:cs typeface="Courier New" panose="02070309020205020404" pitchFamily="49" charset="0"/>
              </a:rPr>
              <a:t>statusCode</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795E26"/>
                </a:solidFill>
                <a:latin typeface="Courier New" panose="02070309020205020404" pitchFamily="49" charset="0"/>
                <a:cs typeface="Courier New" panose="02070309020205020404" pitchFamily="49" charset="0"/>
              </a:rPr>
              <a:t>send</a:t>
            </a:r>
            <a:r>
              <a:rPr lang="en-US" sz="1800" b="1" i="1" dirty="0">
                <a:solidFill>
                  <a:srgbClr val="000000"/>
                </a:solidFill>
                <a:latin typeface="Courier New" panose="02070309020205020404" pitchFamily="49"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will issue a response with the provided status code</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Sending a Response</a:t>
            </a:r>
          </a:p>
        </p:txBody>
      </p:sp>
    </p:spTree>
    <p:extLst>
      <p:ext uri="{BB962C8B-B14F-4D97-AF65-F5344CB8AC3E}">
        <p14:creationId xmlns:p14="http://schemas.microsoft.com/office/powerpoint/2010/main" val="2094009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180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0927" y="1551411"/>
            <a:ext cx="11826969" cy="449835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One of the most commonly used services on the Internet is the World Wide Web (WWW). The application protocol that makes the web work is </a:t>
            </a:r>
            <a:r>
              <a:rPr lang="en-US" sz="2000" b="1" dirty="0">
                <a:latin typeface="Verdana" panose="020B0604030504040204" pitchFamily="34" charset="0"/>
                <a:ea typeface="Verdana" panose="020B0604030504040204" pitchFamily="34" charset="0"/>
                <a:cs typeface="Verdana" panose="020B0604030504040204" pitchFamily="34" charset="0"/>
              </a:rPr>
              <a:t>Hypertext Transfer Protocol</a:t>
            </a:r>
            <a:r>
              <a:rPr lang="en-US" sz="2000" dirty="0">
                <a:latin typeface="Verdana" panose="020B0604030504040204" pitchFamily="34" charset="0"/>
                <a:ea typeface="Verdana" panose="020B0604030504040204" pitchFamily="34" charset="0"/>
                <a:cs typeface="Verdana" panose="020B0604030504040204" pitchFamily="34" charset="0"/>
              </a:rPr>
              <a:t> or </a:t>
            </a:r>
            <a:r>
              <a:rPr lang="en-US" sz="2000" b="1" dirty="0">
                <a:latin typeface="Verdana" panose="020B0604030504040204" pitchFamily="34" charset="0"/>
                <a:ea typeface="Verdana" panose="020B0604030504040204" pitchFamily="34" charset="0"/>
                <a:cs typeface="Verdana" panose="020B0604030504040204" pitchFamily="34" charset="0"/>
              </a:rPr>
              <a:t>HTTP</a:t>
            </a:r>
            <a:r>
              <a:rPr lang="en-US" sz="2000" dirty="0">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Do not confuse this with the Hypertext Markup Language (HTML). HTML is the language used to write web pages. HTTP is the protocol that clients and web servers use to communicate with each other over the Internet. It is an application level protocol because it sits on top of the TCP layer in the protocol stack and is used by specific applications to talk to one another. In this case the applications are web browsers and web servers. </a:t>
            </a:r>
            <a:br>
              <a:rPr lang="en-US" sz="2000" dirty="0"/>
            </a:b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Core Process of the Web: HTTP</a:t>
            </a:r>
          </a:p>
        </p:txBody>
      </p:sp>
    </p:spTree>
    <p:extLst>
      <p:ext uri="{BB962C8B-B14F-4D97-AF65-F5344CB8AC3E}">
        <p14:creationId xmlns:p14="http://schemas.microsoft.com/office/powerpoint/2010/main" val="351684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0927" y="1551411"/>
            <a:ext cx="11826969" cy="449835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HTTP is a connectionless text-based protocol. Clients (usually web browsers, but not limited to just web browsers) send requests to web servers for web elements such as web pages, assets and data.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After the request is serviced by a server, the connection between client and server across the Internet is disconnected. A new connection must be made for each request. Most protocols are connection oriented. This means that the two computers communicating with each other keep the connection open over the Internet. HTTP does not however. Before an HTTP request can be made by a client, a new connection must be made to the server.</a:t>
            </a: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Core Process of the Web: HTTP</a:t>
            </a:r>
          </a:p>
        </p:txBody>
      </p:sp>
    </p:spTree>
    <p:extLst>
      <p:ext uri="{BB962C8B-B14F-4D97-AF65-F5344CB8AC3E}">
        <p14:creationId xmlns:p14="http://schemas.microsoft.com/office/powerpoint/2010/main" val="62487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0927" y="1551411"/>
            <a:ext cx="11826969" cy="449835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At the end of the day, the web is all about the communication of ideas. Everything in the web can be seen as a request and a response</a:t>
            </a:r>
          </a:p>
          <a:p>
            <a:r>
              <a:rPr lang="en-US" sz="1800" dirty="0">
                <a:latin typeface="Verdana" panose="020B0604030504040204" pitchFamily="34" charset="0"/>
                <a:ea typeface="Verdana" panose="020B0604030504040204" pitchFamily="34" charset="0"/>
                <a:cs typeface="Verdana" panose="020B0604030504040204" pitchFamily="34" charset="0"/>
              </a:rPr>
              <a:t>When you go to a news website, you’re requesting news and receiving news in response.</a:t>
            </a:r>
          </a:p>
          <a:p>
            <a:r>
              <a:rPr lang="en-US" sz="1800" dirty="0">
                <a:latin typeface="Verdana" panose="020B0604030504040204" pitchFamily="34" charset="0"/>
                <a:ea typeface="Verdana" panose="020B0604030504040204" pitchFamily="34" charset="0"/>
                <a:cs typeface="Verdana" panose="020B0604030504040204" pitchFamily="34" charset="0"/>
              </a:rPr>
              <a:t>When you go to a shopping website, you’re requesting product information and receiving relevant information.</a:t>
            </a:r>
          </a:p>
          <a:p>
            <a:r>
              <a:rPr lang="en-US" sz="1800" dirty="0">
                <a:latin typeface="Verdana" panose="020B0604030504040204" pitchFamily="34" charset="0"/>
                <a:ea typeface="Verdana" panose="020B0604030504040204" pitchFamily="34" charset="0"/>
                <a:cs typeface="Verdana" panose="020B0604030504040204" pitchFamily="34" charset="0"/>
              </a:rPr>
              <a:t>When your server receives input, it determines what to do with that input and outputs the proper response.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Your duty as a web developer is to make that communication possible. Your programs will get a request and give a response and allow that communication to occur as smoothly as possible.</a:t>
            </a: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Core Process of the Web</a:t>
            </a:r>
          </a:p>
        </p:txBody>
      </p:sp>
    </p:spTree>
    <p:extLst>
      <p:ext uri="{BB962C8B-B14F-4D97-AF65-F5344CB8AC3E}">
        <p14:creationId xmlns:p14="http://schemas.microsoft.com/office/powerpoint/2010/main" val="11674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Core Process of the Web</a:t>
            </a:r>
          </a:p>
        </p:txBody>
      </p:sp>
      <p:pic>
        <p:nvPicPr>
          <p:cNvPr id="8" name="Content Placeholder 4" descr="4812602012.eps">
            <a:extLst>
              <a:ext uri="{FF2B5EF4-FFF2-40B4-BE49-F238E27FC236}">
                <a16:creationId xmlns:a16="http://schemas.microsoft.com/office/drawing/2014/main" id="{189D24C9-B0AD-644A-B179-BC1910546251}"/>
              </a:ext>
            </a:extLst>
          </p:cNvPr>
          <p:cNvPicPr>
            <a:picLocks noChangeAspect="1"/>
          </p:cNvPicPr>
          <p:nvPr/>
        </p:nvPicPr>
        <p:blipFill>
          <a:blip r:embed="rId2">
            <a:extLst>
              <a:ext uri="{28A0092B-C50C-407E-A947-70E740481C1C}">
                <a14:useLocalDpi xmlns:a14="http://schemas.microsoft.com/office/drawing/2010/main" val="0"/>
              </a:ext>
            </a:extLst>
          </a:blip>
          <a:srcRect l="-9140" r="-9140"/>
          <a:stretch>
            <a:fillRect/>
          </a:stretch>
        </p:blipFill>
        <p:spPr>
          <a:xfrm>
            <a:off x="2201068" y="1380186"/>
            <a:ext cx="7786687" cy="4525963"/>
          </a:xfrm>
          <a:prstGeom prst="rect">
            <a:avLst/>
          </a:prstGeom>
        </p:spPr>
      </p:pic>
    </p:spTree>
    <p:extLst>
      <p:ext uri="{BB962C8B-B14F-4D97-AF65-F5344CB8AC3E}">
        <p14:creationId xmlns:p14="http://schemas.microsoft.com/office/powerpoint/2010/main" val="92243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13122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Every time you navigate to a website, your browser sends a request on your behalf to the server.</a:t>
            </a:r>
          </a:p>
          <a:p>
            <a:r>
              <a:rPr lang="en-US" sz="1800" dirty="0">
                <a:latin typeface="Verdana" panose="020B0604030504040204" pitchFamily="34" charset="0"/>
                <a:ea typeface="Verdana" panose="020B0604030504040204" pitchFamily="34" charset="0"/>
                <a:cs typeface="Verdana" panose="020B0604030504040204" pitchFamily="34" charset="0"/>
              </a:rPr>
              <a:t>There is a lot to an HTTP request!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https://developer.mozilla.org/en-US/docs/Web/HTTP</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r>
              <a:rPr lang="en-US" sz="1800" dirty="0">
                <a:latin typeface="Verdana" panose="020B0604030504040204" pitchFamily="34" charset="0"/>
                <a:ea typeface="Verdana" panose="020B0604030504040204" pitchFamily="34" charset="0"/>
                <a:cs typeface="Verdana" panose="020B0604030504040204" pitchFamily="34" charset="0"/>
              </a:rPr>
              <a:t>Each request follows a standardized process!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https://www.w3.org/wiki/How_does_the_Internet_work</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Every request is formatted in a specific way, with the same data provided on each request.  A request to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http://google.com/</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would look like: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Request</a:t>
            </a:r>
          </a:p>
        </p:txBody>
      </p:sp>
      <p:sp>
        <p:nvSpPr>
          <p:cNvPr id="6" name="object 4">
            <a:extLst>
              <a:ext uri="{FF2B5EF4-FFF2-40B4-BE49-F238E27FC236}">
                <a16:creationId xmlns:a16="http://schemas.microsoft.com/office/drawing/2014/main" id="{E2F53816-9C44-D342-8E89-DBCAEF045D05}"/>
              </a:ext>
            </a:extLst>
          </p:cNvPr>
          <p:cNvSpPr>
            <a:spLocks noChangeAspect="1"/>
          </p:cNvSpPr>
          <p:nvPr/>
        </p:nvSpPr>
        <p:spPr>
          <a:xfrm>
            <a:off x="930489" y="3985496"/>
            <a:ext cx="10089673" cy="199720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1424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067343"/>
            <a:ext cx="11585731" cy="4385167"/>
          </a:xfrm>
        </p:spPr>
        <p:txBody>
          <a:bodyPr/>
          <a:lstStyle/>
          <a:p>
            <a:pPr marL="0" marR="5080" indent="0">
              <a:lnSpc>
                <a:spcPts val="2170"/>
              </a:lnSpc>
              <a:spcBef>
                <a:spcPts val="360"/>
              </a:spcBef>
              <a:buNone/>
            </a:pPr>
            <a:r>
              <a:rPr lang="en-US" sz="2000" dirty="0">
                <a:latin typeface="Verdana" panose="020B0604030504040204" pitchFamily="34" charset="0"/>
                <a:ea typeface="Verdana" panose="020B0604030504040204" pitchFamily="34" charset="0"/>
                <a:cs typeface="Verdana" panose="020B0604030504040204" pitchFamily="34" charset="0"/>
              </a:rPr>
              <a:t>The HTTP request has a lot of data that is sent including:</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HTTP verb signifying what action you are trying to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1800" dirty="0">
                <a:latin typeface="Verdana" panose="020B0604030504040204" pitchFamily="34" charset="0"/>
                <a:ea typeface="Verdana" panose="020B0604030504040204" pitchFamily="34" charset="0"/>
                <a:cs typeface="Verdana" panose="020B0604030504040204" pitchFamily="34" charset="0"/>
              </a:rPr>
              <a:t>).</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The protocol.  </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The server you want to connect to (the HOST).</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The User-Agent: Information about the user’s browser, platform etc..</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The location of the resource you want to access on that server (the location).  </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Headers: headers are metadata about your request, these include cookies</a:t>
            </a:r>
            <a:r>
              <a:rPr lang="en-US" sz="2000" dirty="0">
                <a:latin typeface="Verdana" panose="020B0604030504040204" pitchFamily="34" charset="0"/>
                <a:ea typeface="Verdana" panose="020B0604030504040204" pitchFamily="34" charset="0"/>
                <a:cs typeface="Verdana" panose="020B0604030504040204" pitchFamily="34" charset="0"/>
              </a:rPr>
              <a:t>!.</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Request body (if there is one).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Parts of That Request</a:t>
            </a:r>
          </a:p>
        </p:txBody>
      </p:sp>
    </p:spTree>
    <p:extLst>
      <p:ext uri="{BB962C8B-B14F-4D97-AF65-F5344CB8AC3E}">
        <p14:creationId xmlns:p14="http://schemas.microsoft.com/office/powerpoint/2010/main" val="806738060"/>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55727</TotalTime>
  <Words>2660</Words>
  <Application>Microsoft Macintosh PowerPoint</Application>
  <PresentationFormat>Custom</PresentationFormat>
  <Paragraphs>250</Paragraphs>
  <Slides>35</Slides>
  <Notes>3</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35</vt:i4>
      </vt:variant>
    </vt:vector>
  </HeadingPairs>
  <TitlesOfParts>
    <vt:vector size="50" baseType="lpstr">
      <vt:lpstr>Arial</vt:lpstr>
      <vt:lpstr>Calibri</vt:lpstr>
      <vt:lpstr>Century Gothic</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The Core Process of the Web: HTTP</vt:lpstr>
      <vt:lpstr>The Core Process of the Web: HTTP</vt:lpstr>
      <vt:lpstr>The Core Process of the Web</vt:lpstr>
      <vt:lpstr>The Core Process of the Web</vt:lpstr>
      <vt:lpstr>The Request</vt:lpstr>
      <vt:lpstr>Parts of That Request</vt:lpstr>
      <vt:lpstr>Parts of That Request</vt:lpstr>
      <vt:lpstr>What Does the Server Do with That Information?</vt:lpstr>
      <vt:lpstr>The Response</vt:lpstr>
      <vt:lpstr>Request/Response Example</vt:lpstr>
      <vt:lpstr>Status Codes</vt:lpstr>
      <vt:lpstr>The Browser</vt:lpstr>
      <vt:lpstr>The Browser</vt:lpstr>
      <vt:lpstr>The Browser</vt:lpstr>
      <vt:lpstr>More Than Just Web Pages</vt:lpstr>
      <vt:lpstr>What is JSON?</vt:lpstr>
      <vt:lpstr>PowerPoint Presentation</vt:lpstr>
      <vt:lpstr>Express</vt:lpstr>
      <vt:lpstr>What is a Route?</vt:lpstr>
      <vt:lpstr>Request Methods</vt:lpstr>
      <vt:lpstr>GET Requests</vt:lpstr>
      <vt:lpstr>POST Requests</vt:lpstr>
      <vt:lpstr>Creating Route Modules</vt:lpstr>
      <vt:lpstr>General Organization</vt:lpstr>
      <vt:lpstr>Express</vt:lpstr>
      <vt:lpstr>Requiring a Folder</vt:lpstr>
      <vt:lpstr>PowerPoint Presentation</vt:lpstr>
      <vt:lpstr>The Purpose</vt:lpstr>
      <vt:lpstr>Seeding Our Database</vt:lpstr>
      <vt:lpstr>Requesting Data</vt:lpstr>
      <vt:lpstr>Sending a Response</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1599</cp:revision>
  <cp:lastPrinted>2016-08-09T14:57:31Z</cp:lastPrinted>
  <dcterms:created xsi:type="dcterms:W3CDTF">2013-11-01T14:42:31Z</dcterms:created>
  <dcterms:modified xsi:type="dcterms:W3CDTF">2020-01-02T20:16:02Z</dcterms:modified>
</cp:coreProperties>
</file>