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47"/>
  </p:notesMasterIdLst>
  <p:handoutMasterIdLst>
    <p:handoutMasterId r:id="rId48"/>
  </p:handoutMasterIdLst>
  <p:sldIdLst>
    <p:sldId id="293" r:id="rId10"/>
    <p:sldId id="292" r:id="rId11"/>
    <p:sldId id="324" r:id="rId12"/>
    <p:sldId id="329" r:id="rId13"/>
    <p:sldId id="306" r:id="rId14"/>
    <p:sldId id="330" r:id="rId15"/>
    <p:sldId id="331" r:id="rId16"/>
    <p:sldId id="332" r:id="rId17"/>
    <p:sldId id="333" r:id="rId18"/>
    <p:sldId id="334" r:id="rId19"/>
    <p:sldId id="344" r:id="rId20"/>
    <p:sldId id="345" r:id="rId21"/>
    <p:sldId id="335" r:id="rId22"/>
    <p:sldId id="336" r:id="rId23"/>
    <p:sldId id="337" r:id="rId24"/>
    <p:sldId id="350" r:id="rId25"/>
    <p:sldId id="349" r:id="rId26"/>
    <p:sldId id="338" r:id="rId27"/>
    <p:sldId id="339" r:id="rId28"/>
    <p:sldId id="340" r:id="rId29"/>
    <p:sldId id="352" r:id="rId30"/>
    <p:sldId id="353" r:id="rId31"/>
    <p:sldId id="354" r:id="rId32"/>
    <p:sldId id="341" r:id="rId33"/>
    <p:sldId id="355" r:id="rId34"/>
    <p:sldId id="342" r:id="rId35"/>
    <p:sldId id="348" r:id="rId36"/>
    <p:sldId id="343" r:id="rId37"/>
    <p:sldId id="356" r:id="rId38"/>
    <p:sldId id="346" r:id="rId39"/>
    <p:sldId id="347" r:id="rId40"/>
    <p:sldId id="357" r:id="rId41"/>
    <p:sldId id="358" r:id="rId42"/>
    <p:sldId id="360" r:id="rId43"/>
    <p:sldId id="361" r:id="rId44"/>
    <p:sldId id="362" r:id="rId45"/>
    <p:sldId id="388" r:id="rId4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3D"/>
    <a:srgbClr val="AB262E"/>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00" autoAdjust="0"/>
    <p:restoredTop sz="50000" autoAdjust="0"/>
  </p:normalViewPr>
  <p:slideViewPr>
    <p:cSldViewPr snapToGrid="0">
      <p:cViewPr>
        <p:scale>
          <a:sx n="100" d="100"/>
          <a:sy n="100" d="100"/>
        </p:scale>
        <p:origin x="720" y="1024"/>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12/31/19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12/31/19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hyperlink" Target="https://www.w3schools.com/jsref/jsref_endswith.asp" TargetMode="External"/><Relationship Id="rId13" Type="http://schemas.openxmlformats.org/officeDocument/2006/relationships/hyperlink" Target="https://www.w3schools.com/jsref/jsref_tolocalelowercase.asp" TargetMode="External"/><Relationship Id="rId18" Type="http://schemas.openxmlformats.org/officeDocument/2006/relationships/hyperlink" Target="https://www.w3schools.com/jsref/jsref_localecompare.asp" TargetMode="External"/><Relationship Id="rId26" Type="http://schemas.openxmlformats.org/officeDocument/2006/relationships/hyperlink" Target="https://www.w3schools.com/jsref/jsref_search.asp" TargetMode="External"/><Relationship Id="rId3" Type="http://schemas.openxmlformats.org/officeDocument/2006/relationships/hyperlink" Target="https://www.w3schools.com/jsref/jsref_slice_string.asp" TargetMode="External"/><Relationship Id="rId21" Type="http://schemas.openxmlformats.org/officeDocument/2006/relationships/hyperlink" Target="https://www.w3schools.com/jsref/jsref_touppercase.asp" TargetMode="External"/><Relationship Id="rId7" Type="http://schemas.openxmlformats.org/officeDocument/2006/relationships/hyperlink" Target="https://www.w3schools.com/jsref/jsref_startswith.asp" TargetMode="External"/><Relationship Id="rId12" Type="http://schemas.openxmlformats.org/officeDocument/2006/relationships/hyperlink" Target="https://www.w3schools.com/jsref/jsref_includes.asp" TargetMode="External"/><Relationship Id="rId17" Type="http://schemas.openxmlformats.org/officeDocument/2006/relationships/hyperlink" Target="https://www.w3schools.com/jsref/jsref_tolowercase.asp" TargetMode="External"/><Relationship Id="rId25" Type="http://schemas.openxmlformats.org/officeDocument/2006/relationships/hyperlink" Target="https://www.w3schools.com/jsref/jsref_valueof_string.asp" TargetMode="External"/><Relationship Id="rId2" Type="http://schemas.openxmlformats.org/officeDocument/2006/relationships/hyperlink" Target="https://www.w3schools.com/jsref/jsref_charat.asp" TargetMode="External"/><Relationship Id="rId16" Type="http://schemas.openxmlformats.org/officeDocument/2006/relationships/hyperlink" Target="https://www.w3schools.com/jsref/jsref_lastindexof.asp" TargetMode="External"/><Relationship Id="rId20" Type="http://schemas.openxmlformats.org/officeDocument/2006/relationships/hyperlink" Target="https://www.w3schools.com/jsref/jsref_match.asp" TargetMode="External"/><Relationship Id="rId1" Type="http://schemas.openxmlformats.org/officeDocument/2006/relationships/slideLayout" Target="../slideLayouts/slideLayout9.xml"/><Relationship Id="rId6" Type="http://schemas.openxmlformats.org/officeDocument/2006/relationships/hyperlink" Target="https://www.w3schools.com/jsref/jsref_concat_string.asp" TargetMode="External"/><Relationship Id="rId11" Type="http://schemas.openxmlformats.org/officeDocument/2006/relationships/hyperlink" Target="https://www.w3schools.com/jsref/jsref_substring.asp" TargetMode="External"/><Relationship Id="rId24" Type="http://schemas.openxmlformats.org/officeDocument/2006/relationships/hyperlink" Target="https://www.w3schools.com/jsref/jsref_replace.asp" TargetMode="External"/><Relationship Id="rId5" Type="http://schemas.openxmlformats.org/officeDocument/2006/relationships/hyperlink" Target="https://www.w3schools.com/jsref/jsref_split.asp" TargetMode="External"/><Relationship Id="rId15" Type="http://schemas.openxmlformats.org/officeDocument/2006/relationships/hyperlink" Target="https://www.w3schools.com/jsref/jsref_tolocaleuppercase.asp" TargetMode="External"/><Relationship Id="rId23" Type="http://schemas.openxmlformats.org/officeDocument/2006/relationships/hyperlink" Target="https://www.w3schools.com/jsref/jsref_trim_string.asp" TargetMode="External"/><Relationship Id="rId10" Type="http://schemas.openxmlformats.org/officeDocument/2006/relationships/hyperlink" Target="https://www.w3schools.com/jsref/jsref_fromcharcode.asp" TargetMode="External"/><Relationship Id="rId19" Type="http://schemas.openxmlformats.org/officeDocument/2006/relationships/hyperlink" Target="https://www.w3schools.com/jsref/jsref_tostring_string.asp" TargetMode="External"/><Relationship Id="rId4" Type="http://schemas.openxmlformats.org/officeDocument/2006/relationships/hyperlink" Target="https://www.w3schools.com/jsref/jsref_charcodeat.asp" TargetMode="External"/><Relationship Id="rId9" Type="http://schemas.openxmlformats.org/officeDocument/2006/relationships/hyperlink" Target="https://www.w3schools.com/jsref/jsref_substr.asp" TargetMode="External"/><Relationship Id="rId14" Type="http://schemas.openxmlformats.org/officeDocument/2006/relationships/hyperlink" Target="https://www.w3schools.com/jsref/jsref_indexof.asp" TargetMode="External"/><Relationship Id="rId22" Type="http://schemas.openxmlformats.org/officeDocument/2006/relationships/hyperlink" Target="https://www.w3schools.com/jsref/jsref_repeat.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Math"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mailto:Patrick.Hill@stevens.edu" TargetMode="Externa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hyperlink" Target="https://hackernoon.com/understanding-javascript-scope-1d4a74adcdf5" TargetMode="Externa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esbos.com/destructuring-objects/" TargetMode="Externa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openxmlformats.org/officeDocument/2006/relationships/hyperlink" Target="https://www.w3schools.com/jsref/jsref_every.asp" TargetMode="External"/><Relationship Id="rId13" Type="http://schemas.openxmlformats.org/officeDocument/2006/relationships/hyperlink" Target="https://www.w3schools.com/jsref/jsref_reduceright.asp" TargetMode="External"/><Relationship Id="rId18" Type="http://schemas.openxmlformats.org/officeDocument/2006/relationships/hyperlink" Target="https://www.w3schools.com/jsref/jsref_foreach.asp" TargetMode="External"/><Relationship Id="rId26" Type="http://schemas.openxmlformats.org/officeDocument/2006/relationships/hyperlink" Target="https://www.w3schools.com/jsref/jsref_isarray.asp" TargetMode="External"/><Relationship Id="rId3" Type="http://schemas.openxmlformats.org/officeDocument/2006/relationships/hyperlink" Target="https://www.w3schools.com/jsref/jsref_lastindexof_array.asp" TargetMode="External"/><Relationship Id="rId21" Type="http://schemas.openxmlformats.org/officeDocument/2006/relationships/hyperlink" Target="https://www.w3schools.com/jsref/jsref_some.asp" TargetMode="External"/><Relationship Id="rId7" Type="http://schemas.openxmlformats.org/officeDocument/2006/relationships/hyperlink" Target="https://www.w3schools.com/jsref/jsref_pop.asp" TargetMode="External"/><Relationship Id="rId12" Type="http://schemas.openxmlformats.org/officeDocument/2006/relationships/hyperlink" Target="https://www.w3schools.com/jsref/jsref_filter.asp" TargetMode="External"/><Relationship Id="rId17" Type="http://schemas.openxmlformats.org/officeDocument/2006/relationships/hyperlink" Target="https://www.w3schools.com/jsref/jsref_shift.asp" TargetMode="External"/><Relationship Id="rId25" Type="http://schemas.openxmlformats.org/officeDocument/2006/relationships/hyperlink" Target="https://www.w3schools.com/jsref/jsref_splice.asp" TargetMode="External"/><Relationship Id="rId2" Type="http://schemas.openxmlformats.org/officeDocument/2006/relationships/hyperlink" Target="https://www.w3schools.com/jsref/jsref_concat_array.asp" TargetMode="External"/><Relationship Id="rId16" Type="http://schemas.openxmlformats.org/officeDocument/2006/relationships/hyperlink" Target="https://www.w3schools.com/jsref/jsref_findindex.asp" TargetMode="External"/><Relationship Id="rId20" Type="http://schemas.openxmlformats.org/officeDocument/2006/relationships/hyperlink" Target="https://www.w3schools.com/jsref/jsref_from.asp" TargetMode="External"/><Relationship Id="rId29" Type="http://schemas.openxmlformats.org/officeDocument/2006/relationships/hyperlink" Target="https://www.w3schools.com/jsref/jsref_unshift.asp" TargetMode="External"/><Relationship Id="rId1" Type="http://schemas.openxmlformats.org/officeDocument/2006/relationships/slideLayout" Target="../slideLayouts/slideLayout9.xml"/><Relationship Id="rId6" Type="http://schemas.openxmlformats.org/officeDocument/2006/relationships/hyperlink" Target="https://www.w3schools.com/jsref/jsref_entries.asp" TargetMode="External"/><Relationship Id="rId11" Type="http://schemas.openxmlformats.org/officeDocument/2006/relationships/hyperlink" Target="https://www.w3schools.com/jsref/jsref_reduce.asp" TargetMode="External"/><Relationship Id="rId24" Type="http://schemas.openxmlformats.org/officeDocument/2006/relationships/hyperlink" Target="https://www.w3schools.com/jsref/jsref_indexof_array.asp" TargetMode="External"/><Relationship Id="rId5" Type="http://schemas.openxmlformats.org/officeDocument/2006/relationships/hyperlink" Target="https://www.w3schools.com/jsref/jsref_map.asp" TargetMode="External"/><Relationship Id="rId15" Type="http://schemas.openxmlformats.org/officeDocument/2006/relationships/hyperlink" Target="https://www.w3schools.com/jsref/jsref_reverse.asp" TargetMode="External"/><Relationship Id="rId23" Type="http://schemas.openxmlformats.org/officeDocument/2006/relationships/hyperlink" Target="https://www.w3schools.com/jsref/jsref_sort.asp" TargetMode="External"/><Relationship Id="rId28" Type="http://schemas.openxmlformats.org/officeDocument/2006/relationships/hyperlink" Target="https://www.w3schools.com/jsref/jsref_join.asp" TargetMode="External"/><Relationship Id="rId10" Type="http://schemas.openxmlformats.org/officeDocument/2006/relationships/hyperlink" Target="https://www.w3schools.com/jsref/jsref_fill.asp" TargetMode="External"/><Relationship Id="rId19" Type="http://schemas.openxmlformats.org/officeDocument/2006/relationships/hyperlink" Target="https://www.w3schools.com/jsref/jsref_slice_array.asp" TargetMode="External"/><Relationship Id="rId31" Type="http://schemas.openxmlformats.org/officeDocument/2006/relationships/hyperlink" Target="https://www.w3schools.com/jsref/jsref_valueof_array.asp" TargetMode="External"/><Relationship Id="rId4" Type="http://schemas.openxmlformats.org/officeDocument/2006/relationships/hyperlink" Target="https://www.w3schools.com/jsref/jsref_copywithin.asp" TargetMode="External"/><Relationship Id="rId9" Type="http://schemas.openxmlformats.org/officeDocument/2006/relationships/hyperlink" Target="https://www.w3schools.com/jsref/jsref_push.asp" TargetMode="External"/><Relationship Id="rId14" Type="http://schemas.openxmlformats.org/officeDocument/2006/relationships/hyperlink" Target="https://www.w3schools.com/jsref/jsref_find.asp" TargetMode="External"/><Relationship Id="rId22" Type="http://schemas.openxmlformats.org/officeDocument/2006/relationships/hyperlink" Target="https://www.w3schools.com/jsref/jsref_includes_array.asp" TargetMode="External"/><Relationship Id="rId27" Type="http://schemas.openxmlformats.org/officeDocument/2006/relationships/hyperlink" Target="https://www.w3schools.com/jsref/jsref_tostring_array.asp" TargetMode="External"/><Relationship Id="rId30" Type="http://schemas.openxmlformats.org/officeDocument/2006/relationships/hyperlink" Target="https://www.w3schools.com/jsref/jsref_keys.asp"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1609344" y="2138947"/>
            <a:ext cx="9189720"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800" b="1" dirty="0">
                <a:latin typeface="Verdana" panose="020B0604030504040204" pitchFamily="34" charset="0"/>
                <a:ea typeface="Verdana" panose="020B0604030504040204" pitchFamily="34" charset="0"/>
                <a:cs typeface="Verdana" panose="020B0604030504040204" pitchFamily="34" charset="0"/>
              </a:rPr>
              <a:t>Introduction to JavaScript</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19964"/>
            <a:ext cx="11585731" cy="4385167"/>
          </a:xfrm>
        </p:spPr>
        <p:txBody>
          <a:bodyPr/>
          <a:lstStyle/>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JavaScript is a loosely typed language, a concept that you may have seen before.</a:t>
            </a:r>
          </a:p>
          <a:p>
            <a:pPr marL="12700" marR="903605">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Loose typing means that you don’t strictly declare types for variables, and you can change the type of data that you store in each variable.</a:t>
            </a:r>
          </a:p>
          <a:p>
            <a:pPr marL="12700" marR="903605">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Due to this loosely typed nature, you will need to check all inputs for</a:t>
            </a:r>
          </a:p>
          <a:p>
            <a:pPr marL="927100" marR="903605" lvl="2" indent="-342900">
              <a:lnSpc>
                <a:spcPts val="2200"/>
              </a:lnSpc>
              <a:spcBef>
                <a:spcPts val="340"/>
              </a:spcBef>
              <a:buFont typeface="+mj-lt"/>
              <a:buAutoNum type="arabicPeriod"/>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If there is any input at all.</a:t>
            </a:r>
          </a:p>
          <a:p>
            <a:pPr marL="927100" marR="903605" lvl="2" indent="-342900">
              <a:lnSpc>
                <a:spcPts val="2200"/>
              </a:lnSpc>
              <a:spcBef>
                <a:spcPts val="340"/>
              </a:spcBef>
              <a:buFont typeface="+mj-lt"/>
              <a:buAutoNum type="arabicPeriod"/>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The input is the correct data type.</a:t>
            </a:r>
          </a:p>
          <a:p>
            <a:pPr marL="927100" marR="903605" lvl="2" indent="-342900">
              <a:lnSpc>
                <a:spcPts val="2200"/>
              </a:lnSpc>
              <a:spcBef>
                <a:spcPts val="340"/>
              </a:spcBef>
              <a:buFont typeface="+mj-lt"/>
              <a:buAutoNum type="arabicPeriod"/>
            </a:pPr>
            <a:r>
              <a:rPr lang="en-US" sz="1600" dirty="0">
                <a:solidFill>
                  <a:srgbClr val="404040"/>
                </a:solidFill>
                <a:latin typeface="Verdana" panose="020B0604030504040204" pitchFamily="34" charset="0"/>
                <a:ea typeface="Verdana" panose="020B0604030504040204" pitchFamily="34" charset="0"/>
                <a:cs typeface="Verdana" panose="020B0604030504040204" pitchFamily="34" charset="0"/>
              </a:rPr>
              <a:t>The input is in the correct range.</a:t>
            </a:r>
          </a:p>
          <a:p>
            <a:pPr marL="184150" marR="903605" lvl="1" indent="0">
              <a:lnSpc>
                <a:spcPts val="2200"/>
              </a:lnSpc>
              <a:spcBef>
                <a:spcPts val="340"/>
              </a:spcBef>
              <a:buNone/>
            </a:pPr>
            <a:endParaRPr lang="en-US"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184150" marR="903605" lvl="1" indent="0">
              <a:lnSpc>
                <a:spcPts val="2200"/>
              </a:lnSpc>
              <a:spcBef>
                <a:spcPts val="340"/>
              </a:spcBef>
              <a:buNone/>
            </a:pPr>
            <a:endParaRPr lang="en-US"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Some Basic Facts About JavaScript</a:t>
            </a:r>
          </a:p>
        </p:txBody>
      </p:sp>
    </p:spTree>
    <p:extLst>
      <p:ext uri="{BB962C8B-B14F-4D97-AF65-F5344CB8AC3E}">
        <p14:creationId xmlns:p14="http://schemas.microsoft.com/office/powerpoint/2010/main" val="159928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603094" y="1430428"/>
            <a:ext cx="11585731" cy="4385167"/>
          </a:xfrm>
        </p:spPr>
        <p:txBody>
          <a:bodyPr/>
          <a:lstStyle/>
          <a:p>
            <a:pPr marL="0" marR="903605" indent="-27305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If you write a function in JavaScript that is expecting two number inputs, JavaScript will let you pass non-numbers into the function. It will not produce an error but will give you undesired and unintended results.</a:t>
            </a:r>
          </a:p>
          <a:p>
            <a:pPr marL="0" marR="903605" indent="-27305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For example,  If you write a function that takes in two numbers and divides them, and one of the input parameters is a string or the denominator is 0, the function will not produce an error, but your results will not be the intended results.  </a:t>
            </a:r>
          </a:p>
          <a:p>
            <a:pPr marL="0" marR="903605" indent="-27305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JavaScript will also allow you to call a function that is expecting input parameters with no parameters at all. Therefore, type checking, checking if input is valid, checking that input is there etc.. If VERY crucial in JavaScript. You need to make sure you think of and cover any condition that will cause unintended results. </a:t>
            </a:r>
          </a:p>
          <a:p>
            <a:pPr marL="0" marR="903605" indent="-273050">
              <a:lnSpc>
                <a:spcPts val="2200"/>
              </a:lnSpc>
              <a:spcBef>
                <a:spcPts val="340"/>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marR="903605" indent="-273050">
              <a:lnSpc>
                <a:spcPts val="2200"/>
              </a:lnSpc>
              <a:spcBef>
                <a:spcPts val="340"/>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184150" marR="903605" lvl="1" indent="0">
              <a:lnSpc>
                <a:spcPts val="2200"/>
              </a:lnSpc>
              <a:spcBef>
                <a:spcPts val="340"/>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184150" marR="903605" lvl="1" indent="0">
              <a:lnSpc>
                <a:spcPts val="2200"/>
              </a:lnSpc>
              <a:spcBef>
                <a:spcPts val="340"/>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Some Basic Facts About JavaScript</a:t>
            </a:r>
          </a:p>
        </p:txBody>
      </p:sp>
    </p:spTree>
    <p:extLst>
      <p:ext uri="{BB962C8B-B14F-4D97-AF65-F5344CB8AC3E}">
        <p14:creationId xmlns:p14="http://schemas.microsoft.com/office/powerpoint/2010/main" val="615340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19964"/>
            <a:ext cx="11585731" cy="4385167"/>
          </a:xfrm>
        </p:spPr>
        <p:txBody>
          <a:bodyPr/>
          <a:lstStyle/>
          <a:p>
            <a:pPr marL="0" marR="281940"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Say you have the following code:</a:t>
            </a:r>
          </a:p>
          <a:p>
            <a:pPr marL="0" indent="0">
              <a:spcAft>
                <a:spcPts val="0"/>
              </a:spcAft>
              <a:buNone/>
            </a:pPr>
            <a:r>
              <a:rPr lang="en-US" sz="1800" b="1" i="1" dirty="0">
                <a:solidFill>
                  <a:srgbClr val="0000FF"/>
                </a:solidFill>
                <a:latin typeface="Courier New" panose="02070309020205020404" pitchFamily="49" charset="0"/>
                <a:cs typeface="Courier New" panose="02070309020205020404" pitchFamily="49" charset="0"/>
              </a:rPr>
              <a:t>function</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err="1">
                <a:solidFill>
                  <a:srgbClr val="795E26"/>
                </a:solidFill>
                <a:latin typeface="Courier New" panose="02070309020205020404" pitchFamily="49" charset="0"/>
                <a:cs typeface="Courier New" panose="02070309020205020404" pitchFamily="49" charset="0"/>
              </a:rPr>
              <a:t>divideTwoNumbers</a:t>
            </a:r>
            <a:r>
              <a:rPr lang="en-US" sz="1800" b="1" i="1" dirty="0">
                <a:solidFill>
                  <a:srgbClr val="000000"/>
                </a:solidFill>
                <a:latin typeface="Courier New" panose="02070309020205020404" pitchFamily="49" charset="0"/>
                <a:cs typeface="Courier New" panose="02070309020205020404" pitchFamily="49" charset="0"/>
              </a:rPr>
              <a:t>(</a:t>
            </a:r>
            <a:r>
              <a:rPr lang="en-US" sz="1800" b="1" i="1" dirty="0">
                <a:solidFill>
                  <a:srgbClr val="001080"/>
                </a:solidFill>
                <a:latin typeface="Courier New" panose="02070309020205020404" pitchFamily="49" charset="0"/>
                <a:cs typeface="Courier New" panose="02070309020205020404" pitchFamily="49" charset="0"/>
              </a:rPr>
              <a:t>num</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001080"/>
                </a:solidFill>
                <a:latin typeface="Courier New" panose="02070309020205020404" pitchFamily="49" charset="0"/>
                <a:cs typeface="Courier New" panose="02070309020205020404" pitchFamily="49" charset="0"/>
              </a:rPr>
              <a:t>den</a:t>
            </a:r>
            <a:r>
              <a:rPr lang="en-US" sz="18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800" b="1" i="1" dirty="0">
                <a:solidFill>
                  <a:srgbClr val="AF00DB"/>
                </a:solidFill>
                <a:latin typeface="Courier New" panose="02070309020205020404" pitchFamily="49" charset="0"/>
                <a:cs typeface="Courier New" panose="02070309020205020404" pitchFamily="49" charset="0"/>
              </a:rPr>
              <a:t>  return</a:t>
            </a:r>
            <a:r>
              <a:rPr lang="en-US" sz="1800" b="1" i="1" dirty="0">
                <a:solidFill>
                  <a:srgbClr val="000000"/>
                </a:solidFill>
                <a:latin typeface="Courier New" panose="02070309020205020404" pitchFamily="49" charset="0"/>
                <a:cs typeface="Courier New" panose="02070309020205020404" pitchFamily="49" charset="0"/>
              </a:rPr>
              <a:t> </a:t>
            </a:r>
            <a:r>
              <a:rPr lang="en-US" sz="1800" b="1" i="1" dirty="0">
                <a:solidFill>
                  <a:srgbClr val="001080"/>
                </a:solidFill>
                <a:latin typeface="Courier New" panose="02070309020205020404" pitchFamily="49" charset="0"/>
                <a:cs typeface="Courier New" panose="02070309020205020404" pitchFamily="49" charset="0"/>
              </a:rPr>
              <a:t>num</a:t>
            </a:r>
            <a:r>
              <a:rPr lang="en-US" sz="1800" b="1" i="1" dirty="0">
                <a:solidFill>
                  <a:srgbClr val="000000"/>
                </a:solidFill>
                <a:latin typeface="Courier New" panose="02070309020205020404" pitchFamily="49" charset="0"/>
                <a:cs typeface="Courier New" panose="02070309020205020404" pitchFamily="49" charset="0"/>
              </a:rPr>
              <a:t> / </a:t>
            </a:r>
            <a:r>
              <a:rPr lang="en-US" sz="1800" b="1" i="1" dirty="0">
                <a:solidFill>
                  <a:srgbClr val="001080"/>
                </a:solidFill>
                <a:latin typeface="Courier New" panose="02070309020205020404" pitchFamily="49" charset="0"/>
                <a:cs typeface="Courier New" panose="02070309020205020404" pitchFamily="49" charset="0"/>
              </a:rPr>
              <a:t>den</a:t>
            </a:r>
            <a:r>
              <a:rPr lang="en-US" sz="18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800" b="1" i="1" dirty="0">
                <a:solidFill>
                  <a:srgbClr val="000000"/>
                </a:solidFill>
                <a:latin typeface="Courier New" panose="02070309020205020404" pitchFamily="49" charset="0"/>
                <a:cs typeface="Courier New" panose="02070309020205020404" pitchFamily="49" charset="0"/>
              </a:rPr>
              <a:t>}</a:t>
            </a:r>
          </a:p>
          <a:p>
            <a:pPr marL="0" indent="0">
              <a:buNone/>
            </a:pPr>
            <a:br>
              <a:rPr lang="en-US" dirty="0">
                <a:solidFill>
                  <a:srgbClr val="000000"/>
                </a:solidFill>
                <a:latin typeface="Menlo" panose="020B0609030804020204" pitchFamily="49" charset="0"/>
              </a:rPr>
            </a:br>
            <a:endParaRPr lang="en-US" dirty="0"/>
          </a:p>
          <a:p>
            <a:pPr marL="0" indent="0">
              <a:buNone/>
            </a:pPr>
            <a:r>
              <a:rPr lang="en-US" sz="1800" dirty="0">
                <a:latin typeface="Verdana" panose="020B0604030504040204" pitchFamily="34" charset="0"/>
                <a:ea typeface="Verdana" panose="020B0604030504040204" pitchFamily="34" charset="0"/>
                <a:cs typeface="Verdana" panose="020B0604030504040204" pitchFamily="34" charset="0"/>
              </a:rPr>
              <a:t>JavaScript will let you call the function with the following input parameters without error!</a:t>
            </a:r>
          </a:p>
          <a:p>
            <a:pPr marL="0" indent="0">
              <a:spcAft>
                <a:spcPts val="0"/>
              </a:spcAft>
              <a:buNone/>
            </a:pPr>
            <a:r>
              <a:rPr lang="en-US" sz="1800" b="1" i="1" dirty="0" err="1">
                <a:solidFill>
                  <a:srgbClr val="267F99"/>
                </a:solidFill>
                <a:latin typeface="Courier New" panose="02070309020205020404" pitchFamily="49" charset="0"/>
                <a:ea typeface="Verdana" panose="020B0604030504040204" pitchFamily="34" charset="0"/>
                <a:cs typeface="Courier New" panose="02070309020205020404" pitchFamily="49" charset="0"/>
              </a:rPr>
              <a:t>console</a:t>
            </a:r>
            <a:r>
              <a:rPr lang="en-US" sz="1800" b="1" i="1" dirty="0" err="1">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log</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divideTwoNumbers</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a:solidFill>
                  <a:srgbClr val="09885A"/>
                </a:solidFill>
                <a:latin typeface="Courier New" panose="02070309020205020404" pitchFamily="49" charset="0"/>
                <a:ea typeface="Verdana" panose="020B0604030504040204" pitchFamily="34" charset="0"/>
                <a:cs typeface="Courier New" panose="02070309020205020404" pitchFamily="49" charset="0"/>
              </a:rPr>
              <a:t>10</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800" b="1" i="1" dirty="0">
                <a:solidFill>
                  <a:srgbClr val="09885A"/>
                </a:solidFill>
                <a:latin typeface="Courier New" panose="02070309020205020404" pitchFamily="49" charset="0"/>
                <a:ea typeface="Verdana" panose="020B0604030504040204" pitchFamily="34" charset="0"/>
                <a:cs typeface="Courier New" panose="02070309020205020404" pitchFamily="49" charset="0"/>
              </a:rPr>
              <a:t>0</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800" b="1" i="1" dirty="0">
                <a:solidFill>
                  <a:srgbClr val="008000"/>
                </a:solidFill>
                <a:latin typeface="Courier New" panose="02070309020205020404" pitchFamily="49" charset="0"/>
                <a:ea typeface="Verdana" panose="020B0604030504040204" pitchFamily="34" charset="0"/>
                <a:cs typeface="Courier New" panose="02070309020205020404" pitchFamily="49" charset="0"/>
              </a:rPr>
              <a:t>//returns Infinity</a:t>
            </a:r>
            <a:endPar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endParaRPr>
          </a:p>
          <a:p>
            <a:pPr marL="0" indent="0">
              <a:spcAft>
                <a:spcPts val="0"/>
              </a:spcAft>
              <a:buNone/>
            </a:pPr>
            <a:r>
              <a:rPr lang="en-US" sz="1800" b="1" i="1" dirty="0" err="1">
                <a:solidFill>
                  <a:srgbClr val="267F99"/>
                </a:solidFill>
                <a:latin typeface="Courier New" panose="02070309020205020404" pitchFamily="49" charset="0"/>
                <a:ea typeface="Verdana" panose="020B0604030504040204" pitchFamily="34" charset="0"/>
                <a:cs typeface="Courier New" panose="02070309020205020404" pitchFamily="49" charset="0"/>
              </a:rPr>
              <a:t>console</a:t>
            </a:r>
            <a:r>
              <a:rPr lang="en-US" sz="1800" b="1" i="1" dirty="0" err="1">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log</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divideTwoNumbers</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a:solidFill>
                  <a:srgbClr val="A31515"/>
                </a:solidFill>
                <a:latin typeface="Courier New" panose="02070309020205020404" pitchFamily="49" charset="0"/>
                <a:ea typeface="Verdana" panose="020B0604030504040204" pitchFamily="34" charset="0"/>
                <a:cs typeface="Courier New" panose="02070309020205020404" pitchFamily="49" charset="0"/>
              </a:rPr>
              <a:t>'Patrick'</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800" b="1" i="1" dirty="0">
                <a:solidFill>
                  <a:srgbClr val="A31515"/>
                </a:solidFill>
                <a:latin typeface="Courier New" panose="02070309020205020404" pitchFamily="49" charset="0"/>
                <a:ea typeface="Verdana" panose="020B0604030504040204" pitchFamily="34" charset="0"/>
                <a:cs typeface="Courier New" panose="02070309020205020404" pitchFamily="49" charset="0"/>
              </a:rPr>
              <a:t>'Aiden'</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800" b="1" i="1" dirty="0">
                <a:solidFill>
                  <a:srgbClr val="008000"/>
                </a:solidFill>
                <a:latin typeface="Courier New" panose="02070309020205020404" pitchFamily="49" charset="0"/>
                <a:ea typeface="Verdana" panose="020B0604030504040204" pitchFamily="34" charset="0"/>
                <a:cs typeface="Courier New" panose="02070309020205020404" pitchFamily="49" charset="0"/>
              </a:rPr>
              <a:t>//returns </a:t>
            </a:r>
            <a:r>
              <a:rPr lang="en-US" sz="1800" b="1" i="1" dirty="0" err="1">
                <a:solidFill>
                  <a:srgbClr val="008000"/>
                </a:solidFill>
                <a:latin typeface="Courier New" panose="02070309020205020404" pitchFamily="49" charset="0"/>
                <a:ea typeface="Verdana" panose="020B0604030504040204" pitchFamily="34" charset="0"/>
                <a:cs typeface="Courier New" panose="02070309020205020404" pitchFamily="49" charset="0"/>
              </a:rPr>
              <a:t>NaN</a:t>
            </a:r>
            <a:endPar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endParaRPr>
          </a:p>
          <a:p>
            <a:pPr marL="0" indent="0">
              <a:spcAft>
                <a:spcPts val="0"/>
              </a:spcAft>
              <a:buNone/>
            </a:pPr>
            <a:r>
              <a:rPr lang="en-US" sz="1800" b="1" i="1" dirty="0" err="1">
                <a:solidFill>
                  <a:srgbClr val="267F99"/>
                </a:solidFill>
                <a:latin typeface="Courier New" panose="02070309020205020404" pitchFamily="49" charset="0"/>
                <a:ea typeface="Verdana" panose="020B0604030504040204" pitchFamily="34" charset="0"/>
                <a:cs typeface="Courier New" panose="02070309020205020404" pitchFamily="49" charset="0"/>
              </a:rPr>
              <a:t>console</a:t>
            </a:r>
            <a:r>
              <a:rPr lang="en-US" sz="1800" b="1" i="1" dirty="0" err="1">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log</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divideTwoNumbers</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800" b="1" i="1" dirty="0">
                <a:solidFill>
                  <a:srgbClr val="008000"/>
                </a:solidFill>
                <a:latin typeface="Courier New" panose="02070309020205020404" pitchFamily="49" charset="0"/>
                <a:ea typeface="Verdana" panose="020B0604030504040204" pitchFamily="34" charset="0"/>
                <a:cs typeface="Courier New" panose="02070309020205020404" pitchFamily="49" charset="0"/>
              </a:rPr>
              <a:t>//returns </a:t>
            </a:r>
            <a:r>
              <a:rPr lang="en-US" sz="1800" b="1" i="1" dirty="0" err="1">
                <a:solidFill>
                  <a:srgbClr val="008000"/>
                </a:solidFill>
                <a:latin typeface="Courier New" panose="02070309020205020404" pitchFamily="49" charset="0"/>
                <a:ea typeface="Verdana" panose="020B0604030504040204" pitchFamily="34" charset="0"/>
                <a:cs typeface="Courier New" panose="02070309020205020404" pitchFamily="49" charset="0"/>
              </a:rPr>
              <a:t>NaN</a:t>
            </a:r>
            <a:endPar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endParaRPr>
          </a:p>
          <a:p>
            <a:pPr marL="0" indent="0">
              <a:spcAft>
                <a:spcPts val="0"/>
              </a:spcAft>
              <a:buNone/>
            </a:pPr>
            <a:r>
              <a:rPr lang="en-US" sz="1800" b="1" i="1" dirty="0" err="1">
                <a:solidFill>
                  <a:srgbClr val="267F99"/>
                </a:solidFill>
                <a:latin typeface="Courier New" panose="02070309020205020404" pitchFamily="49" charset="0"/>
                <a:ea typeface="Verdana" panose="020B0604030504040204" pitchFamily="34" charset="0"/>
                <a:cs typeface="Courier New" panose="02070309020205020404" pitchFamily="49" charset="0"/>
              </a:rPr>
              <a:t>console</a:t>
            </a:r>
            <a:r>
              <a:rPr lang="en-US" sz="1800" b="1" i="1" dirty="0" err="1">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log</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divideTwoNumbers</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800" b="1" i="1" dirty="0">
                <a:solidFill>
                  <a:srgbClr val="09885A"/>
                </a:solidFill>
                <a:latin typeface="Courier New" panose="02070309020205020404" pitchFamily="49" charset="0"/>
                <a:ea typeface="Verdana" panose="020B0604030504040204" pitchFamily="34" charset="0"/>
                <a:cs typeface="Courier New" panose="02070309020205020404" pitchFamily="49" charset="0"/>
              </a:rPr>
              <a:t>10</a:t>
            </a:r>
            <a:r>
              <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800" b="1" i="1" dirty="0">
                <a:solidFill>
                  <a:srgbClr val="008000"/>
                </a:solidFill>
                <a:latin typeface="Courier New" panose="02070309020205020404" pitchFamily="49" charset="0"/>
                <a:ea typeface="Verdana" panose="020B0604030504040204" pitchFamily="34" charset="0"/>
                <a:cs typeface="Courier New" panose="02070309020205020404" pitchFamily="49" charset="0"/>
              </a:rPr>
              <a:t>//returns </a:t>
            </a:r>
            <a:r>
              <a:rPr lang="en-US" sz="1800" b="1" i="1" dirty="0" err="1">
                <a:solidFill>
                  <a:srgbClr val="008000"/>
                </a:solidFill>
                <a:latin typeface="Courier New" panose="02070309020205020404" pitchFamily="49" charset="0"/>
                <a:ea typeface="Verdana" panose="020B0604030504040204" pitchFamily="34" charset="0"/>
                <a:cs typeface="Courier New" panose="02070309020205020404" pitchFamily="49" charset="0"/>
              </a:rPr>
              <a:t>NaN</a:t>
            </a:r>
            <a:endParaRPr lang="en-US" sz="1800" b="1" i="1" dirty="0">
              <a:solidFill>
                <a:srgbClr val="008000"/>
              </a:solidFill>
              <a:latin typeface="Courier New" panose="02070309020205020404" pitchFamily="49" charset="0"/>
              <a:ea typeface="Verdana" panose="020B0604030504040204" pitchFamily="34" charset="0"/>
              <a:cs typeface="Courier New" panose="02070309020205020404" pitchFamily="49" charset="0"/>
            </a:endParaRPr>
          </a:p>
          <a:p>
            <a:pPr marL="0" indent="0">
              <a:spcAft>
                <a:spcPts val="0"/>
              </a:spcAft>
              <a:buNone/>
            </a:pPr>
            <a:endParaRPr lang="en-US" sz="1800" b="1" i="1" dirty="0">
              <a:solidFill>
                <a:srgbClr val="008000"/>
              </a:solidFill>
              <a:latin typeface="Courier New" panose="02070309020205020404" pitchFamily="49" charset="0"/>
              <a:ea typeface="Verdana" panose="020B0604030504040204" pitchFamily="34" charset="0"/>
              <a:cs typeface="Courier New" panose="02070309020205020404" pitchFamily="49" charset="0"/>
            </a:endParaRPr>
          </a:p>
          <a:p>
            <a:pPr marL="0" indent="0">
              <a:spcAft>
                <a:spcPts val="0"/>
              </a:spcAft>
              <a:buNone/>
            </a:pPr>
            <a:r>
              <a:rPr lang="en-US" sz="1800" dirty="0">
                <a:latin typeface="Verdana" panose="020B0604030504040204" pitchFamily="34" charset="0"/>
                <a:ea typeface="Verdana" panose="020B0604030504040204" pitchFamily="34" charset="0"/>
                <a:cs typeface="Verdana" panose="020B0604030504040204" pitchFamily="34" charset="0"/>
              </a:rPr>
              <a:t>We will be covering error handing and input checking in lecture 2. </a:t>
            </a:r>
            <a:endParaRPr lang="en-US" sz="1800" b="1" i="1" dirty="0">
              <a:solidFill>
                <a:srgbClr val="000000"/>
              </a:solidFill>
              <a:latin typeface="Courier New" panose="02070309020205020404" pitchFamily="49" charset="0"/>
              <a:ea typeface="Verdana" panose="020B0604030504040204" pitchFamily="34" charset="0"/>
              <a:cs typeface="Courier New" panose="02070309020205020404" pitchFamily="49" charset="0"/>
            </a:endParaRPr>
          </a:p>
          <a:p>
            <a:pPr marL="0" marR="903605" indent="-273050">
              <a:lnSpc>
                <a:spcPts val="2200"/>
              </a:lnSpc>
              <a:spcBef>
                <a:spcPts val="340"/>
              </a:spcBef>
              <a:buNone/>
            </a:pPr>
            <a:endPar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marR="903605" indent="-273050">
              <a:lnSpc>
                <a:spcPts val="2200"/>
              </a:lnSpc>
              <a:spcBef>
                <a:spcPts val="340"/>
              </a:spcBef>
              <a:buNone/>
            </a:pPr>
            <a:endPar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184150" marR="903605" lvl="1" indent="0">
              <a:lnSpc>
                <a:spcPts val="2200"/>
              </a:lnSpc>
              <a:spcBef>
                <a:spcPts val="340"/>
              </a:spcBef>
              <a:buNone/>
            </a:pPr>
            <a:endParaRPr lang="en-US"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184150" marR="903605" lvl="1" indent="0">
              <a:lnSpc>
                <a:spcPts val="2200"/>
              </a:lnSpc>
              <a:spcBef>
                <a:spcPts val="340"/>
              </a:spcBef>
              <a:buNone/>
            </a:pPr>
            <a:endParaRPr lang="en-US"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Some Basic Facts About JavaScript</a:t>
            </a:r>
          </a:p>
        </p:txBody>
      </p:sp>
    </p:spTree>
    <p:extLst>
      <p:ext uri="{BB962C8B-B14F-4D97-AF65-F5344CB8AC3E}">
        <p14:creationId xmlns:p14="http://schemas.microsoft.com/office/powerpoint/2010/main" val="3803841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6416"/>
            <a:ext cx="11585731" cy="4385167"/>
          </a:xfrm>
        </p:spPr>
        <p:txBody>
          <a:bodyPr/>
          <a:lstStyle/>
          <a:p>
            <a:pPr marL="0" marR="903605"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There are five primitives currently, with a sixth (Symbol) on the way</a:t>
            </a:r>
          </a:p>
          <a:p>
            <a:pPr marL="12700" marR="903605">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Boolean</a:t>
            </a:r>
          </a:p>
          <a:p>
            <a:pPr marL="12700" marR="903605">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Number</a:t>
            </a:r>
          </a:p>
          <a:p>
            <a:pPr marL="12700" marR="903605">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String</a:t>
            </a:r>
          </a:p>
          <a:p>
            <a:pPr marL="12700" marR="903605">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Null</a:t>
            </a:r>
          </a:p>
          <a:p>
            <a:pPr marL="12700" marR="903605">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Undefined</a:t>
            </a:r>
          </a:p>
          <a:p>
            <a:pPr marL="0" marR="903605"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JavaScript also has Objects, which all non-primitives fall under</a:t>
            </a:r>
          </a:p>
          <a:p>
            <a:pPr marL="12700" marR="903605">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Functions in JavaScript are types of Objects</a:t>
            </a:r>
          </a:p>
          <a:p>
            <a:pPr marL="12700" marR="903605">
              <a:lnSpc>
                <a:spcPts val="2200"/>
              </a:lnSpc>
              <a:spcBef>
                <a:spcPts val="34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Objects are prototypical</a:t>
            </a:r>
            <a:endParaRPr lang="en-US" sz="18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Some Basic Facts About JavaScript</a:t>
            </a:r>
          </a:p>
        </p:txBody>
      </p:sp>
    </p:spTree>
    <p:extLst>
      <p:ext uri="{BB962C8B-B14F-4D97-AF65-F5344CB8AC3E}">
        <p14:creationId xmlns:p14="http://schemas.microsoft.com/office/powerpoint/2010/main" val="153129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19965"/>
            <a:ext cx="11585731" cy="365126"/>
          </a:xfrm>
        </p:spPr>
        <p:txBody>
          <a:bodyPr/>
          <a:lstStyle/>
          <a:p>
            <a:pPr marL="0" marR="903605"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There are three keywords used to define variables in JavaScript:</a:t>
            </a:r>
          </a:p>
          <a:p>
            <a:pPr marL="0" marR="903605" indent="0">
              <a:lnSpc>
                <a:spcPts val="2200"/>
              </a:lnSpc>
              <a:spcBef>
                <a:spcPts val="340"/>
              </a:spcBef>
              <a:buNone/>
            </a:pPr>
            <a:endParaRPr lang="en-US" sz="18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14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Defining Variables</a:t>
            </a:r>
          </a:p>
        </p:txBody>
      </p:sp>
      <p:graphicFrame>
        <p:nvGraphicFramePr>
          <p:cNvPr id="6" name="Table 5">
            <a:extLst>
              <a:ext uri="{FF2B5EF4-FFF2-40B4-BE49-F238E27FC236}">
                <a16:creationId xmlns:a16="http://schemas.microsoft.com/office/drawing/2014/main" id="{11C3AD2D-DE2D-1944-BE67-E3B68CF780CA}"/>
              </a:ext>
            </a:extLst>
          </p:cNvPr>
          <p:cNvGraphicFramePr>
            <a:graphicFrameLocks noGrp="1"/>
          </p:cNvGraphicFramePr>
          <p:nvPr>
            <p:extLst>
              <p:ext uri="{D42A27DB-BD31-4B8C-83A1-F6EECF244321}">
                <p14:modId xmlns:p14="http://schemas.microsoft.com/office/powerpoint/2010/main" val="202866517"/>
              </p:ext>
            </p:extLst>
          </p:nvPr>
        </p:nvGraphicFramePr>
        <p:xfrm>
          <a:off x="302605" y="1478507"/>
          <a:ext cx="11051080" cy="3662680"/>
        </p:xfrm>
        <a:graphic>
          <a:graphicData uri="http://schemas.openxmlformats.org/drawingml/2006/table">
            <a:tbl>
              <a:tblPr firstRow="1" bandRow="1">
                <a:tableStyleId>{5C22544A-7EE6-4342-B048-85BDC9FD1C3A}</a:tableStyleId>
              </a:tblPr>
              <a:tblGrid>
                <a:gridCol w="2762770">
                  <a:extLst>
                    <a:ext uri="{9D8B030D-6E8A-4147-A177-3AD203B41FA5}">
                      <a16:colId xmlns:a16="http://schemas.microsoft.com/office/drawing/2014/main" val="1155232127"/>
                    </a:ext>
                  </a:extLst>
                </a:gridCol>
                <a:gridCol w="2762770">
                  <a:extLst>
                    <a:ext uri="{9D8B030D-6E8A-4147-A177-3AD203B41FA5}">
                      <a16:colId xmlns:a16="http://schemas.microsoft.com/office/drawing/2014/main" val="1237780239"/>
                    </a:ext>
                  </a:extLst>
                </a:gridCol>
                <a:gridCol w="2762770">
                  <a:extLst>
                    <a:ext uri="{9D8B030D-6E8A-4147-A177-3AD203B41FA5}">
                      <a16:colId xmlns:a16="http://schemas.microsoft.com/office/drawing/2014/main" val="730158077"/>
                    </a:ext>
                  </a:extLst>
                </a:gridCol>
                <a:gridCol w="2762770">
                  <a:extLst>
                    <a:ext uri="{9D8B030D-6E8A-4147-A177-3AD203B41FA5}">
                      <a16:colId xmlns:a16="http://schemas.microsoft.com/office/drawing/2014/main" val="4175613273"/>
                    </a:ext>
                  </a:extLst>
                </a:gridCol>
              </a:tblGrid>
              <a:tr h="370840">
                <a:tc>
                  <a:txBody>
                    <a:bodyPr/>
                    <a:lstStyle/>
                    <a:p>
                      <a:pPr algn="ctr"/>
                      <a:r>
                        <a:rPr lang="en-US" dirty="0"/>
                        <a:t>Keyword</a:t>
                      </a:r>
                    </a:p>
                  </a:txBody>
                  <a:tcPr>
                    <a:solidFill>
                      <a:srgbClr val="AB263D"/>
                    </a:solidFill>
                  </a:tcPr>
                </a:tc>
                <a:tc>
                  <a:txBody>
                    <a:bodyPr/>
                    <a:lstStyle/>
                    <a:p>
                      <a:pPr algn="ctr"/>
                      <a:r>
                        <a:rPr lang="en-US" dirty="0"/>
                        <a:t>Scope</a:t>
                      </a:r>
                    </a:p>
                  </a:txBody>
                  <a:tcPr>
                    <a:solidFill>
                      <a:srgbClr val="AB263D"/>
                    </a:solidFill>
                  </a:tcPr>
                </a:tc>
                <a:tc>
                  <a:txBody>
                    <a:bodyPr/>
                    <a:lstStyle/>
                    <a:p>
                      <a:pPr algn="ctr"/>
                      <a:r>
                        <a:rPr lang="en-US" dirty="0"/>
                        <a:t>Explanation </a:t>
                      </a:r>
                    </a:p>
                  </a:txBody>
                  <a:tcPr>
                    <a:solidFill>
                      <a:srgbClr val="AB263D"/>
                    </a:solidFill>
                  </a:tcPr>
                </a:tc>
                <a:tc>
                  <a:txBody>
                    <a:bodyPr/>
                    <a:lstStyle/>
                    <a:p>
                      <a:pPr algn="ctr"/>
                      <a:r>
                        <a:rPr lang="en-US" dirty="0"/>
                        <a:t>Example</a:t>
                      </a:r>
                    </a:p>
                  </a:txBody>
                  <a:tcPr>
                    <a:solidFill>
                      <a:srgbClr val="AB263D"/>
                    </a:solidFill>
                  </a:tcPr>
                </a:tc>
                <a:extLst>
                  <a:ext uri="{0D108BD9-81ED-4DB2-BD59-A6C34878D82A}">
                    <a16:rowId xmlns:a16="http://schemas.microsoft.com/office/drawing/2014/main" val="2596749583"/>
                  </a:ext>
                </a:extLst>
              </a:tr>
              <a:tr h="370840">
                <a:tc>
                  <a:txBody>
                    <a:bodyPr/>
                    <a:lstStyle/>
                    <a:p>
                      <a:r>
                        <a:rPr lang="en-US" dirty="0">
                          <a:solidFill>
                            <a:srgbClr val="AB263D"/>
                          </a:solidFill>
                        </a:rPr>
                        <a:t>const</a:t>
                      </a:r>
                    </a:p>
                  </a:txBody>
                  <a:tcPr/>
                </a:tc>
                <a:tc>
                  <a:txBody>
                    <a:bodyPr/>
                    <a:lstStyle/>
                    <a:p>
                      <a:r>
                        <a:rPr lang="en-US" dirty="0">
                          <a:solidFill>
                            <a:srgbClr val="AB263D"/>
                          </a:solidFill>
                        </a:rPr>
                        <a:t>Block</a:t>
                      </a:r>
                    </a:p>
                  </a:txBody>
                  <a:tcPr/>
                </a:tc>
                <a:tc>
                  <a:txBody>
                    <a:bodyPr/>
                    <a:lstStyle/>
                    <a:p>
                      <a:r>
                        <a:rPr lang="en-US" dirty="0">
                          <a:solidFill>
                            <a:srgbClr val="AB263D"/>
                          </a:solidFill>
                        </a:rPr>
                        <a:t>Initializes a block scoped variable that cannot get overwritten. Most  common used in this course.</a:t>
                      </a:r>
                    </a:p>
                  </a:txBody>
                  <a:tcPr/>
                </a:tc>
                <a:tc>
                  <a:txBody>
                    <a:bodyPr/>
                    <a:lstStyle/>
                    <a:p>
                      <a:r>
                        <a:rPr lang="en-US" dirty="0">
                          <a:solidFill>
                            <a:srgbClr val="AB263D"/>
                          </a:solidFill>
                        </a:rPr>
                        <a:t>const twelve = 11 + 1;</a:t>
                      </a:r>
                    </a:p>
                  </a:txBody>
                  <a:tcPr/>
                </a:tc>
                <a:extLst>
                  <a:ext uri="{0D108BD9-81ED-4DB2-BD59-A6C34878D82A}">
                    <a16:rowId xmlns:a16="http://schemas.microsoft.com/office/drawing/2014/main" val="3476016505"/>
                  </a:ext>
                </a:extLst>
              </a:tr>
              <a:tr h="370840">
                <a:tc>
                  <a:txBody>
                    <a:bodyPr/>
                    <a:lstStyle/>
                    <a:p>
                      <a:r>
                        <a:rPr lang="en-US" dirty="0">
                          <a:solidFill>
                            <a:srgbClr val="AB263D"/>
                          </a:solidFill>
                        </a:rPr>
                        <a:t>let</a:t>
                      </a:r>
                    </a:p>
                  </a:txBody>
                  <a:tcPr/>
                </a:tc>
                <a:tc>
                  <a:txBody>
                    <a:bodyPr/>
                    <a:lstStyle/>
                    <a:p>
                      <a:r>
                        <a:rPr lang="en-US" dirty="0">
                          <a:solidFill>
                            <a:srgbClr val="AB263D"/>
                          </a:solidFill>
                        </a:rPr>
                        <a:t>Block</a:t>
                      </a:r>
                    </a:p>
                  </a:txBody>
                  <a:tcPr/>
                </a:tc>
                <a:tc>
                  <a:txBody>
                    <a:bodyPr/>
                    <a:lstStyle/>
                    <a:p>
                      <a:r>
                        <a:rPr lang="en-US" dirty="0">
                          <a:solidFill>
                            <a:srgbClr val="AB263D"/>
                          </a:solidFill>
                        </a:rPr>
                        <a:t>Initializes a block scoped variable that can get overwritten.</a:t>
                      </a:r>
                    </a:p>
                  </a:txBody>
                  <a:tcPr/>
                </a:tc>
                <a:tc>
                  <a:txBody>
                    <a:bodyPr/>
                    <a:lstStyle/>
                    <a:p>
                      <a:r>
                        <a:rPr lang="en-US" dirty="0">
                          <a:solidFill>
                            <a:srgbClr val="AB263D"/>
                          </a:solidFill>
                        </a:rPr>
                        <a:t>let </a:t>
                      </a:r>
                      <a:r>
                        <a:rPr lang="en-US" dirty="0" err="1">
                          <a:solidFill>
                            <a:srgbClr val="AB263D"/>
                          </a:solidFill>
                        </a:rPr>
                        <a:t>firstName</a:t>
                      </a:r>
                      <a:r>
                        <a:rPr lang="en-US" dirty="0">
                          <a:solidFill>
                            <a:srgbClr val="AB263D"/>
                          </a:solidFill>
                        </a:rPr>
                        <a:t> = ‘Patrick’;</a:t>
                      </a:r>
                    </a:p>
                  </a:txBody>
                  <a:tcPr/>
                </a:tc>
                <a:extLst>
                  <a:ext uri="{0D108BD9-81ED-4DB2-BD59-A6C34878D82A}">
                    <a16:rowId xmlns:a16="http://schemas.microsoft.com/office/drawing/2014/main" val="4008983192"/>
                  </a:ext>
                </a:extLst>
              </a:tr>
              <a:tr h="370840">
                <a:tc>
                  <a:txBody>
                    <a:bodyPr/>
                    <a:lstStyle/>
                    <a:p>
                      <a:r>
                        <a:rPr lang="en-US">
                          <a:solidFill>
                            <a:srgbClr val="AB263D"/>
                          </a:solidFill>
                        </a:rPr>
                        <a:t>var</a:t>
                      </a:r>
                    </a:p>
                  </a:txBody>
                  <a:tcPr/>
                </a:tc>
                <a:tc>
                  <a:txBody>
                    <a:bodyPr/>
                    <a:lstStyle/>
                    <a:p>
                      <a:r>
                        <a:rPr lang="en-US">
                          <a:solidFill>
                            <a:srgbClr val="AB263D"/>
                          </a:solidFill>
                        </a:rPr>
                        <a:t>Functional</a:t>
                      </a:r>
                    </a:p>
                  </a:txBody>
                  <a:tcPr/>
                </a:tc>
                <a:tc>
                  <a:txBody>
                    <a:bodyPr/>
                    <a:lstStyle/>
                    <a:p>
                      <a:r>
                        <a:rPr lang="en-US">
                          <a:solidFill>
                            <a:srgbClr val="AB263D"/>
                          </a:solidFill>
                        </a:rPr>
                        <a:t>Initializes a variable that can get overwritten; </a:t>
                      </a:r>
                      <a:r>
                        <a:rPr lang="en-US" b="1">
                          <a:solidFill>
                            <a:srgbClr val="AB263D"/>
                          </a:solidFill>
                        </a:rPr>
                        <a:t>not used in course.</a:t>
                      </a:r>
                    </a:p>
                  </a:txBody>
                  <a:tcPr/>
                </a:tc>
                <a:tc>
                  <a:txBody>
                    <a:bodyPr/>
                    <a:lstStyle/>
                    <a:p>
                      <a:r>
                        <a:rPr lang="en-US" dirty="0">
                          <a:solidFill>
                            <a:srgbClr val="AB263D"/>
                          </a:solidFill>
                        </a:rPr>
                        <a:t>var </a:t>
                      </a:r>
                      <a:r>
                        <a:rPr lang="en-US" dirty="0" err="1">
                          <a:solidFill>
                            <a:srgbClr val="AB263D"/>
                          </a:solidFill>
                        </a:rPr>
                        <a:t>lastName</a:t>
                      </a:r>
                      <a:r>
                        <a:rPr lang="en-US" dirty="0">
                          <a:solidFill>
                            <a:srgbClr val="AB263D"/>
                          </a:solidFill>
                        </a:rPr>
                        <a:t> = ‘Hill’</a:t>
                      </a:r>
                    </a:p>
                  </a:txBody>
                  <a:tcPr/>
                </a:tc>
                <a:extLst>
                  <a:ext uri="{0D108BD9-81ED-4DB2-BD59-A6C34878D82A}">
                    <a16:rowId xmlns:a16="http://schemas.microsoft.com/office/drawing/2014/main" val="927521236"/>
                  </a:ext>
                </a:extLst>
              </a:tr>
            </a:tbl>
          </a:graphicData>
        </a:graphic>
      </p:graphicFrame>
    </p:spTree>
    <p:extLst>
      <p:ext uri="{BB962C8B-B14F-4D97-AF65-F5344CB8AC3E}">
        <p14:creationId xmlns:p14="http://schemas.microsoft.com/office/powerpoint/2010/main" val="1906473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48561"/>
            <a:ext cx="11585731" cy="4385167"/>
          </a:xfrm>
        </p:spPr>
        <p:txBody>
          <a:bodyPr/>
          <a:lstStyle/>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Shortly, we will open up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strings.js</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to take a look at basic syntax and some string operations. Variables are assigned with the </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var</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let</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and </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const</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keywords, and each line ends with a semicolon (the semicolon is not required in JavaScript, but it is good coding practice).</a:t>
            </a: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We will run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strings.js</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the same way as you ran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hello.js</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you’ll see how to store variables, make comments, and do some basic string operations.</a:t>
            </a: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To see the number of functions that you can perform on strings which are displayed on the next slide.</a:t>
            </a:r>
          </a:p>
          <a:p>
            <a:pPr marL="0" marR="903605" indent="0">
              <a:lnSpc>
                <a:spcPts val="2200"/>
              </a:lnSpc>
              <a:spcBef>
                <a:spcPts val="340"/>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marR="903605" indent="0">
              <a:lnSpc>
                <a:spcPts val="2200"/>
              </a:lnSpc>
              <a:spcBef>
                <a:spcPts val="340"/>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marR="903605" indent="0">
              <a:lnSpc>
                <a:spcPts val="2200"/>
              </a:lnSpc>
              <a:spcBef>
                <a:spcPts val="340"/>
              </a:spcBef>
              <a:buNone/>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15</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Strings and Basic Syntax</a:t>
            </a:r>
          </a:p>
        </p:txBody>
      </p:sp>
    </p:spTree>
    <p:extLst>
      <p:ext uri="{BB962C8B-B14F-4D97-AF65-F5344CB8AC3E}">
        <p14:creationId xmlns:p14="http://schemas.microsoft.com/office/powerpoint/2010/main" val="87810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a:p>
        </p:txBody>
      </p:sp>
      <p:graphicFrame>
        <p:nvGraphicFramePr>
          <p:cNvPr id="7" name="Table 6">
            <a:extLst>
              <a:ext uri="{FF2B5EF4-FFF2-40B4-BE49-F238E27FC236}">
                <a16:creationId xmlns:a16="http://schemas.microsoft.com/office/drawing/2014/main" id="{A1364DB4-1A2D-A940-8C9F-D4BDE31713AC}"/>
              </a:ext>
            </a:extLst>
          </p:cNvPr>
          <p:cNvGraphicFramePr>
            <a:graphicFrameLocks noGrp="1"/>
          </p:cNvGraphicFramePr>
          <p:nvPr>
            <p:extLst>
              <p:ext uri="{D42A27DB-BD31-4B8C-83A1-F6EECF244321}">
                <p14:modId xmlns:p14="http://schemas.microsoft.com/office/powerpoint/2010/main" val="2635815130"/>
              </p:ext>
            </p:extLst>
          </p:nvPr>
        </p:nvGraphicFramePr>
        <p:xfrm>
          <a:off x="0" y="27217"/>
          <a:ext cx="12188825" cy="6675120"/>
        </p:xfrm>
        <a:graphic>
          <a:graphicData uri="http://schemas.openxmlformats.org/drawingml/2006/table">
            <a:tbl>
              <a:tblPr firstRow="1" bandRow="1">
                <a:tableStyleId>{5C22544A-7EE6-4342-B048-85BDC9FD1C3A}</a:tableStyleId>
              </a:tblPr>
              <a:tblGrid>
                <a:gridCol w="1554121">
                  <a:extLst>
                    <a:ext uri="{9D8B030D-6E8A-4147-A177-3AD203B41FA5}">
                      <a16:colId xmlns:a16="http://schemas.microsoft.com/office/drawing/2014/main" val="2524927785"/>
                    </a:ext>
                  </a:extLst>
                </a:gridCol>
                <a:gridCol w="4540291">
                  <a:extLst>
                    <a:ext uri="{9D8B030D-6E8A-4147-A177-3AD203B41FA5}">
                      <a16:colId xmlns:a16="http://schemas.microsoft.com/office/drawing/2014/main" val="3750088142"/>
                    </a:ext>
                  </a:extLst>
                </a:gridCol>
                <a:gridCol w="1728788">
                  <a:extLst>
                    <a:ext uri="{9D8B030D-6E8A-4147-A177-3AD203B41FA5}">
                      <a16:colId xmlns:a16="http://schemas.microsoft.com/office/drawing/2014/main" val="2529431242"/>
                    </a:ext>
                  </a:extLst>
                </a:gridCol>
                <a:gridCol w="4365625">
                  <a:extLst>
                    <a:ext uri="{9D8B030D-6E8A-4147-A177-3AD203B41FA5}">
                      <a16:colId xmlns:a16="http://schemas.microsoft.com/office/drawing/2014/main" val="1789269086"/>
                    </a:ext>
                  </a:extLst>
                </a:gridCol>
              </a:tblGrid>
              <a:tr h="318618">
                <a:tc>
                  <a:txBody>
                    <a:bodyPr/>
                    <a:lstStyle/>
                    <a:p>
                      <a:pPr algn="ctr"/>
                      <a:r>
                        <a:rPr lang="en-US"/>
                        <a:t>Method</a:t>
                      </a:r>
                    </a:p>
                  </a:txBody>
                  <a:tcPr>
                    <a:solidFill>
                      <a:srgbClr val="AB263D"/>
                    </a:solidFill>
                  </a:tcPr>
                </a:tc>
                <a:tc>
                  <a:txBody>
                    <a:bodyPr/>
                    <a:lstStyle/>
                    <a:p>
                      <a:pPr algn="ctr"/>
                      <a:r>
                        <a:rPr lang="en-US"/>
                        <a:t>Description</a:t>
                      </a:r>
                    </a:p>
                  </a:txBody>
                  <a:tcPr>
                    <a:solidFill>
                      <a:srgbClr val="AB263D"/>
                    </a:solidFill>
                  </a:tcPr>
                </a:tc>
                <a:tc>
                  <a:txBody>
                    <a:bodyPr/>
                    <a:lstStyle/>
                    <a:p>
                      <a:pPr algn="ctr"/>
                      <a:r>
                        <a:rPr lang="en-US"/>
                        <a:t>Method</a:t>
                      </a:r>
                    </a:p>
                  </a:txBody>
                  <a:tcPr>
                    <a:solidFill>
                      <a:srgbClr val="AB263D"/>
                    </a:solidFill>
                  </a:tcPr>
                </a:tc>
                <a:tc>
                  <a:txBody>
                    <a:bodyPr/>
                    <a:lstStyle/>
                    <a:p>
                      <a:pPr algn="ctr"/>
                      <a:r>
                        <a:rPr lang="en-US"/>
                        <a:t>Description</a:t>
                      </a:r>
                    </a:p>
                  </a:txBody>
                  <a:tcPr>
                    <a:solidFill>
                      <a:srgbClr val="AB263D"/>
                    </a:solidFill>
                  </a:tcPr>
                </a:tc>
                <a:extLst>
                  <a:ext uri="{0D108BD9-81ED-4DB2-BD59-A6C34878D82A}">
                    <a16:rowId xmlns:a16="http://schemas.microsoft.com/office/drawing/2014/main" val="4097244162"/>
                  </a:ext>
                </a:extLst>
              </a:tr>
              <a:tr h="26551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i="0" kern="1200">
                          <a:solidFill>
                            <a:srgbClr val="AB263D"/>
                          </a:solidFill>
                          <a:effectLst/>
                          <a:latin typeface="+mn-lt"/>
                          <a:ea typeface="+mn-ea"/>
                          <a:cs typeface="+mn-cs"/>
                          <a:hlinkClick r:id="rId2">
                            <a:extLst>
                              <a:ext uri="{A12FA001-AC4F-418D-AE19-62706E023703}">
                                <ahyp:hlinkClr xmlns:ahyp="http://schemas.microsoft.com/office/drawing/2018/hyperlinkcolor" val="tx"/>
                              </a:ext>
                            </a:extLst>
                          </a:hlinkClick>
                        </a:rPr>
                        <a:t>charAt()</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Returns the character at the specified index (position)</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3">
                            <a:extLst>
                              <a:ext uri="{A12FA001-AC4F-418D-AE19-62706E023703}">
                                <ahyp:hlinkClr xmlns:ahyp="http://schemas.microsoft.com/office/drawing/2018/hyperlinkcolor" val="tx"/>
                              </a:ext>
                            </a:extLst>
                          </a:hlinkClick>
                        </a:rPr>
                        <a:t>slice()</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Extracts a part of a string and returns a new string</a:t>
                      </a:r>
                      <a:endParaRPr lang="en-US" sz="1400">
                        <a:solidFill>
                          <a:srgbClr val="AB263D"/>
                        </a:solidFill>
                      </a:endParaRPr>
                    </a:p>
                  </a:txBody>
                  <a:tcPr/>
                </a:tc>
                <a:extLst>
                  <a:ext uri="{0D108BD9-81ED-4DB2-BD59-A6C34878D82A}">
                    <a16:rowId xmlns:a16="http://schemas.microsoft.com/office/drawing/2014/main" val="2196331048"/>
                  </a:ext>
                </a:extLst>
              </a:tr>
              <a:tr h="265515">
                <a:tc>
                  <a:txBody>
                    <a:bodyPr/>
                    <a:lstStyle/>
                    <a:p>
                      <a:r>
                        <a:rPr lang="en-US" sz="1400" b="1" i="0" kern="1200">
                          <a:solidFill>
                            <a:srgbClr val="AB263D"/>
                          </a:solidFill>
                          <a:effectLst/>
                          <a:latin typeface="+mn-lt"/>
                          <a:ea typeface="+mn-ea"/>
                          <a:cs typeface="+mn-cs"/>
                          <a:hlinkClick r:id="rId4">
                            <a:extLst>
                              <a:ext uri="{A12FA001-AC4F-418D-AE19-62706E023703}">
                                <ahyp:hlinkClr xmlns:ahyp="http://schemas.microsoft.com/office/drawing/2018/hyperlinkcolor" val="tx"/>
                              </a:ext>
                            </a:extLst>
                          </a:hlinkClick>
                        </a:rPr>
                        <a:t>charCodeAt()</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Returns the Unicode of the character at the specified index</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5">
                            <a:extLst>
                              <a:ext uri="{A12FA001-AC4F-418D-AE19-62706E023703}">
                                <ahyp:hlinkClr xmlns:ahyp="http://schemas.microsoft.com/office/drawing/2018/hyperlinkcolor" val="tx"/>
                              </a:ext>
                            </a:extLst>
                          </a:hlinkClick>
                        </a:rPr>
                        <a:t>split()</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Splits a string into an array of substrings</a:t>
                      </a:r>
                      <a:endParaRPr lang="en-US" sz="1400">
                        <a:solidFill>
                          <a:srgbClr val="AB263D"/>
                        </a:solidFill>
                      </a:endParaRPr>
                    </a:p>
                  </a:txBody>
                  <a:tcPr/>
                </a:tc>
                <a:extLst>
                  <a:ext uri="{0D108BD9-81ED-4DB2-BD59-A6C34878D82A}">
                    <a16:rowId xmlns:a16="http://schemas.microsoft.com/office/drawing/2014/main" val="929895325"/>
                  </a:ext>
                </a:extLst>
              </a:tr>
              <a:tr h="265515">
                <a:tc>
                  <a:txBody>
                    <a:bodyPr/>
                    <a:lstStyle/>
                    <a:p>
                      <a:r>
                        <a:rPr lang="en-US" sz="1400" b="1" i="0" kern="1200">
                          <a:solidFill>
                            <a:srgbClr val="AB263D"/>
                          </a:solidFill>
                          <a:effectLst/>
                          <a:latin typeface="+mn-lt"/>
                          <a:ea typeface="+mn-ea"/>
                          <a:cs typeface="+mn-cs"/>
                          <a:hlinkClick r:id="rId6">
                            <a:extLst>
                              <a:ext uri="{A12FA001-AC4F-418D-AE19-62706E023703}">
                                <ahyp:hlinkClr xmlns:ahyp="http://schemas.microsoft.com/office/drawing/2018/hyperlinkcolor" val="tx"/>
                              </a:ext>
                            </a:extLst>
                          </a:hlinkClick>
                        </a:rPr>
                        <a:t>concat()</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Joins two or more strings, and returns a new joined strings</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7">
                            <a:extLst>
                              <a:ext uri="{A12FA001-AC4F-418D-AE19-62706E023703}">
                                <ahyp:hlinkClr xmlns:ahyp="http://schemas.microsoft.com/office/drawing/2018/hyperlinkcolor" val="tx"/>
                              </a:ext>
                            </a:extLst>
                          </a:hlinkClick>
                        </a:rPr>
                        <a:t>startsWith()</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Checks whether a string begins with specified characters</a:t>
                      </a:r>
                      <a:endParaRPr lang="en-US" sz="1400">
                        <a:solidFill>
                          <a:srgbClr val="AB263D"/>
                        </a:solidFill>
                      </a:endParaRPr>
                    </a:p>
                  </a:txBody>
                  <a:tcPr/>
                </a:tc>
                <a:extLst>
                  <a:ext uri="{0D108BD9-81ED-4DB2-BD59-A6C34878D82A}">
                    <a16:rowId xmlns:a16="http://schemas.microsoft.com/office/drawing/2014/main" val="425700725"/>
                  </a:ext>
                </a:extLst>
              </a:tr>
              <a:tr h="637236">
                <a:tc>
                  <a:txBody>
                    <a:bodyPr/>
                    <a:lstStyle/>
                    <a:p>
                      <a:r>
                        <a:rPr lang="en-US" sz="1400" b="1" i="0" kern="1200">
                          <a:solidFill>
                            <a:srgbClr val="AB263D"/>
                          </a:solidFill>
                          <a:effectLst/>
                          <a:latin typeface="+mn-lt"/>
                          <a:ea typeface="+mn-ea"/>
                          <a:cs typeface="+mn-cs"/>
                          <a:hlinkClick r:id="rId8">
                            <a:extLst>
                              <a:ext uri="{A12FA001-AC4F-418D-AE19-62706E023703}">
                                <ahyp:hlinkClr xmlns:ahyp="http://schemas.microsoft.com/office/drawing/2018/hyperlinkcolor" val="tx"/>
                              </a:ext>
                            </a:extLst>
                          </a:hlinkClick>
                        </a:rPr>
                        <a:t>endsWith()</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Checks whether a string ends with specified string/characters</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9">
                            <a:extLst>
                              <a:ext uri="{A12FA001-AC4F-418D-AE19-62706E023703}">
                                <ahyp:hlinkClr xmlns:ahyp="http://schemas.microsoft.com/office/drawing/2018/hyperlinkcolor" val="tx"/>
                              </a:ext>
                            </a:extLst>
                          </a:hlinkClick>
                        </a:rPr>
                        <a:t>substr()</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Extracts the characters from a string, beginning at a specified start position, and through the specified number of character</a:t>
                      </a:r>
                      <a:endParaRPr lang="en-US" sz="1400">
                        <a:solidFill>
                          <a:srgbClr val="AB263D"/>
                        </a:solidFill>
                      </a:endParaRPr>
                    </a:p>
                  </a:txBody>
                  <a:tcPr/>
                </a:tc>
                <a:extLst>
                  <a:ext uri="{0D108BD9-81ED-4DB2-BD59-A6C34878D82A}">
                    <a16:rowId xmlns:a16="http://schemas.microsoft.com/office/drawing/2014/main" val="4238360904"/>
                  </a:ext>
                </a:extLst>
              </a:tr>
              <a:tr h="451376">
                <a:tc>
                  <a:txBody>
                    <a:bodyPr/>
                    <a:lstStyle/>
                    <a:p>
                      <a:r>
                        <a:rPr lang="en-US" sz="1400" b="1" i="0" kern="1200">
                          <a:solidFill>
                            <a:srgbClr val="AB263D"/>
                          </a:solidFill>
                          <a:effectLst/>
                          <a:latin typeface="+mn-lt"/>
                          <a:ea typeface="+mn-ea"/>
                          <a:cs typeface="+mn-cs"/>
                          <a:hlinkClick r:id="rId10">
                            <a:extLst>
                              <a:ext uri="{A12FA001-AC4F-418D-AE19-62706E023703}">
                                <ahyp:hlinkClr xmlns:ahyp="http://schemas.microsoft.com/office/drawing/2018/hyperlinkcolor" val="tx"/>
                              </a:ext>
                            </a:extLst>
                          </a:hlinkClick>
                        </a:rPr>
                        <a:t>fromCharCode()</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Converts Unicode values to characters</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11">
                            <a:extLst>
                              <a:ext uri="{A12FA001-AC4F-418D-AE19-62706E023703}">
                                <ahyp:hlinkClr xmlns:ahyp="http://schemas.microsoft.com/office/drawing/2018/hyperlinkcolor" val="tx"/>
                              </a:ext>
                            </a:extLst>
                          </a:hlinkClick>
                        </a:rPr>
                        <a:t>substring()</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Extracts the characters from a string, between two specified indices</a:t>
                      </a:r>
                      <a:endParaRPr lang="en-US" sz="1400">
                        <a:solidFill>
                          <a:srgbClr val="AB263D"/>
                        </a:solidFill>
                      </a:endParaRPr>
                    </a:p>
                  </a:txBody>
                  <a:tcPr/>
                </a:tc>
                <a:extLst>
                  <a:ext uri="{0D108BD9-81ED-4DB2-BD59-A6C34878D82A}">
                    <a16:rowId xmlns:a16="http://schemas.microsoft.com/office/drawing/2014/main" val="3291700034"/>
                  </a:ext>
                </a:extLst>
              </a:tr>
              <a:tr h="451376">
                <a:tc>
                  <a:txBody>
                    <a:bodyPr/>
                    <a:lstStyle/>
                    <a:p>
                      <a:r>
                        <a:rPr lang="en-US" sz="1400" b="1" i="0" kern="1200">
                          <a:solidFill>
                            <a:srgbClr val="AB263D"/>
                          </a:solidFill>
                          <a:effectLst/>
                          <a:latin typeface="+mn-lt"/>
                          <a:ea typeface="+mn-ea"/>
                          <a:cs typeface="+mn-cs"/>
                          <a:hlinkClick r:id="rId12">
                            <a:extLst>
                              <a:ext uri="{A12FA001-AC4F-418D-AE19-62706E023703}">
                                <ahyp:hlinkClr xmlns:ahyp="http://schemas.microsoft.com/office/drawing/2018/hyperlinkcolor" val="tx"/>
                              </a:ext>
                            </a:extLst>
                          </a:hlinkClick>
                        </a:rPr>
                        <a:t>includes()</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Checks whether a string contains the specified string/characters</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13">
                            <a:extLst>
                              <a:ext uri="{A12FA001-AC4F-418D-AE19-62706E023703}">
                                <ahyp:hlinkClr xmlns:ahyp="http://schemas.microsoft.com/office/drawing/2018/hyperlinkcolor" val="tx"/>
                              </a:ext>
                            </a:extLst>
                          </a:hlinkClick>
                        </a:rPr>
                        <a:t>toLocaleLowerCase()</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Converts a string to lowercase letters, according to the host's locale</a:t>
                      </a:r>
                      <a:endParaRPr lang="en-US" sz="1400">
                        <a:solidFill>
                          <a:srgbClr val="AB263D"/>
                        </a:solidFill>
                      </a:endParaRPr>
                    </a:p>
                  </a:txBody>
                  <a:tcPr/>
                </a:tc>
                <a:extLst>
                  <a:ext uri="{0D108BD9-81ED-4DB2-BD59-A6C34878D82A}">
                    <a16:rowId xmlns:a16="http://schemas.microsoft.com/office/drawing/2014/main" val="1155081871"/>
                  </a:ext>
                </a:extLst>
              </a:tr>
              <a:tr h="451376">
                <a:tc>
                  <a:txBody>
                    <a:bodyPr/>
                    <a:lstStyle/>
                    <a:p>
                      <a:r>
                        <a:rPr lang="en-US" sz="1400" b="1" i="0" kern="1200">
                          <a:solidFill>
                            <a:srgbClr val="AB263D"/>
                          </a:solidFill>
                          <a:effectLst/>
                          <a:latin typeface="+mn-lt"/>
                          <a:ea typeface="+mn-ea"/>
                          <a:cs typeface="+mn-cs"/>
                          <a:hlinkClick r:id="rId14">
                            <a:extLst>
                              <a:ext uri="{A12FA001-AC4F-418D-AE19-62706E023703}">
                                <ahyp:hlinkClr xmlns:ahyp="http://schemas.microsoft.com/office/drawing/2018/hyperlinkcolor" val="tx"/>
                              </a:ext>
                            </a:extLst>
                          </a:hlinkClick>
                        </a:rPr>
                        <a:t>indexOf()</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Returns the position of the first found occurrence of a specified value in a string</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15">
                            <a:extLst>
                              <a:ext uri="{A12FA001-AC4F-418D-AE19-62706E023703}">
                                <ahyp:hlinkClr xmlns:ahyp="http://schemas.microsoft.com/office/drawing/2018/hyperlinkcolor" val="tx"/>
                              </a:ext>
                            </a:extLst>
                          </a:hlinkClick>
                        </a:rPr>
                        <a:t>toLocaleUpperCase()</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Converts a string to uppercase letters, according to the host's locale</a:t>
                      </a:r>
                      <a:endParaRPr lang="en-US" sz="1400">
                        <a:solidFill>
                          <a:srgbClr val="AB263D"/>
                        </a:solidFill>
                      </a:endParaRPr>
                    </a:p>
                  </a:txBody>
                  <a:tcPr/>
                </a:tc>
                <a:extLst>
                  <a:ext uri="{0D108BD9-81ED-4DB2-BD59-A6C34878D82A}">
                    <a16:rowId xmlns:a16="http://schemas.microsoft.com/office/drawing/2014/main" val="2830279071"/>
                  </a:ext>
                </a:extLst>
              </a:tr>
              <a:tr h="451376">
                <a:tc>
                  <a:txBody>
                    <a:bodyPr/>
                    <a:lstStyle/>
                    <a:p>
                      <a:r>
                        <a:rPr lang="en-US" sz="1400" b="1" i="0" kern="1200">
                          <a:solidFill>
                            <a:srgbClr val="AB263D"/>
                          </a:solidFill>
                          <a:effectLst/>
                          <a:latin typeface="+mn-lt"/>
                          <a:ea typeface="+mn-ea"/>
                          <a:cs typeface="+mn-cs"/>
                          <a:hlinkClick r:id="rId16">
                            <a:extLst>
                              <a:ext uri="{A12FA001-AC4F-418D-AE19-62706E023703}">
                                <ahyp:hlinkClr xmlns:ahyp="http://schemas.microsoft.com/office/drawing/2018/hyperlinkcolor" val="tx"/>
                              </a:ext>
                            </a:extLst>
                          </a:hlinkClick>
                        </a:rPr>
                        <a:t>lastIndexOf()</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Returns the position of the last found occurrence of a specified value in a string</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17">
                            <a:extLst>
                              <a:ext uri="{A12FA001-AC4F-418D-AE19-62706E023703}">
                                <ahyp:hlinkClr xmlns:ahyp="http://schemas.microsoft.com/office/drawing/2018/hyperlinkcolor" val="tx"/>
                              </a:ext>
                            </a:extLst>
                          </a:hlinkClick>
                        </a:rPr>
                        <a:t>toLowerCase()</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Converts a string to lowercase letters</a:t>
                      </a:r>
                      <a:endParaRPr lang="en-US" sz="1400">
                        <a:solidFill>
                          <a:srgbClr val="AB263D"/>
                        </a:solidFill>
                      </a:endParaRPr>
                    </a:p>
                  </a:txBody>
                  <a:tcPr/>
                </a:tc>
                <a:extLst>
                  <a:ext uri="{0D108BD9-81ED-4DB2-BD59-A6C34878D82A}">
                    <a16:rowId xmlns:a16="http://schemas.microsoft.com/office/drawing/2014/main" val="3159979579"/>
                  </a:ext>
                </a:extLst>
              </a:tr>
              <a:tr h="265515">
                <a:tc>
                  <a:txBody>
                    <a:bodyPr/>
                    <a:lstStyle/>
                    <a:p>
                      <a:r>
                        <a:rPr lang="en-US" sz="1400" b="1" i="0" kern="1200">
                          <a:solidFill>
                            <a:srgbClr val="AB263D"/>
                          </a:solidFill>
                          <a:effectLst/>
                          <a:latin typeface="+mn-lt"/>
                          <a:ea typeface="+mn-ea"/>
                          <a:cs typeface="+mn-cs"/>
                          <a:hlinkClick r:id="rId18">
                            <a:extLst>
                              <a:ext uri="{A12FA001-AC4F-418D-AE19-62706E023703}">
                                <ahyp:hlinkClr xmlns:ahyp="http://schemas.microsoft.com/office/drawing/2018/hyperlinkcolor" val="tx"/>
                              </a:ext>
                            </a:extLst>
                          </a:hlinkClick>
                        </a:rPr>
                        <a:t>localeCompare()</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Compares two strings in the current locale</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19">
                            <a:extLst>
                              <a:ext uri="{A12FA001-AC4F-418D-AE19-62706E023703}">
                                <ahyp:hlinkClr xmlns:ahyp="http://schemas.microsoft.com/office/drawing/2018/hyperlinkcolor" val="tx"/>
                              </a:ext>
                            </a:extLst>
                          </a:hlinkClick>
                        </a:rPr>
                        <a:t>toString()</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Returns the value of a String object</a:t>
                      </a:r>
                      <a:endParaRPr lang="en-US" sz="1400">
                        <a:solidFill>
                          <a:srgbClr val="AB263D"/>
                        </a:solidFill>
                      </a:endParaRPr>
                    </a:p>
                  </a:txBody>
                  <a:tcPr/>
                </a:tc>
                <a:extLst>
                  <a:ext uri="{0D108BD9-81ED-4DB2-BD59-A6C34878D82A}">
                    <a16:rowId xmlns:a16="http://schemas.microsoft.com/office/drawing/2014/main" val="4171526266"/>
                  </a:ext>
                </a:extLst>
              </a:tr>
              <a:tr h="451376">
                <a:tc>
                  <a:txBody>
                    <a:bodyPr/>
                    <a:lstStyle/>
                    <a:p>
                      <a:r>
                        <a:rPr lang="en-US" sz="1400" b="1" i="0" kern="1200">
                          <a:solidFill>
                            <a:srgbClr val="AB263D"/>
                          </a:solidFill>
                          <a:effectLst/>
                          <a:latin typeface="+mn-lt"/>
                          <a:ea typeface="+mn-ea"/>
                          <a:cs typeface="+mn-cs"/>
                          <a:hlinkClick r:id="rId20">
                            <a:extLst>
                              <a:ext uri="{A12FA001-AC4F-418D-AE19-62706E023703}">
                                <ahyp:hlinkClr xmlns:ahyp="http://schemas.microsoft.com/office/drawing/2018/hyperlinkcolor" val="tx"/>
                              </a:ext>
                            </a:extLst>
                          </a:hlinkClick>
                        </a:rPr>
                        <a:t>match()</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Searches a string for a match against a regular expression, and returns the matches</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21">
                            <a:extLst>
                              <a:ext uri="{A12FA001-AC4F-418D-AE19-62706E023703}">
                                <ahyp:hlinkClr xmlns:ahyp="http://schemas.microsoft.com/office/drawing/2018/hyperlinkcolor" val="tx"/>
                              </a:ext>
                            </a:extLst>
                          </a:hlinkClick>
                        </a:rPr>
                        <a:t>toUpperCase()</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Converts a string to uppercase letters</a:t>
                      </a:r>
                      <a:endParaRPr lang="en-US" sz="1400">
                        <a:solidFill>
                          <a:srgbClr val="AB263D"/>
                        </a:solidFill>
                      </a:endParaRPr>
                    </a:p>
                  </a:txBody>
                  <a:tcPr/>
                </a:tc>
                <a:extLst>
                  <a:ext uri="{0D108BD9-81ED-4DB2-BD59-A6C34878D82A}">
                    <a16:rowId xmlns:a16="http://schemas.microsoft.com/office/drawing/2014/main" val="2300712825"/>
                  </a:ext>
                </a:extLst>
              </a:tr>
              <a:tr h="451376">
                <a:tc>
                  <a:txBody>
                    <a:bodyPr/>
                    <a:lstStyle/>
                    <a:p>
                      <a:r>
                        <a:rPr lang="en-US" sz="1400" b="1" i="0" kern="1200">
                          <a:solidFill>
                            <a:srgbClr val="AB263D"/>
                          </a:solidFill>
                          <a:effectLst/>
                          <a:latin typeface="+mn-lt"/>
                          <a:ea typeface="+mn-ea"/>
                          <a:cs typeface="+mn-cs"/>
                          <a:hlinkClick r:id="rId22">
                            <a:extLst>
                              <a:ext uri="{A12FA001-AC4F-418D-AE19-62706E023703}">
                                <ahyp:hlinkClr xmlns:ahyp="http://schemas.microsoft.com/office/drawing/2018/hyperlinkcolor" val="tx"/>
                              </a:ext>
                            </a:extLst>
                          </a:hlinkClick>
                        </a:rPr>
                        <a:t>repeat()</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Returns a new string with a specified number of copies of an existing string</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23">
                            <a:extLst>
                              <a:ext uri="{A12FA001-AC4F-418D-AE19-62706E023703}">
                                <ahyp:hlinkClr xmlns:ahyp="http://schemas.microsoft.com/office/drawing/2018/hyperlinkcolor" val="tx"/>
                              </a:ext>
                            </a:extLst>
                          </a:hlinkClick>
                        </a:rPr>
                        <a:t>trim()</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Removes whitespace from both ends of a string</a:t>
                      </a:r>
                      <a:endParaRPr lang="en-US" sz="1400">
                        <a:solidFill>
                          <a:srgbClr val="AB263D"/>
                        </a:solidFill>
                      </a:endParaRPr>
                    </a:p>
                  </a:txBody>
                  <a:tcPr/>
                </a:tc>
                <a:extLst>
                  <a:ext uri="{0D108BD9-81ED-4DB2-BD59-A6C34878D82A}">
                    <a16:rowId xmlns:a16="http://schemas.microsoft.com/office/drawing/2014/main" val="605386072"/>
                  </a:ext>
                </a:extLst>
              </a:tr>
              <a:tr h="637236">
                <a:tc>
                  <a:txBody>
                    <a:bodyPr/>
                    <a:lstStyle/>
                    <a:p>
                      <a:r>
                        <a:rPr lang="en-US" sz="1400" b="1" i="0" kern="1200">
                          <a:solidFill>
                            <a:srgbClr val="AB263D"/>
                          </a:solidFill>
                          <a:effectLst/>
                          <a:latin typeface="+mn-lt"/>
                          <a:ea typeface="+mn-ea"/>
                          <a:cs typeface="+mn-cs"/>
                          <a:hlinkClick r:id="rId24">
                            <a:extLst>
                              <a:ext uri="{A12FA001-AC4F-418D-AE19-62706E023703}">
                                <ahyp:hlinkClr xmlns:ahyp="http://schemas.microsoft.com/office/drawing/2018/hyperlinkcolor" val="tx"/>
                              </a:ext>
                            </a:extLst>
                          </a:hlinkClick>
                        </a:rPr>
                        <a:t>replace()</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Searches a string for a specified value, or a regular expression, and returns a new string where the specified values are replaced</a:t>
                      </a:r>
                      <a:endParaRPr lang="en-US" sz="1400">
                        <a:solidFill>
                          <a:srgbClr val="AB263D"/>
                        </a:solidFill>
                      </a:endParaRPr>
                    </a:p>
                  </a:txBody>
                  <a:tcPr/>
                </a:tc>
                <a:tc>
                  <a:txBody>
                    <a:bodyPr/>
                    <a:lstStyle/>
                    <a:p>
                      <a:r>
                        <a:rPr lang="en-US" sz="1400" b="1" i="0" kern="1200">
                          <a:solidFill>
                            <a:srgbClr val="AB263D"/>
                          </a:solidFill>
                          <a:effectLst/>
                          <a:latin typeface="+mn-lt"/>
                          <a:ea typeface="+mn-ea"/>
                          <a:cs typeface="+mn-cs"/>
                          <a:hlinkClick r:id="rId25">
                            <a:extLst>
                              <a:ext uri="{A12FA001-AC4F-418D-AE19-62706E023703}">
                                <ahyp:hlinkClr xmlns:ahyp="http://schemas.microsoft.com/office/drawing/2018/hyperlinkcolor" val="tx"/>
                              </a:ext>
                            </a:extLst>
                          </a:hlinkClick>
                        </a:rPr>
                        <a:t>valueOf()</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Returns the primitive value of a String object</a:t>
                      </a:r>
                      <a:endParaRPr lang="en-US" sz="1400">
                        <a:solidFill>
                          <a:srgbClr val="AB263D"/>
                        </a:solidFill>
                      </a:endParaRPr>
                    </a:p>
                  </a:txBody>
                  <a:tcPr/>
                </a:tc>
                <a:extLst>
                  <a:ext uri="{0D108BD9-81ED-4DB2-BD59-A6C34878D82A}">
                    <a16:rowId xmlns:a16="http://schemas.microsoft.com/office/drawing/2014/main" val="3826121431"/>
                  </a:ext>
                </a:extLst>
              </a:tr>
              <a:tr h="45137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0" kern="1200">
                          <a:solidFill>
                            <a:srgbClr val="AB263D"/>
                          </a:solidFill>
                          <a:effectLst/>
                          <a:latin typeface="+mn-lt"/>
                          <a:ea typeface="+mn-ea"/>
                          <a:cs typeface="+mn-cs"/>
                          <a:hlinkClick r:id="rId26">
                            <a:extLst>
                              <a:ext uri="{A12FA001-AC4F-418D-AE19-62706E023703}">
                                <ahyp:hlinkClr xmlns:ahyp="http://schemas.microsoft.com/office/drawing/2018/hyperlinkcolor" val="tx"/>
                              </a:ext>
                            </a:extLst>
                          </a:hlinkClick>
                        </a:rPr>
                        <a:t>search()</a:t>
                      </a:r>
                      <a:endParaRPr lang="en-US" sz="1400" b="1">
                        <a:solidFill>
                          <a:srgbClr val="AB263D"/>
                        </a:solidFill>
                      </a:endParaRPr>
                    </a:p>
                  </a:txBody>
                  <a:tcPr/>
                </a:tc>
                <a:tc>
                  <a:txBody>
                    <a:bodyPr/>
                    <a:lstStyle/>
                    <a:p>
                      <a:r>
                        <a:rPr lang="en-US" sz="1400" b="0" i="0" u="none" strike="noStrike" kern="1200">
                          <a:solidFill>
                            <a:srgbClr val="AB263D"/>
                          </a:solidFill>
                          <a:effectLst/>
                          <a:latin typeface="+mn-lt"/>
                          <a:ea typeface="+mn-ea"/>
                          <a:cs typeface="+mn-cs"/>
                        </a:rPr>
                        <a:t>Searches a string for a specified value, or regular expression, and returns the position of the match</a:t>
                      </a:r>
                      <a:endParaRPr lang="en-US" sz="1400">
                        <a:solidFill>
                          <a:srgbClr val="AB263D"/>
                        </a:solidFill>
                      </a:endParaRPr>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189843232"/>
                  </a:ext>
                </a:extLst>
              </a:tr>
            </a:tbl>
          </a:graphicData>
        </a:graphic>
      </p:graphicFrame>
    </p:spTree>
    <p:extLst>
      <p:ext uri="{BB962C8B-B14F-4D97-AF65-F5344CB8AC3E}">
        <p14:creationId xmlns:p14="http://schemas.microsoft.com/office/powerpoint/2010/main" val="2443243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5618" y="1173882"/>
            <a:ext cx="11585731" cy="5265764"/>
          </a:xfrm>
        </p:spPr>
        <p:txBody>
          <a:bodyPr/>
          <a:lstStyle/>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String interpolation is a really useful programming language feature that allows you to inject variables directly into a string.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Until the release of ES6, string interpolation was not available in JavaScript. The lack of this feature has led to horrifying concatenated code that looks like this: </a:t>
            </a:r>
          </a:p>
          <a:p>
            <a:pPr marL="0" indent="0">
              <a:spcAft>
                <a:spcPts val="0"/>
              </a:spcAft>
              <a:buNone/>
            </a:pPr>
            <a:r>
              <a:rPr lang="en-US" sz="1500" b="1" i="1" dirty="0">
                <a:solidFill>
                  <a:srgbClr val="0000FF"/>
                </a:solidFill>
                <a:latin typeface="Courier New" panose="02070309020205020404" pitchFamily="49" charset="0"/>
                <a:cs typeface="Courier New" panose="02070309020205020404" pitchFamily="49" charset="0"/>
              </a:rPr>
              <a:t>function</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err="1">
                <a:solidFill>
                  <a:srgbClr val="795E26"/>
                </a:solidFill>
                <a:latin typeface="Courier New" panose="02070309020205020404" pitchFamily="49" charset="0"/>
                <a:cs typeface="Courier New" panose="02070309020205020404" pitchFamily="49" charset="0"/>
              </a:rPr>
              <a:t>crazyString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a:solidFill>
                  <a:srgbClr val="001080"/>
                </a:solidFill>
                <a:latin typeface="Courier New" panose="02070309020205020404" pitchFamily="49" charset="0"/>
                <a:cs typeface="Courier New" panose="02070309020205020404" pitchFamily="49" charset="0"/>
              </a:rPr>
              <a:t>something</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1080"/>
                </a:solidFill>
                <a:latin typeface="Courier New" panose="02070309020205020404" pitchFamily="49" charset="0"/>
                <a:cs typeface="Courier New" panose="02070309020205020404" pitchFamily="49" charset="0"/>
              </a:rPr>
              <a:t>someone</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1080"/>
                </a:solidFill>
                <a:latin typeface="Courier New" panose="02070309020205020404" pitchFamily="49" charset="0"/>
                <a:cs typeface="Courier New" panose="02070309020205020404" pitchFamily="49" charset="0"/>
              </a:rPr>
              <a:t>somewhere</a:t>
            </a:r>
            <a:r>
              <a:rPr lang="en-US" sz="15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500" b="1" i="1" dirty="0">
                <a:solidFill>
                  <a:srgbClr val="AF00DB"/>
                </a:solidFill>
                <a:latin typeface="Courier New" panose="02070309020205020404" pitchFamily="49" charset="0"/>
                <a:cs typeface="Courier New" panose="02070309020205020404" pitchFamily="49" charset="0"/>
              </a:rPr>
              <a:t>  return</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1080"/>
                </a:solidFill>
                <a:latin typeface="Courier New" panose="02070309020205020404" pitchFamily="49" charset="0"/>
                <a:cs typeface="Courier New" panose="02070309020205020404" pitchFamily="49" charset="0"/>
              </a:rPr>
              <a:t>someone</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A31515"/>
                </a:solidFill>
                <a:latin typeface="Courier New" panose="02070309020205020404" pitchFamily="49" charset="0"/>
                <a:cs typeface="Courier New" panose="02070309020205020404" pitchFamily="49" charset="0"/>
              </a:rPr>
              <a:t>' was looking for '</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01080"/>
                </a:solidFill>
                <a:latin typeface="Courier New" panose="02070309020205020404" pitchFamily="49" charset="0"/>
                <a:cs typeface="Courier New" panose="02070309020205020404" pitchFamily="49" charset="0"/>
              </a:rPr>
              <a:t>something</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A31515"/>
                </a:solidFill>
                <a:latin typeface="Courier New" panose="02070309020205020404" pitchFamily="49" charset="0"/>
                <a:cs typeface="Courier New" panose="02070309020205020404" pitchFamily="49" charset="0"/>
              </a:rPr>
              <a:t>' in the general vicinity of ‘</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01080"/>
                </a:solidFill>
                <a:latin typeface="Courier New" panose="02070309020205020404" pitchFamily="49" charset="0"/>
                <a:cs typeface="Courier New" panose="02070309020205020404" pitchFamily="49" charset="0"/>
              </a:rPr>
              <a:t>somewhere</a:t>
            </a:r>
            <a:r>
              <a:rPr lang="en-US" sz="15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500" b="1" i="1" dirty="0">
                <a:solidFill>
                  <a:srgbClr val="000000"/>
                </a:solidFill>
                <a:latin typeface="Courier New" panose="02070309020205020404" pitchFamily="49" charset="0"/>
                <a:cs typeface="Courier New" panose="02070309020205020404" pitchFamily="49" charset="0"/>
              </a:rPr>
              <a:t>}</a:t>
            </a:r>
            <a:br>
              <a:rPr lang="en-US" sz="1500" b="1" i="1" dirty="0">
                <a:solidFill>
                  <a:srgbClr val="000000"/>
                </a:solidFill>
                <a:latin typeface="Courier New" panose="02070309020205020404" pitchFamily="49" charset="0"/>
                <a:cs typeface="Courier New" panose="02070309020205020404" pitchFamily="49" charset="0"/>
              </a:rPr>
            </a:br>
            <a:endParaRPr lang="en-US" sz="1500" dirty="0">
              <a:latin typeface="Courier New" panose="02070309020205020404" pitchFamily="49" charset="0"/>
              <a:ea typeface="Verdana" panose="020B0604030504040204" pitchFamily="34" charset="0"/>
              <a:cs typeface="Courier New" panose="02070309020205020404" pitchFamily="49" charset="0"/>
            </a:endParaRP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What’s the wrong with this? </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It is difficult to read and understand, especially when the function grow more complex. You also have to keep track of all the white space between each string, which is easy to overlook. Many developers have been forced to write JavaScript like this because JavaScript simply lacked string interpolation until now, but now that it is supported, we could instead do this for our return statement:</a:t>
            </a:r>
          </a:p>
          <a:p>
            <a:pPr marL="0" indent="0">
              <a:buNone/>
            </a:pPr>
            <a:r>
              <a:rPr lang="en-US" b="1" i="1" dirty="0">
                <a:solidFill>
                  <a:srgbClr val="AF00DB"/>
                </a:solidFill>
                <a:latin typeface="Courier New" panose="02070309020205020404" pitchFamily="49" charset="0"/>
                <a:cs typeface="Courier New" panose="02070309020205020404" pitchFamily="49" charset="0"/>
              </a:rPr>
              <a:t>return</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a:t>
            </a:r>
            <a:r>
              <a:rPr lang="en-US" b="1" i="1" dirty="0">
                <a:solidFill>
                  <a:srgbClr val="0000FF"/>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someone</a:t>
            </a:r>
            <a:r>
              <a:rPr lang="en-US" b="1" i="1" dirty="0">
                <a:solidFill>
                  <a:srgbClr val="0000FF"/>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 was looking for </a:t>
            </a:r>
            <a:r>
              <a:rPr lang="en-US" b="1" i="1" dirty="0">
                <a:solidFill>
                  <a:srgbClr val="0000FF"/>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something</a:t>
            </a:r>
            <a:r>
              <a:rPr lang="en-US" b="1" i="1" dirty="0">
                <a:solidFill>
                  <a:srgbClr val="0000FF"/>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 in the general vicinity of </a:t>
            </a:r>
            <a:r>
              <a:rPr lang="en-US" b="1" i="1" dirty="0">
                <a:solidFill>
                  <a:srgbClr val="0000FF"/>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somewhere</a:t>
            </a:r>
            <a:r>
              <a:rPr lang="en-US" b="1" i="1" dirty="0">
                <a:solidFill>
                  <a:srgbClr val="0000FF"/>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a:t>
            </a:r>
          </a:p>
          <a:p>
            <a:pPr marL="0" indent="0">
              <a:buNone/>
            </a:pPr>
            <a:r>
              <a:rPr lang="en-US" dirty="0">
                <a:latin typeface="Verdana" panose="020B0604030504040204" pitchFamily="34" charset="0"/>
                <a:ea typeface="Verdana" panose="020B0604030504040204" pitchFamily="34" charset="0"/>
                <a:cs typeface="Verdana" panose="020B0604030504040204" pitchFamily="34" charset="0"/>
              </a:rPr>
              <a:t>Looks much cleaner right?  You would wrap your string in back-ticks, like this </a:t>
            </a:r>
            <a:r>
              <a:rPr lang="en-US"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`string` </a:t>
            </a:r>
            <a:r>
              <a:rPr lang="en-US" dirty="0">
                <a:latin typeface="Verdana" panose="020B0604030504040204" pitchFamily="34" charset="0"/>
                <a:ea typeface="Verdana" panose="020B0604030504040204" pitchFamily="34" charset="0"/>
                <a:cs typeface="Verdana" panose="020B0604030504040204" pitchFamily="34" charset="0"/>
              </a:rPr>
              <a:t>instead of normal quotes and embed your variables with </a:t>
            </a:r>
            <a:r>
              <a:rPr lang="en-US"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a:t>
            </a:r>
            <a:r>
              <a:rPr lang="en-US" dirty="0">
                <a:latin typeface="Verdana" panose="020B0604030504040204" pitchFamily="34" charset="0"/>
                <a:ea typeface="Verdana" panose="020B0604030504040204" pitchFamily="34" charset="0"/>
                <a:cs typeface="Verdana" panose="020B0604030504040204" pitchFamily="34" charset="0"/>
              </a:rPr>
              <a:t>, like </a:t>
            </a:r>
            <a:r>
              <a:rPr lang="en-US"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`string ${variable}`</a:t>
            </a:r>
            <a:r>
              <a:rPr lang="en-US" dirty="0">
                <a:latin typeface="Verdana" panose="020B0604030504040204" pitchFamily="34" charset="0"/>
                <a:ea typeface="Verdana" panose="020B0604030504040204" pitchFamily="34" charset="0"/>
                <a:cs typeface="Verdana" panose="020B0604030504040204" pitchFamily="34" charset="0"/>
              </a:rPr>
              <a:t>.  This also maintains the format of the string maintaining line breaks and spaces.  Think of </a:t>
            </a:r>
            <a:r>
              <a:rPr lang="en-US"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printf</a:t>
            </a:r>
            <a:r>
              <a:rPr lang="en-US"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a:t>
            </a:r>
            <a:r>
              <a:rPr lang="en-US" dirty="0">
                <a:latin typeface="Verdana" panose="020B0604030504040204" pitchFamily="34" charset="0"/>
                <a:ea typeface="Verdana" panose="020B0604030504040204" pitchFamily="34" charset="0"/>
                <a:cs typeface="Verdana" panose="020B0604030504040204" pitchFamily="34" charset="0"/>
              </a:rPr>
              <a:t> in Java</a:t>
            </a:r>
          </a:p>
          <a:p>
            <a:pPr marL="0" indent="0">
              <a:buNone/>
            </a:pPr>
            <a:endParaRPr lang="en-US" b="1" dirty="0">
              <a:solidFill>
                <a:srgbClr val="AB263D"/>
              </a:solidFill>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String Interpolation </a:t>
            </a:r>
          </a:p>
        </p:txBody>
      </p:sp>
    </p:spTree>
    <p:extLst>
      <p:ext uri="{BB962C8B-B14F-4D97-AF65-F5344CB8AC3E}">
        <p14:creationId xmlns:p14="http://schemas.microsoft.com/office/powerpoint/2010/main" val="1245341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477164"/>
            <a:ext cx="11585731" cy="4385167"/>
          </a:xfrm>
        </p:spPr>
        <p:txBody>
          <a:bodyPr/>
          <a:lstStyle/>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JavaScript is a truthy language; that means that many things can evaluate as true or false.  We will open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boolean.js</a:t>
            </a:r>
            <a:r>
              <a:rPr lang="en-US" sz="2000" b="1" i="1">
                <a:solidFill>
                  <a:srgbClr val="404040"/>
                </a:solidFill>
                <a:latin typeface="Courier New" panose="02070309020205020404" pitchFamily="49" charset="0"/>
                <a:ea typeface="Verdana" panose="020B0604030504040204" pitchFamily="34" charset="0"/>
                <a:cs typeface="Courier New" panose="02070309020205020404" pitchFamily="49" charset="0"/>
              </a:rPr>
              <a:t> </a:t>
            </a: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and take a look at some if statements.</a:t>
            </a:r>
          </a:p>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Running </a:t>
            </a:r>
            <a:r>
              <a:rPr lang="en-US" sz="2000" b="1" i="1" err="1">
                <a:solidFill>
                  <a:srgbClr val="AB263D"/>
                </a:solidFill>
                <a:latin typeface="Courier New" panose="02070309020205020404" pitchFamily="49" charset="0"/>
                <a:ea typeface="Verdana" panose="020B0604030504040204" pitchFamily="34" charset="0"/>
                <a:cs typeface="Courier New" panose="02070309020205020404" pitchFamily="49" charset="0"/>
              </a:rPr>
              <a:t>boolean.js</a:t>
            </a:r>
            <a:r>
              <a:rPr lang="en-US" sz="2000" b="1" i="1">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will show you all the things that are true and false in JavaScript.</a:t>
            </a:r>
          </a:p>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We define a Boolean like so:</a:t>
            </a:r>
          </a:p>
          <a:p>
            <a:pPr marL="0" indent="0">
              <a:spcAft>
                <a:spcPts val="0"/>
              </a:spcAft>
              <a:buNone/>
            </a:pPr>
            <a:r>
              <a:rPr lang="en-US" sz="1800" b="1" i="1">
                <a:solidFill>
                  <a:srgbClr val="0000FF"/>
                </a:solidFill>
                <a:latin typeface="Courier New" panose="02070309020205020404" pitchFamily="49" charset="0"/>
                <a:cs typeface="Courier New" panose="02070309020205020404" pitchFamily="49" charset="0"/>
              </a:rPr>
              <a:t>let</a:t>
            </a:r>
            <a:r>
              <a:rPr lang="en-US" sz="1800" b="1" i="1">
                <a:solidFill>
                  <a:srgbClr val="000000"/>
                </a:solidFill>
                <a:latin typeface="Courier New" panose="02070309020205020404" pitchFamily="49" charset="0"/>
                <a:cs typeface="Courier New" panose="02070309020205020404" pitchFamily="49" charset="0"/>
              </a:rPr>
              <a:t> </a:t>
            </a:r>
            <a:r>
              <a:rPr lang="en-US" sz="1800" b="1" i="1" err="1">
                <a:solidFill>
                  <a:srgbClr val="001080"/>
                </a:solidFill>
                <a:latin typeface="Courier New" panose="02070309020205020404" pitchFamily="49" charset="0"/>
                <a:cs typeface="Courier New" panose="02070309020205020404" pitchFamily="49" charset="0"/>
              </a:rPr>
              <a:t>myTrueBool</a:t>
            </a:r>
            <a:r>
              <a:rPr lang="en-US" sz="1800" b="1" i="1">
                <a:solidFill>
                  <a:srgbClr val="000000"/>
                </a:solidFill>
                <a:latin typeface="Courier New" panose="02070309020205020404" pitchFamily="49" charset="0"/>
                <a:cs typeface="Courier New" panose="02070309020205020404" pitchFamily="49" charset="0"/>
              </a:rPr>
              <a:t> = </a:t>
            </a:r>
            <a:r>
              <a:rPr lang="en-US" sz="1800" b="1" i="1">
                <a:solidFill>
                  <a:srgbClr val="0000FF"/>
                </a:solidFill>
                <a:latin typeface="Courier New" panose="02070309020205020404" pitchFamily="49" charset="0"/>
                <a:cs typeface="Courier New" panose="02070309020205020404" pitchFamily="49" charset="0"/>
              </a:rPr>
              <a:t>true</a:t>
            </a:r>
            <a:r>
              <a:rPr lang="en-US" sz="1800" b="1" i="1">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800" b="1" i="1">
                <a:solidFill>
                  <a:srgbClr val="0000FF"/>
                </a:solidFill>
                <a:latin typeface="Courier New" panose="02070309020205020404" pitchFamily="49" charset="0"/>
                <a:cs typeface="Courier New" panose="02070309020205020404" pitchFamily="49" charset="0"/>
              </a:rPr>
              <a:t>let</a:t>
            </a:r>
            <a:r>
              <a:rPr lang="en-US" sz="1800" b="1" i="1">
                <a:solidFill>
                  <a:srgbClr val="000000"/>
                </a:solidFill>
                <a:latin typeface="Courier New" panose="02070309020205020404" pitchFamily="49" charset="0"/>
                <a:cs typeface="Courier New" panose="02070309020205020404" pitchFamily="49" charset="0"/>
              </a:rPr>
              <a:t> </a:t>
            </a:r>
            <a:r>
              <a:rPr lang="en-US" sz="1800" b="1" i="1" err="1">
                <a:solidFill>
                  <a:srgbClr val="001080"/>
                </a:solidFill>
                <a:latin typeface="Courier New" panose="02070309020205020404" pitchFamily="49" charset="0"/>
                <a:cs typeface="Courier New" panose="02070309020205020404" pitchFamily="49" charset="0"/>
              </a:rPr>
              <a:t>myFalseBool</a:t>
            </a:r>
            <a:r>
              <a:rPr lang="en-US" sz="1800" b="1" i="1">
                <a:solidFill>
                  <a:srgbClr val="000000"/>
                </a:solidFill>
                <a:latin typeface="Courier New" panose="02070309020205020404" pitchFamily="49" charset="0"/>
                <a:cs typeface="Courier New" panose="02070309020205020404" pitchFamily="49" charset="0"/>
              </a:rPr>
              <a:t> = </a:t>
            </a:r>
            <a:r>
              <a:rPr lang="en-US" sz="1800" b="1" i="1">
                <a:solidFill>
                  <a:srgbClr val="0000FF"/>
                </a:solidFill>
                <a:latin typeface="Courier New" panose="02070309020205020404" pitchFamily="49" charset="0"/>
                <a:cs typeface="Courier New" panose="02070309020205020404" pitchFamily="49" charset="0"/>
              </a:rPr>
              <a:t>false</a:t>
            </a:r>
            <a:r>
              <a:rPr lang="en-US" sz="1800" b="1" i="1">
                <a:solidFill>
                  <a:srgbClr val="000000"/>
                </a:solidFill>
                <a:latin typeface="Courier New" panose="02070309020205020404" pitchFamily="49" charset="0"/>
                <a:cs typeface="Courier New" panose="02070309020205020404" pitchFamily="49" charset="0"/>
              </a:rPr>
              <a:t>;</a:t>
            </a:r>
          </a:p>
          <a:p>
            <a:pPr marL="0" marR="903605" indent="0">
              <a:lnSpc>
                <a:spcPts val="2200"/>
              </a:lnSpc>
              <a:spcBef>
                <a:spcPts val="340"/>
              </a:spcBef>
              <a:buNone/>
            </a:pPr>
            <a:endParaRPr lang="en-US" sz="2000"/>
          </a:p>
        </p:txBody>
      </p:sp>
      <p:sp>
        <p:nvSpPr>
          <p:cNvPr id="3" name="Slide Number Placeholder 2"/>
          <p:cNvSpPr>
            <a:spLocks noGrp="1"/>
          </p:cNvSpPr>
          <p:nvPr>
            <p:ph type="sldNum" sz="quarter" idx="14"/>
          </p:nvPr>
        </p:nvSpPr>
        <p:spPr/>
        <p:txBody>
          <a:bodyPr/>
          <a:lstStyle/>
          <a:p>
            <a:fld id="{12342C3A-DD85-7843-B416-BD52AB030D59}" type="slidenum">
              <a:rPr lang="en-US" smtClean="0"/>
              <a:pPr/>
              <a:t>18</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Booleans and Equality</a:t>
            </a:r>
          </a:p>
        </p:txBody>
      </p:sp>
    </p:spTree>
    <p:extLst>
      <p:ext uri="{BB962C8B-B14F-4D97-AF65-F5344CB8AC3E}">
        <p14:creationId xmlns:p14="http://schemas.microsoft.com/office/powerpoint/2010/main" val="363849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77771"/>
            <a:ext cx="11585731" cy="4385167"/>
          </a:xfrm>
        </p:spPr>
        <p:txBody>
          <a:bodyPr/>
          <a:lstStyle/>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Numbers in JavaScript follow the same pattern. You’ll have access to several basic mathematical  operators (*-+/) out of the box, and several more via the Math global variable.</a:t>
            </a:r>
          </a:p>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You can read about the Math variable on the MDN</a:t>
            </a:r>
          </a:p>
          <a:p>
            <a:pPr marL="0" marR="903605" indent="0">
              <a:lnSpc>
                <a:spcPts val="2200"/>
              </a:lnSpc>
              <a:spcBef>
                <a:spcPts val="340"/>
              </a:spcBef>
              <a:buNone/>
            </a:pPr>
            <a:r>
              <a:rPr lang="en-US">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https://developer.mozilla.org/en-US/docs/Web/JavaScript/Reference/Global_Objects/Math</a:t>
            </a:r>
            <a:r>
              <a:rPr lang="en-US">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We will open </a:t>
            </a:r>
            <a:r>
              <a:rPr lang="en-US" sz="2000" b="1" i="1" err="1">
                <a:solidFill>
                  <a:srgbClr val="AB263D"/>
                </a:solidFill>
                <a:latin typeface="Courier New" panose="02070309020205020404" pitchFamily="49" charset="0"/>
                <a:ea typeface="Verdana" panose="020B0604030504040204" pitchFamily="34" charset="0"/>
                <a:cs typeface="Courier New" panose="02070309020205020404" pitchFamily="49" charset="0"/>
              </a:rPr>
              <a:t>numbers.js</a:t>
            </a:r>
            <a:r>
              <a:rPr lang="en-US" sz="2000" b="1" i="1">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and look at how to handle numbers.</a:t>
            </a:r>
          </a:p>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We define a numbers like so:</a:t>
            </a:r>
          </a:p>
          <a:p>
            <a:pPr marL="0" indent="0">
              <a:spcAft>
                <a:spcPts val="0"/>
              </a:spcAft>
              <a:buNone/>
            </a:pPr>
            <a:r>
              <a:rPr lang="en-US" sz="1800" b="1" i="1">
                <a:solidFill>
                  <a:srgbClr val="0000FF"/>
                </a:solidFill>
                <a:latin typeface="Courier New" panose="02070309020205020404" pitchFamily="49" charset="0"/>
                <a:cs typeface="Courier New" panose="02070309020205020404" pitchFamily="49" charset="0"/>
              </a:rPr>
              <a:t>let</a:t>
            </a:r>
            <a:r>
              <a:rPr lang="en-US" sz="1800" b="1" i="1">
                <a:solidFill>
                  <a:srgbClr val="000000"/>
                </a:solidFill>
                <a:latin typeface="Courier New" panose="02070309020205020404" pitchFamily="49" charset="0"/>
                <a:cs typeface="Courier New" panose="02070309020205020404" pitchFamily="49" charset="0"/>
              </a:rPr>
              <a:t> </a:t>
            </a:r>
            <a:r>
              <a:rPr lang="en-US" sz="1800" b="1" i="1">
                <a:solidFill>
                  <a:srgbClr val="001080"/>
                </a:solidFill>
                <a:latin typeface="Courier New" panose="02070309020205020404" pitchFamily="49" charset="0"/>
                <a:cs typeface="Courier New" panose="02070309020205020404" pitchFamily="49" charset="0"/>
              </a:rPr>
              <a:t>num1</a:t>
            </a:r>
            <a:r>
              <a:rPr lang="en-US" sz="1800" b="1" i="1">
                <a:solidFill>
                  <a:srgbClr val="000000"/>
                </a:solidFill>
                <a:latin typeface="Courier New" panose="02070309020205020404" pitchFamily="49" charset="0"/>
                <a:cs typeface="Courier New" panose="02070309020205020404" pitchFamily="49" charset="0"/>
              </a:rPr>
              <a:t> = </a:t>
            </a:r>
            <a:r>
              <a:rPr lang="en-US" sz="1800" b="1" i="1">
                <a:solidFill>
                  <a:srgbClr val="0000FF"/>
                </a:solidFill>
                <a:latin typeface="Courier New" panose="02070309020205020404" pitchFamily="49" charset="0"/>
                <a:cs typeface="Courier New" panose="02070309020205020404" pitchFamily="49" charset="0"/>
              </a:rPr>
              <a:t>55</a:t>
            </a:r>
            <a:r>
              <a:rPr lang="en-US" sz="1800" b="1" i="1">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800" b="1" i="1">
                <a:solidFill>
                  <a:srgbClr val="0000FF"/>
                </a:solidFill>
                <a:latin typeface="Courier New" panose="02070309020205020404" pitchFamily="49" charset="0"/>
                <a:cs typeface="Courier New" panose="02070309020205020404" pitchFamily="49" charset="0"/>
              </a:rPr>
              <a:t>let</a:t>
            </a:r>
            <a:r>
              <a:rPr lang="en-US" sz="1800" b="1" i="1">
                <a:solidFill>
                  <a:srgbClr val="000000"/>
                </a:solidFill>
                <a:latin typeface="Courier New" panose="02070309020205020404" pitchFamily="49" charset="0"/>
                <a:cs typeface="Courier New" panose="02070309020205020404" pitchFamily="49" charset="0"/>
              </a:rPr>
              <a:t> </a:t>
            </a:r>
            <a:r>
              <a:rPr lang="en-US" sz="1800" b="1" i="1">
                <a:solidFill>
                  <a:srgbClr val="001080"/>
                </a:solidFill>
                <a:latin typeface="Courier New" panose="02070309020205020404" pitchFamily="49" charset="0"/>
                <a:cs typeface="Courier New" panose="02070309020205020404" pitchFamily="49" charset="0"/>
              </a:rPr>
              <a:t>num2</a:t>
            </a:r>
            <a:r>
              <a:rPr lang="en-US" sz="1800" b="1" i="1">
                <a:solidFill>
                  <a:srgbClr val="000000"/>
                </a:solidFill>
                <a:latin typeface="Courier New" panose="02070309020205020404" pitchFamily="49" charset="0"/>
                <a:cs typeface="Courier New" panose="02070309020205020404" pitchFamily="49" charset="0"/>
              </a:rPr>
              <a:t> = </a:t>
            </a:r>
            <a:r>
              <a:rPr lang="en-US" sz="1800" b="1" i="1">
                <a:solidFill>
                  <a:srgbClr val="0000FF"/>
                </a:solidFill>
                <a:latin typeface="Courier New" panose="02070309020205020404" pitchFamily="49" charset="0"/>
                <a:cs typeface="Courier New" panose="02070309020205020404" pitchFamily="49" charset="0"/>
              </a:rPr>
              <a:t>101.5</a:t>
            </a:r>
            <a:r>
              <a:rPr lang="en-US" sz="1800" b="1" i="1">
                <a:solidFill>
                  <a:srgbClr val="000000"/>
                </a:solidFill>
                <a:latin typeface="Courier New" panose="02070309020205020404" pitchFamily="49" charset="0"/>
                <a:cs typeface="Courier New" panose="02070309020205020404" pitchFamily="49" charset="0"/>
              </a:rPr>
              <a:t>;</a:t>
            </a:r>
          </a:p>
          <a:p>
            <a:pPr marL="0" marR="903605" indent="0">
              <a:lnSpc>
                <a:spcPts val="2200"/>
              </a:lnSpc>
              <a:spcBef>
                <a:spcPts val="340"/>
              </a:spcBef>
              <a:buNone/>
            </a:pPr>
            <a:endParaRPr lang="en-US" sz="2000"/>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Numbers</a:t>
            </a:r>
          </a:p>
        </p:txBody>
      </p:sp>
    </p:spTree>
    <p:extLst>
      <p:ext uri="{BB962C8B-B14F-4D97-AF65-F5344CB8AC3E}">
        <p14:creationId xmlns:p14="http://schemas.microsoft.com/office/powerpoint/2010/main" val="1151644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Patrick.Hill@stevens.edu</a:t>
            </a:r>
            <a:endParaRPr lang="en-US">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87711"/>
            <a:ext cx="11585731" cy="4385167"/>
          </a:xfrm>
        </p:spPr>
        <p:txBody>
          <a:bodyPr/>
          <a:lstStyle/>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Functions are one of the most fundamental building blocks of JavaScript.</a:t>
            </a: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In JavaScript, variables can store functions; this makes it simple to do things like pass callbacks to  functions. A callback is when a function takes a function as a parameter, to call it later. Functions can even return other functions!</a:t>
            </a: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We will take a look at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functions.js</a:t>
            </a:r>
            <a:r>
              <a:rPr lang="en-US" sz="2000" b="1" dirty="0">
                <a:solidFill>
                  <a:srgbClr val="AB263D"/>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to see how we use functions.</a:t>
            </a: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There are a few different ways we can write functions in JavaScript.  </a:t>
            </a: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Here are the kind you will be using the most:</a:t>
            </a:r>
          </a:p>
          <a:p>
            <a:pPr marR="903605">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Basic named functions</a:t>
            </a:r>
          </a:p>
          <a:p>
            <a:pPr marR="903605">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Function expressions</a:t>
            </a:r>
          </a:p>
          <a:p>
            <a:pPr marR="903605">
              <a:lnSpc>
                <a:spcPts val="2200"/>
              </a:lnSpc>
              <a:spcBef>
                <a:spcPts val="340"/>
              </a:spcBef>
            </a:pPr>
            <a:r>
              <a:rPr lang="en-US" sz="1800" dirty="0">
                <a:solidFill>
                  <a:srgbClr val="AB263D"/>
                </a:solidFill>
                <a:latin typeface="Verdana" panose="020B0604030504040204" pitchFamily="34" charset="0"/>
                <a:ea typeface="Verdana" panose="020B0604030504040204" pitchFamily="34" charset="0"/>
                <a:cs typeface="Verdana" panose="020B0604030504040204" pitchFamily="34" charset="0"/>
              </a:rPr>
              <a:t>Arrow functions</a:t>
            </a:r>
          </a:p>
          <a:p>
            <a:pPr marR="903605">
              <a:lnSpc>
                <a:spcPts val="2200"/>
              </a:lnSpc>
              <a:spcBef>
                <a:spcPts val="340"/>
              </a:spcBef>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20</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Functions</a:t>
            </a:r>
          </a:p>
        </p:txBody>
      </p:sp>
    </p:spTree>
    <p:extLst>
      <p:ext uri="{BB962C8B-B14F-4D97-AF65-F5344CB8AC3E}">
        <p14:creationId xmlns:p14="http://schemas.microsoft.com/office/powerpoint/2010/main" val="3985453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21</a:t>
            </a:fld>
            <a:endParaRPr lang="en-US"/>
          </a:p>
        </p:txBody>
      </p:sp>
      <p:sp>
        <p:nvSpPr>
          <p:cNvPr id="4" name="Title 3"/>
          <p:cNvSpPr>
            <a:spLocks noGrp="1"/>
          </p:cNvSpPr>
          <p:nvPr>
            <p:ph type="title"/>
          </p:nvPr>
        </p:nvSpPr>
        <p:spPr>
          <a:xfrm>
            <a:off x="302605" y="418354"/>
            <a:ext cx="9997095" cy="535863"/>
          </a:xfrm>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Functions: Basic Named Functions</a:t>
            </a:r>
          </a:p>
        </p:txBody>
      </p:sp>
      <p:sp>
        <p:nvSpPr>
          <p:cNvPr id="5" name="TextBox 4">
            <a:extLst>
              <a:ext uri="{FF2B5EF4-FFF2-40B4-BE49-F238E27FC236}">
                <a16:creationId xmlns:a16="http://schemas.microsoft.com/office/drawing/2014/main" id="{349A73F5-E7A4-D14A-BF22-00DABC5989FA}"/>
              </a:ext>
            </a:extLst>
          </p:cNvPr>
          <p:cNvSpPr txBox="1"/>
          <p:nvPr/>
        </p:nvSpPr>
        <p:spPr>
          <a:xfrm>
            <a:off x="4110784" y="1454622"/>
            <a:ext cx="5516656" cy="4057521"/>
          </a:xfrm>
          <a:prstGeom prst="rect">
            <a:avLst/>
          </a:prstGeom>
          <a:noFill/>
        </p:spPr>
        <p:txBody>
          <a:bodyPr wrap="square" rtlCol="0">
            <a:spAutoFit/>
          </a:bodyPr>
          <a:lstStyle/>
          <a:p>
            <a:r>
              <a:rPr lang="en-US" b="1" i="1" dirty="0">
                <a:solidFill>
                  <a:srgbClr val="0000FF"/>
                </a:solidFill>
                <a:latin typeface="Courier New" panose="02070309020205020404" pitchFamily="49" charset="0"/>
                <a:cs typeface="Courier New" panose="02070309020205020404" pitchFamily="49" charset="0"/>
              </a:rPr>
              <a:t>function</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795E26"/>
                </a:solidFill>
                <a:latin typeface="Courier New" panose="02070309020205020404" pitchFamily="49" charset="0"/>
                <a:cs typeface="Courier New" panose="02070309020205020404" pitchFamily="49" charset="0"/>
              </a:rPr>
              <a:t>sayHello</a:t>
            </a:r>
            <a:r>
              <a:rPr lang="en-US" b="1" i="1" dirty="0">
                <a:solidFill>
                  <a:srgbClr val="000000"/>
                </a:solidFill>
                <a:latin typeface="Courier New" panose="02070309020205020404" pitchFamily="49" charset="0"/>
                <a:cs typeface="Courier New" panose="02070309020205020404" pitchFamily="49" charset="0"/>
              </a:rPr>
              <a:t>() {</a:t>
            </a:r>
          </a:p>
          <a:p>
            <a:r>
              <a:rPr lang="en-US" b="1" i="1" dirty="0">
                <a:solidFill>
                  <a:srgbClr val="267F99"/>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return </a:t>
            </a:r>
            <a:r>
              <a:rPr lang="en-US" b="1" i="1" dirty="0">
                <a:solidFill>
                  <a:srgbClr val="A31515"/>
                </a:solidFill>
                <a:latin typeface="Courier New" panose="02070309020205020404" pitchFamily="49" charset="0"/>
                <a:cs typeface="Courier New" panose="02070309020205020404" pitchFamily="49" charset="0"/>
              </a:rPr>
              <a:t>'Hello!’</a:t>
            </a:r>
            <a:r>
              <a:rPr lang="en-US" b="1" i="1" dirty="0">
                <a:solidFill>
                  <a:srgbClr val="000000"/>
                </a:solidFill>
                <a:latin typeface="Courier New" panose="02070309020205020404" pitchFamily="49" charset="0"/>
                <a:cs typeface="Courier New" panose="02070309020205020404" pitchFamily="49" charset="0"/>
              </a:rPr>
              <a:t>;</a:t>
            </a:r>
          </a:p>
          <a:p>
            <a:r>
              <a:rPr lang="en-US" b="1" i="1" dirty="0">
                <a:solidFill>
                  <a:srgbClr val="000000"/>
                </a:solidFill>
                <a:latin typeface="Courier New" panose="02070309020205020404" pitchFamily="49" charset="0"/>
                <a:cs typeface="Courier New" panose="02070309020205020404" pitchFamily="49" charset="0"/>
              </a:rPr>
              <a:t>}</a:t>
            </a:r>
          </a:p>
          <a:p>
            <a:endParaRPr lang="en-US" b="1" i="1" dirty="0">
              <a:solidFill>
                <a:srgbClr val="000000"/>
              </a:solidFill>
              <a:latin typeface="Courier New" panose="02070309020205020404" pitchFamily="49" charset="0"/>
              <a:cs typeface="Courier New" panose="02070309020205020404" pitchFamily="49" charset="0"/>
            </a:endParaRPr>
          </a:p>
          <a:p>
            <a:br>
              <a:rPr lang="en-US" b="1" i="1" dirty="0">
                <a:solidFill>
                  <a:srgbClr val="000000"/>
                </a:solidFill>
                <a:latin typeface="Courier New" panose="02070309020205020404" pitchFamily="49" charset="0"/>
                <a:cs typeface="Courier New" panose="02070309020205020404" pitchFamily="49" charset="0"/>
              </a:rPr>
            </a:br>
            <a:r>
              <a:rPr lang="en-US" b="1" i="1" dirty="0">
                <a:solidFill>
                  <a:srgbClr val="0000FF"/>
                </a:solidFill>
                <a:latin typeface="Courier New" panose="02070309020205020404" pitchFamily="49" charset="0"/>
                <a:cs typeface="Courier New" panose="02070309020205020404" pitchFamily="49" charset="0"/>
              </a:rPr>
              <a:t>function</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795E26"/>
                </a:solidFill>
                <a:latin typeface="Courier New" panose="02070309020205020404" pitchFamily="49" charset="0"/>
                <a:cs typeface="Courier New" panose="02070309020205020404" pitchFamily="49" charset="0"/>
              </a:rPr>
              <a:t>addTwoNumbers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num1</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num2</a:t>
            </a:r>
            <a:r>
              <a:rPr lang="en-US" b="1" i="1" dirty="0">
                <a:solidFill>
                  <a:srgbClr val="000000"/>
                </a:solidFill>
                <a:latin typeface="Courier New" panose="02070309020205020404" pitchFamily="49" charset="0"/>
                <a:cs typeface="Courier New" panose="02070309020205020404" pitchFamily="49" charset="0"/>
              </a:rPr>
              <a:t>) {</a:t>
            </a:r>
          </a:p>
          <a:p>
            <a:r>
              <a:rPr lang="en-US" b="1" i="1" dirty="0">
                <a:solidFill>
                  <a:srgbClr val="AF00DB"/>
                </a:solidFill>
                <a:latin typeface="Courier New" panose="02070309020205020404" pitchFamily="49" charset="0"/>
                <a:cs typeface="Courier New" panose="02070309020205020404" pitchFamily="49" charset="0"/>
              </a:rPr>
              <a:t>  return</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num1</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01080"/>
                </a:solidFill>
                <a:latin typeface="Courier New" panose="02070309020205020404" pitchFamily="49" charset="0"/>
                <a:cs typeface="Courier New" panose="02070309020205020404" pitchFamily="49" charset="0"/>
              </a:rPr>
              <a:t>num2</a:t>
            </a:r>
            <a:r>
              <a:rPr lang="en-US" b="1" i="1" dirty="0">
                <a:solidFill>
                  <a:srgbClr val="000000"/>
                </a:solidFill>
                <a:latin typeface="Courier New" panose="02070309020205020404" pitchFamily="49" charset="0"/>
                <a:cs typeface="Courier New" panose="02070309020205020404" pitchFamily="49" charset="0"/>
              </a:rPr>
              <a:t>;</a:t>
            </a:r>
          </a:p>
          <a:p>
            <a:r>
              <a:rPr lang="en-US" b="1" i="1" dirty="0">
                <a:solidFill>
                  <a:srgbClr val="000000"/>
                </a:solidFill>
                <a:latin typeface="Courier New" panose="02070309020205020404" pitchFamily="49" charset="0"/>
                <a:cs typeface="Courier New" panose="02070309020205020404" pitchFamily="49" charset="0"/>
              </a:rPr>
              <a:t>}</a:t>
            </a:r>
          </a:p>
          <a:p>
            <a:endParaRPr lang="en-US" b="1" i="1" dirty="0">
              <a:solidFill>
                <a:srgbClr val="000000"/>
              </a:solidFill>
              <a:latin typeface="Courier New" panose="02070309020205020404" pitchFamily="49" charset="0"/>
              <a:cs typeface="Courier New" panose="02070309020205020404" pitchFamily="49" charset="0"/>
            </a:endParaRPr>
          </a:p>
          <a:p>
            <a:pPr marR="903605">
              <a:lnSpc>
                <a:spcPts val="2200"/>
              </a:lnSpc>
              <a:spcBef>
                <a:spcPts val="340"/>
              </a:spcBef>
            </a:pPr>
            <a:r>
              <a:rPr lang="en-US" dirty="0">
                <a:solidFill>
                  <a:srgbClr val="404040"/>
                </a:solidFill>
                <a:latin typeface="Verdana" panose="020B0604030504040204" pitchFamily="34" charset="0"/>
                <a:ea typeface="Verdana" panose="020B0604030504040204" pitchFamily="34" charset="0"/>
                <a:cs typeface="Verdana" panose="020B0604030504040204" pitchFamily="34" charset="0"/>
              </a:rPr>
              <a:t>We then call the function by name:</a:t>
            </a:r>
          </a:p>
          <a:p>
            <a:pPr marR="903605">
              <a:lnSpc>
                <a:spcPts val="2200"/>
              </a:lnSpc>
              <a:spcBef>
                <a:spcPts val="340"/>
              </a:spcBef>
            </a:pPr>
            <a:endParaRPr lang="en-US"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sayHello</a:t>
            </a:r>
            <a:r>
              <a:rPr lang="en-US" b="1" i="1" dirty="0">
                <a:solidFill>
                  <a:srgbClr val="000000"/>
                </a:solidFill>
                <a:latin typeface="Courier New" panose="02070309020205020404" pitchFamily="49" charset="0"/>
                <a:cs typeface="Courier New" panose="02070309020205020404" pitchFamily="49" charset="0"/>
              </a:rPr>
              <a:t>());</a:t>
            </a:r>
          </a:p>
          <a:p>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addTwoNumbers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1</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9885A"/>
                </a:solidFill>
                <a:latin typeface="Courier New" panose="02070309020205020404" pitchFamily="49" charset="0"/>
                <a:cs typeface="Courier New" panose="02070309020205020404" pitchFamily="49" charset="0"/>
              </a:rPr>
              <a:t>2</a:t>
            </a:r>
            <a:r>
              <a:rPr lang="en-US" b="1" i="1" dirty="0">
                <a:solidFill>
                  <a:srgbClr val="000000"/>
                </a:solidFill>
                <a:latin typeface="Courier New" panose="02070309020205020404" pitchFamily="49" charset="0"/>
                <a:cs typeface="Courier New" panose="02070309020205020404" pitchFamily="49" charset="0"/>
              </a:rPr>
              <a:t>));</a:t>
            </a:r>
          </a:p>
          <a:p>
            <a:endParaRPr lang="en-US" dirty="0"/>
          </a:p>
        </p:txBody>
      </p:sp>
      <p:sp>
        <p:nvSpPr>
          <p:cNvPr id="8" name="TextBox 7">
            <a:extLst>
              <a:ext uri="{FF2B5EF4-FFF2-40B4-BE49-F238E27FC236}">
                <a16:creationId xmlns:a16="http://schemas.microsoft.com/office/drawing/2014/main" id="{4A7D967F-94F9-3C40-BF66-E392CCA8E6B8}"/>
              </a:ext>
            </a:extLst>
          </p:cNvPr>
          <p:cNvSpPr txBox="1"/>
          <p:nvPr/>
        </p:nvSpPr>
        <p:spPr>
          <a:xfrm>
            <a:off x="114300" y="1438511"/>
            <a:ext cx="3822700" cy="2308324"/>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This is the basic way we define functions in JavaScript.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We use the </a:t>
            </a:r>
            <a:r>
              <a:rPr lang="en-US" b="1" i="1" dirty="0">
                <a:solidFill>
                  <a:srgbClr val="0000FF"/>
                </a:solidFill>
                <a:latin typeface="Courier New" panose="02070309020205020404" pitchFamily="49" charset="0"/>
                <a:cs typeface="Courier New" panose="02070309020205020404" pitchFamily="49" charset="0"/>
              </a:rPr>
              <a:t>function</a:t>
            </a:r>
            <a:r>
              <a:rPr lang="en-US" dirty="0">
                <a:latin typeface="Verdana" panose="020B0604030504040204" pitchFamily="34" charset="0"/>
                <a:ea typeface="Verdana" panose="020B0604030504040204" pitchFamily="34" charset="0"/>
                <a:cs typeface="Verdana" panose="020B0604030504040204" pitchFamily="34" charset="0"/>
              </a:rPr>
              <a:t> keyword followed by the name of the function with any input parameters it takes inside the parentheses. </a:t>
            </a:r>
          </a:p>
        </p:txBody>
      </p:sp>
    </p:spTree>
    <p:extLst>
      <p:ext uri="{BB962C8B-B14F-4D97-AF65-F5344CB8AC3E}">
        <p14:creationId xmlns:p14="http://schemas.microsoft.com/office/powerpoint/2010/main" val="388891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22</a:t>
            </a:fld>
            <a:endParaRPr lang="en-US"/>
          </a:p>
        </p:txBody>
      </p:sp>
      <p:sp>
        <p:nvSpPr>
          <p:cNvPr id="4" name="Title 3"/>
          <p:cNvSpPr>
            <a:spLocks noGrp="1"/>
          </p:cNvSpPr>
          <p:nvPr>
            <p:ph type="title"/>
          </p:nvPr>
        </p:nvSpPr>
        <p:spPr>
          <a:xfrm>
            <a:off x="302605" y="418354"/>
            <a:ext cx="9997095"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Functions: Function Expressions</a:t>
            </a:r>
          </a:p>
        </p:txBody>
      </p:sp>
      <p:sp>
        <p:nvSpPr>
          <p:cNvPr id="5" name="TextBox 4">
            <a:extLst>
              <a:ext uri="{FF2B5EF4-FFF2-40B4-BE49-F238E27FC236}">
                <a16:creationId xmlns:a16="http://schemas.microsoft.com/office/drawing/2014/main" id="{349A73F5-E7A4-D14A-BF22-00DABC5989FA}"/>
              </a:ext>
            </a:extLst>
          </p:cNvPr>
          <p:cNvSpPr txBox="1"/>
          <p:nvPr/>
        </p:nvSpPr>
        <p:spPr>
          <a:xfrm>
            <a:off x="4305299" y="1197211"/>
            <a:ext cx="7048383" cy="5632311"/>
          </a:xfrm>
          <a:prstGeom prst="rect">
            <a:avLst/>
          </a:prstGeom>
          <a:noFill/>
        </p:spPr>
        <p:txBody>
          <a:bodyPr wrap="square" rtlCol="0">
            <a:spAutoFit/>
          </a:bodyPr>
          <a:lstStyle/>
          <a:p>
            <a:r>
              <a:rPr lang="en-US" sz="1600" b="1" i="1" dirty="0">
                <a:solidFill>
                  <a:srgbClr val="0000FF"/>
                </a:solidFill>
                <a:latin typeface="Courier New" panose="02070309020205020404" pitchFamily="49" charset="0"/>
                <a:ea typeface="Verdana" panose="020B0604030504040204" pitchFamily="34" charset="0"/>
                <a:cs typeface="Courier New" panose="02070309020205020404" pitchFamily="49" charset="0"/>
              </a:rPr>
              <a:t>let</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6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addTwoNumbers</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 </a:t>
            </a:r>
            <a:r>
              <a:rPr lang="en-US" sz="1600" b="1" i="1" dirty="0">
                <a:solidFill>
                  <a:srgbClr val="0000FF"/>
                </a:solidFill>
                <a:latin typeface="Courier New" panose="02070309020205020404" pitchFamily="49" charset="0"/>
                <a:ea typeface="Verdana" panose="020B0604030504040204" pitchFamily="34" charset="0"/>
                <a:cs typeface="Courier New" panose="02070309020205020404" pitchFamily="49" charset="0"/>
              </a:rPr>
              <a:t>function</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600" b="1" i="1" dirty="0">
                <a:solidFill>
                  <a:srgbClr val="795E26"/>
                </a:solidFill>
                <a:latin typeface="Courier New" panose="02070309020205020404" pitchFamily="49" charset="0"/>
                <a:ea typeface="Verdana" panose="020B0604030504040204" pitchFamily="34" charset="0"/>
                <a:cs typeface="Courier New" panose="02070309020205020404" pitchFamily="49" charset="0"/>
              </a:rPr>
              <a:t>uncommon</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(num1, num2) {</a:t>
            </a:r>
          </a:p>
          <a:p>
            <a:r>
              <a:rPr lang="en-US" sz="1600" b="1" i="1" dirty="0">
                <a:solidFill>
                  <a:srgbClr val="AF00DB"/>
                </a:solidFill>
                <a:latin typeface="Courier New" panose="02070309020205020404" pitchFamily="49" charset="0"/>
                <a:ea typeface="Verdana" panose="020B0604030504040204" pitchFamily="34" charset="0"/>
                <a:cs typeface="Courier New" panose="02070309020205020404" pitchFamily="49" charset="0"/>
              </a:rPr>
              <a:t>  return</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600" b="1" i="1" dirty="0">
                <a:solidFill>
                  <a:srgbClr val="001080"/>
                </a:solidFill>
                <a:latin typeface="Courier New" panose="02070309020205020404" pitchFamily="49" charset="0"/>
                <a:ea typeface="Verdana" panose="020B0604030504040204" pitchFamily="34" charset="0"/>
                <a:cs typeface="Courier New" panose="02070309020205020404" pitchFamily="49" charset="0"/>
              </a:rPr>
              <a:t>num1</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 </a:t>
            </a:r>
            <a:r>
              <a:rPr lang="en-US" sz="1600" b="1" i="1" dirty="0">
                <a:solidFill>
                  <a:srgbClr val="001080"/>
                </a:solidFill>
                <a:latin typeface="Courier New" panose="02070309020205020404" pitchFamily="49" charset="0"/>
                <a:ea typeface="Verdana" panose="020B0604030504040204" pitchFamily="34" charset="0"/>
                <a:cs typeface="Courier New" panose="02070309020205020404" pitchFamily="49" charset="0"/>
              </a:rPr>
              <a:t>num2</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p>
          <a:p>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p>
          <a:p>
            <a:endParaRPr lang="en-US" sz="1600" b="1" i="1" dirty="0">
              <a:solidFill>
                <a:srgbClr val="0000FF"/>
              </a:solidFill>
              <a:latin typeface="Courier New" panose="02070309020205020404" pitchFamily="49" charset="0"/>
              <a:ea typeface="Verdana" panose="020B0604030504040204" pitchFamily="34" charset="0"/>
              <a:cs typeface="Courier New" panose="02070309020205020404" pitchFamily="49" charset="0"/>
            </a:endParaRPr>
          </a:p>
          <a:p>
            <a:r>
              <a:rPr lang="en-US" sz="1600" b="1" i="1" dirty="0">
                <a:solidFill>
                  <a:srgbClr val="0000FF"/>
                </a:solidFill>
                <a:latin typeface="Courier New" panose="02070309020205020404" pitchFamily="49" charset="0"/>
                <a:ea typeface="Verdana" panose="020B0604030504040204" pitchFamily="34" charset="0"/>
                <a:cs typeface="Courier New" panose="02070309020205020404" pitchFamily="49" charset="0"/>
              </a:rPr>
              <a:t>let</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6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sayHi</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 </a:t>
            </a:r>
            <a:r>
              <a:rPr lang="en-US" sz="1600" b="1" i="1" dirty="0">
                <a:solidFill>
                  <a:srgbClr val="0000FF"/>
                </a:solidFill>
                <a:latin typeface="Courier New" panose="02070309020205020404" pitchFamily="49" charset="0"/>
                <a:ea typeface="Verdana" panose="020B0604030504040204" pitchFamily="34" charset="0"/>
                <a:cs typeface="Courier New" panose="02070309020205020404" pitchFamily="49" charset="0"/>
              </a:rPr>
              <a:t>function</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p>
          <a:p>
            <a:r>
              <a:rPr lang="en-US" sz="1600" b="1" i="1" dirty="0">
                <a:solidFill>
                  <a:srgbClr val="AF00DB"/>
                </a:solidFill>
                <a:latin typeface="Courier New" panose="02070309020205020404" pitchFamily="49" charset="0"/>
                <a:ea typeface="Verdana" panose="020B0604030504040204" pitchFamily="34" charset="0"/>
                <a:cs typeface="Courier New" panose="02070309020205020404" pitchFamily="49" charset="0"/>
              </a:rPr>
              <a:t>  return</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600" b="1" i="1" dirty="0">
                <a:solidFill>
                  <a:srgbClr val="A31515"/>
                </a:solidFill>
                <a:latin typeface="Courier New" panose="02070309020205020404" pitchFamily="49" charset="0"/>
                <a:ea typeface="Verdana" panose="020B0604030504040204" pitchFamily="34" charset="0"/>
                <a:cs typeface="Courier New" panose="02070309020205020404" pitchFamily="49" charset="0"/>
              </a:rPr>
              <a:t>'Hi there!'</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p>
          <a:p>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p>
          <a:p>
            <a:b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br>
            <a:r>
              <a:rPr lang="en-US" sz="1600" b="1" i="1" dirty="0">
                <a:solidFill>
                  <a:srgbClr val="0000FF"/>
                </a:solidFill>
                <a:latin typeface="Courier New" panose="02070309020205020404" pitchFamily="49" charset="0"/>
                <a:ea typeface="Verdana" panose="020B0604030504040204" pitchFamily="34" charset="0"/>
                <a:cs typeface="Courier New" panose="02070309020205020404" pitchFamily="49" charset="0"/>
              </a:rPr>
              <a:t>let</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600" b="1" i="1" dirty="0" err="1">
                <a:solidFill>
                  <a:srgbClr val="795E26"/>
                </a:solidFill>
                <a:latin typeface="Courier New" panose="02070309020205020404" pitchFamily="49" charset="0"/>
                <a:ea typeface="Verdana" panose="020B0604030504040204" pitchFamily="34" charset="0"/>
                <a:cs typeface="Courier New" panose="02070309020205020404" pitchFamily="49" charset="0"/>
              </a:rPr>
              <a:t>multiplyTwoNumbers</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 </a:t>
            </a:r>
            <a:r>
              <a:rPr lang="en-US" sz="1600" b="1" i="1" dirty="0">
                <a:solidFill>
                  <a:srgbClr val="0000FF"/>
                </a:solidFill>
                <a:latin typeface="Courier New" panose="02070309020205020404" pitchFamily="49" charset="0"/>
                <a:ea typeface="Verdana" panose="020B0604030504040204" pitchFamily="34" charset="0"/>
                <a:cs typeface="Courier New" panose="02070309020205020404" pitchFamily="49" charset="0"/>
              </a:rPr>
              <a:t>function</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r>
              <a:rPr lang="en-US" sz="1600" b="1" i="1" dirty="0">
                <a:solidFill>
                  <a:srgbClr val="001080"/>
                </a:solidFill>
                <a:latin typeface="Courier New" panose="02070309020205020404" pitchFamily="49" charset="0"/>
                <a:ea typeface="Verdana" panose="020B0604030504040204" pitchFamily="34" charset="0"/>
                <a:cs typeface="Courier New" panose="02070309020205020404" pitchFamily="49" charset="0"/>
              </a:rPr>
              <a:t>num1</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600" b="1" i="1" dirty="0">
                <a:solidFill>
                  <a:srgbClr val="001080"/>
                </a:solidFill>
                <a:latin typeface="Courier New" panose="02070309020205020404" pitchFamily="49" charset="0"/>
                <a:ea typeface="Verdana" panose="020B0604030504040204" pitchFamily="34" charset="0"/>
                <a:cs typeface="Courier New" panose="02070309020205020404" pitchFamily="49" charset="0"/>
              </a:rPr>
              <a:t>num2</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p>
          <a:p>
            <a:r>
              <a:rPr lang="en-US" sz="1600" b="1" i="1" dirty="0">
                <a:solidFill>
                  <a:srgbClr val="AF00DB"/>
                </a:solidFill>
                <a:latin typeface="Courier New" panose="02070309020205020404" pitchFamily="49" charset="0"/>
                <a:ea typeface="Verdana" panose="020B0604030504040204" pitchFamily="34" charset="0"/>
                <a:cs typeface="Courier New" panose="02070309020205020404" pitchFamily="49" charset="0"/>
              </a:rPr>
              <a:t>  return</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a:t>
            </a:r>
            <a:r>
              <a:rPr lang="en-US" sz="1600" b="1" i="1" dirty="0">
                <a:solidFill>
                  <a:srgbClr val="001080"/>
                </a:solidFill>
                <a:latin typeface="Courier New" panose="02070309020205020404" pitchFamily="49" charset="0"/>
                <a:ea typeface="Verdana" panose="020B0604030504040204" pitchFamily="34" charset="0"/>
                <a:cs typeface="Courier New" panose="02070309020205020404" pitchFamily="49" charset="0"/>
              </a:rPr>
              <a:t>num1</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 * </a:t>
            </a:r>
            <a:r>
              <a:rPr lang="en-US" sz="1600" b="1" i="1" dirty="0">
                <a:solidFill>
                  <a:srgbClr val="001080"/>
                </a:solidFill>
                <a:latin typeface="Courier New" panose="02070309020205020404" pitchFamily="49" charset="0"/>
                <a:ea typeface="Verdana" panose="020B0604030504040204" pitchFamily="34" charset="0"/>
                <a:cs typeface="Courier New" panose="02070309020205020404" pitchFamily="49" charset="0"/>
              </a:rPr>
              <a:t>num2</a:t>
            </a:r>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p>
          <a:p>
            <a:r>
              <a:rPr lang="en-US" sz="1600" b="1" i="1" dirty="0">
                <a:solidFill>
                  <a:srgbClr val="000000"/>
                </a:solidFill>
                <a:latin typeface="Courier New" panose="02070309020205020404" pitchFamily="49" charset="0"/>
                <a:ea typeface="Verdana" panose="020B0604030504040204" pitchFamily="34" charset="0"/>
                <a:cs typeface="Courier New" panose="02070309020205020404" pitchFamily="49" charset="0"/>
              </a:rPr>
              <a:t>};</a:t>
            </a:r>
          </a:p>
          <a:p>
            <a:endParaRPr lang="en-US" sz="1600" b="1" i="1"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endParaRPr lang="en-US" b="1" i="1" dirty="0">
              <a:solidFill>
                <a:srgbClr val="000000"/>
              </a:solidFill>
              <a:latin typeface="Courier New" panose="02070309020205020404" pitchFamily="49" charset="0"/>
              <a:cs typeface="Courier New" panose="02070309020205020404" pitchFamily="49" charset="0"/>
            </a:endParaRPr>
          </a:p>
          <a:p>
            <a:pPr marR="903605">
              <a:lnSpc>
                <a:spcPts val="2200"/>
              </a:lnSpc>
              <a:spcBef>
                <a:spcPts val="340"/>
              </a:spcBef>
            </a:pPr>
            <a:r>
              <a:rPr lang="en-US" dirty="0">
                <a:solidFill>
                  <a:srgbClr val="404040"/>
                </a:solidFill>
                <a:latin typeface="Verdana" panose="020B0604030504040204" pitchFamily="34" charset="0"/>
                <a:ea typeface="Verdana" panose="020B0604030504040204" pitchFamily="34" charset="0"/>
                <a:cs typeface="Verdana" panose="020B0604030504040204" pitchFamily="34" charset="0"/>
              </a:rPr>
              <a:t>We then call the function by the assigned variable name:</a:t>
            </a:r>
          </a:p>
          <a:p>
            <a:pPr marR="903605">
              <a:lnSpc>
                <a:spcPts val="2200"/>
              </a:lnSpc>
              <a:spcBef>
                <a:spcPts val="340"/>
              </a:spcBef>
            </a:pPr>
            <a:endParaRPr lang="en-US"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sayHi</a:t>
            </a:r>
            <a:r>
              <a:rPr lang="en-US" b="1" i="1" dirty="0">
                <a:solidFill>
                  <a:srgbClr val="000000"/>
                </a:solidFill>
                <a:latin typeface="Courier New" panose="02070309020205020404" pitchFamily="49" charset="0"/>
                <a:cs typeface="Courier New" panose="02070309020205020404" pitchFamily="49" charset="0"/>
              </a:rPr>
              <a:t>());</a:t>
            </a:r>
          </a:p>
          <a:p>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multiplyTwoNumbers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5</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9885A"/>
                </a:solidFill>
                <a:latin typeface="Courier New" panose="02070309020205020404" pitchFamily="49" charset="0"/>
                <a:cs typeface="Courier New" panose="02070309020205020404" pitchFamily="49" charset="0"/>
              </a:rPr>
              <a:t>2</a:t>
            </a:r>
            <a:r>
              <a:rPr lang="en-US" b="1" i="1" dirty="0">
                <a:solidFill>
                  <a:srgbClr val="000000"/>
                </a:solidFill>
                <a:latin typeface="Courier New" panose="02070309020205020404" pitchFamily="49" charset="0"/>
                <a:cs typeface="Courier New" panose="02070309020205020404" pitchFamily="49" charset="0"/>
              </a:rPr>
              <a:t>));</a:t>
            </a:r>
          </a:p>
          <a:p>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addTwoNumbers</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9885A"/>
                </a:solidFill>
                <a:latin typeface="Courier New" panose="02070309020205020404" pitchFamily="49" charset="0"/>
                <a:cs typeface="Courier New" panose="02070309020205020404" pitchFamily="49" charset="0"/>
              </a:rPr>
              <a:t>5</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9885A"/>
                </a:solidFill>
                <a:latin typeface="Courier New" panose="02070309020205020404" pitchFamily="49" charset="0"/>
                <a:cs typeface="Courier New" panose="02070309020205020404" pitchFamily="49" charset="0"/>
              </a:rPr>
              <a:t>2</a:t>
            </a:r>
            <a:r>
              <a:rPr lang="en-US" b="1" i="1" dirty="0">
                <a:solidFill>
                  <a:srgbClr val="000000"/>
                </a:solidFill>
                <a:latin typeface="Courier New" panose="02070309020205020404" pitchFamily="49" charset="0"/>
                <a:cs typeface="Courier New" panose="02070309020205020404" pitchFamily="49" charset="0"/>
              </a:rPr>
              <a:t>));</a:t>
            </a:r>
          </a:p>
          <a:p>
            <a:endParaRPr lang="en-US" b="1" i="1" dirty="0">
              <a:solidFill>
                <a:srgbClr val="000000"/>
              </a:solidFill>
              <a:latin typeface="Courier New" panose="02070309020205020404" pitchFamily="49" charset="0"/>
              <a:cs typeface="Courier New" panose="02070309020205020404" pitchFamily="49" charset="0"/>
            </a:endParaRPr>
          </a:p>
          <a:p>
            <a:endParaRPr lang="en-US" dirty="0"/>
          </a:p>
        </p:txBody>
      </p:sp>
      <p:sp>
        <p:nvSpPr>
          <p:cNvPr id="2" name="TextBox 1">
            <a:extLst>
              <a:ext uri="{FF2B5EF4-FFF2-40B4-BE49-F238E27FC236}">
                <a16:creationId xmlns:a16="http://schemas.microsoft.com/office/drawing/2014/main" id="{E671F94F-1601-D046-832C-7B470F815FD8}"/>
              </a:ext>
            </a:extLst>
          </p:cNvPr>
          <p:cNvSpPr txBox="1"/>
          <p:nvPr/>
        </p:nvSpPr>
        <p:spPr>
          <a:xfrm>
            <a:off x="302605" y="1197211"/>
            <a:ext cx="3380395" cy="3416320"/>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A function expression defines a named or anonymous function.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Although it is uncommon to give a function a name when using function expressions</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An anonymous function is a function that has no name.</a:t>
            </a:r>
          </a:p>
          <a:p>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83595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23</a:t>
            </a:fld>
            <a:endParaRPr lang="en-US"/>
          </a:p>
        </p:txBody>
      </p:sp>
      <p:sp>
        <p:nvSpPr>
          <p:cNvPr id="4" name="Title 3"/>
          <p:cNvSpPr>
            <a:spLocks noGrp="1"/>
          </p:cNvSpPr>
          <p:nvPr>
            <p:ph type="title"/>
          </p:nvPr>
        </p:nvSpPr>
        <p:spPr>
          <a:xfrm>
            <a:off x="302605" y="418354"/>
            <a:ext cx="9997095"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Functions: Arrow Functions</a:t>
            </a:r>
          </a:p>
        </p:txBody>
      </p:sp>
      <p:sp>
        <p:nvSpPr>
          <p:cNvPr id="5" name="TextBox 4">
            <a:extLst>
              <a:ext uri="{FF2B5EF4-FFF2-40B4-BE49-F238E27FC236}">
                <a16:creationId xmlns:a16="http://schemas.microsoft.com/office/drawing/2014/main" id="{349A73F5-E7A4-D14A-BF22-00DABC5989FA}"/>
              </a:ext>
            </a:extLst>
          </p:cNvPr>
          <p:cNvSpPr txBox="1"/>
          <p:nvPr/>
        </p:nvSpPr>
        <p:spPr>
          <a:xfrm>
            <a:off x="4609260" y="1143067"/>
            <a:ext cx="6858840" cy="5539978"/>
          </a:xfrm>
          <a:prstGeom prst="rect">
            <a:avLst/>
          </a:prstGeom>
          <a:noFill/>
        </p:spPr>
        <p:txBody>
          <a:bodyPr wrap="square" rtlCol="0">
            <a:spAutoFit/>
          </a:bodyPr>
          <a:lstStyle/>
          <a:p>
            <a:r>
              <a:rPr lang="en-US" sz="1600" b="1" i="1" dirty="0">
                <a:solidFill>
                  <a:srgbClr val="0000FF"/>
                </a:solidFill>
                <a:latin typeface="Courier New" panose="02070309020205020404" pitchFamily="49" charset="0"/>
                <a:cs typeface="Courier New" panose="02070309020205020404" pitchFamily="49" charset="0"/>
              </a:rPr>
              <a:t>let</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err="1">
                <a:solidFill>
                  <a:srgbClr val="795E26"/>
                </a:solidFill>
                <a:latin typeface="Courier New" panose="02070309020205020404" pitchFamily="49" charset="0"/>
                <a:cs typeface="Courier New" panose="02070309020205020404" pitchFamily="49" charset="0"/>
              </a:rPr>
              <a:t>sayHi</a:t>
            </a:r>
            <a:r>
              <a:rPr lang="en-US" sz="1600" b="1" i="1" dirty="0">
                <a:solidFill>
                  <a:srgbClr val="000000"/>
                </a:solidFill>
                <a:latin typeface="Courier New" panose="02070309020205020404" pitchFamily="49" charset="0"/>
                <a:cs typeface="Courier New" panose="02070309020205020404" pitchFamily="49" charset="0"/>
              </a:rPr>
              <a:t> = () </a:t>
            </a:r>
            <a:r>
              <a:rPr lang="en-US" sz="1600" b="1" i="1" dirty="0">
                <a:solidFill>
                  <a:srgbClr val="0000FF"/>
                </a:solidFill>
                <a:latin typeface="Courier New" panose="02070309020205020404" pitchFamily="49" charset="0"/>
                <a:cs typeface="Courier New" panose="02070309020205020404" pitchFamily="49" charset="0"/>
              </a:rPr>
              <a:t>=&gt;</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a:solidFill>
                  <a:srgbClr val="AF00DB"/>
                </a:solidFill>
                <a:latin typeface="Courier New" panose="02070309020205020404" pitchFamily="49" charset="0"/>
                <a:cs typeface="Courier New" panose="02070309020205020404" pitchFamily="49" charset="0"/>
              </a:rPr>
              <a:t>  return</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A31515"/>
                </a:solidFill>
                <a:latin typeface="Courier New" panose="02070309020205020404" pitchFamily="49" charset="0"/>
                <a:cs typeface="Courier New" panose="02070309020205020404" pitchFamily="49" charset="0"/>
              </a:rPr>
              <a:t>'Hi there!'</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a:solidFill>
                  <a:srgbClr val="000000"/>
                </a:solidFill>
                <a:latin typeface="Courier New" panose="02070309020205020404" pitchFamily="49" charset="0"/>
                <a:cs typeface="Courier New" panose="02070309020205020404" pitchFamily="49" charset="0"/>
              </a:rPr>
              <a:t>};</a:t>
            </a:r>
          </a:p>
          <a:p>
            <a:br>
              <a:rPr lang="en-US" sz="1600" b="1" i="1" dirty="0">
                <a:solidFill>
                  <a:srgbClr val="000000"/>
                </a:solidFill>
                <a:latin typeface="Courier New" panose="02070309020205020404" pitchFamily="49" charset="0"/>
                <a:cs typeface="Courier New" panose="02070309020205020404" pitchFamily="49" charset="0"/>
              </a:rPr>
            </a:br>
            <a:r>
              <a:rPr lang="en-US" sz="1600" b="1" i="1" dirty="0">
                <a:solidFill>
                  <a:srgbClr val="0000FF"/>
                </a:solidFill>
                <a:latin typeface="Courier New" panose="02070309020205020404" pitchFamily="49" charset="0"/>
                <a:cs typeface="Courier New" panose="02070309020205020404" pitchFamily="49" charset="0"/>
              </a:rPr>
              <a:t>let</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err="1">
                <a:solidFill>
                  <a:srgbClr val="795E26"/>
                </a:solidFill>
                <a:latin typeface="Courier New" panose="02070309020205020404" pitchFamily="49" charset="0"/>
                <a:cs typeface="Courier New" panose="02070309020205020404" pitchFamily="49" charset="0"/>
              </a:rPr>
              <a:t>multiplyTwoNumbers</a:t>
            </a:r>
            <a:r>
              <a:rPr lang="en-US" sz="1600" b="1" i="1" dirty="0">
                <a:solidFill>
                  <a:srgbClr val="000000"/>
                </a:solidFill>
                <a:latin typeface="Courier New" panose="02070309020205020404" pitchFamily="49" charset="0"/>
                <a:cs typeface="Courier New" panose="02070309020205020404" pitchFamily="49" charset="0"/>
              </a:rPr>
              <a:t> = (</a:t>
            </a:r>
            <a:r>
              <a:rPr lang="en-US" sz="1600" b="1" i="1" dirty="0">
                <a:solidFill>
                  <a:srgbClr val="001080"/>
                </a:solidFill>
                <a:latin typeface="Courier New" panose="02070309020205020404" pitchFamily="49" charset="0"/>
                <a:cs typeface="Courier New" panose="02070309020205020404" pitchFamily="49" charset="0"/>
              </a:rPr>
              <a:t>num1</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1080"/>
                </a:solidFill>
                <a:latin typeface="Courier New" panose="02070309020205020404" pitchFamily="49" charset="0"/>
                <a:cs typeface="Courier New" panose="02070309020205020404" pitchFamily="49" charset="0"/>
              </a:rPr>
              <a:t>num2</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00FF"/>
                </a:solidFill>
                <a:latin typeface="Courier New" panose="02070309020205020404" pitchFamily="49" charset="0"/>
                <a:cs typeface="Courier New" panose="02070309020205020404" pitchFamily="49" charset="0"/>
              </a:rPr>
              <a:t>=&gt;</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a:solidFill>
                  <a:srgbClr val="AF00DB"/>
                </a:solidFill>
                <a:latin typeface="Courier New" panose="02070309020205020404" pitchFamily="49" charset="0"/>
                <a:cs typeface="Courier New" panose="02070309020205020404" pitchFamily="49" charset="0"/>
              </a:rPr>
              <a:t>  return</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1080"/>
                </a:solidFill>
                <a:latin typeface="Courier New" panose="02070309020205020404" pitchFamily="49" charset="0"/>
                <a:cs typeface="Courier New" panose="02070309020205020404" pitchFamily="49" charset="0"/>
              </a:rPr>
              <a:t>num1</a:t>
            </a:r>
            <a:r>
              <a:rPr lang="en-US" sz="1600" b="1" i="1" dirty="0">
                <a:solidFill>
                  <a:srgbClr val="000000"/>
                </a:solidFill>
                <a:latin typeface="Courier New" panose="02070309020205020404" pitchFamily="49" charset="0"/>
                <a:cs typeface="Courier New" panose="02070309020205020404" pitchFamily="49" charset="0"/>
              </a:rPr>
              <a:t> * </a:t>
            </a:r>
            <a:r>
              <a:rPr lang="en-US" sz="1600" b="1" i="1" dirty="0">
                <a:solidFill>
                  <a:srgbClr val="001080"/>
                </a:solidFill>
                <a:latin typeface="Courier New" panose="02070309020205020404" pitchFamily="49" charset="0"/>
                <a:cs typeface="Courier New" panose="02070309020205020404" pitchFamily="49" charset="0"/>
              </a:rPr>
              <a:t>num2</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a:solidFill>
                  <a:srgbClr val="000000"/>
                </a:solidFill>
                <a:latin typeface="Courier New" panose="02070309020205020404" pitchFamily="49" charset="0"/>
                <a:cs typeface="Courier New" panose="02070309020205020404" pitchFamily="49" charset="0"/>
              </a:rPr>
              <a:t>};</a:t>
            </a:r>
          </a:p>
          <a:p>
            <a:endParaRPr lang="en-US" sz="1600" b="1" i="1" dirty="0">
              <a:solidFill>
                <a:srgbClr val="000000"/>
              </a:solidFill>
              <a:latin typeface="Courier New" panose="02070309020205020404" pitchFamily="49" charset="0"/>
              <a:cs typeface="Courier New" panose="02070309020205020404" pitchFamily="49" charset="0"/>
            </a:endParaRPr>
          </a:p>
          <a:p>
            <a:r>
              <a:rPr lang="en-US" sz="1600" b="1" i="1" dirty="0">
                <a:solidFill>
                  <a:srgbClr val="0000FF"/>
                </a:solidFill>
                <a:latin typeface="Courier New" panose="02070309020205020404" pitchFamily="49" charset="0"/>
                <a:cs typeface="Courier New" panose="02070309020205020404" pitchFamily="49" charset="0"/>
              </a:rPr>
              <a:t>const</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795E26"/>
                </a:solidFill>
                <a:latin typeface="Courier New" panose="02070309020205020404" pitchFamily="49" charset="0"/>
                <a:cs typeface="Courier New" panose="02070309020205020404" pitchFamily="49" charset="0"/>
              </a:rPr>
              <a:t>squared</a:t>
            </a:r>
            <a:r>
              <a:rPr lang="en-US" sz="1600" b="1" i="1" dirty="0">
                <a:solidFill>
                  <a:srgbClr val="000000"/>
                </a:solidFill>
                <a:latin typeface="Courier New" panose="02070309020205020404" pitchFamily="49" charset="0"/>
                <a:cs typeface="Courier New" panose="02070309020205020404" pitchFamily="49" charset="0"/>
              </a:rPr>
              <a:t> = </a:t>
            </a:r>
            <a:r>
              <a:rPr lang="en-US" sz="1600" b="1" i="1" dirty="0">
                <a:solidFill>
                  <a:srgbClr val="001080"/>
                </a:solidFill>
                <a:latin typeface="Courier New" panose="02070309020205020404" pitchFamily="49" charset="0"/>
                <a:cs typeface="Courier New" panose="02070309020205020404" pitchFamily="49" charset="0"/>
              </a:rPr>
              <a:t>value</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00FF"/>
                </a:solidFill>
                <a:latin typeface="Courier New" panose="02070309020205020404" pitchFamily="49" charset="0"/>
                <a:cs typeface="Courier New" panose="02070309020205020404" pitchFamily="49" charset="0"/>
              </a:rPr>
              <a:t>=&gt;</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1080"/>
                </a:solidFill>
                <a:latin typeface="Courier New" panose="02070309020205020404" pitchFamily="49" charset="0"/>
                <a:cs typeface="Courier New" panose="02070309020205020404" pitchFamily="49" charset="0"/>
              </a:rPr>
              <a:t>value</a:t>
            </a:r>
            <a:r>
              <a:rPr lang="en-US" sz="1600" b="1" i="1" dirty="0">
                <a:solidFill>
                  <a:srgbClr val="000000"/>
                </a:solidFill>
                <a:latin typeface="Courier New" panose="02070309020205020404" pitchFamily="49" charset="0"/>
                <a:cs typeface="Courier New" panose="02070309020205020404" pitchFamily="49" charset="0"/>
              </a:rPr>
              <a:t> * </a:t>
            </a:r>
            <a:r>
              <a:rPr lang="en-US" sz="1600" b="1" i="1" dirty="0">
                <a:solidFill>
                  <a:srgbClr val="001080"/>
                </a:solidFill>
                <a:latin typeface="Courier New" panose="02070309020205020404" pitchFamily="49" charset="0"/>
                <a:cs typeface="Courier New" panose="02070309020205020404" pitchFamily="49" charset="0"/>
              </a:rPr>
              <a:t>value</a:t>
            </a:r>
            <a:r>
              <a:rPr lang="en-US" sz="1600" b="1" i="1" dirty="0">
                <a:solidFill>
                  <a:srgbClr val="000000"/>
                </a:solidFill>
                <a:latin typeface="Courier New" panose="02070309020205020404" pitchFamily="49" charset="0"/>
                <a:cs typeface="Courier New" panose="02070309020205020404" pitchFamily="49" charset="0"/>
              </a:rPr>
              <a:t>;</a:t>
            </a:r>
          </a:p>
          <a:p>
            <a:endParaRPr lang="en-US" sz="1600" b="1" i="1" dirty="0">
              <a:solidFill>
                <a:srgbClr val="000000"/>
              </a:solidFill>
              <a:latin typeface="Courier New" panose="02070309020205020404" pitchFamily="49" charset="0"/>
              <a:cs typeface="Courier New" panose="02070309020205020404" pitchFamily="49" charset="0"/>
            </a:endParaRPr>
          </a:p>
          <a:p>
            <a:r>
              <a:rPr lang="en-US" sz="1600" b="1" i="1" dirty="0">
                <a:solidFill>
                  <a:srgbClr val="0000FF"/>
                </a:solidFill>
                <a:latin typeface="Courier New" panose="02070309020205020404" pitchFamily="49" charset="0"/>
                <a:cs typeface="Courier New" panose="02070309020205020404" pitchFamily="49" charset="0"/>
              </a:rPr>
              <a:t>const</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795E26"/>
                </a:solidFill>
                <a:latin typeface="Courier New" panose="02070309020205020404" pitchFamily="49" charset="0"/>
                <a:cs typeface="Courier New" panose="02070309020205020404" pitchFamily="49" charset="0"/>
              </a:rPr>
              <a:t>noise</a:t>
            </a:r>
            <a:r>
              <a:rPr lang="en-US" sz="1600" b="1" i="1" dirty="0">
                <a:solidFill>
                  <a:srgbClr val="000000"/>
                </a:solidFill>
                <a:latin typeface="Courier New" panose="02070309020205020404" pitchFamily="49" charset="0"/>
                <a:cs typeface="Courier New" panose="02070309020205020404" pitchFamily="49" charset="0"/>
              </a:rPr>
              <a:t> = () </a:t>
            </a:r>
            <a:r>
              <a:rPr lang="en-US" sz="1600" b="1" i="1" dirty="0">
                <a:solidFill>
                  <a:srgbClr val="0000FF"/>
                </a:solidFill>
                <a:latin typeface="Courier New" panose="02070309020205020404" pitchFamily="49" charset="0"/>
                <a:cs typeface="Courier New" panose="02070309020205020404" pitchFamily="49" charset="0"/>
              </a:rPr>
              <a:t>=&gt;</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err="1">
                <a:solidFill>
                  <a:srgbClr val="267F99"/>
                </a:solidFill>
                <a:latin typeface="Courier New" panose="02070309020205020404" pitchFamily="49" charset="0"/>
                <a:cs typeface="Courier New" panose="02070309020205020404" pitchFamily="49" charset="0"/>
              </a:rPr>
              <a:t>console</a:t>
            </a:r>
            <a:r>
              <a:rPr lang="en-US" sz="1600" b="1" i="1" dirty="0" err="1">
                <a:solidFill>
                  <a:srgbClr val="000000"/>
                </a:solidFill>
                <a:latin typeface="Courier New" panose="02070309020205020404" pitchFamily="49" charset="0"/>
                <a:cs typeface="Courier New" panose="02070309020205020404" pitchFamily="49" charset="0"/>
              </a:rPr>
              <a:t>.</a:t>
            </a:r>
            <a:r>
              <a:rPr lang="en-US" sz="1600" b="1" i="1" dirty="0" err="1">
                <a:solidFill>
                  <a:srgbClr val="795E26"/>
                </a:solidFill>
                <a:latin typeface="Courier New" panose="02070309020205020404" pitchFamily="49" charset="0"/>
                <a:cs typeface="Courier New" panose="02070309020205020404" pitchFamily="49" charset="0"/>
              </a:rPr>
              <a:t>log</a:t>
            </a:r>
            <a:r>
              <a:rPr lang="en-US" sz="1600" b="1" i="1" dirty="0">
                <a:solidFill>
                  <a:srgbClr val="000000"/>
                </a:solidFill>
                <a:latin typeface="Courier New" panose="02070309020205020404" pitchFamily="49" charset="0"/>
                <a:cs typeface="Courier New" panose="02070309020205020404" pitchFamily="49" charset="0"/>
              </a:rPr>
              <a:t>(</a:t>
            </a:r>
            <a:r>
              <a:rPr lang="en-US" sz="1600" b="1" i="1" dirty="0">
                <a:solidFill>
                  <a:srgbClr val="A31515"/>
                </a:solidFill>
                <a:latin typeface="Courier New" panose="02070309020205020404" pitchFamily="49" charset="0"/>
                <a:cs typeface="Courier New" panose="02070309020205020404" pitchFamily="49" charset="0"/>
              </a:rPr>
              <a:t>'</a:t>
            </a:r>
            <a:r>
              <a:rPr lang="en-US" sz="1600" b="1" i="1" dirty="0" err="1">
                <a:solidFill>
                  <a:srgbClr val="A31515"/>
                </a:solidFill>
                <a:latin typeface="Courier New" panose="02070309020205020404" pitchFamily="49" charset="0"/>
                <a:cs typeface="Courier New" panose="02070309020205020404" pitchFamily="49" charset="0"/>
              </a:rPr>
              <a:t>Pling</a:t>
            </a:r>
            <a:r>
              <a:rPr lang="en-US" sz="1600" b="1" i="1" dirty="0">
                <a:solidFill>
                  <a:srgbClr val="A31515"/>
                </a:solidFill>
                <a:latin typeface="Courier New" panose="02070309020205020404" pitchFamily="49" charset="0"/>
                <a:cs typeface="Courier New" panose="02070309020205020404" pitchFamily="49" charset="0"/>
              </a:rPr>
              <a:t>'</a:t>
            </a:r>
            <a:r>
              <a:rPr lang="en-US" sz="1600" b="1" i="1" dirty="0">
                <a:solidFill>
                  <a:srgbClr val="000000"/>
                </a:solidFill>
                <a:latin typeface="Courier New" panose="02070309020205020404" pitchFamily="49" charset="0"/>
                <a:cs typeface="Courier New" panose="02070309020205020404" pitchFamily="49" charset="0"/>
              </a:rPr>
              <a:t>)</a:t>
            </a:r>
          </a:p>
          <a:p>
            <a:endParaRPr lang="en-US" b="1" i="1" dirty="0">
              <a:solidFill>
                <a:srgbClr val="000000"/>
              </a:solidFill>
              <a:latin typeface="Courier New" panose="02070309020205020404" pitchFamily="49" charset="0"/>
              <a:cs typeface="Courier New" panose="02070309020205020404" pitchFamily="49" charset="0"/>
            </a:endParaRPr>
          </a:p>
          <a:p>
            <a:pPr marR="903605">
              <a:lnSpc>
                <a:spcPts val="2200"/>
              </a:lnSpc>
              <a:spcBef>
                <a:spcPts val="340"/>
              </a:spcBef>
            </a:pPr>
            <a:r>
              <a:rPr lang="en-US" dirty="0">
                <a:solidFill>
                  <a:srgbClr val="404040"/>
                </a:solidFill>
                <a:latin typeface="Verdana" panose="020B0604030504040204" pitchFamily="34" charset="0"/>
                <a:ea typeface="Verdana" panose="020B0604030504040204" pitchFamily="34" charset="0"/>
                <a:cs typeface="Verdana" panose="020B0604030504040204" pitchFamily="34" charset="0"/>
              </a:rPr>
              <a:t>We then call the function by the assigned variable name:</a:t>
            </a:r>
          </a:p>
          <a:p>
            <a:pPr marR="903605">
              <a:lnSpc>
                <a:spcPts val="2200"/>
              </a:lnSpc>
              <a:spcBef>
                <a:spcPts val="340"/>
              </a:spcBef>
            </a:pPr>
            <a:endParaRPr lang="en-US"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r>
              <a:rPr lang="en-US" sz="1600" b="1" i="1" dirty="0" err="1">
                <a:solidFill>
                  <a:srgbClr val="267F99"/>
                </a:solidFill>
                <a:latin typeface="Courier New" panose="02070309020205020404" pitchFamily="49" charset="0"/>
                <a:cs typeface="Courier New" panose="02070309020205020404" pitchFamily="49" charset="0"/>
              </a:rPr>
              <a:t>console</a:t>
            </a:r>
            <a:r>
              <a:rPr lang="en-US" sz="1600" b="1" i="1" dirty="0" err="1">
                <a:solidFill>
                  <a:srgbClr val="000000"/>
                </a:solidFill>
                <a:latin typeface="Courier New" panose="02070309020205020404" pitchFamily="49" charset="0"/>
                <a:cs typeface="Courier New" panose="02070309020205020404" pitchFamily="49" charset="0"/>
              </a:rPr>
              <a:t>.</a:t>
            </a:r>
            <a:r>
              <a:rPr lang="en-US" sz="1600" b="1" i="1" dirty="0" err="1">
                <a:solidFill>
                  <a:srgbClr val="795E26"/>
                </a:solidFill>
                <a:latin typeface="Courier New" panose="02070309020205020404" pitchFamily="49" charset="0"/>
                <a:cs typeface="Courier New" panose="02070309020205020404" pitchFamily="49" charset="0"/>
              </a:rPr>
              <a:t>log</a:t>
            </a:r>
            <a:r>
              <a:rPr lang="en-US" sz="1600" b="1" i="1" dirty="0">
                <a:solidFill>
                  <a:srgbClr val="000000"/>
                </a:solidFill>
                <a:latin typeface="Courier New" panose="02070309020205020404" pitchFamily="49" charset="0"/>
                <a:cs typeface="Courier New" panose="02070309020205020404" pitchFamily="49" charset="0"/>
              </a:rPr>
              <a:t>(</a:t>
            </a:r>
            <a:r>
              <a:rPr lang="en-US" sz="1600" b="1" i="1" dirty="0" err="1">
                <a:solidFill>
                  <a:srgbClr val="795E26"/>
                </a:solidFill>
                <a:latin typeface="Courier New" panose="02070309020205020404" pitchFamily="49" charset="0"/>
                <a:cs typeface="Courier New" panose="02070309020205020404" pitchFamily="49" charset="0"/>
              </a:rPr>
              <a:t>sayHi</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err="1">
                <a:solidFill>
                  <a:srgbClr val="267F99"/>
                </a:solidFill>
                <a:latin typeface="Courier New" panose="02070309020205020404" pitchFamily="49" charset="0"/>
                <a:cs typeface="Courier New" panose="02070309020205020404" pitchFamily="49" charset="0"/>
              </a:rPr>
              <a:t>console</a:t>
            </a:r>
            <a:r>
              <a:rPr lang="en-US" sz="1600" b="1" i="1" dirty="0" err="1">
                <a:solidFill>
                  <a:srgbClr val="000000"/>
                </a:solidFill>
                <a:latin typeface="Courier New" panose="02070309020205020404" pitchFamily="49" charset="0"/>
                <a:cs typeface="Courier New" panose="02070309020205020404" pitchFamily="49" charset="0"/>
              </a:rPr>
              <a:t>.</a:t>
            </a:r>
            <a:r>
              <a:rPr lang="en-US" sz="1600" b="1" i="1" dirty="0" err="1">
                <a:solidFill>
                  <a:srgbClr val="795E26"/>
                </a:solidFill>
                <a:latin typeface="Courier New" panose="02070309020205020404" pitchFamily="49" charset="0"/>
                <a:cs typeface="Courier New" panose="02070309020205020404" pitchFamily="49" charset="0"/>
              </a:rPr>
              <a:t>log</a:t>
            </a:r>
            <a:r>
              <a:rPr lang="en-US" sz="1600" b="1" i="1" dirty="0">
                <a:solidFill>
                  <a:srgbClr val="000000"/>
                </a:solidFill>
                <a:latin typeface="Courier New" panose="02070309020205020404" pitchFamily="49" charset="0"/>
                <a:cs typeface="Courier New" panose="02070309020205020404" pitchFamily="49" charset="0"/>
              </a:rPr>
              <a:t>(</a:t>
            </a:r>
            <a:r>
              <a:rPr lang="en-US" sz="1600" b="1" i="1" dirty="0" err="1">
                <a:solidFill>
                  <a:srgbClr val="795E26"/>
                </a:solidFill>
                <a:latin typeface="Courier New" panose="02070309020205020404" pitchFamily="49" charset="0"/>
                <a:cs typeface="Courier New" panose="02070309020205020404" pitchFamily="49" charset="0"/>
              </a:rPr>
              <a:t>multiplyTwoNumbers</a:t>
            </a:r>
            <a:r>
              <a:rPr lang="en-US" sz="1600" b="1" i="1" dirty="0">
                <a:solidFill>
                  <a:srgbClr val="000000"/>
                </a:solidFill>
                <a:latin typeface="Courier New" panose="02070309020205020404" pitchFamily="49" charset="0"/>
                <a:cs typeface="Courier New" panose="02070309020205020404" pitchFamily="49" charset="0"/>
              </a:rPr>
              <a:t>(</a:t>
            </a:r>
            <a:r>
              <a:rPr lang="en-US" sz="1600" b="1" i="1" dirty="0">
                <a:solidFill>
                  <a:srgbClr val="09885A"/>
                </a:solidFill>
                <a:latin typeface="Courier New" panose="02070309020205020404" pitchFamily="49" charset="0"/>
                <a:cs typeface="Courier New" panose="02070309020205020404" pitchFamily="49" charset="0"/>
              </a:rPr>
              <a:t>5</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9885A"/>
                </a:solidFill>
                <a:latin typeface="Courier New" panose="02070309020205020404" pitchFamily="49" charset="0"/>
                <a:cs typeface="Courier New" panose="02070309020205020404" pitchFamily="49" charset="0"/>
              </a:rPr>
              <a:t>2</a:t>
            </a:r>
            <a:r>
              <a:rPr lang="en-US" sz="1600" b="1" i="1" dirty="0">
                <a:solidFill>
                  <a:srgbClr val="000000"/>
                </a:solidFill>
                <a:latin typeface="Courier New" panose="02070309020205020404" pitchFamily="49" charset="0"/>
                <a:cs typeface="Courier New" panose="02070309020205020404" pitchFamily="49" charset="0"/>
              </a:rPr>
              <a:t>));</a:t>
            </a:r>
            <a:br>
              <a:rPr lang="en-US" sz="1600" b="1" i="1" dirty="0">
                <a:solidFill>
                  <a:srgbClr val="000000"/>
                </a:solidFill>
                <a:latin typeface="Courier New" panose="02070309020205020404" pitchFamily="49" charset="0"/>
                <a:cs typeface="Courier New" panose="02070309020205020404" pitchFamily="49" charset="0"/>
              </a:rPr>
            </a:br>
            <a:r>
              <a:rPr lang="en-US" sz="1600" b="1" i="1" dirty="0" err="1">
                <a:solidFill>
                  <a:srgbClr val="267F99"/>
                </a:solidFill>
                <a:latin typeface="Courier New" panose="02070309020205020404" pitchFamily="49" charset="0"/>
                <a:cs typeface="Courier New" panose="02070309020205020404" pitchFamily="49" charset="0"/>
              </a:rPr>
              <a:t>console</a:t>
            </a:r>
            <a:r>
              <a:rPr lang="en-US" sz="1600" b="1" i="1" dirty="0" err="1">
                <a:solidFill>
                  <a:srgbClr val="000000"/>
                </a:solidFill>
                <a:latin typeface="Courier New" panose="02070309020205020404" pitchFamily="49" charset="0"/>
                <a:cs typeface="Courier New" panose="02070309020205020404" pitchFamily="49" charset="0"/>
              </a:rPr>
              <a:t>.</a:t>
            </a:r>
            <a:r>
              <a:rPr lang="en-US" sz="1600" b="1" i="1" dirty="0" err="1">
                <a:solidFill>
                  <a:srgbClr val="795E26"/>
                </a:solidFill>
                <a:latin typeface="Courier New" panose="02070309020205020404" pitchFamily="49" charset="0"/>
                <a:cs typeface="Courier New" panose="02070309020205020404" pitchFamily="49" charset="0"/>
              </a:rPr>
              <a:t>log</a:t>
            </a:r>
            <a:r>
              <a:rPr lang="en-US" sz="1600" b="1" i="1" dirty="0">
                <a:solidFill>
                  <a:srgbClr val="000000"/>
                </a:solidFill>
                <a:latin typeface="Courier New" panose="02070309020205020404" pitchFamily="49" charset="0"/>
                <a:cs typeface="Courier New" panose="02070309020205020404" pitchFamily="49" charset="0"/>
              </a:rPr>
              <a:t>(</a:t>
            </a:r>
            <a:r>
              <a:rPr lang="en-US" sz="1600" b="1" i="1" dirty="0">
                <a:solidFill>
                  <a:srgbClr val="795E26"/>
                </a:solidFill>
                <a:latin typeface="Courier New" panose="02070309020205020404" pitchFamily="49" charset="0"/>
                <a:cs typeface="Courier New" panose="02070309020205020404" pitchFamily="49" charset="0"/>
              </a:rPr>
              <a:t>squared</a:t>
            </a:r>
            <a:r>
              <a:rPr lang="en-US" sz="1600" b="1" i="1" dirty="0">
                <a:solidFill>
                  <a:srgbClr val="000000"/>
                </a:solidFill>
                <a:latin typeface="Courier New" panose="02070309020205020404" pitchFamily="49" charset="0"/>
                <a:cs typeface="Courier New" panose="02070309020205020404" pitchFamily="49" charset="0"/>
              </a:rPr>
              <a:t>(</a:t>
            </a:r>
            <a:r>
              <a:rPr lang="en-US" sz="1600" b="1" i="1" dirty="0">
                <a:solidFill>
                  <a:srgbClr val="09885A"/>
                </a:solidFill>
                <a:latin typeface="Courier New" panose="02070309020205020404" pitchFamily="49" charset="0"/>
                <a:cs typeface="Courier New" panose="02070309020205020404" pitchFamily="49" charset="0"/>
              </a:rPr>
              <a:t>5</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a:solidFill>
                  <a:srgbClr val="795E26"/>
                </a:solidFill>
                <a:latin typeface="Courier New" panose="02070309020205020404" pitchFamily="49" charset="0"/>
                <a:cs typeface="Courier New" panose="02070309020205020404" pitchFamily="49" charset="0"/>
              </a:rPr>
              <a:t>noise</a:t>
            </a:r>
            <a:r>
              <a:rPr lang="en-US" sz="1600" b="1" i="1" dirty="0">
                <a:solidFill>
                  <a:srgbClr val="000000"/>
                </a:solidFill>
                <a:latin typeface="Courier New" panose="02070309020205020404" pitchFamily="49" charset="0"/>
                <a:cs typeface="Courier New" panose="02070309020205020404" pitchFamily="49" charset="0"/>
              </a:rPr>
              <a:t>();</a:t>
            </a:r>
          </a:p>
          <a:p>
            <a:endParaRPr lang="en-US" b="1" i="1" dirty="0">
              <a:solidFill>
                <a:srgbClr val="000000"/>
              </a:solidFill>
              <a:latin typeface="Courier New" panose="02070309020205020404" pitchFamily="49" charset="0"/>
              <a:cs typeface="Courier New" panose="02070309020205020404" pitchFamily="49" charset="0"/>
            </a:endParaRPr>
          </a:p>
          <a:p>
            <a:endParaRPr lang="en-US" dirty="0"/>
          </a:p>
        </p:txBody>
      </p:sp>
      <p:sp>
        <p:nvSpPr>
          <p:cNvPr id="6" name="TextBox 5">
            <a:extLst>
              <a:ext uri="{FF2B5EF4-FFF2-40B4-BE49-F238E27FC236}">
                <a16:creationId xmlns:a16="http://schemas.microsoft.com/office/drawing/2014/main" id="{974306DD-422B-214D-B03A-4A4A8AD4266B}"/>
              </a:ext>
            </a:extLst>
          </p:cNvPr>
          <p:cNvSpPr txBox="1"/>
          <p:nvPr/>
        </p:nvSpPr>
        <p:spPr>
          <a:xfrm>
            <a:off x="198927" y="1397674"/>
            <a:ext cx="3380395" cy="4524315"/>
          </a:xfrm>
          <a:prstGeom prst="rect">
            <a:avLst/>
          </a:prstGeom>
          <a:noFill/>
        </p:spPr>
        <p:txBody>
          <a:bodyPr wrap="square" rtlCol="0">
            <a:spAutoFit/>
          </a:bodyPr>
          <a:lstStyle/>
          <a:p>
            <a:r>
              <a:rPr lang="en-US" dirty="0"/>
              <a:t>An Arrow Function Expression is a shorter syntax for writing function expressions. </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There are a couple of ways to write arrow functions. </a:t>
            </a:r>
          </a:p>
          <a:p>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buAutoNum type="arabicPeriod"/>
            </a:pPr>
            <a:r>
              <a:rPr lang="en-US" dirty="0">
                <a:latin typeface="Verdana" panose="020B0604030504040204" pitchFamily="34" charset="0"/>
                <a:ea typeface="Verdana" panose="020B0604030504040204" pitchFamily="34" charset="0"/>
                <a:cs typeface="Verdana" panose="020B0604030504040204" pitchFamily="34" charset="0"/>
              </a:rPr>
              <a:t>Like normal expression functions but omitting the </a:t>
            </a:r>
            <a:r>
              <a:rPr lang="en-US" b="1" i="1" dirty="0">
                <a:solidFill>
                  <a:srgbClr val="0000FF"/>
                </a:solidFill>
                <a:latin typeface="Courier New" panose="02070309020205020404" pitchFamily="49" charset="0"/>
                <a:ea typeface="Verdana" panose="020B0604030504040204" pitchFamily="34" charset="0"/>
                <a:cs typeface="Courier New" panose="02070309020205020404" pitchFamily="49" charset="0"/>
              </a:rPr>
              <a:t>function</a:t>
            </a:r>
            <a:r>
              <a:rPr lang="en-US" dirty="0">
                <a:latin typeface="Verdana" panose="020B0604030504040204" pitchFamily="34" charset="0"/>
                <a:ea typeface="Verdana" panose="020B0604030504040204" pitchFamily="34" charset="0"/>
                <a:cs typeface="Verdana" panose="020B0604030504040204" pitchFamily="34" charset="0"/>
              </a:rPr>
              <a:t> keyword and using </a:t>
            </a:r>
            <a:r>
              <a:rPr lang="en-US" b="1" i="1" dirty="0">
                <a:solidFill>
                  <a:srgbClr val="0000FF"/>
                </a:solidFill>
                <a:latin typeface="Courier New" panose="02070309020205020404" pitchFamily="49" charset="0"/>
                <a:cs typeface="Courier New" panose="02070309020205020404" pitchFamily="49" charset="0"/>
              </a:rPr>
              <a:t>=&gt;</a:t>
            </a:r>
            <a:r>
              <a:rPr lang="en-US" dirty="0">
                <a:latin typeface="Verdana" panose="020B0604030504040204" pitchFamily="34" charset="0"/>
                <a:ea typeface="Verdana" panose="020B0604030504040204" pitchFamily="34" charset="0"/>
                <a:cs typeface="Verdana" panose="020B0604030504040204" pitchFamily="34" charset="0"/>
              </a:rPr>
              <a:t> </a:t>
            </a:r>
          </a:p>
          <a:p>
            <a:pPr marL="342900" indent="-342900">
              <a:buAutoNum type="arabicPeriod"/>
            </a:pPr>
            <a:r>
              <a:rPr lang="en-US" dirty="0">
                <a:latin typeface="Verdana" panose="020B0604030504040204" pitchFamily="34" charset="0"/>
                <a:ea typeface="Verdana" panose="020B0604030504040204" pitchFamily="34" charset="0"/>
                <a:cs typeface="Verdana" panose="020B0604030504040204" pitchFamily="34" charset="0"/>
              </a:rPr>
              <a:t>Omitting the </a:t>
            </a:r>
            <a:r>
              <a:rPr lang="en-US" b="1" i="1" dirty="0">
                <a:solidFill>
                  <a:srgbClr val="AF00DB"/>
                </a:solidFill>
                <a:latin typeface="Courier New" panose="02070309020205020404" pitchFamily="49" charset="0"/>
                <a:cs typeface="Courier New" panose="02070309020205020404" pitchFamily="49" charset="0"/>
              </a:rPr>
              <a:t>return </a:t>
            </a:r>
            <a:r>
              <a:rPr lang="en-US" dirty="0">
                <a:latin typeface="Verdana" panose="020B0604030504040204" pitchFamily="34" charset="0"/>
                <a:ea typeface="Verdana" panose="020B0604030504040204" pitchFamily="34" charset="0"/>
                <a:cs typeface="Verdana" panose="020B0604030504040204" pitchFamily="34" charset="0"/>
              </a:rPr>
              <a:t>keyword</a:t>
            </a:r>
          </a:p>
          <a:p>
            <a:pPr marL="342900" indent="-342900">
              <a:buAutoNum type="arabicPeriod"/>
            </a:pPr>
            <a:r>
              <a:rPr lang="en-US" dirty="0">
                <a:latin typeface="Verdana" panose="020B0604030504040204" pitchFamily="34" charset="0"/>
                <a:ea typeface="Verdana" panose="020B0604030504040204" pitchFamily="34" charset="0"/>
                <a:cs typeface="Verdana" panose="020B0604030504040204" pitchFamily="34" charset="0"/>
              </a:rPr>
              <a:t>If our function has no parameters</a:t>
            </a:r>
          </a:p>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4103231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328077"/>
            <a:ext cx="4841954" cy="1262723"/>
          </a:xfrm>
        </p:spPr>
        <p:txBody>
          <a:bodyPr/>
          <a:lstStyle/>
          <a:p>
            <a:pPr marL="0" marR="903605"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You can set default values for input parameters in case they are not supplied:</a:t>
            </a:r>
          </a:p>
          <a:p>
            <a:pPr marL="0" marR="903605" indent="0">
              <a:lnSpc>
                <a:spcPts val="2200"/>
              </a:lnSpc>
              <a:spcBef>
                <a:spcPts val="340"/>
              </a:spcBef>
              <a:buNone/>
            </a:pPr>
            <a:endParaRPr lang="en-US" sz="20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24</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Function Default Input Parameter Values</a:t>
            </a:r>
          </a:p>
        </p:txBody>
      </p:sp>
      <p:sp>
        <p:nvSpPr>
          <p:cNvPr id="5" name="TextBox 4">
            <a:extLst>
              <a:ext uri="{FF2B5EF4-FFF2-40B4-BE49-F238E27FC236}">
                <a16:creationId xmlns:a16="http://schemas.microsoft.com/office/drawing/2014/main" id="{B9C690FB-578D-654B-8734-916AA7F65B62}"/>
              </a:ext>
            </a:extLst>
          </p:cNvPr>
          <p:cNvSpPr txBox="1"/>
          <p:nvPr/>
        </p:nvSpPr>
        <p:spPr>
          <a:xfrm>
            <a:off x="5143500" y="999260"/>
            <a:ext cx="6489699" cy="5401479"/>
          </a:xfrm>
          <a:prstGeom prst="rect">
            <a:avLst/>
          </a:prstGeom>
          <a:noFill/>
        </p:spPr>
        <p:txBody>
          <a:bodyPr wrap="square" rtlCol="0">
            <a:spAutoFit/>
          </a:bodyPr>
          <a:lstStyle/>
          <a:p>
            <a:r>
              <a:rPr lang="en-US" sz="1500" b="1" i="1" dirty="0">
                <a:solidFill>
                  <a:srgbClr val="0000FF"/>
                </a:solidFill>
                <a:latin typeface="Courier New" panose="02070309020205020404" pitchFamily="49" charset="0"/>
                <a:cs typeface="Courier New" panose="02070309020205020404" pitchFamily="49" charset="0"/>
              </a:rPr>
              <a:t>function</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err="1">
                <a:solidFill>
                  <a:srgbClr val="795E26"/>
                </a:solidFill>
                <a:latin typeface="Courier New" panose="02070309020205020404" pitchFamily="49" charset="0"/>
                <a:cs typeface="Courier New" panose="02070309020205020404" pitchFamily="49" charset="0"/>
              </a:rPr>
              <a:t>addTwoNumbers</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a:solidFill>
                  <a:srgbClr val="001080"/>
                </a:solidFill>
                <a:latin typeface="Courier New" panose="02070309020205020404" pitchFamily="49" charset="0"/>
                <a:cs typeface="Courier New" panose="02070309020205020404" pitchFamily="49" charset="0"/>
              </a:rPr>
              <a:t>num1</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9885A"/>
                </a:solidFill>
                <a:latin typeface="Courier New" panose="02070309020205020404" pitchFamily="49" charset="0"/>
                <a:cs typeface="Courier New" panose="02070309020205020404" pitchFamily="49" charset="0"/>
              </a:rPr>
              <a:t>1</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1080"/>
                </a:solidFill>
                <a:latin typeface="Courier New" panose="02070309020205020404" pitchFamily="49" charset="0"/>
                <a:cs typeface="Courier New" panose="02070309020205020404" pitchFamily="49" charset="0"/>
              </a:rPr>
              <a:t>num2</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9885A"/>
                </a:solidFill>
                <a:latin typeface="Courier New" panose="02070309020205020404" pitchFamily="49" charset="0"/>
                <a:cs typeface="Courier New" panose="02070309020205020404" pitchFamily="49" charset="0"/>
              </a:rPr>
              <a:t>1</a:t>
            </a:r>
            <a:r>
              <a:rPr lang="en-US" sz="1500" b="1" i="1" dirty="0">
                <a:solidFill>
                  <a:srgbClr val="000000"/>
                </a:solidFill>
                <a:latin typeface="Courier New" panose="02070309020205020404" pitchFamily="49" charset="0"/>
                <a:cs typeface="Courier New" panose="02070309020205020404" pitchFamily="49" charset="0"/>
              </a:rPr>
              <a:t>) {</a:t>
            </a:r>
          </a:p>
          <a:p>
            <a:r>
              <a:rPr lang="en-US" sz="1500" b="1" i="1" dirty="0">
                <a:solidFill>
                  <a:srgbClr val="AF00DB"/>
                </a:solidFill>
                <a:latin typeface="Courier New" panose="02070309020205020404" pitchFamily="49" charset="0"/>
                <a:cs typeface="Courier New" panose="02070309020205020404" pitchFamily="49" charset="0"/>
              </a:rPr>
              <a:t>  return</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1080"/>
                </a:solidFill>
                <a:latin typeface="Courier New" panose="02070309020205020404" pitchFamily="49" charset="0"/>
                <a:cs typeface="Courier New" panose="02070309020205020404" pitchFamily="49" charset="0"/>
              </a:rPr>
              <a:t>num1</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01080"/>
                </a:solidFill>
                <a:latin typeface="Courier New" panose="02070309020205020404" pitchFamily="49" charset="0"/>
                <a:cs typeface="Courier New" panose="02070309020205020404" pitchFamily="49" charset="0"/>
              </a:rPr>
              <a:t>num2</a:t>
            </a:r>
            <a:r>
              <a:rPr lang="en-US" sz="1500" b="1" i="1" dirty="0">
                <a:solidFill>
                  <a:srgbClr val="000000"/>
                </a:solidFill>
                <a:latin typeface="Courier New" panose="02070309020205020404" pitchFamily="49" charset="0"/>
                <a:cs typeface="Courier New" panose="02070309020205020404" pitchFamily="49" charset="0"/>
              </a:rPr>
              <a:t>;</a:t>
            </a:r>
          </a:p>
          <a:p>
            <a:r>
              <a:rPr lang="en-US" sz="1500" b="1" i="1" dirty="0">
                <a:solidFill>
                  <a:srgbClr val="000000"/>
                </a:solidFill>
                <a:latin typeface="Courier New" panose="02070309020205020404" pitchFamily="49" charset="0"/>
                <a:cs typeface="Courier New" panose="02070309020205020404" pitchFamily="49" charset="0"/>
              </a:rPr>
              <a:t>}</a:t>
            </a:r>
          </a:p>
          <a:p>
            <a:r>
              <a:rPr lang="en-US" sz="1500" b="1" i="1" dirty="0" err="1">
                <a:solidFill>
                  <a:srgbClr val="267F99"/>
                </a:solidFill>
                <a:latin typeface="Courier New" panose="02070309020205020404" pitchFamily="49" charset="0"/>
                <a:cs typeface="Courier New" panose="02070309020205020404" pitchFamily="49" charset="0"/>
              </a:rPr>
              <a:t>console</a:t>
            </a:r>
            <a:r>
              <a:rPr lang="en-US" sz="1500" b="1" i="1" dirty="0" err="1">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log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addTwoNumbers</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a:solidFill>
                  <a:srgbClr val="09885A"/>
                </a:solidFill>
                <a:latin typeface="Courier New" panose="02070309020205020404" pitchFamily="49" charset="0"/>
                <a:cs typeface="Courier New" panose="02070309020205020404" pitchFamily="49" charset="0"/>
              </a:rPr>
              <a:t>5</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9885A"/>
                </a:solidFill>
                <a:latin typeface="Courier New" panose="02070309020205020404" pitchFamily="49" charset="0"/>
                <a:cs typeface="Courier New" panose="02070309020205020404" pitchFamily="49" charset="0"/>
              </a:rPr>
              <a:t>5</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8000"/>
                </a:solidFill>
                <a:latin typeface="Courier New" panose="02070309020205020404" pitchFamily="49" charset="0"/>
                <a:cs typeface="Courier New" panose="02070309020205020404" pitchFamily="49" charset="0"/>
              </a:rPr>
              <a:t>//5+5 = 10</a:t>
            </a:r>
            <a:endParaRPr lang="en-US" sz="1500" b="1" i="1" dirty="0">
              <a:solidFill>
                <a:srgbClr val="000000"/>
              </a:solidFill>
              <a:latin typeface="Courier New" panose="02070309020205020404" pitchFamily="49" charset="0"/>
              <a:cs typeface="Courier New" panose="02070309020205020404" pitchFamily="49" charset="0"/>
            </a:endParaRPr>
          </a:p>
          <a:p>
            <a:r>
              <a:rPr lang="en-US" sz="1500" b="1" i="1" dirty="0" err="1">
                <a:solidFill>
                  <a:srgbClr val="267F99"/>
                </a:solidFill>
                <a:latin typeface="Courier New" panose="02070309020205020404" pitchFamily="49" charset="0"/>
                <a:cs typeface="Courier New" panose="02070309020205020404" pitchFamily="49" charset="0"/>
              </a:rPr>
              <a:t>console</a:t>
            </a:r>
            <a:r>
              <a:rPr lang="en-US" sz="1500" b="1" i="1" dirty="0" err="1">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log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addTwoNumbers</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8000"/>
                </a:solidFill>
                <a:latin typeface="Courier New" panose="02070309020205020404" pitchFamily="49" charset="0"/>
                <a:cs typeface="Courier New" panose="02070309020205020404" pitchFamily="49" charset="0"/>
              </a:rPr>
              <a:t>//1+1 = 2</a:t>
            </a:r>
            <a:endParaRPr lang="en-US" sz="1500" b="1" i="1" dirty="0">
              <a:solidFill>
                <a:srgbClr val="000000"/>
              </a:solidFill>
              <a:latin typeface="Courier New" panose="02070309020205020404" pitchFamily="49" charset="0"/>
              <a:cs typeface="Courier New" panose="02070309020205020404" pitchFamily="49" charset="0"/>
            </a:endParaRPr>
          </a:p>
          <a:p>
            <a:r>
              <a:rPr lang="en-US" sz="1500" b="1" i="1" dirty="0" err="1">
                <a:solidFill>
                  <a:srgbClr val="267F99"/>
                </a:solidFill>
                <a:latin typeface="Courier New" panose="02070309020205020404" pitchFamily="49" charset="0"/>
                <a:cs typeface="Courier New" panose="02070309020205020404" pitchFamily="49" charset="0"/>
              </a:rPr>
              <a:t>console</a:t>
            </a:r>
            <a:r>
              <a:rPr lang="en-US" sz="1500" b="1" i="1" dirty="0" err="1">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log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addTwoNumbers</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a:solidFill>
                  <a:srgbClr val="09885A"/>
                </a:solidFill>
                <a:latin typeface="Courier New" panose="02070309020205020404" pitchFamily="49" charset="0"/>
                <a:cs typeface="Courier New" panose="02070309020205020404" pitchFamily="49" charset="0"/>
              </a:rPr>
              <a:t>5</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8000"/>
                </a:solidFill>
                <a:latin typeface="Courier New" panose="02070309020205020404" pitchFamily="49" charset="0"/>
                <a:cs typeface="Courier New" panose="02070309020205020404" pitchFamily="49" charset="0"/>
              </a:rPr>
              <a:t>//5+1 = 6</a:t>
            </a:r>
            <a:endParaRPr lang="en-US" sz="1500" b="1" i="1" dirty="0">
              <a:solidFill>
                <a:srgbClr val="000000"/>
              </a:solidFill>
              <a:latin typeface="Courier New" panose="02070309020205020404" pitchFamily="49" charset="0"/>
              <a:cs typeface="Courier New" panose="02070309020205020404" pitchFamily="49" charset="0"/>
            </a:endParaRPr>
          </a:p>
          <a:p>
            <a:br>
              <a:rPr lang="en-US" sz="1500" b="1" i="1" dirty="0">
                <a:solidFill>
                  <a:srgbClr val="000000"/>
                </a:solidFill>
                <a:latin typeface="Courier New" panose="02070309020205020404" pitchFamily="49" charset="0"/>
                <a:cs typeface="Courier New" panose="02070309020205020404" pitchFamily="49" charset="0"/>
              </a:rPr>
            </a:br>
            <a:br>
              <a:rPr lang="en-US" sz="1500" b="1" i="1" dirty="0">
                <a:solidFill>
                  <a:srgbClr val="000000"/>
                </a:solidFill>
                <a:latin typeface="Courier New" panose="02070309020205020404" pitchFamily="49" charset="0"/>
                <a:cs typeface="Courier New" panose="02070309020205020404" pitchFamily="49" charset="0"/>
              </a:rPr>
            </a:br>
            <a:r>
              <a:rPr lang="en-US" sz="1500" b="1" i="1" dirty="0">
                <a:solidFill>
                  <a:srgbClr val="0000FF"/>
                </a:solidFill>
                <a:latin typeface="Courier New" panose="02070309020205020404" pitchFamily="49" charset="0"/>
                <a:cs typeface="Courier New" panose="02070309020205020404" pitchFamily="49" charset="0"/>
              </a:rPr>
              <a:t>let</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err="1">
                <a:solidFill>
                  <a:srgbClr val="795E26"/>
                </a:solidFill>
                <a:latin typeface="Courier New" panose="02070309020205020404" pitchFamily="49" charset="0"/>
                <a:cs typeface="Courier New" panose="02070309020205020404" pitchFamily="49" charset="0"/>
              </a:rPr>
              <a:t>multiplyTwoNumbers</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01080"/>
                </a:solidFill>
                <a:latin typeface="Courier New" panose="02070309020205020404" pitchFamily="49" charset="0"/>
                <a:cs typeface="Courier New" panose="02070309020205020404" pitchFamily="49" charset="0"/>
              </a:rPr>
              <a:t>num1</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9885A"/>
                </a:solidFill>
                <a:latin typeface="Courier New" panose="02070309020205020404" pitchFamily="49" charset="0"/>
                <a:cs typeface="Courier New" panose="02070309020205020404" pitchFamily="49" charset="0"/>
              </a:rPr>
              <a:t>5</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1080"/>
                </a:solidFill>
                <a:latin typeface="Courier New" panose="02070309020205020404" pitchFamily="49" charset="0"/>
                <a:cs typeface="Courier New" panose="02070309020205020404" pitchFamily="49" charset="0"/>
              </a:rPr>
              <a:t>num2</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9885A"/>
                </a:solidFill>
                <a:latin typeface="Courier New" panose="02070309020205020404" pitchFamily="49" charset="0"/>
                <a:cs typeface="Courier New" panose="02070309020205020404" pitchFamily="49" charset="0"/>
              </a:rPr>
              <a:t>2</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00FF"/>
                </a:solidFill>
                <a:latin typeface="Courier New" panose="02070309020205020404" pitchFamily="49" charset="0"/>
                <a:cs typeface="Courier New" panose="02070309020205020404" pitchFamily="49" charset="0"/>
              </a:rPr>
              <a:t>=&gt;</a:t>
            </a:r>
            <a:r>
              <a:rPr lang="en-US" sz="1500" b="1" i="1" dirty="0">
                <a:solidFill>
                  <a:srgbClr val="000000"/>
                </a:solidFill>
                <a:latin typeface="Courier New" panose="02070309020205020404" pitchFamily="49" charset="0"/>
                <a:cs typeface="Courier New" panose="02070309020205020404" pitchFamily="49" charset="0"/>
              </a:rPr>
              <a:t> {</a:t>
            </a:r>
          </a:p>
          <a:p>
            <a:r>
              <a:rPr lang="en-US" sz="1500" b="1" i="1" dirty="0">
                <a:solidFill>
                  <a:srgbClr val="AF00DB"/>
                </a:solidFill>
                <a:latin typeface="Courier New" panose="02070309020205020404" pitchFamily="49" charset="0"/>
                <a:cs typeface="Courier New" panose="02070309020205020404" pitchFamily="49" charset="0"/>
              </a:rPr>
              <a:t>  return</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1080"/>
                </a:solidFill>
                <a:latin typeface="Courier New" panose="02070309020205020404" pitchFamily="49" charset="0"/>
                <a:cs typeface="Courier New" panose="02070309020205020404" pitchFamily="49" charset="0"/>
              </a:rPr>
              <a:t>num1</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01080"/>
                </a:solidFill>
                <a:latin typeface="Courier New" panose="02070309020205020404" pitchFamily="49" charset="0"/>
                <a:cs typeface="Courier New" panose="02070309020205020404" pitchFamily="49" charset="0"/>
              </a:rPr>
              <a:t>num2</a:t>
            </a:r>
            <a:r>
              <a:rPr lang="en-US" sz="1500" b="1" i="1" dirty="0">
                <a:solidFill>
                  <a:srgbClr val="000000"/>
                </a:solidFill>
                <a:latin typeface="Courier New" panose="02070309020205020404" pitchFamily="49" charset="0"/>
                <a:cs typeface="Courier New" panose="02070309020205020404" pitchFamily="49" charset="0"/>
              </a:rPr>
              <a:t>;</a:t>
            </a:r>
          </a:p>
          <a:p>
            <a:r>
              <a:rPr lang="en-US" sz="1500" b="1" i="1" dirty="0">
                <a:solidFill>
                  <a:srgbClr val="000000"/>
                </a:solidFill>
                <a:latin typeface="Courier New" panose="02070309020205020404" pitchFamily="49" charset="0"/>
                <a:cs typeface="Courier New" panose="02070309020205020404" pitchFamily="49" charset="0"/>
              </a:rPr>
              <a:t>};</a:t>
            </a:r>
          </a:p>
          <a:p>
            <a:r>
              <a:rPr lang="en-US" sz="1500" b="1" i="1" dirty="0" err="1">
                <a:solidFill>
                  <a:srgbClr val="267F99"/>
                </a:solidFill>
                <a:latin typeface="Courier New" panose="02070309020205020404" pitchFamily="49" charset="0"/>
                <a:cs typeface="Courier New" panose="02070309020205020404" pitchFamily="49" charset="0"/>
              </a:rPr>
              <a:t>console</a:t>
            </a:r>
            <a:r>
              <a:rPr lang="en-US" sz="1500" b="1" i="1" dirty="0" err="1">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log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multiplyTwoNumbers</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a:solidFill>
                  <a:srgbClr val="09885A"/>
                </a:solidFill>
                <a:latin typeface="Courier New" panose="02070309020205020404" pitchFamily="49" charset="0"/>
                <a:cs typeface="Courier New" panose="02070309020205020404" pitchFamily="49" charset="0"/>
              </a:rPr>
              <a:t>4</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9885A"/>
                </a:solidFill>
                <a:latin typeface="Courier New" panose="02070309020205020404" pitchFamily="49" charset="0"/>
                <a:cs typeface="Courier New" panose="02070309020205020404" pitchFamily="49" charset="0"/>
              </a:rPr>
              <a:t>2</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8000"/>
                </a:solidFill>
                <a:latin typeface="Courier New" panose="02070309020205020404" pitchFamily="49" charset="0"/>
                <a:cs typeface="Courier New" panose="02070309020205020404" pitchFamily="49" charset="0"/>
              </a:rPr>
              <a:t>//4*2 = 8</a:t>
            </a:r>
            <a:endParaRPr lang="en-US" sz="1500" b="1" i="1" dirty="0">
              <a:solidFill>
                <a:srgbClr val="000000"/>
              </a:solidFill>
              <a:latin typeface="Courier New" panose="02070309020205020404" pitchFamily="49" charset="0"/>
              <a:cs typeface="Courier New" panose="02070309020205020404" pitchFamily="49" charset="0"/>
            </a:endParaRPr>
          </a:p>
          <a:p>
            <a:r>
              <a:rPr lang="en-US" sz="1500" b="1" i="1" dirty="0" err="1">
                <a:solidFill>
                  <a:srgbClr val="267F99"/>
                </a:solidFill>
                <a:latin typeface="Courier New" panose="02070309020205020404" pitchFamily="49" charset="0"/>
                <a:cs typeface="Courier New" panose="02070309020205020404" pitchFamily="49" charset="0"/>
              </a:rPr>
              <a:t>console</a:t>
            </a:r>
            <a:r>
              <a:rPr lang="en-US" sz="1500" b="1" i="1" dirty="0" err="1">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log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multiplyTwoNumbers</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8000"/>
                </a:solidFill>
                <a:latin typeface="Courier New" panose="02070309020205020404" pitchFamily="49" charset="0"/>
                <a:cs typeface="Courier New" panose="02070309020205020404" pitchFamily="49" charset="0"/>
              </a:rPr>
              <a:t>//5*2 = 10</a:t>
            </a:r>
            <a:endParaRPr lang="en-US" sz="1500" b="1" i="1" dirty="0">
              <a:solidFill>
                <a:srgbClr val="000000"/>
              </a:solidFill>
              <a:latin typeface="Courier New" panose="02070309020205020404" pitchFamily="49" charset="0"/>
              <a:cs typeface="Courier New" panose="02070309020205020404" pitchFamily="49" charset="0"/>
            </a:endParaRPr>
          </a:p>
          <a:p>
            <a:r>
              <a:rPr lang="en-US" sz="1500" b="1" i="1" dirty="0" err="1">
                <a:solidFill>
                  <a:srgbClr val="267F99"/>
                </a:solidFill>
                <a:latin typeface="Courier New" panose="02070309020205020404" pitchFamily="49" charset="0"/>
                <a:cs typeface="Courier New" panose="02070309020205020404" pitchFamily="49" charset="0"/>
              </a:rPr>
              <a:t>console</a:t>
            </a:r>
            <a:r>
              <a:rPr lang="en-US" sz="1500" b="1" i="1" dirty="0" err="1">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log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multiplyTwoNumbers</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a:solidFill>
                  <a:srgbClr val="09885A"/>
                </a:solidFill>
                <a:latin typeface="Courier New" panose="02070309020205020404" pitchFamily="49" charset="0"/>
                <a:cs typeface="Courier New" panose="02070309020205020404" pitchFamily="49" charset="0"/>
              </a:rPr>
              <a:t>3</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8000"/>
                </a:solidFill>
                <a:latin typeface="Courier New" panose="02070309020205020404" pitchFamily="49" charset="0"/>
                <a:cs typeface="Courier New" panose="02070309020205020404" pitchFamily="49" charset="0"/>
              </a:rPr>
              <a:t>//3*2 = 6</a:t>
            </a:r>
            <a:endParaRPr lang="en-US" sz="1500" b="1" i="1" dirty="0">
              <a:solidFill>
                <a:srgbClr val="000000"/>
              </a:solidFill>
              <a:latin typeface="Courier New" panose="02070309020205020404" pitchFamily="49" charset="0"/>
              <a:cs typeface="Courier New" panose="02070309020205020404" pitchFamily="49" charset="0"/>
            </a:endParaRPr>
          </a:p>
          <a:p>
            <a:br>
              <a:rPr lang="en-US" sz="1500" b="1" i="1" dirty="0">
                <a:solidFill>
                  <a:srgbClr val="000000"/>
                </a:solidFill>
                <a:latin typeface="Courier New" panose="02070309020205020404" pitchFamily="49" charset="0"/>
                <a:cs typeface="Courier New" panose="02070309020205020404" pitchFamily="49" charset="0"/>
              </a:rPr>
            </a:br>
            <a:br>
              <a:rPr lang="en-US" sz="1500" b="1" i="1" dirty="0">
                <a:solidFill>
                  <a:srgbClr val="000000"/>
                </a:solidFill>
                <a:latin typeface="Courier New" panose="02070309020205020404" pitchFamily="49" charset="0"/>
                <a:cs typeface="Courier New" panose="02070309020205020404" pitchFamily="49" charset="0"/>
              </a:rPr>
            </a:br>
            <a:r>
              <a:rPr lang="en-US" sz="1500" b="1" i="1" dirty="0">
                <a:solidFill>
                  <a:srgbClr val="0000FF"/>
                </a:solidFill>
                <a:latin typeface="Courier New" panose="02070309020205020404" pitchFamily="49" charset="0"/>
                <a:cs typeface="Courier New" panose="02070309020205020404" pitchFamily="49" charset="0"/>
              </a:rPr>
              <a:t>let</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err="1">
                <a:solidFill>
                  <a:srgbClr val="795E26"/>
                </a:solidFill>
                <a:latin typeface="Courier New" panose="02070309020205020404" pitchFamily="49" charset="0"/>
                <a:cs typeface="Courier New" panose="02070309020205020404" pitchFamily="49" charset="0"/>
              </a:rPr>
              <a:t>subtractTwoNumbers</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000FF"/>
                </a:solidFill>
                <a:latin typeface="Courier New" panose="02070309020205020404" pitchFamily="49" charset="0"/>
                <a:cs typeface="Courier New" panose="02070309020205020404" pitchFamily="49" charset="0"/>
              </a:rPr>
              <a:t>function</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a:solidFill>
                  <a:srgbClr val="001080"/>
                </a:solidFill>
                <a:latin typeface="Courier New" panose="02070309020205020404" pitchFamily="49" charset="0"/>
                <a:cs typeface="Courier New" panose="02070309020205020404" pitchFamily="49" charset="0"/>
              </a:rPr>
              <a:t>num1</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9885A"/>
                </a:solidFill>
                <a:latin typeface="Courier New" panose="02070309020205020404" pitchFamily="49" charset="0"/>
                <a:cs typeface="Courier New" panose="02070309020205020404" pitchFamily="49" charset="0"/>
              </a:rPr>
              <a:t>5</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1080"/>
                </a:solidFill>
                <a:latin typeface="Courier New" panose="02070309020205020404" pitchFamily="49" charset="0"/>
                <a:cs typeface="Courier New" panose="02070309020205020404" pitchFamily="49" charset="0"/>
              </a:rPr>
              <a:t>num2</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9885A"/>
                </a:solidFill>
                <a:latin typeface="Courier New" panose="02070309020205020404" pitchFamily="49" charset="0"/>
                <a:cs typeface="Courier New" panose="02070309020205020404" pitchFamily="49" charset="0"/>
              </a:rPr>
              <a:t>2</a:t>
            </a:r>
            <a:r>
              <a:rPr lang="en-US" sz="1500" b="1" i="1" dirty="0">
                <a:solidFill>
                  <a:srgbClr val="000000"/>
                </a:solidFill>
                <a:latin typeface="Courier New" panose="02070309020205020404" pitchFamily="49" charset="0"/>
                <a:cs typeface="Courier New" panose="02070309020205020404" pitchFamily="49" charset="0"/>
              </a:rPr>
              <a:t>) {</a:t>
            </a:r>
          </a:p>
          <a:p>
            <a:r>
              <a:rPr lang="en-US" sz="1500" b="1" i="1" dirty="0">
                <a:solidFill>
                  <a:srgbClr val="AF00DB"/>
                </a:solidFill>
                <a:latin typeface="Courier New" panose="02070309020205020404" pitchFamily="49" charset="0"/>
                <a:cs typeface="Courier New" panose="02070309020205020404" pitchFamily="49" charset="0"/>
              </a:rPr>
              <a:t>  return</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1080"/>
                </a:solidFill>
                <a:latin typeface="Courier New" panose="02070309020205020404" pitchFamily="49" charset="0"/>
                <a:cs typeface="Courier New" panose="02070309020205020404" pitchFamily="49" charset="0"/>
              </a:rPr>
              <a:t>num1</a:t>
            </a:r>
            <a:r>
              <a:rPr lang="en-US" sz="1500" b="1" i="1" dirty="0">
                <a:solidFill>
                  <a:srgbClr val="000000"/>
                </a:solidFill>
                <a:latin typeface="Courier New" panose="02070309020205020404" pitchFamily="49" charset="0"/>
                <a:cs typeface="Courier New" panose="02070309020205020404" pitchFamily="49" charset="0"/>
              </a:rPr>
              <a:t> - </a:t>
            </a:r>
            <a:r>
              <a:rPr lang="en-US" sz="1500" b="1" i="1" dirty="0">
                <a:solidFill>
                  <a:srgbClr val="001080"/>
                </a:solidFill>
                <a:latin typeface="Courier New" panose="02070309020205020404" pitchFamily="49" charset="0"/>
                <a:cs typeface="Courier New" panose="02070309020205020404" pitchFamily="49" charset="0"/>
              </a:rPr>
              <a:t>num2</a:t>
            </a:r>
            <a:r>
              <a:rPr lang="en-US" sz="1500" b="1" i="1" dirty="0">
                <a:solidFill>
                  <a:srgbClr val="000000"/>
                </a:solidFill>
                <a:latin typeface="Courier New" panose="02070309020205020404" pitchFamily="49" charset="0"/>
                <a:cs typeface="Courier New" panose="02070309020205020404" pitchFamily="49" charset="0"/>
              </a:rPr>
              <a:t>;</a:t>
            </a:r>
          </a:p>
          <a:p>
            <a:r>
              <a:rPr lang="en-US" sz="1500" b="1" i="1" dirty="0">
                <a:solidFill>
                  <a:srgbClr val="000000"/>
                </a:solidFill>
                <a:latin typeface="Courier New" panose="02070309020205020404" pitchFamily="49" charset="0"/>
                <a:cs typeface="Courier New" panose="02070309020205020404" pitchFamily="49" charset="0"/>
              </a:rPr>
              <a:t>};</a:t>
            </a:r>
          </a:p>
          <a:p>
            <a:r>
              <a:rPr lang="en-US" sz="1500" b="1" i="1" dirty="0" err="1">
                <a:solidFill>
                  <a:srgbClr val="267F99"/>
                </a:solidFill>
                <a:latin typeface="Courier New" panose="02070309020205020404" pitchFamily="49" charset="0"/>
                <a:cs typeface="Courier New" panose="02070309020205020404" pitchFamily="49" charset="0"/>
              </a:rPr>
              <a:t>console</a:t>
            </a:r>
            <a:r>
              <a:rPr lang="en-US" sz="1500" b="1" i="1" dirty="0" err="1">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log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subtractTwoNumbers</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a:solidFill>
                  <a:srgbClr val="09885A"/>
                </a:solidFill>
                <a:latin typeface="Courier New" panose="02070309020205020404" pitchFamily="49" charset="0"/>
                <a:cs typeface="Courier New" panose="02070309020205020404" pitchFamily="49" charset="0"/>
              </a:rPr>
              <a:t>4</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9885A"/>
                </a:solidFill>
                <a:latin typeface="Courier New" panose="02070309020205020404" pitchFamily="49" charset="0"/>
                <a:cs typeface="Courier New" panose="02070309020205020404" pitchFamily="49" charset="0"/>
              </a:rPr>
              <a:t>2</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8000"/>
                </a:solidFill>
                <a:latin typeface="Courier New" panose="02070309020205020404" pitchFamily="49" charset="0"/>
                <a:cs typeface="Courier New" panose="02070309020205020404" pitchFamily="49" charset="0"/>
              </a:rPr>
              <a:t>//4-2 = 2</a:t>
            </a:r>
            <a:endParaRPr lang="en-US" sz="1500" b="1" i="1" dirty="0">
              <a:solidFill>
                <a:srgbClr val="000000"/>
              </a:solidFill>
              <a:latin typeface="Courier New" panose="02070309020205020404" pitchFamily="49" charset="0"/>
              <a:cs typeface="Courier New" panose="02070309020205020404" pitchFamily="49" charset="0"/>
            </a:endParaRPr>
          </a:p>
          <a:p>
            <a:r>
              <a:rPr lang="en-US" sz="1500" b="1" i="1" dirty="0" err="1">
                <a:solidFill>
                  <a:srgbClr val="267F99"/>
                </a:solidFill>
                <a:latin typeface="Courier New" panose="02070309020205020404" pitchFamily="49" charset="0"/>
                <a:cs typeface="Courier New" panose="02070309020205020404" pitchFamily="49" charset="0"/>
              </a:rPr>
              <a:t>console</a:t>
            </a:r>
            <a:r>
              <a:rPr lang="en-US" sz="1500" b="1" i="1" dirty="0" err="1">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log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subtractTwoNumbers</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8000"/>
                </a:solidFill>
                <a:latin typeface="Courier New" panose="02070309020205020404" pitchFamily="49" charset="0"/>
                <a:cs typeface="Courier New" panose="02070309020205020404" pitchFamily="49" charset="0"/>
              </a:rPr>
              <a:t>//5-2 = 3</a:t>
            </a:r>
            <a:endParaRPr lang="en-US" sz="1500" b="1" i="1" dirty="0">
              <a:solidFill>
                <a:srgbClr val="000000"/>
              </a:solidFill>
              <a:latin typeface="Courier New" panose="02070309020205020404" pitchFamily="49" charset="0"/>
              <a:cs typeface="Courier New" panose="02070309020205020404" pitchFamily="49" charset="0"/>
            </a:endParaRPr>
          </a:p>
          <a:p>
            <a:r>
              <a:rPr lang="en-US" sz="1500" b="1" i="1" dirty="0" err="1">
                <a:solidFill>
                  <a:srgbClr val="267F99"/>
                </a:solidFill>
                <a:latin typeface="Courier New" panose="02070309020205020404" pitchFamily="49" charset="0"/>
                <a:cs typeface="Courier New" panose="02070309020205020404" pitchFamily="49" charset="0"/>
              </a:rPr>
              <a:t>console</a:t>
            </a:r>
            <a:r>
              <a:rPr lang="en-US" sz="1500" b="1" i="1" dirty="0" err="1">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log</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err="1">
                <a:solidFill>
                  <a:srgbClr val="795E26"/>
                </a:solidFill>
                <a:latin typeface="Courier New" panose="02070309020205020404" pitchFamily="49" charset="0"/>
                <a:cs typeface="Courier New" panose="02070309020205020404" pitchFamily="49" charset="0"/>
              </a:rPr>
              <a:t>subtractTwoNumbers</a:t>
            </a:r>
            <a:r>
              <a:rPr lang="en-US" sz="1500" b="1" i="1" dirty="0">
                <a:solidFill>
                  <a:srgbClr val="000000"/>
                </a:solidFill>
                <a:latin typeface="Courier New" panose="02070309020205020404" pitchFamily="49" charset="0"/>
                <a:cs typeface="Courier New" panose="02070309020205020404" pitchFamily="49" charset="0"/>
              </a:rPr>
              <a:t>(</a:t>
            </a:r>
            <a:r>
              <a:rPr lang="en-US" sz="1500" b="1" i="1" dirty="0">
                <a:solidFill>
                  <a:srgbClr val="09885A"/>
                </a:solidFill>
                <a:latin typeface="Courier New" panose="02070309020205020404" pitchFamily="49" charset="0"/>
                <a:cs typeface="Courier New" panose="02070309020205020404" pitchFamily="49" charset="0"/>
              </a:rPr>
              <a:t>3</a:t>
            </a:r>
            <a:r>
              <a:rPr lang="en-US" sz="1500" b="1" i="1" dirty="0">
                <a:solidFill>
                  <a:srgbClr val="000000"/>
                </a:solidFill>
                <a:latin typeface="Courier New" panose="02070309020205020404" pitchFamily="49" charset="0"/>
                <a:cs typeface="Courier New" panose="02070309020205020404" pitchFamily="49" charset="0"/>
              </a:rPr>
              <a:t>)); </a:t>
            </a:r>
            <a:r>
              <a:rPr lang="en-US" sz="1500" b="1" i="1" dirty="0">
                <a:solidFill>
                  <a:srgbClr val="008000"/>
                </a:solidFill>
                <a:latin typeface="Courier New" panose="02070309020205020404" pitchFamily="49" charset="0"/>
                <a:cs typeface="Courier New" panose="02070309020205020404" pitchFamily="49" charset="0"/>
              </a:rPr>
              <a:t>//3-2 = 1</a:t>
            </a:r>
            <a:endParaRPr lang="en-US" sz="1500" b="1" i="1" dirty="0">
              <a:solidFill>
                <a:srgbClr val="000000"/>
              </a:solidFill>
              <a:latin typeface="Courier New" panose="02070309020205020404" pitchFamily="49" charset="0"/>
              <a:cs typeface="Courier New" panose="02070309020205020404" pitchFamily="49" charset="0"/>
            </a:endParaRPr>
          </a:p>
          <a:p>
            <a:endParaRPr lang="en-US" sz="1500" b="1"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37815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328077"/>
            <a:ext cx="11585731" cy="4385167"/>
          </a:xfrm>
        </p:spPr>
        <p:txBody>
          <a:bodyPr/>
          <a:lstStyle/>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We often want to isolate our scope in JavaScript, particularly when we write browser-based  JavaScript code in order to avoid conflicts between libraries.</a:t>
            </a:r>
          </a:p>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While Node.js scripts isolate their variables between files, all top-level variables in a browser-environment become global variables, even across different files.</a:t>
            </a:r>
          </a:p>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In JavaScript, scope is not defined by block unless using the keyword </a:t>
            </a:r>
            <a:r>
              <a:rPr lang="en-US" sz="2000" b="1" i="1">
                <a:solidFill>
                  <a:srgbClr val="AB263D"/>
                </a:solidFill>
                <a:latin typeface="Courier New" panose="02070309020205020404" pitchFamily="49" charset="0"/>
                <a:ea typeface="Verdana" panose="020B0604030504040204" pitchFamily="34" charset="0"/>
                <a:cs typeface="Courier New" panose="02070309020205020404" pitchFamily="49" charset="0"/>
              </a:rPr>
              <a:t>let</a:t>
            </a: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 to define a variable;  when using </a:t>
            </a:r>
            <a:r>
              <a:rPr lang="en-US" sz="2000" b="1" i="1">
                <a:solidFill>
                  <a:srgbClr val="AB263D"/>
                </a:solidFill>
                <a:latin typeface="Courier New" panose="02070309020205020404" pitchFamily="49" charset="0"/>
                <a:ea typeface="Verdana" panose="020B0604030504040204" pitchFamily="34" charset="0"/>
                <a:cs typeface="Courier New" panose="02070309020205020404" pitchFamily="49" charset="0"/>
              </a:rPr>
              <a:t>var</a:t>
            </a: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 it is defined by the function you are in.</a:t>
            </a:r>
          </a:p>
          <a:p>
            <a:pPr marR="903605">
              <a:lnSpc>
                <a:spcPts val="2200"/>
              </a:lnSpc>
              <a:spcBef>
                <a:spcPts val="340"/>
              </a:spcBef>
            </a:pPr>
            <a:r>
              <a:rPr lang="en-US">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https://hackernoon.com/understanding-javascript-scope-1d4a74adcdf5</a:t>
            </a:r>
            <a:r>
              <a:rPr lang="en-US">
                <a:solidFill>
                  <a:srgbClr val="AB263D"/>
                </a:solidFill>
                <a:latin typeface="Verdana" panose="020B0604030504040204" pitchFamily="34" charset="0"/>
                <a:ea typeface="Verdana" panose="020B0604030504040204" pitchFamily="34" charset="0"/>
                <a:cs typeface="Verdana" panose="020B0604030504040204" pitchFamily="34" charset="0"/>
              </a:rPr>
              <a:t> </a:t>
            </a:r>
          </a:p>
          <a:p>
            <a:pPr marR="903605">
              <a:lnSpc>
                <a:spcPts val="2200"/>
              </a:lnSpc>
              <a:spcBef>
                <a:spcPts val="340"/>
              </a:spcBef>
            </a:pPr>
            <a:endParaRPr lang="en-US" sz="200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marR="903605" indent="0">
              <a:lnSpc>
                <a:spcPts val="2200"/>
              </a:lnSpc>
              <a:spcBef>
                <a:spcPts val="340"/>
              </a:spcBef>
              <a:buNone/>
            </a:pP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We will take a look at functional scope in the lecture code in </a:t>
            </a:r>
            <a:r>
              <a:rPr lang="en-US" sz="2000" b="1" i="1" err="1">
                <a:solidFill>
                  <a:srgbClr val="AB263D"/>
                </a:solidFill>
                <a:latin typeface="Courier New" panose="02070309020205020404" pitchFamily="49" charset="0"/>
                <a:ea typeface="Verdana" panose="020B0604030504040204" pitchFamily="34" charset="0"/>
                <a:cs typeface="Courier New" panose="02070309020205020404" pitchFamily="49" charset="0"/>
              </a:rPr>
              <a:t>functions.js</a:t>
            </a:r>
            <a:r>
              <a:rPr lang="en-US" sz="2000">
                <a:solidFill>
                  <a:srgbClr val="404040"/>
                </a:solidFill>
                <a:latin typeface="Verdana" panose="020B0604030504040204" pitchFamily="34" charset="0"/>
                <a:ea typeface="Verdana" panose="020B0604030504040204" pitchFamily="34" charset="0"/>
                <a:cs typeface="Verdana" panose="020B0604030504040204" pitchFamily="34" charset="0"/>
              </a:rPr>
              <a:t>. </a:t>
            </a:r>
            <a:endParaRPr lang="en-US" sz="2000"/>
          </a:p>
        </p:txBody>
      </p:sp>
      <p:sp>
        <p:nvSpPr>
          <p:cNvPr id="3" name="Slide Number Placeholder 2"/>
          <p:cNvSpPr>
            <a:spLocks noGrp="1"/>
          </p:cNvSpPr>
          <p:nvPr>
            <p:ph type="sldNum" sz="quarter" idx="14"/>
          </p:nvPr>
        </p:nvSpPr>
        <p:spPr/>
        <p:txBody>
          <a:bodyPr/>
          <a:lstStyle/>
          <a:p>
            <a:fld id="{12342C3A-DD85-7843-B416-BD52AB030D59}" type="slidenum">
              <a:rPr lang="en-US" smtClean="0"/>
              <a:pPr/>
              <a:t>25</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Functional Scope In JavaScript</a:t>
            </a:r>
          </a:p>
        </p:txBody>
      </p:sp>
    </p:spTree>
    <p:extLst>
      <p:ext uri="{BB962C8B-B14F-4D97-AF65-F5344CB8AC3E}">
        <p14:creationId xmlns:p14="http://schemas.microsoft.com/office/powerpoint/2010/main" val="3645950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427468"/>
            <a:ext cx="11585731" cy="4385167"/>
          </a:xfrm>
        </p:spPr>
        <p:txBody>
          <a:bodyPr/>
          <a:lstStyle/>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Objects in JavaScript are incredibly dynamic and incredibly flexible, and highly readable.</a:t>
            </a: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can create a basic type of Object, an “Object Literal”, very simply, using the </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 syntax when  creating a variable. You can add properties to an object at any time.</a:t>
            </a: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In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objects.js</a:t>
            </a:r>
            <a:r>
              <a:rPr lang="en-US" sz="2000" b="1" i="1" dirty="0">
                <a:solidFill>
                  <a:srgbClr val="404040"/>
                </a:solidFill>
                <a:latin typeface="Courier New" panose="02070309020205020404" pitchFamily="49" charset="0"/>
                <a:ea typeface="Verdana" panose="020B0604030504040204" pitchFamily="34" charset="0"/>
                <a:cs typeface="Courier New" panose="02070309020205020404" pitchFamily="49"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we will see very simple objects and some ways on dealing with objects.</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let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myobj</a:t>
            </a:r>
            <a:r>
              <a:rPr lang="en-US" b="1" i="1" dirty="0">
                <a:solidFill>
                  <a:srgbClr val="000000"/>
                </a:solidFill>
                <a:latin typeface="Courier New" panose="02070309020205020404" pitchFamily="49" charset="0"/>
                <a:cs typeface="Courier New" panose="02070309020205020404" pitchFamily="49" charset="0"/>
              </a:rPr>
              <a:t> = {</a:t>
            </a:r>
          </a:p>
          <a:p>
            <a:pPr marL="0" indent="0">
              <a:spcAft>
                <a:spcPts val="0"/>
              </a:spcAft>
              <a:buNone/>
            </a:pPr>
            <a:r>
              <a:rPr lang="en-US" b="1" i="1" dirty="0">
                <a:solidFill>
                  <a:srgbClr val="001080"/>
                </a:solidFill>
                <a:latin typeface="Courier New" panose="02070309020205020404" pitchFamily="49" charset="0"/>
                <a:cs typeface="Courier New" panose="02070309020205020404" pitchFamily="49" charset="0"/>
              </a:rPr>
              <a:t>  name: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'Patrick Hill’</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1080"/>
                </a:solidFill>
                <a:latin typeface="Courier New" panose="02070309020205020404" pitchFamily="49" charset="0"/>
                <a:cs typeface="Courier New" panose="02070309020205020404" pitchFamily="49" charset="0"/>
              </a:rPr>
              <a:t>  education:</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01080"/>
                </a:solidFill>
                <a:latin typeface="Courier New" panose="02070309020205020404" pitchFamily="49" charset="0"/>
                <a:cs typeface="Courier New" panose="02070309020205020404" pitchFamily="49" charset="0"/>
              </a:rPr>
              <a:t>Level:</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'High School'</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Name: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'Bayside High School'</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01080"/>
                </a:solidFill>
                <a:latin typeface="Courier New" panose="02070309020205020404" pitchFamily="49" charset="0"/>
                <a:cs typeface="Courier New" panose="02070309020205020404" pitchFamily="49" charset="0"/>
              </a:rPr>
              <a:t>Level:</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'Undergraduate'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Name: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'Baruch College'</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01080"/>
                </a:solidFill>
                <a:latin typeface="Courier New" panose="02070309020205020404" pitchFamily="49" charset="0"/>
                <a:cs typeface="Courier New" panose="02070309020205020404" pitchFamily="49" charset="0"/>
              </a:rPr>
              <a:t>Level:</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'Graduate'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Name: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'Stevens Institute of Technology’</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hobbies:</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A31515"/>
                </a:solidFill>
                <a:latin typeface="Courier New" panose="02070309020205020404" pitchFamily="49" charset="0"/>
                <a:cs typeface="Courier New" panose="02070309020205020404" pitchFamily="49" charset="0"/>
              </a:rPr>
              <a:t>'Playing music'</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'Family'</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p>
          <a:p>
            <a:pPr marL="0" marR="903605" indent="0">
              <a:lnSpc>
                <a:spcPts val="2200"/>
              </a:lnSpc>
              <a:spcBef>
                <a:spcPts val="340"/>
              </a:spcBef>
              <a:buNone/>
            </a:pPr>
            <a:endParaRPr lang="en-US" sz="20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26</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Objects In JavaScript</a:t>
            </a:r>
          </a:p>
        </p:txBody>
      </p:sp>
    </p:spTree>
    <p:extLst>
      <p:ext uri="{BB962C8B-B14F-4D97-AF65-F5344CB8AC3E}">
        <p14:creationId xmlns:p14="http://schemas.microsoft.com/office/powerpoint/2010/main" val="328509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070852"/>
            <a:ext cx="11585731" cy="5275084"/>
          </a:xfrm>
        </p:spPr>
        <p:txBody>
          <a:bodyPr/>
          <a:lstStyle/>
          <a:p>
            <a:pPr marL="0" marR="903605"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Say we have the following object that has a nested array of objects and an array within it:</a:t>
            </a:r>
          </a:p>
          <a:p>
            <a:pPr marL="0" indent="0">
              <a:spcAft>
                <a:spcPts val="0"/>
              </a:spcAft>
              <a:buNone/>
            </a:pPr>
            <a:r>
              <a:rPr lang="en-US" sz="1400" b="1" i="1" dirty="0">
                <a:solidFill>
                  <a:srgbClr val="0000FF"/>
                </a:solidFill>
                <a:latin typeface="Courier New" panose="02070309020205020404" pitchFamily="49" charset="0"/>
                <a:cs typeface="Courier New" panose="02070309020205020404" pitchFamily="49" charset="0"/>
              </a:rPr>
              <a:t>let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err="1">
                <a:solidFill>
                  <a:srgbClr val="001080"/>
                </a:solidFill>
                <a:latin typeface="Courier New" panose="02070309020205020404" pitchFamily="49" charset="0"/>
                <a:cs typeface="Courier New" panose="02070309020205020404" pitchFamily="49" charset="0"/>
              </a:rPr>
              <a:t>myobj</a:t>
            </a:r>
            <a:r>
              <a:rPr lang="en-US" sz="1400" b="1" i="1" dirty="0">
                <a:solidFill>
                  <a:srgbClr val="000000"/>
                </a:solidFill>
                <a:latin typeface="Courier New" panose="02070309020205020404" pitchFamily="49" charset="0"/>
                <a:cs typeface="Courier New" panose="02070309020205020404" pitchFamily="49" charset="0"/>
              </a:rPr>
              <a:t> = {</a:t>
            </a:r>
          </a:p>
          <a:p>
            <a:pPr marL="0" indent="0">
              <a:spcAft>
                <a:spcPts val="0"/>
              </a:spcAft>
              <a:buNone/>
            </a:pPr>
            <a:r>
              <a:rPr lang="en-US" sz="1400" b="1" i="1" dirty="0">
                <a:solidFill>
                  <a:srgbClr val="001080"/>
                </a:solidFill>
                <a:latin typeface="Courier New" panose="02070309020205020404" pitchFamily="49" charset="0"/>
                <a:cs typeface="Courier New" panose="02070309020205020404" pitchFamily="49" charset="0"/>
              </a:rPr>
              <a:t>  name: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'Patrick Hill’</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1080"/>
                </a:solidFill>
                <a:latin typeface="Courier New" panose="02070309020205020404" pitchFamily="49" charset="0"/>
                <a:cs typeface="Courier New" panose="02070309020205020404" pitchFamily="49" charset="0"/>
              </a:rPr>
              <a:t>  education:</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001080"/>
                </a:solidFill>
                <a:latin typeface="Courier New" panose="02070309020205020404" pitchFamily="49" charset="0"/>
                <a:cs typeface="Courier New" panose="02070309020205020404" pitchFamily="49" charset="0"/>
              </a:rPr>
              <a:t>Level:</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'High School'</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Name: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'Bayside High School'</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001080"/>
                </a:solidFill>
                <a:latin typeface="Courier New" panose="02070309020205020404" pitchFamily="49" charset="0"/>
                <a:cs typeface="Courier New" panose="02070309020205020404" pitchFamily="49" charset="0"/>
              </a:rPr>
              <a:t>Level:</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'Undergraduate'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Name: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'Baruch College'</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001080"/>
                </a:solidFill>
                <a:latin typeface="Courier New" panose="02070309020205020404" pitchFamily="49" charset="0"/>
                <a:cs typeface="Courier New" panose="02070309020205020404" pitchFamily="49" charset="0"/>
              </a:rPr>
              <a:t>Level:</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'Graduate'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Name: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'Stevens Institute of Technology’</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01080"/>
                </a:solidFill>
                <a:latin typeface="Courier New" panose="02070309020205020404" pitchFamily="49" charset="0"/>
                <a:cs typeface="Courier New" panose="02070309020205020404" pitchFamily="49" charset="0"/>
              </a:rPr>
              <a:t>  hobbies:</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A31515"/>
                </a:solidFill>
                <a:latin typeface="Courier New" panose="02070309020205020404" pitchFamily="49" charset="0"/>
                <a:cs typeface="Courier New" panose="02070309020205020404" pitchFamily="49" charset="0"/>
              </a:rPr>
              <a:t>'Playing music'</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'Family'</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a:t>
            </a:r>
            <a:br>
              <a:rPr lang="en-US" sz="1400" b="1" i="1" dirty="0">
                <a:solidFill>
                  <a:srgbClr val="000000"/>
                </a:solidFill>
                <a:latin typeface="Courier New" panose="02070309020205020404" pitchFamily="49" charset="0"/>
                <a:cs typeface="Courier New" panose="02070309020205020404" pitchFamily="49" charset="0"/>
              </a:rPr>
            </a:br>
            <a:endParaRPr lang="en-US" sz="1400" b="1" i="1" dirty="0">
              <a:solidFill>
                <a:srgbClr val="000000"/>
              </a:solidFill>
              <a:latin typeface="Courier New" panose="02070309020205020404" pitchFamily="49" charset="0"/>
              <a:cs typeface="Courier New" panose="02070309020205020404" pitchFamily="49" charset="0"/>
            </a:endParaRPr>
          </a:p>
          <a:p>
            <a:pPr marL="0" marR="903605"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If we want to store the array of objects in education into a variable, and the hobbies into another variable. We can use the following syntax:</a:t>
            </a:r>
          </a:p>
          <a:p>
            <a:pPr marL="0" indent="0">
              <a:buNone/>
            </a:pPr>
            <a:r>
              <a:rPr lang="en-US" sz="1400" b="1" i="1" dirty="0">
                <a:solidFill>
                  <a:srgbClr val="0000FF"/>
                </a:solidFill>
                <a:latin typeface="Courier New" panose="02070309020205020404" pitchFamily="49" charset="0"/>
                <a:cs typeface="Courier New" panose="02070309020205020404" pitchFamily="49" charset="0"/>
              </a:rPr>
              <a:t>let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education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hobbies</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err="1">
                <a:solidFill>
                  <a:srgbClr val="001080"/>
                </a:solidFill>
                <a:latin typeface="Courier New" panose="02070309020205020404" pitchFamily="49" charset="0"/>
                <a:cs typeface="Courier New" panose="02070309020205020404" pitchFamily="49" charset="0"/>
              </a:rPr>
              <a:t>myobj</a:t>
            </a:r>
            <a:endParaRPr lang="en-US" sz="1400" b="1" i="1" dirty="0">
              <a:solidFill>
                <a:srgbClr val="000000"/>
              </a:solidFill>
              <a:latin typeface="Courier New" panose="02070309020205020404" pitchFamily="49" charset="0"/>
              <a:cs typeface="Courier New" panose="02070309020205020404" pitchFamily="49" charset="0"/>
            </a:endParaRPr>
          </a:p>
          <a:p>
            <a:pPr marL="0" marR="903605" indent="0">
              <a:lnSpc>
                <a:spcPts val="2200"/>
              </a:lnSpc>
              <a:spcBef>
                <a:spcPts val="340"/>
              </a:spcBef>
              <a:buNone/>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Then we can access JUST the education or hobbies from the object using the variable:</a:t>
            </a:r>
          </a:p>
          <a:p>
            <a:pPr marL="0" indent="0">
              <a:buNone/>
            </a:pPr>
            <a:r>
              <a:rPr lang="en-US" sz="1400" b="1" i="1" dirty="0" err="1">
                <a:solidFill>
                  <a:srgbClr val="267F99"/>
                </a:solidFill>
                <a:latin typeface="Courier New" panose="02070309020205020404" pitchFamily="49" charset="0"/>
                <a:cs typeface="Courier New" panose="02070309020205020404" pitchFamily="49" charset="0"/>
              </a:rPr>
              <a:t>console</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log</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001080"/>
                </a:solidFill>
                <a:latin typeface="Courier New" panose="02070309020205020404" pitchFamily="49" charset="0"/>
                <a:cs typeface="Courier New" panose="02070309020205020404" pitchFamily="49" charset="0"/>
              </a:rPr>
              <a:t>education</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008000"/>
                </a:solidFill>
                <a:latin typeface="Courier New" panose="02070309020205020404" pitchFamily="49" charset="0"/>
                <a:cs typeface="Courier New" panose="02070309020205020404" pitchFamily="49" charset="0"/>
              </a:rPr>
              <a:t>//Will print out the education from the object</a:t>
            </a:r>
            <a:endParaRPr lang="en-US" sz="1400" b="1" i="1" dirty="0">
              <a:solidFill>
                <a:srgbClr val="000000"/>
              </a:solidFill>
              <a:latin typeface="Courier New" panose="02070309020205020404" pitchFamily="49" charset="0"/>
              <a:cs typeface="Courier New" panose="02070309020205020404" pitchFamily="49" charset="0"/>
            </a:endParaRPr>
          </a:p>
          <a:p>
            <a:pPr marL="0" indent="0">
              <a:buNone/>
            </a:pPr>
            <a:r>
              <a:rPr lang="en-US" sz="1400" b="1" i="1" dirty="0" err="1">
                <a:solidFill>
                  <a:srgbClr val="267F99"/>
                </a:solidFill>
                <a:latin typeface="Courier New" panose="02070309020205020404" pitchFamily="49" charset="0"/>
                <a:cs typeface="Courier New" panose="02070309020205020404" pitchFamily="49" charset="0"/>
              </a:rPr>
              <a:t>console</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log</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001080"/>
                </a:solidFill>
                <a:latin typeface="Courier New" panose="02070309020205020404" pitchFamily="49" charset="0"/>
                <a:cs typeface="Courier New" panose="02070309020205020404" pitchFamily="49" charset="0"/>
              </a:rPr>
              <a:t>hobbies</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008000"/>
                </a:solidFill>
                <a:latin typeface="Courier New" panose="02070309020205020404" pitchFamily="49" charset="0"/>
                <a:cs typeface="Courier New" panose="02070309020205020404" pitchFamily="49" charset="0"/>
              </a:rPr>
              <a:t>//Will print out the hobbies from the object</a:t>
            </a:r>
            <a:endParaRPr lang="en-US" sz="1400" b="1" i="1" dirty="0">
              <a:solidFill>
                <a:srgbClr val="000000"/>
              </a:solidFill>
              <a:latin typeface="Courier New" panose="02070309020205020404" pitchFamily="49" charset="0"/>
              <a:cs typeface="Courier New" panose="02070309020205020404" pitchFamily="49" charset="0"/>
            </a:endParaRPr>
          </a:p>
          <a:p>
            <a:pPr marL="0" marR="903605" indent="0">
              <a:lnSpc>
                <a:spcPts val="2200"/>
              </a:lnSpc>
              <a:spcBef>
                <a:spcPts val="340"/>
              </a:spcBef>
              <a:buNone/>
            </a:pPr>
            <a:r>
              <a:rPr lang="en-US" sz="1400" dirty="0">
                <a:solidFill>
                  <a:srgbClr val="404040"/>
                </a:solidFill>
                <a:latin typeface="Verdana" panose="020B0604030504040204" pitchFamily="34" charset="0"/>
                <a:ea typeface="Verdana" panose="020B0604030504040204" pitchFamily="34" charset="0"/>
                <a:cs typeface="Verdana" panose="020B0604030504040204" pitchFamily="34" charset="0"/>
              </a:rPr>
              <a:t>More info on object </a:t>
            </a:r>
            <a:r>
              <a:rPr lang="en-US" sz="1400" dirty="0" err="1">
                <a:solidFill>
                  <a:srgbClr val="404040"/>
                </a:solidFill>
                <a:latin typeface="Verdana" panose="020B0604030504040204" pitchFamily="34" charset="0"/>
                <a:ea typeface="Verdana" panose="020B0604030504040204" pitchFamily="34" charset="0"/>
                <a:cs typeface="Verdana" panose="020B0604030504040204" pitchFamily="34" charset="0"/>
              </a:rPr>
              <a:t>destructuring</a:t>
            </a:r>
            <a:r>
              <a:rPr lang="en-US" sz="1400" dirty="0">
                <a:solidFill>
                  <a:srgbClr val="404040"/>
                </a:solidFill>
                <a:latin typeface="Verdana" panose="020B0604030504040204" pitchFamily="34" charset="0"/>
                <a:ea typeface="Verdana" panose="020B0604030504040204" pitchFamily="34" charset="0"/>
                <a:cs typeface="Verdana" panose="020B0604030504040204" pitchFamily="34" charset="0"/>
              </a:rPr>
              <a:t>: </a:t>
            </a:r>
            <a:r>
              <a:rPr lang="en-US" sz="1400"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2">
                  <a:extLst>
                    <a:ext uri="{A12FA001-AC4F-418D-AE19-62706E023703}">
                      <ahyp:hlinkClr xmlns:ahyp="http://schemas.microsoft.com/office/drawing/2018/hyperlinkcolor" val="tx"/>
                    </a:ext>
                  </a:extLst>
                </a:hlinkClick>
              </a:rPr>
              <a:t>https://wesbos.com/destructuring-objects/</a:t>
            </a:r>
            <a:r>
              <a:rPr lang="en-US" sz="1400" dirty="0">
                <a:solidFill>
                  <a:srgbClr val="AB263D"/>
                </a:solidFill>
                <a:latin typeface="Verdana" panose="020B0604030504040204" pitchFamily="34" charset="0"/>
                <a:ea typeface="Verdana" panose="020B0604030504040204" pitchFamily="34" charset="0"/>
                <a:cs typeface="Verdana" panose="020B0604030504040204" pitchFamily="34" charset="0"/>
              </a:rPr>
              <a:t>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27</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Object </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Destructuring</a:t>
            </a:r>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 </a:t>
            </a:r>
          </a:p>
        </p:txBody>
      </p:sp>
      <p:pic>
        <p:nvPicPr>
          <p:cNvPr id="5" name="Picture 4">
            <a:extLst>
              <a:ext uri="{FF2B5EF4-FFF2-40B4-BE49-F238E27FC236}">
                <a16:creationId xmlns:a16="http://schemas.microsoft.com/office/drawing/2014/main" id="{F1F7D24A-4642-0844-9097-99103E7C9B70}"/>
              </a:ext>
            </a:extLst>
          </p:cNvPr>
          <p:cNvPicPr>
            <a:picLocks noChangeAspect="1"/>
          </p:cNvPicPr>
          <p:nvPr/>
        </p:nvPicPr>
        <p:blipFill>
          <a:blip r:embed="rId3"/>
          <a:stretch>
            <a:fillRect/>
          </a:stretch>
        </p:blipFill>
        <p:spPr>
          <a:xfrm>
            <a:off x="7768377" y="5207229"/>
            <a:ext cx="4129786" cy="793496"/>
          </a:xfrm>
          <a:prstGeom prst="rect">
            <a:avLst/>
          </a:prstGeom>
        </p:spPr>
      </p:pic>
    </p:spTree>
    <p:extLst>
      <p:ext uri="{BB962C8B-B14F-4D97-AF65-F5344CB8AC3E}">
        <p14:creationId xmlns:p14="http://schemas.microsoft.com/office/powerpoint/2010/main" val="1074040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57893"/>
            <a:ext cx="11585731" cy="4385167"/>
          </a:xfrm>
        </p:spPr>
        <p:txBody>
          <a:bodyPr/>
          <a:lstStyle/>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Arrays in JavaScript also inherit from Objects and can store elements of any type.</a:t>
            </a:r>
          </a:p>
          <a:p>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You can create an array using the very simple syntax of </a:t>
            </a:r>
            <a:b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br>
            <a:r>
              <a:rPr lang="en-US" sz="2000" b="1" i="1" dirty="0">
                <a:solidFill>
                  <a:srgbClr val="0000FF"/>
                </a:solidFill>
                <a:latin typeface="Courier New" panose="02070309020205020404" pitchFamily="49" charset="0"/>
                <a:cs typeface="Courier New" panose="02070309020205020404" pitchFamily="49" charset="0"/>
              </a:rPr>
              <a:t>let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err="1">
                <a:solidFill>
                  <a:srgbClr val="001080"/>
                </a:solidFill>
                <a:latin typeface="Courier New" panose="02070309020205020404" pitchFamily="49" charset="0"/>
                <a:cs typeface="Courier New" panose="02070309020205020404" pitchFamily="49" charset="0"/>
              </a:rPr>
              <a:t>myArray</a:t>
            </a:r>
            <a:r>
              <a:rPr lang="en-US" sz="2000" b="1" i="1" dirty="0">
                <a:solidFill>
                  <a:srgbClr val="000000"/>
                </a:solidFill>
                <a:latin typeface="Courier New" panose="02070309020205020404" pitchFamily="49" charset="0"/>
                <a:cs typeface="Courier New" panose="02070309020205020404" pitchFamily="49" charset="0"/>
              </a:rPr>
              <a:t> = [ </a:t>
            </a:r>
            <a:r>
              <a:rPr lang="en-US" sz="2000" b="1" i="1" dirty="0">
                <a:solidFill>
                  <a:srgbClr val="09885A"/>
                </a:solidFill>
                <a:latin typeface="Courier New" panose="02070309020205020404" pitchFamily="49" charset="0"/>
                <a:cs typeface="Courier New" panose="02070309020205020404" pitchFamily="49" charset="0"/>
              </a:rPr>
              <a:t>1</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9885A"/>
                </a:solidFill>
                <a:latin typeface="Courier New" panose="02070309020205020404" pitchFamily="49" charset="0"/>
                <a:cs typeface="Courier New" panose="02070309020205020404" pitchFamily="49" charset="0"/>
              </a:rPr>
              <a:t>2</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a:solidFill>
                  <a:srgbClr val="09885A"/>
                </a:solidFill>
                <a:latin typeface="Courier New" panose="02070309020205020404" pitchFamily="49" charset="0"/>
                <a:cs typeface="Courier New" panose="02070309020205020404" pitchFamily="49" charset="0"/>
              </a:rPr>
              <a:t>3</a:t>
            </a:r>
            <a:r>
              <a:rPr lang="en-US" sz="2000" b="1" i="1" dirty="0">
                <a:solidFill>
                  <a:srgbClr val="000000"/>
                </a:solidFill>
                <a:latin typeface="Courier New" panose="02070309020205020404" pitchFamily="49" charset="0"/>
                <a:cs typeface="Courier New" panose="02070309020205020404" pitchFamily="49" charset="0"/>
              </a:rPr>
              <a:t> ];</a:t>
            </a: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Like an object, you do not have to populate anything in the initial array; you can manipulate it freely after creation. You can create an empty array like so: </a:t>
            </a:r>
            <a:b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br>
            <a:r>
              <a:rPr lang="en-US" sz="2000" b="1" i="1" dirty="0">
                <a:solidFill>
                  <a:srgbClr val="0000FF"/>
                </a:solidFill>
                <a:latin typeface="Courier New" panose="02070309020205020404" pitchFamily="49" charset="0"/>
                <a:cs typeface="Courier New" panose="02070309020205020404" pitchFamily="49" charset="0"/>
              </a:rPr>
              <a:t>let</a:t>
            </a:r>
            <a:r>
              <a:rPr lang="en-US" sz="2000" b="1" i="1" dirty="0">
                <a:solidFill>
                  <a:srgbClr val="000000"/>
                </a:solidFill>
                <a:latin typeface="Courier New" panose="02070309020205020404" pitchFamily="49" charset="0"/>
                <a:cs typeface="Courier New" panose="02070309020205020404" pitchFamily="49" charset="0"/>
              </a:rPr>
              <a:t> </a:t>
            </a:r>
            <a:r>
              <a:rPr lang="en-US" sz="2000" b="1" i="1" dirty="0" err="1">
                <a:solidFill>
                  <a:srgbClr val="001080"/>
                </a:solidFill>
                <a:latin typeface="Courier New" panose="02070309020205020404" pitchFamily="49" charset="0"/>
                <a:cs typeface="Courier New" panose="02070309020205020404" pitchFamily="49" charset="0"/>
              </a:rPr>
              <a:t>myArray</a:t>
            </a:r>
            <a:r>
              <a:rPr lang="en-US" sz="2000" b="1" i="1" dirty="0">
                <a:solidFill>
                  <a:srgbClr val="000000"/>
                </a:solidFill>
                <a:latin typeface="Courier New" panose="02070309020205020404" pitchFamily="49" charset="0"/>
                <a:cs typeface="Courier New" panose="02070309020205020404" pitchFamily="49" charset="0"/>
              </a:rPr>
              <a:t> = [];</a:t>
            </a:r>
            <a:endParaRPr lang="en-US" sz="2000" b="1" i="1"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Arrays have several built-in methods, which you can see by running through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arrays.js</a:t>
            </a:r>
            <a:r>
              <a:rPr lang="en-US" sz="2000" b="1" i="1" dirty="0">
                <a:solidFill>
                  <a:srgbClr val="404040"/>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and are also listed on the next slide.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28</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Arrays In JavaScript</a:t>
            </a:r>
          </a:p>
        </p:txBody>
      </p:sp>
    </p:spTree>
    <p:extLst>
      <p:ext uri="{BB962C8B-B14F-4D97-AF65-F5344CB8AC3E}">
        <p14:creationId xmlns:p14="http://schemas.microsoft.com/office/powerpoint/2010/main" val="2498763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29</a:t>
            </a:fld>
            <a:endParaRPr lang="en-US"/>
          </a:p>
        </p:txBody>
      </p:sp>
      <p:graphicFrame>
        <p:nvGraphicFramePr>
          <p:cNvPr id="9" name="Table 8">
            <a:extLst>
              <a:ext uri="{FF2B5EF4-FFF2-40B4-BE49-F238E27FC236}">
                <a16:creationId xmlns:a16="http://schemas.microsoft.com/office/drawing/2014/main" id="{4FEB3F52-A2C3-1F4B-8B98-718CD0B3C645}"/>
              </a:ext>
            </a:extLst>
          </p:cNvPr>
          <p:cNvGraphicFramePr>
            <a:graphicFrameLocks noGrp="1"/>
          </p:cNvGraphicFramePr>
          <p:nvPr>
            <p:extLst>
              <p:ext uri="{D42A27DB-BD31-4B8C-83A1-F6EECF244321}">
                <p14:modId xmlns:p14="http://schemas.microsoft.com/office/powerpoint/2010/main" val="3243985042"/>
              </p:ext>
            </p:extLst>
          </p:nvPr>
        </p:nvGraphicFramePr>
        <p:xfrm>
          <a:off x="0" y="31167"/>
          <a:ext cx="12188825" cy="673608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831614980"/>
                    </a:ext>
                  </a:extLst>
                </a:gridCol>
                <a:gridCol w="4849812">
                  <a:extLst>
                    <a:ext uri="{9D8B030D-6E8A-4147-A177-3AD203B41FA5}">
                      <a16:colId xmlns:a16="http://schemas.microsoft.com/office/drawing/2014/main" val="3721789295"/>
                    </a:ext>
                  </a:extLst>
                </a:gridCol>
                <a:gridCol w="1271588">
                  <a:extLst>
                    <a:ext uri="{9D8B030D-6E8A-4147-A177-3AD203B41FA5}">
                      <a16:colId xmlns:a16="http://schemas.microsoft.com/office/drawing/2014/main" val="2109144432"/>
                    </a:ext>
                  </a:extLst>
                </a:gridCol>
                <a:gridCol w="4822825">
                  <a:extLst>
                    <a:ext uri="{9D8B030D-6E8A-4147-A177-3AD203B41FA5}">
                      <a16:colId xmlns:a16="http://schemas.microsoft.com/office/drawing/2014/main" val="1155002754"/>
                    </a:ext>
                  </a:extLst>
                </a:gridCol>
              </a:tblGrid>
              <a:tr h="232248">
                <a:tc>
                  <a:txBody>
                    <a:bodyPr/>
                    <a:lstStyle/>
                    <a:p>
                      <a:pPr algn="ctr"/>
                      <a:r>
                        <a:rPr lang="en-US" sz="1600" dirty="0"/>
                        <a:t>Method</a:t>
                      </a:r>
                    </a:p>
                  </a:txBody>
                  <a:tcPr>
                    <a:solidFill>
                      <a:srgbClr val="AB263D"/>
                    </a:solidFill>
                  </a:tcPr>
                </a:tc>
                <a:tc>
                  <a:txBody>
                    <a:bodyPr/>
                    <a:lstStyle/>
                    <a:p>
                      <a:pPr algn="ctr"/>
                      <a:r>
                        <a:rPr lang="en-US" sz="1600" dirty="0"/>
                        <a:t>Description</a:t>
                      </a:r>
                    </a:p>
                  </a:txBody>
                  <a:tcPr>
                    <a:solidFill>
                      <a:srgbClr val="AB263D"/>
                    </a:solidFill>
                  </a:tcPr>
                </a:tc>
                <a:tc>
                  <a:txBody>
                    <a:bodyPr/>
                    <a:lstStyle/>
                    <a:p>
                      <a:pPr algn="ctr"/>
                      <a:r>
                        <a:rPr lang="en-US" sz="1600" dirty="0"/>
                        <a:t>Method</a:t>
                      </a:r>
                    </a:p>
                  </a:txBody>
                  <a:tcPr>
                    <a:solidFill>
                      <a:srgbClr val="AB263D"/>
                    </a:solidFill>
                  </a:tcPr>
                </a:tc>
                <a:tc>
                  <a:txBody>
                    <a:bodyPr/>
                    <a:lstStyle/>
                    <a:p>
                      <a:pPr algn="ctr"/>
                      <a:r>
                        <a:rPr lang="en-US" sz="1600" dirty="0"/>
                        <a:t>Description</a:t>
                      </a:r>
                    </a:p>
                  </a:txBody>
                  <a:tcPr>
                    <a:solidFill>
                      <a:srgbClr val="AB263D"/>
                    </a:solidFill>
                  </a:tcPr>
                </a:tc>
                <a:extLst>
                  <a:ext uri="{0D108BD9-81ED-4DB2-BD59-A6C34878D82A}">
                    <a16:rowId xmlns:a16="http://schemas.microsoft.com/office/drawing/2014/main" val="1687876760"/>
                  </a:ext>
                </a:extLst>
              </a:tr>
              <a:tr h="232248">
                <a:tc>
                  <a:txBody>
                    <a:bodyPr/>
                    <a:lstStyle/>
                    <a:p>
                      <a:pPr algn="l" fontAlgn="t"/>
                      <a:r>
                        <a:rPr lang="en-US" sz="1350" b="1" dirty="0">
                          <a:solidFill>
                            <a:srgbClr val="AB263D"/>
                          </a:solidFill>
                          <a:effectLst/>
                          <a:hlinkClick r:id="rId2">
                            <a:extLst>
                              <a:ext uri="{A12FA001-AC4F-418D-AE19-62706E023703}">
                                <ahyp:hlinkClr xmlns:ahyp="http://schemas.microsoft.com/office/drawing/2018/hyperlinkcolor" val="tx"/>
                              </a:ext>
                            </a:extLst>
                          </a:hlinkClick>
                        </a:rPr>
                        <a:t>concat()</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Joins two or more arrays, and returns a copy of the joined arrays</a:t>
                      </a:r>
                    </a:p>
                  </a:txBody>
                  <a:tcPr marL="76200" marR="76200" marT="76200" marB="76200"/>
                </a:tc>
                <a:tc>
                  <a:txBody>
                    <a:bodyPr/>
                    <a:lstStyle/>
                    <a:p>
                      <a:pPr algn="l" fontAlgn="t"/>
                      <a:r>
                        <a:rPr lang="en-US" sz="1350" b="1" dirty="0">
                          <a:solidFill>
                            <a:srgbClr val="AB263D"/>
                          </a:solidFill>
                          <a:effectLst/>
                          <a:hlinkClick r:id="rId3">
                            <a:extLst>
                              <a:ext uri="{A12FA001-AC4F-418D-AE19-62706E023703}">
                                <ahyp:hlinkClr xmlns:ahyp="http://schemas.microsoft.com/office/drawing/2018/hyperlinkcolor" val="tx"/>
                              </a:ext>
                            </a:extLst>
                          </a:hlinkClick>
                        </a:rPr>
                        <a:t>lastIndexOf()</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Search the array for an element, starting at the end, and returns its position</a:t>
                      </a:r>
                    </a:p>
                  </a:txBody>
                  <a:tcPr marL="76200" marR="76200" marT="76200" marB="76200"/>
                </a:tc>
                <a:extLst>
                  <a:ext uri="{0D108BD9-81ED-4DB2-BD59-A6C34878D82A}">
                    <a16:rowId xmlns:a16="http://schemas.microsoft.com/office/drawing/2014/main" val="1826011903"/>
                  </a:ext>
                </a:extLst>
              </a:tr>
              <a:tr h="358929">
                <a:tc>
                  <a:txBody>
                    <a:bodyPr/>
                    <a:lstStyle/>
                    <a:p>
                      <a:pPr algn="l" fontAlgn="t"/>
                      <a:r>
                        <a:rPr lang="en-US" sz="1350" b="1" dirty="0">
                          <a:solidFill>
                            <a:srgbClr val="AB263D"/>
                          </a:solidFill>
                          <a:effectLst/>
                          <a:hlinkClick r:id="rId4">
                            <a:extLst>
                              <a:ext uri="{A12FA001-AC4F-418D-AE19-62706E023703}">
                                <ahyp:hlinkClr xmlns:ahyp="http://schemas.microsoft.com/office/drawing/2018/hyperlinkcolor" val="tx"/>
                              </a:ext>
                            </a:extLst>
                          </a:hlinkClick>
                        </a:rPr>
                        <a:t>copyWithin()</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Copies array elements within the array, to and from specified positions</a:t>
                      </a:r>
                    </a:p>
                  </a:txBody>
                  <a:tcPr marL="76200" marR="76200" marT="76200" marB="76200"/>
                </a:tc>
                <a:tc>
                  <a:txBody>
                    <a:bodyPr/>
                    <a:lstStyle/>
                    <a:p>
                      <a:pPr algn="l" fontAlgn="t"/>
                      <a:r>
                        <a:rPr lang="en-US" sz="1350" b="1" dirty="0">
                          <a:solidFill>
                            <a:srgbClr val="AB263D"/>
                          </a:solidFill>
                          <a:effectLst/>
                          <a:hlinkClick r:id="rId5">
                            <a:extLst>
                              <a:ext uri="{A12FA001-AC4F-418D-AE19-62706E023703}">
                                <ahyp:hlinkClr xmlns:ahyp="http://schemas.microsoft.com/office/drawing/2018/hyperlinkcolor" val="tx"/>
                              </a:ext>
                            </a:extLst>
                          </a:hlinkClick>
                        </a:rPr>
                        <a:t>map()</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Creates a new array with the result of calling a function for each array element</a:t>
                      </a:r>
                    </a:p>
                  </a:txBody>
                  <a:tcPr marL="76200" marR="76200" marT="76200" marB="76200"/>
                </a:tc>
                <a:extLst>
                  <a:ext uri="{0D108BD9-81ED-4DB2-BD59-A6C34878D82A}">
                    <a16:rowId xmlns:a16="http://schemas.microsoft.com/office/drawing/2014/main" val="2928603811"/>
                  </a:ext>
                </a:extLst>
              </a:tr>
              <a:tr h="232248">
                <a:tc>
                  <a:txBody>
                    <a:bodyPr/>
                    <a:lstStyle/>
                    <a:p>
                      <a:pPr algn="l" fontAlgn="t"/>
                      <a:r>
                        <a:rPr lang="en-US" sz="1350" b="1" dirty="0">
                          <a:solidFill>
                            <a:srgbClr val="AB263D"/>
                          </a:solidFill>
                          <a:effectLst/>
                          <a:hlinkClick r:id="rId6">
                            <a:extLst>
                              <a:ext uri="{A12FA001-AC4F-418D-AE19-62706E023703}">
                                <ahyp:hlinkClr xmlns:ahyp="http://schemas.microsoft.com/office/drawing/2018/hyperlinkcolor" val="tx"/>
                              </a:ext>
                            </a:extLst>
                          </a:hlinkClick>
                        </a:rPr>
                        <a:t>entries()</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Returns a key/value pair Array Iteration Object</a:t>
                      </a:r>
                    </a:p>
                  </a:txBody>
                  <a:tcPr marL="76200" marR="76200" marT="76200" marB="76200"/>
                </a:tc>
                <a:tc>
                  <a:txBody>
                    <a:bodyPr/>
                    <a:lstStyle/>
                    <a:p>
                      <a:pPr algn="l" fontAlgn="t"/>
                      <a:r>
                        <a:rPr lang="en-US" sz="1350" b="1" dirty="0">
                          <a:solidFill>
                            <a:srgbClr val="AB263D"/>
                          </a:solidFill>
                          <a:effectLst/>
                          <a:hlinkClick r:id="rId7">
                            <a:extLst>
                              <a:ext uri="{A12FA001-AC4F-418D-AE19-62706E023703}">
                                <ahyp:hlinkClr xmlns:ahyp="http://schemas.microsoft.com/office/drawing/2018/hyperlinkcolor" val="tx"/>
                              </a:ext>
                            </a:extLst>
                          </a:hlinkClick>
                        </a:rPr>
                        <a:t>pop()</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Removes the last element of an array, and returns that element</a:t>
                      </a:r>
                    </a:p>
                  </a:txBody>
                  <a:tcPr marL="76200" marR="76200" marT="76200" marB="76200"/>
                </a:tc>
                <a:extLst>
                  <a:ext uri="{0D108BD9-81ED-4DB2-BD59-A6C34878D82A}">
                    <a16:rowId xmlns:a16="http://schemas.microsoft.com/office/drawing/2014/main" val="3604878409"/>
                  </a:ext>
                </a:extLst>
              </a:tr>
              <a:tr h="232248">
                <a:tc>
                  <a:txBody>
                    <a:bodyPr/>
                    <a:lstStyle/>
                    <a:p>
                      <a:pPr algn="l" fontAlgn="t"/>
                      <a:r>
                        <a:rPr lang="en-US" sz="1350" b="1" dirty="0">
                          <a:solidFill>
                            <a:srgbClr val="AB263D"/>
                          </a:solidFill>
                          <a:effectLst/>
                          <a:hlinkClick r:id="rId8">
                            <a:extLst>
                              <a:ext uri="{A12FA001-AC4F-418D-AE19-62706E023703}">
                                <ahyp:hlinkClr xmlns:ahyp="http://schemas.microsoft.com/office/drawing/2018/hyperlinkcolor" val="tx"/>
                              </a:ext>
                            </a:extLst>
                          </a:hlinkClick>
                        </a:rPr>
                        <a:t>every()</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Checks if every element in an array pass a test</a:t>
                      </a:r>
                    </a:p>
                  </a:txBody>
                  <a:tcPr marL="76200" marR="76200" marT="76200" marB="76200"/>
                </a:tc>
                <a:tc>
                  <a:txBody>
                    <a:bodyPr/>
                    <a:lstStyle/>
                    <a:p>
                      <a:pPr algn="l" fontAlgn="t"/>
                      <a:r>
                        <a:rPr lang="en-US" sz="1350" b="1" dirty="0">
                          <a:solidFill>
                            <a:srgbClr val="AB263D"/>
                          </a:solidFill>
                          <a:effectLst/>
                          <a:hlinkClick r:id="rId9">
                            <a:extLst>
                              <a:ext uri="{A12FA001-AC4F-418D-AE19-62706E023703}">
                                <ahyp:hlinkClr xmlns:ahyp="http://schemas.microsoft.com/office/drawing/2018/hyperlinkcolor" val="tx"/>
                              </a:ext>
                            </a:extLst>
                          </a:hlinkClick>
                        </a:rPr>
                        <a:t>push()</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Adds new elements to the end of an array, and returns the new length</a:t>
                      </a:r>
                    </a:p>
                  </a:txBody>
                  <a:tcPr marL="76200" marR="76200" marT="76200" marB="76200"/>
                </a:tc>
                <a:extLst>
                  <a:ext uri="{0D108BD9-81ED-4DB2-BD59-A6C34878D82A}">
                    <a16:rowId xmlns:a16="http://schemas.microsoft.com/office/drawing/2014/main" val="240652651"/>
                  </a:ext>
                </a:extLst>
              </a:tr>
              <a:tr h="232248">
                <a:tc>
                  <a:txBody>
                    <a:bodyPr/>
                    <a:lstStyle/>
                    <a:p>
                      <a:pPr algn="l" fontAlgn="t"/>
                      <a:r>
                        <a:rPr lang="en-US" sz="1350" b="1" dirty="0">
                          <a:solidFill>
                            <a:srgbClr val="AB263D"/>
                          </a:solidFill>
                          <a:effectLst/>
                          <a:hlinkClick r:id="rId10">
                            <a:extLst>
                              <a:ext uri="{A12FA001-AC4F-418D-AE19-62706E023703}">
                                <ahyp:hlinkClr xmlns:ahyp="http://schemas.microsoft.com/office/drawing/2018/hyperlinkcolor" val="tx"/>
                              </a:ext>
                            </a:extLst>
                          </a:hlinkClick>
                        </a:rPr>
                        <a:t>fill()</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Fill the elements in an array with a static value</a:t>
                      </a:r>
                    </a:p>
                  </a:txBody>
                  <a:tcPr marL="76200" marR="76200" marT="76200" marB="76200"/>
                </a:tc>
                <a:tc>
                  <a:txBody>
                    <a:bodyPr/>
                    <a:lstStyle/>
                    <a:p>
                      <a:pPr algn="l" fontAlgn="t"/>
                      <a:r>
                        <a:rPr lang="en-US" sz="1350" b="1" dirty="0">
                          <a:solidFill>
                            <a:srgbClr val="AB263D"/>
                          </a:solidFill>
                          <a:effectLst/>
                          <a:hlinkClick r:id="rId11">
                            <a:extLst>
                              <a:ext uri="{A12FA001-AC4F-418D-AE19-62706E023703}">
                                <ahyp:hlinkClr xmlns:ahyp="http://schemas.microsoft.com/office/drawing/2018/hyperlinkcolor" val="tx"/>
                              </a:ext>
                            </a:extLst>
                          </a:hlinkClick>
                        </a:rPr>
                        <a:t>reduce()</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Reduce the values of an array to a single value (going left-to-right)</a:t>
                      </a:r>
                    </a:p>
                  </a:txBody>
                  <a:tcPr marL="76200" marR="76200" marT="76200" marB="76200"/>
                </a:tc>
                <a:extLst>
                  <a:ext uri="{0D108BD9-81ED-4DB2-BD59-A6C34878D82A}">
                    <a16:rowId xmlns:a16="http://schemas.microsoft.com/office/drawing/2014/main" val="4200683184"/>
                  </a:ext>
                </a:extLst>
              </a:tr>
              <a:tr h="232248">
                <a:tc>
                  <a:txBody>
                    <a:bodyPr/>
                    <a:lstStyle/>
                    <a:p>
                      <a:pPr algn="l" fontAlgn="t"/>
                      <a:r>
                        <a:rPr lang="en-US" sz="1350" b="1" dirty="0">
                          <a:solidFill>
                            <a:srgbClr val="AB263D"/>
                          </a:solidFill>
                          <a:effectLst/>
                          <a:hlinkClick r:id="rId12">
                            <a:extLst>
                              <a:ext uri="{A12FA001-AC4F-418D-AE19-62706E023703}">
                                <ahyp:hlinkClr xmlns:ahyp="http://schemas.microsoft.com/office/drawing/2018/hyperlinkcolor" val="tx"/>
                              </a:ext>
                            </a:extLst>
                          </a:hlinkClick>
                        </a:rPr>
                        <a:t>filter()</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Creates a new array with every element in an array that pass a test</a:t>
                      </a:r>
                    </a:p>
                  </a:txBody>
                  <a:tcPr marL="76200" marR="76200" marT="76200" marB="76200"/>
                </a:tc>
                <a:tc>
                  <a:txBody>
                    <a:bodyPr/>
                    <a:lstStyle/>
                    <a:p>
                      <a:pPr algn="l" fontAlgn="t"/>
                      <a:r>
                        <a:rPr lang="en-US" sz="1350" b="1" dirty="0">
                          <a:solidFill>
                            <a:srgbClr val="AB263D"/>
                          </a:solidFill>
                          <a:effectLst/>
                          <a:hlinkClick r:id="rId13">
                            <a:extLst>
                              <a:ext uri="{A12FA001-AC4F-418D-AE19-62706E023703}">
                                <ahyp:hlinkClr xmlns:ahyp="http://schemas.microsoft.com/office/drawing/2018/hyperlinkcolor" val="tx"/>
                              </a:ext>
                            </a:extLst>
                          </a:hlinkClick>
                        </a:rPr>
                        <a:t>reduceRight()</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Reduce the values of an array to a single value (going right-to-left)</a:t>
                      </a:r>
                    </a:p>
                  </a:txBody>
                  <a:tcPr marL="76200" marR="76200" marT="76200" marB="76200"/>
                </a:tc>
                <a:extLst>
                  <a:ext uri="{0D108BD9-81ED-4DB2-BD59-A6C34878D82A}">
                    <a16:rowId xmlns:a16="http://schemas.microsoft.com/office/drawing/2014/main" val="2729271364"/>
                  </a:ext>
                </a:extLst>
              </a:tr>
              <a:tr h="232248">
                <a:tc>
                  <a:txBody>
                    <a:bodyPr/>
                    <a:lstStyle/>
                    <a:p>
                      <a:pPr algn="l" fontAlgn="t"/>
                      <a:r>
                        <a:rPr lang="en-US" sz="1350" b="1" dirty="0">
                          <a:solidFill>
                            <a:srgbClr val="AB263D"/>
                          </a:solidFill>
                          <a:effectLst/>
                          <a:hlinkClick r:id="rId14">
                            <a:extLst>
                              <a:ext uri="{A12FA001-AC4F-418D-AE19-62706E023703}">
                                <ahyp:hlinkClr xmlns:ahyp="http://schemas.microsoft.com/office/drawing/2018/hyperlinkcolor" val="tx"/>
                              </a:ext>
                            </a:extLst>
                          </a:hlinkClick>
                        </a:rPr>
                        <a:t>find()</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Returns the value of the first element in an array that pass a test</a:t>
                      </a:r>
                    </a:p>
                  </a:txBody>
                  <a:tcPr marL="76200" marR="76200" marT="76200" marB="76200"/>
                </a:tc>
                <a:tc>
                  <a:txBody>
                    <a:bodyPr/>
                    <a:lstStyle/>
                    <a:p>
                      <a:pPr algn="l" fontAlgn="t"/>
                      <a:r>
                        <a:rPr lang="en-US" sz="1350" b="1" dirty="0">
                          <a:solidFill>
                            <a:srgbClr val="AB263D"/>
                          </a:solidFill>
                          <a:effectLst/>
                          <a:hlinkClick r:id="rId15">
                            <a:extLst>
                              <a:ext uri="{A12FA001-AC4F-418D-AE19-62706E023703}">
                                <ahyp:hlinkClr xmlns:ahyp="http://schemas.microsoft.com/office/drawing/2018/hyperlinkcolor" val="tx"/>
                              </a:ext>
                            </a:extLst>
                          </a:hlinkClick>
                        </a:rPr>
                        <a:t>reverse()</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Reverses the order of the elements in an array</a:t>
                      </a:r>
                    </a:p>
                  </a:txBody>
                  <a:tcPr marL="76200" marR="76200" marT="76200" marB="76200"/>
                </a:tc>
                <a:extLst>
                  <a:ext uri="{0D108BD9-81ED-4DB2-BD59-A6C34878D82A}">
                    <a16:rowId xmlns:a16="http://schemas.microsoft.com/office/drawing/2014/main" val="2329915467"/>
                  </a:ext>
                </a:extLst>
              </a:tr>
              <a:tr h="232248">
                <a:tc>
                  <a:txBody>
                    <a:bodyPr/>
                    <a:lstStyle/>
                    <a:p>
                      <a:pPr algn="l" fontAlgn="t"/>
                      <a:r>
                        <a:rPr lang="en-US" sz="1350" b="1" dirty="0">
                          <a:solidFill>
                            <a:srgbClr val="AB263D"/>
                          </a:solidFill>
                          <a:effectLst/>
                          <a:hlinkClick r:id="rId16">
                            <a:extLst>
                              <a:ext uri="{A12FA001-AC4F-418D-AE19-62706E023703}">
                                <ahyp:hlinkClr xmlns:ahyp="http://schemas.microsoft.com/office/drawing/2018/hyperlinkcolor" val="tx"/>
                              </a:ext>
                            </a:extLst>
                          </a:hlinkClick>
                        </a:rPr>
                        <a:t>findIndex()</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Returns the index of the first element in an array that pass a test</a:t>
                      </a:r>
                    </a:p>
                  </a:txBody>
                  <a:tcPr marL="76200" marR="76200" marT="76200" marB="76200"/>
                </a:tc>
                <a:tc>
                  <a:txBody>
                    <a:bodyPr/>
                    <a:lstStyle/>
                    <a:p>
                      <a:pPr algn="l" fontAlgn="t"/>
                      <a:r>
                        <a:rPr lang="en-US" sz="1350" b="1" dirty="0">
                          <a:solidFill>
                            <a:srgbClr val="AB263D"/>
                          </a:solidFill>
                          <a:effectLst/>
                          <a:hlinkClick r:id="rId17">
                            <a:extLst>
                              <a:ext uri="{A12FA001-AC4F-418D-AE19-62706E023703}">
                                <ahyp:hlinkClr xmlns:ahyp="http://schemas.microsoft.com/office/drawing/2018/hyperlinkcolor" val="tx"/>
                              </a:ext>
                            </a:extLst>
                          </a:hlinkClick>
                        </a:rPr>
                        <a:t>shift()</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Removes the first element of an array, and returns that element</a:t>
                      </a:r>
                    </a:p>
                  </a:txBody>
                  <a:tcPr marL="76200" marR="76200" marT="76200" marB="76200"/>
                </a:tc>
                <a:extLst>
                  <a:ext uri="{0D108BD9-81ED-4DB2-BD59-A6C34878D82A}">
                    <a16:rowId xmlns:a16="http://schemas.microsoft.com/office/drawing/2014/main" val="2521562325"/>
                  </a:ext>
                </a:extLst>
              </a:tr>
              <a:tr h="232248">
                <a:tc>
                  <a:txBody>
                    <a:bodyPr/>
                    <a:lstStyle/>
                    <a:p>
                      <a:pPr algn="l" fontAlgn="t"/>
                      <a:r>
                        <a:rPr lang="en-US" sz="1350" b="1" dirty="0">
                          <a:solidFill>
                            <a:srgbClr val="AB263D"/>
                          </a:solidFill>
                          <a:effectLst/>
                          <a:hlinkClick r:id="rId18">
                            <a:extLst>
                              <a:ext uri="{A12FA001-AC4F-418D-AE19-62706E023703}">
                                <ahyp:hlinkClr xmlns:ahyp="http://schemas.microsoft.com/office/drawing/2018/hyperlinkcolor" val="tx"/>
                              </a:ext>
                            </a:extLst>
                          </a:hlinkClick>
                        </a:rPr>
                        <a:t>forEach()</a:t>
                      </a:r>
                      <a:endParaRPr lang="en-US" sz="1350" b="1" dirty="0">
                        <a:solidFill>
                          <a:srgbClr val="AB263D"/>
                        </a:solidFill>
                        <a:effectLst/>
                      </a:endParaRPr>
                    </a:p>
                  </a:txBody>
                  <a:tcPr marL="152400" marR="76200" marT="76200" marB="76200"/>
                </a:tc>
                <a:tc>
                  <a:txBody>
                    <a:bodyPr/>
                    <a:lstStyle/>
                    <a:p>
                      <a:pPr algn="l" fontAlgn="t"/>
                      <a:r>
                        <a:rPr lang="en-US" sz="1350">
                          <a:solidFill>
                            <a:srgbClr val="AB263D"/>
                          </a:solidFill>
                          <a:effectLst/>
                        </a:rPr>
                        <a:t>Calls a function for each array element</a:t>
                      </a:r>
                    </a:p>
                  </a:txBody>
                  <a:tcPr marL="76200" marR="76200" marT="76200" marB="76200"/>
                </a:tc>
                <a:tc>
                  <a:txBody>
                    <a:bodyPr/>
                    <a:lstStyle/>
                    <a:p>
                      <a:pPr algn="l" fontAlgn="t"/>
                      <a:r>
                        <a:rPr lang="en-US" sz="1350" b="1" dirty="0">
                          <a:solidFill>
                            <a:srgbClr val="AB263D"/>
                          </a:solidFill>
                          <a:effectLst/>
                          <a:hlinkClick r:id="rId19">
                            <a:extLst>
                              <a:ext uri="{A12FA001-AC4F-418D-AE19-62706E023703}">
                                <ahyp:hlinkClr xmlns:ahyp="http://schemas.microsoft.com/office/drawing/2018/hyperlinkcolor" val="tx"/>
                              </a:ext>
                            </a:extLst>
                          </a:hlinkClick>
                        </a:rPr>
                        <a:t>slice()</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Selects a part of an array, and returns the new array</a:t>
                      </a:r>
                    </a:p>
                  </a:txBody>
                  <a:tcPr marL="76200" marR="76200" marT="76200" marB="76200"/>
                </a:tc>
                <a:extLst>
                  <a:ext uri="{0D108BD9-81ED-4DB2-BD59-A6C34878D82A}">
                    <a16:rowId xmlns:a16="http://schemas.microsoft.com/office/drawing/2014/main" val="3066993540"/>
                  </a:ext>
                </a:extLst>
              </a:tr>
              <a:tr h="232248">
                <a:tc>
                  <a:txBody>
                    <a:bodyPr/>
                    <a:lstStyle/>
                    <a:p>
                      <a:pPr algn="l" fontAlgn="t"/>
                      <a:r>
                        <a:rPr lang="en-US" sz="1350" b="1" dirty="0">
                          <a:solidFill>
                            <a:srgbClr val="AB263D"/>
                          </a:solidFill>
                          <a:effectLst/>
                          <a:hlinkClick r:id="rId20">
                            <a:extLst>
                              <a:ext uri="{A12FA001-AC4F-418D-AE19-62706E023703}">
                                <ahyp:hlinkClr xmlns:ahyp="http://schemas.microsoft.com/office/drawing/2018/hyperlinkcolor" val="tx"/>
                              </a:ext>
                            </a:extLst>
                          </a:hlinkClick>
                        </a:rPr>
                        <a:t>from()</a:t>
                      </a:r>
                      <a:endParaRPr lang="en-US" sz="1350" b="1" dirty="0">
                        <a:solidFill>
                          <a:srgbClr val="AB263D"/>
                        </a:solidFill>
                        <a:effectLst/>
                      </a:endParaRPr>
                    </a:p>
                  </a:txBody>
                  <a:tcPr marL="152400" marR="76200" marT="76200" marB="76200"/>
                </a:tc>
                <a:tc>
                  <a:txBody>
                    <a:bodyPr/>
                    <a:lstStyle/>
                    <a:p>
                      <a:pPr algn="l" fontAlgn="t"/>
                      <a:r>
                        <a:rPr lang="en-US" sz="1350">
                          <a:solidFill>
                            <a:srgbClr val="AB263D"/>
                          </a:solidFill>
                          <a:effectLst/>
                        </a:rPr>
                        <a:t>Creates an array from an object</a:t>
                      </a:r>
                    </a:p>
                  </a:txBody>
                  <a:tcPr marL="76200" marR="76200" marT="76200" marB="76200"/>
                </a:tc>
                <a:tc>
                  <a:txBody>
                    <a:bodyPr/>
                    <a:lstStyle/>
                    <a:p>
                      <a:pPr algn="l" fontAlgn="t"/>
                      <a:r>
                        <a:rPr lang="en-US" sz="1350" b="1" dirty="0">
                          <a:solidFill>
                            <a:srgbClr val="AB263D"/>
                          </a:solidFill>
                          <a:effectLst/>
                          <a:hlinkClick r:id="rId21">
                            <a:extLst>
                              <a:ext uri="{A12FA001-AC4F-418D-AE19-62706E023703}">
                                <ahyp:hlinkClr xmlns:ahyp="http://schemas.microsoft.com/office/drawing/2018/hyperlinkcolor" val="tx"/>
                              </a:ext>
                            </a:extLst>
                          </a:hlinkClick>
                        </a:rPr>
                        <a:t>some()</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Checks if any of the elements in an array pass a test</a:t>
                      </a:r>
                    </a:p>
                  </a:txBody>
                  <a:tcPr marL="76200" marR="76200" marT="76200" marB="76200"/>
                </a:tc>
                <a:extLst>
                  <a:ext uri="{0D108BD9-81ED-4DB2-BD59-A6C34878D82A}">
                    <a16:rowId xmlns:a16="http://schemas.microsoft.com/office/drawing/2014/main" val="1417427739"/>
                  </a:ext>
                </a:extLst>
              </a:tr>
              <a:tr h="232248">
                <a:tc>
                  <a:txBody>
                    <a:bodyPr/>
                    <a:lstStyle/>
                    <a:p>
                      <a:pPr algn="l" fontAlgn="t"/>
                      <a:r>
                        <a:rPr lang="en-US" sz="1350" b="1" dirty="0">
                          <a:solidFill>
                            <a:srgbClr val="AB263D"/>
                          </a:solidFill>
                          <a:effectLst/>
                          <a:hlinkClick r:id="rId22">
                            <a:extLst>
                              <a:ext uri="{A12FA001-AC4F-418D-AE19-62706E023703}">
                                <ahyp:hlinkClr xmlns:ahyp="http://schemas.microsoft.com/office/drawing/2018/hyperlinkcolor" val="tx"/>
                              </a:ext>
                            </a:extLst>
                          </a:hlinkClick>
                        </a:rPr>
                        <a:t>includes()</a:t>
                      </a:r>
                      <a:endParaRPr lang="en-US" sz="1350" b="1" dirty="0">
                        <a:solidFill>
                          <a:srgbClr val="AB263D"/>
                        </a:solidFill>
                        <a:effectLst/>
                      </a:endParaRPr>
                    </a:p>
                  </a:txBody>
                  <a:tcPr marL="152400" marR="76200" marT="76200" marB="76200"/>
                </a:tc>
                <a:tc>
                  <a:txBody>
                    <a:bodyPr/>
                    <a:lstStyle/>
                    <a:p>
                      <a:pPr algn="l" fontAlgn="t"/>
                      <a:r>
                        <a:rPr lang="en-US" sz="1350">
                          <a:solidFill>
                            <a:srgbClr val="AB263D"/>
                          </a:solidFill>
                          <a:effectLst/>
                        </a:rPr>
                        <a:t>Check if an array contains the specified element</a:t>
                      </a:r>
                    </a:p>
                  </a:txBody>
                  <a:tcPr marL="76200" marR="76200" marT="76200" marB="76200"/>
                </a:tc>
                <a:tc>
                  <a:txBody>
                    <a:bodyPr/>
                    <a:lstStyle/>
                    <a:p>
                      <a:pPr algn="l" fontAlgn="t"/>
                      <a:r>
                        <a:rPr lang="en-US" sz="1350" b="1" dirty="0">
                          <a:solidFill>
                            <a:srgbClr val="AB263D"/>
                          </a:solidFill>
                          <a:effectLst/>
                          <a:hlinkClick r:id="rId23">
                            <a:extLst>
                              <a:ext uri="{A12FA001-AC4F-418D-AE19-62706E023703}">
                                <ahyp:hlinkClr xmlns:ahyp="http://schemas.microsoft.com/office/drawing/2018/hyperlinkcolor" val="tx"/>
                              </a:ext>
                            </a:extLst>
                          </a:hlinkClick>
                        </a:rPr>
                        <a:t>sort()</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Sorts the elements of an array</a:t>
                      </a:r>
                    </a:p>
                  </a:txBody>
                  <a:tcPr marL="76200" marR="76200" marT="76200" marB="76200"/>
                </a:tc>
                <a:extLst>
                  <a:ext uri="{0D108BD9-81ED-4DB2-BD59-A6C34878D82A}">
                    <a16:rowId xmlns:a16="http://schemas.microsoft.com/office/drawing/2014/main" val="2834882422"/>
                  </a:ext>
                </a:extLst>
              </a:tr>
              <a:tr h="232248">
                <a:tc>
                  <a:txBody>
                    <a:bodyPr/>
                    <a:lstStyle/>
                    <a:p>
                      <a:pPr algn="l" fontAlgn="t"/>
                      <a:r>
                        <a:rPr lang="en-US" sz="1350" b="1" dirty="0">
                          <a:solidFill>
                            <a:srgbClr val="AB263D"/>
                          </a:solidFill>
                          <a:effectLst/>
                          <a:hlinkClick r:id="rId24">
                            <a:extLst>
                              <a:ext uri="{A12FA001-AC4F-418D-AE19-62706E023703}">
                                <ahyp:hlinkClr xmlns:ahyp="http://schemas.microsoft.com/office/drawing/2018/hyperlinkcolor" val="tx"/>
                              </a:ext>
                            </a:extLst>
                          </a:hlinkClick>
                        </a:rPr>
                        <a:t>indexOf()</a:t>
                      </a:r>
                      <a:endParaRPr lang="en-US" sz="1350" b="1" dirty="0">
                        <a:solidFill>
                          <a:srgbClr val="AB263D"/>
                        </a:solidFill>
                        <a:effectLst/>
                      </a:endParaRPr>
                    </a:p>
                  </a:txBody>
                  <a:tcPr marL="152400" marR="76200" marT="76200" marB="76200"/>
                </a:tc>
                <a:tc>
                  <a:txBody>
                    <a:bodyPr/>
                    <a:lstStyle/>
                    <a:p>
                      <a:pPr algn="l" fontAlgn="t"/>
                      <a:r>
                        <a:rPr lang="en-US" sz="1350">
                          <a:solidFill>
                            <a:srgbClr val="AB263D"/>
                          </a:solidFill>
                          <a:effectLst/>
                        </a:rPr>
                        <a:t>Search the array for an element and returns its position</a:t>
                      </a:r>
                    </a:p>
                  </a:txBody>
                  <a:tcPr marL="76200" marR="76200" marT="76200" marB="76200"/>
                </a:tc>
                <a:tc>
                  <a:txBody>
                    <a:bodyPr/>
                    <a:lstStyle/>
                    <a:p>
                      <a:pPr algn="l" fontAlgn="t"/>
                      <a:r>
                        <a:rPr lang="en-US" sz="1350" b="1" dirty="0">
                          <a:solidFill>
                            <a:srgbClr val="AB263D"/>
                          </a:solidFill>
                          <a:effectLst/>
                          <a:hlinkClick r:id="rId25">
                            <a:extLst>
                              <a:ext uri="{A12FA001-AC4F-418D-AE19-62706E023703}">
                                <ahyp:hlinkClr xmlns:ahyp="http://schemas.microsoft.com/office/drawing/2018/hyperlinkcolor" val="tx"/>
                              </a:ext>
                            </a:extLst>
                          </a:hlinkClick>
                        </a:rPr>
                        <a:t>splice()</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Adds/Removes elements from an array</a:t>
                      </a:r>
                    </a:p>
                  </a:txBody>
                  <a:tcPr marL="76200" marR="76200" marT="76200" marB="76200"/>
                </a:tc>
                <a:extLst>
                  <a:ext uri="{0D108BD9-81ED-4DB2-BD59-A6C34878D82A}">
                    <a16:rowId xmlns:a16="http://schemas.microsoft.com/office/drawing/2014/main" val="1705681721"/>
                  </a:ext>
                </a:extLst>
              </a:tr>
              <a:tr h="232248">
                <a:tc>
                  <a:txBody>
                    <a:bodyPr/>
                    <a:lstStyle/>
                    <a:p>
                      <a:pPr algn="l" fontAlgn="t"/>
                      <a:r>
                        <a:rPr lang="en-US" sz="1350" b="1" dirty="0">
                          <a:solidFill>
                            <a:srgbClr val="AB263D"/>
                          </a:solidFill>
                          <a:effectLst/>
                          <a:hlinkClick r:id="rId26">
                            <a:extLst>
                              <a:ext uri="{A12FA001-AC4F-418D-AE19-62706E023703}">
                                <ahyp:hlinkClr xmlns:ahyp="http://schemas.microsoft.com/office/drawing/2018/hyperlinkcolor" val="tx"/>
                              </a:ext>
                            </a:extLst>
                          </a:hlinkClick>
                        </a:rPr>
                        <a:t>isArray()</a:t>
                      </a:r>
                      <a:endParaRPr lang="en-US" sz="1350" b="1" dirty="0">
                        <a:solidFill>
                          <a:srgbClr val="AB263D"/>
                        </a:solidFill>
                        <a:effectLst/>
                      </a:endParaRPr>
                    </a:p>
                  </a:txBody>
                  <a:tcPr marL="152400" marR="76200" marT="76200" marB="76200"/>
                </a:tc>
                <a:tc>
                  <a:txBody>
                    <a:bodyPr/>
                    <a:lstStyle/>
                    <a:p>
                      <a:pPr algn="l" fontAlgn="t"/>
                      <a:r>
                        <a:rPr lang="en-US" sz="1350">
                          <a:solidFill>
                            <a:srgbClr val="AB263D"/>
                          </a:solidFill>
                          <a:effectLst/>
                        </a:rPr>
                        <a:t>Checks whether an object is an array</a:t>
                      </a:r>
                    </a:p>
                  </a:txBody>
                  <a:tcPr marL="76200" marR="76200" marT="76200" marB="76200"/>
                </a:tc>
                <a:tc>
                  <a:txBody>
                    <a:bodyPr/>
                    <a:lstStyle/>
                    <a:p>
                      <a:pPr algn="l" fontAlgn="t"/>
                      <a:r>
                        <a:rPr lang="en-US" sz="1350" b="1" dirty="0">
                          <a:solidFill>
                            <a:srgbClr val="AB263D"/>
                          </a:solidFill>
                          <a:effectLst/>
                          <a:hlinkClick r:id="rId27">
                            <a:extLst>
                              <a:ext uri="{A12FA001-AC4F-418D-AE19-62706E023703}">
                                <ahyp:hlinkClr xmlns:ahyp="http://schemas.microsoft.com/office/drawing/2018/hyperlinkcolor" val="tx"/>
                              </a:ext>
                            </a:extLst>
                          </a:hlinkClick>
                        </a:rPr>
                        <a:t>toString()</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Converts an array to a string, and returns the result</a:t>
                      </a:r>
                    </a:p>
                  </a:txBody>
                  <a:tcPr marL="76200" marR="76200" marT="76200" marB="76200"/>
                </a:tc>
                <a:extLst>
                  <a:ext uri="{0D108BD9-81ED-4DB2-BD59-A6C34878D82A}">
                    <a16:rowId xmlns:a16="http://schemas.microsoft.com/office/drawing/2014/main" val="3448252881"/>
                  </a:ext>
                </a:extLst>
              </a:tr>
              <a:tr h="358929">
                <a:tc>
                  <a:txBody>
                    <a:bodyPr/>
                    <a:lstStyle/>
                    <a:p>
                      <a:pPr algn="l" fontAlgn="t"/>
                      <a:r>
                        <a:rPr lang="en-US" sz="1350" b="1" dirty="0">
                          <a:solidFill>
                            <a:srgbClr val="AB263D"/>
                          </a:solidFill>
                          <a:effectLst/>
                          <a:hlinkClick r:id="rId28">
                            <a:extLst>
                              <a:ext uri="{A12FA001-AC4F-418D-AE19-62706E023703}">
                                <ahyp:hlinkClr xmlns:ahyp="http://schemas.microsoft.com/office/drawing/2018/hyperlinkcolor" val="tx"/>
                              </a:ext>
                            </a:extLst>
                          </a:hlinkClick>
                        </a:rPr>
                        <a:t>join()</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Joins all elements of an array into a string</a:t>
                      </a:r>
                    </a:p>
                  </a:txBody>
                  <a:tcPr marL="76200" marR="76200" marT="76200" marB="76200"/>
                </a:tc>
                <a:tc>
                  <a:txBody>
                    <a:bodyPr/>
                    <a:lstStyle/>
                    <a:p>
                      <a:pPr algn="l" fontAlgn="t"/>
                      <a:r>
                        <a:rPr lang="en-US" sz="1350" b="1" dirty="0">
                          <a:solidFill>
                            <a:srgbClr val="AB263D"/>
                          </a:solidFill>
                          <a:effectLst/>
                          <a:hlinkClick r:id="rId29">
                            <a:extLst>
                              <a:ext uri="{A12FA001-AC4F-418D-AE19-62706E023703}">
                                <ahyp:hlinkClr xmlns:ahyp="http://schemas.microsoft.com/office/drawing/2018/hyperlinkcolor" val="tx"/>
                              </a:ext>
                            </a:extLst>
                          </a:hlinkClick>
                        </a:rPr>
                        <a:t>unshift()</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Adds new elements to the beginning of an array, and returns the new length</a:t>
                      </a:r>
                    </a:p>
                  </a:txBody>
                  <a:tcPr marL="76200" marR="76200" marT="76200" marB="76200"/>
                </a:tc>
                <a:extLst>
                  <a:ext uri="{0D108BD9-81ED-4DB2-BD59-A6C34878D82A}">
                    <a16:rowId xmlns:a16="http://schemas.microsoft.com/office/drawing/2014/main" val="2860956327"/>
                  </a:ext>
                </a:extLst>
              </a:tr>
              <a:tr h="232248">
                <a:tc>
                  <a:txBody>
                    <a:bodyPr/>
                    <a:lstStyle/>
                    <a:p>
                      <a:pPr algn="l" fontAlgn="t"/>
                      <a:r>
                        <a:rPr lang="en-US" sz="1350" b="1" dirty="0">
                          <a:solidFill>
                            <a:srgbClr val="AB263D"/>
                          </a:solidFill>
                          <a:effectLst/>
                          <a:hlinkClick r:id="rId30">
                            <a:extLst>
                              <a:ext uri="{A12FA001-AC4F-418D-AE19-62706E023703}">
                                <ahyp:hlinkClr xmlns:ahyp="http://schemas.microsoft.com/office/drawing/2018/hyperlinkcolor" val="tx"/>
                              </a:ext>
                            </a:extLst>
                          </a:hlinkClick>
                        </a:rPr>
                        <a:t>keys()</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Returns a Array Iteration Object, containing the keys of the original array</a:t>
                      </a:r>
                    </a:p>
                  </a:txBody>
                  <a:tcPr marL="76200" marR="76200" marT="76200" marB="76200"/>
                </a:tc>
                <a:tc>
                  <a:txBody>
                    <a:bodyPr/>
                    <a:lstStyle/>
                    <a:p>
                      <a:pPr algn="l" fontAlgn="t"/>
                      <a:r>
                        <a:rPr lang="en-US" sz="1350" b="1" dirty="0">
                          <a:solidFill>
                            <a:srgbClr val="AB263D"/>
                          </a:solidFill>
                          <a:effectLst/>
                          <a:hlinkClick r:id="rId31">
                            <a:extLst>
                              <a:ext uri="{A12FA001-AC4F-418D-AE19-62706E023703}">
                                <ahyp:hlinkClr xmlns:ahyp="http://schemas.microsoft.com/office/drawing/2018/hyperlinkcolor" val="tx"/>
                              </a:ext>
                            </a:extLst>
                          </a:hlinkClick>
                        </a:rPr>
                        <a:t>valueOf()</a:t>
                      </a:r>
                      <a:endParaRPr lang="en-US" sz="1350" b="1" dirty="0">
                        <a:solidFill>
                          <a:srgbClr val="AB263D"/>
                        </a:solidFill>
                        <a:effectLst/>
                      </a:endParaRPr>
                    </a:p>
                  </a:txBody>
                  <a:tcPr marL="152400" marR="76200" marT="76200" marB="76200"/>
                </a:tc>
                <a:tc>
                  <a:txBody>
                    <a:bodyPr/>
                    <a:lstStyle/>
                    <a:p>
                      <a:pPr algn="l" fontAlgn="t"/>
                      <a:r>
                        <a:rPr lang="en-US" sz="1350" dirty="0">
                          <a:solidFill>
                            <a:srgbClr val="AB263D"/>
                          </a:solidFill>
                          <a:effectLst/>
                        </a:rPr>
                        <a:t>Returns the primitive value of an array</a:t>
                      </a:r>
                    </a:p>
                  </a:txBody>
                  <a:tcPr marL="76200" marR="76200" marT="76200" marB="76200"/>
                </a:tc>
                <a:extLst>
                  <a:ext uri="{0D108BD9-81ED-4DB2-BD59-A6C34878D82A}">
                    <a16:rowId xmlns:a16="http://schemas.microsoft.com/office/drawing/2014/main" val="1348995950"/>
                  </a:ext>
                </a:extLst>
              </a:tr>
            </a:tbl>
          </a:graphicData>
        </a:graphic>
      </p:graphicFrame>
    </p:spTree>
    <p:extLst>
      <p:ext uri="{BB962C8B-B14F-4D97-AF65-F5344CB8AC3E}">
        <p14:creationId xmlns:p14="http://schemas.microsoft.com/office/powerpoint/2010/main" val="31537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ext Placeholder 3"/>
          <p:cNvSpPr>
            <a:spLocks noGrp="1"/>
          </p:cNvSpPr>
          <p:nvPr>
            <p:ph type="body" sz="quarter" idx="12"/>
          </p:nvPr>
        </p:nvSpPr>
        <p:spPr>
          <a:xfrm>
            <a:off x="1609344" y="2138947"/>
            <a:ext cx="9189720"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Introduction to Node.js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552493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30</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Conditionals: If…Else If...Else</a:t>
            </a:r>
          </a:p>
        </p:txBody>
      </p:sp>
      <p:sp>
        <p:nvSpPr>
          <p:cNvPr id="6" name="Text Placeholder 5">
            <a:extLst>
              <a:ext uri="{FF2B5EF4-FFF2-40B4-BE49-F238E27FC236}">
                <a16:creationId xmlns:a16="http://schemas.microsoft.com/office/drawing/2014/main" id="{7D29B8AA-9200-E34F-B0CD-AFBBCAC4E314}"/>
              </a:ext>
            </a:extLst>
          </p:cNvPr>
          <p:cNvSpPr>
            <a:spLocks noGrp="1"/>
          </p:cNvSpPr>
          <p:nvPr>
            <p:ph type="body" sz="quarter" idx="12"/>
          </p:nvPr>
        </p:nvSpPr>
        <p:spPr>
          <a:xfrm>
            <a:off x="301546" y="1236416"/>
            <a:ext cx="11585731" cy="5577718"/>
          </a:xfrm>
        </p:spPr>
        <p:txBody>
          <a:bodyPr/>
          <a:lstStyle/>
          <a:p>
            <a:pPr marL="0" indent="0">
              <a:buNone/>
            </a:pPr>
            <a:r>
              <a:rPr lang="en-US" dirty="0"/>
              <a:t>There are a few ways to do If statement’s in JavaScript:</a:t>
            </a:r>
          </a:p>
          <a:p>
            <a:pPr marL="0" indent="0">
              <a:spcAft>
                <a:spcPts val="0"/>
              </a:spcAft>
              <a:buNone/>
            </a:pPr>
            <a:r>
              <a:rPr lang="en-US" sz="1400" b="1" i="1" dirty="0">
                <a:solidFill>
                  <a:srgbClr val="0000FF"/>
                </a:solidFill>
                <a:latin typeface="Courier New" panose="02070309020205020404" pitchFamily="49" charset="0"/>
                <a:cs typeface="Courier New" panose="02070309020205020404" pitchFamily="49" charset="0"/>
              </a:rPr>
              <a:t>let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weather</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A31515"/>
                </a:solidFill>
                <a:latin typeface="Courier New" panose="02070309020205020404" pitchFamily="49" charset="0"/>
                <a:cs typeface="Courier New" panose="02070309020205020404" pitchFamily="49" charset="0"/>
              </a:rPr>
              <a:t>'Warm and Sunny'</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AF00DB"/>
                </a:solidFill>
                <a:latin typeface="Courier New" panose="02070309020205020404" pitchFamily="49" charset="0"/>
                <a:cs typeface="Courier New" panose="02070309020205020404" pitchFamily="49" charset="0"/>
              </a:rPr>
              <a:t>if</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weather</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A31515"/>
                </a:solidFill>
                <a:latin typeface="Courier New" panose="02070309020205020404" pitchFamily="49" charset="0"/>
                <a:cs typeface="Courier New" panose="02070309020205020404" pitchFamily="49" charset="0"/>
              </a:rPr>
              <a:t>'Warm and Sunny'</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267F99"/>
                </a:solidFill>
                <a:latin typeface="Courier New" panose="02070309020205020404" pitchFamily="49" charset="0"/>
                <a:cs typeface="Courier New" panose="02070309020205020404" pitchFamily="49" charset="0"/>
              </a:rPr>
              <a:t>  </a:t>
            </a:r>
            <a:r>
              <a:rPr lang="en-US" sz="1400" b="1" i="1" dirty="0" err="1">
                <a:solidFill>
                  <a:srgbClr val="267F99"/>
                </a:solidFill>
                <a:latin typeface="Courier New" panose="02070309020205020404" pitchFamily="49" charset="0"/>
                <a:cs typeface="Courier New" panose="02070309020205020404" pitchFamily="49" charset="0"/>
              </a:rPr>
              <a:t>console</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log</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'Wear something light, perhaps shorts.'</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F00DB"/>
                </a:solidFill>
                <a:latin typeface="Courier New" panose="02070309020205020404" pitchFamily="49" charset="0"/>
                <a:cs typeface="Courier New" panose="02070309020205020404" pitchFamily="49" charset="0"/>
              </a:rPr>
              <a:t>else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F00DB"/>
                </a:solidFill>
                <a:latin typeface="Courier New" panose="02070309020205020404" pitchFamily="49" charset="0"/>
                <a:cs typeface="Courier New" panose="02070309020205020404" pitchFamily="49" charset="0"/>
              </a:rPr>
              <a:t>if</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weather</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A31515"/>
                </a:solidFill>
                <a:latin typeface="Courier New" panose="02070309020205020404" pitchFamily="49" charset="0"/>
                <a:cs typeface="Courier New" panose="02070309020205020404" pitchFamily="49" charset="0"/>
              </a:rPr>
              <a:t>'Cold and Rainy'</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267F99"/>
                </a:solidFill>
                <a:latin typeface="Courier New" panose="02070309020205020404" pitchFamily="49" charset="0"/>
                <a:cs typeface="Courier New" panose="02070309020205020404" pitchFamily="49" charset="0"/>
              </a:rPr>
              <a:t>  </a:t>
            </a:r>
            <a:r>
              <a:rPr lang="en-US" sz="1400" b="1" i="1" dirty="0" err="1">
                <a:solidFill>
                  <a:srgbClr val="267F99"/>
                </a:solidFill>
                <a:latin typeface="Courier New" panose="02070309020205020404" pitchFamily="49" charset="0"/>
                <a:cs typeface="Courier New" panose="02070309020205020404" pitchFamily="49" charset="0"/>
              </a:rPr>
              <a:t>console</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log</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'Dress warm and bring an umbrella'</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F00DB"/>
                </a:solidFill>
                <a:latin typeface="Courier New" panose="02070309020205020404" pitchFamily="49" charset="0"/>
                <a:cs typeface="Courier New" panose="02070309020205020404" pitchFamily="49" charset="0"/>
              </a:rPr>
              <a:t>else</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267F99"/>
                </a:solidFill>
                <a:latin typeface="Courier New" panose="02070309020205020404" pitchFamily="49" charset="0"/>
                <a:cs typeface="Courier New" panose="02070309020205020404" pitchFamily="49" charset="0"/>
              </a:rPr>
              <a:t>  </a:t>
            </a:r>
            <a:r>
              <a:rPr lang="en-US" sz="1400" b="1" i="1" dirty="0" err="1">
                <a:solidFill>
                  <a:srgbClr val="267F99"/>
                </a:solidFill>
                <a:latin typeface="Courier New" panose="02070309020205020404" pitchFamily="49" charset="0"/>
                <a:cs typeface="Courier New" panose="02070309020205020404" pitchFamily="49" charset="0"/>
              </a:rPr>
              <a:t>console</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log</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'I have no idea, go outside and check yourself..'</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endParaRPr lang="en-US" sz="1400" b="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Single line</a:t>
            </a:r>
            <a:r>
              <a:rPr lang="en-US" dirty="0">
                <a:latin typeface="Verdana" panose="020B0604030504040204" pitchFamily="34" charset="0"/>
                <a:ea typeface="Verdana" panose="020B0604030504040204" pitchFamily="34" charset="0"/>
                <a:cs typeface="Verdana" panose="020B0604030504040204" pitchFamily="34" charset="0"/>
              </a:rPr>
              <a:t> conditional:</a:t>
            </a:r>
            <a:br>
              <a:rPr lang="en-US" sz="1400" b="1" dirty="0">
                <a:solidFill>
                  <a:srgbClr val="000000"/>
                </a:solidFill>
                <a:latin typeface="Courier New" panose="02070309020205020404" pitchFamily="49" charset="0"/>
                <a:cs typeface="Courier New" panose="02070309020205020404" pitchFamily="49" charset="0"/>
              </a:rPr>
            </a:br>
            <a:r>
              <a:rPr lang="en-US" sz="1400" b="1" i="1" dirty="0">
                <a:solidFill>
                  <a:srgbClr val="0000FF"/>
                </a:solidFill>
                <a:latin typeface="Courier New" panose="02070309020205020404" pitchFamily="49" charset="0"/>
                <a:cs typeface="Courier New" panose="02070309020205020404" pitchFamily="49" charset="0"/>
              </a:rPr>
              <a:t>function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795E26"/>
                </a:solidFill>
                <a:latin typeface="Courier New" panose="02070309020205020404" pitchFamily="49" charset="0"/>
                <a:cs typeface="Courier New" panose="02070309020205020404" pitchFamily="49" charset="0"/>
              </a:rPr>
              <a:t>welcome</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001080"/>
                </a:solidFill>
                <a:latin typeface="Courier New" panose="02070309020205020404" pitchFamily="49" charset="0"/>
                <a:cs typeface="Courier New" panose="02070309020205020404" pitchFamily="49" charset="0"/>
              </a:rPr>
              <a:t>name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age</a:t>
            </a:r>
            <a:r>
              <a:rPr lang="en-US" sz="1400"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sz="1400" b="1" i="1" dirty="0">
                <a:solidFill>
                  <a:srgbClr val="AF00DB"/>
                </a:solidFill>
                <a:latin typeface="Courier New" panose="02070309020205020404" pitchFamily="49" charset="0"/>
                <a:cs typeface="Courier New" panose="02070309020205020404" pitchFamily="49" charset="0"/>
              </a:rPr>
              <a:t>  if</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name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F00DB"/>
                </a:solidFill>
                <a:latin typeface="Courier New" panose="02070309020205020404" pitchFamily="49" charset="0"/>
                <a:cs typeface="Courier New" panose="02070309020205020404" pitchFamily="49" charset="0"/>
              </a:rPr>
              <a:t>throw</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'Name is undefined’</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AF00DB"/>
                </a:solidFill>
                <a:latin typeface="Courier New" panose="02070309020205020404" pitchFamily="49" charset="0"/>
                <a:cs typeface="Courier New" panose="02070309020205020404" pitchFamily="49" charset="0"/>
              </a:rPr>
              <a:t>  if</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age</a:t>
            </a:r>
            <a:r>
              <a:rPr lang="en-US" sz="1400" b="1" i="1" dirty="0">
                <a:solidFill>
                  <a:srgbClr val="000000"/>
                </a:solidFill>
                <a:latin typeface="Courier New" panose="02070309020205020404" pitchFamily="49" charset="0"/>
                <a:cs typeface="Courier New" panose="02070309020205020404" pitchFamily="49" charset="0"/>
              </a:rPr>
              <a:t> &lt; </a:t>
            </a:r>
            <a:r>
              <a:rPr lang="en-US" sz="1400" b="1" i="1" dirty="0">
                <a:solidFill>
                  <a:srgbClr val="09885A"/>
                </a:solidFill>
                <a:latin typeface="Courier New" panose="02070309020205020404" pitchFamily="49" charset="0"/>
                <a:cs typeface="Courier New" panose="02070309020205020404" pitchFamily="49" charset="0"/>
              </a:rPr>
              <a:t>13</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F00DB"/>
                </a:solidFill>
                <a:latin typeface="Courier New" panose="02070309020205020404" pitchFamily="49" charset="0"/>
                <a:cs typeface="Courier New" panose="02070309020205020404" pitchFamily="49" charset="0"/>
              </a:rPr>
              <a:t>throw</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'COPPA laws prohibit use of this platform for anyone under 13, so scram!’</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AF00DB"/>
                </a:solidFill>
                <a:latin typeface="Courier New" panose="02070309020205020404" pitchFamily="49" charset="0"/>
                <a:cs typeface="Courier New" panose="02070309020205020404" pitchFamily="49" charset="0"/>
              </a:rPr>
              <a:t>  return</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A31515"/>
                </a:solidFill>
                <a:latin typeface="Courier New" panose="02070309020205020404" pitchFamily="49" charset="0"/>
                <a:cs typeface="Courier New" panose="02070309020205020404" pitchFamily="49" charset="0"/>
              </a:rPr>
              <a:t>`Welcome </a:t>
            </a:r>
            <a:r>
              <a:rPr lang="en-US" sz="1400" b="1" i="1" dirty="0">
                <a:solidFill>
                  <a:srgbClr val="0000FF"/>
                </a:solidFill>
                <a:latin typeface="Courier New" panose="02070309020205020404" pitchFamily="49" charset="0"/>
                <a:cs typeface="Courier New" panose="02070309020205020404" pitchFamily="49" charset="0"/>
              </a:rPr>
              <a:t>${</a:t>
            </a:r>
            <a:r>
              <a:rPr lang="en-US" sz="1400" b="1" i="1" dirty="0">
                <a:solidFill>
                  <a:srgbClr val="001080"/>
                </a:solidFill>
                <a:latin typeface="Courier New" panose="02070309020205020404" pitchFamily="49" charset="0"/>
                <a:cs typeface="Courier New" panose="02070309020205020404" pitchFamily="49" charset="0"/>
              </a:rPr>
              <a:t>name</a:t>
            </a:r>
            <a:r>
              <a:rPr lang="en-US" sz="1400" b="1" i="1" dirty="0">
                <a:solidFill>
                  <a:srgbClr val="0000FF"/>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 you are </a:t>
            </a:r>
            <a:r>
              <a:rPr lang="en-US" sz="1400" b="1" i="1" dirty="0">
                <a:solidFill>
                  <a:srgbClr val="0000FF"/>
                </a:solidFill>
                <a:latin typeface="Courier New" panose="02070309020205020404" pitchFamily="49" charset="0"/>
                <a:cs typeface="Courier New" panose="02070309020205020404" pitchFamily="49" charset="0"/>
              </a:rPr>
              <a:t>${</a:t>
            </a:r>
            <a:r>
              <a:rPr lang="en-US" sz="1400" b="1" i="1" dirty="0">
                <a:solidFill>
                  <a:srgbClr val="001080"/>
                </a:solidFill>
                <a:latin typeface="Courier New" panose="02070309020205020404" pitchFamily="49" charset="0"/>
                <a:cs typeface="Courier New" panose="02070309020205020404" pitchFamily="49" charset="0"/>
              </a:rPr>
              <a:t>age</a:t>
            </a:r>
            <a:r>
              <a:rPr lang="en-US" sz="1400" b="1" i="1" dirty="0">
                <a:solidFill>
                  <a:srgbClr val="0000FF"/>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 years old, you may use Pied Piper`</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0000"/>
                </a:solidFill>
                <a:latin typeface="Courier New" panose="02070309020205020404" pitchFamily="49" charset="0"/>
                <a:cs typeface="Courier New" panose="02070309020205020404" pitchFamily="49" charset="0"/>
              </a:rPr>
              <a:t>}</a:t>
            </a:r>
            <a:br>
              <a:rPr lang="en-US" sz="1400" b="1" i="1" dirty="0">
                <a:solidFill>
                  <a:srgbClr val="000000"/>
                </a:solidFill>
                <a:latin typeface="Courier New" panose="02070309020205020404" pitchFamily="49" charset="0"/>
                <a:cs typeface="Courier New" panose="02070309020205020404" pitchFamily="49" charset="0"/>
              </a:rPr>
            </a:br>
            <a:endParaRPr lang="en-US" sz="1400" b="1" i="1" dirty="0">
              <a:solidFill>
                <a:srgbClr val="000000"/>
              </a:solidFill>
              <a:latin typeface="Courier New" panose="02070309020205020404" pitchFamily="49" charset="0"/>
              <a:cs typeface="Courier New" panose="02070309020205020404" pitchFamily="49" charset="0"/>
            </a:endParaRPr>
          </a:p>
          <a:p>
            <a:pPr marL="0" indent="0">
              <a:buNone/>
            </a:pPr>
            <a:r>
              <a:rPr lang="en-US" sz="1400" b="1" i="1" dirty="0" err="1">
                <a:solidFill>
                  <a:srgbClr val="267F99"/>
                </a:solidFill>
                <a:latin typeface="Courier New" panose="02070309020205020404" pitchFamily="49" charset="0"/>
                <a:cs typeface="Courier New" panose="02070309020205020404" pitchFamily="49" charset="0"/>
              </a:rPr>
              <a:t>console</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log</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795E26"/>
                </a:solidFill>
                <a:latin typeface="Courier New" panose="02070309020205020404" pitchFamily="49" charset="0"/>
                <a:cs typeface="Courier New" panose="02070309020205020404" pitchFamily="49" charset="0"/>
              </a:rPr>
              <a:t>welcome</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A31515"/>
                </a:solidFill>
                <a:latin typeface="Courier New" panose="02070309020205020404" pitchFamily="49" charset="0"/>
                <a:cs typeface="Courier New" panose="02070309020205020404" pitchFamily="49" charset="0"/>
              </a:rPr>
              <a:t>'Patrick'</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9885A"/>
                </a:solidFill>
                <a:latin typeface="Courier New" panose="02070309020205020404" pitchFamily="49" charset="0"/>
                <a:cs typeface="Courier New" panose="02070309020205020404" pitchFamily="49" charset="0"/>
              </a:rPr>
              <a:t>44</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T</a:t>
            </a:r>
            <a:r>
              <a:rPr lang="en-US" dirty="0">
                <a:latin typeface="Verdana" panose="020B0604030504040204" pitchFamily="34" charset="0"/>
                <a:ea typeface="Verdana" panose="020B0604030504040204" pitchFamily="34" charset="0"/>
                <a:cs typeface="Verdana" panose="020B0604030504040204" pitchFamily="34" charset="0"/>
              </a:rPr>
              <a:t>ernary conditional:</a:t>
            </a:r>
            <a:endParaRPr lang="en-US"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0" indent="0">
              <a:spcAft>
                <a:spcPts val="0"/>
              </a:spcAft>
              <a:buNone/>
            </a:pPr>
            <a:r>
              <a:rPr lang="en-US" sz="1400" b="1" i="1" dirty="0">
                <a:solidFill>
                  <a:srgbClr val="0000FF"/>
                </a:solidFill>
                <a:latin typeface="Courier New" panose="02070309020205020404" pitchFamily="49" charset="0"/>
                <a:cs typeface="Courier New" panose="02070309020205020404" pitchFamily="49" charset="0"/>
              </a:rPr>
              <a:t>let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age</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09885A"/>
                </a:solidFill>
                <a:latin typeface="Courier New" panose="02070309020205020404" pitchFamily="49" charset="0"/>
                <a:cs typeface="Courier New" panose="02070309020205020404" pitchFamily="49" charset="0"/>
              </a:rPr>
              <a:t>26</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a:solidFill>
                  <a:srgbClr val="0000FF"/>
                </a:solidFill>
                <a:latin typeface="Courier New" panose="02070309020205020404" pitchFamily="49" charset="0"/>
                <a:cs typeface="Courier New" panose="02070309020205020404" pitchFamily="49" charset="0"/>
              </a:rPr>
              <a:t>let</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1080"/>
                </a:solidFill>
                <a:latin typeface="Courier New" panose="02070309020205020404" pitchFamily="49" charset="0"/>
                <a:cs typeface="Courier New" panose="02070309020205020404" pitchFamily="49" charset="0"/>
              </a:rPr>
              <a:t>beverage</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001080"/>
                </a:solidFill>
                <a:latin typeface="Courier New" panose="02070309020205020404" pitchFamily="49" charset="0"/>
                <a:cs typeface="Courier New" panose="02070309020205020404" pitchFamily="49" charset="0"/>
              </a:rPr>
              <a:t>age</a:t>
            </a:r>
            <a:r>
              <a:rPr lang="en-US" sz="1400" b="1" i="1" dirty="0">
                <a:solidFill>
                  <a:srgbClr val="000000"/>
                </a:solidFill>
                <a:latin typeface="Courier New" panose="02070309020205020404" pitchFamily="49" charset="0"/>
                <a:cs typeface="Courier New" panose="02070309020205020404" pitchFamily="49" charset="0"/>
              </a:rPr>
              <a:t> &gt;= </a:t>
            </a:r>
            <a:r>
              <a:rPr lang="en-US" sz="1400" b="1" i="1" dirty="0">
                <a:solidFill>
                  <a:srgbClr val="09885A"/>
                </a:solidFill>
                <a:latin typeface="Courier New" panose="02070309020205020404" pitchFamily="49" charset="0"/>
                <a:cs typeface="Courier New" panose="02070309020205020404" pitchFamily="49" charset="0"/>
              </a:rPr>
              <a:t>21</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A31515"/>
                </a:solidFill>
                <a:latin typeface="Courier New" panose="02070309020205020404" pitchFamily="49" charset="0"/>
                <a:cs typeface="Courier New" panose="02070309020205020404" pitchFamily="49" charset="0"/>
              </a:rPr>
              <a:t>'Beer'</a:t>
            </a:r>
            <a:r>
              <a:rPr lang="en-US" sz="1400" b="1" i="1" dirty="0">
                <a:solidFill>
                  <a:srgbClr val="000000"/>
                </a:solidFill>
                <a:latin typeface="Courier New" panose="02070309020205020404" pitchFamily="49" charset="0"/>
                <a:cs typeface="Courier New" panose="02070309020205020404" pitchFamily="49" charset="0"/>
              </a:rPr>
              <a:t> : </a:t>
            </a:r>
            <a:r>
              <a:rPr lang="en-US" sz="1400" b="1" i="1" dirty="0">
                <a:solidFill>
                  <a:srgbClr val="A31515"/>
                </a:solidFill>
                <a:latin typeface="Courier New" panose="02070309020205020404" pitchFamily="49" charset="0"/>
                <a:cs typeface="Courier New" panose="02070309020205020404" pitchFamily="49" charset="0"/>
              </a:rPr>
              <a:t>'Juice'</a:t>
            </a:r>
            <a:r>
              <a:rPr lang="en-US" sz="1400"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sz="1400" b="1" i="1" dirty="0" err="1">
                <a:solidFill>
                  <a:srgbClr val="267F99"/>
                </a:solidFill>
                <a:latin typeface="Courier New" panose="02070309020205020404" pitchFamily="49" charset="0"/>
                <a:cs typeface="Courier New" panose="02070309020205020404" pitchFamily="49" charset="0"/>
              </a:rPr>
              <a:t>console</a:t>
            </a:r>
            <a:r>
              <a:rPr lang="en-US" sz="1400" b="1" i="1" dirty="0" err="1">
                <a:solidFill>
                  <a:srgbClr val="000000"/>
                </a:solidFill>
                <a:latin typeface="Courier New" panose="02070309020205020404" pitchFamily="49" charset="0"/>
                <a:cs typeface="Courier New" panose="02070309020205020404" pitchFamily="49" charset="0"/>
              </a:rPr>
              <a:t>.</a:t>
            </a:r>
            <a:r>
              <a:rPr lang="en-US" sz="1400" b="1" i="1" dirty="0" err="1">
                <a:solidFill>
                  <a:srgbClr val="795E26"/>
                </a:solidFill>
                <a:latin typeface="Courier New" panose="02070309020205020404" pitchFamily="49" charset="0"/>
                <a:cs typeface="Courier New" panose="02070309020205020404" pitchFamily="49" charset="0"/>
              </a:rPr>
              <a:t>log</a:t>
            </a:r>
            <a:r>
              <a:rPr lang="en-US" sz="1400" b="1" i="1" dirty="0">
                <a:solidFill>
                  <a:srgbClr val="000000"/>
                </a:solidFill>
                <a:latin typeface="Courier New" panose="02070309020205020404" pitchFamily="49" charset="0"/>
                <a:cs typeface="Courier New" panose="02070309020205020404" pitchFamily="49" charset="0"/>
              </a:rPr>
              <a:t>(</a:t>
            </a:r>
            <a:r>
              <a:rPr lang="en-US" sz="1400" b="1" i="1" dirty="0">
                <a:solidFill>
                  <a:srgbClr val="001080"/>
                </a:solidFill>
                <a:latin typeface="Courier New" panose="02070309020205020404" pitchFamily="49" charset="0"/>
                <a:cs typeface="Courier New" panose="02070309020205020404" pitchFamily="49" charset="0"/>
              </a:rPr>
              <a:t>beverage</a:t>
            </a:r>
            <a:r>
              <a:rPr lang="en-US" sz="1400" b="1" i="1" dirty="0">
                <a:solidFill>
                  <a:srgbClr val="000000"/>
                </a:solidFill>
                <a:latin typeface="Courier New" panose="02070309020205020404" pitchFamily="49" charset="0"/>
                <a:cs typeface="Courier New" panose="02070309020205020404" pitchFamily="49" charset="0"/>
              </a:rPr>
              <a:t>); </a:t>
            </a:r>
            <a:r>
              <a:rPr lang="en-US" sz="1400" b="1" i="1" dirty="0">
                <a:solidFill>
                  <a:srgbClr val="008000"/>
                </a:solidFill>
                <a:latin typeface="Courier New" panose="02070309020205020404" pitchFamily="49" charset="0"/>
                <a:cs typeface="Courier New" panose="02070309020205020404" pitchFamily="49" charset="0"/>
              </a:rPr>
              <a:t>// "Beer"</a:t>
            </a:r>
            <a:endParaRPr lang="en-US" sz="1400" b="1" i="1" dirty="0">
              <a:solidFill>
                <a:srgbClr val="000000"/>
              </a:solidFill>
              <a:latin typeface="Courier New" panose="02070309020205020404" pitchFamily="49" charset="0"/>
              <a:cs typeface="Courier New" panose="02070309020205020404" pitchFamily="49" charset="0"/>
            </a:endParaRPr>
          </a:p>
          <a:p>
            <a:pPr marL="0" indent="0">
              <a:spcAft>
                <a:spcPts val="0"/>
              </a:spcAft>
              <a:buNone/>
            </a:pPr>
            <a:endParaRPr lang="en-US" sz="1400" b="1" i="1" dirty="0">
              <a:solidFill>
                <a:srgbClr val="D4D4D4"/>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36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57893"/>
            <a:ext cx="11585731" cy="4385167"/>
          </a:xfrm>
        </p:spPr>
        <p:txBody>
          <a:bodyPr/>
          <a:lstStyle/>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There are 5 different loops in JavaScript</a:t>
            </a:r>
          </a:p>
          <a:p>
            <a:pPr marR="903605">
              <a:lnSpc>
                <a:spcPts val="2200"/>
              </a:lnSpc>
              <a:spcBef>
                <a:spcPts val="340"/>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For loop</a:t>
            </a:r>
          </a:p>
          <a:p>
            <a:pPr marR="903605">
              <a:lnSpc>
                <a:spcPts val="2200"/>
              </a:lnSpc>
              <a:spcBef>
                <a:spcPts val="340"/>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For/In loop</a:t>
            </a:r>
          </a:p>
          <a:p>
            <a:pPr marR="903605">
              <a:lnSpc>
                <a:spcPts val="2200"/>
              </a:lnSpc>
              <a:spcBef>
                <a:spcPts val="340"/>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For/Of loop</a:t>
            </a:r>
          </a:p>
          <a:p>
            <a:pPr marR="903605">
              <a:lnSpc>
                <a:spcPts val="2200"/>
              </a:lnSpc>
              <a:spcBef>
                <a:spcPts val="340"/>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While loop</a:t>
            </a:r>
          </a:p>
          <a:p>
            <a:pPr marR="903605">
              <a:lnSpc>
                <a:spcPts val="2200"/>
              </a:lnSpc>
              <a:spcBef>
                <a:spcPts val="340"/>
              </a:spcBef>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Do/While Loop</a:t>
            </a:r>
          </a:p>
          <a:p>
            <a:pPr marR="903605">
              <a:lnSpc>
                <a:spcPts val="2200"/>
              </a:lnSpc>
              <a:spcBef>
                <a:spcPts val="340"/>
              </a:spcBef>
            </a:pPr>
            <a:endPar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endParaRPr>
          </a:p>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Arrays also have a </a:t>
            </a:r>
            <a:r>
              <a:rPr lang="en-US" sz="2000" b="1" i="1" dirty="0" err="1">
                <a:solidFill>
                  <a:srgbClr val="AB263D"/>
                </a:solidFill>
                <a:latin typeface="Courier New" panose="02070309020205020404" pitchFamily="49" charset="0"/>
                <a:ea typeface="Verdana" panose="020B0604030504040204" pitchFamily="34" charset="0"/>
                <a:cs typeface="Courier New" panose="02070309020205020404" pitchFamily="49" charset="0"/>
              </a:rPr>
              <a:t>forEach</a:t>
            </a:r>
            <a:r>
              <a:rPr lang="en-US" sz="20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 </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method that allows to loop through arrays easily. </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31</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Loops</a:t>
            </a:r>
          </a:p>
        </p:txBody>
      </p:sp>
    </p:spTree>
    <p:extLst>
      <p:ext uri="{BB962C8B-B14F-4D97-AF65-F5344CB8AC3E}">
        <p14:creationId xmlns:p14="http://schemas.microsoft.com/office/powerpoint/2010/main" val="2158996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57893"/>
            <a:ext cx="7571395" cy="4385167"/>
          </a:xfrm>
        </p:spPr>
        <p:txBody>
          <a:bodyPr/>
          <a:lstStyle/>
          <a:p>
            <a:pPr marL="0" marR="903605" indent="0">
              <a:lnSpc>
                <a:spcPts val="2200"/>
              </a:lnSpc>
              <a:spcBef>
                <a:spcPts val="340"/>
              </a:spcBef>
              <a:buNone/>
            </a:pPr>
            <a:r>
              <a:rPr lang="en-US" sz="2000" dirty="0">
                <a:latin typeface="Verdana" panose="020B0604030504040204" pitchFamily="34" charset="0"/>
                <a:ea typeface="Verdana" panose="020B0604030504040204" pitchFamily="34" charset="0"/>
                <a:cs typeface="Verdana" panose="020B0604030504040204" pitchFamily="34" charset="0"/>
              </a:rPr>
              <a:t>Loops through a block of code a number of times</a:t>
            </a:r>
            <a:endParaRPr lang="en-US" sz="20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indent="0">
              <a:spcAft>
                <a:spcPts val="0"/>
              </a:spcAft>
              <a:buNone/>
            </a:pPr>
            <a:r>
              <a:rPr lang="en-US" b="1" i="1" dirty="0">
                <a:solidFill>
                  <a:srgbClr val="AF00DB"/>
                </a:solidFill>
                <a:latin typeface="Courier New" panose="02070309020205020404" pitchFamily="49" charset="0"/>
                <a:cs typeface="Courier New" panose="02070309020205020404" pitchFamily="49" charset="0"/>
              </a:rPr>
              <a:t>for</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9885A"/>
                </a:solidFill>
                <a:latin typeface="Courier New" panose="02070309020205020404" pitchFamily="49" charset="0"/>
                <a:cs typeface="Courier New" panose="02070309020205020404" pitchFamily="49" charset="0"/>
              </a:rPr>
              <a:t>0</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 &lt; </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'The number is '</a:t>
            </a:r>
            <a:r>
              <a:rPr lang="en-US" b="1" i="1" dirty="0">
                <a:solidFill>
                  <a:srgbClr val="000000"/>
                </a:solidFill>
                <a:latin typeface="Courier New" panose="02070309020205020404" pitchFamily="49" charset="0"/>
                <a:cs typeface="Courier New" panose="02070309020205020404" pitchFamily="49" charset="0"/>
              </a:rPr>
              <a:t> +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p>
          <a:p>
            <a:pPr marL="0" marR="903605" indent="0">
              <a:lnSpc>
                <a:spcPts val="2200"/>
              </a:lnSpc>
              <a:spcBef>
                <a:spcPts val="340"/>
              </a:spcBef>
              <a:spcAft>
                <a:spcPts val="0"/>
              </a:spcAft>
              <a:buNone/>
            </a:pPr>
            <a:endParaRPr lang="en-US" b="1"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marR="903605" indent="0">
              <a:lnSpc>
                <a:spcPts val="2200"/>
              </a:lnSpc>
              <a:spcBef>
                <a:spcPts val="340"/>
              </a:spcBef>
              <a:spcAft>
                <a:spcPts val="0"/>
              </a:spcAft>
              <a:buNone/>
            </a:pPr>
            <a:endParaRPr lang="en-US" b="1" i="1" dirty="0">
              <a:solidFill>
                <a:srgbClr val="AB263D"/>
              </a:solidFill>
              <a:latin typeface="Courier New" panose="02070309020205020404" pitchFamily="49" charset="0"/>
              <a:ea typeface="Verdana" panose="020B0604030504040204" pitchFamily="34" charset="0"/>
              <a:cs typeface="Courier New" panose="02070309020205020404" pitchFamily="49"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32</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For Loop</a:t>
            </a:r>
          </a:p>
        </p:txBody>
      </p:sp>
      <p:sp>
        <p:nvSpPr>
          <p:cNvPr id="5" name="TextBox 4">
            <a:extLst>
              <a:ext uri="{FF2B5EF4-FFF2-40B4-BE49-F238E27FC236}">
                <a16:creationId xmlns:a16="http://schemas.microsoft.com/office/drawing/2014/main" id="{F96AF22E-A549-3044-B7AE-5EA22AE9A0F7}"/>
              </a:ext>
            </a:extLst>
          </p:cNvPr>
          <p:cNvSpPr txBox="1"/>
          <p:nvPr/>
        </p:nvSpPr>
        <p:spPr>
          <a:xfrm>
            <a:off x="6604000" y="1920922"/>
            <a:ext cx="3340100" cy="3579185"/>
          </a:xfrm>
          <a:prstGeom prst="rect">
            <a:avLst/>
          </a:prstGeom>
          <a:noFill/>
        </p:spPr>
        <p:txBody>
          <a:bodyPr wrap="square" rtlCol="0">
            <a:spAutoFit/>
          </a:bodyPr>
          <a:lstStyle/>
          <a:p>
            <a:pPr marR="903605">
              <a:lnSpc>
                <a:spcPts val="2200"/>
              </a:lnSpc>
              <a:spcBef>
                <a:spcPts val="340"/>
              </a:spcBef>
            </a:pPr>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Output:</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0</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1</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2</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3</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4</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5</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6</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7</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8</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9</a:t>
            </a:r>
            <a:endParaRPr lang="en-US" sz="1600" dirty="0"/>
          </a:p>
        </p:txBody>
      </p:sp>
    </p:spTree>
    <p:extLst>
      <p:ext uri="{BB962C8B-B14F-4D97-AF65-F5344CB8AC3E}">
        <p14:creationId xmlns:p14="http://schemas.microsoft.com/office/powerpoint/2010/main" val="3005015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57893"/>
            <a:ext cx="9044595" cy="4385167"/>
          </a:xfrm>
        </p:spPr>
        <p:txBody>
          <a:bodyPr/>
          <a:lstStyle/>
          <a:p>
            <a:pPr marL="0" marR="903605" indent="0">
              <a:lnSpc>
                <a:spcPts val="2200"/>
              </a:lnSpc>
              <a:spcBef>
                <a:spcPts val="340"/>
              </a:spcBef>
              <a:buNone/>
            </a:pPr>
            <a:r>
              <a:rPr lang="en-US" sz="2000" dirty="0">
                <a:latin typeface="Verdana" panose="020B0604030504040204" pitchFamily="34" charset="0"/>
                <a:ea typeface="Verdana" panose="020B0604030504040204" pitchFamily="34" charset="0"/>
                <a:cs typeface="Verdana" panose="020B0604030504040204" pitchFamily="34" charset="0"/>
              </a:rPr>
              <a:t>for/in statement loops through the properties of an object:</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let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person</a:t>
            </a:r>
            <a:r>
              <a:rPr lang="en-US" b="1" i="1" dirty="0">
                <a:solidFill>
                  <a:srgbClr val="000000"/>
                </a:solidFill>
                <a:latin typeface="Courier New" panose="02070309020205020404" pitchFamily="49" charset="0"/>
                <a:cs typeface="Courier New" panose="02070309020205020404" pitchFamily="49" charset="0"/>
              </a:rPr>
              <a:t> = { </a:t>
            </a:r>
            <a:r>
              <a:rPr lang="en-US" b="1" i="1" dirty="0" err="1">
                <a:solidFill>
                  <a:srgbClr val="001080"/>
                </a:solidFill>
                <a:latin typeface="Courier New" panose="02070309020205020404" pitchFamily="49" charset="0"/>
                <a:cs typeface="Courier New" panose="02070309020205020404" pitchFamily="49" charset="0"/>
              </a:rPr>
              <a:t>fname</a:t>
            </a:r>
            <a:r>
              <a:rPr lang="en-US" b="1" i="1" dirty="0">
                <a:solidFill>
                  <a:srgbClr val="001080"/>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'John'</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lname</a:t>
            </a:r>
            <a:r>
              <a:rPr lang="en-US" b="1" i="1" dirty="0">
                <a:solidFill>
                  <a:srgbClr val="001080"/>
                </a:solidFill>
                <a:latin typeface="Courier New" panose="02070309020205020404" pitchFamily="49" charset="0"/>
                <a:cs typeface="Courier New" panose="02070309020205020404" pitchFamily="49" charset="0"/>
              </a:rPr>
              <a: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'Doe'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age:</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9885A"/>
                </a:solidFill>
                <a:latin typeface="Courier New" panose="02070309020205020404" pitchFamily="49" charset="0"/>
                <a:cs typeface="Courier New" panose="02070309020205020404" pitchFamily="49" charset="0"/>
              </a:rPr>
              <a:t>25</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br>
              <a:rPr lang="en-US" b="1" i="1" dirty="0">
                <a:solidFill>
                  <a:srgbClr val="000000"/>
                </a:solidFill>
                <a:latin typeface="Courier New" panose="02070309020205020404" pitchFamily="49" charset="0"/>
                <a:cs typeface="Courier New" panose="02070309020205020404" pitchFamily="49" charset="0"/>
              </a:rPr>
            </a:br>
            <a:r>
              <a:rPr lang="en-US" b="1" i="1" dirty="0">
                <a:solidFill>
                  <a:srgbClr val="AF00DB"/>
                </a:solidFill>
                <a:latin typeface="Courier New" panose="02070309020205020404" pitchFamily="49" charset="0"/>
                <a:cs typeface="Courier New" panose="02070309020205020404" pitchFamily="49" charset="0"/>
              </a:rPr>
              <a:t>for</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00FF"/>
                </a:solidFill>
                <a:latin typeface="Courier New" panose="02070309020205020404" pitchFamily="49" charset="0"/>
                <a:cs typeface="Courier New" panose="02070309020205020404" pitchFamily="49" charset="0"/>
              </a:rPr>
              <a:t>let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x</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00FF"/>
                </a:solidFill>
                <a:latin typeface="Courier New" panose="02070309020205020404" pitchFamily="49" charset="0"/>
                <a:cs typeface="Courier New" panose="02070309020205020404" pitchFamily="49" charset="0"/>
              </a:rPr>
              <a:t>in</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person</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person</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x</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p>
          <a:p>
            <a:pPr marL="0" marR="903605" indent="0">
              <a:lnSpc>
                <a:spcPts val="2200"/>
              </a:lnSpc>
              <a:spcBef>
                <a:spcPts val="340"/>
              </a:spcBef>
              <a:buNone/>
            </a:pP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marR="903605" indent="0">
              <a:lnSpc>
                <a:spcPts val="2200"/>
              </a:lnSpc>
              <a:spcBef>
                <a:spcPts val="340"/>
              </a:spcBef>
              <a:spcAft>
                <a:spcPts val="0"/>
              </a:spcAft>
              <a:buNone/>
            </a:pP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33</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For/In Loop</a:t>
            </a:r>
          </a:p>
        </p:txBody>
      </p:sp>
      <p:sp>
        <p:nvSpPr>
          <p:cNvPr id="5" name="TextBox 4">
            <a:extLst>
              <a:ext uri="{FF2B5EF4-FFF2-40B4-BE49-F238E27FC236}">
                <a16:creationId xmlns:a16="http://schemas.microsoft.com/office/drawing/2014/main" id="{93BBDBC3-72F0-F54A-A827-CA1894FC2507}"/>
              </a:ext>
            </a:extLst>
          </p:cNvPr>
          <p:cNvSpPr txBox="1"/>
          <p:nvPr/>
        </p:nvSpPr>
        <p:spPr>
          <a:xfrm>
            <a:off x="8197850" y="2105111"/>
            <a:ext cx="2298700" cy="1323889"/>
          </a:xfrm>
          <a:prstGeom prst="rect">
            <a:avLst/>
          </a:prstGeom>
          <a:noFill/>
        </p:spPr>
        <p:txBody>
          <a:bodyPr wrap="square" rtlCol="0">
            <a:spAutoFit/>
          </a:bodyPr>
          <a:lstStyle/>
          <a:p>
            <a:pPr marR="903605">
              <a:lnSpc>
                <a:spcPts val="2200"/>
              </a:lnSpc>
              <a:spcBef>
                <a:spcPts val="340"/>
              </a:spcBef>
            </a:pPr>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Output:</a:t>
            </a:r>
          </a:p>
          <a:p>
            <a:pPr marR="903605">
              <a:lnSpc>
                <a:spcPts val="2200"/>
              </a:lnSpc>
              <a:spcBef>
                <a:spcPts val="340"/>
              </a:spcBef>
            </a:pPr>
            <a:r>
              <a:rPr lang="en-US" sz="16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John</a:t>
            </a:r>
          </a:p>
          <a:p>
            <a:pPr marR="903605">
              <a:lnSpc>
                <a:spcPts val="2200"/>
              </a:lnSpc>
              <a:spcBef>
                <a:spcPts val="340"/>
              </a:spcBef>
            </a:pPr>
            <a:r>
              <a:rPr lang="en-US" sz="16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Doe</a:t>
            </a:r>
          </a:p>
          <a:p>
            <a:pPr marR="903605">
              <a:lnSpc>
                <a:spcPts val="2200"/>
              </a:lnSpc>
              <a:spcBef>
                <a:spcPts val="340"/>
              </a:spcBef>
            </a:pPr>
            <a:r>
              <a:rPr lang="en-US" sz="1600" b="1" dirty="0">
                <a:solidFill>
                  <a:srgbClr val="AB263D"/>
                </a:solidFill>
                <a:latin typeface="Courier New" panose="02070309020205020404" pitchFamily="49" charset="0"/>
                <a:ea typeface="Verdana" panose="020B0604030504040204" pitchFamily="34" charset="0"/>
                <a:cs typeface="Courier New" panose="02070309020205020404" pitchFamily="49" charset="0"/>
              </a:rPr>
              <a:t>25</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47521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57893"/>
            <a:ext cx="5298095"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for/of statement loops through the values of an </a:t>
            </a:r>
            <a:r>
              <a:rPr lang="en-US" sz="2000" dirty="0" err="1">
                <a:latin typeface="Verdana" panose="020B0604030504040204" pitchFamily="34" charset="0"/>
                <a:ea typeface="Verdana" panose="020B0604030504040204" pitchFamily="34" charset="0"/>
                <a:cs typeface="Verdana" panose="020B0604030504040204" pitchFamily="34" charset="0"/>
              </a:rPr>
              <a:t>iterable</a:t>
            </a:r>
            <a:r>
              <a:rPr lang="en-US" sz="2000" dirty="0">
                <a:latin typeface="Verdana" panose="020B0604030504040204" pitchFamily="34" charset="0"/>
                <a:ea typeface="Verdana" panose="020B0604030504040204" pitchFamily="34" charset="0"/>
                <a:cs typeface="Verdana" panose="020B0604030504040204" pitchFamily="34" charset="0"/>
              </a:rPr>
              <a:t> objects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for/of lets you loop over data structures that are </a:t>
            </a:r>
            <a:r>
              <a:rPr lang="en-US" sz="2000" dirty="0" err="1">
                <a:latin typeface="Verdana" panose="020B0604030504040204" pitchFamily="34" charset="0"/>
                <a:ea typeface="Verdana" panose="020B0604030504040204" pitchFamily="34" charset="0"/>
                <a:cs typeface="Verdana" panose="020B0604030504040204" pitchFamily="34" charset="0"/>
              </a:rPr>
              <a:t>iterable</a:t>
            </a:r>
            <a:r>
              <a:rPr lang="en-US" sz="2000" dirty="0">
                <a:latin typeface="Verdana" panose="020B0604030504040204" pitchFamily="34" charset="0"/>
                <a:ea typeface="Verdana" panose="020B0604030504040204" pitchFamily="34" charset="0"/>
                <a:cs typeface="Verdana" panose="020B0604030504040204" pitchFamily="34" charset="0"/>
              </a:rPr>
              <a:t> such as Arrays, Strings, Maps, </a:t>
            </a:r>
            <a:r>
              <a:rPr lang="en-US" sz="2000" dirty="0" err="1">
                <a:latin typeface="Verdana" panose="020B0604030504040204" pitchFamily="34" charset="0"/>
                <a:ea typeface="Verdana" panose="020B0604030504040204" pitchFamily="34" charset="0"/>
                <a:cs typeface="Verdana" panose="020B0604030504040204" pitchFamily="34" charset="0"/>
              </a:rPr>
              <a:t>NodeLists</a:t>
            </a:r>
            <a:r>
              <a:rPr lang="en-US" sz="2000" dirty="0">
                <a:latin typeface="Verdana" panose="020B0604030504040204" pitchFamily="34" charset="0"/>
                <a:ea typeface="Verdana" panose="020B0604030504040204" pitchFamily="34" charset="0"/>
                <a:cs typeface="Verdana" panose="020B0604030504040204" pitchFamily="34" charset="0"/>
              </a:rPr>
              <a:t>, and more.</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let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cars</a:t>
            </a:r>
            <a:r>
              <a:rPr lang="en-US" b="1" i="1" dirty="0">
                <a:solidFill>
                  <a:srgbClr val="000000"/>
                </a:solidFill>
                <a:latin typeface="Courier New" panose="02070309020205020404" pitchFamily="49" charset="0"/>
                <a:cs typeface="Courier New" panose="02070309020205020404" pitchFamily="49" charset="0"/>
              </a:rPr>
              <a:t> = [ </a:t>
            </a:r>
            <a:r>
              <a:rPr lang="en-US" b="1" i="1" dirty="0">
                <a:solidFill>
                  <a:srgbClr val="A31515"/>
                </a:solidFill>
                <a:latin typeface="Courier New" panose="02070309020205020404" pitchFamily="49" charset="0"/>
                <a:cs typeface="Courier New" panose="02070309020205020404" pitchFamily="49" charset="0"/>
              </a:rPr>
              <a:t>'BMW'</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'Volvo'</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31515"/>
                </a:solidFill>
                <a:latin typeface="Courier New" panose="02070309020205020404" pitchFamily="49" charset="0"/>
                <a:cs typeface="Courier New" panose="02070309020205020404" pitchFamily="49" charset="0"/>
              </a:rPr>
              <a:t>'Mini'</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br>
              <a:rPr lang="en-US" b="1" i="1" dirty="0">
                <a:solidFill>
                  <a:srgbClr val="000000"/>
                </a:solidFill>
                <a:latin typeface="Courier New" panose="02070309020205020404" pitchFamily="49" charset="0"/>
                <a:cs typeface="Courier New" panose="02070309020205020404" pitchFamily="49" charset="0"/>
              </a:rPr>
            </a:br>
            <a:r>
              <a:rPr lang="en-US" b="1" i="1" dirty="0">
                <a:solidFill>
                  <a:srgbClr val="AF00DB"/>
                </a:solidFill>
                <a:latin typeface="Courier New" panose="02070309020205020404" pitchFamily="49" charset="0"/>
                <a:cs typeface="Courier New" panose="02070309020205020404" pitchFamily="49" charset="0"/>
              </a:rPr>
              <a:t>for</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00FF"/>
                </a:solidFill>
                <a:latin typeface="Courier New" panose="02070309020205020404" pitchFamily="49" charset="0"/>
                <a:cs typeface="Courier New" panose="02070309020205020404" pitchFamily="49" charset="0"/>
              </a:rPr>
              <a:t>let</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x</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00FF"/>
                </a:solidFill>
                <a:latin typeface="Courier New" panose="02070309020205020404" pitchFamily="49" charset="0"/>
                <a:cs typeface="Courier New" panose="02070309020205020404" pitchFamily="49" charset="0"/>
              </a:rPr>
              <a:t>of</a:t>
            </a: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001080"/>
                </a:solidFill>
                <a:latin typeface="Courier New" panose="02070309020205020404" pitchFamily="49" charset="0"/>
                <a:cs typeface="Courier New" panose="02070309020205020404" pitchFamily="49" charset="0"/>
              </a:rPr>
              <a:t>cars</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001080"/>
                </a:solidFill>
                <a:latin typeface="Courier New" panose="02070309020205020404" pitchFamily="49" charset="0"/>
                <a:cs typeface="Courier New" panose="02070309020205020404" pitchFamily="49" charset="0"/>
              </a:rPr>
              <a:t>x</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p>
          <a:p>
            <a:pPr marL="0" marR="903605" indent="0">
              <a:lnSpc>
                <a:spcPts val="2200"/>
              </a:lnSpc>
              <a:spcBef>
                <a:spcPts val="340"/>
              </a:spcBef>
              <a:buNone/>
            </a:pP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L="0" marR="903605" indent="0">
              <a:lnSpc>
                <a:spcPts val="2200"/>
              </a:lnSpc>
              <a:spcBef>
                <a:spcPts val="340"/>
              </a:spcBef>
              <a:spcAft>
                <a:spcPts val="0"/>
              </a:spcAft>
              <a:buNone/>
            </a:pPr>
            <a:r>
              <a:rPr lang="en-US" b="1" dirty="0">
                <a:solidFill>
                  <a:srgbClr val="AB263D"/>
                </a:solidFill>
                <a:latin typeface="Verdana" panose="020B0604030504040204" pitchFamily="34" charset="0"/>
                <a:ea typeface="Verdana" panose="020B0604030504040204" pitchFamily="34" charset="0"/>
                <a:cs typeface="Verdana" panose="020B0604030504040204" pitchFamily="34" charset="0"/>
              </a:rPr>
              <a:t>Output:</a:t>
            </a:r>
          </a:p>
          <a:p>
            <a:pPr marL="0" marR="903605" indent="0">
              <a:lnSpc>
                <a:spcPts val="2200"/>
              </a:lnSpc>
              <a:spcBef>
                <a:spcPts val="340"/>
              </a:spcBef>
              <a:spcAft>
                <a:spcPts val="0"/>
              </a:spcAft>
              <a:buNone/>
            </a:pP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BMW</a:t>
            </a:r>
          </a:p>
          <a:p>
            <a:pPr marL="0" marR="903605" indent="0">
              <a:lnSpc>
                <a:spcPts val="2200"/>
              </a:lnSpc>
              <a:spcBef>
                <a:spcPts val="340"/>
              </a:spcBef>
              <a:spcAft>
                <a:spcPts val="0"/>
              </a:spcAft>
              <a:buNone/>
            </a:pP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Volvo</a:t>
            </a:r>
          </a:p>
          <a:p>
            <a:pPr marL="0" marR="903605" indent="0">
              <a:lnSpc>
                <a:spcPts val="2200"/>
              </a:lnSpc>
              <a:spcBef>
                <a:spcPts val="340"/>
              </a:spcBef>
              <a:spcAft>
                <a:spcPts val="0"/>
              </a:spcAft>
              <a:buNone/>
            </a:pPr>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rPr>
              <a:t>Mini</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34</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For/Of Loop</a:t>
            </a:r>
          </a:p>
        </p:txBody>
      </p:sp>
      <p:sp>
        <p:nvSpPr>
          <p:cNvPr id="5" name="TextBox 4">
            <a:extLst>
              <a:ext uri="{FF2B5EF4-FFF2-40B4-BE49-F238E27FC236}">
                <a16:creationId xmlns:a16="http://schemas.microsoft.com/office/drawing/2014/main" id="{D334DF4D-4BEF-7F42-B5D2-F0DC7CB41B1D}"/>
              </a:ext>
            </a:extLst>
          </p:cNvPr>
          <p:cNvSpPr txBox="1"/>
          <p:nvPr/>
        </p:nvSpPr>
        <p:spPr>
          <a:xfrm>
            <a:off x="6094412" y="1075743"/>
            <a:ext cx="5665788" cy="5373266"/>
          </a:xfrm>
          <a:prstGeom prst="rect">
            <a:avLst/>
          </a:prstGeom>
          <a:noFill/>
        </p:spPr>
        <p:txBody>
          <a:bodyPr wrap="square" rtlCol="0">
            <a:spAutoFit/>
          </a:bodyPr>
          <a:lstStyle/>
          <a:p>
            <a:r>
              <a:rPr lang="en-US" sz="1600" b="1" i="1" dirty="0">
                <a:solidFill>
                  <a:srgbClr val="0000FF"/>
                </a:solidFill>
                <a:latin typeface="Courier New" panose="02070309020205020404" pitchFamily="49" charset="0"/>
                <a:cs typeface="Courier New" panose="02070309020205020404" pitchFamily="49" charset="0"/>
              </a:rPr>
              <a:t>let</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1080"/>
                </a:solidFill>
                <a:latin typeface="Courier New" panose="02070309020205020404" pitchFamily="49" charset="0"/>
                <a:cs typeface="Courier New" panose="02070309020205020404" pitchFamily="49" charset="0"/>
              </a:rPr>
              <a:t>txt</a:t>
            </a:r>
            <a:r>
              <a:rPr lang="en-US" sz="1600" b="1" i="1" dirty="0">
                <a:solidFill>
                  <a:srgbClr val="000000"/>
                </a:solidFill>
                <a:latin typeface="Courier New" panose="02070309020205020404" pitchFamily="49" charset="0"/>
                <a:cs typeface="Courier New" panose="02070309020205020404" pitchFamily="49" charset="0"/>
              </a:rPr>
              <a:t> = </a:t>
            </a:r>
            <a:r>
              <a:rPr lang="en-US" sz="1600" b="1" i="1" dirty="0">
                <a:solidFill>
                  <a:srgbClr val="A31515"/>
                </a:solidFill>
                <a:latin typeface="Courier New" panose="02070309020205020404" pitchFamily="49" charset="0"/>
                <a:cs typeface="Courier New" panose="02070309020205020404" pitchFamily="49" charset="0"/>
              </a:rPr>
              <a:t>'JavaScript'</a:t>
            </a:r>
            <a:r>
              <a:rPr lang="en-US" sz="1600" b="1" i="1" dirty="0">
                <a:solidFill>
                  <a:srgbClr val="000000"/>
                </a:solidFill>
                <a:latin typeface="Courier New" panose="02070309020205020404" pitchFamily="49" charset="0"/>
                <a:cs typeface="Courier New" panose="02070309020205020404" pitchFamily="49" charset="0"/>
              </a:rPr>
              <a:t>;</a:t>
            </a:r>
          </a:p>
          <a:p>
            <a:br>
              <a:rPr lang="en-US" sz="1600" b="1" i="1" dirty="0">
                <a:solidFill>
                  <a:srgbClr val="000000"/>
                </a:solidFill>
                <a:latin typeface="Courier New" panose="02070309020205020404" pitchFamily="49" charset="0"/>
                <a:cs typeface="Courier New" panose="02070309020205020404" pitchFamily="49" charset="0"/>
              </a:rPr>
            </a:br>
            <a:r>
              <a:rPr lang="en-US" sz="1600" b="1" i="1" dirty="0">
                <a:solidFill>
                  <a:srgbClr val="AF00DB"/>
                </a:solidFill>
                <a:latin typeface="Courier New" panose="02070309020205020404" pitchFamily="49" charset="0"/>
                <a:cs typeface="Courier New" panose="02070309020205020404" pitchFamily="49" charset="0"/>
              </a:rPr>
              <a:t>for</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00FF"/>
                </a:solidFill>
                <a:latin typeface="Courier New" panose="02070309020205020404" pitchFamily="49" charset="0"/>
                <a:cs typeface="Courier New" panose="02070309020205020404" pitchFamily="49" charset="0"/>
              </a:rPr>
              <a:t>let</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1080"/>
                </a:solidFill>
                <a:latin typeface="Courier New" panose="02070309020205020404" pitchFamily="49" charset="0"/>
                <a:cs typeface="Courier New" panose="02070309020205020404" pitchFamily="49" charset="0"/>
              </a:rPr>
              <a:t>x</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00FF"/>
                </a:solidFill>
                <a:latin typeface="Courier New" panose="02070309020205020404" pitchFamily="49" charset="0"/>
                <a:cs typeface="Courier New" panose="02070309020205020404" pitchFamily="49" charset="0"/>
              </a:rPr>
              <a:t>of</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001080"/>
                </a:solidFill>
                <a:latin typeface="Courier New" panose="02070309020205020404" pitchFamily="49" charset="0"/>
                <a:cs typeface="Courier New" panose="02070309020205020404" pitchFamily="49" charset="0"/>
              </a:rPr>
              <a:t>txt</a:t>
            </a:r>
            <a:r>
              <a:rPr lang="en-US" sz="1600" b="1" i="1" dirty="0">
                <a:solidFill>
                  <a:srgbClr val="000000"/>
                </a:solidFill>
                <a:latin typeface="Courier New" panose="02070309020205020404" pitchFamily="49" charset="0"/>
                <a:cs typeface="Courier New" panose="02070309020205020404" pitchFamily="49" charset="0"/>
              </a:rPr>
              <a:t>) {</a:t>
            </a:r>
          </a:p>
          <a:p>
            <a:r>
              <a:rPr lang="en-US" sz="1600" b="1" i="1" dirty="0">
                <a:solidFill>
                  <a:srgbClr val="267F99"/>
                </a:solidFill>
                <a:latin typeface="Courier New" panose="02070309020205020404" pitchFamily="49" charset="0"/>
                <a:cs typeface="Courier New" panose="02070309020205020404" pitchFamily="49" charset="0"/>
              </a:rPr>
              <a:t>  </a:t>
            </a:r>
            <a:r>
              <a:rPr lang="en-US" sz="1600" b="1" i="1" dirty="0" err="1">
                <a:solidFill>
                  <a:srgbClr val="267F99"/>
                </a:solidFill>
                <a:latin typeface="Courier New" panose="02070309020205020404" pitchFamily="49" charset="0"/>
                <a:cs typeface="Courier New" panose="02070309020205020404" pitchFamily="49" charset="0"/>
              </a:rPr>
              <a:t>console</a:t>
            </a:r>
            <a:r>
              <a:rPr lang="en-US" sz="1600" b="1" i="1" dirty="0" err="1">
                <a:solidFill>
                  <a:srgbClr val="000000"/>
                </a:solidFill>
                <a:latin typeface="Courier New" panose="02070309020205020404" pitchFamily="49" charset="0"/>
                <a:cs typeface="Courier New" panose="02070309020205020404" pitchFamily="49" charset="0"/>
              </a:rPr>
              <a:t>.</a:t>
            </a:r>
            <a:r>
              <a:rPr lang="en-US" sz="1600" b="1" i="1" dirty="0" err="1">
                <a:solidFill>
                  <a:srgbClr val="795E26"/>
                </a:solidFill>
                <a:latin typeface="Courier New" panose="02070309020205020404" pitchFamily="49" charset="0"/>
                <a:cs typeface="Courier New" panose="02070309020205020404" pitchFamily="49" charset="0"/>
              </a:rPr>
              <a:t>log</a:t>
            </a:r>
            <a:r>
              <a:rPr lang="en-US" sz="1600" b="1" i="1" dirty="0">
                <a:solidFill>
                  <a:srgbClr val="000000"/>
                </a:solidFill>
                <a:latin typeface="Courier New" panose="02070309020205020404" pitchFamily="49" charset="0"/>
                <a:cs typeface="Courier New" panose="02070309020205020404" pitchFamily="49" charset="0"/>
              </a:rPr>
              <a:t>(</a:t>
            </a:r>
            <a:r>
              <a:rPr lang="en-US" sz="1600" b="1" i="1" dirty="0">
                <a:solidFill>
                  <a:srgbClr val="001080"/>
                </a:solidFill>
                <a:latin typeface="Courier New" panose="02070309020205020404" pitchFamily="49" charset="0"/>
                <a:cs typeface="Courier New" panose="02070309020205020404" pitchFamily="49" charset="0"/>
              </a:rPr>
              <a:t>x</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a:solidFill>
                  <a:srgbClr val="000000"/>
                </a:solidFill>
                <a:latin typeface="Courier New" panose="02070309020205020404" pitchFamily="49" charset="0"/>
                <a:cs typeface="Courier New" panose="02070309020205020404" pitchFamily="49" charset="0"/>
              </a:rPr>
              <a:t>}</a:t>
            </a:r>
          </a:p>
          <a:p>
            <a:endParaRPr lang="en-US" sz="1600" b="1" i="1" dirty="0">
              <a:solidFill>
                <a:srgbClr val="000000"/>
              </a:solidFill>
              <a:latin typeface="Courier New" panose="02070309020205020404" pitchFamily="49" charset="0"/>
              <a:cs typeface="Courier New" panose="02070309020205020404" pitchFamily="49" charset="0"/>
            </a:endParaRPr>
          </a:p>
          <a:p>
            <a:pPr marR="903605">
              <a:lnSpc>
                <a:spcPts val="2200"/>
              </a:lnSpc>
              <a:spcBef>
                <a:spcPts val="340"/>
              </a:spcBef>
            </a:pPr>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Output:</a:t>
            </a:r>
          </a:p>
          <a:p>
            <a:pPr marR="903605">
              <a:lnSpc>
                <a:spcPts val="2200"/>
              </a:lnSpc>
              <a:spcBef>
                <a:spcPts val="34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J</a:t>
            </a:r>
          </a:p>
          <a:p>
            <a:pPr marR="903605">
              <a:lnSpc>
                <a:spcPts val="2200"/>
              </a:lnSpc>
              <a:spcBef>
                <a:spcPts val="34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a</a:t>
            </a:r>
          </a:p>
          <a:p>
            <a:pPr marR="903605">
              <a:lnSpc>
                <a:spcPts val="2200"/>
              </a:lnSpc>
              <a:spcBef>
                <a:spcPts val="34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v</a:t>
            </a:r>
          </a:p>
          <a:p>
            <a:pPr marR="903605">
              <a:lnSpc>
                <a:spcPts val="2200"/>
              </a:lnSpc>
              <a:spcBef>
                <a:spcPts val="34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a</a:t>
            </a:r>
          </a:p>
          <a:p>
            <a:pPr marR="903605">
              <a:lnSpc>
                <a:spcPts val="2200"/>
              </a:lnSpc>
              <a:spcBef>
                <a:spcPts val="34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S</a:t>
            </a:r>
          </a:p>
          <a:p>
            <a:pPr marR="903605">
              <a:lnSpc>
                <a:spcPts val="2200"/>
              </a:lnSpc>
              <a:spcBef>
                <a:spcPts val="34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c</a:t>
            </a:r>
          </a:p>
          <a:p>
            <a:pPr marR="903605">
              <a:lnSpc>
                <a:spcPts val="2200"/>
              </a:lnSpc>
              <a:spcBef>
                <a:spcPts val="34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r</a:t>
            </a:r>
          </a:p>
          <a:p>
            <a:pPr marR="903605">
              <a:lnSpc>
                <a:spcPts val="2200"/>
              </a:lnSpc>
              <a:spcBef>
                <a:spcPts val="340"/>
              </a:spcBef>
            </a:pPr>
            <a:r>
              <a:rPr lang="en-US" sz="1600" dirty="0" err="1">
                <a:solidFill>
                  <a:srgbClr val="AB263D"/>
                </a:solidFill>
                <a:latin typeface="Verdana" panose="020B0604030504040204" pitchFamily="34" charset="0"/>
                <a:ea typeface="Verdana" panose="020B0604030504040204" pitchFamily="34" charset="0"/>
                <a:cs typeface="Verdana" panose="020B0604030504040204" pitchFamily="34" charset="0"/>
              </a:rPr>
              <a:t>i</a:t>
            </a:r>
            <a:endPar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endParaRPr>
          </a:p>
          <a:p>
            <a:pPr marR="903605">
              <a:lnSpc>
                <a:spcPts val="2200"/>
              </a:lnSpc>
              <a:spcBef>
                <a:spcPts val="34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p</a:t>
            </a:r>
          </a:p>
          <a:p>
            <a:pPr marR="903605">
              <a:lnSpc>
                <a:spcPts val="2200"/>
              </a:lnSpc>
              <a:spcBef>
                <a:spcPts val="340"/>
              </a:spcBef>
            </a:pPr>
            <a:r>
              <a:rPr lang="en-US" sz="1600" dirty="0">
                <a:solidFill>
                  <a:srgbClr val="AB263D"/>
                </a:solidFill>
                <a:latin typeface="Verdana" panose="020B0604030504040204" pitchFamily="34" charset="0"/>
                <a:ea typeface="Verdana" panose="020B0604030504040204" pitchFamily="34" charset="0"/>
                <a:cs typeface="Verdana" panose="020B0604030504040204" pitchFamily="34" charset="0"/>
              </a:rPr>
              <a:t>t</a:t>
            </a:r>
            <a:endParaRPr lang="en-US" sz="1600" b="1" i="1" dirty="0">
              <a:solidFill>
                <a:srgbClr val="000000"/>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311173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57893"/>
            <a:ext cx="11279795"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while loop loops through a block of code as long as a specified condition is true.</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let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9885A"/>
                </a:solidFill>
                <a:latin typeface="Courier New" panose="02070309020205020404" pitchFamily="49" charset="0"/>
                <a:cs typeface="Courier New" panose="02070309020205020404" pitchFamily="49" charset="0"/>
              </a:rPr>
              <a:t>0</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AF00DB"/>
                </a:solidFill>
                <a:latin typeface="Courier New" panose="02070309020205020404" pitchFamily="49" charset="0"/>
                <a:cs typeface="Courier New" panose="02070309020205020404" pitchFamily="49" charset="0"/>
              </a:rPr>
              <a:t>while</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 &lt; </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'The number is '</a:t>
            </a:r>
            <a:r>
              <a:rPr lang="en-US" b="1" i="1" dirty="0">
                <a:solidFill>
                  <a:srgbClr val="000000"/>
                </a:solidFill>
                <a:latin typeface="Courier New" panose="02070309020205020404" pitchFamily="49" charset="0"/>
                <a:cs typeface="Courier New" panose="02070309020205020404" pitchFamily="49" charset="0"/>
              </a:rPr>
              <a:t> +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108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a:t>
            </a:r>
          </a:p>
          <a:p>
            <a:pPr marL="0" marR="903605" indent="0">
              <a:lnSpc>
                <a:spcPts val="2200"/>
              </a:lnSpc>
              <a:spcBef>
                <a:spcPts val="340"/>
              </a:spcBef>
              <a:buNone/>
            </a:pP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35</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While Loop</a:t>
            </a:r>
          </a:p>
        </p:txBody>
      </p:sp>
      <p:sp>
        <p:nvSpPr>
          <p:cNvPr id="5" name="TextBox 4">
            <a:extLst>
              <a:ext uri="{FF2B5EF4-FFF2-40B4-BE49-F238E27FC236}">
                <a16:creationId xmlns:a16="http://schemas.microsoft.com/office/drawing/2014/main" id="{F7AF6EEE-C3CE-3A43-B595-D1778766EB5F}"/>
              </a:ext>
            </a:extLst>
          </p:cNvPr>
          <p:cNvSpPr txBox="1"/>
          <p:nvPr/>
        </p:nvSpPr>
        <p:spPr>
          <a:xfrm>
            <a:off x="7442200" y="2169005"/>
            <a:ext cx="3149600" cy="3574055"/>
          </a:xfrm>
          <a:prstGeom prst="rect">
            <a:avLst/>
          </a:prstGeom>
          <a:noFill/>
        </p:spPr>
        <p:txBody>
          <a:bodyPr wrap="square" rtlCol="0">
            <a:spAutoFit/>
          </a:bodyPr>
          <a:lstStyle/>
          <a:p>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Output:</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0</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1</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2</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3</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4</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5</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6</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7</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8</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9</a:t>
            </a:r>
            <a:endParaRPr lang="en-US" sz="1600" dirty="0"/>
          </a:p>
        </p:txBody>
      </p:sp>
      <p:sp>
        <p:nvSpPr>
          <p:cNvPr id="6" name="TextBox 5">
            <a:extLst>
              <a:ext uri="{FF2B5EF4-FFF2-40B4-BE49-F238E27FC236}">
                <a16:creationId xmlns:a16="http://schemas.microsoft.com/office/drawing/2014/main" id="{AA683D33-6B42-CC44-B526-46AD54B696E2}"/>
              </a:ext>
            </a:extLst>
          </p:cNvPr>
          <p:cNvSpPr txBox="1"/>
          <p:nvPr/>
        </p:nvSpPr>
        <p:spPr>
          <a:xfrm>
            <a:off x="0" y="5962070"/>
            <a:ext cx="6898295"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This loop may never execute depending on the condition</a:t>
            </a:r>
          </a:p>
        </p:txBody>
      </p:sp>
    </p:spTree>
    <p:extLst>
      <p:ext uri="{BB962C8B-B14F-4D97-AF65-F5344CB8AC3E}">
        <p14:creationId xmlns:p14="http://schemas.microsoft.com/office/powerpoint/2010/main" val="2751836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57893"/>
            <a:ext cx="11441033"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do/while loop is a variant of the while loop. This loop will execute the code block once, before checking if the condition is true, then it will repeat the loop as long as the condition is true.</a:t>
            </a:r>
          </a:p>
          <a:p>
            <a:pPr marL="0" indent="0">
              <a:spcAft>
                <a:spcPts val="0"/>
              </a:spcAft>
              <a:buNone/>
            </a:pPr>
            <a:r>
              <a:rPr lang="en-US" b="1" i="1" dirty="0">
                <a:solidFill>
                  <a:srgbClr val="0000FF"/>
                </a:solidFill>
                <a:latin typeface="Courier New" panose="02070309020205020404" pitchFamily="49" charset="0"/>
                <a:cs typeface="Courier New" panose="02070309020205020404" pitchFamily="49" charset="0"/>
              </a:rPr>
              <a:t>let</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 = </a:t>
            </a:r>
            <a:r>
              <a:rPr lang="en-US" b="1" i="1" dirty="0">
                <a:solidFill>
                  <a:srgbClr val="09885A"/>
                </a:solidFill>
                <a:latin typeface="Courier New" panose="02070309020205020404" pitchFamily="49" charset="0"/>
                <a:cs typeface="Courier New" panose="02070309020205020404" pitchFamily="49" charset="0"/>
              </a:rPr>
              <a:t>0</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AF00DB"/>
                </a:solidFill>
                <a:latin typeface="Courier New" panose="02070309020205020404" pitchFamily="49" charset="0"/>
                <a:cs typeface="Courier New" panose="02070309020205020404" pitchFamily="49" charset="0"/>
              </a:rPr>
              <a:t>do</a:t>
            </a:r>
            <a:r>
              <a:rPr lang="en-US" b="1" i="1" dirty="0">
                <a:solidFill>
                  <a:srgbClr val="000000"/>
                </a:solidFill>
                <a:latin typeface="Courier New" panose="02070309020205020404" pitchFamily="49" charset="0"/>
                <a:cs typeface="Courier New" panose="02070309020205020404" pitchFamily="49" charset="0"/>
              </a:rPr>
              <a:t> {</a:t>
            </a:r>
          </a:p>
          <a:p>
            <a:pPr marL="0" indent="0">
              <a:spcAft>
                <a:spcPts val="0"/>
              </a:spcAft>
              <a:buNone/>
            </a:pPr>
            <a:r>
              <a:rPr lang="en-US" b="1" i="1" dirty="0">
                <a:solidFill>
                  <a:srgbClr val="267F99"/>
                </a:solidFill>
                <a:latin typeface="Courier New" panose="02070309020205020404" pitchFamily="49" charset="0"/>
                <a:cs typeface="Courier New" panose="02070309020205020404" pitchFamily="49" charset="0"/>
              </a:rPr>
              <a:t>  </a:t>
            </a:r>
            <a:r>
              <a:rPr lang="en-US" b="1" i="1" dirty="0" err="1">
                <a:solidFill>
                  <a:srgbClr val="267F99"/>
                </a:solidFill>
                <a:latin typeface="Courier New" panose="02070309020205020404" pitchFamily="49" charset="0"/>
                <a:cs typeface="Courier New" panose="02070309020205020404" pitchFamily="49" charset="0"/>
              </a:rPr>
              <a:t>console</a:t>
            </a:r>
            <a:r>
              <a:rPr lang="en-US" b="1" i="1" dirty="0" err="1">
                <a:solidFill>
                  <a:srgbClr val="000000"/>
                </a:solidFill>
                <a:latin typeface="Courier New" panose="02070309020205020404" pitchFamily="49" charset="0"/>
                <a:cs typeface="Courier New" panose="02070309020205020404" pitchFamily="49" charset="0"/>
              </a:rPr>
              <a:t>.</a:t>
            </a:r>
            <a:r>
              <a:rPr lang="en-US" b="1" i="1" dirty="0" err="1">
                <a:solidFill>
                  <a:srgbClr val="795E26"/>
                </a:solidFill>
                <a:latin typeface="Courier New" panose="02070309020205020404" pitchFamily="49" charset="0"/>
                <a:cs typeface="Courier New" panose="02070309020205020404" pitchFamily="49" charset="0"/>
              </a:rPr>
              <a:t>log</a:t>
            </a:r>
            <a:r>
              <a:rPr lang="en-US" b="1" i="1" dirty="0">
                <a:solidFill>
                  <a:srgbClr val="000000"/>
                </a:solidFill>
                <a:latin typeface="Courier New" panose="02070309020205020404" pitchFamily="49" charset="0"/>
                <a:cs typeface="Courier New" panose="02070309020205020404" pitchFamily="49" charset="0"/>
              </a:rPr>
              <a:t>(</a:t>
            </a:r>
            <a:r>
              <a:rPr lang="en-US" b="1" i="1" dirty="0">
                <a:solidFill>
                  <a:srgbClr val="A31515"/>
                </a:solidFill>
                <a:latin typeface="Courier New" panose="02070309020205020404" pitchFamily="49" charset="0"/>
                <a:cs typeface="Courier New" panose="02070309020205020404" pitchFamily="49" charset="0"/>
              </a:rPr>
              <a:t>'The number is '</a:t>
            </a:r>
            <a:r>
              <a:rPr lang="en-US" b="1" i="1" dirty="0">
                <a:solidFill>
                  <a:srgbClr val="000000"/>
                </a:solidFill>
                <a:latin typeface="Courier New" panose="02070309020205020404" pitchFamily="49" charset="0"/>
                <a:cs typeface="Courier New" panose="02070309020205020404" pitchFamily="49" charset="0"/>
              </a:rPr>
              <a:t> +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108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a:t>
            </a:r>
          </a:p>
          <a:p>
            <a:pPr marL="0" indent="0">
              <a:spcAft>
                <a:spcPts val="0"/>
              </a:spcAft>
              <a:buNone/>
            </a:pPr>
            <a:r>
              <a:rPr lang="en-US" b="1" i="1" dirty="0">
                <a:solidFill>
                  <a:srgbClr val="000000"/>
                </a:solidFill>
                <a:latin typeface="Courier New" panose="02070309020205020404" pitchFamily="49" charset="0"/>
                <a:cs typeface="Courier New" panose="02070309020205020404" pitchFamily="49" charset="0"/>
              </a:rPr>
              <a:t>} </a:t>
            </a:r>
            <a:r>
              <a:rPr lang="en-US" b="1" i="1" dirty="0">
                <a:solidFill>
                  <a:srgbClr val="AF00DB"/>
                </a:solidFill>
                <a:latin typeface="Courier New" panose="02070309020205020404" pitchFamily="49" charset="0"/>
                <a:cs typeface="Courier New" panose="02070309020205020404" pitchFamily="49" charset="0"/>
              </a:rPr>
              <a:t>while</a:t>
            </a:r>
            <a:r>
              <a:rPr lang="en-US" b="1" i="1" dirty="0">
                <a:solidFill>
                  <a:srgbClr val="000000"/>
                </a:solidFill>
                <a:latin typeface="Courier New" panose="02070309020205020404" pitchFamily="49" charset="0"/>
                <a:cs typeface="Courier New" panose="02070309020205020404" pitchFamily="49" charset="0"/>
              </a:rPr>
              <a:t> (</a:t>
            </a:r>
            <a:r>
              <a:rPr lang="en-US" b="1" i="1" dirty="0" err="1">
                <a:solidFill>
                  <a:srgbClr val="001080"/>
                </a:solidFill>
                <a:latin typeface="Courier New" panose="02070309020205020404" pitchFamily="49" charset="0"/>
                <a:cs typeface="Courier New" panose="02070309020205020404" pitchFamily="49" charset="0"/>
              </a:rPr>
              <a:t>i</a:t>
            </a:r>
            <a:r>
              <a:rPr lang="en-US" b="1" i="1" dirty="0">
                <a:solidFill>
                  <a:srgbClr val="000000"/>
                </a:solidFill>
                <a:latin typeface="Courier New" panose="02070309020205020404" pitchFamily="49" charset="0"/>
                <a:cs typeface="Courier New" panose="02070309020205020404" pitchFamily="49" charset="0"/>
              </a:rPr>
              <a:t> &lt; </a:t>
            </a:r>
            <a:r>
              <a:rPr lang="en-US" b="1" i="1" dirty="0">
                <a:solidFill>
                  <a:srgbClr val="09885A"/>
                </a:solidFill>
                <a:latin typeface="Courier New" panose="02070309020205020404" pitchFamily="49" charset="0"/>
                <a:cs typeface="Courier New" panose="02070309020205020404" pitchFamily="49" charset="0"/>
              </a:rPr>
              <a:t>10</a:t>
            </a:r>
            <a:r>
              <a:rPr lang="en-US" b="1" i="1" dirty="0">
                <a:solidFill>
                  <a:srgbClr val="000000"/>
                </a:solidFill>
                <a:latin typeface="Courier New" panose="02070309020205020404" pitchFamily="49" charset="0"/>
                <a:cs typeface="Courier New" panose="02070309020205020404" pitchFamily="49" charset="0"/>
              </a:rPr>
              <a:t>);</a:t>
            </a:r>
          </a:p>
          <a:p>
            <a:pPr marL="0" marR="903605" indent="0">
              <a:lnSpc>
                <a:spcPts val="2200"/>
              </a:lnSpc>
              <a:spcBef>
                <a:spcPts val="340"/>
              </a:spcBef>
              <a:buNone/>
            </a:pP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36</a:t>
            </a:fld>
            <a:endParaRPr lang="en-US"/>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Do/While Loop</a:t>
            </a:r>
          </a:p>
        </p:txBody>
      </p:sp>
      <p:sp>
        <p:nvSpPr>
          <p:cNvPr id="5" name="TextBox 4">
            <a:extLst>
              <a:ext uri="{FF2B5EF4-FFF2-40B4-BE49-F238E27FC236}">
                <a16:creationId xmlns:a16="http://schemas.microsoft.com/office/drawing/2014/main" id="{F7AF6EEE-C3CE-3A43-B595-D1778766EB5F}"/>
              </a:ext>
            </a:extLst>
          </p:cNvPr>
          <p:cNvSpPr txBox="1"/>
          <p:nvPr/>
        </p:nvSpPr>
        <p:spPr>
          <a:xfrm>
            <a:off x="4826000" y="2410305"/>
            <a:ext cx="3149600" cy="3574055"/>
          </a:xfrm>
          <a:prstGeom prst="rect">
            <a:avLst/>
          </a:prstGeom>
          <a:noFill/>
        </p:spPr>
        <p:txBody>
          <a:bodyPr wrap="square" rtlCol="0">
            <a:spAutoFit/>
          </a:bodyPr>
          <a:lstStyle/>
          <a:p>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Output:</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0</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1</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2</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3</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4</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5</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6</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7</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8</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9</a:t>
            </a:r>
            <a:endParaRPr lang="en-US" sz="1600" dirty="0"/>
          </a:p>
        </p:txBody>
      </p:sp>
      <p:sp>
        <p:nvSpPr>
          <p:cNvPr id="6" name="TextBox 5">
            <a:extLst>
              <a:ext uri="{FF2B5EF4-FFF2-40B4-BE49-F238E27FC236}">
                <a16:creationId xmlns:a16="http://schemas.microsoft.com/office/drawing/2014/main" id="{AA683D33-6B42-CC44-B526-46AD54B696E2}"/>
              </a:ext>
            </a:extLst>
          </p:cNvPr>
          <p:cNvSpPr txBox="1"/>
          <p:nvPr/>
        </p:nvSpPr>
        <p:spPr>
          <a:xfrm>
            <a:off x="6637337" y="5962070"/>
            <a:ext cx="5551488" cy="369332"/>
          </a:xfrm>
          <a:prstGeom prst="rect">
            <a:avLst/>
          </a:prstGeom>
          <a:noFill/>
        </p:spPr>
        <p:txBody>
          <a:bodyPr wrap="squar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This loop will ALWAYS execute at least once</a:t>
            </a:r>
          </a:p>
        </p:txBody>
      </p:sp>
      <p:sp>
        <p:nvSpPr>
          <p:cNvPr id="7" name="TextBox 6">
            <a:extLst>
              <a:ext uri="{FF2B5EF4-FFF2-40B4-BE49-F238E27FC236}">
                <a16:creationId xmlns:a16="http://schemas.microsoft.com/office/drawing/2014/main" id="{875FFE20-6D35-4248-BB8D-63B5B4545E29}"/>
              </a:ext>
            </a:extLst>
          </p:cNvPr>
          <p:cNvSpPr txBox="1"/>
          <p:nvPr/>
        </p:nvSpPr>
        <p:spPr>
          <a:xfrm>
            <a:off x="7225105" y="2212367"/>
            <a:ext cx="4661115" cy="1323439"/>
          </a:xfrm>
          <a:prstGeom prst="rect">
            <a:avLst/>
          </a:prstGeom>
          <a:noFill/>
        </p:spPr>
        <p:txBody>
          <a:bodyPr wrap="square" rtlCol="0">
            <a:spAutoFit/>
          </a:bodyPr>
          <a:lstStyle/>
          <a:p>
            <a:r>
              <a:rPr lang="en-US" sz="1600" b="1" i="1" dirty="0">
                <a:solidFill>
                  <a:srgbClr val="0000FF"/>
                </a:solidFill>
                <a:latin typeface="Courier New" panose="02070309020205020404" pitchFamily="49" charset="0"/>
                <a:cs typeface="Courier New" panose="02070309020205020404" pitchFamily="49" charset="0"/>
              </a:rPr>
              <a:t>let</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err="1">
                <a:solidFill>
                  <a:srgbClr val="001080"/>
                </a:solidFill>
                <a:latin typeface="Courier New" panose="02070309020205020404" pitchFamily="49" charset="0"/>
                <a:cs typeface="Courier New" panose="02070309020205020404" pitchFamily="49" charset="0"/>
              </a:rPr>
              <a:t>i</a:t>
            </a:r>
            <a:r>
              <a:rPr lang="en-US" sz="1600" b="1" i="1" dirty="0">
                <a:solidFill>
                  <a:srgbClr val="000000"/>
                </a:solidFill>
                <a:latin typeface="Courier New" panose="02070309020205020404" pitchFamily="49" charset="0"/>
                <a:cs typeface="Courier New" panose="02070309020205020404" pitchFamily="49" charset="0"/>
              </a:rPr>
              <a:t> = </a:t>
            </a:r>
            <a:r>
              <a:rPr lang="en-US" sz="1600" b="1" i="1" dirty="0">
                <a:solidFill>
                  <a:srgbClr val="09885A"/>
                </a:solidFill>
                <a:latin typeface="Courier New" panose="02070309020205020404" pitchFamily="49" charset="0"/>
                <a:cs typeface="Courier New" panose="02070309020205020404" pitchFamily="49" charset="0"/>
              </a:rPr>
              <a:t>11</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a:solidFill>
                  <a:srgbClr val="AF00DB"/>
                </a:solidFill>
                <a:latin typeface="Courier New" panose="02070309020205020404" pitchFamily="49" charset="0"/>
                <a:cs typeface="Courier New" panose="02070309020205020404" pitchFamily="49" charset="0"/>
              </a:rPr>
              <a:t>do</a:t>
            </a:r>
            <a:r>
              <a:rPr lang="en-US" sz="1600" b="1" i="1" dirty="0">
                <a:solidFill>
                  <a:srgbClr val="000000"/>
                </a:solidFill>
                <a:latin typeface="Courier New" panose="02070309020205020404" pitchFamily="49" charset="0"/>
                <a:cs typeface="Courier New" panose="02070309020205020404" pitchFamily="49" charset="0"/>
              </a:rPr>
              <a:t> {</a:t>
            </a:r>
          </a:p>
          <a:p>
            <a:r>
              <a:rPr lang="en-US" sz="1600" b="1" i="1" dirty="0">
                <a:solidFill>
                  <a:srgbClr val="267F99"/>
                </a:solidFill>
                <a:latin typeface="Courier New" panose="02070309020205020404" pitchFamily="49" charset="0"/>
                <a:cs typeface="Courier New" panose="02070309020205020404" pitchFamily="49" charset="0"/>
              </a:rPr>
              <a:t>  </a:t>
            </a:r>
            <a:r>
              <a:rPr lang="en-US" sz="1600" b="1" i="1" dirty="0" err="1">
                <a:solidFill>
                  <a:srgbClr val="267F99"/>
                </a:solidFill>
                <a:latin typeface="Courier New" panose="02070309020205020404" pitchFamily="49" charset="0"/>
                <a:cs typeface="Courier New" panose="02070309020205020404" pitchFamily="49" charset="0"/>
              </a:rPr>
              <a:t>console</a:t>
            </a:r>
            <a:r>
              <a:rPr lang="en-US" sz="1600" b="1" i="1" dirty="0" err="1">
                <a:solidFill>
                  <a:srgbClr val="000000"/>
                </a:solidFill>
                <a:latin typeface="Courier New" panose="02070309020205020404" pitchFamily="49" charset="0"/>
                <a:cs typeface="Courier New" panose="02070309020205020404" pitchFamily="49" charset="0"/>
              </a:rPr>
              <a:t>.</a:t>
            </a:r>
            <a:r>
              <a:rPr lang="en-US" sz="1600" b="1" i="1" dirty="0" err="1">
                <a:solidFill>
                  <a:srgbClr val="795E26"/>
                </a:solidFill>
                <a:latin typeface="Courier New" panose="02070309020205020404" pitchFamily="49" charset="0"/>
                <a:cs typeface="Courier New" panose="02070309020205020404" pitchFamily="49" charset="0"/>
              </a:rPr>
              <a:t>log</a:t>
            </a:r>
            <a:r>
              <a:rPr lang="en-US" sz="1600" b="1" i="1" dirty="0">
                <a:solidFill>
                  <a:srgbClr val="000000"/>
                </a:solidFill>
                <a:latin typeface="Courier New" panose="02070309020205020404" pitchFamily="49" charset="0"/>
                <a:cs typeface="Courier New" panose="02070309020205020404" pitchFamily="49" charset="0"/>
              </a:rPr>
              <a:t>(</a:t>
            </a:r>
            <a:r>
              <a:rPr lang="en-US" sz="1600" b="1" i="1" dirty="0">
                <a:solidFill>
                  <a:srgbClr val="A31515"/>
                </a:solidFill>
                <a:latin typeface="Courier New" panose="02070309020205020404" pitchFamily="49" charset="0"/>
                <a:cs typeface="Courier New" panose="02070309020205020404" pitchFamily="49" charset="0"/>
              </a:rPr>
              <a:t>'The number is '</a:t>
            </a:r>
            <a:r>
              <a:rPr lang="en-US" sz="1600" b="1" i="1" dirty="0">
                <a:solidFill>
                  <a:srgbClr val="000000"/>
                </a:solidFill>
                <a:latin typeface="Courier New" panose="02070309020205020404" pitchFamily="49" charset="0"/>
                <a:cs typeface="Courier New" panose="02070309020205020404" pitchFamily="49" charset="0"/>
              </a:rPr>
              <a:t> + </a:t>
            </a:r>
            <a:r>
              <a:rPr lang="en-US" sz="1600" b="1" i="1" dirty="0" err="1">
                <a:solidFill>
                  <a:srgbClr val="001080"/>
                </a:solidFill>
                <a:latin typeface="Courier New" panose="02070309020205020404" pitchFamily="49" charset="0"/>
                <a:cs typeface="Courier New" panose="02070309020205020404" pitchFamily="49" charset="0"/>
              </a:rPr>
              <a:t>i</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a:solidFill>
                  <a:srgbClr val="001080"/>
                </a:solidFill>
                <a:latin typeface="Courier New" panose="02070309020205020404" pitchFamily="49" charset="0"/>
                <a:cs typeface="Courier New" panose="02070309020205020404" pitchFamily="49" charset="0"/>
              </a:rPr>
              <a:t>  </a:t>
            </a:r>
            <a:r>
              <a:rPr lang="en-US" sz="1600" b="1" i="1" dirty="0" err="1">
                <a:solidFill>
                  <a:srgbClr val="001080"/>
                </a:solidFill>
                <a:latin typeface="Courier New" panose="02070309020205020404" pitchFamily="49" charset="0"/>
                <a:cs typeface="Courier New" panose="02070309020205020404" pitchFamily="49" charset="0"/>
              </a:rPr>
              <a:t>i</a:t>
            </a:r>
            <a:r>
              <a:rPr lang="en-US" sz="1600" b="1" i="1" dirty="0">
                <a:solidFill>
                  <a:srgbClr val="000000"/>
                </a:solidFill>
                <a:latin typeface="Courier New" panose="02070309020205020404" pitchFamily="49" charset="0"/>
                <a:cs typeface="Courier New" panose="02070309020205020404" pitchFamily="49" charset="0"/>
              </a:rPr>
              <a:t>++;</a:t>
            </a:r>
          </a:p>
          <a:p>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a:solidFill>
                  <a:srgbClr val="AF00DB"/>
                </a:solidFill>
                <a:latin typeface="Courier New" panose="02070309020205020404" pitchFamily="49" charset="0"/>
                <a:cs typeface="Courier New" panose="02070309020205020404" pitchFamily="49" charset="0"/>
              </a:rPr>
              <a:t>while</a:t>
            </a:r>
            <a:r>
              <a:rPr lang="en-US" sz="1600" b="1" i="1" dirty="0">
                <a:solidFill>
                  <a:srgbClr val="000000"/>
                </a:solidFill>
                <a:latin typeface="Courier New" panose="02070309020205020404" pitchFamily="49" charset="0"/>
                <a:cs typeface="Courier New" panose="02070309020205020404" pitchFamily="49" charset="0"/>
              </a:rPr>
              <a:t> (</a:t>
            </a:r>
            <a:r>
              <a:rPr lang="en-US" sz="1600" b="1" i="1" dirty="0" err="1">
                <a:solidFill>
                  <a:srgbClr val="001080"/>
                </a:solidFill>
                <a:latin typeface="Courier New" panose="02070309020205020404" pitchFamily="49" charset="0"/>
                <a:cs typeface="Courier New" panose="02070309020205020404" pitchFamily="49" charset="0"/>
              </a:rPr>
              <a:t>i</a:t>
            </a:r>
            <a:r>
              <a:rPr lang="en-US" sz="1600" b="1" i="1" dirty="0">
                <a:solidFill>
                  <a:srgbClr val="000000"/>
                </a:solidFill>
                <a:latin typeface="Courier New" panose="02070309020205020404" pitchFamily="49" charset="0"/>
                <a:cs typeface="Courier New" panose="02070309020205020404" pitchFamily="49" charset="0"/>
              </a:rPr>
              <a:t> &lt; </a:t>
            </a:r>
            <a:r>
              <a:rPr lang="en-US" sz="1600" b="1" i="1" dirty="0">
                <a:solidFill>
                  <a:srgbClr val="09885A"/>
                </a:solidFill>
                <a:latin typeface="Courier New" panose="02070309020205020404" pitchFamily="49" charset="0"/>
                <a:cs typeface="Courier New" panose="02070309020205020404" pitchFamily="49" charset="0"/>
              </a:rPr>
              <a:t>10</a:t>
            </a:r>
            <a:r>
              <a:rPr lang="en-US" sz="1600" b="1" i="1" dirty="0">
                <a:solidFill>
                  <a:srgbClr val="000000"/>
                </a:solidFill>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31EF67E9-9010-D846-92ED-F8D81F2B7D74}"/>
              </a:ext>
            </a:extLst>
          </p:cNvPr>
          <p:cNvSpPr txBox="1"/>
          <p:nvPr/>
        </p:nvSpPr>
        <p:spPr>
          <a:xfrm>
            <a:off x="7980862" y="3939482"/>
            <a:ext cx="3149600" cy="650178"/>
          </a:xfrm>
          <a:prstGeom prst="rect">
            <a:avLst/>
          </a:prstGeom>
          <a:noFill/>
        </p:spPr>
        <p:txBody>
          <a:bodyPr wrap="square" rtlCol="0">
            <a:spAutoFit/>
          </a:bodyPr>
          <a:lstStyle/>
          <a:p>
            <a:r>
              <a:rPr lang="en-US" sz="1600" b="1" dirty="0">
                <a:solidFill>
                  <a:srgbClr val="AB263D"/>
                </a:solidFill>
                <a:latin typeface="Verdana" panose="020B0604030504040204" pitchFamily="34" charset="0"/>
                <a:ea typeface="Verdana" panose="020B0604030504040204" pitchFamily="34" charset="0"/>
                <a:cs typeface="Verdana" panose="020B0604030504040204" pitchFamily="34" charset="0"/>
              </a:rPr>
              <a:t>Output:</a:t>
            </a:r>
          </a:p>
          <a:p>
            <a:pPr marR="903605">
              <a:lnSpc>
                <a:spcPts val="2200"/>
              </a:lnSpc>
              <a:spcBef>
                <a:spcPts val="340"/>
              </a:spcBef>
            </a:pPr>
            <a:r>
              <a:rPr lang="en-US" sz="1600" b="1" i="1" dirty="0">
                <a:solidFill>
                  <a:srgbClr val="AB263D"/>
                </a:solidFill>
                <a:latin typeface="Courier New" panose="02070309020205020404" pitchFamily="49" charset="0"/>
                <a:ea typeface="Verdana" panose="020B0604030504040204" pitchFamily="34" charset="0"/>
                <a:cs typeface="Courier New" panose="02070309020205020404" pitchFamily="49" charset="0"/>
              </a:rPr>
              <a:t>The number is 11</a:t>
            </a:r>
          </a:p>
        </p:txBody>
      </p:sp>
    </p:spTree>
    <p:extLst>
      <p:ext uri="{BB962C8B-B14F-4D97-AF65-F5344CB8AC3E}">
        <p14:creationId xmlns:p14="http://schemas.microsoft.com/office/powerpoint/2010/main" val="1156979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37</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3800" b="1" dirty="0">
                <a:latin typeface="Verdana" panose="020B0604030504040204" pitchFamily="34" charset="0"/>
                <a:ea typeface="Verdana" panose="020B0604030504040204" pitchFamily="34" charset="0"/>
                <a:cs typeface="Verdana" panose="020B0604030504040204" pitchFamily="34" charset="0"/>
              </a:rPr>
              <a:t>Questions?</a:t>
            </a:r>
          </a:p>
          <a:p>
            <a:pPr algn="ctr"/>
            <a:endParaRPr lang="en-US" dirty="0"/>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414202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b="1" dirty="0">
                <a:latin typeface="Verdana" panose="020B0604030504040204" pitchFamily="34" charset="0"/>
                <a:ea typeface="Verdana" panose="020B0604030504040204" pitchFamily="34" charset="0"/>
                <a:cs typeface="Verdana" panose="020B0604030504040204" pitchFamily="34" charset="0"/>
              </a:rPr>
              <a:t>There are many languages and environments that you can develop web applications in, each with great strengths and great weaknesses.</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Node.js is a JavaScript runtime environment that runs on a computer, rather than in a browser.</a:t>
            </a:r>
          </a:p>
          <a:p>
            <a:pPr>
              <a:buClr>
                <a:srgbClr val="C00000"/>
              </a:buClr>
            </a:pPr>
            <a:r>
              <a:rPr lang="en-US" sz="1800" dirty="0">
                <a:latin typeface="Verdana" panose="020B0604030504040204" pitchFamily="34" charset="0"/>
                <a:ea typeface="Verdana" panose="020B0604030504040204" pitchFamily="34" charset="0"/>
                <a:cs typeface="Verdana" panose="020B0604030504040204" pitchFamily="34" charset="0"/>
              </a:rPr>
              <a:t>In simple terms, it’s JavaScript being run as a script on a computer.</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You can run these scripts from the command line.</a:t>
            </a:r>
          </a:p>
          <a:p>
            <a:pPr marL="0" indent="0">
              <a:buClr>
                <a:srgbClr val="C00000"/>
              </a:buClr>
              <a:buNone/>
            </a:pPr>
            <a:r>
              <a:rPr lang="en-US" sz="2000" dirty="0">
                <a:latin typeface="Verdana" panose="020B0604030504040204" pitchFamily="34" charset="0"/>
                <a:ea typeface="Verdana" panose="020B0604030504040204" pitchFamily="34" charset="0"/>
                <a:cs typeface="Verdana" panose="020B0604030504040204" pitchFamily="34" charset="0"/>
              </a:rPr>
              <a:t>Node.js often comes bundled with </a:t>
            </a:r>
            <a:r>
              <a:rPr lang="en-US" sz="2000" dirty="0" err="1">
                <a:latin typeface="Verdana" panose="020B0604030504040204" pitchFamily="34" charset="0"/>
                <a:ea typeface="Verdana" panose="020B0604030504040204" pitchFamily="34" charset="0"/>
                <a:cs typeface="Verdana" panose="020B0604030504040204" pitchFamily="34" charset="0"/>
              </a:rPr>
              <a:t>npm</a:t>
            </a:r>
            <a:r>
              <a:rPr lang="en-US" sz="2000">
                <a:latin typeface="Verdana" panose="020B0604030504040204" pitchFamily="34" charset="0"/>
                <a:ea typeface="Verdana" panose="020B0604030504040204" pitchFamily="34" charset="0"/>
                <a:cs typeface="Verdana" panose="020B0604030504040204" pitchFamily="34" charset="0"/>
              </a:rPr>
              <a:t>, the Node.js Package Manager, which allows you to add dependencies to your application.</a:t>
            </a:r>
          </a:p>
          <a:p>
            <a:pPr>
              <a:buClr>
                <a:srgbClr val="C00000"/>
              </a:buClr>
            </a:pPr>
            <a:r>
              <a:rPr lang="en-US" sz="1800">
                <a:latin typeface="Verdana" panose="020B0604030504040204" pitchFamily="34" charset="0"/>
                <a:ea typeface="Verdana" panose="020B0604030504040204" pitchFamily="34" charset="0"/>
                <a:cs typeface="Verdana" panose="020B0604030504040204" pitchFamily="34" charset="0"/>
              </a:rPr>
              <a:t>In Node, you use the </a:t>
            </a:r>
            <a:r>
              <a:rPr lang="en-US" sz="1800" b="1" i="1">
                <a:solidFill>
                  <a:srgbClr val="AB263D"/>
                </a:solidFill>
                <a:latin typeface="Courier New" panose="02070309020205020404" pitchFamily="49" charset="0"/>
                <a:ea typeface="Verdana" panose="020B0604030504040204" pitchFamily="34" charset="0"/>
                <a:cs typeface="Courier New" panose="02070309020205020404" pitchFamily="49" charset="0"/>
              </a:rPr>
              <a:t>require</a:t>
            </a:r>
            <a:r>
              <a:rPr lang="en-US" sz="1800">
                <a:latin typeface="Verdana" panose="020B0604030504040204" pitchFamily="34" charset="0"/>
                <a:ea typeface="Verdana" panose="020B0604030504040204" pitchFamily="34" charset="0"/>
                <a:cs typeface="Verdana" panose="020B0604030504040204" pitchFamily="34" charset="0"/>
              </a:rPr>
              <a:t> function to require other modules (from packages, or from other files).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What is Node.js?</a:t>
            </a:r>
          </a:p>
        </p:txBody>
      </p:sp>
    </p:spTree>
    <p:extLst>
      <p:ext uri="{BB962C8B-B14F-4D97-AF65-F5344CB8AC3E}">
        <p14:creationId xmlns:p14="http://schemas.microsoft.com/office/powerpoint/2010/main" val="206059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b="1">
                <a:latin typeface="Verdana" panose="020B0604030504040204" pitchFamily="34" charset="0"/>
                <a:ea typeface="Verdana" panose="020B0604030504040204" pitchFamily="34" charset="0"/>
                <a:cs typeface="Verdana" panose="020B0604030504040204" pitchFamily="34" charset="0"/>
              </a:rPr>
              <a:t>Node.js has been chosen for this course for several reasons:</a:t>
            </a:r>
          </a:p>
          <a:p>
            <a:pPr>
              <a:buClr>
                <a:srgbClr val="C00000"/>
              </a:buClr>
            </a:pPr>
            <a:r>
              <a:rPr lang="en-US" sz="1800">
                <a:latin typeface="Verdana" panose="020B0604030504040204" pitchFamily="34" charset="0"/>
                <a:ea typeface="Verdana" panose="020B0604030504040204" pitchFamily="34" charset="0"/>
                <a:cs typeface="Verdana" panose="020B0604030504040204" pitchFamily="34" charset="0"/>
              </a:rPr>
              <a:t>It is particularly easy to setup</a:t>
            </a:r>
          </a:p>
          <a:p>
            <a:pPr>
              <a:buClr>
                <a:srgbClr val="C00000"/>
              </a:buClr>
            </a:pPr>
            <a:r>
              <a:rPr lang="en-US" sz="1800">
                <a:latin typeface="Verdana" panose="020B0604030504040204" pitchFamily="34" charset="0"/>
                <a:ea typeface="Verdana" panose="020B0604030504040204" pitchFamily="34" charset="0"/>
                <a:cs typeface="Verdana" panose="020B0604030504040204" pitchFamily="34" charset="0"/>
              </a:rPr>
              <a:t>For the sake of learning, it will be much easier on you to learn one programming language for both the frontend and backend rather than to learn one programming language for the frontend and another on the backend.</a:t>
            </a:r>
          </a:p>
          <a:p>
            <a:pPr>
              <a:buClr>
                <a:srgbClr val="C00000"/>
              </a:buClr>
            </a:pPr>
            <a:r>
              <a:rPr lang="en-US" sz="1800">
                <a:latin typeface="Verdana" panose="020B0604030504040204" pitchFamily="34" charset="0"/>
                <a:ea typeface="Verdana" panose="020B0604030504040204" pitchFamily="34" charset="0"/>
                <a:cs typeface="Verdana" panose="020B0604030504040204" pitchFamily="34" charset="0"/>
              </a:rPr>
              <a:t>There are many node packages available for you to use.</a:t>
            </a:r>
          </a:p>
          <a:p>
            <a:pPr>
              <a:buClr>
                <a:srgbClr val="C00000"/>
              </a:buClr>
            </a:pPr>
            <a:r>
              <a:rPr lang="en-US" sz="1800">
                <a:latin typeface="Verdana" panose="020B0604030504040204" pitchFamily="34" charset="0"/>
                <a:ea typeface="Verdana" panose="020B0604030504040204" pitchFamily="34" charset="0"/>
                <a:cs typeface="Verdana" panose="020B0604030504040204" pitchFamily="34" charset="0"/>
              </a:rPr>
              <a:t>Node.js promotes extremely modular code, making it easy to organize your code.</a:t>
            </a:r>
          </a:p>
          <a:p>
            <a:pPr>
              <a:buClr>
                <a:srgbClr val="C00000"/>
              </a:buClr>
            </a:pPr>
            <a:r>
              <a:rPr lang="en-US" sz="1800">
                <a:latin typeface="Verdana" panose="020B0604030504040204" pitchFamily="34" charset="0"/>
                <a:ea typeface="Verdana" panose="020B0604030504040204" pitchFamily="34" charset="0"/>
                <a:cs typeface="Verdana" panose="020B0604030504040204" pitchFamily="34" charset="0"/>
              </a:rPr>
              <a:t>Node.js scripts can be run via the command line, making it very easy to test your code without building out your actual web applications, but rather making and running other scripts. You can then phase your code into a web application in a more natural way.</a:t>
            </a: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Why Are We Using Node.js?</a:t>
            </a:r>
          </a:p>
        </p:txBody>
      </p:sp>
    </p:spTree>
    <p:extLst>
      <p:ext uri="{BB962C8B-B14F-4D97-AF65-F5344CB8AC3E}">
        <p14:creationId xmlns:p14="http://schemas.microsoft.com/office/powerpoint/2010/main" val="349756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indent="0">
              <a:buClr>
                <a:srgbClr val="C00000"/>
              </a:buClr>
              <a:buNone/>
            </a:pPr>
            <a:r>
              <a:rPr lang="en-US" sz="2000">
                <a:latin typeface="Verdana" panose="020B0604030504040204" pitchFamily="34" charset="0"/>
                <a:ea typeface="Verdana" panose="020B0604030504040204" pitchFamily="34" charset="0"/>
                <a:cs typeface="Verdana" panose="020B0604030504040204" pitchFamily="34" charset="0"/>
              </a:rPr>
              <a:t>Generally, a module is an individual unit that can be plugged into another system or codebase with relative ease. Modules do not have to be related, allowing you to write a system that allows  many different things to interact with each other by writing code that glues them all together.</a:t>
            </a:r>
          </a:p>
          <a:p>
            <a:pPr marL="0" indent="0">
              <a:buClr>
                <a:srgbClr val="C00000"/>
              </a:buClr>
              <a:buNone/>
            </a:pPr>
            <a:r>
              <a:rPr lang="en-US" sz="2000">
                <a:latin typeface="Verdana" panose="020B0604030504040204" pitchFamily="34" charset="0"/>
                <a:ea typeface="Verdana" panose="020B0604030504040204" pitchFamily="34" charset="0"/>
                <a:cs typeface="Verdana" panose="020B0604030504040204" pitchFamily="34" charset="0"/>
              </a:rPr>
              <a:t>They are very flexible and allow you to organize your code very well!</a:t>
            </a:r>
          </a:p>
          <a:p>
            <a:pPr marL="0" indent="0">
              <a:buClr>
                <a:srgbClr val="C00000"/>
              </a:buClr>
              <a:buNone/>
            </a:pPr>
            <a:r>
              <a:rPr lang="en-US" sz="2000">
                <a:latin typeface="Verdana" panose="020B0604030504040204" pitchFamily="34" charset="0"/>
                <a:ea typeface="Verdana" panose="020B0604030504040204" pitchFamily="34" charset="0"/>
                <a:cs typeface="Verdana" panose="020B0604030504040204" pitchFamily="34" charset="0"/>
              </a:rPr>
              <a:t>In Node.js, you will be using modules everywhere. In our case, a module will be a specific object (think, an instance of a class) that has certain methods and data that you can access from other scripts. You will create your first module in lecture 2.</a:t>
            </a: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What Is a Module?</a:t>
            </a:r>
          </a:p>
        </p:txBody>
      </p:sp>
    </p:spTree>
    <p:extLst>
      <p:ext uri="{BB962C8B-B14F-4D97-AF65-F5344CB8AC3E}">
        <p14:creationId xmlns:p14="http://schemas.microsoft.com/office/powerpoint/2010/main" val="735536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marR="681990" indent="0">
              <a:lnSpc>
                <a:spcPts val="2200"/>
              </a:lnSpc>
              <a:spcBef>
                <a:spcPts val="340"/>
              </a:spcBef>
              <a:buNone/>
            </a:pPr>
            <a:r>
              <a:rPr lang="en-US" sz="2000">
                <a:latin typeface="Verdana" panose="020B0604030504040204" pitchFamily="34" charset="0"/>
                <a:ea typeface="Verdana" panose="020B0604030504040204" pitchFamily="34" charset="0"/>
                <a:cs typeface="Verdana" panose="020B0604030504040204" pitchFamily="34" charset="0"/>
              </a:rPr>
              <a:t>Node.js has a </a:t>
            </a:r>
            <a:r>
              <a:rPr lang="en-US" sz="2000" i="1">
                <a:latin typeface="Verdana" panose="020B0604030504040204" pitchFamily="34" charset="0"/>
                <a:ea typeface="Verdana" panose="020B0604030504040204" pitchFamily="34" charset="0"/>
                <a:cs typeface="Verdana" panose="020B0604030504040204" pitchFamily="34" charset="0"/>
              </a:rPr>
              <a:t>massive </a:t>
            </a:r>
            <a:r>
              <a:rPr lang="en-US" sz="2000">
                <a:latin typeface="Verdana" panose="020B0604030504040204" pitchFamily="34" charset="0"/>
                <a:ea typeface="Verdana" panose="020B0604030504040204" pitchFamily="34" charset="0"/>
                <a:cs typeface="Verdana" panose="020B0604030504040204" pitchFamily="34" charset="0"/>
              </a:rPr>
              <a:t>repository of published code that you can very easily pull into your  assignments (where applicable) through the </a:t>
            </a:r>
            <a:r>
              <a:rPr lang="en-US" sz="2000" i="1">
                <a:latin typeface="Verdana" panose="020B0604030504040204" pitchFamily="34" charset="0"/>
                <a:ea typeface="Verdana" panose="020B0604030504040204" pitchFamily="34" charset="0"/>
                <a:cs typeface="Verdana" panose="020B0604030504040204" pitchFamily="34" charset="0"/>
              </a:rPr>
              <a:t>node package manager </a:t>
            </a:r>
            <a:r>
              <a:rPr lang="en-US" sz="2000">
                <a:latin typeface="Verdana" panose="020B0604030504040204" pitchFamily="34" charset="0"/>
                <a:ea typeface="Verdana" panose="020B0604030504040204" pitchFamily="34" charset="0"/>
                <a:cs typeface="Verdana" panose="020B0604030504040204" pitchFamily="34" charset="0"/>
              </a:rPr>
              <a:t>(</a:t>
            </a:r>
            <a:r>
              <a:rPr lang="en-US" sz="2000" err="1">
                <a:latin typeface="Verdana" panose="020B0604030504040204" pitchFamily="34" charset="0"/>
                <a:ea typeface="Verdana" panose="020B0604030504040204" pitchFamily="34" charset="0"/>
                <a:cs typeface="Verdana" panose="020B0604030504040204" pitchFamily="34" charset="0"/>
              </a:rPr>
              <a:t>npm</a:t>
            </a:r>
            <a:r>
              <a:rPr lang="en-US" sz="2000">
                <a:latin typeface="Verdana" panose="020B0604030504040204" pitchFamily="34" charset="0"/>
                <a:ea typeface="Verdana" panose="020B0604030504040204" pitchFamily="34" charset="0"/>
                <a:cs typeface="Verdana" panose="020B0604030504040204" pitchFamily="34" charset="0"/>
              </a:rPr>
              <a:t>).</a:t>
            </a:r>
          </a:p>
          <a:p>
            <a:pPr marL="0" marR="5080" indent="0">
              <a:lnSpc>
                <a:spcPct val="90300"/>
              </a:lnSpc>
              <a:spcBef>
                <a:spcPts val="1325"/>
              </a:spcBef>
              <a:buNone/>
            </a:pPr>
            <a:r>
              <a:rPr lang="en-US" sz="2000">
                <a:latin typeface="Verdana" panose="020B0604030504040204" pitchFamily="34" charset="0"/>
                <a:ea typeface="Verdana" panose="020B0604030504040204" pitchFamily="34" charset="0"/>
                <a:cs typeface="Verdana" panose="020B0604030504040204" pitchFamily="34" charset="0"/>
              </a:rPr>
              <a:t>You will require the modules that your packages export, and use code that other people have  created, tested, and tried. You will then use these packages to expand on your own applications  and build out fully functional applications.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What Are Packages and NPM?</a:t>
            </a:r>
          </a:p>
        </p:txBody>
      </p:sp>
    </p:spTree>
    <p:extLst>
      <p:ext uri="{BB962C8B-B14F-4D97-AF65-F5344CB8AC3E}">
        <p14:creationId xmlns:p14="http://schemas.microsoft.com/office/powerpoint/2010/main" val="382851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88317"/>
            <a:ext cx="11585731" cy="4385167"/>
          </a:xfrm>
        </p:spPr>
        <p:txBody>
          <a:bodyPr/>
          <a:lstStyle/>
          <a:p>
            <a:pPr marL="0" marR="903605" indent="0">
              <a:lnSpc>
                <a:spcPts val="2200"/>
              </a:lnSpc>
              <a:spcBef>
                <a:spcPts val="340"/>
              </a:spcBef>
              <a:buNone/>
            </a:pP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No programming environment is complete without our next step! Let’s check that you configured and installed Node.js properly by running our first file, </a:t>
            </a:r>
            <a:r>
              <a:rPr lang="en-US" sz="2000" b="1" i="1" dirty="0" err="1">
                <a:solidFill>
                  <a:srgbClr val="AB263D"/>
                </a:solidFill>
                <a:latin typeface="Courier New"/>
                <a:cs typeface="Courier New"/>
              </a:rPr>
              <a:t>hello.js</a:t>
            </a:r>
            <a:r>
              <a:rPr lang="en-US" sz="2000" dirty="0">
                <a:solidFill>
                  <a:srgbClr val="404040"/>
                </a:solidFill>
              </a:rPr>
              <a:t>.  The file is available on the course’s GitHub.</a:t>
            </a:r>
            <a:endParaRPr lang="en-US" sz="2000" dirty="0"/>
          </a:p>
          <a:p>
            <a:pPr marL="12700">
              <a:lnSpc>
                <a:spcPct val="100000"/>
              </a:lnSpc>
              <a:spcBef>
                <a:spcPts val="1090"/>
              </a:spcBef>
            </a:pPr>
            <a:r>
              <a:rPr lang="en-US" sz="1800" dirty="0">
                <a:solidFill>
                  <a:srgbClr val="404040"/>
                </a:solidFill>
                <a:latin typeface="Verdana" panose="020B0604030504040204" pitchFamily="34" charset="0"/>
                <a:ea typeface="Verdana" panose="020B0604030504040204" pitchFamily="34" charset="0"/>
                <a:cs typeface="Verdana" panose="020B0604030504040204" pitchFamily="34" charset="0"/>
              </a:rPr>
              <a:t>You can do this with the command </a:t>
            </a:r>
            <a:r>
              <a:rPr lang="en-US" sz="1800" b="1" i="1" dirty="0">
                <a:solidFill>
                  <a:srgbClr val="AB263D"/>
                </a:solidFill>
                <a:latin typeface="Courier New"/>
                <a:cs typeface="Courier New"/>
              </a:rPr>
              <a:t>node </a:t>
            </a:r>
            <a:r>
              <a:rPr lang="en-US" sz="1800" b="1" i="1" dirty="0" err="1">
                <a:solidFill>
                  <a:srgbClr val="AB263D"/>
                </a:solidFill>
                <a:latin typeface="Courier New"/>
                <a:cs typeface="Courier New"/>
              </a:rPr>
              <a:t>hello.js</a:t>
            </a:r>
            <a:endParaRPr lang="en-US" sz="1800" b="1" i="1" dirty="0">
              <a:solidFill>
                <a:srgbClr val="AB263D"/>
              </a:solidFill>
              <a:latin typeface="Courier New"/>
              <a:cs typeface="Courier New"/>
            </a:endParaRPr>
          </a:p>
          <a:p>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If you look at this file, you will notice that it is only one line. You will be able to log messages to your terminal using the </a:t>
            </a:r>
            <a:r>
              <a:rPr lang="en-US" sz="2000" b="1" i="1" dirty="0" err="1">
                <a:solidFill>
                  <a:srgbClr val="267F99"/>
                </a:solidFill>
                <a:latin typeface="Courier New" panose="02070309020205020404" pitchFamily="49" charset="0"/>
                <a:cs typeface="Courier New" panose="02070309020205020404" pitchFamily="49" charset="0"/>
              </a:rPr>
              <a:t>console</a:t>
            </a:r>
            <a:r>
              <a:rPr lang="en-US" sz="2000" b="1" i="1" dirty="0" err="1">
                <a:solidFill>
                  <a:srgbClr val="000000"/>
                </a:solidFill>
                <a:latin typeface="Courier New" panose="02070309020205020404" pitchFamily="49" charset="0"/>
                <a:cs typeface="Courier New" panose="02070309020205020404" pitchFamily="49" charset="0"/>
              </a:rPr>
              <a:t>.</a:t>
            </a:r>
            <a:r>
              <a:rPr lang="en-US" sz="2000" b="1" i="1" dirty="0" err="1">
                <a:solidFill>
                  <a:srgbClr val="795E26"/>
                </a:solidFill>
                <a:latin typeface="Courier New" panose="02070309020205020404" pitchFamily="49" charset="0"/>
                <a:cs typeface="Courier New" panose="02070309020205020404" pitchFamily="49" charset="0"/>
              </a:rPr>
              <a:t>log</a:t>
            </a:r>
            <a:r>
              <a:rPr lang="en-US" sz="2000" b="1" i="1" dirty="0">
                <a:solidFill>
                  <a:srgbClr val="000000"/>
                </a:solidFill>
                <a:latin typeface="Courier New" panose="02070309020205020404" pitchFamily="49" charset="0"/>
                <a:cs typeface="Courier New" panose="02070309020205020404" pitchFamily="49" charset="0"/>
              </a:rPr>
              <a:t>()</a:t>
            </a:r>
            <a:r>
              <a:rPr lang="en-US" sz="2000" dirty="0">
                <a:solidFill>
                  <a:srgbClr val="404040"/>
                </a:solidFill>
                <a:latin typeface="Verdana" panose="020B0604030504040204" pitchFamily="34" charset="0"/>
                <a:ea typeface="Verdana" panose="020B0604030504040204" pitchFamily="34" charset="0"/>
                <a:cs typeface="Verdana" panose="020B0604030504040204" pitchFamily="34" charset="0"/>
              </a:rPr>
              <a:t>function</a:t>
            </a:r>
            <a:r>
              <a:rPr lang="en-US" sz="2000" dirty="0">
                <a:solidFill>
                  <a:srgbClr val="404040"/>
                </a:solidFill>
              </a:rPr>
              <a:t>.</a:t>
            </a:r>
            <a:endParaRPr lang="en-US" sz="2000" dirty="0"/>
          </a:p>
          <a:p>
            <a:pPr marL="0" marR="681990" indent="0">
              <a:lnSpc>
                <a:spcPts val="2200"/>
              </a:lnSpc>
              <a:spcBef>
                <a:spcPts val="340"/>
              </a:spcBef>
              <a:buNone/>
            </a:pPr>
            <a:endParaRPr lang="en-US" sz="20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8</a:t>
            </a:fld>
            <a:endParaRPr lang="en-US"/>
          </a:p>
        </p:txBody>
      </p:sp>
      <p:sp>
        <p:nvSpPr>
          <p:cNvPr id="4" name="Title 3"/>
          <p:cNvSpPr>
            <a:spLocks noGrp="1"/>
          </p:cNvSpPr>
          <p:nvPr>
            <p:ph type="title"/>
          </p:nvPr>
        </p:nvSpPr>
        <p:spPr/>
        <p:txBody>
          <a:bodyPr/>
          <a:lstStyle/>
          <a:p>
            <a:r>
              <a:rPr lang="en-US">
                <a:solidFill>
                  <a:srgbClr val="AB262E"/>
                </a:solidFill>
                <a:latin typeface="Verdana" panose="020B0604030504040204" pitchFamily="34" charset="0"/>
                <a:ea typeface="Verdana" panose="020B0604030504040204" pitchFamily="34" charset="0"/>
                <a:cs typeface="Verdana" panose="020B0604030504040204" pitchFamily="34" charset="0"/>
              </a:rPr>
              <a:t>Testing Your Install</a:t>
            </a:r>
          </a:p>
        </p:txBody>
      </p:sp>
    </p:spTree>
    <p:extLst>
      <p:ext uri="{BB962C8B-B14F-4D97-AF65-F5344CB8AC3E}">
        <p14:creationId xmlns:p14="http://schemas.microsoft.com/office/powerpoint/2010/main" val="3215505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9</a:t>
            </a:fld>
            <a:endParaRPr lang="en-US"/>
          </a:p>
        </p:txBody>
      </p:sp>
      <p:sp>
        <p:nvSpPr>
          <p:cNvPr id="4" name="Text Placeholder 3"/>
          <p:cNvSpPr>
            <a:spLocks noGrp="1"/>
          </p:cNvSpPr>
          <p:nvPr>
            <p:ph type="body" sz="quarter" idx="12"/>
          </p:nvPr>
        </p:nvSpPr>
        <p:spPr>
          <a:xfrm>
            <a:off x="1609344" y="2138947"/>
            <a:ext cx="9189720" cy="1099553"/>
          </a:xfrm>
        </p:spPr>
        <p:txBody>
          <a:bodyPr/>
          <a:lstStyle/>
          <a:p>
            <a:pPr algn="ctr"/>
            <a:r>
              <a:rPr lang="en-US" sz="3800" b="1">
                <a:latin typeface="Verdana" panose="020B0604030504040204" pitchFamily="34" charset="0"/>
                <a:ea typeface="Verdana" panose="020B0604030504040204" pitchFamily="34" charset="0"/>
                <a:cs typeface="Verdana" panose="020B0604030504040204" pitchFamily="34" charset="0"/>
              </a:rPr>
              <a:t>Introduction to JavaScript and Syntax</a:t>
            </a:r>
          </a:p>
          <a:p>
            <a:pPr algn="ctr"/>
            <a:endParaRPr lang="en-US"/>
          </a:p>
        </p:txBody>
      </p:sp>
      <p:pic>
        <p:nvPicPr>
          <p:cNvPr id="6" name="Picture Placeholder 5" descr="nanotechnology-173305070.jpg"/>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16668139"/>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50073</TotalTime>
  <Words>4291</Words>
  <Application>Microsoft Macintosh PowerPoint</Application>
  <PresentationFormat>Custom</PresentationFormat>
  <Paragraphs>536</Paragraphs>
  <Slides>37</Slides>
  <Notes>0</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37</vt:i4>
      </vt:variant>
    </vt:vector>
  </HeadingPairs>
  <TitlesOfParts>
    <vt:vector size="53" baseType="lpstr">
      <vt:lpstr>Arial</vt:lpstr>
      <vt:lpstr>Calibri</vt:lpstr>
      <vt:lpstr>Century Gothic</vt:lpstr>
      <vt:lpstr>Courier New</vt:lpstr>
      <vt:lpstr>Menlo</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PowerPoint Presentation</vt:lpstr>
      <vt:lpstr>What is Node.js?</vt:lpstr>
      <vt:lpstr>Why Are We Using Node.js?</vt:lpstr>
      <vt:lpstr>What Is a Module?</vt:lpstr>
      <vt:lpstr>What Are Packages and NPM?</vt:lpstr>
      <vt:lpstr>Testing Your Install</vt:lpstr>
      <vt:lpstr>PowerPoint Presentation</vt:lpstr>
      <vt:lpstr>Some Basic Facts About JavaScript</vt:lpstr>
      <vt:lpstr>Some Basic Facts About JavaScript</vt:lpstr>
      <vt:lpstr>Some Basic Facts About JavaScript</vt:lpstr>
      <vt:lpstr>Some Basic Facts About JavaScript</vt:lpstr>
      <vt:lpstr>Defining Variables</vt:lpstr>
      <vt:lpstr>Strings and Basic Syntax</vt:lpstr>
      <vt:lpstr>PowerPoint Presentation</vt:lpstr>
      <vt:lpstr>String Interpolation </vt:lpstr>
      <vt:lpstr>Booleans and Equality</vt:lpstr>
      <vt:lpstr>Numbers</vt:lpstr>
      <vt:lpstr>Functions</vt:lpstr>
      <vt:lpstr>Functions: Basic Named Functions</vt:lpstr>
      <vt:lpstr>Functions: Function Expressions</vt:lpstr>
      <vt:lpstr>Functions: Arrow Functions</vt:lpstr>
      <vt:lpstr>Function Default Input Parameter Values</vt:lpstr>
      <vt:lpstr>Functional Scope In JavaScript</vt:lpstr>
      <vt:lpstr>Objects In JavaScript</vt:lpstr>
      <vt:lpstr>Object Destructuring </vt:lpstr>
      <vt:lpstr>Arrays In JavaScript</vt:lpstr>
      <vt:lpstr>PowerPoint Presentation</vt:lpstr>
      <vt:lpstr>Conditionals: If…Else If...Else</vt:lpstr>
      <vt:lpstr>Loops</vt:lpstr>
      <vt:lpstr>For Loop</vt:lpstr>
      <vt:lpstr>For/In Loop</vt:lpstr>
      <vt:lpstr>For/Of Loop</vt:lpstr>
      <vt:lpstr>While Loop</vt:lpstr>
      <vt:lpstr>Do/While Loop</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Patrick Hill</cp:lastModifiedBy>
  <cp:revision>1313</cp:revision>
  <cp:lastPrinted>2016-08-09T14:57:31Z</cp:lastPrinted>
  <dcterms:created xsi:type="dcterms:W3CDTF">2013-11-01T14:42:31Z</dcterms:created>
  <dcterms:modified xsi:type="dcterms:W3CDTF">2020-01-01T02:54:31Z</dcterms:modified>
</cp:coreProperties>
</file>