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7" r:id="rId5"/>
    <p:sldId id="258" r:id="rId6"/>
    <p:sldId id="259" r:id="rId7"/>
    <p:sldId id="261" r:id="rId8"/>
    <p:sldId id="262" r:id="rId9"/>
    <p:sldId id="263" r:id="rId10"/>
    <p:sldId id="264" r:id="rId11"/>
    <p:sldId id="265" r:id="rId12"/>
    <p:sldId id="268" r:id="rId13"/>
    <p:sldId id="267" r:id="rId14"/>
    <p:sldId id="270"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7F3E73-1E5E-4EE4-BF0E-88654957638E}" v="20" dt="2024-07-12T08:42:07.7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60"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87541"/>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207973"/>
            <a:ext cx="7985290" cy="2866722"/>
          </a:xfrm>
        </p:spPr>
        <p:txBody>
          <a:bodyPr>
            <a:normAutofit fontScale="92500" lnSpcReduction="20000"/>
          </a:bodyPr>
          <a:lstStyle/>
          <a:p>
            <a:r>
              <a:rPr lang="en-GB" sz="2400" dirty="0"/>
              <a:t>Name : SNEHALATHA KANUMA </a:t>
            </a:r>
          </a:p>
          <a:p>
            <a:r>
              <a:rPr lang="en-GB" sz="2400" dirty="0" err="1"/>
              <a:t>SkillsBuild</a:t>
            </a:r>
            <a:r>
              <a:rPr lang="en-GB" sz="2400" dirty="0"/>
              <a:t> Email Id:  21191a0523@gmail.com</a:t>
            </a:r>
          </a:p>
          <a:p>
            <a:r>
              <a:rPr lang="en-GB" sz="2400" dirty="0"/>
              <a:t>College Name: </a:t>
            </a:r>
            <a:r>
              <a:rPr lang="en-GB" sz="2400" dirty="0" err="1"/>
              <a:t>Jntua</a:t>
            </a:r>
            <a:r>
              <a:rPr lang="en-GB" sz="2400" dirty="0"/>
              <a:t> College of </a:t>
            </a:r>
            <a:r>
              <a:rPr lang="en-GB" sz="2400" dirty="0" err="1"/>
              <a:t>Engineering,Pulivendula</a:t>
            </a:r>
            <a:endParaRPr lang="en-GB" sz="2400" dirty="0"/>
          </a:p>
          <a:p>
            <a:r>
              <a:rPr lang="en-GB" sz="2400" dirty="0"/>
              <a:t>Domain: Cyber </a:t>
            </a:r>
            <a:r>
              <a:rPr lang="en-GB" sz="2400" dirty="0" err="1"/>
              <a:t>sceurity</a:t>
            </a:r>
            <a:endParaRPr lang="en-GB" sz="2400" dirty="0"/>
          </a:p>
          <a:p>
            <a:r>
              <a:rPr lang="en-GB" sz="2400" dirty="0"/>
              <a:t>College State: Kadapa, Andhra Pradesh</a:t>
            </a:r>
          </a:p>
          <a:p>
            <a:r>
              <a:rPr lang="en-GB" sz="2400" dirty="0"/>
              <a:t>Domain: Cyber security(June 3-July 15)</a:t>
            </a:r>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4251151"/>
            <a:ext cx="11296734" cy="2141182"/>
          </a:xfrm>
          <a:prstGeom prst="rect">
            <a:avLst/>
          </a:prstGeom>
        </p:spPr>
      </p:pic>
      <p:pic>
        <p:nvPicPr>
          <p:cNvPr id="7" name="Picture 6">
            <a:extLst>
              <a:ext uri="{FF2B5EF4-FFF2-40B4-BE49-F238E27FC236}">
                <a16:creationId xmlns:a16="http://schemas.microsoft.com/office/drawing/2014/main" id="{503782D9-AB15-4262-8516-592C2A6EB0B4}"/>
              </a:ext>
            </a:extLst>
          </p:cNvPr>
          <p:cNvPicPr>
            <a:picLocks noChangeAspect="1"/>
          </p:cNvPicPr>
          <p:nvPr/>
        </p:nvPicPr>
        <p:blipFill>
          <a:blip r:embed="rId3"/>
          <a:stretch>
            <a:fillRect/>
          </a:stretch>
        </p:blipFill>
        <p:spPr>
          <a:xfrm>
            <a:off x="8529379" y="768025"/>
            <a:ext cx="3045361" cy="3150832"/>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4" name="Rectangle 1">
            <a:extLst>
              <a:ext uri="{FF2B5EF4-FFF2-40B4-BE49-F238E27FC236}">
                <a16:creationId xmlns:a16="http://schemas.microsoft.com/office/drawing/2014/main" id="{594D0A61-FA05-744D-62E7-73897890E837}"/>
              </a:ext>
            </a:extLst>
          </p:cNvPr>
          <p:cNvSpPr>
            <a:spLocks noGrp="1" noChangeArrowheads="1"/>
          </p:cNvSpPr>
          <p:nvPr>
            <p:ph idx="1"/>
          </p:nvPr>
        </p:nvSpPr>
        <p:spPr bwMode="auto">
          <a:xfrm>
            <a:off x="581025" y="1998930"/>
            <a:ext cx="1090512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Secure Data Embedding:</a:t>
            </a:r>
            <a:r>
              <a:rPr kumimoji="0" lang="en-US" altLang="en-US" sz="2400" b="0" i="0" u="none" strike="noStrike" cap="none" normalizeH="0" baseline="0" dirty="0">
                <a:ln>
                  <a:noFill/>
                </a:ln>
                <a:solidFill>
                  <a:schemeClr val="tx1"/>
                </a:solidFill>
                <a:effectLst/>
                <a:latin typeface="Arial" panose="020B0604020202020204" pitchFamily="34" charset="0"/>
              </a:rPr>
              <a:t> Implemented robust encryption to securely hide messages in images using SHA-256 hashing.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Quality Preservation:</a:t>
            </a:r>
            <a:r>
              <a:rPr kumimoji="0" lang="en-US" altLang="en-US" sz="2400" b="0" i="0" u="none" strike="noStrike" cap="none" normalizeH="0" baseline="0" dirty="0">
                <a:ln>
                  <a:noFill/>
                </a:ln>
                <a:solidFill>
                  <a:schemeClr val="tx1"/>
                </a:solidFill>
                <a:effectLst/>
                <a:latin typeface="Arial" panose="020B0604020202020204" pitchFamily="34" charset="0"/>
              </a:rPr>
              <a:t> Maintained image quality and ensured hidden data is imperceptible.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Reliable Decryption:</a:t>
            </a:r>
            <a:r>
              <a:rPr kumimoji="0" lang="en-US" altLang="en-US" sz="2400" b="0" i="0" u="none" strike="noStrike" cap="none" normalizeH="0" baseline="0" dirty="0">
                <a:ln>
                  <a:noFill/>
                </a:ln>
                <a:solidFill>
                  <a:schemeClr val="tx1"/>
                </a:solidFill>
                <a:effectLst/>
                <a:latin typeface="Arial" panose="020B0604020202020204" pitchFamily="34" charset="0"/>
              </a:rPr>
              <a:t> Developed effective decryption algorithms for accurate message retrieval.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User-Friendly:</a:t>
            </a:r>
            <a:r>
              <a:rPr kumimoji="0" lang="en-US" altLang="en-US" sz="2400" b="0" i="0" u="none" strike="noStrike" cap="none" normalizeH="0" baseline="0" dirty="0">
                <a:ln>
                  <a:noFill/>
                </a:ln>
                <a:solidFill>
                  <a:schemeClr val="tx1"/>
                </a:solidFill>
                <a:effectLst/>
                <a:latin typeface="Arial" panose="020B0604020202020204" pitchFamily="34" charset="0"/>
              </a:rPr>
              <a:t> Created easy-to-use scripts for encryption and decryption, accessible to non-technical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Versatile Applications:</a:t>
            </a:r>
            <a:r>
              <a:rPr kumimoji="0" lang="en-US" altLang="en-US" sz="2400" b="0" i="0" u="none" strike="noStrike" cap="none" normalizeH="0" baseline="0" dirty="0">
                <a:ln>
                  <a:noFill/>
                </a:ln>
                <a:solidFill>
                  <a:schemeClr val="tx1"/>
                </a:solidFill>
                <a:effectLst/>
                <a:latin typeface="Arial" panose="020B0604020202020204" pitchFamily="34" charset="0"/>
              </a:rPr>
              <a:t> Demonstrated applicability in government, business, healthcare, and personal data security. </a:t>
            </a:r>
          </a:p>
        </p:txBody>
      </p:sp>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12CB4-7BFA-DDEE-ABBE-F8E43B4E2DB3}"/>
              </a:ext>
            </a:extLst>
          </p:cNvPr>
          <p:cNvSpPr>
            <a:spLocks noGrp="1"/>
          </p:cNvSpPr>
          <p:nvPr>
            <p:ph type="title"/>
          </p:nvPr>
        </p:nvSpPr>
        <p:spPr/>
        <p:txBody>
          <a:bodyPr/>
          <a:lstStyle/>
          <a:p>
            <a:r>
              <a:rPr lang="en-US" dirty="0"/>
              <a:t>Output</a:t>
            </a:r>
            <a:endParaRPr lang="en-IN" dirty="0"/>
          </a:p>
        </p:txBody>
      </p:sp>
      <p:sp>
        <p:nvSpPr>
          <p:cNvPr id="3" name="Text Placeholder 2">
            <a:extLst>
              <a:ext uri="{FF2B5EF4-FFF2-40B4-BE49-F238E27FC236}">
                <a16:creationId xmlns:a16="http://schemas.microsoft.com/office/drawing/2014/main" id="{43F10BF8-A805-D063-98B3-A62101B3FDFD}"/>
              </a:ext>
            </a:extLst>
          </p:cNvPr>
          <p:cNvSpPr>
            <a:spLocks noGrp="1"/>
          </p:cNvSpPr>
          <p:nvPr>
            <p:ph type="body" idx="1"/>
          </p:nvPr>
        </p:nvSpPr>
        <p:spPr/>
        <p:txBody>
          <a:bodyPr/>
          <a:lstStyle/>
          <a:p>
            <a:r>
              <a:rPr lang="en-US" dirty="0"/>
              <a:t>Output of encryption.py</a:t>
            </a:r>
            <a:endParaRPr lang="en-IN" dirty="0"/>
          </a:p>
        </p:txBody>
      </p:sp>
      <p:pic>
        <p:nvPicPr>
          <p:cNvPr id="8" name="Content Placeholder 7">
            <a:extLst>
              <a:ext uri="{FF2B5EF4-FFF2-40B4-BE49-F238E27FC236}">
                <a16:creationId xmlns:a16="http://schemas.microsoft.com/office/drawing/2014/main" id="{F1A4F164-EE43-3DB3-E2BC-8A24D2FDBE69}"/>
              </a:ext>
            </a:extLst>
          </p:cNvPr>
          <p:cNvPicPr>
            <a:picLocks noGrp="1" noChangeAspect="1"/>
          </p:cNvPicPr>
          <p:nvPr>
            <p:ph sz="half" idx="2"/>
          </p:nvPr>
        </p:nvPicPr>
        <p:blipFill>
          <a:blip r:embed="rId2"/>
          <a:stretch>
            <a:fillRect/>
          </a:stretch>
        </p:blipFill>
        <p:spPr>
          <a:xfrm>
            <a:off x="581191" y="3429000"/>
            <a:ext cx="4380732" cy="1173985"/>
          </a:xfrm>
        </p:spPr>
      </p:pic>
      <p:sp>
        <p:nvSpPr>
          <p:cNvPr id="5" name="Text Placeholder 4">
            <a:extLst>
              <a:ext uri="{FF2B5EF4-FFF2-40B4-BE49-F238E27FC236}">
                <a16:creationId xmlns:a16="http://schemas.microsoft.com/office/drawing/2014/main" id="{C9A023E6-7C81-28E5-D096-D8712A6FC5F9}"/>
              </a:ext>
            </a:extLst>
          </p:cNvPr>
          <p:cNvSpPr>
            <a:spLocks noGrp="1"/>
          </p:cNvSpPr>
          <p:nvPr>
            <p:ph type="body" sz="quarter" idx="3"/>
          </p:nvPr>
        </p:nvSpPr>
        <p:spPr/>
        <p:txBody>
          <a:bodyPr/>
          <a:lstStyle/>
          <a:p>
            <a:r>
              <a:rPr lang="en-US" dirty="0"/>
              <a:t>Output of decryption.py</a:t>
            </a:r>
            <a:endParaRPr lang="en-IN" dirty="0"/>
          </a:p>
        </p:txBody>
      </p:sp>
      <p:pic>
        <p:nvPicPr>
          <p:cNvPr id="10" name="Content Placeholder 9">
            <a:extLst>
              <a:ext uri="{FF2B5EF4-FFF2-40B4-BE49-F238E27FC236}">
                <a16:creationId xmlns:a16="http://schemas.microsoft.com/office/drawing/2014/main" id="{F14B42CE-25FA-73C8-B6C7-E6133DEE4F72}"/>
              </a:ext>
            </a:extLst>
          </p:cNvPr>
          <p:cNvPicPr>
            <a:picLocks noGrp="1" noChangeAspect="1"/>
          </p:cNvPicPr>
          <p:nvPr>
            <p:ph sz="quarter" idx="4"/>
          </p:nvPr>
        </p:nvPicPr>
        <p:blipFill>
          <a:blip r:embed="rId3"/>
          <a:stretch>
            <a:fillRect/>
          </a:stretch>
        </p:blipFill>
        <p:spPr>
          <a:xfrm>
            <a:off x="6416039" y="3429000"/>
            <a:ext cx="3969577" cy="1173985"/>
          </a:xfrm>
        </p:spPr>
      </p:pic>
    </p:spTree>
    <p:extLst>
      <p:ext uri="{BB962C8B-B14F-4D97-AF65-F5344CB8AC3E}">
        <p14:creationId xmlns:p14="http://schemas.microsoft.com/office/powerpoint/2010/main" val="3161323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err="1"/>
              <a:t>Github</a:t>
            </a:r>
            <a:r>
              <a:rPr lang="en-US" dirty="0"/>
              <a:t> : https://github.com/837869/security </a:t>
            </a:r>
          </a:p>
          <a:p>
            <a:r>
              <a:rPr lang="en-US" dirty="0" err="1"/>
              <a:t>Linkedln</a:t>
            </a:r>
            <a:r>
              <a:rPr lang="en-US" dirty="0"/>
              <a:t> : https://www.linkedin.com/in/snehalatha-kanuma-5911332b4</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Steganography-Hiding text inside Image</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5"/>
            <a:ext cx="11029615" cy="4124913"/>
          </a:xfrm>
        </p:spPr>
        <p:txBody>
          <a:bodyPr/>
          <a:lstStyle/>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Problem Statement:</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In today's digital age, the risk of confidential data leakage is a significant concern. To address this issue, the project aims to develop an effective steganographic system capable of concealing sensitive information within digital images. By embedding data covertly into images, the system ensures that the hidden information remains undetectable to unauthorized users, thereby enhancing data confidentiality and mitigating the risks associated with data leakage</a:t>
            </a:r>
          </a:p>
          <a:p>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969342"/>
            <a:ext cx="11029615" cy="3006007"/>
          </a:xfrm>
        </p:spPr>
        <p:txBody>
          <a:bodyPr>
            <a:normAutofit fontScale="25000" lnSpcReduction="20000"/>
          </a:bodyPr>
          <a:lstStyle/>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Overview</a:t>
            </a: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End Users of Application</a:t>
            </a: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My Solution and its value proposition</a:t>
            </a: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Project Customization</a:t>
            </a: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Modelling</a:t>
            </a: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Results</a:t>
            </a: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Links</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6"/>
            <a:ext cx="11029615" cy="4264968"/>
          </a:xfrm>
        </p:spPr>
        <p:txBody>
          <a:bodyPr>
            <a:noAutofit/>
          </a:bodyPr>
          <a:lstStyle/>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This project aims to develop a steganographic system to securely embed confidential information within digital images. </a:t>
            </a: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It will include advanced embedding and extraction algorithms to ensure the hidden data is resistant to detection and unauthorized access.</a:t>
            </a: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The project will enhance data security and privacy, addressing the increasing concern of data breaches by providing a covert method for data protection.</a:t>
            </a: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This innovative approach addresses the growing concern of data breaches, offering a covert and reliable solution for protecting sensitive information.</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4" name="Rectangle 1">
            <a:extLst>
              <a:ext uri="{FF2B5EF4-FFF2-40B4-BE49-F238E27FC236}">
                <a16:creationId xmlns:a16="http://schemas.microsoft.com/office/drawing/2014/main" id="{FCD942D0-69CD-24FD-1165-A322E734727A}"/>
              </a:ext>
            </a:extLst>
          </p:cNvPr>
          <p:cNvSpPr>
            <a:spLocks noGrp="1" noChangeArrowheads="1"/>
          </p:cNvSpPr>
          <p:nvPr>
            <p:ph idx="1"/>
          </p:nvPr>
        </p:nvSpPr>
        <p:spPr bwMode="auto">
          <a:xfrm>
            <a:off x="581192" y="2449946"/>
            <a:ext cx="1087338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Government Agencies: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securely transmitting classified information.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Businesses: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sensitive corporate data and intellectual property.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Healthcare Providers: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safeguarding patient records and confidential medical information.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Military:</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communication and strategic information sharing.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Journalists: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sources and sensitive data.</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Financial Institutions: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transmission of financial data.</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Individuals: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personal data security and privacy in digital communication.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Digital Forensics Experts: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investigating digital crimes without alerting suspects. </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821641"/>
          </a:xfrm>
        </p:spPr>
        <p:txBody>
          <a:bodyPr anchor="ctr">
            <a:normAutofit fontScale="90000"/>
          </a:bodyPr>
          <a:lstStyle/>
          <a:p>
            <a:br>
              <a:rPr lang="en-US" sz="2800" dirty="0"/>
            </a:br>
            <a:r>
              <a:rPr lang="en-IN" sz="3100" b="1" dirty="0"/>
              <a:t>Solution:</a:t>
            </a:r>
            <a:endParaRPr lang="en-US" sz="3100"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61652"/>
            <a:ext cx="10725906" cy="4522838"/>
          </a:xfrm>
        </p:spPr>
        <p:txBody>
          <a:bodyPr>
            <a:normAutofit fontScale="92500" lnSpcReduction="10000"/>
          </a:bodyPr>
          <a:lstStyle/>
          <a:p>
            <a:pPr marL="0" indent="0">
              <a:buNone/>
            </a:pPr>
            <a:r>
              <a:rPr lang="en-IN" sz="2400" dirty="0"/>
              <a:t>This project uses steganography to securely hide data within images using SHA-256 hashed passwords. The encryption algorithm embeds secret messages into pixel values, ensuring data remains imperceptible. The decryption algorithm accurately retrieves hidden messages, maintaining image integrity.</a:t>
            </a:r>
          </a:p>
          <a:p>
            <a:pPr marL="0" indent="0">
              <a:buNone/>
            </a:pPr>
            <a:r>
              <a:rPr lang="en-IN" sz="3000" b="1" dirty="0"/>
              <a:t>Value Proposition:</a:t>
            </a:r>
          </a:p>
          <a:p>
            <a:pPr>
              <a:buFont typeface="Arial" panose="020B0604020202020204" pitchFamily="34" charset="0"/>
              <a:buChar char="•"/>
            </a:pPr>
            <a:r>
              <a:rPr lang="en-IN" sz="2400" b="1" dirty="0"/>
              <a:t>Enhanced Security:</a:t>
            </a:r>
            <a:r>
              <a:rPr lang="en-IN" sz="2400" dirty="0"/>
              <a:t> Protects sensitive data from unauthorized access.</a:t>
            </a:r>
          </a:p>
          <a:p>
            <a:pPr>
              <a:buFont typeface="Arial" panose="020B0604020202020204" pitchFamily="34" charset="0"/>
              <a:buChar char="•"/>
            </a:pPr>
            <a:r>
              <a:rPr lang="en-IN" sz="2400" b="1" dirty="0"/>
              <a:t>Practical Application:</a:t>
            </a:r>
            <a:r>
              <a:rPr lang="en-IN" sz="2400" dirty="0"/>
              <a:t> Suitable for government, businesses, healthcare, and individuals.</a:t>
            </a:r>
          </a:p>
          <a:p>
            <a:pPr>
              <a:buFont typeface="Arial" panose="020B0604020202020204" pitchFamily="34" charset="0"/>
              <a:buChar char="•"/>
            </a:pPr>
            <a:r>
              <a:rPr lang="en-IN" sz="2400" b="1" dirty="0"/>
              <a:t>User-Friendly:</a:t>
            </a:r>
            <a:r>
              <a:rPr lang="en-IN" sz="2400" dirty="0"/>
              <a:t> Simple interface for secure data embedding and retrieval.</a:t>
            </a:r>
          </a:p>
          <a:p>
            <a:pPr>
              <a:buFont typeface="Arial" panose="020B0604020202020204" pitchFamily="34" charset="0"/>
              <a:buChar char="•"/>
            </a:pPr>
            <a:r>
              <a:rPr lang="en-IN" sz="2400" b="1" dirty="0"/>
              <a:t>Reliable and Robust:</a:t>
            </a:r>
            <a:r>
              <a:rPr lang="en-IN" sz="2400" dirty="0"/>
              <a:t> Ensures confidential communication and data storage without noticeable image distortion.</a:t>
            </a:r>
          </a:p>
          <a:p>
            <a:pPr marL="0" indent="0">
              <a:buNone/>
            </a:pPr>
            <a:endParaRPr lang="en-US"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pPr marL="0" indent="0">
              <a:buNone/>
            </a:pPr>
            <a:r>
              <a:rPr lang="en-US" sz="2800" b="1" dirty="0"/>
              <a:t>Unique Customizations:</a:t>
            </a:r>
            <a:endParaRPr lang="en-US" sz="2800"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445342"/>
            <a:ext cx="11029615" cy="4591664"/>
          </a:xfrm>
        </p:spPr>
        <p:txBody>
          <a:bodyPr>
            <a:normAutofit fontScale="92500" lnSpcReduction="20000"/>
          </a:bodyPr>
          <a:lstStyle/>
          <a:p>
            <a:pPr>
              <a:buFont typeface="Wingdings" panose="05000000000000000000" pitchFamily="2" charset="2"/>
              <a:buChar char="ü"/>
            </a:pPr>
            <a:r>
              <a:rPr lang="en-US" sz="2400" b="1" dirty="0"/>
              <a:t>Enhanced Security:</a:t>
            </a:r>
            <a:endParaRPr lang="en-US" sz="2400" dirty="0"/>
          </a:p>
          <a:p>
            <a:pPr marL="457200" lvl="1" indent="0">
              <a:buNone/>
            </a:pPr>
            <a:r>
              <a:rPr lang="en-US" sz="2400" dirty="0"/>
              <a:t>Implemented SHA-256 hashing for passwords to ensure secure data embedding and retrieval.</a:t>
            </a:r>
          </a:p>
          <a:p>
            <a:pPr>
              <a:buFont typeface="Wingdings" panose="05000000000000000000" pitchFamily="2" charset="2"/>
              <a:buChar char="ü"/>
            </a:pPr>
            <a:r>
              <a:rPr lang="en-US" sz="2400" b="1" dirty="0"/>
              <a:t>Efficient Algorithms:</a:t>
            </a:r>
            <a:endParaRPr lang="en-US" sz="2400" dirty="0"/>
          </a:p>
          <a:p>
            <a:pPr marL="457200" lvl="1" indent="0">
              <a:buNone/>
            </a:pPr>
            <a:r>
              <a:rPr lang="en-US" sz="2400" dirty="0"/>
              <a:t>Developed optimized encryption and decryption algorithms to embed and extract messages without compromising image quality.</a:t>
            </a:r>
          </a:p>
          <a:p>
            <a:pPr>
              <a:buFont typeface="Wingdings" panose="05000000000000000000" pitchFamily="2" charset="2"/>
              <a:buChar char="ü"/>
            </a:pPr>
            <a:r>
              <a:rPr lang="en-US" sz="2400" b="1" dirty="0"/>
              <a:t>Versatile Application:</a:t>
            </a:r>
            <a:endParaRPr lang="en-US" sz="2400" dirty="0"/>
          </a:p>
          <a:p>
            <a:pPr marL="457200" lvl="1" indent="0">
              <a:buNone/>
            </a:pPr>
            <a:r>
              <a:rPr lang="en-US" sz="2400" dirty="0"/>
              <a:t>Made the system compatible with common image formats, allowing for broad applicability across various use cases.</a:t>
            </a:r>
          </a:p>
          <a:p>
            <a:pPr>
              <a:buFont typeface="Wingdings" panose="05000000000000000000" pitchFamily="2" charset="2"/>
              <a:buChar char="ü"/>
            </a:pPr>
            <a:r>
              <a:rPr lang="en-US" sz="2400" b="1" dirty="0"/>
              <a:t>Robust Testing:</a:t>
            </a:r>
            <a:endParaRPr lang="en-US" sz="2400" dirty="0"/>
          </a:p>
          <a:p>
            <a:pPr marL="457200" lvl="1" indent="0">
              <a:buNone/>
            </a:pPr>
            <a:r>
              <a:rPr lang="en-US" sz="2400" dirty="0"/>
              <a:t>Conducted extensive testing to ensure the system’s reliability and resistance to potential attacks, enhancing overall robustness.</a:t>
            </a:r>
          </a:p>
          <a:p>
            <a:endParaRPr lang="en-US"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966020"/>
          </a:xfrm>
        </p:spPr>
        <p:txBody>
          <a:bodyPr anchor="ctr"/>
          <a:lstStyle/>
          <a:p>
            <a:r>
              <a:rPr lang="en-GB" dirty="0"/>
              <a:t>MODELLING Approach</a:t>
            </a:r>
            <a:endParaRPr lang="en-US" dirty="0"/>
          </a:p>
        </p:txBody>
      </p:sp>
      <p:sp>
        <p:nvSpPr>
          <p:cNvPr id="4" name="Rectangle 1">
            <a:extLst>
              <a:ext uri="{FF2B5EF4-FFF2-40B4-BE49-F238E27FC236}">
                <a16:creationId xmlns:a16="http://schemas.microsoft.com/office/drawing/2014/main" id="{6E40CE7C-B930-F2D9-33F5-188D8ADB083A}"/>
              </a:ext>
            </a:extLst>
          </p:cNvPr>
          <p:cNvSpPr>
            <a:spLocks noGrp="1" noChangeArrowheads="1"/>
          </p:cNvSpPr>
          <p:nvPr>
            <p:ph idx="1"/>
          </p:nvPr>
        </p:nvSpPr>
        <p:spPr bwMode="auto">
          <a:xfrm>
            <a:off x="581024" y="1396380"/>
            <a:ext cx="10627749" cy="423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Tools and Libraries:</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0" i="0" u="none" strike="noStrike" cap="none" normalizeH="0" baseline="0" dirty="0">
                <a:ln>
                  <a:noFill/>
                </a:ln>
                <a:solidFill>
                  <a:schemeClr val="tx1"/>
                </a:solidFill>
                <a:effectLst/>
                <a:latin typeface="Arial" panose="020B0604020202020204" pitchFamily="34" charset="0"/>
              </a:rPr>
              <a:t>  Python: Primary programming language.</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0" i="0" u="none" strike="noStrike" cap="none" normalizeH="0" baseline="0" dirty="0">
                <a:ln>
                  <a:noFill/>
                </a:ln>
                <a:solidFill>
                  <a:schemeClr val="tx1"/>
                </a:solidFill>
                <a:effectLst/>
                <a:latin typeface="Arial" panose="020B0604020202020204" pitchFamily="34" charset="0"/>
              </a:rPr>
              <a:t>  OpenCV: For image processing.</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0" i="0" u="none" strike="noStrike" cap="none" normalizeH="0" baseline="0" dirty="0">
                <a:ln>
                  <a:noFill/>
                </a:ln>
                <a:solidFill>
                  <a:schemeClr val="tx1"/>
                </a:solidFill>
                <a:effectLst/>
                <a:latin typeface="Arial" panose="020B0604020202020204" pitchFamily="34" charset="0"/>
              </a:rPr>
              <a:t>  </a:t>
            </a:r>
            <a:r>
              <a:rPr kumimoji="0" lang="en-US" altLang="en-US" sz="1900" b="0" i="0" u="none" strike="noStrike" cap="none" normalizeH="0" baseline="0" dirty="0" err="1">
                <a:ln>
                  <a:noFill/>
                </a:ln>
                <a:solidFill>
                  <a:schemeClr val="tx1"/>
                </a:solidFill>
                <a:effectLst/>
                <a:latin typeface="Arial" panose="020B0604020202020204" pitchFamily="34" charset="0"/>
              </a:rPr>
              <a:t>hashlib</a:t>
            </a:r>
            <a:r>
              <a:rPr kumimoji="0" lang="en-US" altLang="en-US" sz="1900" b="0" i="0" u="none" strike="noStrike" cap="none" normalizeH="0" baseline="0" dirty="0">
                <a:ln>
                  <a:noFill/>
                </a:ln>
                <a:solidFill>
                  <a:schemeClr val="tx1"/>
                </a:solidFill>
                <a:effectLst/>
                <a:latin typeface="Arial" panose="020B0604020202020204" pitchFamily="34" charset="0"/>
              </a:rPr>
              <a:t>: For SHA-256 password hashing.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Encryption Process:</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1:</a:t>
            </a:r>
            <a:r>
              <a:rPr kumimoji="0" lang="en-US" altLang="en-US" sz="1900" b="0" i="0" u="none" strike="noStrike" cap="none" normalizeH="0" baseline="0" dirty="0">
                <a:ln>
                  <a:noFill/>
                </a:ln>
                <a:solidFill>
                  <a:schemeClr val="tx1"/>
                </a:solidFill>
                <a:effectLst/>
                <a:latin typeface="Arial" panose="020B0604020202020204" pitchFamily="34" charset="0"/>
              </a:rPr>
              <a:t> Read the input image and get its dimensions.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2:</a:t>
            </a:r>
            <a:r>
              <a:rPr kumimoji="0" lang="en-US" altLang="en-US" sz="1900" b="0" i="0" u="none" strike="noStrike" cap="none" normalizeH="0" baseline="0" dirty="0">
                <a:ln>
                  <a:noFill/>
                </a:ln>
                <a:solidFill>
                  <a:schemeClr val="tx1"/>
                </a:solidFill>
                <a:effectLst/>
                <a:latin typeface="Arial" panose="020B0604020202020204" pitchFamily="34" charset="0"/>
              </a:rPr>
              <a:t> Prompt the user for a secret message and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3:</a:t>
            </a:r>
            <a:r>
              <a:rPr kumimoji="0" lang="en-US" altLang="en-US" sz="1900" b="0" i="0" u="none" strike="noStrike" cap="none" normalizeH="0" baseline="0" dirty="0">
                <a:ln>
                  <a:noFill/>
                </a:ln>
                <a:solidFill>
                  <a:schemeClr val="tx1"/>
                </a:solidFill>
                <a:effectLst/>
                <a:latin typeface="Arial" panose="020B0604020202020204" pitchFamily="34" charset="0"/>
              </a:rPr>
              <a:t> Hash the password using SHA-256 for added security.</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4:</a:t>
            </a:r>
            <a:r>
              <a:rPr kumimoji="0" lang="en-US" altLang="en-US" sz="1900" b="0" i="0" u="none" strike="noStrike" cap="none" normalizeH="0" baseline="0" dirty="0">
                <a:ln>
                  <a:noFill/>
                </a:ln>
                <a:solidFill>
                  <a:schemeClr val="tx1"/>
                </a:solidFill>
                <a:effectLst/>
                <a:latin typeface="Arial" panose="020B0604020202020204" pitchFamily="34" charset="0"/>
              </a:rPr>
              <a:t> Embed the secret message into the image pixels using the hashed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5:</a:t>
            </a:r>
            <a:r>
              <a:rPr kumimoji="0" lang="en-US" altLang="en-US" sz="1900" b="0" i="0" u="none" strike="noStrike" cap="none" normalizeH="0" baseline="0" dirty="0">
                <a:ln>
                  <a:noFill/>
                </a:ln>
                <a:solidFill>
                  <a:schemeClr val="tx1"/>
                </a:solidFill>
                <a:effectLst/>
                <a:latin typeface="Arial" panose="020B0604020202020204" pitchFamily="34" charset="0"/>
              </a:rPr>
              <a:t> Save the encrypted image</a:t>
            </a:r>
            <a:r>
              <a:rPr kumimoji="0" lang="en-US" altLang="en-US" sz="2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5D95-1BCC-64DC-70EE-1E898B877322}"/>
              </a:ext>
            </a:extLst>
          </p:cNvPr>
          <p:cNvSpPr>
            <a:spLocks noGrp="1"/>
          </p:cNvSpPr>
          <p:nvPr>
            <p:ph type="title"/>
          </p:nvPr>
        </p:nvSpPr>
        <p:spPr>
          <a:xfrm>
            <a:off x="581192" y="702156"/>
            <a:ext cx="11029616" cy="45719"/>
          </a:xfrm>
        </p:spPr>
        <p:txBody>
          <a:bodyPr>
            <a:normAutofit fontScale="90000"/>
          </a:bodyPr>
          <a:lstStyle/>
          <a:p>
            <a:endParaRPr lang="en-IN" dirty="0"/>
          </a:p>
        </p:txBody>
      </p:sp>
      <p:sp>
        <p:nvSpPr>
          <p:cNvPr id="4" name="Rectangle 1">
            <a:extLst>
              <a:ext uri="{FF2B5EF4-FFF2-40B4-BE49-F238E27FC236}">
                <a16:creationId xmlns:a16="http://schemas.microsoft.com/office/drawing/2014/main" id="{15B43DD9-B185-A2B2-81D0-CF31DF972BAA}"/>
              </a:ext>
            </a:extLst>
          </p:cNvPr>
          <p:cNvSpPr>
            <a:spLocks noGrp="1" noChangeArrowheads="1"/>
          </p:cNvSpPr>
          <p:nvPr>
            <p:ph idx="1"/>
          </p:nvPr>
        </p:nvSpPr>
        <p:spPr bwMode="auto">
          <a:xfrm>
            <a:off x="581026" y="1622527"/>
            <a:ext cx="11029616" cy="352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buFont typeface="Arial" panose="020B0604020202020204" pitchFamily="34" charset="0"/>
              <a:buChar char="•"/>
            </a:pPr>
            <a:r>
              <a:rPr kumimoji="0" lang="en-US" altLang="en-US" sz="2200" b="1" i="0" u="none" strike="noStrike" cap="none" normalizeH="0" baseline="0" dirty="0">
                <a:ln>
                  <a:noFill/>
                </a:ln>
                <a:solidFill>
                  <a:schemeClr val="tx1"/>
                </a:solidFill>
                <a:effectLst/>
                <a:latin typeface="Arial" panose="020B0604020202020204" pitchFamily="34" charset="0"/>
              </a:rPr>
              <a:t>Decryption Process:</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1:</a:t>
            </a:r>
            <a:r>
              <a:rPr kumimoji="0" lang="en-US" altLang="en-US" sz="2000" b="0" i="0" u="none" strike="noStrike" cap="none" normalizeH="0" baseline="0" dirty="0">
                <a:ln>
                  <a:noFill/>
                </a:ln>
                <a:solidFill>
                  <a:schemeClr val="tx1"/>
                </a:solidFill>
                <a:effectLst/>
                <a:latin typeface="Arial" panose="020B0604020202020204" pitchFamily="34" charset="0"/>
              </a:rPr>
              <a:t> Read the encrypted image and get its dimensions.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2:</a:t>
            </a:r>
            <a:r>
              <a:rPr kumimoji="0" lang="en-US" altLang="en-US" sz="2000" b="0" i="0" u="none" strike="noStrike" cap="none" normalizeH="0" baseline="0" dirty="0">
                <a:ln>
                  <a:noFill/>
                </a:ln>
                <a:solidFill>
                  <a:schemeClr val="tx1"/>
                </a:solidFill>
                <a:effectLst/>
                <a:latin typeface="Arial" panose="020B0604020202020204" pitchFamily="34" charset="0"/>
              </a:rPr>
              <a:t> Prompt the user for the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3:</a:t>
            </a:r>
            <a:r>
              <a:rPr kumimoji="0" lang="en-US" altLang="en-US" sz="2000" b="0" i="0" u="none" strike="noStrike" cap="none" normalizeH="0" baseline="0" dirty="0">
                <a:ln>
                  <a:noFill/>
                </a:ln>
                <a:solidFill>
                  <a:schemeClr val="tx1"/>
                </a:solidFill>
                <a:effectLst/>
                <a:latin typeface="Arial" panose="020B0604020202020204" pitchFamily="34" charset="0"/>
              </a:rPr>
              <a:t> Hash the password using SHA-256.</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4:</a:t>
            </a:r>
            <a:r>
              <a:rPr kumimoji="0" lang="en-US" altLang="en-US" sz="2000" b="0" i="0" u="none" strike="noStrike" cap="none" normalizeH="0" baseline="0" dirty="0">
                <a:ln>
                  <a:noFill/>
                </a:ln>
                <a:solidFill>
                  <a:schemeClr val="tx1"/>
                </a:solidFill>
                <a:effectLst/>
                <a:latin typeface="Arial" panose="020B0604020202020204" pitchFamily="34" charset="0"/>
              </a:rPr>
              <a:t> Extract the hidden message from the image pixels using the hashed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5:</a:t>
            </a:r>
            <a:r>
              <a:rPr kumimoji="0" lang="en-US" altLang="en-US" sz="2000" b="0" i="0" u="none" strike="noStrike" cap="none" normalizeH="0" baseline="0" dirty="0">
                <a:ln>
                  <a:noFill/>
                </a:ln>
                <a:solidFill>
                  <a:schemeClr val="tx1"/>
                </a:solidFill>
                <a:effectLst/>
                <a:latin typeface="Arial" panose="020B0604020202020204" pitchFamily="34" charset="0"/>
              </a:rPr>
              <a:t> Display the decoded message.</a:t>
            </a:r>
          </a:p>
          <a:p>
            <a:pPr marL="324000" lvl="1" indent="0" defTabSz="914400" eaLnBrk="0" fontAlgn="base" hangingPunct="0">
              <a:spcBef>
                <a:spcPct val="0"/>
              </a:spcBef>
              <a:spcAft>
                <a:spcPct val="0"/>
              </a:spcAft>
              <a:buClrTx/>
              <a:buSzTx/>
              <a:buNone/>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Model Validation:</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rial" panose="020B0604020202020204" pitchFamily="34" charset="0"/>
              </a:rPr>
              <a:t>Extensive testing on various image formats and sizes.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rial" panose="020B0604020202020204" pitchFamily="34" charset="0"/>
              </a:rPr>
              <a:t>Ensuring the hidden message remains undetectable and the image quality is preserved.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482505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140</TotalTime>
  <Words>790</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Franklin Gothic Book</vt:lpstr>
      <vt:lpstr>Franklin Gothic Demi</vt:lpstr>
      <vt:lpstr>Wingdings</vt:lpstr>
      <vt:lpstr>Wingdings 2</vt:lpstr>
      <vt:lpstr>DividendVTI</vt:lpstr>
      <vt:lpstr>Student Details</vt:lpstr>
      <vt:lpstr>Steganography-Hiding text inside Image </vt:lpstr>
      <vt:lpstr>AGENDA</vt:lpstr>
      <vt:lpstr>PROJECT  OVERVIEW</vt:lpstr>
      <vt:lpstr>WHO ARE THE END USERS of this project?</vt:lpstr>
      <vt:lpstr> Solution:</vt:lpstr>
      <vt:lpstr>Unique Customizations:</vt:lpstr>
      <vt:lpstr>MODELLING Approach</vt:lpstr>
      <vt:lpstr>PowerPoint Presentation</vt:lpstr>
      <vt:lpstr>Results</vt:lpstr>
      <vt:lpstr>Output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kanumananda9652@gmail.com</cp:lastModifiedBy>
  <cp:revision>4</cp:revision>
  <dcterms:created xsi:type="dcterms:W3CDTF">2021-05-26T16:50:10Z</dcterms:created>
  <dcterms:modified xsi:type="dcterms:W3CDTF">2024-07-15T04:38:51Z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