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16" r:id="rId2"/>
    <p:sldId id="517" r:id="rId3"/>
    <p:sldId id="514" r:id="rId4"/>
    <p:sldId id="518" r:id="rId5"/>
    <p:sldId id="519" r:id="rId6"/>
    <p:sldId id="520" r:id="rId7"/>
    <p:sldId id="521" r:id="rId8"/>
    <p:sldId id="525" r:id="rId9"/>
    <p:sldId id="526" r:id="rId10"/>
    <p:sldId id="522" r:id="rId11"/>
    <p:sldId id="523" r:id="rId12"/>
    <p:sldId id="524" r:id="rId13"/>
    <p:sldId id="527" r:id="rId14"/>
    <p:sldId id="528" r:id="rId15"/>
    <p:sldId id="529" r:id="rId16"/>
    <p:sldId id="531" r:id="rId17"/>
    <p:sldId id="530" r:id="rId18"/>
    <p:sldId id="359" r:id="rId19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516"/>
            <p14:sldId id="517"/>
            <p14:sldId id="514"/>
            <p14:sldId id="518"/>
            <p14:sldId id="519"/>
            <p14:sldId id="520"/>
            <p14:sldId id="521"/>
            <p14:sldId id="525"/>
            <p14:sldId id="526"/>
            <p14:sldId id="522"/>
            <p14:sldId id="523"/>
            <p14:sldId id="524"/>
            <p14:sldId id="527"/>
            <p14:sldId id="528"/>
            <p14:sldId id="529"/>
            <p14:sldId id="531"/>
            <p14:sldId id="530"/>
          </p14:sldIdLst>
        </p14:section>
        <p14:section name="默认节" id="{55978F75-87D2-4925-8154-0701E9BDB4BF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强 李" initials="强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40"/>
    <a:srgbClr val="E8BF6A"/>
    <a:srgbClr val="218DD6"/>
    <a:srgbClr val="1577BA"/>
    <a:srgbClr val="3C3022"/>
    <a:srgbClr val="A07C5A"/>
    <a:srgbClr val="6F7378"/>
    <a:srgbClr val="C1BD27"/>
    <a:srgbClr val="D2DEB4"/>
    <a:srgbClr val="DFC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88810" autoAdjust="0"/>
  </p:normalViewPr>
  <p:slideViewPr>
    <p:cSldViewPr snapToGrid="0">
      <p:cViewPr varScale="1">
        <p:scale>
          <a:sx n="49" d="100"/>
          <a:sy n="49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6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12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97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95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29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317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7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66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5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64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51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2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5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34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76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192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11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/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7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9"/>
          <p:cNvSpPr txBox="1"/>
          <p:nvPr/>
        </p:nvSpPr>
        <p:spPr>
          <a:xfrm>
            <a:off x="3998264" y="4677643"/>
            <a:ext cx="14163611" cy="423568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8000" b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01 - </a:t>
            </a:r>
            <a:r>
              <a:rPr lang="zh-CN" altLang="en-US" sz="8000" b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基础架构 </a:t>
            </a:r>
            <a:endParaRPr lang="en-US" altLang="zh-CN" sz="8000" b="1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endParaRPr lang="en-US" altLang="zh-CN" sz="8000" b="1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zh-CN" sz="8000" b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8000" b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自定义策略模式全新探索</a:t>
            </a:r>
            <a:endParaRPr lang="zh-CN" altLang="en-US" sz="80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6752A-5770-473B-B324-F4453B8F1550}"/>
              </a:ext>
            </a:extLst>
          </p:cNvPr>
          <p:cNvSpPr/>
          <p:nvPr/>
        </p:nvSpPr>
        <p:spPr>
          <a:xfrm>
            <a:off x="166254" y="12003578"/>
            <a:ext cx="4788131" cy="781396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A2AA322-AD97-4A18-BDB3-3ED12D378D95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286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最简单的情况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B89DF0-AB66-4A9A-98CA-3F24146B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13" y="2429857"/>
            <a:ext cx="20017048" cy="95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节点结构变化</a:t>
            </a:r>
            <a:r>
              <a:rPr lang="en-US" altLang="zh-CN">
                <a:solidFill>
                  <a:schemeClr val="bg1"/>
                </a:solidFill>
              </a:rPr>
              <a:t>: v-if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AACD47-6F3D-4AC1-AB2D-D7C44FF2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32" y="3020194"/>
            <a:ext cx="20065075" cy="90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节点结构变化</a:t>
            </a:r>
            <a:r>
              <a:rPr lang="en-US" altLang="zh-CN">
                <a:solidFill>
                  <a:schemeClr val="bg1"/>
                </a:solidFill>
              </a:rPr>
              <a:t>: v-if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D2E30E-9121-43E9-87D2-D2908570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426" y="2638830"/>
            <a:ext cx="19617714" cy="95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节点结构变化</a:t>
            </a:r>
            <a:r>
              <a:rPr lang="en-US" altLang="zh-CN">
                <a:solidFill>
                  <a:schemeClr val="bg1"/>
                </a:solidFill>
              </a:rPr>
              <a:t>: v-for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F16F6-8324-4EA0-B80D-7A7CCDA5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2722972"/>
            <a:ext cx="19318304" cy="90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节点结构变化</a:t>
            </a:r>
            <a:r>
              <a:rPr lang="en-US" altLang="zh-CN">
                <a:solidFill>
                  <a:schemeClr val="bg1"/>
                </a:solidFill>
              </a:rPr>
              <a:t>: v-for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F16F6-8324-4EA0-B80D-7A7CCDA5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2722972"/>
            <a:ext cx="19318304" cy="9025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A01A15-8DA9-46E0-A0DF-88B0F0A30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54" y="3266030"/>
            <a:ext cx="19049280" cy="87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Block tree </a:t>
            </a:r>
            <a:r>
              <a:rPr lang="zh-CN" altLang="en-US">
                <a:solidFill>
                  <a:schemeClr val="bg1"/>
                </a:solidFill>
              </a:rPr>
              <a:t>区块树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1F91F5-5390-4795-B5F2-19443BFF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20" y="3434164"/>
            <a:ext cx="12562662" cy="81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Before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1339F-2776-4582-864F-A89A5990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35" y="2832414"/>
            <a:ext cx="19178824" cy="88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After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E17AD5-76C7-48B4-819F-D93D5BD8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01" y="3288084"/>
            <a:ext cx="19925786" cy="89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9499" y="5265367"/>
            <a:ext cx="23039469" cy="7694833"/>
          </a:xfrm>
          <a:prstGeom prst="flowChartProcess">
            <a:avLst/>
          </a:prstGeom>
          <a:solidFill>
            <a:srgbClr val="31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31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-18999" y="12780204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93F509-F7A5-439A-AD63-649A3DC93330}"/>
              </a:ext>
            </a:extLst>
          </p:cNvPr>
          <p:cNvSpPr/>
          <p:nvPr/>
        </p:nvSpPr>
        <p:spPr>
          <a:xfrm>
            <a:off x="475038" y="492091"/>
            <a:ext cx="3863408" cy="1026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6047" b="1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rPr>
              <a:t>讲师简介</a:t>
            </a:r>
            <a:endParaRPr lang="en-US" altLang="zh-CN" sz="6047" b="1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B18791-4AE2-4BD5-89B9-A3DF6E746F1E}"/>
              </a:ext>
            </a:extLst>
          </p:cNvPr>
          <p:cNvGrpSpPr/>
          <p:nvPr/>
        </p:nvGrpSpPr>
        <p:grpSpPr>
          <a:xfrm>
            <a:off x="2011163" y="2317803"/>
            <a:ext cx="19017062" cy="8334912"/>
            <a:chOff x="1046784" y="1150152"/>
            <a:chExt cx="10063463" cy="4410675"/>
          </a:xfrm>
        </p:grpSpPr>
        <p:sp>
          <p:nvSpPr>
            <p:cNvPr id="11" name="产品概述">
              <a:extLst>
                <a:ext uri="{FF2B5EF4-FFF2-40B4-BE49-F238E27FC236}">
                  <a16:creationId xmlns:a16="http://schemas.microsoft.com/office/drawing/2014/main" id="{3C2B7988-4A47-452F-90C7-EC0779E4DD47}"/>
                </a:ext>
              </a:extLst>
            </p:cNvPr>
            <p:cNvSpPr txBox="1"/>
            <p:nvPr/>
          </p:nvSpPr>
          <p:spPr>
            <a:xfrm>
              <a:off x="1046784" y="5160736"/>
              <a:ext cx="4563611" cy="40009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86400" tIns="86400" rIns="86400" bIns="86400">
              <a:spAutoFit/>
            </a:bodyPr>
            <a:lstStyle>
              <a:lvl1pPr defTabSz="457200">
                <a:defRPr sz="4000">
                  <a:solidFill>
                    <a:srgbClr val="292C31"/>
                  </a:solidFill>
                  <a:latin typeface="Source Han Sans CN Medium"/>
                  <a:ea typeface="Source Han Sans CN Medium"/>
                  <a:cs typeface="Source Han Sans CN Medium"/>
                  <a:sym typeface="Source Han Sans CN Medium"/>
                </a:defRPr>
              </a:lvl1pPr>
            </a:lstStyle>
            <a:p>
              <a:pPr algn="ctr"/>
              <a:r>
                <a:rPr lang="zh-CN" altLang="en-US" sz="3779">
                  <a:solidFill>
                    <a:schemeClr val="bg1"/>
                  </a:solidFill>
                </a:rPr>
                <a:t>潭州教育 </a:t>
              </a:r>
              <a:r>
                <a:rPr lang="en-US" altLang="zh-CN" sz="3779">
                  <a:solidFill>
                    <a:schemeClr val="bg1"/>
                  </a:solidFill>
                </a:rPr>
                <a:t>VIP</a:t>
              </a:r>
              <a:r>
                <a:rPr lang="zh-CN" altLang="en-US" sz="3779">
                  <a:solidFill>
                    <a:schemeClr val="bg1"/>
                  </a:solidFill>
                </a:rPr>
                <a:t>长沙教学服务中心</a:t>
              </a:r>
              <a:endParaRPr sz="3779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C4638BF-9EAC-4D77-8CD9-5233BF8DE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877" y="1580493"/>
              <a:ext cx="3165890" cy="295688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737426-5E35-45EC-9D9A-BC6ED125529B}"/>
                </a:ext>
              </a:extLst>
            </p:cNvPr>
            <p:cNvSpPr/>
            <p:nvPr/>
          </p:nvSpPr>
          <p:spPr>
            <a:xfrm>
              <a:off x="6191503" y="1150152"/>
              <a:ext cx="4918744" cy="4167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8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年开发工作经验 前端技术专家；</a:t>
              </a: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14-16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年加入阿里手淘研究搭建前端工程化体系。</a:t>
              </a: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16-18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年加入某科技公司开发前端高级内容体系，开始在社区分享</a:t>
              </a: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( jQuery underscore requirejs Vue) 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源码解析系列视频。</a:t>
              </a: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18-20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年加入网易杭州微专业主导开发</a:t>
              </a: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startup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模块加载器 </a:t>
              </a: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, 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开源电子书</a:t>
              </a: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《Vue 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源码解析</a:t>
              </a: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》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；</a:t>
              </a: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35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20.03</a:t>
              </a:r>
              <a:r>
                <a:rPr lang="zh-CN" altLang="en-US" sz="2835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加入潭州教育 服务学员建立高级前端知识体系，信奉教育的重点在于能力提升而不是知识积累。</a:t>
              </a:r>
              <a:endParaRPr lang="en-US" altLang="zh-CN" sz="2835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5" name="产品概述">
              <a:extLst>
                <a:ext uri="{FF2B5EF4-FFF2-40B4-BE49-F238E27FC236}">
                  <a16:creationId xmlns:a16="http://schemas.microsoft.com/office/drawing/2014/main" id="{0801513A-DCF0-412F-A282-D8F0AB489054}"/>
                </a:ext>
              </a:extLst>
            </p:cNvPr>
            <p:cNvSpPr txBox="1"/>
            <p:nvPr/>
          </p:nvSpPr>
          <p:spPr>
            <a:xfrm>
              <a:off x="1256117" y="4755824"/>
              <a:ext cx="3954503" cy="36928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86400" tIns="86400" rIns="86400" bIns="86400">
              <a:spAutoFit/>
            </a:bodyPr>
            <a:lstStyle>
              <a:lvl1pPr defTabSz="457200">
                <a:defRPr sz="4000">
                  <a:solidFill>
                    <a:srgbClr val="292C31"/>
                  </a:solidFill>
                  <a:latin typeface="Source Han Sans CN Medium"/>
                  <a:ea typeface="Source Han Sans CN Medium"/>
                  <a:cs typeface="Source Han Sans CN Medium"/>
                  <a:sym typeface="Source Han Sans CN Medium"/>
                </a:defRPr>
              </a:lvl1pPr>
            </a:lstStyle>
            <a:p>
              <a:pPr algn="ctr"/>
              <a:r>
                <a:rPr lang="zh-CN" altLang="en-US" sz="3401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李强    </a:t>
              </a:r>
              <a:r>
                <a:rPr lang="en-US" altLang="zh-CN" sz="3401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Max</a:t>
              </a:r>
              <a:endParaRPr lang="zh-CN" altLang="en-US" sz="3401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3B82113-6ED8-4438-BE68-50480F10A14B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E894FEF3-3EE2-402B-A397-C1880F1CCC95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95724F-2D07-4DC3-95F4-A6D6A4BDEBE1}"/>
              </a:ext>
            </a:extLst>
          </p:cNvPr>
          <p:cNvSpPr/>
          <p:nvPr/>
        </p:nvSpPr>
        <p:spPr>
          <a:xfrm>
            <a:off x="-1" y="492091"/>
            <a:ext cx="748146" cy="1026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867" y="533482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Vue3.0 </a:t>
            </a:r>
            <a:r>
              <a:rPr lang="zh-CN" altLang="en-US">
                <a:solidFill>
                  <a:schemeClr val="bg1"/>
                </a:solidFill>
              </a:rPr>
              <a:t>设计目标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8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06EA39F6-77E0-4CFD-BE13-0B2C78F39F99}"/>
              </a:ext>
            </a:extLst>
          </p:cNvPr>
          <p:cNvSpPr txBox="1"/>
          <p:nvPr/>
        </p:nvSpPr>
        <p:spPr>
          <a:xfrm>
            <a:off x="3509875" y="3651120"/>
            <a:ext cx="14616760" cy="595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36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更小</a:t>
            </a:r>
            <a:endParaRPr lang="zh-CN" altLang="en-US" sz="3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sz="3600" b="1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更快</a:t>
            </a:r>
            <a:endParaRPr lang="en-US" altLang="zh-CN" sz="3600" b="1">
              <a:solidFill>
                <a:srgbClr val="92D0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sz="360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加强 </a:t>
            </a:r>
            <a:r>
              <a:rPr lang="en-US" altLang="zh-CN" sz="360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Typescript </a:t>
            </a:r>
            <a:r>
              <a:rPr lang="zh-CN" altLang="en-US" sz="3600">
                <a:solidFill>
                  <a:srgbClr val="92D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的支持</a:t>
            </a:r>
            <a:endParaRPr lang="en-US" altLang="zh-CN" sz="3600">
              <a:solidFill>
                <a:srgbClr val="92D0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36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加强 </a:t>
            </a:r>
            <a:r>
              <a:rPr lang="en-US" altLang="zh-CN" sz="36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 </a:t>
            </a:r>
            <a:r>
              <a:rPr lang="zh-CN" altLang="en-US" sz="36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设计一致性</a:t>
            </a:r>
            <a:endParaRPr lang="en-US" altLang="zh-CN" sz="360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36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提高自身可维护性</a:t>
            </a:r>
            <a:endParaRPr lang="en-US" altLang="zh-CN" sz="360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sz="36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开发更多的底层功能</a:t>
            </a:r>
            <a:endParaRPr lang="en-US" altLang="zh-CN" sz="360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altLang="zh-CN" sz="20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AF6E00-29F3-4640-8AEE-D7539FBD0A3C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 如何更快？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8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06EA39F6-77E0-4CFD-BE13-0B2C78F39F99}"/>
              </a:ext>
            </a:extLst>
          </p:cNvPr>
          <p:cNvSpPr txBox="1"/>
          <p:nvPr/>
        </p:nvSpPr>
        <p:spPr>
          <a:xfrm>
            <a:off x="3509875" y="3651120"/>
            <a:ext cx="14616760" cy="373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sz="40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object.definedproperty</a:t>
            </a:r>
            <a:r>
              <a:rPr lang="zh-CN" altLang="en-US" sz="40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40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  proxy</a:t>
            </a:r>
            <a:endParaRPr lang="en-US" altLang="zh-CN" sz="4000" b="1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sz="40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Virtual DOM </a:t>
            </a:r>
            <a:r>
              <a:rPr lang="zh-CN" altLang="en-US" sz="40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重构</a:t>
            </a:r>
            <a:endParaRPr lang="en-US" altLang="zh-CN" sz="400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40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更多编译时优化</a:t>
            </a:r>
            <a:endParaRPr lang="en-US" altLang="zh-CN" sz="400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endParaRPr lang="en-US" altLang="zh-CN" sz="20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E46374-2DF0-4700-9F94-74CF57CE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697" y="5102601"/>
            <a:ext cx="5809995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还不够 ！</a:t>
            </a:r>
            <a:endParaRPr lang="zh-CN" altLang="en-US" sz="96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537" y="535626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传统</a:t>
            </a:r>
            <a:r>
              <a:rPr lang="en-US" altLang="zh-CN">
                <a:solidFill>
                  <a:schemeClr val="bg1"/>
                </a:solidFill>
              </a:rPr>
              <a:t>Virtual DOM</a:t>
            </a:r>
            <a:r>
              <a:rPr lang="zh-CN" altLang="en-US">
                <a:solidFill>
                  <a:schemeClr val="bg1"/>
                </a:solidFill>
              </a:rPr>
              <a:t>的性能瓶颈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E9B148-789C-4D98-9CDA-FBABF71A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1" y="3232318"/>
            <a:ext cx="19394988" cy="89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传统</a:t>
            </a:r>
            <a:r>
              <a:rPr lang="en-US" altLang="zh-CN">
                <a:solidFill>
                  <a:schemeClr val="bg1"/>
                </a:solidFill>
              </a:rPr>
              <a:t>Virtual DOM</a:t>
            </a:r>
            <a:r>
              <a:rPr lang="zh-CN" altLang="en-US">
                <a:solidFill>
                  <a:schemeClr val="bg1"/>
                </a:solidFill>
              </a:rPr>
              <a:t>的性能瓶颈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E161D1-A7AA-4E2F-B7EC-8DC91866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75" y="2503138"/>
            <a:ext cx="20113926" cy="93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传统</a:t>
            </a:r>
            <a:r>
              <a:rPr lang="en-US" altLang="zh-CN">
                <a:solidFill>
                  <a:schemeClr val="bg1"/>
                </a:solidFill>
              </a:rPr>
              <a:t>Virtual DOM</a:t>
            </a:r>
            <a:r>
              <a:rPr lang="zh-CN" altLang="en-US">
                <a:solidFill>
                  <a:schemeClr val="bg1"/>
                </a:solidFill>
              </a:rPr>
              <a:t>的性能瓶颈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DB25A-A672-48D3-BD8B-A7D7E855B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39" y="2761252"/>
            <a:ext cx="20212757" cy="89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2A0C3A-BE8A-4E4F-AE85-2271284EE43D}"/>
              </a:ext>
            </a:extLst>
          </p:cNvPr>
          <p:cNvSpPr/>
          <p:nvPr/>
        </p:nvSpPr>
        <p:spPr>
          <a:xfrm>
            <a:off x="10746751" y="60175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D3A24-D8EF-4B29-9F7A-1C808C5AB646}"/>
              </a:ext>
            </a:extLst>
          </p:cNvPr>
          <p:cNvSpPr/>
          <p:nvPr/>
        </p:nvSpPr>
        <p:spPr>
          <a:xfrm>
            <a:off x="306460" y="11874820"/>
            <a:ext cx="5659821" cy="976457"/>
          </a:xfrm>
          <a:prstGeom prst="rect">
            <a:avLst/>
          </a:prstGeom>
          <a:solidFill>
            <a:srgbClr val="313640"/>
          </a:solidFill>
          <a:ln w="38100">
            <a:solidFill>
              <a:srgbClr val="3136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B46FCEFF-4CDB-42B1-B037-FE9E13CD6ED6}"/>
              </a:ext>
            </a:extLst>
          </p:cNvPr>
          <p:cNvSpPr/>
          <p:nvPr/>
        </p:nvSpPr>
        <p:spPr>
          <a:xfrm>
            <a:off x="0" y="12851277"/>
            <a:ext cx="23039388" cy="10907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chemeClr val="bg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8E46374-2DF0-4700-9F94-74CF57CE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697" y="5102601"/>
            <a:ext cx="5809995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动静结合</a:t>
            </a:r>
            <a:endParaRPr lang="zh-CN" altLang="en-US" sz="96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F7378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20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231</Words>
  <Application>Microsoft Office PowerPoint</Application>
  <PresentationFormat>自定义</PresentationFormat>
  <Paragraphs>54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Source Han Sans CN Medium</vt:lpstr>
      <vt:lpstr>思源黑体 CN Bold</vt:lpstr>
      <vt:lpstr>思源黑体 CN Heavy</vt:lpstr>
      <vt:lpstr>思源黑体 CN Medium</vt:lpstr>
      <vt:lpstr>思源黑体 CN Normal</vt:lpstr>
      <vt:lpstr>Arial</vt:lpstr>
      <vt:lpstr>Calibri</vt:lpstr>
      <vt:lpstr>Wingdings</vt:lpstr>
      <vt:lpstr>《成为前端开发工程师》走进高校</vt:lpstr>
      <vt:lpstr>PowerPoint 演示文稿</vt:lpstr>
      <vt:lpstr>PowerPoint 演示文稿</vt:lpstr>
      <vt:lpstr> Vue3.0 设计目标</vt:lpstr>
      <vt:lpstr> 如何更快？</vt:lpstr>
      <vt:lpstr>还不够 ！</vt:lpstr>
      <vt:lpstr>传统Virtual DOM的性能瓶颈</vt:lpstr>
      <vt:lpstr>传统Virtual DOM的性能瓶颈</vt:lpstr>
      <vt:lpstr>传统Virtual DOM的性能瓶颈</vt:lpstr>
      <vt:lpstr>动静结合</vt:lpstr>
      <vt:lpstr>最简单的情况</vt:lpstr>
      <vt:lpstr>节点结构变化: v-if</vt:lpstr>
      <vt:lpstr>节点结构变化: v-if</vt:lpstr>
      <vt:lpstr>节点结构变化: v-for</vt:lpstr>
      <vt:lpstr>节点结构变化: v-for</vt:lpstr>
      <vt:lpstr>Block tree 区块树</vt:lpstr>
      <vt:lpstr>Before</vt:lpstr>
      <vt:lpstr>After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强 李</cp:lastModifiedBy>
  <cp:revision>1951</cp:revision>
  <dcterms:created xsi:type="dcterms:W3CDTF">2019-02-26T08:42:00Z</dcterms:created>
  <dcterms:modified xsi:type="dcterms:W3CDTF">2020-04-13T10:49:46Z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  <property fmtid="{D5CDD505-2E9C-101B-9397-08002B2CF9AE}" pid="3" name="KSORubyTemplateID">
    <vt:lpwstr>13</vt:lpwstr>
  </property>
</Properties>
</file>