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7" r:id="rId2"/>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D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6DFB4-B8E5-FED5-52F2-AD7B6E27C94E}" v="1" dt="2025-02-18T12:49:49.769"/>
    <p1510:client id="{649FB187-F07E-43C8-8FDF-58F83BB8DECA}" v="9" dt="2025-02-17T17:57:27.980"/>
    <p1510:client id="{7B3730E2-7801-1A8C-C09C-B8BF9FBDBB31}" v="356" dt="2025-02-18T12:33:06.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249" autoAdjust="0"/>
  </p:normalViewPr>
  <p:slideViewPr>
    <p:cSldViewPr snapToGrid="0">
      <p:cViewPr varScale="1">
        <p:scale>
          <a:sx n="47" d="100"/>
          <a:sy n="47" d="100"/>
        </p:scale>
        <p:origin x="79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EAC13-107D-470D-85EC-B438DD8328F5}"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61D0A-E5A9-4136-9C9B-9EBE3F086D00}" type="slidenum">
              <a:rPr lang="en-US" smtClean="0"/>
              <a:t>‹#›</a:t>
            </a:fld>
            <a:endParaRPr lang="en-US"/>
          </a:p>
        </p:txBody>
      </p:sp>
    </p:spTree>
    <p:extLst>
      <p:ext uri="{BB962C8B-B14F-4D97-AF65-F5344CB8AC3E}">
        <p14:creationId xmlns:p14="http://schemas.microsoft.com/office/powerpoint/2010/main" val="393640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E61D0A-E5A9-4136-9C9B-9EBE3F086D00}" type="slidenum">
              <a:rPr lang="en-US" smtClean="0"/>
              <a:t>1</a:t>
            </a:fld>
            <a:endParaRPr lang="en-US"/>
          </a:p>
        </p:txBody>
      </p:sp>
    </p:spTree>
    <p:extLst>
      <p:ext uri="{BB962C8B-B14F-4D97-AF65-F5344CB8AC3E}">
        <p14:creationId xmlns:p14="http://schemas.microsoft.com/office/powerpoint/2010/main" val="273042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71768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18189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103755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74252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0833C-F576-4E07-BC5A-DA5472110DA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82802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0833C-F576-4E07-BC5A-DA5472110DA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6363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0833C-F576-4E07-BC5A-DA5472110DA1}"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86383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0833C-F576-4E07-BC5A-DA5472110DA1}"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151062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0833C-F576-4E07-BC5A-DA5472110DA1}"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35111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2C00833C-F576-4E07-BC5A-DA5472110DA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01563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2C00833C-F576-4E07-BC5A-DA5472110DA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51633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2C00833C-F576-4E07-BC5A-DA5472110DA1}" type="datetimeFigureOut">
              <a:rPr lang="en-US" smtClean="0"/>
              <a:t>2/18/2025</a:t>
            </a:fld>
            <a:endParaRPr lang="en-US"/>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82790714-5A91-4EA1-BB45-1904054F34D7}" type="slidenum">
              <a:rPr lang="en-US" smtClean="0"/>
              <a:t>‹#›</a:t>
            </a:fld>
            <a:endParaRPr lang="en-US"/>
          </a:p>
        </p:txBody>
      </p:sp>
    </p:spTree>
    <p:extLst>
      <p:ext uri="{BB962C8B-B14F-4D97-AF65-F5344CB8AC3E}">
        <p14:creationId xmlns:p14="http://schemas.microsoft.com/office/powerpoint/2010/main" val="6123364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CBF89C-CB4E-1781-70F9-93DD220E7E2E}"/>
              </a:ext>
            </a:extLst>
          </p:cNvPr>
          <p:cNvSpPr/>
          <p:nvPr/>
        </p:nvSpPr>
        <p:spPr>
          <a:xfrm>
            <a:off x="7517" y="-35059"/>
            <a:ext cx="16275171" cy="9203588"/>
          </a:xfrm>
          <a:prstGeom prst="rect">
            <a:avLst/>
          </a:prstGeom>
          <a:noFill/>
          <a:ln w="444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masis MT Pro Light" panose="02040304050005020304" pitchFamily="18" charset="0"/>
            </a:endParaRPr>
          </a:p>
        </p:txBody>
      </p:sp>
      <p:cxnSp>
        <p:nvCxnSpPr>
          <p:cNvPr id="10" name="Straight Connector 9">
            <a:extLst>
              <a:ext uri="{FF2B5EF4-FFF2-40B4-BE49-F238E27FC236}">
                <a16:creationId xmlns:a16="http://schemas.microsoft.com/office/drawing/2014/main" id="{ECF848E9-C061-7B37-5A35-D074D943432A}"/>
              </a:ext>
            </a:extLst>
          </p:cNvPr>
          <p:cNvCxnSpPr/>
          <p:nvPr/>
        </p:nvCxnSpPr>
        <p:spPr>
          <a:xfrm>
            <a:off x="10889226" y="1964329"/>
            <a:ext cx="0" cy="627476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C8B08CD-477C-AAFA-DEFC-3C89F7FB732D}"/>
              </a:ext>
            </a:extLst>
          </p:cNvPr>
          <p:cNvSpPr/>
          <p:nvPr/>
        </p:nvSpPr>
        <p:spPr>
          <a:xfrm>
            <a:off x="248631" y="1712242"/>
            <a:ext cx="4978975" cy="28787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MOTIVATION/OBJECTIVE</a:t>
            </a:r>
          </a:p>
        </p:txBody>
      </p:sp>
      <p:sp>
        <p:nvSpPr>
          <p:cNvPr id="14" name="Rectangle 13">
            <a:extLst>
              <a:ext uri="{FF2B5EF4-FFF2-40B4-BE49-F238E27FC236}">
                <a16:creationId xmlns:a16="http://schemas.microsoft.com/office/drawing/2014/main" id="{68910804-B03C-8490-6851-1796EEDF8A82}"/>
              </a:ext>
            </a:extLst>
          </p:cNvPr>
          <p:cNvSpPr/>
          <p:nvPr/>
        </p:nvSpPr>
        <p:spPr>
          <a:xfrm>
            <a:off x="289298" y="4481359"/>
            <a:ext cx="4978975" cy="28787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DATASET DETAILS</a:t>
            </a:r>
          </a:p>
        </p:txBody>
      </p:sp>
      <p:sp>
        <p:nvSpPr>
          <p:cNvPr id="16" name="TextBox 15">
            <a:extLst>
              <a:ext uri="{FF2B5EF4-FFF2-40B4-BE49-F238E27FC236}">
                <a16:creationId xmlns:a16="http://schemas.microsoft.com/office/drawing/2014/main" id="{839FACBA-065A-3309-B5CD-FF07022FCB47}"/>
              </a:ext>
            </a:extLst>
          </p:cNvPr>
          <p:cNvSpPr txBox="1"/>
          <p:nvPr/>
        </p:nvSpPr>
        <p:spPr>
          <a:xfrm>
            <a:off x="253648" y="2000068"/>
            <a:ext cx="4966319" cy="2492990"/>
          </a:xfrm>
          <a:prstGeom prst="rect">
            <a:avLst/>
          </a:prstGeom>
          <a:noFill/>
        </p:spPr>
        <p:txBody>
          <a:bodyPr wrap="square" lIns="91440" tIns="45720" rIns="91440" bIns="45720" anchor="t">
            <a:spAutoFit/>
          </a:bodyPr>
          <a:lstStyle/>
          <a:p>
            <a:pPr algn="just"/>
            <a:r>
              <a:rPr lang="en-US" sz="1200" dirty="0">
                <a:latin typeface="Amasis MT Pro Light"/>
              </a:rPr>
              <a:t>Synapse is an AI-powered health chatbot designed to revolutionize digital healthcare by leveraging Large Language Models (LLMs) with Retrieval-Augmented Generation (RAG) and vector databases. Traditional keyword-based search systems often fail to provide accurate, context-aware medical information, leading to misinformation and delays in decision-making. Synapse addresses this gap by offering personalized, evidence-based health insights, symptom-based doctor recommendations, and proactive health task reminders. By integrating advanced vector search technologies such as FAISS and Pinecone, Synapse ensures rapid retrieval of relevant medical information with response times under 200ms. This scalable, AI-driven solution enhances healthcare accessibility, reduces misinformation, and provides reliable, real-time assistance to users, making it a valuable tool for telemedicine, self-diagnosis support, and medical research.</a:t>
            </a:r>
          </a:p>
        </p:txBody>
      </p:sp>
      <p:sp>
        <p:nvSpPr>
          <p:cNvPr id="23" name="Rectangle 22">
            <a:extLst>
              <a:ext uri="{FF2B5EF4-FFF2-40B4-BE49-F238E27FC236}">
                <a16:creationId xmlns:a16="http://schemas.microsoft.com/office/drawing/2014/main" id="{B2A9F361-8CA1-7178-7582-C663A595E727}"/>
              </a:ext>
            </a:extLst>
          </p:cNvPr>
          <p:cNvSpPr/>
          <p:nvPr/>
        </p:nvSpPr>
        <p:spPr>
          <a:xfrm>
            <a:off x="5552533" y="1711685"/>
            <a:ext cx="5124728" cy="28019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METHODOLOGY</a:t>
            </a:r>
          </a:p>
        </p:txBody>
      </p:sp>
      <p:sp>
        <p:nvSpPr>
          <p:cNvPr id="25" name="TextBox 24">
            <a:extLst>
              <a:ext uri="{FF2B5EF4-FFF2-40B4-BE49-F238E27FC236}">
                <a16:creationId xmlns:a16="http://schemas.microsoft.com/office/drawing/2014/main" id="{1C278C29-452C-BBC5-F7BA-5B0461F8B3FD}"/>
              </a:ext>
            </a:extLst>
          </p:cNvPr>
          <p:cNvSpPr txBox="1"/>
          <p:nvPr/>
        </p:nvSpPr>
        <p:spPr>
          <a:xfrm>
            <a:off x="5565085" y="2010709"/>
            <a:ext cx="5148531" cy="1892185"/>
          </a:xfrm>
          <a:prstGeom prst="rect">
            <a:avLst/>
          </a:prstGeom>
          <a:noFill/>
        </p:spPr>
        <p:txBody>
          <a:bodyPr wrap="square">
            <a:spAutoFit/>
          </a:bodyPr>
          <a:lstStyle/>
          <a:p>
            <a:pPr marL="0" marR="0" algn="just">
              <a:lnSpc>
                <a:spcPct val="107000"/>
              </a:lnSpc>
              <a:spcBef>
                <a:spcPts val="0"/>
              </a:spcBef>
              <a:spcAft>
                <a:spcPts val="0"/>
              </a:spcAft>
            </a:pPr>
            <a:r>
              <a:rPr lang="en-US" sz="1100" dirty="0">
                <a:solidFill>
                  <a:srgbClr val="000000"/>
                </a:solidFill>
                <a:effectLst/>
                <a:latin typeface="Amasis MT Pro Light" panose="02040304050005020304" pitchFamily="18" charset="0"/>
                <a:ea typeface="Calibri" panose="020F0502020204030204" pitchFamily="34" charset="0"/>
                <a:cs typeface="Mangal" panose="02040503050203030202" pitchFamily="18" charset="0"/>
              </a:rPr>
              <a:t>Synapse follows a Retrieval-Augmented Generation (RAG) approach, combining advanced natural language processing with efficient information retrieval. First, medical documents are processed using a Document Loader and Text Splitter, breaking them into smaller text chunks. These chunks are transformed into vector embeddings and stored in a vector database for fast and context-aware retrieval. When a user queries the system, the input is converted into an embedding and matched against the database using semantic search. The most relevant results are then sent to a Large Language Model (LLM) for context-aware response generation. Additionally, a symptom-based doctor recommendation system and a health task reminder module enhance the chatbot’s functionality, making it a comprehensive AI-driven healthcare assistant.</a:t>
            </a:r>
          </a:p>
        </p:txBody>
      </p:sp>
      <p:sp>
        <p:nvSpPr>
          <p:cNvPr id="33" name="Rectangle 32">
            <a:extLst>
              <a:ext uri="{FF2B5EF4-FFF2-40B4-BE49-F238E27FC236}">
                <a16:creationId xmlns:a16="http://schemas.microsoft.com/office/drawing/2014/main" id="{3D7DF901-BC1A-21EA-C768-C2C8AE0735A3}"/>
              </a:ext>
            </a:extLst>
          </p:cNvPr>
          <p:cNvSpPr/>
          <p:nvPr/>
        </p:nvSpPr>
        <p:spPr>
          <a:xfrm>
            <a:off x="11032909" y="1716225"/>
            <a:ext cx="5035976" cy="25837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EXPERIMENTAL RESULTS</a:t>
            </a:r>
          </a:p>
        </p:txBody>
      </p:sp>
      <p:sp>
        <p:nvSpPr>
          <p:cNvPr id="47" name="TextBox 46">
            <a:extLst>
              <a:ext uri="{FF2B5EF4-FFF2-40B4-BE49-F238E27FC236}">
                <a16:creationId xmlns:a16="http://schemas.microsoft.com/office/drawing/2014/main" id="{6240A985-BA66-FFC1-9303-5EAC348DCECF}"/>
              </a:ext>
            </a:extLst>
          </p:cNvPr>
          <p:cNvSpPr txBox="1"/>
          <p:nvPr/>
        </p:nvSpPr>
        <p:spPr>
          <a:xfrm>
            <a:off x="2413" y="9011065"/>
            <a:ext cx="10906459" cy="127733"/>
          </a:xfrm>
          <a:prstGeom prst="rect">
            <a:avLst/>
          </a:prstGeom>
          <a:solidFill>
            <a:srgbClr val="FFC000"/>
          </a:solidFill>
          <a:ln>
            <a:noFill/>
          </a:ln>
          <a:scene3d>
            <a:camera prst="orthographicFront"/>
            <a:lightRig rig="threePt" dir="t"/>
          </a:scene3d>
          <a:sp3d extrusionH="139700">
            <a:bevelT w="247650" prst="artDeco"/>
            <a:extrusionClr>
              <a:schemeClr val="tx1">
                <a:lumMod val="95000"/>
                <a:lumOff val="5000"/>
              </a:schemeClr>
            </a:extrusionClr>
          </a:sp3d>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algn="ctr">
              <a:defRPr sz="4800">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IN" sz="1200" b="1" dirty="0">
                <a:latin typeface="Times New Roman"/>
                <a:cs typeface="Times New Roman"/>
              </a:rPr>
              <a:t>QQRF+66, </a:t>
            </a:r>
            <a:r>
              <a:rPr lang="en-IN" sz="1200" b="1" dirty="0" err="1">
                <a:latin typeface="Times New Roman"/>
                <a:cs typeface="Times New Roman"/>
              </a:rPr>
              <a:t>Chümoukedima</a:t>
            </a:r>
            <a:r>
              <a:rPr lang="en-IN" sz="1200" b="1" dirty="0">
                <a:latin typeface="Times New Roman"/>
                <a:cs typeface="Times New Roman"/>
              </a:rPr>
              <a:t>, Dimapur, Nagaland-797103   www.nitnagaland.ac.in</a:t>
            </a:r>
            <a:endParaRPr lang="en-US" sz="1200" b="1"/>
          </a:p>
        </p:txBody>
      </p:sp>
      <p:cxnSp>
        <p:nvCxnSpPr>
          <p:cNvPr id="11" name="Straight Connector 10">
            <a:extLst>
              <a:ext uri="{FF2B5EF4-FFF2-40B4-BE49-F238E27FC236}">
                <a16:creationId xmlns:a16="http://schemas.microsoft.com/office/drawing/2014/main" id="{59E51D41-D3E0-E2FE-AFAE-DBD5094319EB}"/>
              </a:ext>
            </a:extLst>
          </p:cNvPr>
          <p:cNvCxnSpPr>
            <a:cxnSpLocks/>
          </p:cNvCxnSpPr>
          <p:nvPr/>
        </p:nvCxnSpPr>
        <p:spPr>
          <a:xfrm flipV="1">
            <a:off x="1910432" y="1101330"/>
            <a:ext cx="12475355" cy="1815"/>
          </a:xfrm>
          <a:prstGeom prst="line">
            <a:avLst/>
          </a:prstGeom>
          <a:ln>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8CCBDCB-B124-FA8D-1412-6C815E5209F7}"/>
              </a:ext>
            </a:extLst>
          </p:cNvPr>
          <p:cNvSpPr txBox="1"/>
          <p:nvPr/>
        </p:nvSpPr>
        <p:spPr>
          <a:xfrm>
            <a:off x="10976054" y="2016961"/>
            <a:ext cx="5044122" cy="2073324"/>
          </a:xfrm>
          <a:prstGeom prst="rect">
            <a:avLst/>
          </a:prstGeom>
          <a:noFill/>
        </p:spPr>
        <p:txBody>
          <a:bodyPr wrap="square" lIns="91440" tIns="45720" rIns="91440" bIns="45720" anchor="t">
            <a:spAutoFit/>
          </a:bodyPr>
          <a:lstStyle>
            <a:defPPr>
              <a:defRPr lang="en-US"/>
            </a:defPPr>
            <a:lvl1pPr marR="0" algn="just">
              <a:lnSpc>
                <a:spcPct val="107000"/>
              </a:lnSpc>
              <a:spcBef>
                <a:spcPts val="0"/>
              </a:spcBef>
              <a:spcAft>
                <a:spcPts val="0"/>
              </a:spcAft>
              <a:defRPr sz="1100">
                <a:solidFill>
                  <a:srgbClr val="000000"/>
                </a:solidFill>
                <a:effectLst/>
                <a:latin typeface="Amasis MT Pro Light" panose="02040304050005020304" pitchFamily="18" charset="0"/>
                <a:ea typeface="Calibri" panose="020F0502020204030204" pitchFamily="34" charset="0"/>
                <a:cs typeface="Mangal" panose="02040503050203030202" pitchFamily="18" charset="0"/>
              </a:defRPr>
            </a:lvl1pPr>
          </a:lstStyle>
          <a:p>
            <a:r>
              <a:rPr lang="en-US" dirty="0">
                <a:latin typeface="Amasis MT Pro Light"/>
                <a:ea typeface="Calibri"/>
                <a:cs typeface="Mangal"/>
              </a:rPr>
              <a:t>The implementation of Synapse demonstrated significant improvements in response accuracy, retrieval efficiency, and scalability. By leveraging a vector database for semantic search, the chatbot achieved a response accuracy of approximately 91%, compared to 65% using traditional keyword-based methods. Retrieval times were reduced to under 200ms, significantly outperforming structured SQL-based searches that took over 1.2 seconds., ensuring more accurate and meaningful responses. Furthermore, the system efficiently handled large-scale medical documents, demonstrating scalability and adaptability. While the chatbot significantly enhanced information retrieval, challenges such as LLM context window limitations and the need for real-time medical verification were identified, paving the way for future improvements.</a:t>
            </a:r>
          </a:p>
        </p:txBody>
      </p:sp>
      <p:pic>
        <p:nvPicPr>
          <p:cNvPr id="1026" name="Picture 2" descr="Chatbot with LLM and RAG in Action | by Bill Huang | Medium">
            <a:extLst>
              <a:ext uri="{FF2B5EF4-FFF2-40B4-BE49-F238E27FC236}">
                <a16:creationId xmlns:a16="http://schemas.microsoft.com/office/drawing/2014/main" id="{A46E755B-3A44-8253-7EB2-06708BDF8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55" b="-3272"/>
          <a:stretch/>
        </p:blipFill>
        <p:spPr bwMode="auto">
          <a:xfrm>
            <a:off x="1053071" y="6382556"/>
            <a:ext cx="4448121" cy="25973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8024EA2-E109-A356-64D1-F07F85A46EDE}"/>
              </a:ext>
            </a:extLst>
          </p:cNvPr>
          <p:cNvSpPr txBox="1"/>
          <p:nvPr/>
        </p:nvSpPr>
        <p:spPr>
          <a:xfrm>
            <a:off x="248631" y="4804879"/>
            <a:ext cx="4978974" cy="1954381"/>
          </a:xfrm>
          <a:prstGeom prst="rect">
            <a:avLst/>
          </a:prstGeom>
          <a:noFill/>
        </p:spPr>
        <p:txBody>
          <a:bodyPr wrap="square" rtlCol="0">
            <a:spAutoFit/>
          </a:bodyPr>
          <a:lstStyle/>
          <a:p>
            <a:pPr algn="just"/>
            <a:r>
              <a:rPr lang="en-US" sz="1100" dirty="0">
                <a:latin typeface="Amasis MT Pro Light" panose="02040304050005020304" pitchFamily="18" charset="0"/>
              </a:rPr>
              <a:t>To ensure accurate and context-aware medical responses, Synapse utilizes a structured dataset sourced from authoritative medical literature. For the prototype, we employed The Gale Encyclopedia of Medicine (3rd Edition), a comprehensive medical reference covering diseases, treatments, and health conditions. This dataset was processed using a Document Loader and Text Splitter to create meaningful text chunks, which were then converted into vector embeddings for efficient retrieval. By leveraging a vector database, Synapse enables semantic search, allowing users to receive precise, evidence-based medical insights rather than relying on simple keyword matches. Future iterations will incorporate additional datasets, including peer-reviewed medical journals and real-world clinical guidelines, to enhance accuracy and reliability.</a:t>
            </a:r>
            <a:endParaRPr lang="en-IN" sz="1100" dirty="0">
              <a:latin typeface="Amasis MT Pro Light" panose="02040304050005020304" pitchFamily="18" charset="0"/>
            </a:endParaRPr>
          </a:p>
        </p:txBody>
      </p:sp>
      <p:sp>
        <p:nvSpPr>
          <p:cNvPr id="2" name="TextBox 1">
            <a:extLst>
              <a:ext uri="{FF2B5EF4-FFF2-40B4-BE49-F238E27FC236}">
                <a16:creationId xmlns:a16="http://schemas.microsoft.com/office/drawing/2014/main" id="{ECDF7F0A-F3FB-42E3-3C60-1557A5799FF7}"/>
              </a:ext>
            </a:extLst>
          </p:cNvPr>
          <p:cNvSpPr txBox="1"/>
          <p:nvPr/>
        </p:nvSpPr>
        <p:spPr>
          <a:xfrm>
            <a:off x="2483774" y="1141141"/>
            <a:ext cx="11618994" cy="523220"/>
          </a:xfrm>
          <a:prstGeom prst="rect">
            <a:avLst/>
          </a:prstGeom>
          <a:noFill/>
        </p:spPr>
        <p:txBody>
          <a:bodyPr wrap="square" lIns="91440" tIns="45720" rIns="91440" bIns="45720" rtlCol="0" anchor="t">
            <a:spAutoFit/>
          </a:bodyPr>
          <a:lstStyle/>
          <a:p>
            <a:r>
              <a:rPr lang="en-IN" sz="2800" b="1" dirty="0">
                <a:latin typeface="Aptos Display"/>
              </a:rPr>
              <a:t>An AI-Powered Health Chatbot With Personalized Recommendations</a:t>
            </a:r>
          </a:p>
        </p:txBody>
      </p:sp>
      <p:sp>
        <p:nvSpPr>
          <p:cNvPr id="3" name="Rectangle 2">
            <a:extLst>
              <a:ext uri="{FF2B5EF4-FFF2-40B4-BE49-F238E27FC236}">
                <a16:creationId xmlns:a16="http://schemas.microsoft.com/office/drawing/2014/main" id="{9B10361C-3D13-B8BE-85EC-5131B853C023}"/>
              </a:ext>
            </a:extLst>
          </p:cNvPr>
          <p:cNvSpPr/>
          <p:nvPr/>
        </p:nvSpPr>
        <p:spPr>
          <a:xfrm>
            <a:off x="11089910" y="8238552"/>
            <a:ext cx="4978975" cy="32351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DETAILS:</a:t>
            </a:r>
          </a:p>
        </p:txBody>
      </p:sp>
      <p:pic>
        <p:nvPicPr>
          <p:cNvPr id="15" name="Picture 14">
            <a:extLst>
              <a:ext uri="{FF2B5EF4-FFF2-40B4-BE49-F238E27FC236}">
                <a16:creationId xmlns:a16="http://schemas.microsoft.com/office/drawing/2014/main" id="{1206A282-02ED-E850-5FE6-CAC9656B1EA1}"/>
              </a:ext>
            </a:extLst>
          </p:cNvPr>
          <p:cNvPicPr>
            <a:picLocks noChangeAspect="1"/>
          </p:cNvPicPr>
          <p:nvPr/>
        </p:nvPicPr>
        <p:blipFill>
          <a:blip r:embed="rId4"/>
          <a:stretch>
            <a:fillRect/>
          </a:stretch>
        </p:blipFill>
        <p:spPr>
          <a:xfrm>
            <a:off x="9450959" y="167"/>
            <a:ext cx="1952157" cy="1185247"/>
          </a:xfrm>
          <a:prstGeom prst="rect">
            <a:avLst/>
          </a:prstGeom>
        </p:spPr>
      </p:pic>
      <p:sp>
        <p:nvSpPr>
          <p:cNvPr id="18" name="TextBox 17">
            <a:extLst>
              <a:ext uri="{FF2B5EF4-FFF2-40B4-BE49-F238E27FC236}">
                <a16:creationId xmlns:a16="http://schemas.microsoft.com/office/drawing/2014/main" id="{B9D3319F-0FD8-A015-D2DE-5384C197BE31}"/>
              </a:ext>
            </a:extLst>
          </p:cNvPr>
          <p:cNvSpPr txBox="1"/>
          <p:nvPr/>
        </p:nvSpPr>
        <p:spPr>
          <a:xfrm>
            <a:off x="3819574" y="426977"/>
            <a:ext cx="7264100" cy="400110"/>
          </a:xfrm>
          <a:prstGeom prst="rect">
            <a:avLst/>
          </a:prstGeom>
          <a:noFill/>
        </p:spPr>
        <p:txBody>
          <a:bodyPr wrap="square" lIns="91440" tIns="45720" rIns="91440" bIns="45720" rtlCol="0" anchor="t">
            <a:spAutoFit/>
          </a:bodyPr>
          <a:lstStyle/>
          <a:p>
            <a:r>
              <a:rPr lang="en-IN" sz="2000" b="1" dirty="0">
                <a:latin typeface="Bodoni MT"/>
              </a:rPr>
              <a:t>NATIONAL INSTITUTE OF TECHNOLOGY NAGALAND</a:t>
            </a:r>
          </a:p>
        </p:txBody>
      </p:sp>
      <p:pic>
        <p:nvPicPr>
          <p:cNvPr id="4" name="Picture 3" descr="Amity University Logo PNG Download Original Logo Big Size ...">
            <a:extLst>
              <a:ext uri="{FF2B5EF4-FFF2-40B4-BE49-F238E27FC236}">
                <a16:creationId xmlns:a16="http://schemas.microsoft.com/office/drawing/2014/main" id="{AA6F6602-B445-2193-9629-C3DB47D4EE89}"/>
              </a:ext>
            </a:extLst>
          </p:cNvPr>
          <p:cNvPicPr>
            <a:picLocks noChangeAspect="1"/>
          </p:cNvPicPr>
          <p:nvPr/>
        </p:nvPicPr>
        <p:blipFill>
          <a:blip r:embed="rId5"/>
          <a:stretch>
            <a:fillRect/>
          </a:stretch>
        </p:blipFill>
        <p:spPr>
          <a:xfrm>
            <a:off x="-1834" y="102909"/>
            <a:ext cx="3619500" cy="1041901"/>
          </a:xfrm>
          <a:prstGeom prst="rect">
            <a:avLst/>
          </a:prstGeom>
        </p:spPr>
      </p:pic>
      <p:pic>
        <p:nvPicPr>
          <p:cNvPr id="5" name="Picture 4" descr="A blue sign with white text&#10;&#10;AI-generated content may be incorrect.">
            <a:extLst>
              <a:ext uri="{FF2B5EF4-FFF2-40B4-BE49-F238E27FC236}">
                <a16:creationId xmlns:a16="http://schemas.microsoft.com/office/drawing/2014/main" id="{1CCBB255-74BF-B033-7D13-96E74900B94E}"/>
              </a:ext>
            </a:extLst>
          </p:cNvPr>
          <p:cNvPicPr>
            <a:picLocks noChangeAspect="1"/>
          </p:cNvPicPr>
          <p:nvPr/>
        </p:nvPicPr>
        <p:blipFill>
          <a:blip r:embed="rId6"/>
          <a:stretch>
            <a:fillRect/>
          </a:stretch>
        </p:blipFill>
        <p:spPr>
          <a:xfrm>
            <a:off x="11323762" y="85247"/>
            <a:ext cx="4695825" cy="914400"/>
          </a:xfrm>
          <a:prstGeom prst="rect">
            <a:avLst/>
          </a:prstGeom>
        </p:spPr>
      </p:pic>
      <p:cxnSp>
        <p:nvCxnSpPr>
          <p:cNvPr id="6" name="Straight Connector 5">
            <a:extLst>
              <a:ext uri="{FF2B5EF4-FFF2-40B4-BE49-F238E27FC236}">
                <a16:creationId xmlns:a16="http://schemas.microsoft.com/office/drawing/2014/main" id="{C3629B06-ACA6-6544-42BE-772DCA765132}"/>
              </a:ext>
            </a:extLst>
          </p:cNvPr>
          <p:cNvCxnSpPr/>
          <p:nvPr/>
        </p:nvCxnSpPr>
        <p:spPr>
          <a:xfrm>
            <a:off x="5368413" y="1934832"/>
            <a:ext cx="0" cy="627476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BC362A2F-B3C7-C580-237A-8B2A595904F3}"/>
              </a:ext>
            </a:extLst>
          </p:cNvPr>
          <p:cNvGraphicFramePr>
            <a:graphicFrameLocks noGrp="1"/>
          </p:cNvGraphicFramePr>
          <p:nvPr>
            <p:extLst>
              <p:ext uri="{D42A27DB-BD31-4B8C-83A1-F6EECF244321}">
                <p14:modId xmlns:p14="http://schemas.microsoft.com/office/powerpoint/2010/main" val="2253949025"/>
              </p:ext>
            </p:extLst>
          </p:nvPr>
        </p:nvGraphicFramePr>
        <p:xfrm>
          <a:off x="10959702" y="4068612"/>
          <a:ext cx="5175882" cy="1750187"/>
        </p:xfrm>
        <a:graphic>
          <a:graphicData uri="http://schemas.openxmlformats.org/drawingml/2006/table">
            <a:tbl>
              <a:tblPr bandRow="1">
                <a:tableStyleId>{5C22544A-7EE6-4342-B048-85BDC9FD1C3A}</a:tableStyleId>
              </a:tblPr>
              <a:tblGrid>
                <a:gridCol w="1348059">
                  <a:extLst>
                    <a:ext uri="{9D8B030D-6E8A-4147-A177-3AD203B41FA5}">
                      <a16:colId xmlns:a16="http://schemas.microsoft.com/office/drawing/2014/main" val="2642085786"/>
                    </a:ext>
                  </a:extLst>
                </a:gridCol>
                <a:gridCol w="1789091">
                  <a:extLst>
                    <a:ext uri="{9D8B030D-6E8A-4147-A177-3AD203B41FA5}">
                      <a16:colId xmlns:a16="http://schemas.microsoft.com/office/drawing/2014/main" val="478803627"/>
                    </a:ext>
                  </a:extLst>
                </a:gridCol>
                <a:gridCol w="2038732">
                  <a:extLst>
                    <a:ext uri="{9D8B030D-6E8A-4147-A177-3AD203B41FA5}">
                      <a16:colId xmlns:a16="http://schemas.microsoft.com/office/drawing/2014/main" val="1828427187"/>
                    </a:ext>
                  </a:extLst>
                </a:gridCol>
              </a:tblGrid>
              <a:tr h="411498">
                <a:tc>
                  <a:txBody>
                    <a:bodyPr/>
                    <a:lstStyle/>
                    <a:p>
                      <a:pPr algn="ctr" rtl="0" fontAlgn="base">
                        <a:lnSpc>
                          <a:spcPts val="1657"/>
                        </a:lnSpc>
                      </a:pPr>
                      <a:r>
                        <a:rPr lang="en-US" sz="1200" b="1" dirty="0">
                          <a:effectLst/>
                          <a:latin typeface="Aptos"/>
                        </a:rPr>
                        <a:t>Metric</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base">
                        <a:lnSpc>
                          <a:spcPts val="1657"/>
                        </a:lnSpc>
                      </a:pPr>
                      <a:r>
                        <a:rPr lang="en-US" sz="1200" b="1" dirty="0">
                          <a:effectLst/>
                          <a:latin typeface="Aptos"/>
                        </a:rPr>
                        <a:t>Baseline (Keyword Search)</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base">
                        <a:lnSpc>
                          <a:spcPts val="1657"/>
                        </a:lnSpc>
                      </a:pPr>
                      <a:r>
                        <a:rPr lang="en-US" sz="1200" b="1" dirty="0">
                          <a:effectLst/>
                          <a:latin typeface="Aptos"/>
                        </a:rPr>
                        <a:t>Our Approach (RAG)</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4827658"/>
                  </a:ext>
                </a:extLst>
              </a:tr>
              <a:tr h="411498">
                <a:tc>
                  <a:txBody>
                    <a:bodyPr/>
                    <a:lstStyle/>
                    <a:p>
                      <a:pPr rtl="0" fontAlgn="base">
                        <a:lnSpc>
                          <a:spcPts val="1657"/>
                        </a:lnSpc>
                      </a:pPr>
                      <a:r>
                        <a:rPr lang="en-US" sz="1200" b="1" dirty="0">
                          <a:effectLst/>
                          <a:latin typeface="Aptos"/>
                        </a:rPr>
                        <a:t>Response Accuracy (%)</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~65% (based on keyword match precision)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~91% (based on contextual retrieval)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3000739"/>
                  </a:ext>
                </a:extLst>
              </a:tr>
              <a:tr h="586075">
                <a:tc>
                  <a:txBody>
                    <a:bodyPr/>
                    <a:lstStyle/>
                    <a:p>
                      <a:pPr rtl="0" fontAlgn="base">
                        <a:lnSpc>
                          <a:spcPts val="1657"/>
                        </a:lnSpc>
                      </a:pPr>
                      <a:r>
                        <a:rPr lang="en-US" sz="1200" b="1" dirty="0">
                          <a:effectLst/>
                          <a:latin typeface="Aptos"/>
                        </a:rPr>
                        <a:t>Medical Relevance Score (1-5)</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~2.8 (limited to exact term matching)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~4.5 (enhanced through semantic understanding)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5265916"/>
                  </a:ext>
                </a:extLst>
              </a:tr>
            </a:tbl>
          </a:graphicData>
        </a:graphic>
      </p:graphicFrame>
      <p:graphicFrame>
        <p:nvGraphicFramePr>
          <p:cNvPr id="21" name="Table 20">
            <a:extLst>
              <a:ext uri="{FF2B5EF4-FFF2-40B4-BE49-F238E27FC236}">
                <a16:creationId xmlns:a16="http://schemas.microsoft.com/office/drawing/2014/main" id="{AD1B774E-2B5E-467E-1ACE-BF7B8CA3A35D}"/>
              </a:ext>
            </a:extLst>
          </p:cNvPr>
          <p:cNvGraphicFramePr>
            <a:graphicFrameLocks noGrp="1"/>
          </p:cNvGraphicFramePr>
          <p:nvPr>
            <p:extLst>
              <p:ext uri="{D42A27DB-BD31-4B8C-83A1-F6EECF244321}">
                <p14:modId xmlns:p14="http://schemas.microsoft.com/office/powerpoint/2010/main" val="864428806"/>
              </p:ext>
            </p:extLst>
          </p:nvPr>
        </p:nvGraphicFramePr>
        <p:xfrm>
          <a:off x="5502312" y="6784959"/>
          <a:ext cx="5224370" cy="2261616"/>
        </p:xfrm>
        <a:graphic>
          <a:graphicData uri="http://schemas.openxmlformats.org/drawingml/2006/table">
            <a:tbl>
              <a:tblPr bandRow="1">
                <a:tableStyleId>{5C22544A-7EE6-4342-B048-85BDC9FD1C3A}</a:tableStyleId>
              </a:tblPr>
              <a:tblGrid>
                <a:gridCol w="1336847">
                  <a:extLst>
                    <a:ext uri="{9D8B030D-6E8A-4147-A177-3AD203B41FA5}">
                      <a16:colId xmlns:a16="http://schemas.microsoft.com/office/drawing/2014/main" val="3932718517"/>
                    </a:ext>
                  </a:extLst>
                </a:gridCol>
                <a:gridCol w="1442174">
                  <a:extLst>
                    <a:ext uri="{9D8B030D-6E8A-4147-A177-3AD203B41FA5}">
                      <a16:colId xmlns:a16="http://schemas.microsoft.com/office/drawing/2014/main" val="2227118717"/>
                    </a:ext>
                  </a:extLst>
                </a:gridCol>
                <a:gridCol w="2445349">
                  <a:extLst>
                    <a:ext uri="{9D8B030D-6E8A-4147-A177-3AD203B41FA5}">
                      <a16:colId xmlns:a16="http://schemas.microsoft.com/office/drawing/2014/main" val="2732849006"/>
                    </a:ext>
                  </a:extLst>
                </a:gridCol>
              </a:tblGrid>
              <a:tr h="416146">
                <a:tc>
                  <a:txBody>
                    <a:bodyPr/>
                    <a:lstStyle/>
                    <a:p>
                      <a:pPr algn="ctr" rtl="0" fontAlgn="base">
                        <a:lnSpc>
                          <a:spcPts val="1657"/>
                        </a:lnSpc>
                      </a:pPr>
                      <a:r>
                        <a:rPr lang="en-US" sz="1200" b="1" dirty="0">
                          <a:effectLst/>
                          <a:latin typeface="Aptos"/>
                        </a:rPr>
                        <a:t>Query Type</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base">
                        <a:lnSpc>
                          <a:spcPts val="1657"/>
                        </a:lnSpc>
                      </a:pPr>
                      <a:r>
                        <a:rPr lang="en-US" sz="1200" b="1" dirty="0">
                          <a:effectLst/>
                          <a:latin typeface="Aptos"/>
                        </a:rPr>
                        <a:t>Traditional DB Query Time</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rtl="0" fontAlgn="base">
                        <a:lnSpc>
                          <a:spcPts val="1657"/>
                        </a:lnSpc>
                      </a:pPr>
                      <a:r>
                        <a:rPr lang="en-US" sz="1200" b="1" dirty="0">
                          <a:effectLst/>
                          <a:latin typeface="Aptos"/>
                        </a:rPr>
                        <a:t>Vector Search Query Time</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6515269"/>
                  </a:ext>
                </a:extLst>
              </a:tr>
              <a:tr h="488920">
                <a:tc>
                  <a:txBody>
                    <a:bodyPr/>
                    <a:lstStyle/>
                    <a:p>
                      <a:pPr rtl="0" fontAlgn="base">
                        <a:lnSpc>
                          <a:spcPts val="1657"/>
                        </a:lnSpc>
                      </a:pPr>
                      <a:r>
                        <a:rPr lang="en-US" sz="1200" b="1" dirty="0">
                          <a:effectLst/>
                          <a:latin typeface="Aptos"/>
                        </a:rPr>
                        <a:t>Medical Symptoms Query</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~1.5s (structured SQL search)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~180ms (semantic vector search)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1959861"/>
                  </a:ext>
                </a:extLst>
              </a:tr>
              <a:tr h="416146">
                <a:tc>
                  <a:txBody>
                    <a:bodyPr/>
                    <a:lstStyle/>
                    <a:p>
                      <a:pPr rtl="0" fontAlgn="base">
                        <a:lnSpc>
                          <a:spcPts val="1657"/>
                        </a:lnSpc>
                      </a:pPr>
                      <a:r>
                        <a:rPr lang="en-US" sz="1200" b="1" dirty="0">
                          <a:effectLst/>
                          <a:latin typeface="Aptos"/>
                        </a:rPr>
                        <a:t>Disease-Specific Query</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~1.2s (index-based lookup)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~150ms (approximate nearest neighbor search)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68838"/>
                  </a:ext>
                </a:extLst>
              </a:tr>
              <a:tr h="416146">
                <a:tc>
                  <a:txBody>
                    <a:bodyPr/>
                    <a:lstStyle/>
                    <a:p>
                      <a:pPr rtl="0" fontAlgn="base">
                        <a:lnSpc>
                          <a:spcPts val="1657"/>
                        </a:lnSpc>
                      </a:pPr>
                      <a:r>
                        <a:rPr lang="en-US" sz="1200" b="1" dirty="0">
                          <a:effectLst/>
                          <a:latin typeface="Aptos"/>
                        </a:rPr>
                        <a:t>Treatment-Based Query</a:t>
                      </a:r>
                      <a:r>
                        <a:rPr lang="en-US" sz="1200" dirty="0">
                          <a:effectLst/>
                          <a:latin typeface="Aptos"/>
                        </a:rPr>
                        <a:t>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~1.3s (keyword-based search)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rtl="0" fontAlgn="base">
                        <a:lnSpc>
                          <a:spcPts val="1657"/>
                        </a:lnSpc>
                      </a:pPr>
                      <a:r>
                        <a:rPr lang="en-US" sz="1200" dirty="0">
                          <a:effectLst/>
                          <a:latin typeface="Aptos"/>
                        </a:rPr>
                        <a:t>~170ms (context-aware retrieval) </a:t>
                      </a:r>
                      <a:endParaRPr lang="en-US" dirty="0">
                        <a:effectLst/>
                        <a:latin typeface="Aptos"/>
                      </a:endParaRPr>
                    </a:p>
                  </a:txBody>
                  <a:tcPr marL="66675" marR="666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2007633"/>
                  </a:ext>
                </a:extLst>
              </a:tr>
            </a:tbl>
          </a:graphicData>
        </a:graphic>
      </p:graphicFrame>
      <p:pic>
        <p:nvPicPr>
          <p:cNvPr id="22" name="Picture 21" descr="&#10;">
            <a:extLst>
              <a:ext uri="{FF2B5EF4-FFF2-40B4-BE49-F238E27FC236}">
                <a16:creationId xmlns:a16="http://schemas.microsoft.com/office/drawing/2014/main" id="{2058F8C1-979F-CE91-611B-F59385C6108A}"/>
              </a:ext>
            </a:extLst>
          </p:cNvPr>
          <p:cNvPicPr>
            <a:picLocks noChangeAspect="1"/>
          </p:cNvPicPr>
          <p:nvPr/>
        </p:nvPicPr>
        <p:blipFill>
          <a:blip r:embed="rId7"/>
          <a:stretch>
            <a:fillRect/>
          </a:stretch>
        </p:blipFill>
        <p:spPr>
          <a:xfrm>
            <a:off x="10962517" y="5864664"/>
            <a:ext cx="5214084" cy="3183539"/>
          </a:xfrm>
          <a:prstGeom prst="rect">
            <a:avLst/>
          </a:prstGeom>
        </p:spPr>
      </p:pic>
      <p:pic>
        <p:nvPicPr>
          <p:cNvPr id="24" name="Picture 23" descr="A diagram of a diagram&#10;&#10;AI-generated content may be incorrect.">
            <a:extLst>
              <a:ext uri="{FF2B5EF4-FFF2-40B4-BE49-F238E27FC236}">
                <a16:creationId xmlns:a16="http://schemas.microsoft.com/office/drawing/2014/main" id="{6E63EEDD-7427-70DD-4A1C-9772D6907349}"/>
              </a:ext>
            </a:extLst>
          </p:cNvPr>
          <p:cNvPicPr>
            <a:picLocks noChangeAspect="1"/>
          </p:cNvPicPr>
          <p:nvPr/>
        </p:nvPicPr>
        <p:blipFill>
          <a:blip r:embed="rId8"/>
          <a:stretch>
            <a:fillRect/>
          </a:stretch>
        </p:blipFill>
        <p:spPr>
          <a:xfrm>
            <a:off x="5495009" y="4042594"/>
            <a:ext cx="5294223" cy="2729949"/>
          </a:xfrm>
          <a:prstGeom prst="rect">
            <a:avLst/>
          </a:prstGeom>
        </p:spPr>
      </p:pic>
      <p:sp>
        <p:nvSpPr>
          <p:cNvPr id="27" name="TextBox 44">
            <a:extLst>
              <a:ext uri="{FF2B5EF4-FFF2-40B4-BE49-F238E27FC236}">
                <a16:creationId xmlns:a16="http://schemas.microsoft.com/office/drawing/2014/main" id="{17DA461E-DD94-1DF1-F151-4FA90052291D}"/>
              </a:ext>
            </a:extLst>
          </p:cNvPr>
          <p:cNvSpPr txBox="1"/>
          <p:nvPr/>
        </p:nvSpPr>
        <p:spPr>
          <a:xfrm>
            <a:off x="13550539" y="1377518"/>
            <a:ext cx="5019278" cy="284693"/>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1250" b="1" dirty="0">
                <a:latin typeface="Amasis MT Pro Light"/>
                <a:ea typeface="Calibri"/>
                <a:cs typeface="Mangal"/>
              </a:rPr>
              <a:t>Email ID: arjun3314508@gmail.com</a:t>
            </a:r>
            <a:endParaRPr lang="en-US" dirty="0"/>
          </a:p>
        </p:txBody>
      </p:sp>
    </p:spTree>
    <p:extLst>
      <p:ext uri="{BB962C8B-B14F-4D97-AF65-F5344CB8AC3E}">
        <p14:creationId xmlns:p14="http://schemas.microsoft.com/office/powerpoint/2010/main" val="12533531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1317</TotalTime>
  <Words>564</Words>
  <Application>Microsoft Office PowerPoint</Application>
  <PresentationFormat>Custom</PresentationFormat>
  <Paragraphs>14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Chandra Joshi</dc:creator>
  <cp:lastModifiedBy>Raghavendra Kuruva</cp:lastModifiedBy>
  <cp:revision>225</cp:revision>
  <dcterms:created xsi:type="dcterms:W3CDTF">2023-12-05T12:06:55Z</dcterms:created>
  <dcterms:modified xsi:type="dcterms:W3CDTF">2025-02-18T12:50:02Z</dcterms:modified>
</cp:coreProperties>
</file>