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55041-D8D4-B2FD-0964-99E62A51F527}" v="291" dt="2025-01-07T07:39:01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A9E55F-729A-4FCE-9FE3-BAE7A7BE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IT Madras">
            <a:extLst>
              <a:ext uri="{FF2B5EF4-FFF2-40B4-BE49-F238E27FC236}">
                <a16:creationId xmlns:a16="http://schemas.microsoft.com/office/drawing/2014/main" id="{DED5D1BE-6DD0-08A0-5B1F-40B1031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8" r="1" b="8310"/>
          <a:stretch/>
        </p:blipFill>
        <p:spPr>
          <a:xfrm>
            <a:off x="1150338" y="525379"/>
            <a:ext cx="3620833" cy="2903398"/>
          </a:xfrm>
          <a:prstGeom prst="rect">
            <a:avLst/>
          </a:prstGeom>
        </p:spPr>
      </p:pic>
      <p:pic>
        <p:nvPicPr>
          <p:cNvPr id="4" name="Picture 3" descr="FedEx Logo Design – History, Meaning ...">
            <a:extLst>
              <a:ext uri="{FF2B5EF4-FFF2-40B4-BE49-F238E27FC236}">
                <a16:creationId xmlns:a16="http://schemas.microsoft.com/office/drawing/2014/main" id="{6194589C-C66A-0BF9-D92C-B4CAE469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2" b="3"/>
          <a:stretch/>
        </p:blipFill>
        <p:spPr>
          <a:xfrm>
            <a:off x="685799" y="3509433"/>
            <a:ext cx="4082018" cy="24017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462B9B4-A230-4FCE-AD96-E79B8B458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0"/>
            <a:ext cx="67437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8578" y="728330"/>
            <a:ext cx="4423144" cy="270067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595959"/>
                </a:solidFill>
                <a:ea typeface="+mj-lt"/>
                <a:cs typeface="+mj-lt"/>
              </a:rPr>
              <a:t>Route Optimization with Emission</a:t>
            </a:r>
            <a:endParaRPr lang="en-US" sz="3600" b="1">
              <a:solidFill>
                <a:srgbClr val="5959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8578" y="3846443"/>
            <a:ext cx="4423144" cy="1985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83838"/>
                </a:solidFill>
              </a:rPr>
              <a:t>FedEx SMART Hackathon</a:t>
            </a:r>
            <a:endParaRPr lang="en-US" dirty="0"/>
          </a:p>
          <a:p>
            <a:r>
              <a:rPr lang="en-US" sz="1400" dirty="0">
                <a:solidFill>
                  <a:srgbClr val="595959"/>
                </a:solidFill>
              </a:rPr>
              <a:t>Name: Arjun Sasikumar</a:t>
            </a:r>
            <a:endParaRPr lang="en-US" dirty="0"/>
          </a:p>
          <a:p>
            <a:r>
              <a:rPr lang="en-US" sz="1400" dirty="0">
                <a:solidFill>
                  <a:srgbClr val="595959"/>
                </a:solidFill>
              </a:rPr>
              <a:t>GitHub link: 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  https://github.com/83Gh0st/route-optimizer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B093-AFEC-B646-DF4E-E10FD95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Future Enhancements</a:t>
            </a:r>
            <a:endParaRPr lang="en-US" sz="3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0DC6-8F0E-04CD-D1FE-49A989DB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29" y="2330505"/>
            <a:ext cx="4746583" cy="401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900" b="1" dirty="0">
                <a:ea typeface="+mn-lt"/>
                <a:cs typeface="+mn-lt"/>
              </a:rPr>
              <a:t>Enhancement 1</a:t>
            </a:r>
            <a:r>
              <a:rPr lang="en-US" sz="1900" dirty="0">
                <a:ea typeface="+mn-lt"/>
                <a:cs typeface="+mn-lt"/>
              </a:rPr>
              <a:t>: Real-Time Traffic Data</a:t>
            </a:r>
            <a:endParaRPr lang="en-US" sz="1900" dirty="0"/>
          </a:p>
          <a:p>
            <a:pPr lvl="1" algn="just"/>
            <a:r>
              <a:rPr lang="en-US" sz="1900" dirty="0">
                <a:ea typeface="+mn-lt"/>
                <a:cs typeface="+mn-lt"/>
              </a:rPr>
              <a:t>Integrate with live traffic data to further optimize routes in real-time.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ea typeface="+mn-lt"/>
                <a:cs typeface="+mn-lt"/>
              </a:rPr>
              <a:t>Enhancement 2</a:t>
            </a:r>
            <a:r>
              <a:rPr lang="en-US" sz="1900" dirty="0">
                <a:ea typeface="+mn-lt"/>
                <a:cs typeface="+mn-lt"/>
              </a:rPr>
              <a:t>: Public Transportation and Bike Routes</a:t>
            </a:r>
            <a:endParaRPr lang="en-US" sz="1900" dirty="0"/>
          </a:p>
          <a:p>
            <a:pPr lvl="1" algn="just"/>
            <a:r>
              <a:rPr lang="en-US" sz="1900" dirty="0">
                <a:ea typeface="+mn-lt"/>
                <a:cs typeface="+mn-lt"/>
              </a:rPr>
              <a:t>Include routes for public transport and biking to promote sustainability.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ea typeface="+mn-lt"/>
                <a:cs typeface="+mn-lt"/>
              </a:rPr>
              <a:t>Enhancement 3</a:t>
            </a:r>
            <a:r>
              <a:rPr lang="en-US" sz="1900" dirty="0">
                <a:ea typeface="+mn-lt"/>
                <a:cs typeface="+mn-lt"/>
              </a:rPr>
              <a:t>: Intelligent Route Selection Based on Environmental Impact</a:t>
            </a:r>
            <a:endParaRPr lang="en-US" sz="1900" dirty="0"/>
          </a:p>
          <a:p>
            <a:pPr lvl="1" algn="just"/>
            <a:r>
              <a:rPr lang="en-US" sz="1900" dirty="0">
                <a:ea typeface="+mn-lt"/>
                <a:cs typeface="+mn-lt"/>
              </a:rPr>
              <a:t>To guide users in choosing the most eco-friendly route based on not only emissions but also factors like air quality and weather conditions.</a:t>
            </a:r>
          </a:p>
          <a:p>
            <a:endParaRPr lang="en-US" sz="1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se of software enhancements to prepare ...">
            <a:extLst>
              <a:ext uri="{FF2B5EF4-FFF2-40B4-BE49-F238E27FC236}">
                <a16:creationId xmlns:a16="http://schemas.microsoft.com/office/drawing/2014/main" id="{75131ACA-EE59-B5B1-31B2-C5FE104A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02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2639C-76B7-F599-8577-5614A5CD56E7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33DB-EA7C-2D78-FCD1-0E4D8185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dirty="0"/>
              <a:t>The application provides a comprehensive solution to route optimization by considering both emissions and weather data.</a:t>
            </a:r>
            <a:endParaRPr lang="en-US" dirty="0"/>
          </a:p>
          <a:p>
            <a:pPr algn="just"/>
            <a:r>
              <a:rPr lang="en-US" sz="2200" dirty="0"/>
              <a:t>It helps users make eco-friendly travel decisions, while also ensuring their safety and comfort with weather forecasting.</a:t>
            </a:r>
          </a:p>
          <a:p>
            <a:pPr algn="just"/>
            <a:r>
              <a:rPr lang="en-US" sz="2200" dirty="0"/>
              <a:t>The solution showcases the power of combining real-time data and algorithms for practical, impactful applications.</a:t>
            </a:r>
          </a:p>
          <a:p>
            <a:endParaRPr lang="en-US" sz="2200"/>
          </a:p>
        </p:txBody>
      </p:sp>
      <p:pic>
        <p:nvPicPr>
          <p:cNvPr id="7" name="Picture 6" descr=".">
            <a:extLst>
              <a:ext uri="{FF2B5EF4-FFF2-40B4-BE49-F238E27FC236}">
                <a16:creationId xmlns:a16="http://schemas.microsoft.com/office/drawing/2014/main" id="{7799254C-0885-0FE3-28AF-40887AE5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45" r="3225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3BF94-AC97-C4E5-A33F-F376C0FC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Problem Overview</a:t>
            </a:r>
            <a:r>
              <a:rPr lang="en-US" sz="5400">
                <a:ea typeface="+mj-lt"/>
                <a:cs typeface="+mj-lt"/>
              </a:rPr>
              <a:t>:</a:t>
            </a:r>
            <a:endParaRPr lang="en-US" sz="5400"/>
          </a:p>
        </p:txBody>
      </p:sp>
      <p:sp>
        <p:nvSpPr>
          <p:cNvPr id="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06FEF4D-DEEA-ABB4-F11A-930EE1EE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58222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200">
                <a:latin typeface="Calibri"/>
                <a:ea typeface="Calibri"/>
                <a:cs typeface="Calibri"/>
              </a:rPr>
              <a:t>The increasing environmental concerns due to vehicle emissions are becoming a global issue.</a:t>
            </a:r>
            <a:endParaRPr lang="en-US"/>
          </a:p>
          <a:p>
            <a:pPr algn="just">
              <a:spcBef>
                <a:spcPts val="0"/>
              </a:spcBef>
            </a:pPr>
            <a:r>
              <a:rPr lang="en-US" sz="2200">
                <a:latin typeface="Calibri"/>
                <a:ea typeface="Calibri"/>
                <a:cs typeface="Calibri"/>
              </a:rPr>
              <a:t>Route planning systems often overlook the environmental impact of different vehicles.</a:t>
            </a:r>
          </a:p>
          <a:p>
            <a:pPr algn="just">
              <a:spcBef>
                <a:spcPts val="0"/>
              </a:spcBef>
            </a:pPr>
            <a:r>
              <a:rPr lang="en-US" sz="2200">
                <a:latin typeface="Calibri"/>
                <a:ea typeface="Calibri"/>
                <a:cs typeface="Calibri"/>
              </a:rPr>
              <a:t>Weather conditions such as temperature, humidity, and storms can drastically affect travel times, comfort, and safety.</a:t>
            </a:r>
          </a:p>
          <a:p>
            <a:pPr algn="just">
              <a:spcBef>
                <a:spcPts val="0"/>
              </a:spcBef>
            </a:pPr>
            <a:r>
              <a:rPr lang="en-US" sz="2200">
                <a:latin typeface="Calibri"/>
                <a:ea typeface="Calibri"/>
                <a:cs typeface="Calibri"/>
              </a:rPr>
              <a:t>Need: A solution that optimizes routes not only for time and distance but also for eco-friendliness (emissions) and safety (weather).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20" name="Picture 19" descr="Plot A Route - All You Need to Learn at ...">
            <a:extLst>
              <a:ext uri="{FF2B5EF4-FFF2-40B4-BE49-F238E27FC236}">
                <a16:creationId xmlns:a16="http://schemas.microsoft.com/office/drawing/2014/main" id="{4EE6F9EE-5084-A129-5D85-867A73B6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6" r="2" b="126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63244-4B42-A3E0-8A57-3A8905A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Objective</a:t>
            </a:r>
            <a:r>
              <a:rPr lang="en-US" dirty="0">
                <a:ea typeface="+mj-lt"/>
                <a:cs typeface="+mj-lt"/>
              </a:rPr>
              <a:t>:</a:t>
            </a:r>
            <a:r>
              <a:rPr lang="en-US" dirty="0">
                <a:latin typeface="Aptos Display"/>
                <a:ea typeface="+mj-lt"/>
                <a:cs typeface="+mj-lt"/>
              </a:rPr>
              <a:t> </a:t>
            </a:r>
            <a:r>
              <a:rPr lang="en-US">
                <a:latin typeface="Aptos"/>
                <a:ea typeface="+mj-lt"/>
                <a:cs typeface="+mj-lt"/>
              </a:rPr>
              <a:t>To create a web-based platform that: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BB18-5411-ADD0-C28D-1F57E78D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>
                <a:ea typeface="+mn-lt"/>
                <a:cs typeface="+mn-lt"/>
              </a:rPr>
              <a:t>Optimizes Routes</a:t>
            </a:r>
            <a:r>
              <a:rPr lang="en-US" sz="2000">
                <a:ea typeface="+mn-lt"/>
                <a:cs typeface="+mn-lt"/>
              </a:rPr>
              <a:t>: Using real-time data to find the best driving routes.</a:t>
            </a:r>
            <a:endParaRPr lang="en-US" sz="2000"/>
          </a:p>
          <a:p>
            <a:pPr algn="just"/>
            <a:r>
              <a:rPr lang="en-US" sz="2000" b="1">
                <a:ea typeface="+mn-lt"/>
                <a:cs typeface="+mn-lt"/>
              </a:rPr>
              <a:t>Calculates Emissions</a:t>
            </a:r>
            <a:r>
              <a:rPr lang="en-US" sz="2000">
                <a:ea typeface="+mn-lt"/>
                <a:cs typeface="+mn-lt"/>
              </a:rPr>
              <a:t>: Estimates the CO2 emissions for each route based on the vehicle type.</a:t>
            </a:r>
            <a:endParaRPr lang="en-US" sz="2000"/>
          </a:p>
          <a:p>
            <a:pPr algn="just"/>
            <a:r>
              <a:rPr lang="en-US" sz="2000" b="1">
                <a:ea typeface="+mn-lt"/>
                <a:cs typeface="+mn-lt"/>
              </a:rPr>
              <a:t>Visualizes Weather Data</a:t>
            </a:r>
            <a:r>
              <a:rPr lang="en-US" sz="2000">
                <a:ea typeface="+mn-lt"/>
                <a:cs typeface="+mn-lt"/>
              </a:rPr>
              <a:t>: Displays current weather information for both origin and destination.</a:t>
            </a:r>
            <a:endParaRPr lang="en-US" sz="2000"/>
          </a:p>
          <a:p>
            <a:pPr algn="just"/>
            <a:r>
              <a:rPr lang="en-US" sz="2000" b="1">
                <a:ea typeface="+mn-lt"/>
                <a:cs typeface="+mn-lt"/>
              </a:rPr>
              <a:t>Supports Decision Making</a:t>
            </a:r>
            <a:r>
              <a:rPr lang="en-US" sz="2000">
                <a:ea typeface="+mn-lt"/>
                <a:cs typeface="+mn-lt"/>
              </a:rPr>
              <a:t>: Allows users to choose routes that minimize emissions, taking weather conditions into account.</a:t>
            </a:r>
            <a:endParaRPr lang="en-US" sz="2000"/>
          </a:p>
          <a:p>
            <a:pPr algn="just"/>
            <a:endParaRPr lang="en-US" sz="2000"/>
          </a:p>
        </p:txBody>
      </p:sp>
      <p:pic>
        <p:nvPicPr>
          <p:cNvPr id="4" name="Picture 3" descr="What is a Carbon Footprint? (Definition ...">
            <a:extLst>
              <a:ext uri="{FF2B5EF4-FFF2-40B4-BE49-F238E27FC236}">
                <a16:creationId xmlns:a16="http://schemas.microsoft.com/office/drawing/2014/main" id="{49656C70-9C0F-CC43-A92D-50529FC8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669" y="1837001"/>
            <a:ext cx="5737410" cy="381913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50 Free Resources to Master Python ...">
            <a:extLst>
              <a:ext uri="{FF2B5EF4-FFF2-40B4-BE49-F238E27FC236}">
                <a16:creationId xmlns:a16="http://schemas.microsoft.com/office/drawing/2014/main" id="{1F361447-54BF-3D6B-69D3-88F010EA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608" b="9928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 descr="Ultimate Guide to Data Visualization ...">
            <a:extLst>
              <a:ext uri="{FF2B5EF4-FFF2-40B4-BE49-F238E27FC236}">
                <a16:creationId xmlns:a16="http://schemas.microsoft.com/office/drawing/2014/main" id="{D3CF0CB1-F67F-A28F-766A-AE9A3706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20" r="-1" b="440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6B5B-F1C0-99B5-23BA-27F2E69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Technologies Used</a:t>
            </a: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3A5D-12F6-FE8F-2AB9-88A13736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96310"/>
            <a:ext cx="5220991" cy="3980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Frontend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Streamlit</a:t>
            </a:r>
            <a:endParaRPr lang="en-US" sz="1600"/>
          </a:p>
          <a:p>
            <a:pPr lvl="1" algn="just"/>
            <a:r>
              <a:rPr lang="en-US" sz="1600" dirty="0">
                <a:ea typeface="+mn-lt"/>
                <a:cs typeface="+mn-lt"/>
              </a:rPr>
              <a:t>A Python framework to build interactive web applications quickly.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Backend</a:t>
            </a:r>
            <a:r>
              <a:rPr lang="en-US" sz="1600" dirty="0">
                <a:ea typeface="+mn-lt"/>
                <a:cs typeface="+mn-lt"/>
              </a:rPr>
              <a:t>: Python, External APIs</a:t>
            </a:r>
            <a:endParaRPr lang="en-US" sz="1600"/>
          </a:p>
          <a:p>
            <a:pPr lvl="1" algn="just"/>
            <a:r>
              <a:rPr lang="en-US" sz="1600" b="1" dirty="0">
                <a:ea typeface="+mn-lt"/>
                <a:cs typeface="+mn-lt"/>
              </a:rPr>
              <a:t>OSRM</a:t>
            </a:r>
            <a:r>
              <a:rPr lang="en-US" sz="1600" dirty="0">
                <a:ea typeface="+mn-lt"/>
                <a:cs typeface="+mn-lt"/>
              </a:rPr>
              <a:t>: Open Source Routing Machine for calculating real-time routes.</a:t>
            </a:r>
            <a:endParaRPr lang="en-US" sz="1600"/>
          </a:p>
          <a:p>
            <a:pPr lvl="1" algn="just"/>
            <a:r>
              <a:rPr lang="en-US" sz="1600" b="1" err="1">
                <a:ea typeface="+mn-lt"/>
                <a:cs typeface="+mn-lt"/>
              </a:rPr>
              <a:t>OpenWeatherMap</a:t>
            </a:r>
            <a:r>
              <a:rPr lang="en-US" sz="1600" dirty="0">
                <a:ea typeface="+mn-lt"/>
                <a:cs typeface="+mn-lt"/>
              </a:rPr>
              <a:t>: API for fetching real-time weather data.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Mapping</a:t>
            </a:r>
            <a:r>
              <a:rPr lang="en-US" sz="1600" dirty="0">
                <a:ea typeface="+mn-lt"/>
                <a:cs typeface="+mn-lt"/>
              </a:rPr>
              <a:t>: Folium</a:t>
            </a:r>
            <a:endParaRPr lang="en-US" sz="1600"/>
          </a:p>
          <a:p>
            <a:pPr lvl="1" algn="just"/>
            <a:r>
              <a:rPr lang="en-US" sz="1600" dirty="0">
                <a:ea typeface="+mn-lt"/>
                <a:cs typeface="+mn-lt"/>
              </a:rPr>
              <a:t>Interactive maps for route visualization and displaying markers for origin, destination, and weather info.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Data Visualization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Plotly</a:t>
            </a:r>
            <a:r>
              <a:rPr lang="en-US" sz="1600" dirty="0">
                <a:ea typeface="+mn-lt"/>
                <a:cs typeface="+mn-lt"/>
              </a:rPr>
              <a:t>, Matplotlib</a:t>
            </a:r>
            <a:endParaRPr lang="en-US" sz="1600"/>
          </a:p>
          <a:p>
            <a:pPr lvl="1" algn="just"/>
            <a:r>
              <a:rPr lang="en-US" sz="1600" dirty="0">
                <a:ea typeface="+mn-lt"/>
                <a:cs typeface="+mn-lt"/>
              </a:rPr>
              <a:t>For displaying charts of emissions and weather data to facilitate comparison.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77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54143-AC41-E7BC-1675-B3CA29FD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Architecture Overview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E46C-07C0-7E41-ADB9-A45AD6EC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User Input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algn="just"/>
            <a:r>
              <a:rPr lang="en-US" sz="1600" dirty="0">
                <a:ea typeface="+mn-lt"/>
                <a:cs typeface="+mn-lt"/>
              </a:rPr>
              <a:t>Starting point, destination, vehicle type.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Backend Process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algn="just"/>
            <a:r>
              <a:rPr lang="en-US" sz="1600" b="1" dirty="0">
                <a:ea typeface="+mn-lt"/>
                <a:cs typeface="+mn-lt"/>
              </a:rPr>
              <a:t>Step 1</a:t>
            </a:r>
            <a:r>
              <a:rPr lang="en-US" sz="1600" dirty="0">
                <a:ea typeface="+mn-lt"/>
                <a:cs typeface="+mn-lt"/>
              </a:rPr>
              <a:t>: Geocoding the input locations (using </a:t>
            </a:r>
            <a:r>
              <a:rPr lang="en-US" sz="1600" dirty="0" err="1">
                <a:ea typeface="+mn-lt"/>
                <a:cs typeface="+mn-lt"/>
              </a:rPr>
              <a:t>Nominatim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 dirty="0"/>
          </a:p>
          <a:p>
            <a:pPr algn="just"/>
            <a:r>
              <a:rPr lang="en-US" sz="1600" b="1" dirty="0">
                <a:ea typeface="+mn-lt"/>
                <a:cs typeface="+mn-lt"/>
              </a:rPr>
              <a:t>Step 2</a:t>
            </a:r>
            <a:r>
              <a:rPr lang="en-US" sz="1600" dirty="0">
                <a:ea typeface="+mn-lt"/>
                <a:cs typeface="+mn-lt"/>
              </a:rPr>
              <a:t>: Fetching multiple routes using OSRM.</a:t>
            </a:r>
            <a:endParaRPr lang="en-US" sz="1600" dirty="0"/>
          </a:p>
          <a:p>
            <a:pPr algn="just"/>
            <a:r>
              <a:rPr lang="en-US" sz="1600" b="1" dirty="0">
                <a:ea typeface="+mn-lt"/>
                <a:cs typeface="+mn-lt"/>
              </a:rPr>
              <a:t>Step 3</a:t>
            </a:r>
            <a:r>
              <a:rPr lang="en-US" sz="1600" dirty="0">
                <a:ea typeface="+mn-lt"/>
                <a:cs typeface="+mn-lt"/>
              </a:rPr>
              <a:t>: Fetching weather data from </a:t>
            </a:r>
            <a:r>
              <a:rPr lang="en-US" sz="1600" dirty="0" err="1">
                <a:ea typeface="+mn-lt"/>
                <a:cs typeface="+mn-lt"/>
              </a:rPr>
              <a:t>OpenWeatherMap</a:t>
            </a:r>
            <a:r>
              <a:rPr lang="en-US" sz="1600" dirty="0">
                <a:ea typeface="+mn-lt"/>
                <a:cs typeface="+mn-lt"/>
              </a:rPr>
              <a:t> for the origin and destination.</a:t>
            </a:r>
            <a:endParaRPr lang="en-US" sz="1600" dirty="0"/>
          </a:p>
          <a:p>
            <a:pPr algn="just"/>
            <a:r>
              <a:rPr lang="en-US" sz="1600" b="1" dirty="0">
                <a:ea typeface="+mn-lt"/>
                <a:cs typeface="+mn-lt"/>
              </a:rPr>
              <a:t>Step 4</a:t>
            </a:r>
            <a:r>
              <a:rPr lang="en-US" sz="1600" dirty="0">
                <a:ea typeface="+mn-lt"/>
                <a:cs typeface="+mn-lt"/>
              </a:rPr>
              <a:t>: Calculating emissions based on vehicle type (electric, gasoline, or diesel).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Results Display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algn="just"/>
            <a:r>
              <a:rPr lang="en-US" sz="1600" dirty="0">
                <a:ea typeface="+mn-lt"/>
                <a:cs typeface="+mn-lt"/>
              </a:rPr>
              <a:t>Interactive route map with emission and weather details.</a:t>
            </a:r>
            <a:endParaRPr lang="en-US" sz="1600" dirty="0"/>
          </a:p>
          <a:p>
            <a:pPr algn="just"/>
            <a:r>
              <a:rPr lang="en-US" sz="1600" dirty="0">
                <a:ea typeface="+mn-lt"/>
                <a:cs typeface="+mn-lt"/>
              </a:rPr>
              <a:t>Emission comparison chart for different routes.</a:t>
            </a:r>
            <a:endParaRPr lang="en-US" sz="1600" dirty="0"/>
          </a:p>
          <a:p>
            <a:pPr algn="just"/>
            <a:r>
              <a:rPr lang="en-US" sz="1600" dirty="0">
                <a:ea typeface="+mn-lt"/>
                <a:cs typeface="+mn-lt"/>
              </a:rPr>
              <a:t>Weather comparison chart for the origin and destination.</a:t>
            </a:r>
            <a:endParaRPr lang="en-US" sz="1600" dirty="0"/>
          </a:p>
        </p:txBody>
      </p:sp>
      <p:pic>
        <p:nvPicPr>
          <p:cNvPr id="4" name="Picture 3" descr="Peak CO2 &amp; Heat-trapping Emissions | Climate Central">
            <a:extLst>
              <a:ext uri="{FF2B5EF4-FFF2-40B4-BE49-F238E27FC236}">
                <a16:creationId xmlns:a16="http://schemas.microsoft.com/office/drawing/2014/main" id="{3959BD18-6536-07CA-714F-0C588E3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70" r="2591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47325-5FE3-BA6E-1290-50245A9E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3841-8CBA-7ED4-ABCF-6EAC01A1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275802"/>
            <a:ext cx="4772974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Route Optimization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pPr algn="just"/>
            <a:r>
              <a:rPr lang="en-US" sz="1600" dirty="0">
                <a:ea typeface="+mn-lt"/>
                <a:cs typeface="+mn-lt"/>
              </a:rPr>
              <a:t>Multiple routes are provided with estimated travel times, distances, and alternative paths.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Emission Calculation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pPr algn="just"/>
            <a:r>
              <a:rPr lang="en-US" sz="1600" dirty="0">
                <a:ea typeface="+mn-lt"/>
                <a:cs typeface="+mn-lt"/>
              </a:rPr>
              <a:t>For each route, emissions are calculated based on vehicle type, and the best route can be chosen based on this metric.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Weather Forecast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pPr algn="just"/>
            <a:r>
              <a:rPr lang="en-US" sz="1600" dirty="0">
                <a:ea typeface="+mn-lt"/>
                <a:cs typeface="+mn-lt"/>
              </a:rPr>
              <a:t>Real-time weather data is fetched for the origin and destination, including temperature, humidity, and weather conditions.</a:t>
            </a:r>
            <a:endParaRPr lang="en-US" sz="1600"/>
          </a:p>
          <a:p>
            <a:pPr marL="0" indent="0" algn="just">
              <a:buNone/>
            </a:pPr>
            <a:r>
              <a:rPr lang="en-US" sz="1600" b="1" dirty="0">
                <a:ea typeface="+mn-lt"/>
                <a:cs typeface="+mn-lt"/>
              </a:rPr>
              <a:t>Map Display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/>
          </a:p>
          <a:p>
            <a:pPr algn="just"/>
            <a:r>
              <a:rPr lang="en-US" sz="1600" dirty="0">
                <a:ea typeface="+mn-lt"/>
                <a:cs typeface="+mn-lt"/>
              </a:rPr>
              <a:t>A dynamic map shows the routes, along with markers indicating weather at each key location.</a:t>
            </a:r>
            <a:endParaRPr lang="en-US" sz="1600" dirty="0"/>
          </a:p>
        </p:txBody>
      </p:sp>
      <p:pic>
        <p:nvPicPr>
          <p:cNvPr id="6" name="Picture 5" descr="5 Benefits Of Route Optimisation - Locate2u">
            <a:extLst>
              <a:ext uri="{FF2B5EF4-FFF2-40B4-BE49-F238E27FC236}">
                <a16:creationId xmlns:a16="http://schemas.microsoft.com/office/drawing/2014/main" id="{F72DF7EF-788B-B279-C70A-50D8E4B0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838440"/>
            <a:ext cx="3848322" cy="2155060"/>
          </a:xfrm>
          <a:prstGeom prst="rect">
            <a:avLst/>
          </a:prstGeom>
        </p:spPr>
      </p:pic>
      <p:pic>
        <p:nvPicPr>
          <p:cNvPr id="4" name="Picture 3" descr="Route Optimization Software for On ...">
            <a:extLst>
              <a:ext uri="{FF2B5EF4-FFF2-40B4-BE49-F238E27FC236}">
                <a16:creationId xmlns:a16="http://schemas.microsoft.com/office/drawing/2014/main" id="{B2A58053-DFAA-9FF8-EECE-12F1DD52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1" y="3781160"/>
            <a:ext cx="3848322" cy="23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82241-EECF-C901-8F9F-3225FD89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Emission Calculation Formula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BB1B-2ADB-988A-7682-5563EAA9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091509"/>
            <a:ext cx="5386476" cy="4254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Emission Formula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Emissions are calculated as follows: Emissions=Distance (km)×Emission Factor (g/km)/{Emissions} = {Distance (km)} *{Emission Factor(g/km)}Emissions=Distance (km)×Emission Factor (g/km)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Emission Factors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/>
            <a:r>
              <a:rPr lang="en-US" sz="1400" b="1" dirty="0">
                <a:ea typeface="+mn-lt"/>
                <a:cs typeface="+mn-lt"/>
              </a:rPr>
              <a:t>Electric</a:t>
            </a:r>
            <a:r>
              <a:rPr lang="en-US" sz="1400" dirty="0">
                <a:ea typeface="+mn-lt"/>
                <a:cs typeface="+mn-lt"/>
              </a:rPr>
              <a:t>: 0 g CO2/km</a:t>
            </a:r>
            <a:endParaRPr lang="en-US" sz="1400"/>
          </a:p>
          <a:p>
            <a:pPr lvl="1"/>
            <a:r>
              <a:rPr lang="en-US" sz="1400" b="1" dirty="0">
                <a:ea typeface="+mn-lt"/>
                <a:cs typeface="+mn-lt"/>
              </a:rPr>
              <a:t>Gasoline</a:t>
            </a:r>
            <a:r>
              <a:rPr lang="en-US" sz="1400" dirty="0">
                <a:ea typeface="+mn-lt"/>
                <a:cs typeface="+mn-lt"/>
              </a:rPr>
              <a:t>: 120 g CO2/km</a:t>
            </a:r>
            <a:endParaRPr lang="en-US" sz="1400"/>
          </a:p>
          <a:p>
            <a:pPr lvl="1"/>
            <a:r>
              <a:rPr lang="en-US" sz="1400" b="1" dirty="0">
                <a:ea typeface="+mn-lt"/>
                <a:cs typeface="+mn-lt"/>
              </a:rPr>
              <a:t>Diesel</a:t>
            </a:r>
            <a:r>
              <a:rPr lang="en-US" sz="1400" dirty="0">
                <a:ea typeface="+mn-lt"/>
                <a:cs typeface="+mn-lt"/>
              </a:rPr>
              <a:t>: 150 g CO2/km</a:t>
            </a:r>
            <a:endParaRPr lang="en-US" sz="140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Example Calculation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/>
          </a:p>
          <a:p>
            <a:pPr lvl="1"/>
            <a:r>
              <a:rPr lang="en-US" sz="1400" dirty="0">
                <a:ea typeface="+mn-lt"/>
                <a:cs typeface="+mn-lt"/>
              </a:rPr>
              <a:t>If the route is 100 km and the vehicle is gasoline, the emission will be 100×120=12,000g CO2100 \times 120 = 12,000 \text{g CO2}100×120=12,000g CO2.</a:t>
            </a:r>
            <a:endParaRPr lang="en-US" sz="1400" dirty="0"/>
          </a:p>
          <a:p>
            <a:endParaRPr lang="en-US" sz="1300"/>
          </a:p>
        </p:txBody>
      </p:sp>
      <p:pic>
        <p:nvPicPr>
          <p:cNvPr id="4" name="Picture 3" descr="2025-01-07_12-10.png">
            <a:extLst>
              <a:ext uri="{FF2B5EF4-FFF2-40B4-BE49-F238E27FC236}">
                <a16:creationId xmlns:a16="http://schemas.microsoft.com/office/drawing/2014/main" id="{3A9641CE-0135-7716-BC63-D6B1B73D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00" y="2987458"/>
            <a:ext cx="5711750" cy="28548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7FD52-5B14-FFD2-B59E-DB071B6A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Challenges Faced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FC4-CE23-A1B7-3DFC-3F6F398C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ea typeface="+mn-lt"/>
                <a:cs typeface="+mn-lt"/>
              </a:rPr>
              <a:t>Challenge 1</a:t>
            </a:r>
            <a:r>
              <a:rPr lang="en-US" sz="2200" dirty="0">
                <a:ea typeface="+mn-lt"/>
                <a:cs typeface="+mn-lt"/>
              </a:rPr>
              <a:t>: API Rate Limiting</a:t>
            </a:r>
            <a:endParaRPr lang="en-US" sz="2200" dirty="0"/>
          </a:p>
          <a:p>
            <a:pPr lvl="1" algn="just"/>
            <a:r>
              <a:rPr lang="en-US" sz="2200" dirty="0">
                <a:ea typeface="+mn-lt"/>
                <a:cs typeface="+mn-lt"/>
              </a:rPr>
              <a:t>Handling delays or restrictions in API calls, especially with services like OSRM and </a:t>
            </a:r>
            <a:r>
              <a:rPr lang="en-US" sz="2200" err="1">
                <a:ea typeface="+mn-lt"/>
                <a:cs typeface="+mn-lt"/>
              </a:rPr>
              <a:t>OpenWeatherMap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ea typeface="+mn-lt"/>
                <a:cs typeface="+mn-lt"/>
              </a:rPr>
              <a:t>Challenge 2</a:t>
            </a:r>
            <a:r>
              <a:rPr lang="en-US" sz="2200" dirty="0">
                <a:ea typeface="+mn-lt"/>
                <a:cs typeface="+mn-lt"/>
              </a:rPr>
              <a:t>: Accurate Geocoding</a:t>
            </a:r>
            <a:endParaRPr lang="en-US" sz="2200" dirty="0"/>
          </a:p>
          <a:p>
            <a:pPr lvl="1" algn="just"/>
            <a:r>
              <a:rPr lang="en-US" sz="2200" dirty="0">
                <a:ea typeface="+mn-lt"/>
                <a:cs typeface="+mn-lt"/>
              </a:rPr>
              <a:t>Ensuring correct coordinates are fetched for vague or imprecise location names.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ea typeface="+mn-lt"/>
                <a:cs typeface="+mn-lt"/>
              </a:rPr>
              <a:t>Challenge 3</a:t>
            </a:r>
            <a:r>
              <a:rPr lang="en-US" sz="2200" dirty="0">
                <a:ea typeface="+mn-lt"/>
                <a:cs typeface="+mn-lt"/>
              </a:rPr>
              <a:t>: Integrating Multiple APIs</a:t>
            </a:r>
            <a:endParaRPr lang="en-US" sz="2200" dirty="0"/>
          </a:p>
          <a:p>
            <a:pPr lvl="1" algn="just"/>
            <a:r>
              <a:rPr lang="en-US" sz="2200" dirty="0">
                <a:ea typeface="+mn-lt"/>
                <a:cs typeface="+mn-lt"/>
              </a:rPr>
              <a:t>Seamlessly fetching and combining data from different APIs (OSRM, </a:t>
            </a:r>
            <a:r>
              <a:rPr lang="en-US" sz="2200" err="1">
                <a:ea typeface="+mn-lt"/>
                <a:cs typeface="+mn-lt"/>
              </a:rPr>
              <a:t>OpenWeatherMap</a:t>
            </a:r>
            <a:r>
              <a:rPr lang="en-US" sz="2200" dirty="0">
                <a:ea typeface="+mn-lt"/>
                <a:cs typeface="+mn-lt"/>
              </a:rPr>
              <a:t>) into a unified user experience.</a:t>
            </a:r>
            <a:endParaRPr lang="en-US" sz="2200" dirty="0"/>
          </a:p>
          <a:p>
            <a:endParaRPr lang="en-US" sz="2200"/>
          </a:p>
        </p:txBody>
      </p:sp>
      <p:pic>
        <p:nvPicPr>
          <p:cNvPr id="4" name="Picture 3" descr="Top 10 Business Challenges And How To ...">
            <a:extLst>
              <a:ext uri="{FF2B5EF4-FFF2-40B4-BE49-F238E27FC236}">
                <a16:creationId xmlns:a16="http://schemas.microsoft.com/office/drawing/2014/main" id="{B3C6F1F1-656F-697E-C32C-D9903695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5" r="2418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B9AE-D0A3-EC2E-8456-25A14855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FF8-430A-4A99-DC3F-17CE3B92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93" y="2385614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Route Emissions</a:t>
            </a:r>
            <a:r>
              <a:rPr lang="en-US" sz="2000" dirty="0">
                <a:ea typeface="+mn-lt"/>
                <a:cs typeface="+mn-lt"/>
              </a:rPr>
              <a:t>: Emissions are calculated for each route, and the route with the least emissions can be selected for eco-friendly travel.</a:t>
            </a:r>
            <a:endParaRPr lang="en-US" sz="2000"/>
          </a:p>
          <a:p>
            <a:pPr algn="just"/>
            <a:r>
              <a:rPr lang="en-US" sz="2000" b="1" dirty="0">
                <a:ea typeface="+mn-lt"/>
                <a:cs typeface="+mn-lt"/>
              </a:rPr>
              <a:t>Weather Data</a:t>
            </a:r>
            <a:r>
              <a:rPr lang="en-US" sz="2000" dirty="0">
                <a:ea typeface="+mn-lt"/>
                <a:cs typeface="+mn-lt"/>
              </a:rPr>
              <a:t>: The current weather conditions at the origin and destination are provided to help users understand the weather conditions during their travel.</a:t>
            </a:r>
            <a:endParaRPr lang="en-US" sz="2000"/>
          </a:p>
          <a:p>
            <a:pPr algn="just"/>
            <a:r>
              <a:rPr lang="en-US" sz="2000" b="1" dirty="0">
                <a:ea typeface="+mn-lt"/>
                <a:cs typeface="+mn-lt"/>
              </a:rPr>
              <a:t>Map</a:t>
            </a:r>
            <a:r>
              <a:rPr lang="en-US" sz="2000" dirty="0">
                <a:ea typeface="+mn-lt"/>
                <a:cs typeface="+mn-lt"/>
              </a:rPr>
              <a:t>: The map displays alternative routes with visual details on emissions, weather, and travel time.</a:t>
            </a:r>
            <a:endParaRPr lang="en-US" sz="2000"/>
          </a:p>
        </p:txBody>
      </p:sp>
      <p:pic>
        <p:nvPicPr>
          <p:cNvPr id="4" name="Picture 3" descr="Face your Own Challenges">
            <a:extLst>
              <a:ext uri="{FF2B5EF4-FFF2-40B4-BE49-F238E27FC236}">
                <a16:creationId xmlns:a16="http://schemas.microsoft.com/office/drawing/2014/main" id="{EC6379A5-B919-D196-EAC9-4AE658DF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87353"/>
            <a:ext cx="5150277" cy="27080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Route Optimization with Emission</vt:lpstr>
      <vt:lpstr>Problem Overview:</vt:lpstr>
      <vt:lpstr>Objective: To create a web-based platform that:</vt:lpstr>
      <vt:lpstr>Technologies Used</vt:lpstr>
      <vt:lpstr>Architecture Overview</vt:lpstr>
      <vt:lpstr>Key Features</vt:lpstr>
      <vt:lpstr>Emission Calculation Formula</vt:lpstr>
      <vt:lpstr>Challenges Faced</vt:lpstr>
      <vt:lpstr>Results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2025-01-07T06:51:08Z</dcterms:created>
  <dcterms:modified xsi:type="dcterms:W3CDTF">2025-01-07T07:39:08Z</dcterms:modified>
</cp:coreProperties>
</file>