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55041-D8D4-B2FD-0964-99E62A51F527}" v="269" dt="2025-01-07T07:29:33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732B9-2581-46AA-B845-A9ABD303DB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12E69-3D23-4794-B423-307007104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increasing environmental concerns due to vehicle emissions are becoming a global issue.</a:t>
          </a:r>
        </a:p>
      </dgm:t>
    </dgm:pt>
    <dgm:pt modelId="{372DFADA-B663-41AF-B4DA-49D9F0AC33C1}" type="parTrans" cxnId="{FCCDE379-0311-4A1B-9C00-BA7175519D18}">
      <dgm:prSet/>
      <dgm:spPr/>
      <dgm:t>
        <a:bodyPr/>
        <a:lstStyle/>
        <a:p>
          <a:endParaRPr lang="en-US"/>
        </a:p>
      </dgm:t>
    </dgm:pt>
    <dgm:pt modelId="{D53BDEDF-AF4D-4228-AE2F-3414BDE15227}" type="sibTrans" cxnId="{FCCDE379-0311-4A1B-9C00-BA7175519D18}">
      <dgm:prSet/>
      <dgm:spPr/>
      <dgm:t>
        <a:bodyPr/>
        <a:lstStyle/>
        <a:p>
          <a:endParaRPr lang="en-US"/>
        </a:p>
      </dgm:t>
    </dgm:pt>
    <dgm:pt modelId="{FEEDBB44-4DFA-4D37-A72B-EF1189357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Route planning systems often overlook the environmental impact of different vehicles.</a:t>
          </a:r>
        </a:p>
      </dgm:t>
    </dgm:pt>
    <dgm:pt modelId="{B62E0CDF-021B-4188-A660-E99A8881C471}" type="parTrans" cxnId="{C8D50FFA-F936-469D-8C22-36DEA8E3F8EA}">
      <dgm:prSet/>
      <dgm:spPr/>
      <dgm:t>
        <a:bodyPr/>
        <a:lstStyle/>
        <a:p>
          <a:endParaRPr lang="en-US"/>
        </a:p>
      </dgm:t>
    </dgm:pt>
    <dgm:pt modelId="{BEA6F414-C29A-499B-93AB-49AFC69DDC5C}" type="sibTrans" cxnId="{C8D50FFA-F936-469D-8C22-36DEA8E3F8EA}">
      <dgm:prSet/>
      <dgm:spPr/>
      <dgm:t>
        <a:bodyPr/>
        <a:lstStyle/>
        <a:p>
          <a:endParaRPr lang="en-US"/>
        </a:p>
      </dgm:t>
    </dgm:pt>
    <dgm:pt modelId="{99CBF3F2-2095-4ADC-B3DB-1C0D0BC38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conditions such as temperature, humidity, and storms can drastically affect travel times, comfort, and safety.</a:t>
          </a:r>
        </a:p>
      </dgm:t>
    </dgm:pt>
    <dgm:pt modelId="{5B32EC20-8965-44C0-B81D-3E4784227CA0}" type="parTrans" cxnId="{147BAE05-0A68-4C39-B2F2-2C87BC60CD7F}">
      <dgm:prSet/>
      <dgm:spPr/>
      <dgm:t>
        <a:bodyPr/>
        <a:lstStyle/>
        <a:p>
          <a:endParaRPr lang="en-US"/>
        </a:p>
      </dgm:t>
    </dgm:pt>
    <dgm:pt modelId="{5E7389B2-14AE-44DC-BD5F-B4EC8B783746}" type="sibTrans" cxnId="{147BAE05-0A68-4C39-B2F2-2C87BC60CD7F}">
      <dgm:prSet/>
      <dgm:spPr/>
      <dgm:t>
        <a:bodyPr/>
        <a:lstStyle/>
        <a:p>
          <a:endParaRPr lang="en-US"/>
        </a:p>
      </dgm:t>
    </dgm:pt>
    <dgm:pt modelId="{0B7B0AEC-4761-45B5-B230-CFD8139E49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Need</a:t>
          </a:r>
          <a:r>
            <a:rPr lang="en-US"/>
            <a:t>: A solution that optimizes routes not only for time and distance but also for eco-friendliness (emissions) and safety (weather).</a:t>
          </a:r>
        </a:p>
      </dgm:t>
    </dgm:pt>
    <dgm:pt modelId="{EC03A03E-5213-4C61-8015-44699BB0AE44}" type="parTrans" cxnId="{3612FC27-4133-4127-963F-2D2326B9839E}">
      <dgm:prSet/>
      <dgm:spPr/>
      <dgm:t>
        <a:bodyPr/>
        <a:lstStyle/>
        <a:p>
          <a:endParaRPr lang="en-US"/>
        </a:p>
      </dgm:t>
    </dgm:pt>
    <dgm:pt modelId="{A7B9A92B-3A23-4EAB-9D8B-404CFF4AA220}" type="sibTrans" cxnId="{3612FC27-4133-4127-963F-2D2326B9839E}">
      <dgm:prSet/>
      <dgm:spPr/>
      <dgm:t>
        <a:bodyPr/>
        <a:lstStyle/>
        <a:p>
          <a:endParaRPr lang="en-US"/>
        </a:p>
      </dgm:t>
    </dgm:pt>
    <dgm:pt modelId="{862E8264-4D90-4B89-BE1A-E3319558AB4B}" type="pres">
      <dgm:prSet presAssocID="{ABA732B9-2581-46AA-B845-A9ABD303DB16}" presName="root" presStyleCnt="0">
        <dgm:presLayoutVars>
          <dgm:dir/>
          <dgm:resizeHandles val="exact"/>
        </dgm:presLayoutVars>
      </dgm:prSet>
      <dgm:spPr/>
    </dgm:pt>
    <dgm:pt modelId="{9F83CE2F-A121-47C5-9ADA-0FCAE659E26B}" type="pres">
      <dgm:prSet presAssocID="{C3B12E69-3D23-4794-B423-307007104735}" presName="compNode" presStyleCnt="0"/>
      <dgm:spPr/>
    </dgm:pt>
    <dgm:pt modelId="{6B009C30-812C-436B-AA68-8B58536AB441}" type="pres">
      <dgm:prSet presAssocID="{C3B12E69-3D23-4794-B423-307007104735}" presName="bgRect" presStyleLbl="bgShp" presStyleIdx="0" presStyleCnt="4"/>
      <dgm:spPr/>
    </dgm:pt>
    <dgm:pt modelId="{C33FBA05-5626-4781-9E9D-D9416D182BE0}" type="pres">
      <dgm:prSet presAssocID="{C3B12E69-3D23-4794-B423-3070071047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25EDF07F-FF36-4072-9D61-312E17C4BB7D}" type="pres">
      <dgm:prSet presAssocID="{C3B12E69-3D23-4794-B423-307007104735}" presName="spaceRect" presStyleCnt="0"/>
      <dgm:spPr/>
    </dgm:pt>
    <dgm:pt modelId="{0530080B-08F5-449B-BD51-12C11947B303}" type="pres">
      <dgm:prSet presAssocID="{C3B12E69-3D23-4794-B423-307007104735}" presName="parTx" presStyleLbl="revTx" presStyleIdx="0" presStyleCnt="4">
        <dgm:presLayoutVars>
          <dgm:chMax val="0"/>
          <dgm:chPref val="0"/>
        </dgm:presLayoutVars>
      </dgm:prSet>
      <dgm:spPr/>
    </dgm:pt>
    <dgm:pt modelId="{4086641B-0961-48BD-B84D-4BED0763B756}" type="pres">
      <dgm:prSet presAssocID="{D53BDEDF-AF4D-4228-AE2F-3414BDE15227}" presName="sibTrans" presStyleCnt="0"/>
      <dgm:spPr/>
    </dgm:pt>
    <dgm:pt modelId="{965435B8-CFD7-463B-A118-3BD1ABB0DFC4}" type="pres">
      <dgm:prSet presAssocID="{FEEDBB44-4DFA-4D37-A72B-EF118935734C}" presName="compNode" presStyleCnt="0"/>
      <dgm:spPr/>
    </dgm:pt>
    <dgm:pt modelId="{1874E26A-66B9-4C1C-A309-680555D1E523}" type="pres">
      <dgm:prSet presAssocID="{FEEDBB44-4DFA-4D37-A72B-EF118935734C}" presName="bgRect" presStyleLbl="bgShp" presStyleIdx="1" presStyleCnt="4"/>
      <dgm:spPr/>
    </dgm:pt>
    <dgm:pt modelId="{32FEFB67-0C1A-40D5-8552-08BCA6DD63CE}" type="pres">
      <dgm:prSet presAssocID="{FEEDBB44-4DFA-4D37-A72B-EF11893573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E38E3013-8CC3-46EF-AFD9-4A249D1640BC}" type="pres">
      <dgm:prSet presAssocID="{FEEDBB44-4DFA-4D37-A72B-EF118935734C}" presName="spaceRect" presStyleCnt="0"/>
      <dgm:spPr/>
    </dgm:pt>
    <dgm:pt modelId="{58972435-28F0-4A94-B062-21AC031E643C}" type="pres">
      <dgm:prSet presAssocID="{FEEDBB44-4DFA-4D37-A72B-EF118935734C}" presName="parTx" presStyleLbl="revTx" presStyleIdx="1" presStyleCnt="4">
        <dgm:presLayoutVars>
          <dgm:chMax val="0"/>
          <dgm:chPref val="0"/>
        </dgm:presLayoutVars>
      </dgm:prSet>
      <dgm:spPr/>
    </dgm:pt>
    <dgm:pt modelId="{A3C4CB6F-13A7-4347-BCCE-02B763BE7950}" type="pres">
      <dgm:prSet presAssocID="{BEA6F414-C29A-499B-93AB-49AFC69DDC5C}" presName="sibTrans" presStyleCnt="0"/>
      <dgm:spPr/>
    </dgm:pt>
    <dgm:pt modelId="{BA4E29CC-0740-4C10-943E-899E1E3E1ECD}" type="pres">
      <dgm:prSet presAssocID="{99CBF3F2-2095-4ADC-B3DB-1C0D0BC38215}" presName="compNode" presStyleCnt="0"/>
      <dgm:spPr/>
    </dgm:pt>
    <dgm:pt modelId="{DDEE82A8-3154-4933-A8F8-7C8209AC4A90}" type="pres">
      <dgm:prSet presAssocID="{99CBF3F2-2095-4ADC-B3DB-1C0D0BC38215}" presName="bgRect" presStyleLbl="bgShp" presStyleIdx="2" presStyleCnt="4"/>
      <dgm:spPr/>
    </dgm:pt>
    <dgm:pt modelId="{BB1F0539-2761-431D-BA65-85CAF1B4187C}" type="pres">
      <dgm:prSet presAssocID="{99CBF3F2-2095-4ADC-B3DB-1C0D0BC382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7B909D39-DE12-4C2C-989A-4419354D0948}" type="pres">
      <dgm:prSet presAssocID="{99CBF3F2-2095-4ADC-B3DB-1C0D0BC38215}" presName="spaceRect" presStyleCnt="0"/>
      <dgm:spPr/>
    </dgm:pt>
    <dgm:pt modelId="{969EC437-2EE8-4AAB-9337-92B8229FDAB3}" type="pres">
      <dgm:prSet presAssocID="{99CBF3F2-2095-4ADC-B3DB-1C0D0BC38215}" presName="parTx" presStyleLbl="revTx" presStyleIdx="2" presStyleCnt="4">
        <dgm:presLayoutVars>
          <dgm:chMax val="0"/>
          <dgm:chPref val="0"/>
        </dgm:presLayoutVars>
      </dgm:prSet>
      <dgm:spPr/>
    </dgm:pt>
    <dgm:pt modelId="{6556105E-3E33-4F53-940F-0CB376040626}" type="pres">
      <dgm:prSet presAssocID="{5E7389B2-14AE-44DC-BD5F-B4EC8B783746}" presName="sibTrans" presStyleCnt="0"/>
      <dgm:spPr/>
    </dgm:pt>
    <dgm:pt modelId="{23DE7A0F-60BF-40A5-A4A7-9F0C6A7D0C12}" type="pres">
      <dgm:prSet presAssocID="{0B7B0AEC-4761-45B5-B230-CFD8139E4994}" presName="compNode" presStyleCnt="0"/>
      <dgm:spPr/>
    </dgm:pt>
    <dgm:pt modelId="{561DFD7E-490A-4DE0-994A-F65C70933722}" type="pres">
      <dgm:prSet presAssocID="{0B7B0AEC-4761-45B5-B230-CFD8139E4994}" presName="bgRect" presStyleLbl="bgShp" presStyleIdx="3" presStyleCnt="4"/>
      <dgm:spPr/>
    </dgm:pt>
    <dgm:pt modelId="{220FFB8E-A3AF-42A4-8F59-FF5E23879753}" type="pres">
      <dgm:prSet presAssocID="{0B7B0AEC-4761-45B5-B230-CFD8139E49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F55F270-4E48-4662-8C32-C93337E87E97}" type="pres">
      <dgm:prSet presAssocID="{0B7B0AEC-4761-45B5-B230-CFD8139E4994}" presName="spaceRect" presStyleCnt="0"/>
      <dgm:spPr/>
    </dgm:pt>
    <dgm:pt modelId="{87BE44D2-96E2-42C5-A3F7-8D0A45165F1D}" type="pres">
      <dgm:prSet presAssocID="{0B7B0AEC-4761-45B5-B230-CFD8139E49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7BAE05-0A68-4C39-B2F2-2C87BC60CD7F}" srcId="{ABA732B9-2581-46AA-B845-A9ABD303DB16}" destId="{99CBF3F2-2095-4ADC-B3DB-1C0D0BC38215}" srcOrd="2" destOrd="0" parTransId="{5B32EC20-8965-44C0-B81D-3E4784227CA0}" sibTransId="{5E7389B2-14AE-44DC-BD5F-B4EC8B783746}"/>
    <dgm:cxn modelId="{3612FC27-4133-4127-963F-2D2326B9839E}" srcId="{ABA732B9-2581-46AA-B845-A9ABD303DB16}" destId="{0B7B0AEC-4761-45B5-B230-CFD8139E4994}" srcOrd="3" destOrd="0" parTransId="{EC03A03E-5213-4C61-8015-44699BB0AE44}" sibTransId="{A7B9A92B-3A23-4EAB-9D8B-404CFF4AA220}"/>
    <dgm:cxn modelId="{49B09E36-3C81-40C7-A9B0-470E5A8015D5}" type="presOf" srcId="{0B7B0AEC-4761-45B5-B230-CFD8139E4994}" destId="{87BE44D2-96E2-42C5-A3F7-8D0A45165F1D}" srcOrd="0" destOrd="0" presId="urn:microsoft.com/office/officeart/2018/2/layout/IconVerticalSolidList"/>
    <dgm:cxn modelId="{0A86DD39-1FA1-4810-B48A-7ADFB9552E32}" type="presOf" srcId="{ABA732B9-2581-46AA-B845-A9ABD303DB16}" destId="{862E8264-4D90-4B89-BE1A-E3319558AB4B}" srcOrd="0" destOrd="0" presId="urn:microsoft.com/office/officeart/2018/2/layout/IconVerticalSolidList"/>
    <dgm:cxn modelId="{97C38362-4218-447E-AD7B-48ECDDCB0E29}" type="presOf" srcId="{99CBF3F2-2095-4ADC-B3DB-1C0D0BC38215}" destId="{969EC437-2EE8-4AAB-9337-92B8229FDAB3}" srcOrd="0" destOrd="0" presId="urn:microsoft.com/office/officeart/2018/2/layout/IconVerticalSolidList"/>
    <dgm:cxn modelId="{FCCDE379-0311-4A1B-9C00-BA7175519D18}" srcId="{ABA732B9-2581-46AA-B845-A9ABD303DB16}" destId="{C3B12E69-3D23-4794-B423-307007104735}" srcOrd="0" destOrd="0" parTransId="{372DFADA-B663-41AF-B4DA-49D9F0AC33C1}" sibTransId="{D53BDEDF-AF4D-4228-AE2F-3414BDE15227}"/>
    <dgm:cxn modelId="{C03D85B2-1180-406C-BA29-D3041B898934}" type="presOf" srcId="{FEEDBB44-4DFA-4D37-A72B-EF118935734C}" destId="{58972435-28F0-4A94-B062-21AC031E643C}" srcOrd="0" destOrd="0" presId="urn:microsoft.com/office/officeart/2018/2/layout/IconVerticalSolidList"/>
    <dgm:cxn modelId="{7A809ED7-F2CD-4113-902B-AF4506602CF9}" type="presOf" srcId="{C3B12E69-3D23-4794-B423-307007104735}" destId="{0530080B-08F5-449B-BD51-12C11947B303}" srcOrd="0" destOrd="0" presId="urn:microsoft.com/office/officeart/2018/2/layout/IconVerticalSolidList"/>
    <dgm:cxn modelId="{C8D50FFA-F936-469D-8C22-36DEA8E3F8EA}" srcId="{ABA732B9-2581-46AA-B845-A9ABD303DB16}" destId="{FEEDBB44-4DFA-4D37-A72B-EF118935734C}" srcOrd="1" destOrd="0" parTransId="{B62E0CDF-021B-4188-A660-E99A8881C471}" sibTransId="{BEA6F414-C29A-499B-93AB-49AFC69DDC5C}"/>
    <dgm:cxn modelId="{43EEE23E-D44A-498D-B50C-E1ABD6CCF13E}" type="presParOf" srcId="{862E8264-4D90-4B89-BE1A-E3319558AB4B}" destId="{9F83CE2F-A121-47C5-9ADA-0FCAE659E26B}" srcOrd="0" destOrd="0" presId="urn:microsoft.com/office/officeart/2018/2/layout/IconVerticalSolidList"/>
    <dgm:cxn modelId="{10526D0D-8529-4325-A159-5593715A98EE}" type="presParOf" srcId="{9F83CE2F-A121-47C5-9ADA-0FCAE659E26B}" destId="{6B009C30-812C-436B-AA68-8B58536AB441}" srcOrd="0" destOrd="0" presId="urn:microsoft.com/office/officeart/2018/2/layout/IconVerticalSolidList"/>
    <dgm:cxn modelId="{8D1E0428-E8EC-4DE6-A6A4-BC3C6535676B}" type="presParOf" srcId="{9F83CE2F-A121-47C5-9ADA-0FCAE659E26B}" destId="{C33FBA05-5626-4781-9E9D-D9416D182BE0}" srcOrd="1" destOrd="0" presId="urn:microsoft.com/office/officeart/2018/2/layout/IconVerticalSolidList"/>
    <dgm:cxn modelId="{B49653E8-71B2-4666-9A45-304BDFC3A0C7}" type="presParOf" srcId="{9F83CE2F-A121-47C5-9ADA-0FCAE659E26B}" destId="{25EDF07F-FF36-4072-9D61-312E17C4BB7D}" srcOrd="2" destOrd="0" presId="urn:microsoft.com/office/officeart/2018/2/layout/IconVerticalSolidList"/>
    <dgm:cxn modelId="{1CFAD662-670E-4C1A-8896-7FE3618D25E9}" type="presParOf" srcId="{9F83CE2F-A121-47C5-9ADA-0FCAE659E26B}" destId="{0530080B-08F5-449B-BD51-12C11947B303}" srcOrd="3" destOrd="0" presId="urn:microsoft.com/office/officeart/2018/2/layout/IconVerticalSolidList"/>
    <dgm:cxn modelId="{F3F44743-F00A-4F3E-823E-7802514F6F22}" type="presParOf" srcId="{862E8264-4D90-4B89-BE1A-E3319558AB4B}" destId="{4086641B-0961-48BD-B84D-4BED0763B756}" srcOrd="1" destOrd="0" presId="urn:microsoft.com/office/officeart/2018/2/layout/IconVerticalSolidList"/>
    <dgm:cxn modelId="{17079BE1-855C-4A3F-A51E-7080790362FF}" type="presParOf" srcId="{862E8264-4D90-4B89-BE1A-E3319558AB4B}" destId="{965435B8-CFD7-463B-A118-3BD1ABB0DFC4}" srcOrd="2" destOrd="0" presId="urn:microsoft.com/office/officeart/2018/2/layout/IconVerticalSolidList"/>
    <dgm:cxn modelId="{851C542C-9EB5-45DD-B0FD-2A71D8C7779B}" type="presParOf" srcId="{965435B8-CFD7-463B-A118-3BD1ABB0DFC4}" destId="{1874E26A-66B9-4C1C-A309-680555D1E523}" srcOrd="0" destOrd="0" presId="urn:microsoft.com/office/officeart/2018/2/layout/IconVerticalSolidList"/>
    <dgm:cxn modelId="{B8DF31CE-713C-4B1F-9849-5DC2F45DCAEF}" type="presParOf" srcId="{965435B8-CFD7-463B-A118-3BD1ABB0DFC4}" destId="{32FEFB67-0C1A-40D5-8552-08BCA6DD63CE}" srcOrd="1" destOrd="0" presId="urn:microsoft.com/office/officeart/2018/2/layout/IconVerticalSolidList"/>
    <dgm:cxn modelId="{CAEA48B6-986C-43CF-8B84-7AE7914F744E}" type="presParOf" srcId="{965435B8-CFD7-463B-A118-3BD1ABB0DFC4}" destId="{E38E3013-8CC3-46EF-AFD9-4A249D1640BC}" srcOrd="2" destOrd="0" presId="urn:microsoft.com/office/officeart/2018/2/layout/IconVerticalSolidList"/>
    <dgm:cxn modelId="{FFFA0905-F865-4747-8D73-2EE4719C0DFD}" type="presParOf" srcId="{965435B8-CFD7-463B-A118-3BD1ABB0DFC4}" destId="{58972435-28F0-4A94-B062-21AC031E643C}" srcOrd="3" destOrd="0" presId="urn:microsoft.com/office/officeart/2018/2/layout/IconVerticalSolidList"/>
    <dgm:cxn modelId="{FD4AD230-C36D-4F57-9BFE-0EB6AEE3B12A}" type="presParOf" srcId="{862E8264-4D90-4B89-BE1A-E3319558AB4B}" destId="{A3C4CB6F-13A7-4347-BCCE-02B763BE7950}" srcOrd="3" destOrd="0" presId="urn:microsoft.com/office/officeart/2018/2/layout/IconVerticalSolidList"/>
    <dgm:cxn modelId="{9A766A0A-52D7-4821-A7D7-5783BA51B46E}" type="presParOf" srcId="{862E8264-4D90-4B89-BE1A-E3319558AB4B}" destId="{BA4E29CC-0740-4C10-943E-899E1E3E1ECD}" srcOrd="4" destOrd="0" presId="urn:microsoft.com/office/officeart/2018/2/layout/IconVerticalSolidList"/>
    <dgm:cxn modelId="{75FE19D0-8D8B-495B-A8DF-7BCA062812D3}" type="presParOf" srcId="{BA4E29CC-0740-4C10-943E-899E1E3E1ECD}" destId="{DDEE82A8-3154-4933-A8F8-7C8209AC4A90}" srcOrd="0" destOrd="0" presId="urn:microsoft.com/office/officeart/2018/2/layout/IconVerticalSolidList"/>
    <dgm:cxn modelId="{1157F18D-8122-4EF0-868A-B10FBC61810A}" type="presParOf" srcId="{BA4E29CC-0740-4C10-943E-899E1E3E1ECD}" destId="{BB1F0539-2761-431D-BA65-85CAF1B4187C}" srcOrd="1" destOrd="0" presId="urn:microsoft.com/office/officeart/2018/2/layout/IconVerticalSolidList"/>
    <dgm:cxn modelId="{F9860E34-A2D8-4CBA-8B56-EEB0275190A0}" type="presParOf" srcId="{BA4E29CC-0740-4C10-943E-899E1E3E1ECD}" destId="{7B909D39-DE12-4C2C-989A-4419354D0948}" srcOrd="2" destOrd="0" presId="urn:microsoft.com/office/officeart/2018/2/layout/IconVerticalSolidList"/>
    <dgm:cxn modelId="{665556F5-7C89-421F-BAD5-E7E947A362F5}" type="presParOf" srcId="{BA4E29CC-0740-4C10-943E-899E1E3E1ECD}" destId="{969EC437-2EE8-4AAB-9337-92B8229FDAB3}" srcOrd="3" destOrd="0" presId="urn:microsoft.com/office/officeart/2018/2/layout/IconVerticalSolidList"/>
    <dgm:cxn modelId="{08E01FDF-098C-4991-A2D0-EB1C1E179C02}" type="presParOf" srcId="{862E8264-4D90-4B89-BE1A-E3319558AB4B}" destId="{6556105E-3E33-4F53-940F-0CB376040626}" srcOrd="5" destOrd="0" presId="urn:microsoft.com/office/officeart/2018/2/layout/IconVerticalSolidList"/>
    <dgm:cxn modelId="{842CDDF2-16C7-4FBE-A90A-FB3BD331B8B0}" type="presParOf" srcId="{862E8264-4D90-4B89-BE1A-E3319558AB4B}" destId="{23DE7A0F-60BF-40A5-A4A7-9F0C6A7D0C12}" srcOrd="6" destOrd="0" presId="urn:microsoft.com/office/officeart/2018/2/layout/IconVerticalSolidList"/>
    <dgm:cxn modelId="{70E672EA-825D-466F-B456-03238F2FE8D4}" type="presParOf" srcId="{23DE7A0F-60BF-40A5-A4A7-9F0C6A7D0C12}" destId="{561DFD7E-490A-4DE0-994A-F65C70933722}" srcOrd="0" destOrd="0" presId="urn:microsoft.com/office/officeart/2018/2/layout/IconVerticalSolidList"/>
    <dgm:cxn modelId="{304B975D-3CFE-4A56-8A8D-59C86315EC26}" type="presParOf" srcId="{23DE7A0F-60BF-40A5-A4A7-9F0C6A7D0C12}" destId="{220FFB8E-A3AF-42A4-8F59-FF5E23879753}" srcOrd="1" destOrd="0" presId="urn:microsoft.com/office/officeart/2018/2/layout/IconVerticalSolidList"/>
    <dgm:cxn modelId="{9793B9D8-4289-4939-9919-C0701B9CD02F}" type="presParOf" srcId="{23DE7A0F-60BF-40A5-A4A7-9F0C6A7D0C12}" destId="{3F55F270-4E48-4662-8C32-C93337E87E97}" srcOrd="2" destOrd="0" presId="urn:microsoft.com/office/officeart/2018/2/layout/IconVerticalSolidList"/>
    <dgm:cxn modelId="{B7196039-B514-4EC1-B97E-82CD6A577738}" type="presParOf" srcId="{23DE7A0F-60BF-40A5-A4A7-9F0C6A7D0C12}" destId="{87BE44D2-96E2-42C5-A3F7-8D0A45165F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09C30-812C-436B-AA68-8B58536AB441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FBA05-5626-4781-9E9D-D9416D182BE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0080B-08F5-449B-BD51-12C11947B30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increasing environmental concerns due to vehicle emissions are becoming a global issue.</a:t>
          </a:r>
        </a:p>
      </dsp:txBody>
      <dsp:txXfrm>
        <a:off x="1057183" y="1805"/>
        <a:ext cx="9458416" cy="915310"/>
      </dsp:txXfrm>
    </dsp:sp>
    <dsp:sp modelId="{1874E26A-66B9-4C1C-A309-680555D1E52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EFB67-0C1A-40D5-8552-08BCA6DD63C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72435-28F0-4A94-B062-21AC031E643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Route planning systems often overlook the environmental impact of different vehicles.</a:t>
          </a:r>
        </a:p>
      </dsp:txBody>
      <dsp:txXfrm>
        <a:off x="1057183" y="1145944"/>
        <a:ext cx="9458416" cy="915310"/>
      </dsp:txXfrm>
    </dsp:sp>
    <dsp:sp modelId="{DDEE82A8-3154-4933-A8F8-7C8209AC4A90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F0539-2761-431D-BA65-85CAF1B4187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EC437-2EE8-4AAB-9337-92B8229FDAB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Weather conditions such as temperature, humidity, and storms can drastically affect travel times, comfort, and safety.</a:t>
          </a:r>
        </a:p>
      </dsp:txBody>
      <dsp:txXfrm>
        <a:off x="1057183" y="2290082"/>
        <a:ext cx="9458416" cy="915310"/>
      </dsp:txXfrm>
    </dsp:sp>
    <dsp:sp modelId="{561DFD7E-490A-4DE0-994A-F65C7093372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FFB8E-A3AF-42A4-8F59-FF5E2387975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E44D2-96E2-42C5-A3F7-8D0A45165F1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Need</a:t>
          </a:r>
          <a:r>
            <a:rPr lang="en-US" sz="2200" kern="1200"/>
            <a:t>: A solution that optimizes routes not only for time and distance but also for eco-friendliness (emissions) and safety (weather).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IT Madras">
            <a:extLst>
              <a:ext uri="{FF2B5EF4-FFF2-40B4-BE49-F238E27FC236}">
                <a16:creationId xmlns:a16="http://schemas.microsoft.com/office/drawing/2014/main" id="{DED5D1BE-6DD0-08A0-5B1F-40B1031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08" r="1" b="8310"/>
          <a:stretch/>
        </p:blipFill>
        <p:spPr>
          <a:xfrm>
            <a:off x="1150338" y="525379"/>
            <a:ext cx="3620833" cy="2903398"/>
          </a:xfrm>
          <a:prstGeom prst="rect">
            <a:avLst/>
          </a:prstGeom>
        </p:spPr>
      </p:pic>
      <p:pic>
        <p:nvPicPr>
          <p:cNvPr id="4" name="Picture 3" descr="FedEx Logo Design – History, Meaning ...">
            <a:extLst>
              <a:ext uri="{FF2B5EF4-FFF2-40B4-BE49-F238E27FC236}">
                <a16:creationId xmlns:a16="http://schemas.microsoft.com/office/drawing/2014/main" id="{6194589C-C66A-0BF9-D92C-B4CAE469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2" b="3"/>
          <a:stretch/>
        </p:blipFill>
        <p:spPr>
          <a:xfrm>
            <a:off x="685799" y="3509433"/>
            <a:ext cx="4082018" cy="24017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8578" y="728330"/>
            <a:ext cx="4423144" cy="270067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595959"/>
                </a:solidFill>
                <a:ea typeface="+mj-lt"/>
                <a:cs typeface="+mj-lt"/>
              </a:rPr>
              <a:t>Route Optimization with Emission</a:t>
            </a:r>
            <a:endParaRPr lang="en-US" sz="3600" b="1">
              <a:solidFill>
                <a:srgbClr val="59595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8578" y="3846443"/>
            <a:ext cx="4423144" cy="1985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83838"/>
                </a:solidFill>
              </a:rPr>
              <a:t>FedEx SMART Hackathon</a:t>
            </a:r>
            <a:endParaRPr lang="en-US" dirty="0"/>
          </a:p>
          <a:p>
            <a:r>
              <a:rPr lang="en-US" sz="1400" dirty="0">
                <a:solidFill>
                  <a:srgbClr val="595959"/>
                </a:solidFill>
              </a:rPr>
              <a:t>Name: Arjun Sasikumar</a:t>
            </a:r>
            <a:endParaRPr lang="en-US" dirty="0"/>
          </a:p>
          <a:p>
            <a:r>
              <a:rPr lang="en-US" sz="1400" dirty="0">
                <a:solidFill>
                  <a:srgbClr val="595959"/>
                </a:solidFill>
              </a:rPr>
              <a:t>GitHub link: </a:t>
            </a:r>
            <a:r>
              <a:rPr lang="en-US" sz="1400" dirty="0">
                <a:solidFill>
                  <a:srgbClr val="595959"/>
                </a:solidFill>
                <a:ea typeface="+mn-lt"/>
                <a:cs typeface="+mn-lt"/>
              </a:rPr>
              <a:t>  https://github.com/83Gh0st/route-optimizer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B093-AFEC-B646-DF4E-E10FD95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Future Enhancements</a:t>
            </a:r>
            <a:endParaRPr lang="en-US" sz="3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0DC6-8F0E-04CD-D1FE-49A989DB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29" y="2330505"/>
            <a:ext cx="4746583" cy="401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Enhancement 1</a:t>
            </a:r>
            <a:r>
              <a:rPr lang="en-US" sz="1900" dirty="0">
                <a:ea typeface="+mn-lt"/>
                <a:cs typeface="+mn-lt"/>
              </a:rPr>
              <a:t>: Real-Time Traffic Data</a:t>
            </a:r>
            <a:endParaRPr lang="en-US" sz="1900" dirty="0"/>
          </a:p>
          <a:p>
            <a:pPr lvl="1"/>
            <a:r>
              <a:rPr lang="en-US" sz="1900" dirty="0">
                <a:ea typeface="+mn-lt"/>
                <a:cs typeface="+mn-lt"/>
              </a:rPr>
              <a:t>Integrate with live traffic data to further optimize routes in real-time.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Enhancement 2</a:t>
            </a:r>
            <a:r>
              <a:rPr lang="en-US" sz="1900" dirty="0">
                <a:ea typeface="+mn-lt"/>
                <a:cs typeface="+mn-lt"/>
              </a:rPr>
              <a:t>: Public Transportation and Bike Routes</a:t>
            </a:r>
            <a:endParaRPr lang="en-US" sz="1900" dirty="0"/>
          </a:p>
          <a:p>
            <a:pPr lvl="1"/>
            <a:r>
              <a:rPr lang="en-US" sz="1900" dirty="0">
                <a:ea typeface="+mn-lt"/>
                <a:cs typeface="+mn-lt"/>
              </a:rPr>
              <a:t>Include routes for public transport and biking to promote sustainability.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Enhancement 3</a:t>
            </a:r>
            <a:r>
              <a:rPr lang="en-US" sz="1900" dirty="0">
                <a:ea typeface="+mn-lt"/>
                <a:cs typeface="+mn-lt"/>
              </a:rPr>
              <a:t>: Intelligent Route Selection Based on Environmental Impact</a:t>
            </a:r>
            <a:endParaRPr lang="en-US" sz="1900" dirty="0"/>
          </a:p>
          <a:p>
            <a:pPr lvl="1"/>
            <a:r>
              <a:rPr lang="en-US" sz="1900" dirty="0">
                <a:ea typeface="+mn-lt"/>
                <a:cs typeface="+mn-lt"/>
              </a:rPr>
              <a:t>To guide users in choosing the most eco-friendly route based on not only emissions but also factors like air quality and weather conditions.</a:t>
            </a:r>
          </a:p>
          <a:p>
            <a:endParaRPr lang="en-US" sz="1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se of software enhancements to prepare ...">
            <a:extLst>
              <a:ext uri="{FF2B5EF4-FFF2-40B4-BE49-F238E27FC236}">
                <a16:creationId xmlns:a16="http://schemas.microsoft.com/office/drawing/2014/main" id="{75131ACA-EE59-B5B1-31B2-C5FE104A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402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2639C-76B7-F599-8577-5614A5CD56E7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33DB-EA7C-2D78-FCD1-0E4D8185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application provides a comprehensive solution to route optimization by considering both emissions and weather data.</a:t>
            </a:r>
          </a:p>
          <a:p>
            <a:r>
              <a:rPr lang="en-US" sz="2200"/>
              <a:t>It helps users make eco-friendly travel decisions, while also ensuring their safety and comfort with weather forecasting.</a:t>
            </a:r>
          </a:p>
          <a:p>
            <a:r>
              <a:rPr lang="en-US" sz="2200"/>
              <a:t>The solution showcases the power of combining real-time data and algorithms for practical, impactful applications.</a:t>
            </a:r>
          </a:p>
          <a:p>
            <a:endParaRPr lang="en-US" sz="2200"/>
          </a:p>
        </p:txBody>
      </p:sp>
      <p:pic>
        <p:nvPicPr>
          <p:cNvPr id="7" name="Picture 6" descr=".">
            <a:extLst>
              <a:ext uri="{FF2B5EF4-FFF2-40B4-BE49-F238E27FC236}">
                <a16:creationId xmlns:a16="http://schemas.microsoft.com/office/drawing/2014/main" id="{7799254C-0885-0FE3-28AF-40887AE5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45" r="32253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BF94-AC97-C4E5-A33F-F376C0FC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980506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Problem Overview</a:t>
            </a:r>
            <a:r>
              <a:rPr lang="en-US" dirty="0">
                <a:ea typeface="+mj-lt"/>
                <a:cs typeface="+mj-lt"/>
              </a:rPr>
              <a:t>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03870E-7696-951D-63EC-0FE0F7CB0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85139"/>
              </p:ext>
            </p:extLst>
          </p:nvPr>
        </p:nvGraphicFramePr>
        <p:xfrm>
          <a:off x="838200" y="15093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2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63244-4B42-A3E0-8A57-3A8905A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Objective</a:t>
            </a:r>
            <a:r>
              <a:rPr lang="en-US" dirty="0">
                <a:ea typeface="+mj-lt"/>
                <a:cs typeface="+mj-lt"/>
              </a:rPr>
              <a:t>:</a:t>
            </a:r>
            <a:r>
              <a:rPr lang="en-US" dirty="0">
                <a:latin typeface="Aptos Display"/>
                <a:ea typeface="+mj-lt"/>
                <a:cs typeface="+mj-lt"/>
              </a:rPr>
              <a:t> </a:t>
            </a:r>
            <a:r>
              <a:rPr lang="en-US">
                <a:latin typeface="Aptos"/>
                <a:ea typeface="+mj-lt"/>
                <a:cs typeface="+mj-lt"/>
              </a:rPr>
              <a:t>To create a web-based platform that: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BB18-5411-ADD0-C28D-1F57E78D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Optimizes Routes</a:t>
            </a:r>
            <a:r>
              <a:rPr lang="en-US" sz="2000">
                <a:ea typeface="+mn-lt"/>
                <a:cs typeface="+mn-lt"/>
              </a:rPr>
              <a:t>: Using real-time data to find the best driving routes.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Calculates Emissions</a:t>
            </a:r>
            <a:r>
              <a:rPr lang="en-US" sz="2000">
                <a:ea typeface="+mn-lt"/>
                <a:cs typeface="+mn-lt"/>
              </a:rPr>
              <a:t>: Estimates the CO2 emissions for each route based on the vehicle type.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Visualizes Weather Data</a:t>
            </a:r>
            <a:r>
              <a:rPr lang="en-US" sz="2000">
                <a:ea typeface="+mn-lt"/>
                <a:cs typeface="+mn-lt"/>
              </a:rPr>
              <a:t>: Displays current weather information for both origin and destination.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Supports Decision Making</a:t>
            </a:r>
            <a:r>
              <a:rPr lang="en-US" sz="2000">
                <a:ea typeface="+mn-lt"/>
                <a:cs typeface="+mn-lt"/>
              </a:rPr>
              <a:t>: Allows users to choose routes that minimize emissions, taking weather conditions into account.</a:t>
            </a:r>
            <a:endParaRPr lang="en-US" sz="2000"/>
          </a:p>
          <a:p>
            <a:endParaRPr lang="en-US" sz="2000"/>
          </a:p>
        </p:txBody>
      </p:sp>
      <p:pic>
        <p:nvPicPr>
          <p:cNvPr id="4" name="Picture 3" descr="What is a Carbon Footprint? (Definition ...">
            <a:extLst>
              <a:ext uri="{FF2B5EF4-FFF2-40B4-BE49-F238E27FC236}">
                <a16:creationId xmlns:a16="http://schemas.microsoft.com/office/drawing/2014/main" id="{49656C70-9C0F-CC43-A92D-50529FC8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669" y="1837001"/>
            <a:ext cx="5737410" cy="381913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50 Free Resources to Master Python ...">
            <a:extLst>
              <a:ext uri="{FF2B5EF4-FFF2-40B4-BE49-F238E27FC236}">
                <a16:creationId xmlns:a16="http://schemas.microsoft.com/office/drawing/2014/main" id="{1F361447-54BF-3D6B-69D3-88F010EA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08" b="9928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 descr="Ultimate Guide to Data Visualization ...">
            <a:extLst>
              <a:ext uri="{FF2B5EF4-FFF2-40B4-BE49-F238E27FC236}">
                <a16:creationId xmlns:a16="http://schemas.microsoft.com/office/drawing/2014/main" id="{D3CF0CB1-F67F-A28F-766A-AE9A3706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20" r="-1" b="440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B6B5B-F1C0-99B5-23BA-27F2E69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Technologies Used</a:t>
            </a: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3A5D-12F6-FE8F-2AB9-88A13736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196310"/>
            <a:ext cx="5220991" cy="39806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Frontend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dirty="0" err="1">
                <a:ea typeface="+mn-lt"/>
                <a:cs typeface="+mn-lt"/>
              </a:rPr>
              <a:t>Streamlit</a:t>
            </a:r>
            <a:endParaRPr lang="en-US" sz="1600"/>
          </a:p>
          <a:p>
            <a:pPr lvl="1"/>
            <a:r>
              <a:rPr lang="en-US" sz="1600" dirty="0">
                <a:ea typeface="+mn-lt"/>
                <a:cs typeface="+mn-lt"/>
              </a:rPr>
              <a:t>A Python framework to build interactive web applications quickly.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Backend</a:t>
            </a:r>
            <a:r>
              <a:rPr lang="en-US" sz="1600" dirty="0">
                <a:ea typeface="+mn-lt"/>
                <a:cs typeface="+mn-lt"/>
              </a:rPr>
              <a:t>: Python, External APIs</a:t>
            </a:r>
            <a:endParaRPr lang="en-US" sz="1600"/>
          </a:p>
          <a:p>
            <a:pPr lvl="1"/>
            <a:r>
              <a:rPr lang="en-US" sz="1600" b="1" dirty="0">
                <a:ea typeface="+mn-lt"/>
                <a:cs typeface="+mn-lt"/>
              </a:rPr>
              <a:t>OSRM</a:t>
            </a:r>
            <a:r>
              <a:rPr lang="en-US" sz="1600" dirty="0">
                <a:ea typeface="+mn-lt"/>
                <a:cs typeface="+mn-lt"/>
              </a:rPr>
              <a:t>: Open Source Routing Machine for calculating real-time routes.</a:t>
            </a:r>
            <a:endParaRPr lang="en-US" sz="1600"/>
          </a:p>
          <a:p>
            <a:pPr lvl="1"/>
            <a:r>
              <a:rPr lang="en-US" sz="1600" b="1" err="1">
                <a:ea typeface="+mn-lt"/>
                <a:cs typeface="+mn-lt"/>
              </a:rPr>
              <a:t>OpenWeatherMap</a:t>
            </a:r>
            <a:r>
              <a:rPr lang="en-US" sz="1600" dirty="0">
                <a:ea typeface="+mn-lt"/>
                <a:cs typeface="+mn-lt"/>
              </a:rPr>
              <a:t>: API for fetching real-time weather data.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Mapping</a:t>
            </a:r>
            <a:r>
              <a:rPr lang="en-US" sz="1600" dirty="0">
                <a:ea typeface="+mn-lt"/>
                <a:cs typeface="+mn-lt"/>
              </a:rPr>
              <a:t>: Folium</a:t>
            </a:r>
            <a:endParaRPr lang="en-US" sz="1600"/>
          </a:p>
          <a:p>
            <a:pPr lvl="1"/>
            <a:r>
              <a:rPr lang="en-US" sz="1600" dirty="0">
                <a:ea typeface="+mn-lt"/>
                <a:cs typeface="+mn-lt"/>
              </a:rPr>
              <a:t>Interactive maps for route visualization and displaying markers for origin, destination, and weather info.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Data Visualization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dirty="0" err="1">
                <a:ea typeface="+mn-lt"/>
                <a:cs typeface="+mn-lt"/>
              </a:rPr>
              <a:t>Plotly</a:t>
            </a:r>
            <a:r>
              <a:rPr lang="en-US" sz="1600" dirty="0">
                <a:ea typeface="+mn-lt"/>
                <a:cs typeface="+mn-lt"/>
              </a:rPr>
              <a:t>, Matplotlib</a:t>
            </a:r>
            <a:endParaRPr lang="en-US" sz="1600"/>
          </a:p>
          <a:p>
            <a:pPr lvl="1"/>
            <a:r>
              <a:rPr lang="en-US" sz="1600" dirty="0">
                <a:ea typeface="+mn-lt"/>
                <a:cs typeface="+mn-lt"/>
              </a:rPr>
              <a:t>For displaying charts of emissions and weather data to facilitate comparison.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377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54143-AC41-E7BC-1675-B3CA29FD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Architecture Overview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E46C-07C0-7E41-ADB9-A45AD6EC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User Input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Starting point, destination, vehicle type.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Backend Process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Step 1</a:t>
            </a:r>
            <a:r>
              <a:rPr lang="en-US" sz="1600" dirty="0">
                <a:ea typeface="+mn-lt"/>
                <a:cs typeface="+mn-lt"/>
              </a:rPr>
              <a:t>: Geocoding the input locations (using </a:t>
            </a:r>
            <a:r>
              <a:rPr lang="en-US" sz="1600" dirty="0" err="1">
                <a:ea typeface="+mn-lt"/>
                <a:cs typeface="+mn-lt"/>
              </a:rPr>
              <a:t>Nominatim</a:t>
            </a:r>
            <a:r>
              <a:rPr lang="en-US" sz="1600" dirty="0">
                <a:ea typeface="+mn-lt"/>
                <a:cs typeface="+mn-lt"/>
              </a:rPr>
              <a:t>).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Step 2</a:t>
            </a:r>
            <a:r>
              <a:rPr lang="en-US" sz="1600" dirty="0">
                <a:ea typeface="+mn-lt"/>
                <a:cs typeface="+mn-lt"/>
              </a:rPr>
              <a:t>: Fetching multiple routes using OSRM.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Step 3</a:t>
            </a:r>
            <a:r>
              <a:rPr lang="en-US" sz="1600" dirty="0">
                <a:ea typeface="+mn-lt"/>
                <a:cs typeface="+mn-lt"/>
              </a:rPr>
              <a:t>: Fetching weather data from </a:t>
            </a:r>
            <a:r>
              <a:rPr lang="en-US" sz="1600" dirty="0" err="1">
                <a:ea typeface="+mn-lt"/>
                <a:cs typeface="+mn-lt"/>
              </a:rPr>
              <a:t>OpenWeatherMap</a:t>
            </a:r>
            <a:r>
              <a:rPr lang="en-US" sz="1600" dirty="0">
                <a:ea typeface="+mn-lt"/>
                <a:cs typeface="+mn-lt"/>
              </a:rPr>
              <a:t> for the origin and destination.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Step 4</a:t>
            </a:r>
            <a:r>
              <a:rPr lang="en-US" sz="1600" dirty="0">
                <a:ea typeface="+mn-lt"/>
                <a:cs typeface="+mn-lt"/>
              </a:rPr>
              <a:t>: Calculating emissions based on vehicle type (electric, gasoline, or diesel).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Results Display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Interactive route map with emission and weather details.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Emission comparison chart for different routes.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Weather comparison chart for the origin and destination.</a:t>
            </a:r>
            <a:endParaRPr lang="en-US" sz="1600" dirty="0"/>
          </a:p>
        </p:txBody>
      </p:sp>
      <p:pic>
        <p:nvPicPr>
          <p:cNvPr id="4" name="Picture 3" descr="Peak CO2 &amp; Heat-trapping Emissions | Climate Central">
            <a:extLst>
              <a:ext uri="{FF2B5EF4-FFF2-40B4-BE49-F238E27FC236}">
                <a16:creationId xmlns:a16="http://schemas.microsoft.com/office/drawing/2014/main" id="{3959BD18-6536-07CA-714F-0C588E3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70" r="2591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47325-5FE3-BA6E-1290-50245A9E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3841-8CBA-7ED4-ABCF-6EAC01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275802"/>
            <a:ext cx="4772974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Route Optimization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Multiple routes are provided with estimated travel times, distances, and alternative paths.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Emission Calculation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For each route, emissions are calculated based on vehicle type, and the best route can be chosen based on this metric.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Weather Forecast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Real-time weather data is fetched for the origin and destination, including temperature, humidity, and weather conditions.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Map Display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A dynamic map shows the routes, along with markers indicating weather at each key location.</a:t>
            </a:r>
            <a:endParaRPr lang="en-US" sz="1600" dirty="0"/>
          </a:p>
        </p:txBody>
      </p:sp>
      <p:pic>
        <p:nvPicPr>
          <p:cNvPr id="6" name="Picture 5" descr="5 Benefits Of Route Optimisation - Locate2u">
            <a:extLst>
              <a:ext uri="{FF2B5EF4-FFF2-40B4-BE49-F238E27FC236}">
                <a16:creationId xmlns:a16="http://schemas.microsoft.com/office/drawing/2014/main" id="{F72DF7EF-788B-B279-C70A-50D8E4B0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838440"/>
            <a:ext cx="3848322" cy="2155060"/>
          </a:xfrm>
          <a:prstGeom prst="rect">
            <a:avLst/>
          </a:prstGeom>
        </p:spPr>
      </p:pic>
      <p:pic>
        <p:nvPicPr>
          <p:cNvPr id="4" name="Picture 3" descr="Route Optimization Software for On ...">
            <a:extLst>
              <a:ext uri="{FF2B5EF4-FFF2-40B4-BE49-F238E27FC236}">
                <a16:creationId xmlns:a16="http://schemas.microsoft.com/office/drawing/2014/main" id="{B2A58053-DFAA-9FF8-EECE-12F1DD52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1" y="3781160"/>
            <a:ext cx="3848322" cy="23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82241-EECF-C901-8F9F-3225FD89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Emission Calculation Formula</a:t>
            </a:r>
            <a:endParaRPr lang="en-U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BB1B-2ADB-988A-7682-5563EAA9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091509"/>
            <a:ext cx="5386476" cy="42543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Emission Formula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Emissions are calculated as follows: Emissions=Distance (km)×Emission Factor (g/km)/{Emissions} = {Distance (km)} *{Emission Factor(g/km)}Emissions=Distance (km)×Emission Factor (g/km)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Emission Factors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lvl="1"/>
            <a:r>
              <a:rPr lang="en-US" sz="1400" b="1" dirty="0">
                <a:ea typeface="+mn-lt"/>
                <a:cs typeface="+mn-lt"/>
              </a:rPr>
              <a:t>Electric</a:t>
            </a:r>
            <a:r>
              <a:rPr lang="en-US" sz="1400" dirty="0">
                <a:ea typeface="+mn-lt"/>
                <a:cs typeface="+mn-lt"/>
              </a:rPr>
              <a:t>: 0 g CO2/km</a:t>
            </a:r>
            <a:endParaRPr lang="en-US" sz="1400"/>
          </a:p>
          <a:p>
            <a:pPr lvl="1"/>
            <a:r>
              <a:rPr lang="en-US" sz="1400" b="1" dirty="0">
                <a:ea typeface="+mn-lt"/>
                <a:cs typeface="+mn-lt"/>
              </a:rPr>
              <a:t>Gasoline</a:t>
            </a:r>
            <a:r>
              <a:rPr lang="en-US" sz="1400" dirty="0">
                <a:ea typeface="+mn-lt"/>
                <a:cs typeface="+mn-lt"/>
              </a:rPr>
              <a:t>: 120 g CO2/km</a:t>
            </a:r>
            <a:endParaRPr lang="en-US" sz="1400"/>
          </a:p>
          <a:p>
            <a:pPr lvl="1"/>
            <a:r>
              <a:rPr lang="en-US" sz="1400" b="1" dirty="0">
                <a:ea typeface="+mn-lt"/>
                <a:cs typeface="+mn-lt"/>
              </a:rPr>
              <a:t>Diesel</a:t>
            </a:r>
            <a:r>
              <a:rPr lang="en-US" sz="1400" dirty="0">
                <a:ea typeface="+mn-lt"/>
                <a:cs typeface="+mn-lt"/>
              </a:rPr>
              <a:t>: 150 g CO2/km</a:t>
            </a:r>
            <a:endParaRPr lang="en-US" sz="140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Example Calculation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/>
          </a:p>
          <a:p>
            <a:pPr lvl="1"/>
            <a:r>
              <a:rPr lang="en-US" sz="1400" dirty="0">
                <a:ea typeface="+mn-lt"/>
                <a:cs typeface="+mn-lt"/>
              </a:rPr>
              <a:t>If the route is 100 km and the vehicle is gasoline, the emission will be 100×120=12,000g CO2100 \times 120 = 12,000 \text{g CO2}100×120=12,000g CO2.</a:t>
            </a:r>
            <a:endParaRPr lang="en-US" sz="1400" dirty="0"/>
          </a:p>
          <a:p>
            <a:endParaRPr lang="en-US" sz="1300"/>
          </a:p>
        </p:txBody>
      </p:sp>
      <p:pic>
        <p:nvPicPr>
          <p:cNvPr id="4" name="Picture 3" descr="2025-01-07_12-10.png">
            <a:extLst>
              <a:ext uri="{FF2B5EF4-FFF2-40B4-BE49-F238E27FC236}">
                <a16:creationId xmlns:a16="http://schemas.microsoft.com/office/drawing/2014/main" id="{3A9641CE-0135-7716-BC63-D6B1B73D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00" y="2987458"/>
            <a:ext cx="5711750" cy="28548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7FD52-5B14-FFD2-B59E-DB071B6A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Challenges Faced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FC4-CE23-A1B7-3DFC-3F6F398C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Challenge 1</a:t>
            </a:r>
            <a:r>
              <a:rPr lang="en-US" sz="2200" dirty="0">
                <a:ea typeface="+mn-lt"/>
                <a:cs typeface="+mn-lt"/>
              </a:rPr>
              <a:t>: API Rate Limiting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Handling delays or restrictions in API calls, especially with services like OSRM and </a:t>
            </a:r>
            <a:r>
              <a:rPr lang="en-US" sz="2200" dirty="0" err="1">
                <a:ea typeface="+mn-lt"/>
                <a:cs typeface="+mn-lt"/>
              </a:rPr>
              <a:t>OpenWeatherMap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Challenge 2</a:t>
            </a:r>
            <a:r>
              <a:rPr lang="en-US" sz="2200" dirty="0">
                <a:ea typeface="+mn-lt"/>
                <a:cs typeface="+mn-lt"/>
              </a:rPr>
              <a:t>: Accurate Geocoding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Ensuring correct coordinates are fetched for vague or imprecise location names.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Challenge 3</a:t>
            </a:r>
            <a:r>
              <a:rPr lang="en-US" sz="2200" dirty="0">
                <a:ea typeface="+mn-lt"/>
                <a:cs typeface="+mn-lt"/>
              </a:rPr>
              <a:t>: Integrating Multiple APIs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Seamlessly fetching and combining data from different APIs (OSRM, </a:t>
            </a:r>
            <a:r>
              <a:rPr lang="en-US" sz="2200" dirty="0" err="1">
                <a:ea typeface="+mn-lt"/>
                <a:cs typeface="+mn-lt"/>
              </a:rPr>
              <a:t>OpenWeatherMap</a:t>
            </a:r>
            <a:r>
              <a:rPr lang="en-US" sz="2200" dirty="0">
                <a:ea typeface="+mn-lt"/>
                <a:cs typeface="+mn-lt"/>
              </a:rPr>
              <a:t>) into a unified user experience.</a:t>
            </a:r>
            <a:endParaRPr lang="en-US" sz="2200" dirty="0"/>
          </a:p>
          <a:p>
            <a:endParaRPr lang="en-US" sz="2200"/>
          </a:p>
        </p:txBody>
      </p:sp>
      <p:pic>
        <p:nvPicPr>
          <p:cNvPr id="4" name="Picture 3" descr="Top 10 Business Challenges And How To ...">
            <a:extLst>
              <a:ext uri="{FF2B5EF4-FFF2-40B4-BE49-F238E27FC236}">
                <a16:creationId xmlns:a16="http://schemas.microsoft.com/office/drawing/2014/main" id="{B3C6F1F1-656F-697E-C32C-D9903695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45" r="2418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2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B9AE-D0A3-EC2E-8456-25A14855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7FF8-430A-4A99-DC3F-17CE3B92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93" y="2385614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Route Emissions</a:t>
            </a:r>
            <a:r>
              <a:rPr lang="en-US" sz="2000">
                <a:ea typeface="+mn-lt"/>
                <a:cs typeface="+mn-lt"/>
              </a:rPr>
              <a:t>: Emissions are calculated for each route, and the route with the least emissions can be selected for eco-friendly travel.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Weather Data</a:t>
            </a:r>
            <a:r>
              <a:rPr lang="en-US" sz="2000">
                <a:ea typeface="+mn-lt"/>
                <a:cs typeface="+mn-lt"/>
              </a:rPr>
              <a:t>: The current weather conditions at the origin and destination are provided to help users understand the weather conditions during their travel.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Map</a:t>
            </a:r>
            <a:r>
              <a:rPr lang="en-US" sz="2000">
                <a:ea typeface="+mn-lt"/>
                <a:cs typeface="+mn-lt"/>
              </a:rPr>
              <a:t>: The map displays alternative routes with visual details on emissions, weather, and travel time.</a:t>
            </a:r>
            <a:endParaRPr lang="en-US" sz="2000"/>
          </a:p>
        </p:txBody>
      </p:sp>
      <p:pic>
        <p:nvPicPr>
          <p:cNvPr id="4" name="Picture 3" descr="Face your Own Challenges">
            <a:extLst>
              <a:ext uri="{FF2B5EF4-FFF2-40B4-BE49-F238E27FC236}">
                <a16:creationId xmlns:a16="http://schemas.microsoft.com/office/drawing/2014/main" id="{EC6379A5-B919-D196-EAC9-4AE658DF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87353"/>
            <a:ext cx="5150277" cy="27080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Route Optimization with Emission</vt:lpstr>
      <vt:lpstr>Problem Overview:</vt:lpstr>
      <vt:lpstr>Objective: To create a web-based platform that:</vt:lpstr>
      <vt:lpstr>Technologies Used</vt:lpstr>
      <vt:lpstr>Architecture Overview</vt:lpstr>
      <vt:lpstr>Key Features</vt:lpstr>
      <vt:lpstr>Emission Calculation Formula</vt:lpstr>
      <vt:lpstr>Challenges Faced</vt:lpstr>
      <vt:lpstr>Results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151</cp:revision>
  <dcterms:created xsi:type="dcterms:W3CDTF">2025-01-07T06:51:08Z</dcterms:created>
  <dcterms:modified xsi:type="dcterms:W3CDTF">2025-01-07T07:31:07Z</dcterms:modified>
</cp:coreProperties>
</file>