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355600" y="2044700"/>
            <a:ext cx="12293600" cy="3238500"/>
          </a:xfrm>
          <a:prstGeom prst="rect">
            <a:avLst/>
          </a:prstGeom>
        </p:spPr>
        <p:txBody>
          <a:bodyPr anchor="b"/>
          <a:lstStyle/>
          <a:p>
            <a:pPr/>
            <a:r>
              <a:t>标题文本</a:t>
            </a:r>
          </a:p>
        </p:txBody>
      </p:sp>
      <p:sp>
        <p:nvSpPr>
          <p:cNvPr id="12" name="正文级别 1…"/>
          <p:cNvSpPr txBox="1"/>
          <p:nvPr>
            <p:ph type="body" sz="quarter" idx="1"/>
          </p:nvPr>
        </p:nvSpPr>
        <p:spPr>
          <a:xfrm>
            <a:off x="355600" y="5270500"/>
            <a:ext cx="12293600" cy="12954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在此键入引文。”"/>
          <p:cNvSpPr txBox="1"/>
          <p:nvPr>
            <p:ph type="body" sz="quarter" idx="14"/>
          </p:nvPr>
        </p:nvSpPr>
        <p:spPr>
          <a:xfrm>
            <a:off x="1270000" y="4089400"/>
            <a:ext cx="10464800" cy="774701"/>
          </a:xfrm>
          <a:prstGeom prst="rect">
            <a:avLst/>
          </a:prstGeom>
        </p:spPr>
        <p:txBody>
          <a:bodyPr>
            <a:spAutoFit/>
          </a:bodyPr>
          <a:lstStyle>
            <a:lvl1pPr marL="0" indent="0" algn="ctr">
              <a:spcBef>
                <a:spcPts val="0"/>
              </a:spcBef>
              <a:buSzTx/>
              <a:buNone/>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908800"/>
            <a:ext cx="10464800" cy="1282700"/>
          </a:xfrm>
          <a:prstGeom prst="rect">
            <a:avLst/>
          </a:prstGeom>
        </p:spPr>
        <p:txBody>
          <a:bodyPr/>
          <a:lstStyle/>
          <a:p>
            <a:pPr/>
            <a:r>
              <a:t>标题文本</a:t>
            </a:r>
          </a:p>
        </p:txBody>
      </p:sp>
      <p:sp>
        <p:nvSpPr>
          <p:cNvPr id="22" name="正文级别 1…"/>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355600" y="3251200"/>
            <a:ext cx="12293600" cy="32385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标题文本"/>
          <p:cNvSpPr txBox="1"/>
          <p:nvPr>
            <p:ph type="title"/>
          </p:nvPr>
        </p:nvSpPr>
        <p:spPr>
          <a:xfrm>
            <a:off x="355600" y="1016000"/>
            <a:ext cx="5892800" cy="3886200"/>
          </a:xfrm>
          <a:prstGeom prst="rect">
            <a:avLst/>
          </a:prstGeom>
        </p:spPr>
        <p:txBody>
          <a:bodyPr anchor="b"/>
          <a:lstStyle/>
          <a:p>
            <a:pPr/>
            <a:r>
              <a:t>标题文本</a:t>
            </a:r>
          </a:p>
        </p:txBody>
      </p:sp>
      <p:sp>
        <p:nvSpPr>
          <p:cNvPr id="40" name="正文级别 1…"/>
          <p:cNvSpPr txBox="1"/>
          <p:nvPr>
            <p:ph type="body" sz="quarter" idx="1"/>
          </p:nvPr>
        </p:nvSpPr>
        <p:spPr>
          <a:xfrm>
            <a:off x="355600" y="4889500"/>
            <a:ext cx="5892800" cy="38862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355600" y="2730500"/>
            <a:ext cx="5892800" cy="62992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图像"/>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图像"/>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js基础-函数"/>
          <p:cNvSpPr txBox="1"/>
          <p:nvPr>
            <p:ph type="ctrTitle"/>
          </p:nvPr>
        </p:nvSpPr>
        <p:spPr>
          <a:prstGeom prst="rect">
            <a:avLst/>
          </a:prstGeom>
        </p:spPr>
        <p:txBody>
          <a:bodyPr/>
          <a:lstStyle/>
          <a:p>
            <a:pPr/>
            <a:r>
              <a:t>js基础-函数</a:t>
            </a:r>
          </a:p>
        </p:txBody>
      </p:sp>
      <p:sp>
        <p:nvSpPr>
          <p:cNvPr id="120" name="唯创网讯—前端课程"/>
          <p:cNvSpPr txBox="1"/>
          <p:nvPr>
            <p:ph type="subTitle" sz="quarter" idx="1"/>
          </p:nvPr>
        </p:nvSpPr>
        <p:spPr>
          <a:prstGeom prst="rect">
            <a:avLst/>
          </a:prstGeom>
        </p:spPr>
        <p:txBody>
          <a:bodyPr/>
          <a:lstStyle/>
          <a:p>
            <a:pPr defTabSz="572516">
              <a:defRPr sz="3724"/>
            </a:pPr>
          </a:p>
          <a:p>
            <a:pPr lvl="8" marL="0" indent="1792223" algn="ctr" defTabSz="572516">
              <a:spcBef>
                <a:spcPts val="0"/>
              </a:spcBef>
              <a:buSzTx/>
              <a:buNone/>
              <a:defRPr sz="3724"/>
            </a:pPr>
            <a:r>
              <a:t>                                          唯创网讯—前端课程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立即执行函数"/>
          <p:cNvSpPr txBox="1"/>
          <p:nvPr>
            <p:ph type="title"/>
          </p:nvPr>
        </p:nvSpPr>
        <p:spPr>
          <a:prstGeom prst="rect">
            <a:avLst/>
          </a:prstGeom>
        </p:spPr>
        <p:txBody>
          <a:bodyPr/>
          <a:lstStyle/>
          <a:p>
            <a:pPr/>
            <a:r>
              <a:t>立即执行函数</a:t>
            </a:r>
          </a:p>
        </p:txBody>
      </p:sp>
      <p:sp>
        <p:nvSpPr>
          <p:cNvPr id="147" name="基于匿名函数特性，有人发明出一些有趣的技巧。与 C 中的块级作用域类似…"/>
          <p:cNvSpPr txBox="1"/>
          <p:nvPr>
            <p:ph type="body" idx="1"/>
          </p:nvPr>
        </p:nvSpPr>
        <p:spPr>
          <a:xfrm>
            <a:off x="228600" y="2730500"/>
            <a:ext cx="12293600" cy="6299200"/>
          </a:xfrm>
          <a:prstGeom prst="rect">
            <a:avLst/>
          </a:prstGeom>
        </p:spPr>
        <p:txBody>
          <a:bodyPr/>
          <a:lstStyle/>
          <a:p>
            <a:pPr/>
            <a:r>
              <a:t>基于匿名函数特性，有人发明出一些有趣的技巧。与 C 中的块级作用域类似</a:t>
            </a:r>
          </a:p>
          <a:p>
            <a:pPr/>
            <a:r>
              <a:t>IIFE（ Immediately Invoked Function Expression）译为“立即调用函数表达式”，是一个在定义时就会立即执行的  JavaScript 函数。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js无块作用域"/>
          <p:cNvSpPr txBox="1"/>
          <p:nvPr>
            <p:ph type="title"/>
          </p:nvPr>
        </p:nvSpPr>
        <p:spPr>
          <a:prstGeom prst="rect">
            <a:avLst/>
          </a:prstGeom>
        </p:spPr>
        <p:txBody>
          <a:bodyPr/>
          <a:lstStyle/>
          <a:p>
            <a:pPr/>
            <a:r>
              <a:t>js无块作用域</a:t>
            </a:r>
          </a:p>
        </p:txBody>
      </p:sp>
      <p:sp>
        <p:nvSpPr>
          <p:cNvPr id="150" name="//C语言…"/>
          <p:cNvSpPr txBox="1"/>
          <p:nvPr>
            <p:ph type="body" idx="1"/>
          </p:nvPr>
        </p:nvSpPr>
        <p:spPr>
          <a:xfrm>
            <a:off x="241300" y="2229494"/>
            <a:ext cx="12293600" cy="7301212"/>
          </a:xfrm>
          <a:prstGeom prst="rect">
            <a:avLst/>
          </a:prstGeom>
        </p:spPr>
        <p:txBody>
          <a:bodyPr/>
          <a:lstStyle/>
          <a:p>
            <a:pPr marL="208279" indent="-208279" defTabSz="233679">
              <a:spcBef>
                <a:spcPts val="1800"/>
              </a:spcBef>
              <a:defRPr b="1" sz="1840">
                <a:latin typeface="Gill Sans"/>
                <a:ea typeface="Gill Sans"/>
                <a:cs typeface="Gill Sans"/>
                <a:sym typeface="Gill Sans"/>
              </a:defRPr>
            </a:pPr>
            <a:r>
              <a:t>//C语言 </a:t>
            </a:r>
          </a:p>
          <a:p>
            <a:pPr marL="208279" indent="-208279" defTabSz="233679">
              <a:spcBef>
                <a:spcPts val="1800"/>
              </a:spcBef>
              <a:defRPr b="1" sz="1840">
                <a:latin typeface="Gill Sans"/>
                <a:ea typeface="Gill Sans"/>
                <a:cs typeface="Gill Sans"/>
                <a:sym typeface="Gill Sans"/>
              </a:defRPr>
            </a:pPr>
            <a:r>
              <a:t>#include &lt;stdio.h&gt; </a:t>
            </a:r>
          </a:p>
          <a:p>
            <a:pPr marL="208279" indent="-208279" defTabSz="233679">
              <a:spcBef>
                <a:spcPts val="1800"/>
              </a:spcBef>
              <a:defRPr b="1" sz="1840">
                <a:latin typeface="Gill Sans"/>
                <a:ea typeface="Gill Sans"/>
                <a:cs typeface="Gill Sans"/>
                <a:sym typeface="Gill Sans"/>
              </a:defRPr>
            </a:pPr>
            <a:r>
              <a:t>void main() </a:t>
            </a:r>
          </a:p>
          <a:p>
            <a:pPr marL="208279" indent="-208279" defTabSz="233679">
              <a:spcBef>
                <a:spcPts val="1800"/>
              </a:spcBef>
              <a:defRPr b="1" sz="1840">
                <a:latin typeface="Gill Sans"/>
                <a:ea typeface="Gill Sans"/>
                <a:cs typeface="Gill Sans"/>
                <a:sym typeface="Gill Sans"/>
              </a:defRPr>
            </a:pPr>
            <a:r>
              <a:t>{ </a:t>
            </a:r>
          </a:p>
          <a:p>
            <a:pPr marL="208279" indent="-208279" defTabSz="233679">
              <a:spcBef>
                <a:spcPts val="1800"/>
              </a:spcBef>
              <a:defRPr b="1" sz="1840">
                <a:latin typeface="Gill Sans"/>
                <a:ea typeface="Gill Sans"/>
                <a:cs typeface="Gill Sans"/>
                <a:sym typeface="Gill Sans"/>
              </a:defRPr>
            </a:pPr>
            <a:r>
              <a:t>int i=2; </a:t>
            </a:r>
          </a:p>
          <a:p>
            <a:pPr marL="208279" indent="-208279" defTabSz="233679">
              <a:spcBef>
                <a:spcPts val="1800"/>
              </a:spcBef>
              <a:defRPr b="1" sz="1840">
                <a:latin typeface="Gill Sans"/>
                <a:ea typeface="Gill Sans"/>
                <a:cs typeface="Gill Sans"/>
                <a:sym typeface="Gill Sans"/>
              </a:defRPr>
            </a:pPr>
            <a:r>
              <a:t>i--; </a:t>
            </a:r>
          </a:p>
          <a:p>
            <a:pPr marL="208279" indent="-208279" defTabSz="233679">
              <a:spcBef>
                <a:spcPts val="1800"/>
              </a:spcBef>
              <a:defRPr b="1" sz="1840">
                <a:latin typeface="Gill Sans"/>
                <a:ea typeface="Gill Sans"/>
                <a:cs typeface="Gill Sans"/>
                <a:sym typeface="Gill Sans"/>
              </a:defRPr>
            </a:pPr>
            <a:r>
              <a:t>if(i) </a:t>
            </a:r>
          </a:p>
          <a:p>
            <a:pPr marL="208279" indent="-208279" defTabSz="233679">
              <a:spcBef>
                <a:spcPts val="1800"/>
              </a:spcBef>
              <a:defRPr b="1" sz="1840">
                <a:latin typeface="Gill Sans"/>
                <a:ea typeface="Gill Sans"/>
                <a:cs typeface="Gill Sans"/>
                <a:sym typeface="Gill Sans"/>
              </a:defRPr>
            </a:pPr>
            <a:r>
              <a:t>{ </a:t>
            </a:r>
          </a:p>
          <a:p>
            <a:pPr marL="208279" indent="-208279" defTabSz="233679">
              <a:spcBef>
                <a:spcPts val="1800"/>
              </a:spcBef>
              <a:defRPr b="1" sz="1840">
                <a:latin typeface="Gill Sans"/>
                <a:ea typeface="Gill Sans"/>
                <a:cs typeface="Gill Sans"/>
                <a:sym typeface="Gill Sans"/>
              </a:defRPr>
            </a:pPr>
            <a:r>
              <a:t>int j=3; </a:t>
            </a:r>
          </a:p>
          <a:p>
            <a:pPr marL="208279" indent="-208279" defTabSz="233679">
              <a:spcBef>
                <a:spcPts val="1800"/>
              </a:spcBef>
              <a:defRPr b="1" sz="1840">
                <a:latin typeface="Gill Sans"/>
                <a:ea typeface="Gill Sans"/>
                <a:cs typeface="Gill Sans"/>
                <a:sym typeface="Gill Sans"/>
              </a:defRPr>
            </a:pPr>
            <a:r>
              <a:t>} </a:t>
            </a:r>
          </a:p>
          <a:p>
            <a:pPr marL="208279" indent="-208279" defTabSz="233679">
              <a:spcBef>
                <a:spcPts val="1800"/>
              </a:spcBef>
              <a:defRPr b="1" sz="1840">
                <a:latin typeface="Gill Sans"/>
                <a:ea typeface="Gill Sans"/>
                <a:cs typeface="Gill Sans"/>
                <a:sym typeface="Gill Sans"/>
              </a:defRPr>
            </a:pPr>
            <a:r>
              <a:t>printf("%d/n",j); </a:t>
            </a:r>
          </a:p>
          <a:p>
            <a:pPr marL="208279" indent="-208279" defTabSz="233679">
              <a:spcBef>
                <a:spcPts val="1800"/>
              </a:spcBef>
              <a:defRPr b="1" sz="1840">
                <a:latin typeface="Gill Sans"/>
                <a:ea typeface="Gill Sans"/>
                <a:cs typeface="Gill Sans"/>
                <a:sym typeface="Gill Sans"/>
              </a:defRPr>
            </a:pPr>
          </a:p>
          <a:p>
            <a:pPr marL="208279" indent="-208279" defTabSz="233679">
              <a:spcBef>
                <a:spcPts val="1800"/>
              </a:spcBef>
              <a:defRPr b="1" sz="1840">
                <a:latin typeface="Gill Sans"/>
                <a:ea typeface="Gill Sans"/>
                <a:cs typeface="Gill Sans"/>
                <a:sym typeface="Gill Sans"/>
              </a:defRPr>
            </a:pPr>
          </a:p>
          <a:p>
            <a:pPr marL="208279" indent="-208279" defTabSz="233679">
              <a:spcBef>
                <a:spcPts val="1800"/>
              </a:spcBef>
              <a:defRPr sz="1840"/>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内部函数"/>
          <p:cNvSpPr txBox="1"/>
          <p:nvPr>
            <p:ph type="title"/>
          </p:nvPr>
        </p:nvSpPr>
        <p:spPr>
          <a:prstGeom prst="rect">
            <a:avLst/>
          </a:prstGeom>
        </p:spPr>
        <p:txBody>
          <a:bodyPr/>
          <a:lstStyle/>
          <a:p>
            <a:pPr/>
            <a:r>
              <a:t>内部函数</a:t>
            </a:r>
          </a:p>
        </p:txBody>
      </p:sp>
      <p:sp>
        <p:nvSpPr>
          <p:cNvPr id="153" name="JavaScript 允许在一个函数内部定义函数，这一点我们在之前的 makePerson() 例子中也见过。关于 JavaScript 中的嵌套函数，一个很重要的细节是它们可以访问父函数作用域中的变量"/>
          <p:cNvSpPr txBox="1"/>
          <p:nvPr>
            <p:ph type="body" idx="1"/>
          </p:nvPr>
        </p:nvSpPr>
        <p:spPr>
          <a:xfrm>
            <a:off x="355599" y="2579046"/>
            <a:ext cx="12293601" cy="6299201"/>
          </a:xfrm>
          <a:prstGeom prst="rect">
            <a:avLst/>
          </a:prstGeom>
        </p:spPr>
        <p:txBody>
          <a:bodyPr/>
          <a:lstStyle/>
          <a:p>
            <a:pPr/>
            <a:r>
              <a:t>JavaScript 允许在一个函数内部定义函数，这一点我们在之前的 makePerson() 例子中也见过。关于 JavaScript 中的嵌套函数，一个很重要的细节是它们可以访问父函数作用域中的变量</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自定义对象"/>
          <p:cNvSpPr txBox="1"/>
          <p:nvPr>
            <p:ph type="title"/>
          </p:nvPr>
        </p:nvSpPr>
        <p:spPr>
          <a:prstGeom prst="rect">
            <a:avLst/>
          </a:prstGeom>
        </p:spPr>
        <p:txBody>
          <a:bodyPr/>
          <a:lstStyle/>
          <a:p>
            <a:pPr/>
            <a:r>
              <a:t>自定义对象</a:t>
            </a:r>
          </a:p>
        </p:txBody>
      </p:sp>
      <p:sp>
        <p:nvSpPr>
          <p:cNvPr id="156" name="在经典的面向对象语言中，对象是指数据和在这些数据上进行的操作的集合。与 C++ 和 Java 不同，JavaScript 是一种基于原型的编程语言，并没有 class 语句，而是把函数用作类。"/>
          <p:cNvSpPr txBox="1"/>
          <p:nvPr>
            <p:ph type="body" idx="1"/>
          </p:nvPr>
        </p:nvSpPr>
        <p:spPr>
          <a:prstGeom prst="rect">
            <a:avLst/>
          </a:prstGeom>
        </p:spPr>
        <p:txBody>
          <a:bodyPr/>
          <a:lstStyle/>
          <a:p>
            <a:pPr/>
            <a:r>
              <a:t>在经典的面向对象语言中，对象是指数据和在这些数据上进行的操作的集合。与 C++ 和 Java 不同，JavaScript 是一种基于原型的编程语言，并没有 class 语句，而是把函数用作类。</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理解函数"/>
          <p:cNvSpPr txBox="1"/>
          <p:nvPr>
            <p:ph type="title"/>
          </p:nvPr>
        </p:nvSpPr>
        <p:spPr>
          <a:prstGeom prst="rect">
            <a:avLst/>
          </a:prstGeom>
        </p:spPr>
        <p:txBody>
          <a:bodyPr/>
          <a:lstStyle/>
          <a:p>
            <a:pPr/>
            <a:r>
              <a:t>理解函数</a:t>
            </a:r>
          </a:p>
        </p:txBody>
      </p:sp>
      <p:sp>
        <p:nvSpPr>
          <p:cNvPr id="123" name="学习 JavaScript 最重要的就是要理解对象和函数两个部分。…"/>
          <p:cNvSpPr txBox="1"/>
          <p:nvPr>
            <p:ph type="body" idx="1"/>
          </p:nvPr>
        </p:nvSpPr>
        <p:spPr>
          <a:prstGeom prst="rect">
            <a:avLst/>
          </a:prstGeom>
        </p:spPr>
        <p:txBody>
          <a:bodyPr/>
          <a:lstStyle/>
          <a:p>
            <a:pPr/>
            <a:r>
              <a:t>学习 JavaScript 最重要的就是要理解对象和函数两个部分。</a:t>
            </a:r>
          </a:p>
          <a:p>
            <a:pPr/>
            <a:r>
              <a:t>js函数就好比我们学习的css里面定义的clearfix,</a:t>
            </a:r>
          </a:p>
          <a:p>
            <a:pPr/>
            <a:r>
              <a:t>哪里使用即可以直接调用</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函数的定义"/>
          <p:cNvSpPr txBox="1"/>
          <p:nvPr>
            <p:ph type="title"/>
          </p:nvPr>
        </p:nvSpPr>
        <p:spPr>
          <a:xfrm>
            <a:off x="355600" y="254000"/>
            <a:ext cx="12293600" cy="1234728"/>
          </a:xfrm>
          <a:prstGeom prst="rect">
            <a:avLst/>
          </a:prstGeom>
        </p:spPr>
        <p:txBody>
          <a:bodyPr/>
          <a:lstStyle>
            <a:lvl1pPr defTabSz="514095">
              <a:defRPr sz="6336"/>
            </a:lvl1pPr>
          </a:lstStyle>
          <a:p>
            <a:pPr/>
            <a:r>
              <a:t>函数的定义</a:t>
            </a:r>
          </a:p>
        </p:txBody>
      </p:sp>
      <p:sp>
        <p:nvSpPr>
          <p:cNvPr id="126" name="function add(x, y) {…"/>
          <p:cNvSpPr txBox="1"/>
          <p:nvPr>
            <p:ph type="body" idx="1"/>
          </p:nvPr>
        </p:nvSpPr>
        <p:spPr>
          <a:xfrm>
            <a:off x="355600" y="1395908"/>
            <a:ext cx="12293600" cy="7519492"/>
          </a:xfrm>
          <a:prstGeom prst="rect">
            <a:avLst/>
          </a:prstGeom>
        </p:spPr>
        <p:txBody>
          <a:bodyPr/>
          <a:lstStyle/>
          <a:p>
            <a:pPr marL="307212" indent="-307212" defTabSz="344677">
              <a:spcBef>
                <a:spcPts val="2700"/>
              </a:spcBef>
              <a:defRPr sz="2714"/>
            </a:pPr>
            <a:r>
              <a:t>function add(x, y) {</a:t>
            </a:r>
          </a:p>
          <a:p>
            <a:pPr marL="307212" indent="-307212" defTabSz="344677">
              <a:spcBef>
                <a:spcPts val="2700"/>
              </a:spcBef>
              <a:defRPr sz="2714"/>
            </a:pPr>
            <a:r>
              <a:t>    var total = x + y;</a:t>
            </a:r>
          </a:p>
          <a:p>
            <a:pPr marL="307212" indent="-307212" defTabSz="344677">
              <a:spcBef>
                <a:spcPts val="2700"/>
              </a:spcBef>
              <a:defRPr sz="2714"/>
            </a:pPr>
            <a:r>
              <a:t>    return total;</a:t>
            </a:r>
          </a:p>
          <a:p>
            <a:pPr marL="307212" indent="-307212" defTabSz="344677">
              <a:spcBef>
                <a:spcPts val="2700"/>
              </a:spcBef>
              <a:defRPr sz="2714"/>
            </a:pPr>
            <a:r>
              <a:t>}</a:t>
            </a:r>
          </a:p>
          <a:p>
            <a:pPr marL="307212" indent="-307212" defTabSz="344677">
              <a:spcBef>
                <a:spcPts val="2700"/>
              </a:spcBef>
              <a:defRPr sz="2714"/>
            </a:pPr>
            <a:r>
              <a:t>这个例子包括你需要了解的关于基本函数的所有部分。一个 JavaScript 函数可以包含 0 个或多个已命名的变量。函数体中的表达式数量也没有限制。你可以声明函数自己的局部变量。return 语句在返回一个值并结束函数。如果没有使用 return 语句，或者一个没有值的 return 语句，JavaScript 会返回 undefined。</a:t>
            </a:r>
          </a:p>
          <a:p>
            <a:pPr marL="307212" indent="-307212" defTabSz="344677">
              <a:spcBef>
                <a:spcPts val="2700"/>
              </a:spcBef>
              <a:defRPr sz="2714"/>
            </a:pPr>
            <a:r>
              <a:t>已命名的参数更像是一个指示而没有其他作用。如果调用函数时没有提供足够的参数，缺少的参数会被 undefined 替代。</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函数的调用"/>
          <p:cNvSpPr txBox="1"/>
          <p:nvPr>
            <p:ph type="title"/>
          </p:nvPr>
        </p:nvSpPr>
        <p:spPr>
          <a:prstGeom prst="rect">
            <a:avLst/>
          </a:prstGeom>
        </p:spPr>
        <p:txBody>
          <a:bodyPr/>
          <a:lstStyle/>
          <a:p>
            <a:pPr/>
            <a:r>
              <a:t>函数的调用</a:t>
            </a:r>
          </a:p>
        </p:txBody>
      </p:sp>
      <p:sp>
        <p:nvSpPr>
          <p:cNvPr id="129" name="add(); // NaN…"/>
          <p:cNvSpPr txBox="1"/>
          <p:nvPr>
            <p:ph type="body" idx="1"/>
          </p:nvPr>
        </p:nvSpPr>
        <p:spPr>
          <a:prstGeom prst="rect">
            <a:avLst/>
          </a:prstGeom>
        </p:spPr>
        <p:txBody>
          <a:bodyPr/>
          <a:lstStyle/>
          <a:p>
            <a:pPr/>
            <a:r>
              <a:t>add(); // NaN </a:t>
            </a:r>
          </a:p>
          <a:p>
            <a:pPr/>
            <a:r>
              <a:t>// 不能在 undefined 对象上进行加法操作</a:t>
            </a:r>
          </a:p>
          <a:p>
            <a:pPr/>
            <a:r>
              <a:t>add(2, 3, 4); // 5</a:t>
            </a:r>
          </a:p>
          <a:p>
            <a:pPr/>
            <a:r>
              <a:t> // 将前两个值相加，4被忽略了</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arguments内置对象"/>
          <p:cNvSpPr txBox="1"/>
          <p:nvPr>
            <p:ph type="title"/>
          </p:nvPr>
        </p:nvSpPr>
        <p:spPr>
          <a:xfrm>
            <a:off x="355600" y="254000"/>
            <a:ext cx="12293600" cy="1013371"/>
          </a:xfrm>
          <a:prstGeom prst="rect">
            <a:avLst/>
          </a:prstGeom>
        </p:spPr>
        <p:txBody>
          <a:bodyPr/>
          <a:lstStyle>
            <a:lvl1pPr defTabSz="414781">
              <a:defRPr sz="5112"/>
            </a:lvl1pPr>
          </a:lstStyle>
          <a:p>
            <a:pPr/>
            <a:r>
              <a:t>arguments内置对象</a:t>
            </a:r>
          </a:p>
        </p:txBody>
      </p:sp>
      <p:sp>
        <p:nvSpPr>
          <p:cNvPr id="132" name="函数实际上是访问了函数体中一个名为 arguments 的内部对象，这个对象就如同一个类似于数组的对象一样，包括了所有被传入的参数。让我们重写一下上面的函数，使它可以接收任意个数的参数：…"/>
          <p:cNvSpPr txBox="1"/>
          <p:nvPr>
            <p:ph type="body" idx="1"/>
          </p:nvPr>
        </p:nvSpPr>
        <p:spPr>
          <a:xfrm>
            <a:off x="355600" y="1126976"/>
            <a:ext cx="12293600" cy="7902724"/>
          </a:xfrm>
          <a:prstGeom prst="rect">
            <a:avLst/>
          </a:prstGeom>
        </p:spPr>
        <p:txBody>
          <a:bodyPr/>
          <a:lstStyle/>
          <a:p>
            <a:pPr marL="286385" indent="-286385" defTabSz="321310">
              <a:spcBef>
                <a:spcPts val="2500"/>
              </a:spcBef>
              <a:defRPr sz="2530"/>
            </a:pPr>
            <a:r>
              <a:t>函数实际上是访问了函数体中一个名为 arguments 的内部对象，这个对象就如同一个类似于数组的对象一样，包括了所有被传入的参数。让我们重写一下上面的函数，使它可以接收任意个数的参数：</a:t>
            </a:r>
          </a:p>
          <a:p>
            <a:pPr marL="286385" indent="-286385" defTabSz="321310">
              <a:spcBef>
                <a:spcPts val="2500"/>
              </a:spcBef>
              <a:defRPr b="1" sz="2530">
                <a:latin typeface="Gill Sans"/>
                <a:ea typeface="Gill Sans"/>
                <a:cs typeface="Gill Sans"/>
                <a:sym typeface="Gill Sans"/>
              </a:defRPr>
            </a:pPr>
            <a:r>
              <a:t>function add() {</a:t>
            </a:r>
          </a:p>
          <a:p>
            <a:pPr marL="286385" indent="-286385" defTabSz="321310">
              <a:spcBef>
                <a:spcPts val="2500"/>
              </a:spcBef>
              <a:defRPr b="1" sz="2530">
                <a:latin typeface="Gill Sans"/>
                <a:ea typeface="Gill Sans"/>
                <a:cs typeface="Gill Sans"/>
                <a:sym typeface="Gill Sans"/>
              </a:defRPr>
            </a:pPr>
            <a:r>
              <a:t>    var sum = 0;</a:t>
            </a:r>
          </a:p>
          <a:p>
            <a:pPr marL="286385" indent="-286385" defTabSz="321310">
              <a:spcBef>
                <a:spcPts val="2500"/>
              </a:spcBef>
              <a:defRPr b="1" sz="2530">
                <a:latin typeface="Gill Sans"/>
                <a:ea typeface="Gill Sans"/>
                <a:cs typeface="Gill Sans"/>
                <a:sym typeface="Gill Sans"/>
              </a:defRPr>
            </a:pPr>
            <a:r>
              <a:t>    for (var i = 0, j = arguments.length; i &lt; j; i++) {</a:t>
            </a:r>
          </a:p>
          <a:p>
            <a:pPr marL="286385" indent="-286385" defTabSz="321310">
              <a:spcBef>
                <a:spcPts val="2500"/>
              </a:spcBef>
              <a:defRPr b="1" sz="2530">
                <a:latin typeface="Gill Sans"/>
                <a:ea typeface="Gill Sans"/>
                <a:cs typeface="Gill Sans"/>
                <a:sym typeface="Gill Sans"/>
              </a:defRPr>
            </a:pPr>
            <a:r>
              <a:t>        sum += arguments[i];</a:t>
            </a:r>
          </a:p>
          <a:p>
            <a:pPr marL="286385" indent="-286385" defTabSz="321310">
              <a:spcBef>
                <a:spcPts val="2500"/>
              </a:spcBef>
              <a:defRPr b="1" sz="2530">
                <a:latin typeface="Gill Sans"/>
                <a:ea typeface="Gill Sans"/>
                <a:cs typeface="Gill Sans"/>
                <a:sym typeface="Gill Sans"/>
              </a:defRPr>
            </a:pPr>
            <a:r>
              <a:t>    }</a:t>
            </a:r>
          </a:p>
          <a:p>
            <a:pPr marL="286385" indent="-286385" defTabSz="321310">
              <a:spcBef>
                <a:spcPts val="2500"/>
              </a:spcBef>
              <a:defRPr b="1" sz="2530">
                <a:latin typeface="Gill Sans"/>
                <a:ea typeface="Gill Sans"/>
                <a:cs typeface="Gill Sans"/>
                <a:sym typeface="Gill Sans"/>
              </a:defRPr>
            </a:pPr>
            <a:r>
              <a:t>    return sum;</a:t>
            </a:r>
          </a:p>
          <a:p>
            <a:pPr marL="286385" indent="-286385" defTabSz="321310">
              <a:spcBef>
                <a:spcPts val="2500"/>
              </a:spcBef>
              <a:defRPr b="1" sz="2530">
                <a:latin typeface="Gill Sans"/>
                <a:ea typeface="Gill Sans"/>
                <a:cs typeface="Gill Sans"/>
                <a:sym typeface="Gill Sans"/>
              </a:defRPr>
            </a:pPr>
            <a:r>
              <a:t>}</a:t>
            </a:r>
          </a:p>
          <a:p>
            <a:pPr marL="286385" indent="-286385" defTabSz="321310">
              <a:spcBef>
                <a:spcPts val="2500"/>
              </a:spcBef>
              <a:defRPr b="1" sz="2530">
                <a:latin typeface="Gill Sans"/>
                <a:ea typeface="Gill Sans"/>
                <a:cs typeface="Gill Sans"/>
                <a:sym typeface="Gill Sans"/>
              </a:defRPr>
            </a:pPr>
            <a:r>
              <a:t>add(2, 3, 4, 5); // 14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变量作用域"/>
          <p:cNvSpPr txBox="1"/>
          <p:nvPr>
            <p:ph type="title"/>
          </p:nvPr>
        </p:nvSpPr>
        <p:spPr>
          <a:prstGeom prst="rect">
            <a:avLst/>
          </a:prstGeom>
        </p:spPr>
        <p:txBody>
          <a:bodyPr/>
          <a:lstStyle/>
          <a:p>
            <a:pPr/>
            <a:r>
              <a:t>变量作用域</a:t>
            </a:r>
          </a:p>
        </p:txBody>
      </p:sp>
      <p:sp>
        <p:nvSpPr>
          <p:cNvPr id="135" name="Js变量作用域即定义变量的作用范围分为局部变量、全局变量其中全局变量的作用域是全局性的，即在JavaScript代码中，它处处都有定义。而在函数之内声明的变量，就只在函数体内部有定义。它们是局部变量，作用域是局部性的。函数的参数也是局部变量，它们只在函数体内部有定义。…"/>
          <p:cNvSpPr txBox="1"/>
          <p:nvPr>
            <p:ph type="body" idx="1"/>
          </p:nvPr>
        </p:nvSpPr>
        <p:spPr>
          <a:xfrm>
            <a:off x="355600" y="2028775"/>
            <a:ext cx="12293600" cy="7427517"/>
          </a:xfrm>
          <a:prstGeom prst="rect">
            <a:avLst/>
          </a:prstGeom>
        </p:spPr>
        <p:txBody>
          <a:bodyPr/>
          <a:lstStyle/>
          <a:p>
            <a:pPr marL="348869" indent="-348869" defTabSz="391414">
              <a:spcBef>
                <a:spcPts val="3000"/>
              </a:spcBef>
              <a:defRPr sz="3082"/>
            </a:pPr>
            <a:r>
              <a:t>Js变量作用域即定义变量的作用范围分为局部变量、全局变量其中全局变量的作用域是全局性的，即在JavaScript代码中，它处处都有定义。而在函数之内声明的变量，就只在函数体内部有定义。它们是局部变量，作用域是局部性的。函数的参数也是局部变量，它们只在函数体内部有定义。</a:t>
            </a:r>
          </a:p>
          <a:p>
            <a:pPr marL="348869" indent="-348869" defTabSz="391414">
              <a:spcBef>
                <a:spcPts val="3000"/>
              </a:spcBef>
              <a:defRPr sz="3082"/>
            </a:pPr>
            <a:r>
              <a:t>Javascript的变量的作用域是根据方法块来划分的（也就是说以function的一对大括号｛ ｝来划分）。切记，是function块，而for、while、if块并不是作用域的划分标准</a:t>
            </a:r>
          </a:p>
          <a:p>
            <a:pPr marL="348869" indent="-348869" defTabSz="391414">
              <a:spcBef>
                <a:spcPts val="3000"/>
              </a:spcBef>
              <a:defRPr sz="3082"/>
            </a:pPr>
            <a:r>
              <a:t>局部变量的优先级要高于同名的全局变量,也就是说当局部变量与全局变量重名时，局部变量会覆盖全局变量</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变量作用域"/>
          <p:cNvSpPr txBox="1"/>
          <p:nvPr>
            <p:ph type="title"/>
          </p:nvPr>
        </p:nvSpPr>
        <p:spPr>
          <a:prstGeom prst="rect">
            <a:avLst/>
          </a:prstGeom>
        </p:spPr>
        <p:txBody>
          <a:bodyPr/>
          <a:lstStyle/>
          <a:p>
            <a:pPr/>
            <a:r>
              <a:t>变量作用域</a:t>
            </a:r>
          </a:p>
        </p:txBody>
      </p:sp>
      <p:sp>
        <p:nvSpPr>
          <p:cNvPr id="138" name="在function里时应使用var 生明变量，这样改变量仅仅只在function的生存周期内存在，不会污染到,全局控件。至于直接在&lt;script&gt;标签内使用的话则生明不声明效果都是一样的(i = 5,windows.i)。…"/>
          <p:cNvSpPr txBox="1"/>
          <p:nvPr>
            <p:ph type="body" idx="1"/>
          </p:nvPr>
        </p:nvSpPr>
        <p:spPr>
          <a:prstGeom prst="rect">
            <a:avLst/>
          </a:prstGeom>
        </p:spPr>
        <p:txBody>
          <a:bodyPr/>
          <a:lstStyle/>
          <a:p>
            <a:pPr marL="291592" indent="-291592" defTabSz="327152">
              <a:spcBef>
                <a:spcPts val="2500"/>
              </a:spcBef>
              <a:defRPr sz="2576"/>
            </a:pPr>
            <a:r>
              <a:t>在function里时应使用var 生明变量，这样改变量仅仅只在function的生存周期内存在，不会污染到,全局控件。至于直接在&lt;script&gt;标签内使用的话则生明不声明效果都是一样的(i = 5,windows.i)。</a:t>
            </a:r>
          </a:p>
          <a:p>
            <a:pPr marL="291592" indent="-291592" defTabSz="327152">
              <a:spcBef>
                <a:spcPts val="2500"/>
              </a:spcBef>
              <a:defRPr sz="2576"/>
            </a:pPr>
            <a:r>
              <a:t>当我们使用访问一个没有声明的变量时，JS会报错。而当我们给一个没有声明的变量赋值时，JS不会报错，相反它会认为我们是要隐式申明一个全局变量，这一点一定要注意。</a:t>
            </a:r>
          </a:p>
          <a:p>
            <a:pPr marL="291592" indent="-291592" defTabSz="327152">
              <a:spcBef>
                <a:spcPts val="2500"/>
              </a:spcBef>
              <a:defRPr sz="2576"/>
            </a:pPr>
            <a:r>
              <a:t>函数体中的局部变量只在函数执行时生成的调用对象中存在，函数执行完毕时局部变量即刻销毁。因此在程序设计中我们需要考虑如何合理声明变量，这样既减小了不必要的内存开销，同时能很大程度地避免变量重复定义而覆盖先前定义的变量所造成的Debug麻烦。</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匿名函数（函数直接量）"/>
          <p:cNvSpPr txBox="1"/>
          <p:nvPr>
            <p:ph type="title"/>
          </p:nvPr>
        </p:nvSpPr>
        <p:spPr>
          <a:prstGeom prst="rect">
            <a:avLst/>
          </a:prstGeom>
        </p:spPr>
        <p:txBody>
          <a:bodyPr/>
          <a:lstStyle/>
          <a:p>
            <a:pPr/>
            <a:r>
              <a:t>匿名函数（函数直接量）</a:t>
            </a:r>
          </a:p>
        </p:txBody>
      </p:sp>
      <p:sp>
        <p:nvSpPr>
          <p:cNvPr id="141" name="Var add = function(x, y) {…"/>
          <p:cNvSpPr txBox="1"/>
          <p:nvPr>
            <p:ph type="body" idx="1"/>
          </p:nvPr>
        </p:nvSpPr>
        <p:spPr>
          <a:prstGeom prst="rect">
            <a:avLst/>
          </a:prstGeom>
        </p:spPr>
        <p:txBody>
          <a:bodyPr/>
          <a:lstStyle/>
          <a:p>
            <a:pPr/>
            <a:r>
              <a:t>Var add = function(x, y) {</a:t>
            </a:r>
          </a:p>
          <a:p>
            <a:pPr/>
            <a:r>
              <a:t>    var total = x + y;</a:t>
            </a:r>
          </a:p>
          <a:p>
            <a:pPr/>
            <a:r>
              <a:t>    return total;</a:t>
            </a:r>
          </a:p>
          <a:p>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变量、函数提升"/>
          <p:cNvSpPr txBox="1"/>
          <p:nvPr>
            <p:ph type="title"/>
          </p:nvPr>
        </p:nvSpPr>
        <p:spPr>
          <a:prstGeom prst="rect">
            <a:avLst/>
          </a:prstGeom>
        </p:spPr>
        <p:txBody>
          <a:bodyPr/>
          <a:lstStyle/>
          <a:p>
            <a:pPr/>
            <a:r>
              <a:t>变量、函数提升</a:t>
            </a:r>
          </a:p>
        </p:txBody>
      </p:sp>
      <p:sp>
        <p:nvSpPr>
          <p:cNvPr id="144" name="Hoisting 是您在JavaScript文档中找不到的术语。Hoisting 被认为是思考执行上下文（特别是创建和执行阶段）在JavaScript中如何工作的一般方式。但是，hoisting 可能会导致误解。例如，提升教导变量和函数声明被物理移动到编码的顶部，但这根本不是这么回事。真正发生的什么是在编译阶段将变量和函数声明放入内存中，但仍然保留在编码中键入的位置。"/>
          <p:cNvSpPr txBox="1"/>
          <p:nvPr>
            <p:ph type="body" idx="1"/>
          </p:nvPr>
        </p:nvSpPr>
        <p:spPr>
          <a:prstGeom prst="rect">
            <a:avLst/>
          </a:prstGeom>
        </p:spPr>
        <p:txBody>
          <a:bodyPr/>
          <a:lstStyle>
            <a:lvl1pPr marL="453009" indent="-453009" defTabSz="508254">
              <a:spcBef>
                <a:spcPts val="4000"/>
              </a:spcBef>
              <a:defRPr sz="4002"/>
            </a:lvl1pPr>
          </a:lstStyle>
          <a:p>
            <a:pPr/>
            <a:r>
              <a:t>Hoisting 是您在JavaScript文档中找不到的术语。Hoisting 被认为是思考执行上下文（特别是创建和执行阶段）在JavaScript中如何工作的一般方式。但是，hoisting 可能会导致误解。例如，提升教导变量和函数声明被物理移动到编码的顶部，但这根本不是这么回事。真正发生的什么是在编译阶段将变量和函数声明放入内存中，但仍然保留在编码中键入的位置。</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