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1" r:id="rId13"/>
  </p:sldMasterIdLst>
  <p:sldIdLst>
    <p:sldId id="256" r:id="rId14"/>
    <p:sldId id="257" r:id="rId15"/>
    <p:sldId id="263" r:id="rId16"/>
    <p:sldId id="258" r:id="rId17"/>
    <p:sldId id="260" r:id="rId18"/>
    <p:sldId id="261" r:id="rId19"/>
    <p:sldId id="264" r:id="rId20"/>
    <p:sldId id="265" r:id="rId21"/>
    <p:sldId id="266" r:id="rId22"/>
    <p:sldId id="262" r:id="rId23"/>
  </p:sldIdLst>
  <p:sldSz cx="12192000" cy="6858000"/>
  <p:notesSz cx="6858000" cy="9144000"/>
  <p:defaultTextStyle>
    <a:defPPr>
      <a:defRPr lang="zh-CN"/>
    </a:defPPr>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Calibri" pitchFamily="2"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DE9B9"/>
    <a:srgbClr val="FFCC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47"/>
        <p:guide pos="380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3" Type="http://schemas.openxmlformats.org/officeDocument/2006/relationships/theme" Target="../theme/theme10.xml"/><Relationship Id="rId12" Type="http://schemas.openxmlformats.org/officeDocument/2006/relationships/image" Target="../media/image1.jpeg"/><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3" Type="http://schemas.openxmlformats.org/officeDocument/2006/relationships/theme" Target="../theme/theme11.xml"/><Relationship Id="rId12" Type="http://schemas.openxmlformats.org/officeDocument/2006/relationships/image" Target="../media/image1.jpeg"/><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3" Type="http://schemas.openxmlformats.org/officeDocument/2006/relationships/theme" Target="../theme/theme12.xml"/><Relationship Id="rId12" Type="http://schemas.openxmlformats.org/officeDocument/2006/relationships/image" Target="../media/image1.jpeg"/><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3" Type="http://schemas.openxmlformats.org/officeDocument/2006/relationships/theme" Target="../theme/theme5.xml"/><Relationship Id="rId12" Type="http://schemas.openxmlformats.org/officeDocument/2006/relationships/image" Target="../media/image1.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3" Type="http://schemas.openxmlformats.org/officeDocument/2006/relationships/theme" Target="../theme/theme8.xml"/><Relationship Id="rId12" Type="http://schemas.openxmlformats.org/officeDocument/2006/relationships/image" Target="../media/image1.jpeg"/><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3" Type="http://schemas.openxmlformats.org/officeDocument/2006/relationships/theme" Target="../theme/theme9.xml"/><Relationship Id="rId12" Type="http://schemas.openxmlformats.org/officeDocument/2006/relationships/image" Target="../media/image1.jpe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42"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0243"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0244"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0245"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126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1267"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1268"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1269"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2290"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12291"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12292"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12293"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2050" name="图片 6"/>
          <p:cNvPicPr>
            <a:picLocks noChangeAspect="1"/>
          </p:cNvPicPr>
          <p:nvPr userDrawn="1"/>
        </p:nvPicPr>
        <p:blipFill>
          <a:blip r:embed="rId13"/>
          <a:srcRect r="-78" b="6422"/>
          <a:stretch>
            <a:fillRect/>
          </a:stretch>
        </p:blipFill>
        <p:spPr>
          <a:xfrm>
            <a:off x="0" y="0"/>
            <a:ext cx="12201525" cy="6848475"/>
          </a:xfrm>
          <a:prstGeom prst="rect">
            <a:avLst/>
          </a:prstGeom>
          <a:noFill/>
          <a:ln w="9525">
            <a:noFill/>
            <a:miter/>
          </a:ln>
        </p:spPr>
      </p:pic>
      <p:sp>
        <p:nvSpPr>
          <p:cNvPr id="2051"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2052"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2053"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3074"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3075"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3076"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3077"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4098"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4099" name="日期占位符 3"/>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4100" name="页脚占位符 4"/>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4101" name="灯片编号占位符 5"/>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5122"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5123"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5124"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5125"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6146"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6147" name="日期占位符 6"/>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6148" name="页脚占位符 7"/>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6149" name="灯片编号占位符 8"/>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7170"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7171" name="日期占位符 2"/>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7172" name="页脚占位符 3"/>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7173" name="灯片编号占位符 4"/>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8194"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8195" name="日期占位符 1"/>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8196" name="页脚占位符 2"/>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8197" name="灯片编号占位符 3"/>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9218" name="图片 6"/>
          <p:cNvPicPr>
            <a:picLocks noChangeAspect="1"/>
          </p:cNvPicPr>
          <p:nvPr userDrawn="1"/>
        </p:nvPicPr>
        <p:blipFill>
          <a:blip r:embed="rId12"/>
          <a:srcRect r="-78" b="6422"/>
          <a:stretch>
            <a:fillRect/>
          </a:stretch>
        </p:blipFill>
        <p:spPr>
          <a:xfrm>
            <a:off x="0" y="0"/>
            <a:ext cx="12201525" cy="6848475"/>
          </a:xfrm>
          <a:prstGeom prst="rect">
            <a:avLst/>
          </a:prstGeom>
          <a:noFill/>
          <a:ln w="9525">
            <a:noFill/>
            <a:miter/>
          </a:ln>
        </p:spPr>
      </p:pic>
      <p:sp>
        <p:nvSpPr>
          <p:cNvPr id="9219" name="日期占位符 4"/>
          <p:cNvSpPr>
            <a:spLocks noGrp="1"/>
          </p:cNvSpPr>
          <p:nvPr>
            <p:ph type="dt" sz="half" idx="2"/>
          </p:nvPr>
        </p:nvSpPr>
        <p:spPr>
          <a:xfrm>
            <a:off x="838200" y="6356350"/>
            <a:ext cx="2743200" cy="365125"/>
          </a:xfrm>
          <a:prstGeom prst="rect">
            <a:avLst/>
          </a:prstGeom>
          <a:noFill/>
          <a:ln w="9525">
            <a:noFill/>
            <a:miter/>
          </a:ln>
        </p:spPr>
        <p:txBody>
          <a:bodyPr/>
          <a:lstStyle>
            <a:lvl1pPr>
              <a:defRPr/>
            </a:lvl1pPr>
          </a:lstStyle>
          <a:p>
            <a:pPr lvl="0" eaLnBrk="1" hangingPunct="1"/>
            <a:fld id="{BB962C8B-B14F-4D97-AF65-F5344CB8AC3E}" type="datetimeFigureOut">
              <a:rPr lang="zh-CN" altLang="en-US" dirty="0"/>
            </a:fld>
            <a:endParaRPr lang="zh-CN" altLang="en-US" dirty="0"/>
          </a:p>
        </p:txBody>
      </p:sp>
      <p:sp>
        <p:nvSpPr>
          <p:cNvPr id="9220" name="页脚占位符 5"/>
          <p:cNvSpPr>
            <a:spLocks noGrp="1"/>
          </p:cNvSpPr>
          <p:nvPr>
            <p:ph type="ftr" sz="quarter" idx="3"/>
          </p:nvPr>
        </p:nvSpPr>
        <p:spPr>
          <a:xfrm>
            <a:off x="4038600" y="6356350"/>
            <a:ext cx="4114800" cy="365125"/>
          </a:xfrm>
          <a:prstGeom prst="rect">
            <a:avLst/>
          </a:prstGeom>
          <a:noFill/>
          <a:ln w="9525">
            <a:noFill/>
            <a:miter/>
          </a:ln>
        </p:spPr>
        <p:txBody>
          <a:bodyPr/>
          <a:lstStyle>
            <a:lvl1pPr>
              <a:defRPr/>
            </a:lvl1pPr>
          </a:lstStyle>
          <a:p>
            <a:pPr lvl="0" eaLnBrk="1" hangingPunct="1"/>
            <a:endParaRPr lang="zh-CN" altLang="en-US" dirty="0"/>
          </a:p>
        </p:txBody>
      </p:sp>
      <p:sp>
        <p:nvSpPr>
          <p:cNvPr id="9221" name="灯片编号占位符 6"/>
          <p:cNvSpPr>
            <a:spLocks noGrp="1"/>
          </p:cNvSpPr>
          <p:nvPr>
            <p:ph type="sldNum" sz="quarter" idx="4"/>
          </p:nvPr>
        </p:nvSpPr>
        <p:spPr>
          <a:xfrm>
            <a:off x="8610600" y="6356350"/>
            <a:ext cx="2743200" cy="365125"/>
          </a:xfrm>
          <a:prstGeom prst="rect">
            <a:avLst/>
          </a:prstGeom>
          <a:noFill/>
          <a:ln w="9525">
            <a:noFill/>
            <a:miter/>
          </a:ln>
        </p:spPr>
        <p:txBody>
          <a:bodyPr/>
          <a:lstStyle>
            <a:lvl1pPr>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l" defTabSz="914400" eaLnBrk="0" fontAlgn="base" latinLnBrk="0" hangingPunct="0">
        <a:lnSpc>
          <a:spcPct val="90000"/>
        </a:lnSpc>
        <a:spcBef>
          <a:spcPct val="0"/>
        </a:spcBef>
        <a:spcAft>
          <a:spcPct val="0"/>
        </a:spcAft>
        <a:buNone/>
        <a:defRPr sz="4400" u="none" kern="1200" baseline="0">
          <a:solidFill>
            <a:schemeClr val="tx1"/>
          </a:solidFill>
          <a:latin typeface="+mj-lt"/>
          <a:ea typeface="+mj-ea"/>
          <a:cs typeface="+mj-cs"/>
        </a:defRPr>
      </a:lvl1pPr>
    </p:titleStyle>
    <p:bodyStyle>
      <a:lvl1pPr marL="228600" lvl="0" indent="-228600" algn="l" defTabSz="914400" eaLnBrk="0" fontAlgn="base" latinLnBrk="0" hangingPunct="0">
        <a:lnSpc>
          <a:spcPct val="90000"/>
        </a:lnSpc>
        <a:spcBef>
          <a:spcPts val="1000"/>
        </a:spcBef>
        <a:spcAft>
          <a:spcPct val="0"/>
        </a:spcAft>
        <a:buFont typeface="Arial" charset="0"/>
        <a:buChar char="•"/>
        <a:defRPr sz="2800" u="none" kern="1200" baseline="0">
          <a:solidFill>
            <a:schemeClr val="tx1"/>
          </a:solidFill>
          <a:latin typeface="+mn-lt"/>
          <a:ea typeface="+mn-ea"/>
          <a:cs typeface="+mn-cs"/>
        </a:defRPr>
      </a:lvl1pPr>
      <a:lvl2pPr marL="685800" lvl="1" indent="-228600" algn="l" defTabSz="914400" eaLnBrk="0" fontAlgn="base" latinLnBrk="0" hangingPunct="0">
        <a:lnSpc>
          <a:spcPct val="90000"/>
        </a:lnSpc>
        <a:spcBef>
          <a:spcPts val="500"/>
        </a:spcBef>
        <a:spcAft>
          <a:spcPct val="0"/>
        </a:spcAft>
        <a:buFont typeface="Arial" charset="0"/>
        <a:buChar char="•"/>
        <a:defRPr sz="2400" u="none" kern="1200" baseline="0">
          <a:solidFill>
            <a:schemeClr val="tx1"/>
          </a:solidFill>
          <a:latin typeface="+mn-lt"/>
          <a:ea typeface="+mn-ea"/>
          <a:cs typeface="+mn-cs"/>
        </a:defRPr>
      </a:lvl2pPr>
      <a:lvl3pPr marL="1143000" lvl="2" indent="-228600" algn="l" defTabSz="914400" eaLnBrk="0" fontAlgn="base" latinLnBrk="0" hangingPunct="0">
        <a:lnSpc>
          <a:spcPct val="90000"/>
        </a:lnSpc>
        <a:spcBef>
          <a:spcPts val="500"/>
        </a:spcBef>
        <a:spcAft>
          <a:spcPct val="0"/>
        </a:spcAft>
        <a:buFont typeface="Arial" charset="0"/>
        <a:buChar char="•"/>
        <a:defRPr sz="2000" u="none" kern="1200" baseline="0">
          <a:solidFill>
            <a:schemeClr val="tx1"/>
          </a:solidFill>
          <a:latin typeface="+mn-lt"/>
          <a:ea typeface="+mn-ea"/>
          <a:cs typeface="+mn-cs"/>
        </a:defRPr>
      </a:lvl3pPr>
      <a:lvl4pPr marL="1600200" lvl="3"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4pPr>
      <a:lvl5pPr marL="2057400" lvl="4"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4"/>
          <p:cNvSpPr txBox="1"/>
          <p:nvPr/>
        </p:nvSpPr>
        <p:spPr>
          <a:xfrm>
            <a:off x="1097280" y="2741295"/>
            <a:ext cx="4438650" cy="678815"/>
          </a:xfrm>
          <a:prstGeom prst="rect">
            <a:avLst/>
          </a:prstGeom>
          <a:noFill/>
          <a:ln w="9525">
            <a:noFill/>
            <a:miter/>
          </a:ln>
        </p:spPr>
        <p:txBody>
          <a:bodyPr>
            <a:spAutoFit/>
          </a:bodyPr>
          <a:p>
            <a:pPr lvl="0" eaLnBrk="1" hangingPunct="1"/>
            <a:r>
              <a:rPr lang="zh-CN" altLang="en-US" sz="3600" b="1" dirty="0">
                <a:solidFill>
                  <a:srgbClr val="404040"/>
                </a:solidFill>
                <a:latin typeface="微软雅黑" pitchFamily="2" charset="-122"/>
                <a:ea typeface="微软雅黑" pitchFamily="2" charset="-122"/>
              </a:rPr>
              <a:t>搜索引擎报告</a:t>
            </a:r>
            <a:endParaRPr lang="zh-CN" altLang="en-US" sz="3600" b="1" dirty="0">
              <a:solidFill>
                <a:srgbClr val="404040"/>
              </a:solidFill>
              <a:latin typeface="微软雅黑" pitchFamily="2" charset="-122"/>
              <a:ea typeface="微软雅黑" pitchFamily="2" charset="-122"/>
            </a:endParaRPr>
          </a:p>
        </p:txBody>
      </p:sp>
      <p:cxnSp>
        <p:nvCxnSpPr>
          <p:cNvPr id="14340" name="直接连接符 7"/>
          <p:cNvCxnSpPr/>
          <p:nvPr/>
        </p:nvCxnSpPr>
        <p:spPr>
          <a:xfrm>
            <a:off x="1127760" y="3402648"/>
            <a:ext cx="11049000" cy="0"/>
          </a:xfrm>
          <a:prstGeom prst="line">
            <a:avLst/>
          </a:prstGeom>
          <a:ln w="12700" cap="flat" cmpd="sng">
            <a:solidFill>
              <a:srgbClr val="595959"/>
            </a:solidFill>
            <a:prstDash val="solid"/>
            <a:headEnd type="none" w="med" len="med"/>
            <a:tailEnd type="none" w="med" len="med"/>
          </a:ln>
        </p:spPr>
      </p:cxnSp>
      <p:sp>
        <p:nvSpPr>
          <p:cNvPr id="14341" name="文本框 8"/>
          <p:cNvSpPr txBox="1"/>
          <p:nvPr/>
        </p:nvSpPr>
        <p:spPr>
          <a:xfrm>
            <a:off x="1207135" y="3394075"/>
            <a:ext cx="1500505" cy="701040"/>
          </a:xfrm>
          <a:prstGeom prst="rect">
            <a:avLst/>
          </a:prstGeom>
          <a:noFill/>
          <a:ln w="9525">
            <a:noFill/>
            <a:miter/>
          </a:ln>
        </p:spPr>
        <p:txBody>
          <a:bodyPr wrap="square">
            <a:spAutoFit/>
          </a:bodyPr>
          <a:p>
            <a:pPr lvl="0" eaLnBrk="1" hangingPunct="1"/>
            <a:r>
              <a:rPr lang="zh-CN" altLang="en-US" sz="2000" b="1" dirty="0">
                <a:solidFill>
                  <a:srgbClr val="404040"/>
                </a:solidFill>
                <a:latin typeface="Calibri" pitchFamily="2" charset="0"/>
                <a:ea typeface="宋体" charset="-122"/>
              </a:rPr>
              <a:t>姜俊良</a:t>
            </a:r>
            <a:endParaRPr lang="zh-CN" altLang="en-US" sz="2000" b="1" dirty="0">
              <a:solidFill>
                <a:srgbClr val="404040"/>
              </a:solidFill>
              <a:latin typeface="Calibri" pitchFamily="2" charset="0"/>
              <a:ea typeface="宋体" charset="-122"/>
            </a:endParaRPr>
          </a:p>
          <a:p>
            <a:pPr lvl="0" eaLnBrk="1" hangingPunct="1"/>
            <a:r>
              <a:rPr lang="en-US" altLang="zh-CN" sz="2000" b="1" dirty="0">
                <a:solidFill>
                  <a:srgbClr val="404040"/>
                </a:solidFill>
                <a:latin typeface="Calibri" pitchFamily="2" charset="0"/>
                <a:ea typeface="宋体" charset="-122"/>
              </a:rPr>
              <a:t>2015-12-21</a:t>
            </a:r>
            <a:endParaRPr lang="en-US" altLang="zh-CN" sz="2000" b="1" dirty="0">
              <a:solidFill>
                <a:srgbClr val="404040"/>
              </a:solidFill>
              <a:latin typeface="Calibri" pitchFamily="2" charset="0"/>
              <a:ea typeface="宋体" charset="-122"/>
            </a:endParaRPr>
          </a:p>
        </p:txBody>
      </p:sp>
      <p:sp>
        <p:nvSpPr>
          <p:cNvPr id="14342" name="矩形 9"/>
          <p:cNvSpPr/>
          <p:nvPr/>
        </p:nvSpPr>
        <p:spPr>
          <a:xfrm>
            <a:off x="0" y="3590925"/>
            <a:ext cx="438150" cy="981075"/>
          </a:xfrm>
          <a:prstGeom prst="rect">
            <a:avLst/>
          </a:prstGeom>
          <a:solidFill>
            <a:srgbClr val="595959"/>
          </a:solidFill>
          <a:ln w="12700" cap="flat" cmpd="sng">
            <a:solidFill>
              <a:srgbClr val="595959"/>
            </a:solidFill>
            <a:prstDash val="solid"/>
            <a:miter/>
            <a:headEnd type="none" w="med" len="med"/>
            <a:tailEnd type="none" w="med" len="med"/>
          </a:ln>
        </p:spPr>
        <p:txBody>
          <a:bodyPr anchor="ctr"/>
          <a:p>
            <a:pPr lvl="0" algn="ctr" eaLnBrk="1" hangingPunct="1"/>
            <a:endParaRPr lang="zh-CN" altLang="en-US" dirty="0">
              <a:solidFill>
                <a:srgbClr val="FFFFFF"/>
              </a:solidFill>
              <a:latin typeface="Calibri" pitchFamily="2" charset="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27"/>
          <p:cNvSpPr/>
          <p:nvPr/>
        </p:nvSpPr>
        <p:spPr>
          <a:xfrm>
            <a:off x="4959350" y="2835275"/>
            <a:ext cx="2087563" cy="646113"/>
          </a:xfrm>
          <a:prstGeom prst="rect">
            <a:avLst/>
          </a:prstGeom>
          <a:noFill/>
          <a:ln w="9525">
            <a:noFill/>
            <a:miter/>
          </a:ln>
        </p:spPr>
        <p:txBody>
          <a:bodyPr>
            <a:spAutoFit/>
          </a:bodyPr>
          <a:p>
            <a:pPr lvl="0" eaLnBrk="1" hangingPunct="1"/>
            <a:r>
              <a:rPr lang="zh-CN" altLang="en-US" sz="3600" dirty="0">
                <a:solidFill>
                  <a:srgbClr val="404040"/>
                </a:solidFill>
                <a:latin typeface="微软雅黑" pitchFamily="2" charset="-122"/>
                <a:ea typeface="微软雅黑" pitchFamily="2" charset="-122"/>
              </a:rPr>
              <a:t>谢谢观看</a:t>
            </a:r>
            <a:endParaRPr lang="en-US" altLang="x-none" sz="3600" dirty="0">
              <a:solidFill>
                <a:srgbClr val="404040"/>
              </a:solidFill>
              <a:latin typeface="微软雅黑" pitchFamily="2" charset="-122"/>
              <a:ea typeface="微软雅黑" pitchFamily="2" charset="-122"/>
            </a:endParaRPr>
          </a:p>
        </p:txBody>
      </p:sp>
      <p:cxnSp>
        <p:nvCxnSpPr>
          <p:cNvPr id="19459" name="直接连接符 8"/>
          <p:cNvCxnSpPr/>
          <p:nvPr/>
        </p:nvCxnSpPr>
        <p:spPr>
          <a:xfrm>
            <a:off x="5033963" y="3481388"/>
            <a:ext cx="1814512" cy="0"/>
          </a:xfrm>
          <a:prstGeom prst="line">
            <a:avLst/>
          </a:prstGeom>
          <a:ln w="12700" cap="flat" cmpd="sng">
            <a:solidFill>
              <a:srgbClr val="595959"/>
            </a:solidFill>
            <a:prstDash val="solid"/>
            <a:headEnd type="none" w="med" len="med"/>
            <a:tailEnd type="none" w="med" len="med"/>
          </a:ln>
        </p:spPr>
      </p:cxnSp>
      <p:sp>
        <p:nvSpPr>
          <p:cNvPr id="19460" name="任意多边形 22"/>
          <p:cNvSpPr/>
          <p:nvPr/>
        </p:nvSpPr>
        <p:spPr>
          <a:xfrm>
            <a:off x="6038850" y="2611438"/>
            <a:ext cx="228600" cy="182562"/>
          </a:xfrm>
          <a:custGeom>
            <a:avLst/>
            <a:gdLst/>
            <a:ahLst/>
            <a:cxnLst>
              <a:cxn ang="0">
                <a:pos x="0" y="182562"/>
              </a:cxn>
              <a:cxn ang="0">
                <a:pos x="6711" y="67807"/>
              </a:cxn>
              <a:cxn ang="0">
                <a:pos x="13421" y="47556"/>
              </a:cxn>
              <a:cxn ang="0">
                <a:pos x="46975" y="13804"/>
              </a:cxn>
              <a:cxn ang="0">
                <a:pos x="87238" y="304"/>
              </a:cxn>
              <a:cxn ang="0">
                <a:pos x="201320" y="20554"/>
              </a:cxn>
              <a:cxn ang="0">
                <a:pos x="214741" y="40805"/>
              </a:cxn>
              <a:cxn ang="0">
                <a:pos x="228162" y="88057"/>
              </a:cxn>
              <a:cxn ang="0">
                <a:pos x="221452" y="135310"/>
              </a:cxn>
              <a:cxn ang="0">
                <a:pos x="181188" y="148810"/>
              </a:cxn>
              <a:cxn ang="0">
                <a:pos x="107371" y="142060"/>
              </a:cxn>
              <a:cxn ang="0">
                <a:pos x="93949" y="128559"/>
              </a:cxn>
              <a:cxn ang="0">
                <a:pos x="67106" y="94808"/>
              </a:cxn>
              <a:cxn ang="0">
                <a:pos x="73817" y="61056"/>
              </a:cxn>
              <a:cxn ang="0">
                <a:pos x="93949" y="54306"/>
              </a:cxn>
              <a:cxn ang="0">
                <a:pos x="174477" y="61056"/>
              </a:cxn>
              <a:cxn ang="0">
                <a:pos x="181188" y="101558"/>
              </a:cxn>
              <a:cxn ang="0">
                <a:pos x="161056" y="108309"/>
              </a:cxn>
              <a:cxn ang="0">
                <a:pos x="107371" y="101558"/>
              </a:cxn>
              <a:cxn ang="0">
                <a:pos x="87238" y="94808"/>
              </a:cxn>
              <a:cxn ang="0">
                <a:pos x="93949" y="81307"/>
              </a:cxn>
            </a:cxnLst>
            <a:pathLst>
              <a:path w="338578" h="268803">
                <a:moveTo>
                  <a:pt x="0" y="268803"/>
                </a:moveTo>
                <a:cubicBezTo>
                  <a:pt x="3313" y="212481"/>
                  <a:pt x="4325" y="155977"/>
                  <a:pt x="9939" y="99838"/>
                </a:cubicBezTo>
                <a:cubicBezTo>
                  <a:pt x="10981" y="89413"/>
                  <a:pt x="13592" y="78402"/>
                  <a:pt x="19878" y="70021"/>
                </a:cubicBezTo>
                <a:cubicBezTo>
                  <a:pt x="33934" y="51279"/>
                  <a:pt x="47349" y="27733"/>
                  <a:pt x="69574" y="20325"/>
                </a:cubicBezTo>
                <a:lnTo>
                  <a:pt x="129208" y="447"/>
                </a:lnTo>
                <a:cubicBezTo>
                  <a:pt x="184533" y="4399"/>
                  <a:pt x="254258" y="-13651"/>
                  <a:pt x="298174" y="30264"/>
                </a:cubicBezTo>
                <a:cubicBezTo>
                  <a:pt x="306621" y="38710"/>
                  <a:pt x="311426" y="50142"/>
                  <a:pt x="318052" y="60081"/>
                </a:cubicBezTo>
                <a:cubicBezTo>
                  <a:pt x="322738" y="74141"/>
                  <a:pt x="337930" y="117176"/>
                  <a:pt x="337930" y="129655"/>
                </a:cubicBezTo>
                <a:cubicBezTo>
                  <a:pt x="337930" y="153082"/>
                  <a:pt x="342374" y="180737"/>
                  <a:pt x="327991" y="199229"/>
                </a:cubicBezTo>
                <a:cubicBezTo>
                  <a:pt x="315127" y="215769"/>
                  <a:pt x="268356" y="219107"/>
                  <a:pt x="268356" y="219107"/>
                </a:cubicBezTo>
                <a:cubicBezTo>
                  <a:pt x="231913" y="215794"/>
                  <a:pt x="194683" y="217396"/>
                  <a:pt x="159026" y="209168"/>
                </a:cubicBezTo>
                <a:cubicBezTo>
                  <a:pt x="149895" y="207061"/>
                  <a:pt x="145001" y="196607"/>
                  <a:pt x="139147" y="189290"/>
                </a:cubicBezTo>
                <a:cubicBezTo>
                  <a:pt x="88984" y="126587"/>
                  <a:pt x="147396" y="187601"/>
                  <a:pt x="99391" y="139594"/>
                </a:cubicBezTo>
                <a:cubicBezTo>
                  <a:pt x="102704" y="123029"/>
                  <a:pt x="99959" y="103955"/>
                  <a:pt x="109330" y="89899"/>
                </a:cubicBezTo>
                <a:cubicBezTo>
                  <a:pt x="115141" y="81182"/>
                  <a:pt x="128670" y="79960"/>
                  <a:pt x="139147" y="79960"/>
                </a:cubicBezTo>
                <a:cubicBezTo>
                  <a:pt x="179041" y="79960"/>
                  <a:pt x="218660" y="86586"/>
                  <a:pt x="258417" y="89899"/>
                </a:cubicBezTo>
                <a:cubicBezTo>
                  <a:pt x="271595" y="109667"/>
                  <a:pt x="293046" y="124844"/>
                  <a:pt x="268356" y="149534"/>
                </a:cubicBezTo>
                <a:cubicBezTo>
                  <a:pt x="260948" y="156942"/>
                  <a:pt x="248478" y="156160"/>
                  <a:pt x="238539" y="159473"/>
                </a:cubicBezTo>
                <a:cubicBezTo>
                  <a:pt x="212035" y="156160"/>
                  <a:pt x="185306" y="154312"/>
                  <a:pt x="159026" y="149534"/>
                </a:cubicBezTo>
                <a:cubicBezTo>
                  <a:pt x="148718" y="147660"/>
                  <a:pt x="135020" y="148311"/>
                  <a:pt x="129208" y="139594"/>
                </a:cubicBezTo>
                <a:cubicBezTo>
                  <a:pt x="125099" y="133430"/>
                  <a:pt x="135834" y="126342"/>
                  <a:pt x="139147" y="119716"/>
                </a:cubicBezTo>
              </a:path>
            </a:pathLst>
          </a:custGeom>
          <a:noFill/>
          <a:ln w="12700" cap="flat" cmpd="sng">
            <a:solidFill>
              <a:srgbClr val="595959"/>
            </a:solidFill>
            <a:prstDash val="solid"/>
            <a:bevel/>
            <a:headEnd type="none" w="med" len="med"/>
            <a:tailEnd type="none" w="med" len="med"/>
          </a:ln>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 </a:t>
            </a:r>
            <a:r>
              <a:rPr lang="zh-CN" altLang="en-US" b="1">
                <a:sym typeface="+mn-ea"/>
              </a:rPr>
              <a:t>什么是搜索引擎</a:t>
            </a:r>
            <a:br>
              <a:rPr lang="zh-CN" altLang="en-US" b="1">
                <a:sym typeface="+mn-ea"/>
              </a:rPr>
            </a:br>
            <a:endParaRPr lang="zh-CN" altLang="en-US" b="1">
              <a:sym typeface="+mn-ea"/>
            </a:endParaRPr>
          </a:p>
        </p:txBody>
      </p:sp>
      <p:sp>
        <p:nvSpPr>
          <p:cNvPr id="6" name="文本框 5"/>
          <p:cNvSpPr txBox="1"/>
          <p:nvPr/>
        </p:nvSpPr>
        <p:spPr>
          <a:xfrm>
            <a:off x="624840" y="1310640"/>
            <a:ext cx="10911840" cy="3997325"/>
          </a:xfrm>
          <a:prstGeom prst="rect">
            <a:avLst/>
          </a:prstGeom>
          <a:noFill/>
        </p:spPr>
        <p:txBody>
          <a:bodyPr wrap="square" rtlCol="0">
            <a:spAutoFit/>
          </a:bodyPr>
          <a:p>
            <a:endParaRPr lang="zh-CN" altLang="en-US" sz="3200"/>
          </a:p>
          <a:p>
            <a:r>
              <a:rPr lang="zh-CN" altLang="en-US" sz="3200"/>
              <a:t>搜索引擎是一个提供信息的检索服务的网站，它使用某些程</a:t>
            </a:r>
            <a:endParaRPr lang="zh-CN" altLang="en-US" sz="3200"/>
          </a:p>
          <a:p>
            <a:endParaRPr lang="zh-CN" altLang="en-US" sz="3200"/>
          </a:p>
          <a:p>
            <a:r>
              <a:rPr lang="zh-CN" altLang="en-US" sz="3200"/>
              <a:t>序把因特网上的所有信息归类，能够帮助我们快速找到所需</a:t>
            </a:r>
            <a:endParaRPr lang="zh-CN" altLang="en-US" sz="3200"/>
          </a:p>
          <a:p>
            <a:endParaRPr lang="zh-CN" altLang="en-US" sz="3200"/>
          </a:p>
          <a:p>
            <a:r>
              <a:rPr lang="zh-CN" altLang="en-US" sz="3200"/>
              <a:t>要的信息。</a:t>
            </a:r>
            <a:endParaRPr lang="zh-CN" altLang="en-US" sz="3200"/>
          </a:p>
          <a:p>
            <a:endParaRPr lang="zh-CN" altLang="en-US" sz="3200"/>
          </a:p>
          <a:p>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MH_PageTitle"/>
          <p:cNvSpPr>
            <a:spLocks noGrp="1"/>
          </p:cNvSpPr>
          <p:nvPr>
            <p:ph type="title"/>
          </p:nvPr>
        </p:nvSpPr>
        <p:spPr>
          <a:xfrm>
            <a:off x="2366010" y="365125"/>
            <a:ext cx="7886700" cy="899160"/>
          </a:xfrm>
        </p:spPr>
        <p:txBody>
          <a:bodyPr vert="horz" wrap="square" lIns="91440" tIns="45720" rIns="91440" bIns="45720" anchor="ctr"/>
          <a:p>
            <a:pPr eaLnBrk="1" hangingPunct="1"/>
            <a:r>
              <a:rPr lang="en-US" altLang="zh-CN">
                <a:sym typeface="+mn-ea"/>
              </a:rPr>
              <a:t>        </a:t>
            </a:r>
            <a:r>
              <a:rPr lang="zh-CN" altLang="en-US" b="1">
                <a:sym typeface="+mn-ea"/>
              </a:rPr>
              <a:t>搜索引擎的工作原理 </a:t>
            </a:r>
            <a:br>
              <a:rPr lang="zh-CN" altLang="en-US" b="1">
                <a:sym typeface="+mn-ea"/>
              </a:rPr>
            </a:br>
            <a:endParaRPr lang="zh-CN" altLang="en-US" b="1" dirty="0">
              <a:sym typeface="+mn-ea"/>
            </a:endParaRPr>
          </a:p>
        </p:txBody>
      </p:sp>
      <p:sp>
        <p:nvSpPr>
          <p:cNvPr id="25" name="MH_Desc_1"/>
          <p:cNvSpPr/>
          <p:nvPr/>
        </p:nvSpPr>
        <p:spPr>
          <a:xfrm>
            <a:off x="2838450" y="4107180"/>
            <a:ext cx="6532880" cy="2214245"/>
          </a:xfrm>
          <a:prstGeom prst="rect">
            <a:avLst/>
          </a:prstGeom>
        </p:spPr>
        <p:txBody>
          <a:bodyPr>
            <a:normAutofit/>
          </a:bodyPr>
          <a:lstStyle/>
          <a:p>
            <a:pPr marL="0" marR="0" lvl="0" indent="0" algn="just" defTabSz="914400" rtl="0" eaLnBrk="1" latinLnBrk="0" hangingPunct="1">
              <a:lnSpc>
                <a:spcPct val="150000"/>
              </a:lnSpc>
              <a:spcBef>
                <a:spcPts val="0"/>
              </a:spcBef>
              <a:spcAft>
                <a:spcPts val="0"/>
              </a:spcAft>
              <a:buClrTx/>
              <a:buSzTx/>
              <a:buFontTx/>
              <a:buNone/>
              <a:defRPr/>
            </a:pPr>
          </a:p>
        </p:txBody>
      </p:sp>
      <p:sp>
        <p:nvSpPr>
          <p:cNvPr id="3" name="文本框 2"/>
          <p:cNvSpPr txBox="1"/>
          <p:nvPr/>
        </p:nvSpPr>
        <p:spPr>
          <a:xfrm>
            <a:off x="1369695" y="1181735"/>
            <a:ext cx="10031095" cy="4485005"/>
          </a:xfrm>
          <a:prstGeom prst="rect">
            <a:avLst/>
          </a:prstGeom>
          <a:noFill/>
        </p:spPr>
        <p:txBody>
          <a:bodyPr wrap="square" rtlCol="0">
            <a:spAutoFit/>
          </a:bodyPr>
          <a:p>
            <a:r>
              <a:rPr lang="zh-CN" altLang="en-US" sz="3200" b="1"/>
              <a:t>一、从互联网上抓取网页</a:t>
            </a:r>
            <a:r>
              <a:rPr lang="zh-CN" altLang="en-US" sz="3200"/>
              <a:t> （爬虫）</a:t>
            </a:r>
            <a:endParaRPr lang="zh-CN" altLang="en-US" sz="3200"/>
          </a:p>
          <a:p>
            <a:r>
              <a:rPr lang="zh-CN" altLang="en-US" sz="3200"/>
              <a:t>    </a:t>
            </a:r>
            <a:endParaRPr lang="zh-CN" altLang="en-US" sz="3200"/>
          </a:p>
          <a:p>
            <a:r>
              <a:rPr lang="zh-CN" altLang="en-US" sz="3200"/>
              <a:t>利用能够从互联网上自动收集网页的Spider系统程序</a:t>
            </a:r>
            <a:r>
              <a:rPr lang="zh-CN" altLang="en-US" sz="3200">
                <a:sym typeface="+mn-ea"/>
              </a:rPr>
              <a:t>，</a:t>
            </a:r>
            <a:endParaRPr lang="zh-CN" altLang="en-US" sz="3200"/>
          </a:p>
          <a:p>
            <a:endParaRPr lang="zh-CN" altLang="en-US" sz="3200"/>
          </a:p>
          <a:p>
            <a:r>
              <a:rPr lang="zh-CN" altLang="en-US" sz="3200"/>
              <a:t>自动访问互联网，并沿着任何网页中的所有URL爬</a:t>
            </a:r>
            <a:endParaRPr lang="zh-CN" altLang="en-US" sz="3200"/>
          </a:p>
          <a:p>
            <a:endParaRPr lang="zh-CN" altLang="en-US" sz="3200"/>
          </a:p>
          <a:p>
            <a:r>
              <a:rPr lang="zh-CN" altLang="en-US" sz="3200"/>
              <a:t>到其它网页，重复这过程，并把爬过的所有网页收集</a:t>
            </a:r>
            <a:endParaRPr lang="zh-CN" altLang="en-US" sz="3200"/>
          </a:p>
          <a:p>
            <a:endParaRPr lang="zh-CN" altLang="en-US" sz="3200"/>
          </a:p>
          <a:p>
            <a:r>
              <a:rPr lang="zh-CN" altLang="en-US" sz="3200"/>
              <a:t>回来。</a:t>
            </a:r>
            <a:endParaRPr lang="zh-CN"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503680" y="303530"/>
            <a:ext cx="8587105" cy="1071245"/>
          </a:xfrm>
          <a:prstGeom prst="rect">
            <a:avLst/>
          </a:prstGeom>
          <a:noFill/>
        </p:spPr>
        <p:txBody>
          <a:bodyPr wrap="square" rtlCol="0">
            <a:spAutoFit/>
          </a:bodyPr>
          <a:p>
            <a:r>
              <a:rPr lang="en-US" altLang="zh-CN" sz="3200" b="1"/>
              <a:t>           </a:t>
            </a:r>
            <a:endParaRPr lang="en-US" altLang="zh-CN" sz="3200" b="1"/>
          </a:p>
          <a:p>
            <a:r>
              <a:rPr lang="en-US" altLang="zh-CN" sz="3200" b="1"/>
              <a:t> </a:t>
            </a:r>
            <a:r>
              <a:rPr lang="zh-CN" altLang="en-US" sz="3200" b="1"/>
              <a:t>二、建立索引数据库 </a:t>
            </a:r>
            <a:endParaRPr lang="zh-CN" altLang="en-US" sz="3200" b="1"/>
          </a:p>
        </p:txBody>
      </p:sp>
      <p:sp>
        <p:nvSpPr>
          <p:cNvPr id="4" name="文本框 3"/>
          <p:cNvSpPr txBox="1"/>
          <p:nvPr/>
        </p:nvSpPr>
        <p:spPr>
          <a:xfrm>
            <a:off x="1517650" y="1255395"/>
            <a:ext cx="9346565" cy="4709160"/>
          </a:xfrm>
          <a:prstGeom prst="rect">
            <a:avLst/>
          </a:prstGeom>
          <a:noFill/>
        </p:spPr>
        <p:txBody>
          <a:bodyPr wrap="square" rtlCol="0">
            <a:spAutoFit/>
          </a:bodyPr>
          <a:p>
            <a:pPr>
              <a:lnSpc>
                <a:spcPts val="4040"/>
              </a:lnSpc>
            </a:pPr>
            <a:r>
              <a:rPr lang="zh-CN" altLang="en-US" sz="3200"/>
              <a:t>由分析索引系统程序对收集回来的网页进行分析，提取相关网页信息（包括网页所在URL、</a:t>
            </a:r>
            <a:endParaRPr lang="zh-CN" altLang="en-US" sz="3200"/>
          </a:p>
          <a:p>
            <a:pPr>
              <a:lnSpc>
                <a:spcPts val="4040"/>
              </a:lnSpc>
            </a:pPr>
            <a:r>
              <a:rPr lang="zh-CN" altLang="en-US" sz="3200"/>
              <a:t>编码类型、页面内容包含的关键词、关键词位置、生成时间、大小、与其它网页的链接关系等），根据一定的相关度算法进行大量复杂计算，得到每一个网页针对页面内容中及超链中每一个关键词的相关度（或重要性），然后用这些相关信息建立网页索引数据库。  </a:t>
            </a:r>
            <a:endParaRPr lang="zh-CN" altLang="en-US" sz="3200"/>
          </a:p>
          <a:p>
            <a:pPr>
              <a:lnSpc>
                <a:spcPts val="4040"/>
              </a:lnSpc>
            </a:pP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56005" y="378460"/>
            <a:ext cx="9465310" cy="1071245"/>
          </a:xfrm>
          <a:prstGeom prst="rect">
            <a:avLst/>
          </a:prstGeom>
          <a:noFill/>
        </p:spPr>
        <p:txBody>
          <a:bodyPr wrap="square" rtlCol="0">
            <a:spAutoFit/>
          </a:bodyPr>
          <a:p>
            <a:endParaRPr lang="zh-CN" altLang="en-US" sz="3200"/>
          </a:p>
          <a:p>
            <a:r>
              <a:rPr lang="zh-CN" altLang="en-US" sz="3200" b="1"/>
              <a:t>三、在索引数据库中搜索排序</a:t>
            </a:r>
            <a:endParaRPr lang="zh-CN" altLang="en-US" sz="3200" b="1"/>
          </a:p>
        </p:txBody>
      </p:sp>
      <p:sp>
        <p:nvSpPr>
          <p:cNvPr id="4" name="文本框 3"/>
          <p:cNvSpPr txBox="1"/>
          <p:nvPr/>
        </p:nvSpPr>
        <p:spPr>
          <a:xfrm>
            <a:off x="1085850" y="1344930"/>
            <a:ext cx="10477500" cy="4480560"/>
          </a:xfrm>
          <a:prstGeom prst="rect">
            <a:avLst/>
          </a:prstGeom>
          <a:noFill/>
        </p:spPr>
        <p:txBody>
          <a:bodyPr wrap="square" rtlCol="0">
            <a:spAutoFit/>
          </a:bodyPr>
          <a:p>
            <a:pPr>
              <a:lnSpc>
                <a:spcPct val="150000"/>
              </a:lnSpc>
            </a:pPr>
            <a:r>
              <a:rPr lang="zh-CN" altLang="en-US" sz="3200"/>
              <a:t>当用户输入关键词搜索后，由搜索系统程序从网页索引数</a:t>
            </a:r>
            <a:endParaRPr lang="zh-CN" altLang="en-US" sz="3200"/>
          </a:p>
          <a:p>
            <a:pPr>
              <a:lnSpc>
                <a:spcPct val="150000"/>
              </a:lnSpc>
            </a:pPr>
            <a:r>
              <a:rPr lang="zh-CN" altLang="en-US" sz="3200"/>
              <a:t>据库中找到符合该关键词的所有相关网页。因为所有相关网页针对该关键词的相关度早已算好，所以只需按照现成的相关度数值排序，相关度越高，排名越靠前。 </a:t>
            </a:r>
            <a:endParaRPr lang="zh-CN" altLang="en-US" sz="3200"/>
          </a:p>
          <a:p>
            <a:pPr>
              <a:lnSpc>
                <a:spcPct val="150000"/>
              </a:lnSpc>
            </a:pPr>
            <a:r>
              <a:rPr lang="zh-CN" altLang="en-US" sz="3200"/>
              <a:t>最后，由页面生成系统将搜索结果的链接地址和页面内容摘要等内容组织起来返回给用户。 </a:t>
            </a:r>
            <a:endParaRPr lang="zh-CN" alt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9525" y="765175"/>
            <a:ext cx="9792970" cy="4480560"/>
          </a:xfrm>
          <a:prstGeom prst="rect">
            <a:avLst/>
          </a:prstGeom>
          <a:noFill/>
        </p:spPr>
        <p:txBody>
          <a:bodyPr wrap="square" rtlCol="0">
            <a:spAutoFit/>
          </a:bodyPr>
          <a:p>
            <a:pPr>
              <a:lnSpc>
                <a:spcPct val="150000"/>
              </a:lnSpc>
            </a:pPr>
            <a:endParaRPr lang="zh-CN" altLang="en-US" sz="3200"/>
          </a:p>
          <a:p>
            <a:pPr>
              <a:lnSpc>
                <a:spcPct val="150000"/>
              </a:lnSpc>
            </a:pPr>
            <a:r>
              <a:rPr lang="zh-CN" altLang="en-US" sz="3200"/>
              <a:t>搜索引擎的Spider一般要定期重新访问所有网页，更新网页索引数据库，以反映出网页内容的更新情况，增加新的网页信息，去除死链接，并根据网页内容和链接关系的变化重新排序。这样，网页的具体内容和变化情况就会反映到用户查询的结果中。 </a:t>
            </a:r>
            <a:endParaRPr lang="zh-CN" alt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07185" y="452120"/>
            <a:ext cx="10179685" cy="4480560"/>
          </a:xfrm>
          <a:prstGeom prst="rect">
            <a:avLst/>
          </a:prstGeom>
          <a:noFill/>
        </p:spPr>
        <p:txBody>
          <a:bodyPr wrap="square" rtlCol="0">
            <a:spAutoFit/>
          </a:bodyPr>
          <a:p>
            <a:r>
              <a:rPr lang="zh-CN" altLang="en-US" sz="3200">
                <a:sym typeface="+mn-ea"/>
              </a:rPr>
              <a:t>我打算做生物医学方面的搜索引擎，专业搜索引擎专业性强，提供信息价值高。</a:t>
            </a:r>
            <a:endParaRPr lang="zh-CN" altLang="en-US" sz="3200">
              <a:sym typeface="+mn-ea"/>
            </a:endParaRPr>
          </a:p>
          <a:p>
            <a:endParaRPr lang="zh-CN" altLang="en-US" sz="3200">
              <a:sym typeface="+mn-ea"/>
            </a:endParaRPr>
          </a:p>
          <a:p>
            <a:r>
              <a:rPr lang="zh-CN" altLang="en-US" sz="3200">
                <a:sym typeface="+mn-ea"/>
              </a:rPr>
              <a:t>这类搜索引擎一般提供两种查询方式：</a:t>
            </a:r>
            <a:endParaRPr lang="zh-CN" altLang="en-US" sz="3200">
              <a:sym typeface="+mn-ea"/>
            </a:endParaRPr>
          </a:p>
          <a:p>
            <a:r>
              <a:rPr lang="zh-CN" altLang="en-US" sz="3200">
                <a:sym typeface="+mn-ea"/>
              </a:rPr>
              <a:t>一种是按关键词搜索；</a:t>
            </a:r>
            <a:endParaRPr lang="zh-CN" altLang="en-US" sz="3200">
              <a:sym typeface="+mn-ea"/>
            </a:endParaRPr>
          </a:p>
          <a:p>
            <a:r>
              <a:rPr lang="zh-CN" altLang="en-US" sz="3200">
                <a:sym typeface="+mn-ea"/>
              </a:rPr>
              <a:t>另一种是分类浏览方式，可以通过期刊类目查找期刊网址。</a:t>
            </a:r>
            <a:br>
              <a:rPr lang="zh-CN" altLang="en-US" sz="3200">
                <a:sym typeface="+mn-ea"/>
              </a:rPr>
            </a:br>
            <a:r>
              <a:rPr lang="zh-CN" altLang="en-US" sz="3200">
                <a:sym typeface="+mn-ea"/>
              </a:rPr>
              <a:t>现在国外关于生物医学最著名的搜索引擎 是Pubmed。</a:t>
            </a:r>
            <a:endParaRPr lang="zh-CN" altLang="en-US" sz="3200"/>
          </a:p>
          <a:p>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47750" y="368300"/>
            <a:ext cx="11050905" cy="1831975"/>
          </a:xfrm>
        </p:spPr>
        <p:txBody>
          <a:bodyPr/>
          <a:p>
            <a:br>
              <a:rPr lang="zh-CN" altLang="en-US" sz="3200"/>
            </a:br>
            <a:br>
              <a:rPr lang="zh-CN" altLang="en-US" sz="3200"/>
            </a:br>
            <a:r>
              <a:rPr lang="zh-CN" altLang="en-US" sz="3200"/>
              <a:t>我可以从中文医学数据库里面去爬取医学相关的信息。</a:t>
            </a:r>
            <a:br>
              <a:rPr lang="zh-CN" altLang="en-US" sz="3200"/>
            </a:br>
            <a:endParaRPr lang="zh-CN" altLang="en-US" sz="3200"/>
          </a:p>
        </p:txBody>
      </p:sp>
      <p:sp>
        <p:nvSpPr>
          <p:cNvPr id="3" name="文本占位符 2"/>
          <p:cNvSpPr>
            <a:spLocks noGrp="1"/>
          </p:cNvSpPr>
          <p:nvPr>
            <p:ph type="body" idx="1"/>
          </p:nvPr>
        </p:nvSpPr>
        <p:spPr>
          <a:xfrm>
            <a:off x="958215" y="2110740"/>
            <a:ext cx="10887075" cy="4054475"/>
          </a:xfrm>
        </p:spPr>
        <p:txBody>
          <a:bodyPr/>
          <a:p>
            <a:pPr marL="0" indent="0">
              <a:lnSpc>
                <a:spcPct val="150000"/>
              </a:lnSpc>
              <a:buNone/>
            </a:pPr>
            <a:r>
              <a:rPr lang="zh-CN" altLang="en-US"/>
              <a:t>由于在网页分析的过程中，中文与英文的处理方式是不同的，中文网页进行分析之前，先要将网页中的句子切割成一个个的词的序列，</a:t>
            </a:r>
            <a:endParaRPr lang="zh-CN" altLang="en-US"/>
          </a:p>
          <a:p>
            <a:pPr marL="0" indent="0">
              <a:lnSpc>
                <a:spcPct val="150000"/>
              </a:lnSpc>
              <a:buNone/>
            </a:pPr>
            <a:r>
              <a:rPr lang="zh-CN" altLang="en-US"/>
              <a:t>这就是中文分词。中文自动分词比较成熟的技术是基于分词词典的机械分词方法。这种方法是按照一定的策略将要分析的汉字串与词典中的词条进行匹配。</a:t>
            </a:r>
            <a:endParaRPr lang="zh-CN" altLang="en-US"/>
          </a:p>
          <a:p>
            <a:pPr marL="0" indent="0">
              <a:lnSpc>
                <a:spcPct val="150000"/>
              </a:lnSpc>
              <a:buNone/>
            </a:pPr>
            <a:r>
              <a:rPr lang="zh-CN" altLang="en-US"/>
              <a:t>还可以通过lucene工具包来实现全文搜索引擎。</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641340"/>
          </a:xfrm>
        </p:spPr>
        <p:txBody>
          <a:bodyPr/>
          <a:p>
            <a:r>
              <a:rPr lang="zh-CN" altLang="en-US"/>
              <a:t>总的来说，</a:t>
            </a:r>
            <a:br>
              <a:rPr lang="zh-CN" altLang="en-US"/>
            </a:br>
            <a:r>
              <a:rPr lang="zh-CN" altLang="en-US"/>
              <a:t>搜索引擎的原理，就是这三步：从互联网上抓取网页→建立索引数据库→在索引数据库中搜索排序。</a:t>
            </a:r>
            <a:br>
              <a:rPr lang="zh-CN" altLang="en-US"/>
            </a:br>
            <a:r>
              <a:rPr lang="zh-CN" altLang="en-US"/>
              <a:t> </a:t>
            </a:r>
            <a:br>
              <a:rPr lang="zh-CN" altLang="en-US"/>
            </a:br>
            <a:r>
              <a:rPr lang="zh-CN" altLang="en-US"/>
              <a:t>所以我会通过自己认真学习、研究和导师的指导来努力完成自己的毕业设计。</a:t>
            </a:r>
            <a:br>
              <a:rPr lang="zh-CN" altLang="en-US"/>
            </a:br>
            <a:r>
              <a:rPr lang="zh-CN" altLang="en-US"/>
              <a:t>                                               </a:t>
            </a:r>
            <a:r>
              <a:rPr lang="en-US" altLang="zh-CN"/>
              <a:t>END</a:t>
            </a:r>
            <a:endParaRPr lang="en-US" altLang="zh-CN"/>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Kingsoft Office WPP</Application>
  <PresentationFormat>宽屏</PresentationFormat>
  <Paragraphs>59</Paragraphs>
  <Slides>10</Slides>
  <Notes>0</Notes>
  <HiddenSlides>0</HiddenSlides>
  <MMClips>0</MMClips>
  <ScaleCrop>false</ScaleCrop>
  <HeadingPairs>
    <vt:vector size="4" baseType="variant">
      <vt:variant>
        <vt:lpstr>主题</vt:lpstr>
      </vt:variant>
      <vt:variant>
        <vt:i4>12</vt:i4>
      </vt:variant>
      <vt:variant>
        <vt:lpstr>幻灯片标题</vt:lpstr>
      </vt:variant>
      <vt:variant>
        <vt:i4>10</vt:i4>
      </vt:variant>
    </vt:vector>
  </HeadingPairs>
  <TitlesOfParts>
    <vt:vector size="22" baseType="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PowerPoint 演示文稿</vt:lpstr>
      <vt:lpstr> 什么是搜索引擎 </vt:lpstr>
      <vt:lpstr>        搜索引擎的工作原理  </vt:lpstr>
      <vt:lpstr>PowerPoint 演示文稿</vt:lpstr>
      <vt:lpstr>PowerPoint 演示文稿</vt:lpstr>
      <vt:lpstr>PowerPoint 演示文稿</vt:lpstr>
      <vt:lpstr>PowerPoint 演示文稿</vt:lpstr>
      <vt:lpstr>  我可以从已有的文章和社交网站中去爬取医学相关的信息。 </vt:lpstr>
      <vt:lpstr>总的来说， 搜索引擎的原理，就是这三步：从互联网上抓取网页→建立索引数据库→在索引数据库中搜索排序。   所以我会自己认真学习、研究和导师的指导来努力完成自己的毕业设计。                                                谢谢</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jiangjun</cp:lastModifiedBy>
  <cp:revision>17</cp:revision>
  <dcterms:created xsi:type="dcterms:W3CDTF">2013-11-19T02:36:00Z</dcterms:created>
  <dcterms:modified xsi:type="dcterms:W3CDTF">2015-12-20T14:35:44Z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