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2"/>
  </p:notesMasterIdLst>
  <p:sldIdLst>
    <p:sldId id="1256" r:id="rId3"/>
    <p:sldId id="1284" r:id="rId4"/>
    <p:sldId id="1263" r:id="rId5"/>
    <p:sldId id="1285" r:id="rId6"/>
    <p:sldId id="1262" r:id="rId7"/>
    <p:sldId id="1286" r:id="rId8"/>
    <p:sldId id="1287" r:id="rId9"/>
    <p:sldId id="1288" r:id="rId10"/>
    <p:sldId id="1281"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72451" autoAdjust="0"/>
  </p:normalViewPr>
  <p:slideViewPr>
    <p:cSldViewPr snapToGrid="0">
      <p:cViewPr varScale="1">
        <p:scale>
          <a:sx n="80" d="100"/>
          <a:sy n="80" d="100"/>
        </p:scale>
        <p:origin x="17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3AD15-BDEC-4A96-BDB0-AA62E11C96FA}"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75440-A167-4989-8E70-68A04692D25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1" name="Rectangle 11"/>
          <p:cNvSpPr>
            <a:spLocks noGrp="1" noChangeArrowheads="1"/>
          </p:cNvSpPr>
          <p:nvPr>
            <p:ph type="sldNum" sz="quarter" idx="5"/>
          </p:nvPr>
        </p:nvSpPr>
        <p:spPr>
          <a:noFill/>
        </p:spPr>
        <p:txBody>
          <a:bodyPr/>
          <a:lstStyle>
            <a:lvl1pPr eaLnBrk="0" hangingPunct="0">
              <a:defRPr sz="2400">
                <a:solidFill>
                  <a:srgbClr val="000000"/>
                </a:solidFill>
                <a:latin typeface="Lucida Grande CY" pitchFamily="-111" charset="-52"/>
                <a:ea typeface="ヒラギノ角ゴ Pro W3" pitchFamily="-111" charset="-128"/>
              </a:defRPr>
            </a:lvl1pPr>
            <a:lvl2pPr marL="742950" indent="-285750" eaLnBrk="0" hangingPunct="0">
              <a:defRPr sz="2400">
                <a:solidFill>
                  <a:srgbClr val="000000"/>
                </a:solidFill>
                <a:latin typeface="Lucida Grande CY" pitchFamily="-111" charset="-52"/>
                <a:ea typeface="ヒラギノ角ゴ Pro W3" pitchFamily="-111" charset="-128"/>
              </a:defRPr>
            </a:lvl2pPr>
            <a:lvl3pPr marL="1143000" indent="-228600" eaLnBrk="0" hangingPunct="0">
              <a:defRPr sz="2400">
                <a:solidFill>
                  <a:srgbClr val="000000"/>
                </a:solidFill>
                <a:latin typeface="Lucida Grande CY" pitchFamily="-111" charset="-52"/>
                <a:ea typeface="ヒラギノ角ゴ Pro W3" pitchFamily="-111" charset="-128"/>
              </a:defRPr>
            </a:lvl3pPr>
            <a:lvl4pPr marL="1600200" indent="-228600" eaLnBrk="0" hangingPunct="0">
              <a:defRPr sz="2400">
                <a:solidFill>
                  <a:srgbClr val="000000"/>
                </a:solidFill>
                <a:latin typeface="Lucida Grande CY" pitchFamily="-111" charset="-52"/>
                <a:ea typeface="ヒラギノ角ゴ Pro W3" pitchFamily="-111" charset="-128"/>
              </a:defRPr>
            </a:lvl4pPr>
            <a:lvl5pPr marL="2057400" indent="-228600" eaLnBrk="0" hangingPunct="0">
              <a:defRPr sz="2400">
                <a:solidFill>
                  <a:srgbClr val="000000"/>
                </a:solidFill>
                <a:latin typeface="Lucida Grande CY" pitchFamily="-111" charset="-52"/>
                <a:ea typeface="ヒラギノ角ゴ Pro W3" pitchFamily="-111" charset="-128"/>
              </a:defRPr>
            </a:lvl5pPr>
            <a:lvl6pPr marL="2514600" indent="-228600" eaLnBrk="0" fontAlgn="base" hangingPunct="0">
              <a:spcBef>
                <a:spcPct val="0"/>
              </a:spcBef>
              <a:spcAft>
                <a:spcPct val="0"/>
              </a:spcAft>
              <a:defRPr sz="2400">
                <a:solidFill>
                  <a:srgbClr val="000000"/>
                </a:solidFill>
                <a:latin typeface="Lucida Grande CY" pitchFamily="-111" charset="-52"/>
                <a:ea typeface="ヒラギノ角ゴ Pro W3" pitchFamily="-111" charset="-128"/>
              </a:defRPr>
            </a:lvl6pPr>
            <a:lvl7pPr marL="2971800" indent="-228600" eaLnBrk="0" fontAlgn="base" hangingPunct="0">
              <a:spcBef>
                <a:spcPct val="0"/>
              </a:spcBef>
              <a:spcAft>
                <a:spcPct val="0"/>
              </a:spcAft>
              <a:defRPr sz="2400">
                <a:solidFill>
                  <a:srgbClr val="000000"/>
                </a:solidFill>
                <a:latin typeface="Lucida Grande CY" pitchFamily="-111" charset="-52"/>
                <a:ea typeface="ヒラギノ角ゴ Pro W3" pitchFamily="-111" charset="-128"/>
              </a:defRPr>
            </a:lvl7pPr>
            <a:lvl8pPr marL="3429000" indent="-228600" eaLnBrk="0" fontAlgn="base" hangingPunct="0">
              <a:spcBef>
                <a:spcPct val="0"/>
              </a:spcBef>
              <a:spcAft>
                <a:spcPct val="0"/>
              </a:spcAft>
              <a:defRPr sz="2400">
                <a:solidFill>
                  <a:srgbClr val="000000"/>
                </a:solidFill>
                <a:latin typeface="Lucida Grande CY" pitchFamily="-111" charset="-52"/>
                <a:ea typeface="ヒラギノ角ゴ Pro W3" pitchFamily="-111" charset="-128"/>
              </a:defRPr>
            </a:lvl8pPr>
            <a:lvl9pPr marL="3886200" indent="-228600" eaLnBrk="0" fontAlgn="base" hangingPunct="0">
              <a:spcBef>
                <a:spcPct val="0"/>
              </a:spcBef>
              <a:spcAft>
                <a:spcPct val="0"/>
              </a:spcAft>
              <a:defRPr sz="2400">
                <a:solidFill>
                  <a:srgbClr val="000000"/>
                </a:solidFill>
                <a:latin typeface="Lucida Grande CY" pitchFamily="-111" charset="-52"/>
                <a:ea typeface="ヒラギノ角ゴ Pro W3" pitchFamily="-111" charset="-128"/>
              </a:defRPr>
            </a:lvl9pPr>
          </a:lstStyle>
          <a:p>
            <a:fld id="{6D7A9047-095C-4606-8451-BEB386E1A352}" type="slidenum">
              <a:rPr lang="de-DE" altLang="zh-CN" sz="1200">
                <a:solidFill>
                  <a:schemeClr val="tx1"/>
                </a:solidFill>
                <a:latin typeface="Lucida Sans Unicode" panose="020B0602030504020204" pitchFamily="34" charset="0"/>
                <a:ea typeface="宋体" panose="02010600030101010101" pitchFamily="2" charset="-122"/>
              </a:rPr>
              <a:t>1</a:t>
            </a:fld>
            <a:endParaRPr lang="de-DE" altLang="zh-CN" sz="1200">
              <a:solidFill>
                <a:schemeClr val="tx1"/>
              </a:solidFill>
              <a:latin typeface="Lucida Sans Unicode" panose="020B0602030504020204" pitchFamily="34" charset="0"/>
              <a:ea typeface="宋体" panose="02010600030101010101" pitchFamily="2" charset="-122"/>
            </a:endParaRPr>
          </a:p>
        </p:txBody>
      </p:sp>
      <p:sp>
        <p:nvSpPr>
          <p:cNvPr id="32772" name="Rectangle 1"/>
          <p:cNvSpPr>
            <a:spLocks noGrp="1" noRot="1" noChangeAspect="1" noChangeArrowheads="1" noTextEdit="1"/>
          </p:cNvSpPr>
          <p:nvPr>
            <p:ph type="sldImg"/>
          </p:nvPr>
        </p:nvSpPr>
        <p:spPr>
          <a:xfrm>
            <a:off x="95250" y="742950"/>
            <a:ext cx="6604000" cy="3714750"/>
          </a:xfrm>
          <a:solidFill>
            <a:srgbClr val="FFFFFF"/>
          </a:solidFill>
        </p:spPr>
      </p:sp>
      <p:sp>
        <p:nvSpPr>
          <p:cNvPr id="32773" name="Rectangle 2"/>
          <p:cNvSpPr>
            <a:spLocks noGrp="1" noChangeArrowheads="1"/>
          </p:cNvSpPr>
          <p:nvPr>
            <p:ph type="body" idx="1"/>
          </p:nvPr>
        </p:nvSpPr>
        <p:spPr>
          <a:xfrm>
            <a:off x="906463" y="4705351"/>
            <a:ext cx="4983162" cy="4457700"/>
          </a:xfrm>
          <a:noFill/>
        </p:spPr>
        <p:txBody>
          <a:bodyPr wrap="none" anchor="ctr"/>
          <a:lstStyle/>
          <a:p>
            <a:endParaRPr kumimoji="1" lang="en-US" sz="1200" b="0" kern="1200" dirty="0">
              <a:solidFill>
                <a:srgbClr val="FF0000"/>
              </a:solidFill>
              <a:effectLst/>
              <a:highlight>
                <a:srgbClr val="FFFF00"/>
              </a:highlight>
              <a:latin typeface="Lucida Sans Unicode" panose="020B0602030504020204"/>
              <a:ea typeface="MS PGothic" panose="020B0600070205080204" pitchFamily="34" charset="-128"/>
              <a:cs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3541"/>
                </a:solidFill>
                <a:effectLst/>
                <a:latin typeface="Söhne"/>
              </a:rPr>
              <a:t>项目描述：</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基于人体姿态，我们可以构建各种各样们应用程序，比如健身或瑜伽追踪器。作为一个例子，我们展示了</a:t>
            </a:r>
            <a:r>
              <a:rPr lang="en-US" altLang="zh-CN" b="0" i="0" dirty="0">
                <a:solidFill>
                  <a:srgbClr val="343541"/>
                </a:solidFill>
                <a:effectLst/>
                <a:latin typeface="Söhne"/>
              </a:rPr>
              <a:t>AI</a:t>
            </a:r>
            <a:r>
              <a:rPr lang="zh-CN" altLang="en-US" b="0" i="0" dirty="0">
                <a:solidFill>
                  <a:srgbClr val="343541"/>
                </a:solidFill>
                <a:effectLst/>
                <a:latin typeface="Söhne"/>
              </a:rPr>
              <a:t>深蹲计数器，它可以自动统计用户数据，或者验证所做运动的质量。这样的用例既可以使用额外的分类器网络，也可以使用简单们联合成对距离查找算法来实现，该算法在规范化的姿态空间中匹配最接近的姿态。该项目使用了</a:t>
            </a:r>
            <a:r>
              <a:rPr lang="en-US" altLang="zh-CN" b="0" i="0" dirty="0">
                <a:solidFill>
                  <a:srgbClr val="343541"/>
                </a:solidFill>
                <a:effectLst/>
                <a:latin typeface="Söhne"/>
              </a:rPr>
              <a:t>MediaPipe</a:t>
            </a:r>
            <a:r>
              <a:rPr lang="zh-CN" altLang="en-US" b="0" i="0" dirty="0">
                <a:solidFill>
                  <a:srgbClr val="343541"/>
                </a:solidFill>
                <a:effectLst/>
                <a:latin typeface="Söhne"/>
              </a:rPr>
              <a:t>工具包，</a:t>
            </a:r>
            <a:r>
              <a:rPr lang="en-US" altLang="zh-CN" b="0" i="0" dirty="0">
                <a:solidFill>
                  <a:srgbClr val="343541"/>
                </a:solidFill>
                <a:effectLst/>
                <a:latin typeface="Söhne"/>
              </a:rPr>
              <a:t>MediaPipe Pose</a:t>
            </a:r>
            <a:r>
              <a:rPr lang="zh-CN" altLang="en-US" b="0" i="0" dirty="0">
                <a:solidFill>
                  <a:srgbClr val="343541"/>
                </a:solidFill>
                <a:effectLst/>
                <a:latin typeface="Söhne"/>
              </a:rPr>
              <a:t>是用于高保真身体姿势跟踪的</a:t>
            </a:r>
            <a:r>
              <a:rPr lang="en-US" altLang="zh-CN" b="0" i="0" dirty="0">
                <a:solidFill>
                  <a:srgbClr val="343541"/>
                </a:solidFill>
                <a:effectLst/>
                <a:latin typeface="Söhne"/>
              </a:rPr>
              <a:t>ML</a:t>
            </a:r>
            <a:r>
              <a:rPr lang="zh-CN" altLang="en-US" b="0" i="0" dirty="0">
                <a:solidFill>
                  <a:srgbClr val="343541"/>
                </a:solidFill>
                <a:effectLst/>
                <a:latin typeface="Söhne"/>
              </a:rPr>
              <a:t>解决方案，利用我们的</a:t>
            </a:r>
            <a:r>
              <a:rPr lang="en-US" altLang="zh-CN" b="0" i="0" dirty="0">
                <a:solidFill>
                  <a:srgbClr val="343541"/>
                </a:solidFill>
                <a:effectLst/>
                <a:latin typeface="Söhne"/>
              </a:rPr>
              <a:t>BlazePose</a:t>
            </a:r>
            <a:r>
              <a:rPr lang="zh-CN" altLang="en-US" b="0" i="0" dirty="0">
                <a:solidFill>
                  <a:srgbClr val="343541"/>
                </a:solidFill>
                <a:effectLst/>
                <a:latin typeface="Söhne"/>
              </a:rPr>
              <a:t>研究从</a:t>
            </a:r>
            <a:r>
              <a:rPr lang="en-US" altLang="zh-CN" b="0" i="0" dirty="0">
                <a:solidFill>
                  <a:srgbClr val="343541"/>
                </a:solidFill>
                <a:effectLst/>
                <a:latin typeface="Söhne"/>
              </a:rPr>
              <a:t>RGB</a:t>
            </a:r>
            <a:r>
              <a:rPr lang="zh-CN" altLang="en-US" b="0" i="0" dirty="0">
                <a:solidFill>
                  <a:srgbClr val="343541"/>
                </a:solidFill>
                <a:effectLst/>
                <a:latin typeface="Söhne"/>
              </a:rPr>
              <a:t>视频帧中推断出整个身体的</a:t>
            </a:r>
            <a:r>
              <a:rPr lang="en-US" altLang="zh-CN" b="0" i="0" dirty="0">
                <a:solidFill>
                  <a:srgbClr val="343541"/>
                </a:solidFill>
                <a:effectLst/>
                <a:latin typeface="Söhne"/>
              </a:rPr>
              <a:t>33</a:t>
            </a:r>
            <a:r>
              <a:rPr lang="zh-CN" altLang="en-US" b="0" i="0" dirty="0">
                <a:solidFill>
                  <a:srgbClr val="343541"/>
                </a:solidFill>
                <a:effectLst/>
                <a:latin typeface="Söhne"/>
              </a:rPr>
              <a:t>个</a:t>
            </a:r>
            <a:r>
              <a:rPr lang="en-US" altLang="zh-CN" b="0" i="0" dirty="0">
                <a:solidFill>
                  <a:srgbClr val="343541"/>
                </a:solidFill>
                <a:effectLst/>
                <a:latin typeface="Söhne"/>
              </a:rPr>
              <a:t>3D</a:t>
            </a:r>
            <a:r>
              <a:rPr lang="zh-CN" altLang="en-US" b="0" i="0" dirty="0">
                <a:solidFill>
                  <a:srgbClr val="343541"/>
                </a:solidFill>
                <a:effectLst/>
                <a:latin typeface="Söhne"/>
              </a:rPr>
              <a:t>地标和背景分割遮罩，</a:t>
            </a:r>
            <a:r>
              <a:rPr lang="en-US" altLang="zh-CN" b="0" i="0" dirty="0">
                <a:solidFill>
                  <a:srgbClr val="343541"/>
                </a:solidFill>
                <a:effectLst/>
                <a:latin typeface="Söhne"/>
              </a:rPr>
              <a:t>BlazePose</a:t>
            </a:r>
            <a:r>
              <a:rPr lang="zh-CN" altLang="en-US" b="0" i="0" dirty="0">
                <a:solidFill>
                  <a:srgbClr val="343541"/>
                </a:solidFill>
                <a:effectLst/>
                <a:latin typeface="Söhne"/>
              </a:rPr>
              <a:t>可以实现的应用程序之一是健身，更具体地说是姿势分类和重复计数。俯卧撑和深蹲作为最常见的练习将用于演示。</a:t>
            </a:r>
            <a:endParaRPr lang="zh-CN" altLang="en-US" dirty="0"/>
          </a:p>
        </p:txBody>
      </p:sp>
      <p:sp>
        <p:nvSpPr>
          <p:cNvPr id="4" name="灯片编号占位符 3"/>
          <p:cNvSpPr>
            <a:spLocks noGrp="1"/>
          </p:cNvSpPr>
          <p:nvPr>
            <p:ph type="sldNum" sz="quarter" idx="5"/>
          </p:nvPr>
        </p:nvSpPr>
        <p:spPr/>
        <p:txBody>
          <a:bodyPr/>
          <a:lstStyle/>
          <a:p>
            <a:fld id="{3E275440-A167-4989-8E70-68A04692D25A}" type="slidenum">
              <a:rPr lang="zh-CN" altLang="en-US" smtClean="0"/>
              <a:t>2</a:t>
            </a:fld>
            <a:endParaRPr lang="zh-CN" altLang="en-US"/>
          </a:p>
        </p:txBody>
      </p:sp>
    </p:spTree>
    <p:extLst>
      <p:ext uri="{BB962C8B-B14F-4D97-AF65-F5344CB8AC3E}">
        <p14:creationId xmlns:p14="http://schemas.microsoft.com/office/powerpoint/2010/main" val="136006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第一阶段：</a:t>
            </a:r>
            <a:endParaRPr lang="en-US" altLang="zh-CN" dirty="0"/>
          </a:p>
          <a:p>
            <a:r>
              <a:rPr lang="zh-CN" altLang="en-US" b="0" i="0" dirty="0">
                <a:solidFill>
                  <a:srgbClr val="343541"/>
                </a:solidFill>
                <a:effectLst/>
                <a:latin typeface="Söhne"/>
              </a:rPr>
              <a:t>学习</a:t>
            </a:r>
            <a:r>
              <a:rPr lang="en-US" altLang="zh-CN" b="0" i="0" dirty="0">
                <a:solidFill>
                  <a:srgbClr val="343541"/>
                </a:solidFill>
                <a:effectLst/>
                <a:latin typeface="Söhne"/>
              </a:rPr>
              <a:t>MediaPipe</a:t>
            </a:r>
            <a:r>
              <a:rPr lang="zh-CN" altLang="en-US" b="0" i="0" dirty="0">
                <a:solidFill>
                  <a:srgbClr val="343541"/>
                </a:solidFill>
                <a:effectLst/>
                <a:latin typeface="Söhne"/>
              </a:rPr>
              <a:t>姿态检测工具包</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第二阶段：</a:t>
            </a:r>
            <a:endParaRPr lang="en-US" altLang="zh-CN" b="0" i="0" dirty="0">
              <a:solidFill>
                <a:srgbClr val="343541"/>
              </a:solidFill>
              <a:effectLst/>
              <a:latin typeface="Söhne"/>
            </a:endParaRPr>
          </a:p>
          <a:p>
            <a:r>
              <a:rPr lang="zh-CN" altLang="en-US" b="0" i="0" dirty="0">
                <a:solidFill>
                  <a:srgbClr val="343541"/>
                </a:solidFill>
                <a:effectLst/>
                <a:latin typeface="Söhne"/>
              </a:rPr>
              <a:t>制作数据集，收集目标练习的图像样本</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第三阶段：</a:t>
            </a:r>
            <a:endParaRPr lang="en-US" altLang="zh-CN" b="0" i="0" dirty="0">
              <a:solidFill>
                <a:srgbClr val="343541"/>
              </a:solidFill>
              <a:effectLst/>
              <a:latin typeface="Söhne"/>
            </a:endParaRPr>
          </a:p>
          <a:p>
            <a:r>
              <a:rPr lang="zh-CN" altLang="en-US" b="0" i="0" dirty="0">
                <a:solidFill>
                  <a:srgbClr val="343541"/>
                </a:solidFill>
                <a:effectLst/>
                <a:latin typeface="Söhne"/>
              </a:rPr>
              <a:t>标注数据集：将数据集中的图片打上标签，并生成标签文件（</a:t>
            </a:r>
            <a:r>
              <a:rPr lang="en-US" altLang="zh-CN" b="0" i="0" dirty="0">
                <a:solidFill>
                  <a:srgbClr val="343541"/>
                </a:solidFill>
                <a:effectLst/>
                <a:latin typeface="Söhne"/>
              </a:rPr>
              <a:t>csv</a:t>
            </a:r>
            <a:r>
              <a:rPr lang="zh-CN" altLang="en-US" b="0" i="0" dirty="0">
                <a:solidFill>
                  <a:srgbClr val="343541"/>
                </a:solidFill>
                <a:effectLst/>
                <a:latin typeface="Söhne"/>
              </a:rPr>
              <a:t>文件）</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第四阶段：</a:t>
            </a:r>
            <a:endParaRPr lang="en-US" altLang="zh-CN" b="0" i="0" dirty="0">
              <a:solidFill>
                <a:srgbClr val="343541"/>
              </a:solidFill>
              <a:effectLst/>
              <a:latin typeface="Söhne"/>
            </a:endParaRPr>
          </a:p>
          <a:p>
            <a:r>
              <a:rPr lang="zh-CN" altLang="en-US" b="0" i="0" dirty="0">
                <a:solidFill>
                  <a:srgbClr val="343541"/>
                </a:solidFill>
                <a:effectLst/>
                <a:latin typeface="Söhne"/>
              </a:rPr>
              <a:t>编写人体姿态分类模块代码</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第五阶段：</a:t>
            </a:r>
            <a:endParaRPr lang="en-US" altLang="zh-CN" b="0" i="0" dirty="0">
              <a:solidFill>
                <a:srgbClr val="343541"/>
              </a:solidFill>
              <a:effectLst/>
              <a:latin typeface="Söhne"/>
            </a:endParaRPr>
          </a:p>
          <a:p>
            <a:r>
              <a:rPr lang="zh-CN" altLang="en-US" b="0" i="0" dirty="0">
                <a:solidFill>
                  <a:srgbClr val="343541"/>
                </a:solidFill>
                <a:effectLst/>
                <a:latin typeface="Söhne"/>
              </a:rPr>
              <a:t>编写计数器模块代码</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第六阶段：</a:t>
            </a:r>
            <a:endParaRPr lang="en-US" altLang="zh-CN" b="0" i="0" dirty="0">
              <a:solidFill>
                <a:srgbClr val="343541"/>
              </a:solidFill>
              <a:effectLst/>
              <a:latin typeface="Söhne"/>
            </a:endParaRPr>
          </a:p>
          <a:p>
            <a:r>
              <a:rPr lang="zh-CN" altLang="en-US" b="0" i="0" dirty="0">
                <a:solidFill>
                  <a:srgbClr val="343541"/>
                </a:solidFill>
                <a:effectLst/>
                <a:latin typeface="Söhne"/>
              </a:rPr>
              <a:t>编写检测视频并计数动作模块、调用摄像头实时检测并计数动作模块</a:t>
            </a:r>
            <a:endParaRPr lang="en-US" altLang="zh-CN" b="0" i="0" dirty="0">
              <a:solidFill>
                <a:srgbClr val="343541"/>
              </a:solidFill>
              <a:effectLst/>
              <a:latin typeface="Söhne"/>
            </a:endParaRPr>
          </a:p>
          <a:p>
            <a:endParaRPr lang="en-US" altLang="zh-CN" b="0" i="0" dirty="0">
              <a:solidFill>
                <a:srgbClr val="343541"/>
              </a:solidFill>
              <a:effectLst/>
              <a:latin typeface="Söhne"/>
            </a:endParaRPr>
          </a:p>
          <a:p>
            <a:r>
              <a:rPr lang="zh-CN" altLang="en-US" b="0" i="0" dirty="0">
                <a:solidFill>
                  <a:srgbClr val="343541"/>
                </a:solidFill>
                <a:effectLst/>
                <a:latin typeface="Söhne"/>
              </a:rPr>
              <a:t>第七阶段：</a:t>
            </a:r>
            <a:endParaRPr lang="en-US" altLang="zh-CN" b="0" i="0" dirty="0">
              <a:solidFill>
                <a:srgbClr val="343541"/>
              </a:solidFill>
              <a:effectLst/>
              <a:latin typeface="Söhne"/>
            </a:endParaRPr>
          </a:p>
          <a:p>
            <a:r>
              <a:rPr lang="zh-CN" altLang="en-US" b="0" i="0" dirty="0">
                <a:solidFill>
                  <a:srgbClr val="343541"/>
                </a:solidFill>
                <a:effectLst/>
                <a:latin typeface="Söhne"/>
              </a:rPr>
              <a:t>测试阶段</a:t>
            </a:r>
            <a:endParaRPr lang="zh-CN" altLang="en-US" dirty="0"/>
          </a:p>
        </p:txBody>
      </p:sp>
      <p:sp>
        <p:nvSpPr>
          <p:cNvPr id="4" name="灯片编号占位符 3"/>
          <p:cNvSpPr>
            <a:spLocks noGrp="1"/>
          </p:cNvSpPr>
          <p:nvPr>
            <p:ph type="sldNum" sz="quarter" idx="5"/>
          </p:nvPr>
        </p:nvSpPr>
        <p:spPr/>
        <p:txBody>
          <a:bodyPr/>
          <a:lstStyle/>
          <a:p>
            <a:fld id="{3E275440-A167-4989-8E70-68A04692D25A}" type="slidenum">
              <a:rPr lang="zh-CN" altLang="en-US" smtClean="0"/>
              <a:t>3</a:t>
            </a:fld>
            <a:endParaRPr lang="zh-CN" altLang="en-US"/>
          </a:p>
        </p:txBody>
      </p:sp>
    </p:spTree>
    <p:extLst>
      <p:ext uri="{BB962C8B-B14F-4D97-AF65-F5344CB8AC3E}">
        <p14:creationId xmlns:p14="http://schemas.microsoft.com/office/powerpoint/2010/main" val="370313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MediaPipe</a:t>
            </a:r>
            <a:r>
              <a:rPr lang="zh-CN" altLang="en-US" b="0" i="0" dirty="0">
                <a:solidFill>
                  <a:srgbClr val="374151"/>
                </a:solidFill>
                <a:effectLst/>
                <a:latin typeface="Söhne"/>
              </a:rPr>
              <a:t>是由</a:t>
            </a:r>
            <a:r>
              <a:rPr lang="en-US" altLang="zh-CN" b="0" i="0" dirty="0">
                <a:solidFill>
                  <a:srgbClr val="374151"/>
                </a:solidFill>
                <a:effectLst/>
                <a:latin typeface="Söhne"/>
              </a:rPr>
              <a:t>Google Research</a:t>
            </a:r>
            <a:r>
              <a:rPr lang="zh-CN" altLang="en-US" b="0" i="0" dirty="0">
                <a:solidFill>
                  <a:srgbClr val="374151"/>
                </a:solidFill>
                <a:effectLst/>
                <a:latin typeface="Söhne"/>
              </a:rPr>
              <a:t>开发和开源的多媒体机器学习应用框架。在</a:t>
            </a:r>
            <a:r>
              <a:rPr lang="en-US" altLang="zh-CN" b="0" i="0" dirty="0">
                <a:solidFill>
                  <a:srgbClr val="374151"/>
                </a:solidFill>
                <a:effectLst/>
                <a:latin typeface="Söhne"/>
              </a:rPr>
              <a:t>Google</a:t>
            </a:r>
            <a:r>
              <a:rPr lang="zh-CN" altLang="en-US" b="0" i="0" dirty="0">
                <a:solidFill>
                  <a:srgbClr val="374151"/>
                </a:solidFill>
                <a:effectLst/>
                <a:latin typeface="Söhne"/>
              </a:rPr>
              <a:t>内部，许多重要产品，如</a:t>
            </a:r>
            <a:r>
              <a:rPr lang="en-US" altLang="zh-CN" b="0" i="0" dirty="0">
                <a:solidFill>
                  <a:srgbClr val="374151"/>
                </a:solidFill>
                <a:effectLst/>
                <a:latin typeface="Söhne"/>
              </a:rPr>
              <a:t>YouTube</a:t>
            </a:r>
            <a:r>
              <a:rPr lang="zh-CN" altLang="en-US" b="0" i="0" dirty="0">
                <a:solidFill>
                  <a:srgbClr val="374151"/>
                </a:solidFill>
                <a:effectLst/>
                <a:latin typeface="Söhne"/>
              </a:rPr>
              <a:t>、</a:t>
            </a:r>
            <a:r>
              <a:rPr lang="en-US" altLang="zh-CN" b="0" i="0" dirty="0">
                <a:solidFill>
                  <a:srgbClr val="374151"/>
                </a:solidFill>
                <a:effectLst/>
                <a:latin typeface="Söhne"/>
              </a:rPr>
              <a:t>Google Lens</a:t>
            </a:r>
            <a:r>
              <a:rPr lang="zh-CN" altLang="en-US" b="0" i="0" dirty="0">
                <a:solidFill>
                  <a:srgbClr val="374151"/>
                </a:solidFill>
                <a:effectLst/>
                <a:latin typeface="Söhne"/>
              </a:rPr>
              <a:t>、</a:t>
            </a:r>
            <a:r>
              <a:rPr lang="en-US" altLang="zh-CN" b="0" i="0" dirty="0">
                <a:solidFill>
                  <a:srgbClr val="374151"/>
                </a:solidFill>
                <a:effectLst/>
                <a:latin typeface="Söhne"/>
              </a:rPr>
              <a:t>ARCore</a:t>
            </a:r>
            <a:r>
              <a:rPr lang="zh-CN" altLang="en-US" b="0" i="0" dirty="0">
                <a:solidFill>
                  <a:srgbClr val="374151"/>
                </a:solidFill>
                <a:effectLst/>
                <a:latin typeface="Söhne"/>
              </a:rPr>
              <a:t>、</a:t>
            </a:r>
            <a:r>
              <a:rPr lang="en-US" altLang="zh-CN" b="0" i="0" dirty="0">
                <a:solidFill>
                  <a:srgbClr val="374151"/>
                </a:solidFill>
                <a:effectLst/>
                <a:latin typeface="Söhne"/>
              </a:rPr>
              <a:t>Google Home</a:t>
            </a:r>
            <a:r>
              <a:rPr lang="zh-CN" altLang="en-US" b="0" i="0" dirty="0">
                <a:solidFill>
                  <a:srgbClr val="374151"/>
                </a:solidFill>
                <a:effectLst/>
                <a:latin typeface="Söhne"/>
              </a:rPr>
              <a:t>和</a:t>
            </a:r>
            <a:r>
              <a:rPr lang="en-US" altLang="zh-CN" b="0" i="0" dirty="0">
                <a:solidFill>
                  <a:srgbClr val="374151"/>
                </a:solidFill>
                <a:effectLst/>
                <a:latin typeface="Söhne"/>
              </a:rPr>
              <a:t>Nest</a:t>
            </a:r>
            <a:r>
              <a:rPr lang="zh-CN" altLang="en-US" b="0" i="0" dirty="0">
                <a:solidFill>
                  <a:srgbClr val="374151"/>
                </a:solidFill>
                <a:effectLst/>
                <a:latin typeface="Söhne"/>
              </a:rPr>
              <a:t>都深度集成了</a:t>
            </a:r>
            <a:r>
              <a:rPr lang="en-US" altLang="zh-CN" b="0" i="0" dirty="0">
                <a:solidFill>
                  <a:srgbClr val="374151"/>
                </a:solidFill>
                <a:effectLst/>
                <a:latin typeface="Söhne"/>
              </a:rPr>
              <a:t>MediaPipe</a:t>
            </a:r>
            <a:r>
              <a:rPr lang="zh-CN" altLang="en-US" b="0" i="0" dirty="0">
                <a:solidFill>
                  <a:srgbClr val="374151"/>
                </a:solidFill>
                <a:effectLst/>
                <a:latin typeface="Söhne"/>
              </a:rPr>
              <a:t>。</a:t>
            </a:r>
            <a:r>
              <a:rPr lang="en-US" altLang="zh-CN" b="0" i="0" dirty="0">
                <a:solidFill>
                  <a:srgbClr val="374151"/>
                </a:solidFill>
                <a:effectLst/>
                <a:latin typeface="Söhne"/>
              </a:rPr>
              <a:t>MediaPipe</a:t>
            </a:r>
            <a:r>
              <a:rPr lang="zh-CN" altLang="en-US" b="0" i="0" dirty="0">
                <a:solidFill>
                  <a:srgbClr val="374151"/>
                </a:solidFill>
                <a:effectLst/>
                <a:latin typeface="Söhne"/>
              </a:rPr>
              <a:t>具有广泛的应用领域，包括目标检测、自拍分割、头发分割、人脸检测、手部跟踪、动作跟踪等等。基于此，可以实现更高级的功能。</a:t>
            </a:r>
            <a:endParaRPr lang="zh-CN" altLang="en-US" dirty="0"/>
          </a:p>
        </p:txBody>
      </p:sp>
      <p:sp>
        <p:nvSpPr>
          <p:cNvPr id="4" name="灯片编号占位符 3"/>
          <p:cNvSpPr>
            <a:spLocks noGrp="1"/>
          </p:cNvSpPr>
          <p:nvPr>
            <p:ph type="sldNum" sz="quarter" idx="5"/>
          </p:nvPr>
        </p:nvSpPr>
        <p:spPr/>
        <p:txBody>
          <a:bodyPr/>
          <a:lstStyle/>
          <a:p>
            <a:fld id="{3E275440-A167-4989-8E70-68A04692D25A}" type="slidenum">
              <a:rPr lang="zh-CN" altLang="en-US" smtClean="0"/>
              <a:t>4</a:t>
            </a:fld>
            <a:endParaRPr lang="zh-CN" altLang="en-US"/>
          </a:p>
        </p:txBody>
      </p:sp>
    </p:spTree>
    <p:extLst>
      <p:ext uri="{BB962C8B-B14F-4D97-AF65-F5344CB8AC3E}">
        <p14:creationId xmlns:p14="http://schemas.microsoft.com/office/powerpoint/2010/main" val="14119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第</a:t>
            </a:r>
            <a:r>
              <a:rPr lang="en-US" altLang="zh-CN" b="0" i="0" dirty="0">
                <a:solidFill>
                  <a:srgbClr val="374151"/>
                </a:solidFill>
                <a:effectLst/>
                <a:latin typeface="Söhne"/>
              </a:rPr>
              <a:t>2</a:t>
            </a:r>
            <a:r>
              <a:rPr lang="zh-CN" altLang="en-US" b="0" i="0" dirty="0">
                <a:solidFill>
                  <a:srgbClr val="374151"/>
                </a:solidFill>
                <a:effectLst/>
                <a:latin typeface="Söhne"/>
              </a:rPr>
              <a:t>阶段（</a:t>
            </a:r>
            <a:r>
              <a:rPr lang="en-US" altLang="zh-CN" b="0" i="0" dirty="0">
                <a:solidFill>
                  <a:srgbClr val="374151"/>
                </a:solidFill>
                <a:effectLst/>
                <a:latin typeface="Söhne"/>
              </a:rPr>
              <a:t>6-8</a:t>
            </a:r>
            <a:r>
              <a:rPr lang="zh-CN" altLang="en-US" b="0" i="0" dirty="0">
                <a:solidFill>
                  <a:srgbClr val="374151"/>
                </a:solidFill>
                <a:effectLst/>
                <a:latin typeface="Söhne"/>
              </a:rPr>
              <a:t>周）</a:t>
            </a:r>
            <a:endParaRPr lang="en-US" altLang="zh-CN" b="0" i="0" dirty="0">
              <a:solidFill>
                <a:srgbClr val="374151"/>
              </a:solidFill>
              <a:effectLst/>
              <a:latin typeface="Söhne"/>
            </a:endParaRPr>
          </a:p>
          <a:p>
            <a:r>
              <a:rPr lang="zh-CN" altLang="en-US" b="0" i="0" dirty="0">
                <a:solidFill>
                  <a:srgbClr val="374151"/>
                </a:solidFill>
                <a:effectLst/>
                <a:latin typeface="Söhne"/>
              </a:rPr>
              <a:t>创建一个数据集，并收集目标运动的图像样本。</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在准备阶段，我们将讨论需要执行哪些运动计数，使用哪种技术来识别和估计运动姿势，并进行数据收集。为了构建一个好的分类器，应该为训练集收集适当的样本：理论上，每种运动的每个最终状态（例如，俯卧撑和深蹲的“上”和“下”位置）应该有几百个样本。收集的样本应涵盖不同的摄像机角度，环境条件，身体形状和运动变化。在实践中，我们将拍摄每个状态约</a:t>
            </a:r>
            <a:r>
              <a:rPr lang="en-US" altLang="zh-CN" b="0" i="0" dirty="0">
                <a:solidFill>
                  <a:srgbClr val="374151"/>
                </a:solidFill>
                <a:effectLst/>
                <a:latin typeface="Söhne"/>
              </a:rPr>
              <a:t>15-25</a:t>
            </a:r>
            <a:r>
              <a:rPr lang="zh-CN" altLang="en-US" b="0" i="0" dirty="0">
                <a:solidFill>
                  <a:srgbClr val="374151"/>
                </a:solidFill>
                <a:effectLst/>
                <a:latin typeface="Söhne"/>
              </a:rPr>
              <a:t>张照片，并且在拍摄时，应注意使角度多样化，每隔</a:t>
            </a:r>
            <a:r>
              <a:rPr lang="en-US" altLang="zh-CN" b="0" i="0" dirty="0">
                <a:solidFill>
                  <a:srgbClr val="374151"/>
                </a:solidFill>
                <a:effectLst/>
                <a:latin typeface="Söhne"/>
              </a:rPr>
              <a:t>15</a:t>
            </a:r>
            <a:r>
              <a:rPr lang="zh-CN" altLang="en-US" b="0" i="0" dirty="0">
                <a:solidFill>
                  <a:srgbClr val="374151"/>
                </a:solidFill>
                <a:effectLst/>
                <a:latin typeface="Söhne"/>
              </a:rPr>
              <a:t>度拍摄一张照片。</a:t>
            </a:r>
            <a:endParaRPr lang="en-US" altLang="zh-CN"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3E275440-A167-4989-8E70-68A04692D25A}" type="slidenum">
              <a:rPr lang="zh-CN" altLang="en-US" smtClean="0"/>
              <a:t>5</a:t>
            </a:fld>
            <a:endParaRPr lang="zh-CN" altLang="en-US"/>
          </a:p>
        </p:txBody>
      </p:sp>
    </p:spTree>
    <p:extLst>
      <p:ext uri="{BB962C8B-B14F-4D97-AF65-F5344CB8AC3E}">
        <p14:creationId xmlns:p14="http://schemas.microsoft.com/office/powerpoint/2010/main" val="26616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第</a:t>
            </a:r>
            <a:r>
              <a:rPr lang="en-US" altLang="zh-CN" b="0" i="0" dirty="0">
                <a:solidFill>
                  <a:srgbClr val="374151"/>
                </a:solidFill>
                <a:effectLst/>
                <a:latin typeface="Söhne"/>
              </a:rPr>
              <a:t>3</a:t>
            </a:r>
            <a:r>
              <a:rPr lang="zh-CN" altLang="en-US" b="0" i="0" dirty="0">
                <a:solidFill>
                  <a:srgbClr val="374151"/>
                </a:solidFill>
                <a:effectLst/>
                <a:latin typeface="Söhne"/>
              </a:rPr>
              <a:t>阶段（</a:t>
            </a:r>
            <a:r>
              <a:rPr lang="en-US" altLang="zh-CN" b="0" i="0" dirty="0">
                <a:solidFill>
                  <a:srgbClr val="374151"/>
                </a:solidFill>
                <a:effectLst/>
                <a:latin typeface="Söhne"/>
              </a:rPr>
              <a:t>8-9</a:t>
            </a:r>
            <a:r>
              <a:rPr lang="zh-CN" altLang="en-US" b="0" i="0" dirty="0">
                <a:solidFill>
                  <a:srgbClr val="374151"/>
                </a:solidFill>
                <a:effectLst/>
                <a:latin typeface="Söhne"/>
              </a:rPr>
              <a:t>周）</a:t>
            </a:r>
            <a:endParaRPr lang="en-US" altLang="zh-CN" b="0" i="0" dirty="0">
              <a:solidFill>
                <a:srgbClr val="374151"/>
              </a:solidFill>
              <a:effectLst/>
              <a:latin typeface="Söhne"/>
            </a:endParaRPr>
          </a:p>
          <a:p>
            <a:r>
              <a:rPr lang="zh-CN" altLang="en-US" b="0" i="0" dirty="0">
                <a:solidFill>
                  <a:srgbClr val="374151"/>
                </a:solidFill>
                <a:effectLst/>
                <a:latin typeface="Söhne"/>
              </a:rPr>
              <a:t>通过对图像进行标注并生成标签文件（</a:t>
            </a:r>
            <a:r>
              <a:rPr lang="en-US" altLang="zh-CN" b="0" i="0" dirty="0">
                <a:solidFill>
                  <a:srgbClr val="374151"/>
                </a:solidFill>
                <a:effectLst/>
                <a:latin typeface="Söhne"/>
              </a:rPr>
              <a:t>CSV</a:t>
            </a:r>
            <a:r>
              <a:rPr lang="zh-CN" altLang="en-US" b="0" i="0" dirty="0">
                <a:solidFill>
                  <a:srgbClr val="374151"/>
                </a:solidFill>
                <a:effectLst/>
                <a:latin typeface="Söhne"/>
              </a:rPr>
              <a:t>文件）来注释数据集。</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74151"/>
                </a:solidFill>
                <a:effectLst/>
                <a:latin typeface="Söhne"/>
              </a:rPr>
              <a:t>第</a:t>
            </a:r>
            <a:r>
              <a:rPr lang="en-US" altLang="zh-CN" b="0" i="0" dirty="0">
                <a:solidFill>
                  <a:srgbClr val="374151"/>
                </a:solidFill>
                <a:effectLst/>
                <a:latin typeface="Söhne"/>
              </a:rPr>
              <a:t>3</a:t>
            </a:r>
            <a:r>
              <a:rPr lang="zh-CN" altLang="en-US" b="0" i="0" dirty="0">
                <a:solidFill>
                  <a:srgbClr val="374151"/>
                </a:solidFill>
                <a:effectLst/>
                <a:latin typeface="Söhne"/>
              </a:rPr>
              <a:t>阶段（</a:t>
            </a:r>
            <a:r>
              <a:rPr lang="en-US" altLang="zh-CN" b="0" i="0" dirty="0">
                <a:solidFill>
                  <a:srgbClr val="374151"/>
                </a:solidFill>
                <a:effectLst/>
                <a:latin typeface="Söhne"/>
              </a:rPr>
              <a:t>9-10</a:t>
            </a:r>
            <a:r>
              <a:rPr lang="zh-CN" altLang="en-US" b="0" i="0" dirty="0">
                <a:solidFill>
                  <a:srgbClr val="374151"/>
                </a:solidFill>
                <a:effectLst/>
                <a:latin typeface="Söhne"/>
              </a:rPr>
              <a:t>周）</a:t>
            </a:r>
            <a:endParaRPr lang="en-US" altLang="zh-CN" b="0" i="0" dirty="0">
              <a:solidFill>
                <a:srgbClr val="374151"/>
              </a:solidFill>
              <a:effectLst/>
              <a:latin typeface="Söhne"/>
            </a:endParaRPr>
          </a:p>
          <a:p>
            <a:r>
              <a:rPr lang="zh-CN" altLang="en-US" b="0" i="0" dirty="0">
                <a:solidFill>
                  <a:srgbClr val="374151"/>
                </a:solidFill>
                <a:effectLst/>
                <a:latin typeface="Söhne"/>
              </a:rPr>
              <a:t>编写人体姿势分类模块的代码</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对于分类器，我们决定选择简单易用的</a:t>
            </a:r>
            <a:r>
              <a:rPr lang="en-US" altLang="zh-CN" b="0" i="0" dirty="0">
                <a:solidFill>
                  <a:srgbClr val="374151"/>
                </a:solidFill>
                <a:effectLst/>
                <a:latin typeface="Söhne"/>
              </a:rPr>
              <a:t>k</a:t>
            </a:r>
            <a:r>
              <a:rPr lang="zh-CN" altLang="en-US" b="0" i="0" dirty="0">
                <a:solidFill>
                  <a:srgbClr val="374151"/>
                </a:solidFill>
                <a:effectLst/>
                <a:latin typeface="Söhne"/>
              </a:rPr>
              <a:t>最近邻算法（</a:t>
            </a:r>
            <a:r>
              <a:rPr lang="en-US" altLang="zh-CN" b="0" i="0" dirty="0">
                <a:solidFill>
                  <a:srgbClr val="374151"/>
                </a:solidFill>
                <a:effectLst/>
                <a:latin typeface="Söhne"/>
              </a:rPr>
              <a:t>k-NN</a:t>
            </a:r>
            <a:r>
              <a:rPr lang="zh-CN" altLang="en-US" b="0" i="0" dirty="0">
                <a:solidFill>
                  <a:srgbClr val="374151"/>
                </a:solidFill>
                <a:effectLst/>
                <a:latin typeface="Söhne"/>
              </a:rPr>
              <a:t>）作为分类器。该算法根据训练集中最接近的样本确定对象的类别，而不是基于每个运动的肢体之间的角度特征。因此，该方法具有良好的泛化能力和通用性，可以广泛应用于对诸如深蹲和俯卧撑等运动中给定姿势进行分类。</a:t>
            </a:r>
            <a:endParaRPr lang="en-US" altLang="zh-CN"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3E275440-A167-4989-8E70-68A04692D25A}" type="slidenum">
              <a:rPr lang="zh-CN" altLang="en-US" smtClean="0"/>
              <a:t>6</a:t>
            </a:fld>
            <a:endParaRPr lang="zh-CN" altLang="en-US"/>
          </a:p>
        </p:txBody>
      </p:sp>
    </p:spTree>
    <p:extLst>
      <p:ext uri="{BB962C8B-B14F-4D97-AF65-F5344CB8AC3E}">
        <p14:creationId xmlns:p14="http://schemas.microsoft.com/office/powerpoint/2010/main" val="333461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第</a:t>
            </a:r>
            <a:r>
              <a:rPr lang="en-US" altLang="zh-CN" b="0" i="0" dirty="0">
                <a:solidFill>
                  <a:srgbClr val="374151"/>
                </a:solidFill>
                <a:effectLst/>
                <a:latin typeface="Söhne"/>
              </a:rPr>
              <a:t>5</a:t>
            </a:r>
            <a:r>
              <a:rPr lang="zh-CN" altLang="en-US" b="0" i="0" dirty="0">
                <a:solidFill>
                  <a:srgbClr val="374151"/>
                </a:solidFill>
                <a:effectLst/>
                <a:latin typeface="Söhne"/>
              </a:rPr>
              <a:t>阶段（</a:t>
            </a:r>
            <a:r>
              <a:rPr lang="en-US" altLang="zh-CN" b="0" i="0" dirty="0">
                <a:solidFill>
                  <a:srgbClr val="374151"/>
                </a:solidFill>
                <a:effectLst/>
                <a:latin typeface="Söhne"/>
              </a:rPr>
              <a:t>10-11</a:t>
            </a:r>
            <a:r>
              <a:rPr lang="zh-CN" altLang="en-US" b="0" i="0" dirty="0">
                <a:solidFill>
                  <a:srgbClr val="374151"/>
                </a:solidFill>
                <a:effectLst/>
                <a:latin typeface="Söhne"/>
              </a:rPr>
              <a:t>周）</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编写计数器代码</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为了计算重复次数，该算法监测目标姿势类别的概率。例如，在深蹲的“上”和“下”末状态的情况下，当“下”姿势类别的概率首次超过某个阈值时，该算法标记为进入“下”姿势类别。一旦概率下降到阈值以下（即人体上升超过某个高度），算法标记为“上”姿势类别，退出并增加计数器。</a:t>
            </a:r>
            <a:endParaRPr lang="en-US" altLang="zh-CN"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3E275440-A167-4989-8E70-68A04692D25A}" type="slidenum">
              <a:rPr lang="zh-CN" altLang="en-US" smtClean="0"/>
              <a:t>7</a:t>
            </a:fld>
            <a:endParaRPr lang="zh-CN" altLang="en-US"/>
          </a:p>
        </p:txBody>
      </p:sp>
    </p:spTree>
    <p:extLst>
      <p:ext uri="{BB962C8B-B14F-4D97-AF65-F5344CB8AC3E}">
        <p14:creationId xmlns:p14="http://schemas.microsoft.com/office/powerpoint/2010/main" val="293595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第六阶段：</a:t>
            </a:r>
            <a:endParaRPr lang="en-US" altLang="zh-CN" b="0" i="0" dirty="0">
              <a:solidFill>
                <a:srgbClr val="374151"/>
              </a:solidFill>
              <a:effectLst/>
              <a:latin typeface="Söhne"/>
            </a:endParaRPr>
          </a:p>
          <a:p>
            <a:r>
              <a:rPr lang="zh-CN" altLang="en-US" b="0" i="0" dirty="0">
                <a:solidFill>
                  <a:srgbClr val="374151"/>
                </a:solidFill>
                <a:effectLst/>
                <a:latin typeface="Söhne"/>
              </a:rPr>
              <a:t>编写代码以检测和计数视频中的动作，并使用相机实现实时检测和计数运动的功能。</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第七阶段：</a:t>
            </a:r>
            <a:endParaRPr lang="en-US" altLang="zh-CN" b="0" i="0" dirty="0">
              <a:solidFill>
                <a:srgbClr val="374151"/>
              </a:solidFill>
              <a:effectLst/>
              <a:latin typeface="Söhne"/>
            </a:endParaRPr>
          </a:p>
          <a:p>
            <a:r>
              <a:rPr lang="zh-CN" altLang="en-US" b="0" i="0" dirty="0">
                <a:solidFill>
                  <a:srgbClr val="374151"/>
                </a:solidFill>
                <a:effectLst/>
                <a:latin typeface="Söhne"/>
              </a:rPr>
              <a:t>在测试阶段，每个组件的代码都会被集成和测试。基于错误信息确定错误并逐一修复。最后，进行最终的总结。</a:t>
            </a:r>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3E275440-A167-4989-8E70-68A04692D25A}" type="slidenum">
              <a:rPr lang="zh-CN" altLang="en-US" smtClean="0"/>
              <a:t>8</a:t>
            </a:fld>
            <a:endParaRPr lang="zh-CN" altLang="en-US"/>
          </a:p>
        </p:txBody>
      </p:sp>
    </p:spTree>
    <p:extLst>
      <p:ext uri="{BB962C8B-B14F-4D97-AF65-F5344CB8AC3E}">
        <p14:creationId xmlns:p14="http://schemas.microsoft.com/office/powerpoint/2010/main" val="302098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86357" y="179030"/>
            <a:ext cx="3785507" cy="1030499"/>
          </a:xfrm>
          <a:prstGeom prst="rect">
            <a:avLst/>
          </a:prstGeom>
        </p:spPr>
      </p:pic>
      <p:sp>
        <p:nvSpPr>
          <p:cNvPr id="7" name="Rectangle 6"/>
          <p:cNvSpPr/>
          <p:nvPr userDrawn="1"/>
        </p:nvSpPr>
        <p:spPr bwMode="auto">
          <a:xfrm>
            <a:off x="-1" y="4653136"/>
            <a:ext cx="12192001" cy="2204865"/>
          </a:xfrm>
          <a:prstGeom prst="rect">
            <a:avLst/>
          </a:prstGeom>
          <a:solidFill>
            <a:srgbClr val="0168B5"/>
          </a:solidFill>
          <a:ln w="9525" cap="flat" cmpd="sng" algn="ctr">
            <a:solidFill>
              <a:srgbClr val="0168B5"/>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endParaRPr>
          </a:p>
        </p:txBody>
      </p:sp>
      <p:grpSp>
        <p:nvGrpSpPr>
          <p:cNvPr id="2" name="Group 1"/>
          <p:cNvGrpSpPr/>
          <p:nvPr userDrawn="1"/>
        </p:nvGrpSpPr>
        <p:grpSpPr>
          <a:xfrm>
            <a:off x="6744071" y="215997"/>
            <a:ext cx="4460364" cy="1043391"/>
            <a:chOff x="6744071" y="215997"/>
            <a:chExt cx="4460364" cy="1043391"/>
          </a:xfrm>
        </p:grpSpPr>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44071" y="215997"/>
              <a:ext cx="1044506" cy="1043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7788577" y="835501"/>
              <a:ext cx="326724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GB" sz="1600" b="0" i="0" kern="1200" spc="-100" baseline="0" dirty="0">
                  <a:solidFill>
                    <a:schemeClr val="tx2">
                      <a:lumMod val="75000"/>
                    </a:schemeClr>
                  </a:solidFill>
                  <a:effectLst/>
                  <a:latin typeface="Lucida Grande CY" pitchFamily="-111" charset="-52"/>
                  <a:ea typeface="ヒラギノ角ゴ Pro W3" pitchFamily="-111" charset="-128"/>
                  <a:cs typeface="+mn-cs"/>
                </a:rPr>
                <a:t>College Of Information Engineering</a:t>
              </a:r>
            </a:p>
          </p:txBody>
        </p:sp>
        <p:sp>
          <p:nvSpPr>
            <p:cNvPr id="20" name="TextBox 19"/>
            <p:cNvSpPr txBox="1"/>
            <p:nvPr userDrawn="1"/>
          </p:nvSpPr>
          <p:spPr>
            <a:xfrm>
              <a:off x="7762735" y="307302"/>
              <a:ext cx="3441700" cy="584775"/>
            </a:xfrm>
            <a:prstGeom prst="rect">
              <a:avLst/>
            </a:prstGeom>
            <a:noFill/>
          </p:spPr>
          <p:txBody>
            <a:bodyPr wrap="square" rtlCol="0">
              <a:spAutoFit/>
            </a:bodyPr>
            <a:lstStyle/>
            <a:p>
              <a:r>
                <a:rPr lang="en-US" sz="3200" b="1" i="0" dirty="0">
                  <a:solidFill>
                    <a:schemeClr val="tx2">
                      <a:lumMod val="75000"/>
                    </a:schemeClr>
                  </a:solidFill>
                  <a:latin typeface="宋体" panose="02010600030101010101" pitchFamily="2" charset="-122"/>
                  <a:ea typeface="宋体" panose="02010600030101010101" pitchFamily="2" charset="-122"/>
                  <a:cs typeface="Microsoft Tai Le" panose="020B0502040204020203" pitchFamily="34" charset="0"/>
                </a:rPr>
                <a:t>信息工程学院</a:t>
              </a: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Benutzerdefiniertes Layout">
    <p:spTree>
      <p:nvGrpSpPr>
        <p:cNvPr id="1" name=""/>
        <p:cNvGrpSpPr/>
        <p:nvPr/>
      </p:nvGrpSpPr>
      <p:grpSpPr>
        <a:xfrm>
          <a:off x="0" y="0"/>
          <a:ext cx="0" cy="0"/>
          <a:chOff x="0" y="0"/>
          <a:chExt cx="0" cy="0"/>
        </a:xfrm>
      </p:grpSpPr>
      <p:sp>
        <p:nvSpPr>
          <p:cNvPr id="35" name="Título 2"/>
          <p:cNvSpPr txBox="1">
            <a:spLocks noGrp="1"/>
          </p:cNvSpPr>
          <p:nvPr>
            <p:ph type="title"/>
          </p:nvPr>
        </p:nvSpPr>
        <p:spPr>
          <a:xfrm>
            <a:off x="-240704" y="170383"/>
            <a:ext cx="12191997" cy="666330"/>
          </a:xfrm>
          <a:prstGeom prst="rect">
            <a:avLst/>
          </a:prstGeom>
        </p:spPr>
        <p:txBody>
          <a:bodyPr/>
          <a:lstStyle>
            <a:lvl1pPr marL="360045" indent="0">
              <a:defRPr sz="3200" b="1">
                <a:latin typeface="Arial" panose="020B0604020202020204" pitchFamily="34" charset="0"/>
                <a:ea typeface="宋体" panose="02010600030101010101" pitchFamily="2" charset="-122"/>
                <a:cs typeface="Arial" panose="020B0604020202020204" pitchFamily="34" charset="0"/>
              </a:defRPr>
            </a:lvl1pPr>
          </a:lstStyle>
          <a:p>
            <a:endParaRPr dirty="0"/>
          </a:p>
        </p:txBody>
      </p:sp>
      <p:sp>
        <p:nvSpPr>
          <p:cNvPr id="15" name="Rectangle 2"/>
          <p:cNvSpPr/>
          <p:nvPr userDrawn="1"/>
        </p:nvSpPr>
        <p:spPr bwMode="auto">
          <a:xfrm>
            <a:off x="0" y="908720"/>
            <a:ext cx="12192000" cy="28800"/>
          </a:xfrm>
          <a:prstGeom prst="rect">
            <a:avLst/>
          </a:prstGeom>
          <a:solidFill>
            <a:srgbClr val="0068B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endParaRPr>
          </a:p>
        </p:txBody>
      </p:sp>
      <p:grpSp>
        <p:nvGrpSpPr>
          <p:cNvPr id="30" name="Group 29"/>
          <p:cNvGrpSpPr>
            <a:grpSpLocks noChangeAspect="1"/>
          </p:cNvGrpSpPr>
          <p:nvPr userDrawn="1"/>
        </p:nvGrpSpPr>
        <p:grpSpPr>
          <a:xfrm>
            <a:off x="7723513" y="251548"/>
            <a:ext cx="3989111" cy="503999"/>
            <a:chOff x="6816609" y="116632"/>
            <a:chExt cx="5273947" cy="666330"/>
          </a:xfrm>
        </p:grpSpPr>
        <p:pic>
          <p:nvPicPr>
            <p:cNvPr id="31" name="Picture 30"/>
            <p:cNvPicPr>
              <a:picLocks noChangeAspect="1"/>
            </p:cNvPicPr>
            <p:nvPr userDrawn="1"/>
          </p:nvPicPr>
          <p:blipFill>
            <a:blip r:embed="rId2"/>
            <a:stretch>
              <a:fillRect/>
            </a:stretch>
          </p:blipFill>
          <p:spPr>
            <a:xfrm>
              <a:off x="6816609" y="116632"/>
              <a:ext cx="2447743" cy="666330"/>
            </a:xfrm>
            <a:prstGeom prst="rect">
              <a:avLst/>
            </a:prstGeom>
          </p:spPr>
        </p:pic>
        <p:pic>
          <p:nvPicPr>
            <p:cNvPr id="32" name="Picture 3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24039" y="116632"/>
              <a:ext cx="660393" cy="65968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a:spLocks noChangeAspect="1"/>
            </p:cNvSpPr>
            <p:nvPr userDrawn="1"/>
          </p:nvSpPr>
          <p:spPr>
            <a:xfrm>
              <a:off x="9922975" y="489825"/>
              <a:ext cx="2167581" cy="261610"/>
            </a:xfrm>
            <a:prstGeom prst="rect">
              <a:avLst/>
            </a:prstGeom>
          </p:spPr>
          <p:txBody>
            <a:bodyPr wrap="none">
              <a:spAutoFit/>
            </a:bodyPr>
            <a:lstStyle>
              <a:defPPr>
                <a:defRPr lang="de-DE"/>
              </a:defPPr>
              <a:lvl1pPr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1pPr>
              <a:lvl2pPr marL="4572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2pPr>
              <a:lvl3pPr marL="9144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3pPr>
              <a:lvl4pPr marL="13716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4pPr>
              <a:lvl5pPr marL="18288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5pPr>
              <a:lvl6pPr marL="2286000" algn="l" defTabSz="914400" rtl="0" eaLnBrk="1" latinLnBrk="0" hangingPunct="1">
                <a:defRPr sz="2400" kern="1200">
                  <a:solidFill>
                    <a:srgbClr val="000000"/>
                  </a:solidFill>
                  <a:latin typeface="Lucida Grande CY" pitchFamily="-111" charset="-52"/>
                  <a:ea typeface="ヒラギノ角ゴ Pro W3" pitchFamily="-111" charset="-128"/>
                  <a:cs typeface="+mn-cs"/>
                </a:defRPr>
              </a:lvl6pPr>
              <a:lvl7pPr marL="2743200" algn="l" defTabSz="914400" rtl="0" eaLnBrk="1" latinLnBrk="0" hangingPunct="1">
                <a:defRPr sz="2400" kern="1200">
                  <a:solidFill>
                    <a:srgbClr val="000000"/>
                  </a:solidFill>
                  <a:latin typeface="Lucida Grande CY" pitchFamily="-111" charset="-52"/>
                  <a:ea typeface="ヒラギノ角ゴ Pro W3" pitchFamily="-111" charset="-128"/>
                  <a:cs typeface="+mn-cs"/>
                </a:defRPr>
              </a:lvl7pPr>
              <a:lvl8pPr marL="3200400" algn="l" defTabSz="914400" rtl="0" eaLnBrk="1" latinLnBrk="0" hangingPunct="1">
                <a:defRPr sz="2400" kern="1200">
                  <a:solidFill>
                    <a:srgbClr val="000000"/>
                  </a:solidFill>
                  <a:latin typeface="Lucida Grande CY" pitchFamily="-111" charset="-52"/>
                  <a:ea typeface="ヒラギノ角ゴ Pro W3" pitchFamily="-111" charset="-128"/>
                  <a:cs typeface="+mn-cs"/>
                </a:defRPr>
              </a:lvl8pPr>
              <a:lvl9pPr marL="3657600" algn="l" defTabSz="914400" rtl="0" eaLnBrk="1" latinLnBrk="0" hangingPunct="1">
                <a:defRPr sz="2400" kern="1200">
                  <a:solidFill>
                    <a:srgbClr val="000000"/>
                  </a:solidFill>
                  <a:latin typeface="Lucida Grande CY" pitchFamily="-111" charset="-52"/>
                  <a:ea typeface="ヒラギノ角ゴ Pro W3" pitchFamily="-111"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GB" sz="1100" b="0" i="0" kern="1200" spc="-100" baseline="0" dirty="0">
                  <a:solidFill>
                    <a:schemeClr val="tx2">
                      <a:lumMod val="75000"/>
                    </a:schemeClr>
                  </a:solidFill>
                  <a:effectLst/>
                  <a:latin typeface="Lucida Grande CY" pitchFamily="-111" charset="-52"/>
                  <a:ea typeface="ヒラギノ角ゴ Pro W3" pitchFamily="-111" charset="-128"/>
                  <a:cs typeface="+mn-cs"/>
                </a:rPr>
                <a:t>College Of Information Engineering</a:t>
              </a:r>
            </a:p>
          </p:txBody>
        </p:sp>
        <p:sp>
          <p:nvSpPr>
            <p:cNvPr id="34" name="TextBox 21"/>
            <p:cNvSpPr txBox="1">
              <a:spLocks noChangeAspect="1"/>
            </p:cNvSpPr>
            <p:nvPr userDrawn="1"/>
          </p:nvSpPr>
          <p:spPr>
            <a:xfrm>
              <a:off x="9922975" y="148570"/>
              <a:ext cx="2005673" cy="447598"/>
            </a:xfrm>
            <a:prstGeom prst="rect">
              <a:avLst/>
            </a:prstGeom>
            <a:noFill/>
          </p:spPr>
          <p:txBody>
            <a:bodyPr wrap="square" rtlCol="0">
              <a:spAutoFit/>
            </a:bodyPr>
            <a:lstStyle>
              <a:defPPr>
                <a:defRPr lang="de-DE"/>
              </a:defPPr>
              <a:lvl1pPr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1pPr>
              <a:lvl2pPr marL="4572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2pPr>
              <a:lvl3pPr marL="9144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3pPr>
              <a:lvl4pPr marL="13716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4pPr>
              <a:lvl5pPr marL="18288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5pPr>
              <a:lvl6pPr marL="2286000" algn="l" defTabSz="914400" rtl="0" eaLnBrk="1" latinLnBrk="0" hangingPunct="1">
                <a:defRPr sz="2400" kern="1200">
                  <a:solidFill>
                    <a:srgbClr val="000000"/>
                  </a:solidFill>
                  <a:latin typeface="Lucida Grande CY" pitchFamily="-111" charset="-52"/>
                  <a:ea typeface="ヒラギノ角ゴ Pro W3" pitchFamily="-111" charset="-128"/>
                  <a:cs typeface="+mn-cs"/>
                </a:defRPr>
              </a:lvl6pPr>
              <a:lvl7pPr marL="2743200" algn="l" defTabSz="914400" rtl="0" eaLnBrk="1" latinLnBrk="0" hangingPunct="1">
                <a:defRPr sz="2400" kern="1200">
                  <a:solidFill>
                    <a:srgbClr val="000000"/>
                  </a:solidFill>
                  <a:latin typeface="Lucida Grande CY" pitchFamily="-111" charset="-52"/>
                  <a:ea typeface="ヒラギノ角ゴ Pro W3" pitchFamily="-111" charset="-128"/>
                  <a:cs typeface="+mn-cs"/>
                </a:defRPr>
              </a:lvl7pPr>
              <a:lvl8pPr marL="3200400" algn="l" defTabSz="914400" rtl="0" eaLnBrk="1" latinLnBrk="0" hangingPunct="1">
                <a:defRPr sz="2400" kern="1200">
                  <a:solidFill>
                    <a:srgbClr val="000000"/>
                  </a:solidFill>
                  <a:latin typeface="Lucida Grande CY" pitchFamily="-111" charset="-52"/>
                  <a:ea typeface="ヒラギノ角ゴ Pro W3" pitchFamily="-111" charset="-128"/>
                  <a:cs typeface="+mn-cs"/>
                </a:defRPr>
              </a:lvl8pPr>
              <a:lvl9pPr marL="3657600" algn="l" defTabSz="914400" rtl="0" eaLnBrk="1" latinLnBrk="0" hangingPunct="1">
                <a:defRPr sz="2400" kern="1200">
                  <a:solidFill>
                    <a:srgbClr val="000000"/>
                  </a:solidFill>
                  <a:latin typeface="Lucida Grande CY" pitchFamily="-111" charset="-52"/>
                  <a:ea typeface="ヒラギノ角ゴ Pro W3" pitchFamily="-111" charset="-128"/>
                  <a:cs typeface="+mn-cs"/>
                </a:defRPr>
              </a:lvl9pPr>
            </a:lstStyle>
            <a:p>
              <a:r>
                <a:rPr lang="en-US" sz="1600" b="1" i="0" dirty="0">
                  <a:solidFill>
                    <a:schemeClr val="tx2">
                      <a:lumMod val="75000"/>
                    </a:schemeClr>
                  </a:solidFill>
                  <a:latin typeface="宋体" panose="02010600030101010101" pitchFamily="2" charset="-122"/>
                  <a:ea typeface="宋体" panose="02010600030101010101" pitchFamily="2" charset="-122"/>
                  <a:cs typeface="Microsoft Tai Le" panose="020B0502040204020203" pitchFamily="34" charset="0"/>
                </a:rPr>
                <a:t>信息工程学院</a:t>
              </a: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86357" y="179030"/>
            <a:ext cx="3785507" cy="1030499"/>
          </a:xfrm>
          <a:prstGeom prst="rect">
            <a:avLst/>
          </a:prstGeom>
        </p:spPr>
      </p:pic>
      <p:sp>
        <p:nvSpPr>
          <p:cNvPr id="7" name="Rectangle 6"/>
          <p:cNvSpPr/>
          <p:nvPr userDrawn="1"/>
        </p:nvSpPr>
        <p:spPr bwMode="auto">
          <a:xfrm>
            <a:off x="-1" y="4653136"/>
            <a:ext cx="12192001" cy="2204865"/>
          </a:xfrm>
          <a:prstGeom prst="rect">
            <a:avLst/>
          </a:prstGeom>
          <a:solidFill>
            <a:srgbClr val="0168B5"/>
          </a:solidFill>
          <a:ln w="9525" cap="flat" cmpd="sng" algn="ctr">
            <a:solidFill>
              <a:srgbClr val="0168B5"/>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endParaRPr>
          </a:p>
        </p:txBody>
      </p:sp>
      <p:grpSp>
        <p:nvGrpSpPr>
          <p:cNvPr id="2" name="Group 1"/>
          <p:cNvGrpSpPr/>
          <p:nvPr userDrawn="1"/>
        </p:nvGrpSpPr>
        <p:grpSpPr>
          <a:xfrm>
            <a:off x="6744071" y="215997"/>
            <a:ext cx="4460364" cy="1043391"/>
            <a:chOff x="6744071" y="215997"/>
            <a:chExt cx="4460364" cy="1043391"/>
          </a:xfrm>
        </p:grpSpPr>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44071" y="215997"/>
              <a:ext cx="1044506" cy="1043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7788577" y="835501"/>
              <a:ext cx="326724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GB" sz="1600" b="0" i="0" kern="1200" spc="-100" baseline="0" dirty="0">
                  <a:solidFill>
                    <a:schemeClr val="tx2">
                      <a:lumMod val="75000"/>
                    </a:schemeClr>
                  </a:solidFill>
                  <a:effectLst/>
                  <a:latin typeface="Lucida Grande CY" pitchFamily="-111" charset="-52"/>
                  <a:ea typeface="ヒラギノ角ゴ Pro W3" pitchFamily="-111" charset="-128"/>
                  <a:cs typeface="+mn-cs"/>
                </a:rPr>
                <a:t>College Of Information Engineering</a:t>
              </a:r>
            </a:p>
          </p:txBody>
        </p:sp>
        <p:sp>
          <p:nvSpPr>
            <p:cNvPr id="20" name="TextBox 19"/>
            <p:cNvSpPr txBox="1"/>
            <p:nvPr userDrawn="1"/>
          </p:nvSpPr>
          <p:spPr>
            <a:xfrm>
              <a:off x="7762735" y="307302"/>
              <a:ext cx="3441700" cy="584775"/>
            </a:xfrm>
            <a:prstGeom prst="rect">
              <a:avLst/>
            </a:prstGeom>
            <a:noFill/>
          </p:spPr>
          <p:txBody>
            <a:bodyPr wrap="square" rtlCol="0">
              <a:spAutoFit/>
            </a:bodyPr>
            <a:lstStyle/>
            <a:p>
              <a:r>
                <a:rPr lang="en-US" sz="3200" b="1" i="0" dirty="0">
                  <a:solidFill>
                    <a:schemeClr val="tx2">
                      <a:lumMod val="75000"/>
                    </a:schemeClr>
                  </a:solidFill>
                  <a:latin typeface="宋体" panose="02010600030101010101" pitchFamily="2" charset="-122"/>
                  <a:ea typeface="宋体" panose="02010600030101010101" pitchFamily="2" charset="-122"/>
                  <a:cs typeface="Microsoft Tai Le" panose="020B0502040204020203" pitchFamily="34" charset="0"/>
                </a:rPr>
                <a:t>信息工程学院</a:t>
              </a: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Benutzerdefiniertes Layout">
    <p:spTree>
      <p:nvGrpSpPr>
        <p:cNvPr id="1" name=""/>
        <p:cNvGrpSpPr/>
        <p:nvPr/>
      </p:nvGrpSpPr>
      <p:grpSpPr>
        <a:xfrm>
          <a:off x="0" y="0"/>
          <a:ext cx="0" cy="0"/>
          <a:chOff x="0" y="0"/>
          <a:chExt cx="0" cy="0"/>
        </a:xfrm>
      </p:grpSpPr>
      <p:sp>
        <p:nvSpPr>
          <p:cNvPr id="35" name="Título 2"/>
          <p:cNvSpPr txBox="1">
            <a:spLocks noGrp="1"/>
          </p:cNvSpPr>
          <p:nvPr>
            <p:ph type="title"/>
          </p:nvPr>
        </p:nvSpPr>
        <p:spPr>
          <a:xfrm>
            <a:off x="-240704" y="170383"/>
            <a:ext cx="12191997" cy="666330"/>
          </a:xfrm>
          <a:prstGeom prst="rect">
            <a:avLst/>
          </a:prstGeom>
        </p:spPr>
        <p:txBody>
          <a:bodyPr/>
          <a:lstStyle>
            <a:lvl1pPr marL="360045" indent="0">
              <a:defRPr sz="3200" b="1">
                <a:latin typeface="Arial" panose="020B0604020202020204" pitchFamily="34" charset="0"/>
                <a:ea typeface="宋体" panose="02010600030101010101" pitchFamily="2" charset="-122"/>
                <a:cs typeface="Arial" panose="020B0604020202020204" pitchFamily="34" charset="0"/>
              </a:defRPr>
            </a:lvl1pPr>
          </a:lstStyle>
          <a:p>
            <a:endParaRPr dirty="0"/>
          </a:p>
        </p:txBody>
      </p:sp>
      <p:sp>
        <p:nvSpPr>
          <p:cNvPr id="15" name="Rectangle 2"/>
          <p:cNvSpPr/>
          <p:nvPr userDrawn="1"/>
        </p:nvSpPr>
        <p:spPr bwMode="auto">
          <a:xfrm>
            <a:off x="0" y="908720"/>
            <a:ext cx="12192000" cy="28800"/>
          </a:xfrm>
          <a:prstGeom prst="rect">
            <a:avLst/>
          </a:prstGeom>
          <a:solidFill>
            <a:srgbClr val="0068B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endParaRPr>
          </a:p>
        </p:txBody>
      </p:sp>
      <p:grpSp>
        <p:nvGrpSpPr>
          <p:cNvPr id="30" name="Group 29"/>
          <p:cNvGrpSpPr>
            <a:grpSpLocks noChangeAspect="1"/>
          </p:cNvGrpSpPr>
          <p:nvPr userDrawn="1"/>
        </p:nvGrpSpPr>
        <p:grpSpPr>
          <a:xfrm>
            <a:off x="7723513" y="251548"/>
            <a:ext cx="3989111" cy="503999"/>
            <a:chOff x="6816609" y="116632"/>
            <a:chExt cx="5273947" cy="666330"/>
          </a:xfrm>
        </p:grpSpPr>
        <p:pic>
          <p:nvPicPr>
            <p:cNvPr id="31" name="Picture 30"/>
            <p:cNvPicPr>
              <a:picLocks noChangeAspect="1"/>
            </p:cNvPicPr>
            <p:nvPr userDrawn="1"/>
          </p:nvPicPr>
          <p:blipFill>
            <a:blip r:embed="rId2"/>
            <a:stretch>
              <a:fillRect/>
            </a:stretch>
          </p:blipFill>
          <p:spPr>
            <a:xfrm>
              <a:off x="6816609" y="116632"/>
              <a:ext cx="2447743" cy="666330"/>
            </a:xfrm>
            <a:prstGeom prst="rect">
              <a:avLst/>
            </a:prstGeom>
          </p:spPr>
        </p:pic>
        <p:pic>
          <p:nvPicPr>
            <p:cNvPr id="32" name="Picture 3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24039" y="116632"/>
              <a:ext cx="660393" cy="65968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a:spLocks noChangeAspect="1"/>
            </p:cNvSpPr>
            <p:nvPr userDrawn="1"/>
          </p:nvSpPr>
          <p:spPr>
            <a:xfrm>
              <a:off x="9922975" y="489825"/>
              <a:ext cx="2167581" cy="261610"/>
            </a:xfrm>
            <a:prstGeom prst="rect">
              <a:avLst/>
            </a:prstGeom>
          </p:spPr>
          <p:txBody>
            <a:bodyPr wrap="none">
              <a:spAutoFit/>
            </a:bodyPr>
            <a:lstStyle>
              <a:defPPr>
                <a:defRPr lang="de-DE"/>
              </a:defPPr>
              <a:lvl1pPr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1pPr>
              <a:lvl2pPr marL="4572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2pPr>
              <a:lvl3pPr marL="9144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3pPr>
              <a:lvl4pPr marL="13716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4pPr>
              <a:lvl5pPr marL="18288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5pPr>
              <a:lvl6pPr marL="2286000" algn="l" defTabSz="914400" rtl="0" eaLnBrk="1" latinLnBrk="0" hangingPunct="1">
                <a:defRPr sz="2400" kern="1200">
                  <a:solidFill>
                    <a:srgbClr val="000000"/>
                  </a:solidFill>
                  <a:latin typeface="Lucida Grande CY" pitchFamily="-111" charset="-52"/>
                  <a:ea typeface="ヒラギノ角ゴ Pro W3" pitchFamily="-111" charset="-128"/>
                  <a:cs typeface="+mn-cs"/>
                </a:defRPr>
              </a:lvl6pPr>
              <a:lvl7pPr marL="2743200" algn="l" defTabSz="914400" rtl="0" eaLnBrk="1" latinLnBrk="0" hangingPunct="1">
                <a:defRPr sz="2400" kern="1200">
                  <a:solidFill>
                    <a:srgbClr val="000000"/>
                  </a:solidFill>
                  <a:latin typeface="Lucida Grande CY" pitchFamily="-111" charset="-52"/>
                  <a:ea typeface="ヒラギノ角ゴ Pro W3" pitchFamily="-111" charset="-128"/>
                  <a:cs typeface="+mn-cs"/>
                </a:defRPr>
              </a:lvl7pPr>
              <a:lvl8pPr marL="3200400" algn="l" defTabSz="914400" rtl="0" eaLnBrk="1" latinLnBrk="0" hangingPunct="1">
                <a:defRPr sz="2400" kern="1200">
                  <a:solidFill>
                    <a:srgbClr val="000000"/>
                  </a:solidFill>
                  <a:latin typeface="Lucida Grande CY" pitchFamily="-111" charset="-52"/>
                  <a:ea typeface="ヒラギノ角ゴ Pro W3" pitchFamily="-111" charset="-128"/>
                  <a:cs typeface="+mn-cs"/>
                </a:defRPr>
              </a:lvl8pPr>
              <a:lvl9pPr marL="3657600" algn="l" defTabSz="914400" rtl="0" eaLnBrk="1" latinLnBrk="0" hangingPunct="1">
                <a:defRPr sz="2400" kern="1200">
                  <a:solidFill>
                    <a:srgbClr val="000000"/>
                  </a:solidFill>
                  <a:latin typeface="Lucida Grande CY" pitchFamily="-111" charset="-52"/>
                  <a:ea typeface="ヒラギノ角ゴ Pro W3" pitchFamily="-111"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GB" sz="1100" b="0" i="0" kern="1200" spc="-100" baseline="0" dirty="0">
                  <a:solidFill>
                    <a:schemeClr val="tx2">
                      <a:lumMod val="75000"/>
                    </a:schemeClr>
                  </a:solidFill>
                  <a:effectLst/>
                  <a:latin typeface="Lucida Grande CY" pitchFamily="-111" charset="-52"/>
                  <a:ea typeface="ヒラギノ角ゴ Pro W3" pitchFamily="-111" charset="-128"/>
                  <a:cs typeface="+mn-cs"/>
                </a:rPr>
                <a:t>College Of Information Engineering</a:t>
              </a:r>
            </a:p>
          </p:txBody>
        </p:sp>
        <p:sp>
          <p:nvSpPr>
            <p:cNvPr id="34" name="TextBox 21"/>
            <p:cNvSpPr txBox="1">
              <a:spLocks noChangeAspect="1"/>
            </p:cNvSpPr>
            <p:nvPr userDrawn="1"/>
          </p:nvSpPr>
          <p:spPr>
            <a:xfrm>
              <a:off x="9922975" y="148570"/>
              <a:ext cx="2005673" cy="447598"/>
            </a:xfrm>
            <a:prstGeom prst="rect">
              <a:avLst/>
            </a:prstGeom>
            <a:noFill/>
          </p:spPr>
          <p:txBody>
            <a:bodyPr wrap="square" rtlCol="0">
              <a:spAutoFit/>
            </a:bodyPr>
            <a:lstStyle>
              <a:defPPr>
                <a:defRPr lang="de-DE"/>
              </a:defPPr>
              <a:lvl1pPr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1pPr>
              <a:lvl2pPr marL="4572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2pPr>
              <a:lvl3pPr marL="9144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3pPr>
              <a:lvl4pPr marL="13716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4pPr>
              <a:lvl5pPr marL="1828800" algn="l" rtl="0" fontAlgn="base">
                <a:spcBef>
                  <a:spcPct val="0"/>
                </a:spcBef>
                <a:spcAft>
                  <a:spcPct val="0"/>
                </a:spcAft>
                <a:defRPr sz="2400" kern="1200">
                  <a:solidFill>
                    <a:srgbClr val="000000"/>
                  </a:solidFill>
                  <a:latin typeface="Lucida Grande CY" pitchFamily="-111" charset="-52"/>
                  <a:ea typeface="ヒラギノ角ゴ Pro W3" pitchFamily="-111" charset="-128"/>
                  <a:cs typeface="+mn-cs"/>
                </a:defRPr>
              </a:lvl5pPr>
              <a:lvl6pPr marL="2286000" algn="l" defTabSz="914400" rtl="0" eaLnBrk="1" latinLnBrk="0" hangingPunct="1">
                <a:defRPr sz="2400" kern="1200">
                  <a:solidFill>
                    <a:srgbClr val="000000"/>
                  </a:solidFill>
                  <a:latin typeface="Lucida Grande CY" pitchFamily="-111" charset="-52"/>
                  <a:ea typeface="ヒラギノ角ゴ Pro W3" pitchFamily="-111" charset="-128"/>
                  <a:cs typeface="+mn-cs"/>
                </a:defRPr>
              </a:lvl6pPr>
              <a:lvl7pPr marL="2743200" algn="l" defTabSz="914400" rtl="0" eaLnBrk="1" latinLnBrk="0" hangingPunct="1">
                <a:defRPr sz="2400" kern="1200">
                  <a:solidFill>
                    <a:srgbClr val="000000"/>
                  </a:solidFill>
                  <a:latin typeface="Lucida Grande CY" pitchFamily="-111" charset="-52"/>
                  <a:ea typeface="ヒラギノ角ゴ Pro W3" pitchFamily="-111" charset="-128"/>
                  <a:cs typeface="+mn-cs"/>
                </a:defRPr>
              </a:lvl7pPr>
              <a:lvl8pPr marL="3200400" algn="l" defTabSz="914400" rtl="0" eaLnBrk="1" latinLnBrk="0" hangingPunct="1">
                <a:defRPr sz="2400" kern="1200">
                  <a:solidFill>
                    <a:srgbClr val="000000"/>
                  </a:solidFill>
                  <a:latin typeface="Lucida Grande CY" pitchFamily="-111" charset="-52"/>
                  <a:ea typeface="ヒラギノ角ゴ Pro W3" pitchFamily="-111" charset="-128"/>
                  <a:cs typeface="+mn-cs"/>
                </a:defRPr>
              </a:lvl8pPr>
              <a:lvl9pPr marL="3657600" algn="l" defTabSz="914400" rtl="0" eaLnBrk="1" latinLnBrk="0" hangingPunct="1">
                <a:defRPr sz="2400" kern="1200">
                  <a:solidFill>
                    <a:srgbClr val="000000"/>
                  </a:solidFill>
                  <a:latin typeface="Lucida Grande CY" pitchFamily="-111" charset="-52"/>
                  <a:ea typeface="ヒラギノ角ゴ Pro W3" pitchFamily="-111" charset="-128"/>
                  <a:cs typeface="+mn-cs"/>
                </a:defRPr>
              </a:lvl9pPr>
            </a:lstStyle>
            <a:p>
              <a:r>
                <a:rPr lang="en-US" sz="1600" b="1" i="0" dirty="0">
                  <a:solidFill>
                    <a:schemeClr val="tx2">
                      <a:lumMod val="75000"/>
                    </a:schemeClr>
                  </a:solidFill>
                  <a:latin typeface="宋体" panose="02010600030101010101" pitchFamily="2" charset="-122"/>
                  <a:ea typeface="宋体" panose="02010600030101010101" pitchFamily="2" charset="-122"/>
                  <a:cs typeface="Microsoft Tai Le" panose="020B0502040204020203" pitchFamily="34" charset="0"/>
                </a:rPr>
                <a:t>信息工程学院</a:t>
              </a: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4BE41A-C8C6-4777-A99B-0BEBA539EC49}"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BDFE7-4EBD-40B7-9B74-CBB387A8EB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BDFE7-4EBD-40B7-9B74-CBB387A8EB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BE41A-C8C6-4777-A99B-0BEBA539EC49}" type="datetimeFigureOut">
              <a:rPr lang="zh-CN" altLang="en-US" smtClean="0"/>
              <a:t>2023/3/28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BDFE7-4EBD-40B7-9B74-CBB387A8EB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443372" y="4302760"/>
            <a:ext cx="11305256" cy="1872208"/>
          </a:xfrm>
          <a:prstGeom prst="rect">
            <a:avLst/>
          </a:prstGeom>
          <a:noFill/>
          <a:ln>
            <a:noFill/>
          </a:ln>
        </p:spPr>
        <p:txBody>
          <a:bodyPr lIns="90000" tIns="50760" rIns="90000" bIns="46800" anchor="b"/>
          <a:lstStyle>
            <a:lvl1pP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1pPr>
            <a:lvl2pPr marL="742950" indent="-28575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2pPr>
            <a:lvl3pPr marL="11430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3pPr>
            <a:lvl4pPr marL="16002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4pPr>
            <a:lvl5pPr marL="20574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5pPr>
            <a:lvl6pPr marL="25146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6pPr>
            <a:lvl7pPr marL="29718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7pPr>
            <a:lvl8pPr marL="34290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8pPr>
            <a:lvl9pPr marL="38862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Lucida Grande CY" pitchFamily="-111" charset="-52"/>
                <a:ea typeface="ヒラギノ角ゴ Pro W3" pitchFamily="-111" charset="-128"/>
              </a:defRPr>
            </a:lvl9pPr>
          </a:lstStyle>
          <a:p>
            <a:pPr algn="ctr" eaLnBrk="1" hangingPunct="1"/>
            <a:endParaRPr lang="en-US" altLang="zh-CN" dirty="0"/>
          </a:p>
          <a:p>
            <a:pPr algn="ctr" eaLnBrk="1" hangingPunct="1"/>
            <a:endParaRPr lang="en-US" altLang="zh-CN" dirty="0"/>
          </a:p>
          <a:p>
            <a:pPr algn="ctr" eaLnBrk="1" hangingPunct="1"/>
            <a:endParaRPr lang="en-US" altLang="zh-CN" dirty="0"/>
          </a:p>
          <a:p>
            <a:pPr algn="ctr" eaLnBrk="1" hangingPunct="1"/>
            <a:endParaRPr lang="en-US" altLang="zh-CN" dirty="0"/>
          </a:p>
          <a:p>
            <a:pPr algn="ctr" eaLnBrk="1" hangingPunct="1"/>
            <a:r>
              <a:rPr lang="en-US" altLang="zh-CN"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Team</a:t>
            </a:r>
            <a:r>
              <a:rPr lang="zh-CN" altLang="en-US"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：王绪龙 </a:t>
            </a:r>
            <a:r>
              <a:rPr lang="en-US" altLang="zh-CN"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202230310264</a:t>
            </a:r>
          </a:p>
          <a:p>
            <a:pPr algn="ctr" eaLnBrk="1" hangingPunct="1"/>
            <a:r>
              <a:rPr lang="zh-CN" altLang="en-US"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王昊 </a:t>
            </a:r>
            <a:r>
              <a:rPr lang="en-US" altLang="zh-CN"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202230310262</a:t>
            </a:r>
          </a:p>
          <a:p>
            <a:pPr algn="ctr" eaLnBrk="1" hangingPunct="1"/>
            <a:r>
              <a:rPr lang="zh-CN" altLang="en-US"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裘罗荧 </a:t>
            </a:r>
            <a:r>
              <a:rPr lang="en-US" altLang="zh-CN" sz="2000" i="1"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202230310247</a:t>
            </a:r>
            <a:endParaRPr lang="en-US" altLang="zh-CN" sz="2000" spc="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
            <a:extLst>
              <a:ext uri="{FF2B5EF4-FFF2-40B4-BE49-F238E27FC236}">
                <a16:creationId xmlns:a16="http://schemas.microsoft.com/office/drawing/2014/main" id="{1366369E-D6EE-EAD2-B45D-F73E0836161F}"/>
              </a:ext>
            </a:extLst>
          </p:cNvPr>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1</a:t>
            </a:fld>
            <a:endParaRPr lang="en-US" altLang="zh-CN"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85E82434-5E50-0C61-9CAF-604D979B6283}"/>
              </a:ext>
            </a:extLst>
          </p:cNvPr>
          <p:cNvSpPr txBox="1"/>
          <p:nvPr/>
        </p:nvSpPr>
        <p:spPr>
          <a:xfrm>
            <a:off x="2656880" y="1914610"/>
            <a:ext cx="8125097" cy="954107"/>
          </a:xfrm>
          <a:prstGeom prst="rect">
            <a:avLst/>
          </a:prstGeom>
          <a:noFill/>
        </p:spPr>
        <p:txBody>
          <a:bodyPr wrap="square" rtlCol="0">
            <a:spAutoFit/>
          </a:bodyPr>
          <a:lstStyle/>
          <a:p>
            <a:r>
              <a:rPr lang="en-US" altLang="zh-CN" sz="2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Real-time AI Fitness Monitoring System</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a:extLst>
              <a:ext uri="{FF2B5EF4-FFF2-40B4-BE49-F238E27FC236}">
                <a16:creationId xmlns:a16="http://schemas.microsoft.com/office/drawing/2014/main" id="{BA499D79-A451-60B8-FDF4-23677DA00893}"/>
              </a:ext>
            </a:extLst>
          </p:cNvPr>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2</a:t>
            </a:fld>
            <a:endParaRPr lang="en-US" altLang="zh-CN" dirty="0">
              <a:latin typeface="Times New Roman" panose="02020603050405020304" pitchFamily="18" charset="0"/>
              <a:cs typeface="Times New Roman" panose="02020603050405020304" pitchFamily="18" charset="0"/>
            </a:endParaRPr>
          </a:p>
        </p:txBody>
      </p:sp>
      <p:sp>
        <p:nvSpPr>
          <p:cNvPr id="5" name="标题 4">
            <a:extLst>
              <a:ext uri="{FF2B5EF4-FFF2-40B4-BE49-F238E27FC236}">
                <a16:creationId xmlns:a16="http://schemas.microsoft.com/office/drawing/2014/main" id="{A410F556-F79B-0B0A-A094-1F01D4819B4F}"/>
              </a:ext>
            </a:extLst>
          </p:cNvPr>
          <p:cNvSpPr>
            <a:spLocks noGrp="1"/>
          </p:cNvSpPr>
          <p:nvPr>
            <p:ph type="title"/>
          </p:nvPr>
        </p:nvSpPr>
        <p:spPr/>
        <p:txBody>
          <a:bodyPr>
            <a:normAutofit/>
          </a:bodyPr>
          <a:lstStyle/>
          <a:p>
            <a:r>
              <a:rPr lang="en-US" altLang="zh-CN" sz="2400" dirty="0"/>
              <a:t>Project Description</a:t>
            </a:r>
            <a:endParaRPr lang="zh-CN" altLang="en-US" sz="2400" dirty="0"/>
          </a:p>
        </p:txBody>
      </p:sp>
      <p:sp>
        <p:nvSpPr>
          <p:cNvPr id="10" name="文本框 9">
            <a:extLst>
              <a:ext uri="{FF2B5EF4-FFF2-40B4-BE49-F238E27FC236}">
                <a16:creationId xmlns:a16="http://schemas.microsoft.com/office/drawing/2014/main" id="{11CE4A18-328D-96F3-DA7A-079DBE42226A}"/>
              </a:ext>
            </a:extLst>
          </p:cNvPr>
          <p:cNvSpPr txBox="1"/>
          <p:nvPr/>
        </p:nvSpPr>
        <p:spPr>
          <a:xfrm>
            <a:off x="426720" y="1402080"/>
            <a:ext cx="10807337" cy="4893647"/>
          </a:xfrm>
          <a:prstGeom prst="rect">
            <a:avLst/>
          </a:prstGeom>
          <a:noFill/>
        </p:spPr>
        <p:txBody>
          <a:bodyPr wrap="square" rtlCol="0">
            <a:spAutoFit/>
          </a:bodyPr>
          <a:lstStyle/>
          <a:p>
            <a:r>
              <a:rPr lang="en-US" altLang="zh-CN" sz="2400" kern="100" dirty="0">
                <a:effectLst/>
                <a:latin typeface="Segoe UI" panose="020B0502040204020203" pitchFamily="34" charset="0"/>
                <a:ea typeface="等线" panose="02010600030101010101" pitchFamily="2" charset="-122"/>
                <a:cs typeface="Times New Roman" panose="02020603050405020304" pitchFamily="18" charset="0"/>
              </a:rPr>
              <a:t>Based on human posture, we can develop various applications, such as fitness or yoga trackers. As an example, we showcase an AI Squat Counter, which can automatically track user data or verify the quality of the performed exercise. Such use cases can be achieved by using additional classifier networks or simple pairwise distance lookup algorithms that match the closest pose in a normalized pose space. This project uses the MediaPipe toolkit, where MediaPipe Pose is an ML solution for high-fidelity body pose tracking, leveraging our BlazePose research to infer 33 3D landmarks and background segmentation masks for the entire body from RGB video frames. One of the applications that BlazePose can achieve is fitness, specifically posture classification and repetition counting. Push-ups and squats, as the most common exercises, will be used for demonstration.</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3</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335280" y="13271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50101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标题 7">
            <a:extLst>
              <a:ext uri="{FF2B5EF4-FFF2-40B4-BE49-F238E27FC236}">
                <a16:creationId xmlns:a16="http://schemas.microsoft.com/office/drawing/2014/main" id="{E346FA86-D991-9568-B384-A654F23D3D5F}"/>
              </a:ext>
            </a:extLst>
          </p:cNvPr>
          <p:cNvSpPr>
            <a:spLocks noGrp="1"/>
          </p:cNvSpPr>
          <p:nvPr>
            <p:ph type="title"/>
          </p:nvPr>
        </p:nvSpPr>
        <p:spPr/>
        <p:txBody>
          <a:bodyPr>
            <a:normAutofit/>
          </a:bodyPr>
          <a:lstStyle/>
          <a:p>
            <a:r>
              <a:rPr lang="en-US" altLang="zh-CN" sz="2400" dirty="0"/>
              <a:t>Project Plan</a:t>
            </a:r>
            <a:endParaRPr lang="zh-CN" altLang="en-US" sz="2400" dirty="0"/>
          </a:p>
        </p:txBody>
      </p:sp>
      <p:sp>
        <p:nvSpPr>
          <p:cNvPr id="9" name="文本框 8">
            <a:extLst>
              <a:ext uri="{FF2B5EF4-FFF2-40B4-BE49-F238E27FC236}">
                <a16:creationId xmlns:a16="http://schemas.microsoft.com/office/drawing/2014/main" id="{3DAAB487-C8D0-37F2-75CB-83B53DC658CA}"/>
              </a:ext>
            </a:extLst>
          </p:cNvPr>
          <p:cNvSpPr txBox="1"/>
          <p:nvPr/>
        </p:nvSpPr>
        <p:spPr>
          <a:xfrm>
            <a:off x="152400" y="1203158"/>
            <a:ext cx="11602453" cy="492442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Phase1 (4-6 weeks)</a:t>
            </a:r>
          </a:p>
          <a:p>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Learn MediaPipe Pose Detection Toolkit</a:t>
            </a:r>
            <a:endParaRPr lang="en-US" altLang="zh-CN" dirty="0"/>
          </a:p>
          <a:p>
            <a:pPr marL="342900" indent="-342900">
              <a:buFont typeface="Wingdings" panose="05000000000000000000" pitchFamily="2" charset="2"/>
              <a:buChar char="l"/>
            </a:pPr>
            <a:r>
              <a:rPr lang="en-US" altLang="zh-CN" sz="2400" dirty="0"/>
              <a:t>Phase2</a:t>
            </a:r>
            <a:r>
              <a:rPr lang="zh-CN" altLang="en-US" sz="2400" dirty="0"/>
              <a:t>（</a:t>
            </a:r>
            <a:r>
              <a:rPr lang="en-US" altLang="zh-CN" sz="2400" dirty="0"/>
              <a:t>6-8 weeks</a:t>
            </a:r>
            <a:r>
              <a:rPr lang="zh-CN" altLang="en-US" sz="2400" dirty="0"/>
              <a:t>）</a:t>
            </a:r>
            <a:endParaRPr lang="en-US" altLang="zh-CN" sz="2400" dirty="0"/>
          </a:p>
          <a:p>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Create a dataset and collect image samples of the target exercises.</a:t>
            </a:r>
            <a:endParaRPr lang="en-US" altLang="zh-CN" dirty="0"/>
          </a:p>
          <a:p>
            <a:pPr marL="342900" indent="-342900">
              <a:buFont typeface="Wingdings" panose="05000000000000000000" pitchFamily="2" charset="2"/>
              <a:buChar char="l"/>
            </a:pPr>
            <a:r>
              <a:rPr lang="en-US" altLang="zh-CN" sz="2400" dirty="0"/>
              <a:t>Phase3</a:t>
            </a:r>
            <a:r>
              <a:rPr lang="zh-CN" altLang="en-US" sz="2400" dirty="0"/>
              <a:t>（</a:t>
            </a:r>
            <a:r>
              <a:rPr lang="en-US" altLang="zh-CN" sz="2400" dirty="0"/>
              <a:t>8-9 weeks</a:t>
            </a:r>
            <a:r>
              <a:rPr lang="zh-CN" altLang="en-US" sz="2400" dirty="0"/>
              <a:t>）</a:t>
            </a:r>
            <a:endParaRPr lang="en-US" altLang="zh-CN" sz="2400" dirty="0"/>
          </a:p>
          <a:p>
            <a:r>
              <a:rPr lang="en-US" altLang="zh-CN" sz="2000" dirty="0">
                <a:solidFill>
                  <a:srgbClr val="374151"/>
                </a:solidFill>
                <a:effectLst/>
                <a:latin typeface="Segoe UI" panose="020B0502040204020203" pitchFamily="34" charset="0"/>
                <a:ea typeface="等线" panose="02010600030101010101" pitchFamily="2" charset="-122"/>
              </a:rPr>
              <a:t>Annotate the dataset by labeling the images and generating a label file (CSV file).</a:t>
            </a:r>
            <a:endParaRPr lang="en-US" altLang="zh-CN" sz="2000" dirty="0"/>
          </a:p>
          <a:p>
            <a:pPr marL="342900" indent="-342900">
              <a:buFont typeface="Wingdings" panose="05000000000000000000" pitchFamily="2" charset="2"/>
              <a:buChar char="l"/>
            </a:pPr>
            <a:r>
              <a:rPr lang="en-US" altLang="zh-CN" sz="2400" dirty="0"/>
              <a:t>Phase4 </a:t>
            </a:r>
            <a:r>
              <a:rPr lang="zh-CN" altLang="en-US" sz="2400" dirty="0"/>
              <a:t>（</a:t>
            </a:r>
            <a:r>
              <a:rPr lang="en-US" altLang="zh-CN" sz="2400" dirty="0"/>
              <a:t>9-10 weeks</a:t>
            </a:r>
            <a:r>
              <a:rPr lang="zh-CN" altLang="en-US" sz="2400" dirty="0"/>
              <a:t>）</a:t>
            </a:r>
            <a:endParaRPr lang="en-US" altLang="zh-CN" sz="2400" dirty="0"/>
          </a:p>
          <a:p>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Write the code for the human pose classification module.</a:t>
            </a:r>
            <a:endParaRPr lang="en-US" altLang="zh-CN" dirty="0"/>
          </a:p>
          <a:p>
            <a:pPr marL="342900" indent="-342900">
              <a:buFont typeface="Wingdings" panose="05000000000000000000" pitchFamily="2" charset="2"/>
              <a:buChar char="l"/>
            </a:pPr>
            <a:r>
              <a:rPr lang="en-US" altLang="zh-CN" sz="2400" dirty="0"/>
              <a:t>Phase5 </a:t>
            </a:r>
            <a:r>
              <a:rPr lang="zh-CN" altLang="en-US" sz="2400" dirty="0"/>
              <a:t>（</a:t>
            </a:r>
            <a:r>
              <a:rPr lang="en-US" altLang="zh-CN" sz="2400" dirty="0"/>
              <a:t>10-11 weeks</a:t>
            </a:r>
            <a:r>
              <a:rPr lang="zh-CN" altLang="en-US" sz="2400" dirty="0"/>
              <a:t>）</a:t>
            </a:r>
            <a:endParaRPr lang="en-US" altLang="zh-CN" sz="2400" dirty="0"/>
          </a:p>
          <a:p>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Writing code for the counter module.</a:t>
            </a:r>
            <a:endParaRPr lang="en-US" altLang="zh-CN" dirty="0"/>
          </a:p>
          <a:p>
            <a:pPr marL="342900" indent="-342900">
              <a:buFont typeface="Wingdings" panose="05000000000000000000" pitchFamily="2" charset="2"/>
              <a:buChar char="l"/>
            </a:pPr>
            <a:r>
              <a:rPr lang="en-US" altLang="zh-CN" sz="2400" dirty="0"/>
              <a:t>Phase6</a:t>
            </a:r>
            <a:r>
              <a:rPr lang="zh-CN" altLang="en-US" sz="2400" dirty="0"/>
              <a:t>（</a:t>
            </a:r>
            <a:r>
              <a:rPr lang="en-US" altLang="zh-CN" sz="2400" dirty="0"/>
              <a:t>11-13weeks</a:t>
            </a:r>
            <a:r>
              <a:rPr lang="zh-CN" altLang="en-US" sz="2400" dirty="0"/>
              <a:t>）</a:t>
            </a:r>
            <a:endParaRPr lang="en-US" altLang="zh-CN" sz="2400" dirty="0"/>
          </a:p>
          <a:p>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Write code for detecting and counting movements in videos, and for real-time detection and counting of movements using a camera.</a:t>
            </a:r>
            <a:endParaRPr lang="en-US" altLang="zh-CN" dirty="0"/>
          </a:p>
          <a:p>
            <a:pPr marL="342900" indent="-342900">
              <a:buFont typeface="Wingdings" panose="05000000000000000000" pitchFamily="2" charset="2"/>
              <a:buChar char="l"/>
            </a:pPr>
            <a:r>
              <a:rPr lang="en-US" altLang="zh-CN" sz="2400" dirty="0"/>
              <a:t>Phase7 </a:t>
            </a:r>
            <a:r>
              <a:rPr lang="zh-CN" altLang="en-US" sz="2400" dirty="0"/>
              <a:t>（</a:t>
            </a:r>
            <a:r>
              <a:rPr lang="en-US" altLang="zh-CN" sz="2400" dirty="0"/>
              <a:t>13-15 weeks</a:t>
            </a:r>
            <a:r>
              <a:rPr lang="zh-CN" altLang="en-US" sz="2400" dirty="0"/>
              <a:t>）</a:t>
            </a:r>
            <a:endParaRPr lang="en-US" altLang="zh-CN" sz="2400" dirty="0"/>
          </a:p>
          <a:p>
            <a:r>
              <a:rPr lang="en-US" altLang="zh-CN" sz="1800" dirty="0">
                <a:solidFill>
                  <a:srgbClr val="374151"/>
                </a:solidFill>
                <a:effectLst/>
                <a:latin typeface="Segoe UI" panose="020B0502040204020203" pitchFamily="34" charset="0"/>
                <a:ea typeface="等线" panose="02010600030101010101" pitchFamily="2" charset="-122"/>
              </a:rPr>
              <a:t>testing phase</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4</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C5CF1CF-A418-7615-BFD6-3E0AFEDF2EC9}"/>
              </a:ext>
            </a:extLst>
          </p:cNvPr>
          <p:cNvSpPr txBox="1"/>
          <p:nvPr/>
        </p:nvSpPr>
        <p:spPr>
          <a:xfrm>
            <a:off x="152400" y="1143000"/>
            <a:ext cx="11722768" cy="4339650"/>
          </a:xfrm>
          <a:prstGeom prst="rect">
            <a:avLst/>
          </a:prstGeom>
          <a:noFill/>
        </p:spPr>
        <p:txBody>
          <a:bodyPr wrap="square" rtlCol="0">
            <a:spAutoFit/>
          </a:bodyPr>
          <a:lstStyle/>
          <a:p>
            <a:r>
              <a:rPr lang="en-US" altLang="zh-CN" sz="2800" dirty="0"/>
              <a:t>Phase1 (4-6 weeks)</a:t>
            </a:r>
          </a:p>
          <a:p>
            <a:endParaRPr lang="en-US" altLang="zh-CN" sz="2800" dirty="0"/>
          </a:p>
          <a:p>
            <a:pPr marL="342900" indent="-342900">
              <a:buFont typeface="Arial" panose="020B0604020202020204" pitchFamily="34" charset="0"/>
              <a:buChar char="•"/>
            </a:pPr>
            <a:r>
              <a:rPr lang="en-US" altLang="zh-CN" sz="2400" kern="100" dirty="0">
                <a:latin typeface="Segoe UI" panose="020B0502040204020203" pitchFamily="34" charset="0"/>
                <a:ea typeface="等线" panose="02010600030101010101" pitchFamily="2" charset="-122"/>
                <a:cs typeface="Times New Roman" panose="02020603050405020304" pitchFamily="18" charset="0"/>
              </a:rPr>
              <a:t>Learn MediaPipe Pose Detection Toolkit</a:t>
            </a:r>
          </a:p>
          <a:p>
            <a:endParaRPr lang="zh-CN" altLang="zh-CN" sz="2400" kern="100" dirty="0">
              <a:latin typeface="Segoe UI" panose="020B0502040204020203" pitchFamily="34" charset="0"/>
              <a:ea typeface="等线" panose="02010600030101010101" pitchFamily="2" charset="-122"/>
              <a:cs typeface="Times New Roman" panose="02020603050405020304" pitchFamily="18" charset="0"/>
            </a:endParaRPr>
          </a:p>
          <a:p>
            <a:r>
              <a:rPr lang="en-US" altLang="zh-CN" sz="2400" kern="100" dirty="0">
                <a:latin typeface="Segoe UI" panose="020B0502040204020203" pitchFamily="34" charset="0"/>
                <a:ea typeface="等线" panose="02010600030101010101" pitchFamily="2" charset="-122"/>
                <a:cs typeface="Times New Roman" panose="02020603050405020304" pitchFamily="18" charset="0"/>
              </a:rPr>
              <a:t>MediaPipe is a multimedia machine learning application framework developed and open-sourced by Google Research. At Google, a number of important products such as YouTube, Google Lens, ARCore, Google Home, and Nest have deeply integrated MediaPipe. MediaPipe has a wide range of applications, including object detection, selfie segmentation, hair segmentation, face detection, hand tracking, motion tracking, and more. Based on this, more advanced functionality can be achieved.</a:t>
            </a:r>
            <a:endParaRPr lang="zh-CN" altLang="zh-CN" sz="2400" kern="100" dirty="0">
              <a:latin typeface="Segoe UI" panose="020B0502040204020203" pitchFamily="34" charset="0"/>
              <a:ea typeface="等线" panose="02010600030101010101" pitchFamily="2" charset="-122"/>
              <a:cs typeface="Times New Roman" panose="02020603050405020304" pitchFamily="18" charset="0"/>
            </a:endParaRPr>
          </a:p>
          <a:p>
            <a:endParaRPr lang="zh-CN" altLang="en-US" sz="2800" dirty="0"/>
          </a:p>
        </p:txBody>
      </p:sp>
    </p:spTree>
    <p:extLst>
      <p:ext uri="{BB962C8B-B14F-4D97-AF65-F5344CB8AC3E}">
        <p14:creationId xmlns:p14="http://schemas.microsoft.com/office/powerpoint/2010/main" val="347225648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5</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C5CF1CF-A418-7615-BFD6-3E0AFEDF2EC9}"/>
              </a:ext>
            </a:extLst>
          </p:cNvPr>
          <p:cNvSpPr txBox="1"/>
          <p:nvPr/>
        </p:nvSpPr>
        <p:spPr>
          <a:xfrm>
            <a:off x="152400" y="1143000"/>
            <a:ext cx="11722768" cy="5078313"/>
          </a:xfrm>
          <a:prstGeom prst="rect">
            <a:avLst/>
          </a:prstGeom>
          <a:noFill/>
        </p:spPr>
        <p:txBody>
          <a:bodyPr wrap="square" rtlCol="0">
            <a:spAutoFit/>
          </a:bodyPr>
          <a:lstStyle/>
          <a:p>
            <a:r>
              <a:rPr lang="en-US" altLang="zh-CN" sz="2800" dirty="0"/>
              <a:t>Phase2 (6-8 weeks)</a:t>
            </a:r>
          </a:p>
          <a:p>
            <a:endParaRPr lang="en-US" altLang="zh-CN" sz="2800" dirty="0"/>
          </a:p>
          <a:p>
            <a:pPr marL="342900" indent="-342900">
              <a:buFont typeface="Arial" panose="020B0604020202020204" pitchFamily="34" charset="0"/>
              <a:buChar char="•"/>
            </a:pPr>
            <a:r>
              <a:rPr lang="en-US" altLang="zh-CN" sz="2400" kern="100" dirty="0">
                <a:latin typeface="Segoe UI" panose="020B0502040204020203" pitchFamily="34" charset="0"/>
                <a:ea typeface="等线" panose="02010600030101010101" pitchFamily="2" charset="-122"/>
                <a:cs typeface="Times New Roman" panose="02020603050405020304" pitchFamily="18" charset="0"/>
              </a:rPr>
              <a:t>Create a dataset and collect image samples of the target exercises</a:t>
            </a:r>
          </a:p>
          <a:p>
            <a:endParaRPr lang="en-US" altLang="zh-CN" sz="2800" dirty="0"/>
          </a:p>
          <a:p>
            <a:r>
              <a:rPr lang="en-US" altLang="zh-CN" sz="2400" kern="100" dirty="0">
                <a:latin typeface="Segoe UI" panose="020B0502040204020203" pitchFamily="34" charset="0"/>
                <a:ea typeface="等线" panose="02010600030101010101" pitchFamily="2" charset="-122"/>
                <a:cs typeface="Times New Roman" panose="02020603050405020304" pitchFamily="18" charset="0"/>
              </a:rPr>
              <a:t>In the preparatory stage, we will discuss which exercise counts need to be performed, which technology to use for recognizing and estimating exercise postures, and perform data collection. To build a good classifier, appropriate samples should be collected for the training set: in theory, there should be several hundred samples for each final state of each exercise (e.g., the "up" and "down" positions of push-ups and squats). The collected samples should cover different camera angles, environmental conditions, body shapes, and motion variations. In practice, we will take about 15-25 shots of each state, and when shooting, we should pay attention to diversifying the angles, taking one shot every 15 degrees.</a:t>
            </a:r>
            <a:endParaRPr lang="zh-CN" altLang="en-US" sz="2400" kern="100" dirty="0">
              <a:latin typeface="Segoe UI" panose="020B0502040204020203" pitchFamily="34" charset="0"/>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6</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C5CF1CF-A418-7615-BFD6-3E0AFEDF2EC9}"/>
              </a:ext>
            </a:extLst>
          </p:cNvPr>
          <p:cNvSpPr txBox="1"/>
          <p:nvPr/>
        </p:nvSpPr>
        <p:spPr>
          <a:xfrm>
            <a:off x="152400" y="1143000"/>
            <a:ext cx="11722768" cy="1261884"/>
          </a:xfrm>
          <a:prstGeom prst="rect">
            <a:avLst/>
          </a:prstGeom>
          <a:noFill/>
        </p:spPr>
        <p:txBody>
          <a:bodyPr wrap="square" rtlCol="0">
            <a:spAutoFit/>
          </a:bodyPr>
          <a:lstStyle/>
          <a:p>
            <a:r>
              <a:rPr lang="en-US" altLang="zh-CN" sz="2800" dirty="0"/>
              <a:t>Phase3 (8-9 weeks)</a:t>
            </a:r>
          </a:p>
          <a:p>
            <a:endParaRPr lang="en-US" altLang="zh-CN" sz="2800" dirty="0"/>
          </a:p>
          <a:p>
            <a:pPr marL="342900" indent="-342900">
              <a:buFont typeface="Arial" panose="020B0604020202020204" pitchFamily="34" charset="0"/>
              <a:buChar char="•"/>
            </a:pPr>
            <a:r>
              <a:rPr lang="en-US" altLang="zh-CN" sz="2000" dirty="0">
                <a:effectLst/>
                <a:latin typeface="Segoe UI" panose="020B0502040204020203" pitchFamily="34" charset="0"/>
                <a:ea typeface="等线" panose="02010600030101010101" pitchFamily="2" charset="-122"/>
              </a:rPr>
              <a:t>Annotate</a:t>
            </a:r>
            <a:r>
              <a:rPr lang="en-US" altLang="zh-CN" sz="2000" dirty="0">
                <a:solidFill>
                  <a:srgbClr val="374151"/>
                </a:solidFill>
                <a:effectLst/>
                <a:latin typeface="Segoe UI" panose="020B0502040204020203" pitchFamily="34" charset="0"/>
                <a:ea typeface="等线" panose="02010600030101010101" pitchFamily="2" charset="-122"/>
              </a:rPr>
              <a:t> the dataset by labeling the images and generating a label file (CSV file).</a:t>
            </a:r>
            <a:endParaRPr lang="en-US" altLang="zh-CN" sz="3200" dirty="0"/>
          </a:p>
        </p:txBody>
      </p:sp>
      <p:sp>
        <p:nvSpPr>
          <p:cNvPr id="3" name="文本框 2">
            <a:extLst>
              <a:ext uri="{FF2B5EF4-FFF2-40B4-BE49-F238E27FC236}">
                <a16:creationId xmlns:a16="http://schemas.microsoft.com/office/drawing/2014/main" id="{C5270514-90F2-5E42-BDA1-33D50FD92DC0}"/>
              </a:ext>
            </a:extLst>
          </p:cNvPr>
          <p:cNvSpPr txBox="1"/>
          <p:nvPr/>
        </p:nvSpPr>
        <p:spPr>
          <a:xfrm>
            <a:off x="152400" y="2735251"/>
            <a:ext cx="11157284" cy="3908762"/>
          </a:xfrm>
          <a:prstGeom prst="rect">
            <a:avLst/>
          </a:prstGeom>
          <a:noFill/>
        </p:spPr>
        <p:txBody>
          <a:bodyPr wrap="square" rtlCol="0">
            <a:spAutoFit/>
          </a:bodyPr>
          <a:lstStyle/>
          <a:p>
            <a:r>
              <a:rPr lang="en-US" altLang="zh-CN" sz="2800" dirty="0"/>
              <a:t>Phase4 (9-10 weeks)</a:t>
            </a:r>
          </a:p>
          <a:p>
            <a:endParaRPr lang="en-US" altLang="zh-CN" sz="2800" dirty="0"/>
          </a:p>
          <a:p>
            <a:pPr marL="285750" indent="-285750">
              <a:buFont typeface="Arial" panose="020B0604020202020204" pitchFamily="34" charset="0"/>
              <a:buChar char="•"/>
            </a:pPr>
            <a:r>
              <a:rPr lang="en-US" altLang="zh-CN" sz="2000" kern="100" dirty="0">
                <a:effectLst/>
                <a:latin typeface="Segoe UI" panose="020B0502040204020203" pitchFamily="34" charset="0"/>
                <a:ea typeface="等线" panose="02010600030101010101" pitchFamily="2" charset="-122"/>
                <a:cs typeface="Times New Roman" panose="02020603050405020304" pitchFamily="18" charset="0"/>
              </a:rPr>
              <a:t>Write the code for the human pose classification module.</a:t>
            </a: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100" dirty="0">
                <a:effectLst/>
                <a:latin typeface="Segoe UI" panose="020B0502040204020203" pitchFamily="34" charset="0"/>
                <a:ea typeface="等线" panose="02010600030101010101" pitchFamily="2" charset="-122"/>
                <a:cs typeface="Times New Roman" panose="02020603050405020304" pitchFamily="18" charset="0"/>
              </a:rPr>
              <a:t>For the classifier, we decided to choose the simple and easy-to-use k-nearest neighbors algorithm (k-NN) as the classifier. This algorithm determines the category of an object based on the closest samples in the training set, rather than based on the angular characteristics between the limbs of each exercise. Therefore, this method has good generalization and versatility, and can be widely used to classify given postures in exercises such as squats and push-ups.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2800" dirty="0"/>
          </a:p>
          <a:p>
            <a:endParaRPr lang="zh-CN" altLang="en-US" sz="2800" dirty="0"/>
          </a:p>
        </p:txBody>
      </p:sp>
    </p:spTree>
    <p:extLst>
      <p:ext uri="{BB962C8B-B14F-4D97-AF65-F5344CB8AC3E}">
        <p14:creationId xmlns:p14="http://schemas.microsoft.com/office/powerpoint/2010/main" val="387662208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7</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C5CF1CF-A418-7615-BFD6-3E0AFEDF2EC9}"/>
              </a:ext>
            </a:extLst>
          </p:cNvPr>
          <p:cNvSpPr txBox="1"/>
          <p:nvPr/>
        </p:nvSpPr>
        <p:spPr>
          <a:xfrm>
            <a:off x="152400" y="1143000"/>
            <a:ext cx="11722768" cy="3108543"/>
          </a:xfrm>
          <a:prstGeom prst="rect">
            <a:avLst/>
          </a:prstGeom>
          <a:noFill/>
        </p:spPr>
        <p:txBody>
          <a:bodyPr wrap="square" rtlCol="0">
            <a:spAutoFit/>
          </a:bodyPr>
          <a:lstStyle/>
          <a:p>
            <a:r>
              <a:rPr lang="en-US" altLang="zh-CN" sz="2800" dirty="0"/>
              <a:t>Phase5 (10-11 weeks)</a:t>
            </a:r>
          </a:p>
          <a:p>
            <a:endParaRPr lang="en-US" altLang="zh-CN" sz="2800" dirty="0"/>
          </a:p>
          <a:p>
            <a:pPr marL="342900" indent="-342900">
              <a:buFont typeface="Arial" panose="020B0604020202020204" pitchFamily="34" charset="0"/>
              <a:buChar char="•"/>
            </a:pPr>
            <a:r>
              <a:rPr lang="en-US" altLang="zh-CN" sz="2000" dirty="0">
                <a:effectLst/>
                <a:latin typeface="Segoe UI" panose="020B0502040204020203" pitchFamily="34" charset="0"/>
                <a:ea typeface="等线" panose="02010600030101010101" pitchFamily="2" charset="-122"/>
              </a:rPr>
              <a:t>Writing code for the counter module.</a:t>
            </a:r>
          </a:p>
          <a:p>
            <a:endParaRPr lang="en-US" altLang="zh-CN" sz="2000" dirty="0">
              <a:effectLst/>
              <a:latin typeface="Segoe UI" panose="020B0502040204020203" pitchFamily="34" charset="0"/>
              <a:ea typeface="等线" panose="02010600030101010101" pitchFamily="2" charset="-122"/>
            </a:endParaRPr>
          </a:p>
          <a:p>
            <a:r>
              <a:rPr lang="en-US" altLang="zh-CN" sz="2000" dirty="0">
                <a:effectLst/>
                <a:latin typeface="Segoe UI" panose="020B0502040204020203" pitchFamily="34" charset="0"/>
                <a:ea typeface="等线" panose="02010600030101010101" pitchFamily="2" charset="-122"/>
              </a:rPr>
              <a:t>To calculate the repetition count, the algorithm monitors the probability of the target pose category. For example, in the case of the "up" and "down" end states of a squat, when the probability of the "down" pose class first exceeds a certain threshold, the algorithm marks the entry into the "down" pose class. Once the probability drops below the threshold (i.e., the person rises above a certain height), the algorithm marks the "up" pose class, exits, and increments the counter.</a:t>
            </a:r>
            <a:endParaRPr lang="en-US" altLang="zh-CN" sz="3600" dirty="0"/>
          </a:p>
        </p:txBody>
      </p:sp>
    </p:spTree>
    <p:extLst>
      <p:ext uri="{BB962C8B-B14F-4D97-AF65-F5344CB8AC3E}">
        <p14:creationId xmlns:p14="http://schemas.microsoft.com/office/powerpoint/2010/main" val="410460361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8</a:t>
            </a:fld>
            <a:endParaRPr lang="en-US" altLang="zh-CN"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C5CF1CF-A418-7615-BFD6-3E0AFEDF2EC9}"/>
              </a:ext>
            </a:extLst>
          </p:cNvPr>
          <p:cNvSpPr txBox="1"/>
          <p:nvPr/>
        </p:nvSpPr>
        <p:spPr>
          <a:xfrm>
            <a:off x="152400" y="1143000"/>
            <a:ext cx="11722768" cy="1631216"/>
          </a:xfrm>
          <a:prstGeom prst="rect">
            <a:avLst/>
          </a:prstGeom>
          <a:noFill/>
        </p:spPr>
        <p:txBody>
          <a:bodyPr wrap="square" rtlCol="0">
            <a:spAutoFit/>
          </a:bodyPr>
          <a:lstStyle/>
          <a:p>
            <a:r>
              <a:rPr lang="en-US" altLang="zh-CN" sz="2800" dirty="0"/>
              <a:t>Phase6 (11-13 weeks)</a:t>
            </a:r>
          </a:p>
          <a:p>
            <a:endParaRPr lang="en-US" altLang="zh-CN" sz="2800" dirty="0"/>
          </a:p>
          <a:p>
            <a:pPr marL="342900" indent="-342900">
              <a:buFont typeface="Arial" panose="020B0604020202020204" pitchFamily="34" charset="0"/>
              <a:buChar char="•"/>
            </a:pPr>
            <a:r>
              <a:rPr lang="en-US" altLang="zh-CN" sz="2000" kern="100" dirty="0">
                <a:effectLst/>
                <a:latin typeface="Segoe UI" panose="020B0502040204020203" pitchFamily="34" charset="0"/>
                <a:ea typeface="等线" panose="02010600030101010101" pitchFamily="2" charset="-122"/>
                <a:cs typeface="Times New Roman" panose="02020603050405020304" pitchFamily="18" charset="0"/>
              </a:rPr>
              <a:t>Write code for detecting and counting movements in videos, and for real-time detection and counting of movements using a camera</a:t>
            </a:r>
            <a:r>
              <a:rPr lang="en-US" altLang="zh-CN" sz="2400" dirty="0">
                <a:effectLst/>
                <a:latin typeface="Segoe UI" panose="020B0502040204020203" pitchFamily="34" charset="0"/>
                <a:ea typeface="等线" panose="02010600030101010101" pitchFamily="2" charset="-122"/>
              </a:rPr>
              <a:t>.</a:t>
            </a:r>
          </a:p>
        </p:txBody>
      </p:sp>
      <p:sp>
        <p:nvSpPr>
          <p:cNvPr id="3" name="文本框 2">
            <a:extLst>
              <a:ext uri="{FF2B5EF4-FFF2-40B4-BE49-F238E27FC236}">
                <a16:creationId xmlns:a16="http://schemas.microsoft.com/office/drawing/2014/main" id="{14662A19-AF7A-70AE-E766-82B5D3BF4E71}"/>
              </a:ext>
            </a:extLst>
          </p:cNvPr>
          <p:cNvSpPr txBox="1"/>
          <p:nvPr/>
        </p:nvSpPr>
        <p:spPr>
          <a:xfrm>
            <a:off x="152400" y="2930426"/>
            <a:ext cx="11722768" cy="1631216"/>
          </a:xfrm>
          <a:prstGeom prst="rect">
            <a:avLst/>
          </a:prstGeom>
          <a:noFill/>
        </p:spPr>
        <p:txBody>
          <a:bodyPr wrap="square" rtlCol="0">
            <a:spAutoFit/>
          </a:bodyPr>
          <a:lstStyle/>
          <a:p>
            <a:r>
              <a:rPr lang="en-US" altLang="zh-CN" sz="2800" dirty="0"/>
              <a:t>Phase7 (13-15 weeks)</a:t>
            </a:r>
          </a:p>
          <a:p>
            <a:endParaRPr lang="en-US" altLang="zh-CN" sz="2800" dirty="0"/>
          </a:p>
          <a:p>
            <a:pPr marL="342900" indent="-342900">
              <a:buFont typeface="Arial" panose="020B0604020202020204" pitchFamily="34" charset="0"/>
              <a:buChar char="•"/>
            </a:pPr>
            <a:r>
              <a:rPr lang="en-US" altLang="zh-CN" sz="2000" kern="100" dirty="0">
                <a:effectLst/>
                <a:latin typeface="Segoe UI" panose="020B0502040204020203" pitchFamily="34" charset="0"/>
                <a:ea typeface="等线" panose="02010600030101010101" pitchFamily="2" charset="-122"/>
                <a:cs typeface="Times New Roman" panose="02020603050405020304" pitchFamily="18" charset="0"/>
              </a:rPr>
              <a:t>During the testing phase, the code for each component is integrated and tested. Bugs are identified based on error messages and fixed one by one. Finally, a final summary is made</a:t>
            </a:r>
            <a:r>
              <a:rPr lang="en-US" altLang="zh-CN" sz="2400" dirty="0">
                <a:effectLst/>
                <a:latin typeface="Segoe UI" panose="020B0502040204020203" pitchFamily="34" charset="0"/>
                <a:ea typeface="等线" panose="02010600030101010101" pitchFamily="2" charset="-122"/>
              </a:rPr>
              <a:t>.</a:t>
            </a:r>
          </a:p>
        </p:txBody>
      </p:sp>
    </p:spTree>
    <p:extLst>
      <p:ext uri="{BB962C8B-B14F-4D97-AF65-F5344CB8AC3E}">
        <p14:creationId xmlns:p14="http://schemas.microsoft.com/office/powerpoint/2010/main" val="347039713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End</a:t>
            </a:r>
            <a:endParaRPr lang="zh-CN" altLang="en-US" dirty="0"/>
          </a:p>
        </p:txBody>
      </p:sp>
      <p:sp>
        <p:nvSpPr>
          <p:cNvPr id="3" name="文本框 2"/>
          <p:cNvSpPr txBox="1"/>
          <p:nvPr/>
        </p:nvSpPr>
        <p:spPr>
          <a:xfrm>
            <a:off x="2820619" y="2505670"/>
            <a:ext cx="8976360" cy="923330"/>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Thanks for watching!</a:t>
            </a:r>
            <a:endParaRPr lang="zh-CN" altLang="en-US" sz="5400" dirty="0">
              <a:latin typeface="Times New Roman" panose="02020603050405020304" pitchFamily="18" charset="0"/>
              <a:cs typeface="Times New Roman" panose="02020603050405020304" pitchFamily="18" charset="0"/>
            </a:endParaRPr>
          </a:p>
        </p:txBody>
      </p:sp>
      <p:sp>
        <p:nvSpPr>
          <p:cNvPr id="4" name="灯片编号占位符 2">
            <a:extLst>
              <a:ext uri="{FF2B5EF4-FFF2-40B4-BE49-F238E27FC236}">
                <a16:creationId xmlns:a16="http://schemas.microsoft.com/office/drawing/2014/main" id="{8EC95A2C-22C7-88E8-3FE9-C79D45A5FE4D}"/>
              </a:ext>
            </a:extLst>
          </p:cNvPr>
          <p:cNvSpPr txBox="1"/>
          <p:nvPr/>
        </p:nvSpPr>
        <p:spPr>
          <a:xfrm>
            <a:off x="11605592" y="6381750"/>
            <a:ext cx="586408"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7BE742-6F62-4FC8-A113-B715262C6C03}" type="slidenum">
              <a:rPr lang="en-US" altLang="zh-CN" smtClean="0">
                <a:latin typeface="Times New Roman" panose="02020603050405020304" pitchFamily="18" charset="0"/>
                <a:cs typeface="Times New Roman" panose="02020603050405020304" pitchFamily="18" charset="0"/>
              </a:rPr>
              <a:t>9</a:t>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4234c806-84a4-4fe7-95ff-54a37e22912d"/>
  <p:tag name="COMMONDATA" val="eyJoZGlkIjoiM2YyYTE0MjQ1YzY5M2I5YTlmZGVhMzgzOWMyZTg4N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1571</Words>
  <Application>Microsoft Office PowerPoint</Application>
  <PresentationFormat>宽屏</PresentationFormat>
  <Paragraphs>120</Paragraphs>
  <Slides>9</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Lucida Grande CY</vt:lpstr>
      <vt:lpstr>Söhne</vt:lpstr>
      <vt:lpstr>等线</vt:lpstr>
      <vt:lpstr>等线 Light</vt:lpstr>
      <vt:lpstr>宋体</vt:lpstr>
      <vt:lpstr>Arial</vt:lpstr>
      <vt:lpstr>Lucida Sans Unicode</vt:lpstr>
      <vt:lpstr>Segoe UI</vt:lpstr>
      <vt:lpstr>Times New Roman</vt:lpstr>
      <vt:lpstr>Wingdings</vt:lpstr>
      <vt:lpstr>Office 主题​​</vt:lpstr>
      <vt:lpstr>1_Office 主题​​</vt:lpstr>
      <vt:lpstr>PowerPoint 演示文稿</vt:lpstr>
      <vt:lpstr>Project Description</vt:lpstr>
      <vt:lpstr>Project Plan</vt:lpstr>
      <vt:lpstr>PowerPoint 演示文稿</vt:lpstr>
      <vt:lpstr>PowerPoint 演示文稿</vt:lpstr>
      <vt:lpstr>PowerPoint 演示文稿</vt:lpstr>
      <vt:lpstr>PowerPoint 演示文稿</vt:lpstr>
      <vt:lpstr>PowerPoint 演示文稿</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煜</dc:creator>
  <cp:lastModifiedBy>王 昊</cp:lastModifiedBy>
  <cp:revision>109</cp:revision>
  <dcterms:created xsi:type="dcterms:W3CDTF">2023-02-22T03:58:00Z</dcterms:created>
  <dcterms:modified xsi:type="dcterms:W3CDTF">2023-03-28T07:38:42Z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E3415CFF72EE41FF8B1719446E8943B3</vt:lpwstr>
  </property>
  <property fmtid="{D5CDD505-2E9C-101B-9397-08002B2CF9AE}" pid="3" name="KSOProductBuildVer">
    <vt:lpwstr>2052-11.1.0.13703</vt:lpwstr>
  </property>
</Properties>
</file>