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3A1197-F0B9-4A29-936F-E0323B3B8AB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195FD-C3CD-4DBB-9BE5-910023594F0D}" type="slidenum">
              <a:rPr lang="en-US" smtClean="0"/>
              <a:t>‹#›</a:t>
            </a:fld>
            <a:endParaRPr lang="en-US"/>
          </a:p>
        </p:txBody>
      </p:sp>
    </p:spTree>
    <p:extLst>
      <p:ext uri="{BB962C8B-B14F-4D97-AF65-F5344CB8AC3E}">
        <p14:creationId xmlns:p14="http://schemas.microsoft.com/office/powerpoint/2010/main" val="412333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3A1197-F0B9-4A29-936F-E0323B3B8AB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195FD-C3CD-4DBB-9BE5-910023594F0D}" type="slidenum">
              <a:rPr lang="en-US" smtClean="0"/>
              <a:t>‹#›</a:t>
            </a:fld>
            <a:endParaRPr lang="en-US"/>
          </a:p>
        </p:txBody>
      </p:sp>
    </p:spTree>
    <p:extLst>
      <p:ext uri="{BB962C8B-B14F-4D97-AF65-F5344CB8AC3E}">
        <p14:creationId xmlns:p14="http://schemas.microsoft.com/office/powerpoint/2010/main" val="287842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53A1197-F0B9-4A29-936F-E0323B3B8ABB}" type="datetimeFigureOut">
              <a:rPr lang="en-US" smtClean="0"/>
              <a:t>9/11/2022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AD0195FD-C3CD-4DBB-9BE5-910023594F0D}" type="slidenum">
              <a:rPr lang="en-US" smtClean="0"/>
              <a:t>‹#›</a:t>
            </a:fld>
            <a:endParaRPr lang="en-US"/>
          </a:p>
        </p:txBody>
      </p:sp>
    </p:spTree>
    <p:extLst>
      <p:ext uri="{BB962C8B-B14F-4D97-AF65-F5344CB8AC3E}">
        <p14:creationId xmlns:p14="http://schemas.microsoft.com/office/powerpoint/2010/main" val="35816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3A1197-F0B9-4A29-936F-E0323B3B8AB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195FD-C3CD-4DBB-9BE5-910023594F0D}" type="slidenum">
              <a:rPr lang="en-US" smtClean="0"/>
              <a:t>‹#›</a:t>
            </a:fld>
            <a:endParaRPr lang="en-US"/>
          </a:p>
        </p:txBody>
      </p:sp>
    </p:spTree>
    <p:extLst>
      <p:ext uri="{BB962C8B-B14F-4D97-AF65-F5344CB8AC3E}">
        <p14:creationId xmlns:p14="http://schemas.microsoft.com/office/powerpoint/2010/main" val="104468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53A1197-F0B9-4A29-936F-E0323B3B8ABB}" type="datetimeFigureOut">
              <a:rPr lang="en-US" smtClean="0"/>
              <a:t>9/11/2022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D0195FD-C3CD-4DBB-9BE5-910023594F0D}" type="slidenum">
              <a:rPr lang="en-US" smtClean="0"/>
              <a:t>‹#›</a:t>
            </a:fld>
            <a:endParaRPr lang="en-US"/>
          </a:p>
        </p:txBody>
      </p:sp>
    </p:spTree>
    <p:extLst>
      <p:ext uri="{BB962C8B-B14F-4D97-AF65-F5344CB8AC3E}">
        <p14:creationId xmlns:p14="http://schemas.microsoft.com/office/powerpoint/2010/main" val="71381925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3A1197-F0B9-4A29-936F-E0323B3B8AB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195FD-C3CD-4DBB-9BE5-910023594F0D}" type="slidenum">
              <a:rPr lang="en-US" smtClean="0"/>
              <a:t>‹#›</a:t>
            </a:fld>
            <a:endParaRPr lang="en-US"/>
          </a:p>
        </p:txBody>
      </p:sp>
    </p:spTree>
    <p:extLst>
      <p:ext uri="{BB962C8B-B14F-4D97-AF65-F5344CB8AC3E}">
        <p14:creationId xmlns:p14="http://schemas.microsoft.com/office/powerpoint/2010/main" val="249548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3A1197-F0B9-4A29-936F-E0323B3B8ABB}"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195FD-C3CD-4DBB-9BE5-910023594F0D}" type="slidenum">
              <a:rPr lang="en-US" smtClean="0"/>
              <a:t>‹#›</a:t>
            </a:fld>
            <a:endParaRPr lang="en-US"/>
          </a:p>
        </p:txBody>
      </p:sp>
    </p:spTree>
    <p:extLst>
      <p:ext uri="{BB962C8B-B14F-4D97-AF65-F5344CB8AC3E}">
        <p14:creationId xmlns:p14="http://schemas.microsoft.com/office/powerpoint/2010/main" val="169236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3A1197-F0B9-4A29-936F-E0323B3B8ABB}"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195FD-C3CD-4DBB-9BE5-910023594F0D}" type="slidenum">
              <a:rPr lang="en-US" smtClean="0"/>
              <a:t>‹#›</a:t>
            </a:fld>
            <a:endParaRPr lang="en-US"/>
          </a:p>
        </p:txBody>
      </p:sp>
    </p:spTree>
    <p:extLst>
      <p:ext uri="{BB962C8B-B14F-4D97-AF65-F5344CB8AC3E}">
        <p14:creationId xmlns:p14="http://schemas.microsoft.com/office/powerpoint/2010/main" val="116463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A1197-F0B9-4A29-936F-E0323B3B8ABB}"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195FD-C3CD-4DBB-9BE5-910023594F0D}" type="slidenum">
              <a:rPr lang="en-US" smtClean="0"/>
              <a:t>‹#›</a:t>
            </a:fld>
            <a:endParaRPr lang="en-US"/>
          </a:p>
        </p:txBody>
      </p:sp>
    </p:spTree>
    <p:extLst>
      <p:ext uri="{BB962C8B-B14F-4D97-AF65-F5344CB8AC3E}">
        <p14:creationId xmlns:p14="http://schemas.microsoft.com/office/powerpoint/2010/main" val="155119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3A1197-F0B9-4A29-936F-E0323B3B8AB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195FD-C3CD-4DBB-9BE5-910023594F0D}" type="slidenum">
              <a:rPr lang="en-US" smtClean="0"/>
              <a:t>‹#›</a:t>
            </a:fld>
            <a:endParaRPr lang="en-US"/>
          </a:p>
        </p:txBody>
      </p:sp>
    </p:spTree>
    <p:extLst>
      <p:ext uri="{BB962C8B-B14F-4D97-AF65-F5344CB8AC3E}">
        <p14:creationId xmlns:p14="http://schemas.microsoft.com/office/powerpoint/2010/main" val="319106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3A1197-F0B9-4A29-936F-E0323B3B8AB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195FD-C3CD-4DBB-9BE5-910023594F0D}" type="slidenum">
              <a:rPr lang="en-US" smtClean="0"/>
              <a:t>‹#›</a:t>
            </a:fld>
            <a:endParaRPr lang="en-US"/>
          </a:p>
        </p:txBody>
      </p:sp>
    </p:spTree>
    <p:extLst>
      <p:ext uri="{BB962C8B-B14F-4D97-AF65-F5344CB8AC3E}">
        <p14:creationId xmlns:p14="http://schemas.microsoft.com/office/powerpoint/2010/main" val="274004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53A1197-F0B9-4A29-936F-E0323B3B8ABB}" type="datetimeFigureOut">
              <a:rPr lang="en-US" smtClean="0"/>
              <a:t>9/11/2022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D0195FD-C3CD-4DBB-9BE5-910023594F0D}" type="slidenum">
              <a:rPr lang="en-US" smtClean="0"/>
              <a:t>‹#›</a:t>
            </a:fld>
            <a:endParaRPr lang="en-US"/>
          </a:p>
        </p:txBody>
      </p:sp>
    </p:spTree>
    <p:extLst>
      <p:ext uri="{BB962C8B-B14F-4D97-AF65-F5344CB8AC3E}">
        <p14:creationId xmlns:p14="http://schemas.microsoft.com/office/powerpoint/2010/main" val="12682868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349" y="1957647"/>
            <a:ext cx="11018520" cy="2057400"/>
          </a:xfrm>
        </p:spPr>
        <p:txBody>
          <a:bodyPr>
            <a:normAutofit/>
          </a:bodyPr>
          <a:lstStyle/>
          <a:p>
            <a:pPr>
              <a:lnSpc>
                <a:spcPct val="100000"/>
              </a:lnSpc>
            </a:pPr>
            <a:r>
              <a:rPr lang="en-US" sz="4800" b="1" dirty="0" smtClean="0">
                <a:latin typeface="Constantia" panose="02030602050306030303" pitchFamily="18" charset="0"/>
              </a:rPr>
              <a:t>WELCOME </a:t>
            </a:r>
            <a:br>
              <a:rPr lang="en-US" sz="4800" b="1" dirty="0" smtClean="0">
                <a:latin typeface="Constantia" panose="02030602050306030303" pitchFamily="18" charset="0"/>
              </a:rPr>
            </a:br>
            <a:r>
              <a:rPr lang="en-US" sz="4800" b="1" dirty="0" smtClean="0">
                <a:latin typeface="Constantia" panose="02030602050306030303" pitchFamily="18" charset="0"/>
              </a:rPr>
              <a:t>TO YOUR PRESENTATION</a:t>
            </a:r>
            <a:endParaRPr lang="en-US" sz="4800" b="1" dirty="0">
              <a:latin typeface="Constantia" panose="02030602050306030303" pitchFamily="18" charset="0"/>
            </a:endParaRPr>
          </a:p>
        </p:txBody>
      </p:sp>
    </p:spTree>
    <p:extLst>
      <p:ext uri="{BB962C8B-B14F-4D97-AF65-F5344CB8AC3E}">
        <p14:creationId xmlns:p14="http://schemas.microsoft.com/office/powerpoint/2010/main" val="1768346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416898"/>
            <a:ext cx="4175519" cy="3415865"/>
          </a:xfrm>
        </p:spPr>
      </p:pic>
      <p:sp>
        <p:nvSpPr>
          <p:cNvPr id="5" name="Rectangle 4"/>
          <p:cNvSpPr/>
          <p:nvPr/>
        </p:nvSpPr>
        <p:spPr>
          <a:xfrm>
            <a:off x="3767395" y="588283"/>
            <a:ext cx="4655127" cy="70658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t>Plate Region Extract</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959" y="2369559"/>
            <a:ext cx="5296916" cy="3463204"/>
          </a:xfrm>
          <a:prstGeom prst="rect">
            <a:avLst/>
          </a:prstGeom>
        </p:spPr>
      </p:pic>
    </p:spTree>
    <p:extLst>
      <p:ext uri="{BB962C8B-B14F-4D97-AF65-F5344CB8AC3E}">
        <p14:creationId xmlns:p14="http://schemas.microsoft.com/office/powerpoint/2010/main" val="375448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853" y="439549"/>
            <a:ext cx="9878291" cy="73429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a:t>Segmentation of character in the extracted number plater</a:t>
            </a:r>
          </a:p>
        </p:txBody>
      </p:sp>
      <p:sp>
        <p:nvSpPr>
          <p:cNvPr id="6" name="Oval 5"/>
          <p:cNvSpPr/>
          <p:nvPr/>
        </p:nvSpPr>
        <p:spPr>
          <a:xfrm>
            <a:off x="1156842" y="1294578"/>
            <a:ext cx="1385455" cy="3546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Start</a:t>
            </a:r>
            <a:endParaRPr lang="en-US" dirty="0"/>
          </a:p>
        </p:txBody>
      </p:sp>
      <p:sp>
        <p:nvSpPr>
          <p:cNvPr id="9" name="Rounded Rectangle 8"/>
          <p:cNvSpPr/>
          <p:nvPr/>
        </p:nvSpPr>
        <p:spPr>
          <a:xfrm>
            <a:off x="1156853" y="1954041"/>
            <a:ext cx="3546764" cy="36851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Localizatio</a:t>
            </a:r>
            <a:r>
              <a:rPr lang="en-US" dirty="0"/>
              <a:t>n</a:t>
            </a:r>
          </a:p>
        </p:txBody>
      </p:sp>
      <p:sp>
        <p:nvSpPr>
          <p:cNvPr id="10" name="Rounded Rectangle 9"/>
          <p:cNvSpPr/>
          <p:nvPr/>
        </p:nvSpPr>
        <p:spPr>
          <a:xfrm>
            <a:off x="1156853" y="2627359"/>
            <a:ext cx="3546764" cy="4627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Character and number segmentation</a:t>
            </a:r>
            <a:endParaRPr lang="en-US" dirty="0"/>
          </a:p>
        </p:txBody>
      </p:sp>
      <p:sp>
        <p:nvSpPr>
          <p:cNvPr id="11" name="Rounded Rectangle 10"/>
          <p:cNvSpPr/>
          <p:nvPr/>
        </p:nvSpPr>
        <p:spPr>
          <a:xfrm>
            <a:off x="1156853" y="3387984"/>
            <a:ext cx="3546764" cy="5139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Feature Extraction of segmented image </a:t>
            </a:r>
            <a:endParaRPr lang="en-US" dirty="0"/>
          </a:p>
        </p:txBody>
      </p:sp>
      <p:sp>
        <p:nvSpPr>
          <p:cNvPr id="12" name="Rounded Rectangle 11"/>
          <p:cNvSpPr/>
          <p:nvPr/>
        </p:nvSpPr>
        <p:spPr>
          <a:xfrm>
            <a:off x="1156853" y="4191547"/>
            <a:ext cx="3546764" cy="444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Recognize the extracted feature </a:t>
            </a:r>
            <a:endParaRPr lang="en-US" dirty="0"/>
          </a:p>
        </p:txBody>
      </p:sp>
      <p:sp>
        <p:nvSpPr>
          <p:cNvPr id="13" name="Rounded Rectangle 12"/>
          <p:cNvSpPr/>
          <p:nvPr/>
        </p:nvSpPr>
        <p:spPr>
          <a:xfrm>
            <a:off x="1156853" y="4925838"/>
            <a:ext cx="3546764" cy="4433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Show the license plate </a:t>
            </a:r>
            <a:endParaRPr lang="en-US" dirty="0"/>
          </a:p>
        </p:txBody>
      </p:sp>
      <p:sp>
        <p:nvSpPr>
          <p:cNvPr id="14" name="Oval 13"/>
          <p:cNvSpPr/>
          <p:nvPr/>
        </p:nvSpPr>
        <p:spPr>
          <a:xfrm>
            <a:off x="1246896" y="5622982"/>
            <a:ext cx="1482437" cy="42949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End</a:t>
            </a:r>
            <a:endParaRPr lang="en-US" dirty="0"/>
          </a:p>
        </p:txBody>
      </p:sp>
      <p:sp>
        <p:nvSpPr>
          <p:cNvPr id="15" name="Down Arrow 14"/>
          <p:cNvSpPr/>
          <p:nvPr/>
        </p:nvSpPr>
        <p:spPr>
          <a:xfrm>
            <a:off x="1253810" y="1704593"/>
            <a:ext cx="332510" cy="254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2337950" y="2312714"/>
            <a:ext cx="374073" cy="244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2317159" y="3065860"/>
            <a:ext cx="374073" cy="279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2337950" y="3953517"/>
            <a:ext cx="374073" cy="2853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2355260" y="4705333"/>
            <a:ext cx="374073" cy="289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1267665" y="5423327"/>
            <a:ext cx="318655" cy="257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745" y="1983193"/>
            <a:ext cx="4627414" cy="3614350"/>
          </a:xfrm>
          <a:prstGeom prst="rect">
            <a:avLst/>
          </a:prstGeom>
        </p:spPr>
      </p:pic>
      <p:sp>
        <p:nvSpPr>
          <p:cNvPr id="23" name="Rectangle 22"/>
          <p:cNvSpPr/>
          <p:nvPr/>
        </p:nvSpPr>
        <p:spPr>
          <a:xfrm>
            <a:off x="6192980" y="5885041"/>
            <a:ext cx="5818909" cy="5749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t>License plate segmentation with black background </a:t>
            </a:r>
            <a:endParaRPr lang="en-US" dirty="0"/>
          </a:p>
        </p:txBody>
      </p:sp>
      <p:sp>
        <p:nvSpPr>
          <p:cNvPr id="24" name="Rounded Rectangle 23"/>
          <p:cNvSpPr/>
          <p:nvPr/>
        </p:nvSpPr>
        <p:spPr>
          <a:xfrm>
            <a:off x="242454" y="6172540"/>
            <a:ext cx="5375562" cy="53306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t>Character segmentation for extraction of number plate </a:t>
            </a:r>
            <a:endParaRPr lang="en-US" dirty="0"/>
          </a:p>
        </p:txBody>
      </p:sp>
    </p:spTree>
    <p:extLst>
      <p:ext uri="{BB962C8B-B14F-4D97-AF65-F5344CB8AC3E}">
        <p14:creationId xmlns:p14="http://schemas.microsoft.com/office/powerpoint/2010/main" val="3207887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14797" y="589245"/>
            <a:ext cx="4142509" cy="6831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smtClean="0"/>
              <a:t>Character Recognition </a:t>
            </a:r>
            <a:endParaRPr lang="en-US" sz="3200" b="1" dirty="0"/>
          </a:p>
        </p:txBody>
      </p:sp>
      <p:sp>
        <p:nvSpPr>
          <p:cNvPr id="6" name="Rounded Rectangle 5"/>
          <p:cNvSpPr/>
          <p:nvPr/>
        </p:nvSpPr>
        <p:spPr>
          <a:xfrm>
            <a:off x="286265" y="2008906"/>
            <a:ext cx="1413164" cy="49876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smtClean="0"/>
              <a:t>Row image </a:t>
            </a:r>
            <a:endParaRPr lang="en-US" b="1" dirty="0"/>
          </a:p>
        </p:txBody>
      </p:sp>
      <p:sp>
        <p:nvSpPr>
          <p:cNvPr id="7" name="Rectangle 6"/>
          <p:cNvSpPr/>
          <p:nvPr/>
        </p:nvSpPr>
        <p:spPr>
          <a:xfrm>
            <a:off x="2182090" y="1967343"/>
            <a:ext cx="2923309" cy="58189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b="1" spc="300" dirty="0" smtClean="0"/>
              <a:t>Pre-processing</a:t>
            </a:r>
            <a:endParaRPr lang="en-US" b="1" spc="300" dirty="0"/>
          </a:p>
        </p:txBody>
      </p:sp>
      <p:sp>
        <p:nvSpPr>
          <p:cNvPr id="8" name="Rectangle 7"/>
          <p:cNvSpPr/>
          <p:nvPr/>
        </p:nvSpPr>
        <p:spPr>
          <a:xfrm>
            <a:off x="2182088" y="2785412"/>
            <a:ext cx="2923309" cy="581891"/>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b="1" spc="300" dirty="0" smtClean="0">
                <a:solidFill>
                  <a:srgbClr val="7030A0"/>
                </a:solidFill>
              </a:rPr>
              <a:t>Segmentation</a:t>
            </a:r>
            <a:endParaRPr lang="en-US" b="1" spc="300" dirty="0">
              <a:solidFill>
                <a:srgbClr val="7030A0"/>
              </a:solidFill>
            </a:endParaRPr>
          </a:p>
        </p:txBody>
      </p:sp>
      <p:sp>
        <p:nvSpPr>
          <p:cNvPr id="9" name="Rectangle 8"/>
          <p:cNvSpPr/>
          <p:nvPr/>
        </p:nvSpPr>
        <p:spPr>
          <a:xfrm>
            <a:off x="2182092" y="3637467"/>
            <a:ext cx="2930236" cy="59574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b="1" dirty="0" smtClean="0">
                <a:solidFill>
                  <a:schemeClr val="bg1"/>
                </a:solidFill>
              </a:rPr>
              <a:t>Feature Extraction </a:t>
            </a:r>
            <a:endParaRPr lang="en-US" b="1" dirty="0">
              <a:solidFill>
                <a:schemeClr val="bg1"/>
              </a:solidFill>
            </a:endParaRPr>
          </a:p>
        </p:txBody>
      </p:sp>
      <p:sp>
        <p:nvSpPr>
          <p:cNvPr id="10" name="Rectangle 9"/>
          <p:cNvSpPr/>
          <p:nvPr/>
        </p:nvSpPr>
        <p:spPr>
          <a:xfrm>
            <a:off x="2182089" y="4544723"/>
            <a:ext cx="2923309" cy="54032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b="1" spc="300" dirty="0" smtClean="0">
                <a:solidFill>
                  <a:srgbClr val="C00000"/>
                </a:solidFill>
              </a:rPr>
              <a:t>Classification</a:t>
            </a:r>
            <a:endParaRPr lang="en-US" b="1" spc="300" dirty="0">
              <a:solidFill>
                <a:srgbClr val="C00000"/>
              </a:solidFill>
            </a:endParaRPr>
          </a:p>
        </p:txBody>
      </p:sp>
      <p:sp>
        <p:nvSpPr>
          <p:cNvPr id="11" name="Rectangle 10"/>
          <p:cNvSpPr/>
          <p:nvPr/>
        </p:nvSpPr>
        <p:spPr>
          <a:xfrm>
            <a:off x="2182092" y="5466050"/>
            <a:ext cx="2930236" cy="59574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b="1" spc="300" dirty="0" smtClean="0">
                <a:solidFill>
                  <a:srgbClr val="FFFF00"/>
                </a:solidFill>
              </a:rPr>
              <a:t>Post-processing</a:t>
            </a:r>
            <a:endParaRPr lang="en-US" b="1" spc="300" dirty="0">
              <a:solidFill>
                <a:srgbClr val="FFFF00"/>
              </a:solidFill>
            </a:endParaRPr>
          </a:p>
        </p:txBody>
      </p:sp>
      <p:sp>
        <p:nvSpPr>
          <p:cNvPr id="12" name="Rounded Rectangle 11"/>
          <p:cNvSpPr/>
          <p:nvPr/>
        </p:nvSpPr>
        <p:spPr>
          <a:xfrm>
            <a:off x="286265" y="5466049"/>
            <a:ext cx="1413164" cy="59574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smtClean="0"/>
              <a:t>Text</a:t>
            </a:r>
            <a:endParaRPr lang="en-US" b="1" dirty="0"/>
          </a:p>
        </p:txBody>
      </p:sp>
      <p:cxnSp>
        <p:nvCxnSpPr>
          <p:cNvPr id="14" name="Straight Arrow Connector 13"/>
          <p:cNvCxnSpPr>
            <a:stCxn id="6" idx="3"/>
            <a:endCxn id="7" idx="1"/>
          </p:cNvCxnSpPr>
          <p:nvPr/>
        </p:nvCxnSpPr>
        <p:spPr>
          <a:xfrm>
            <a:off x="1699429" y="2258288"/>
            <a:ext cx="4826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flipH="1">
            <a:off x="3643743" y="2549234"/>
            <a:ext cx="2" cy="236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9" idx="0"/>
          </p:cNvCxnSpPr>
          <p:nvPr/>
        </p:nvCxnSpPr>
        <p:spPr>
          <a:xfrm>
            <a:off x="3643743" y="3367303"/>
            <a:ext cx="3467" cy="27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0" idx="0"/>
          </p:cNvCxnSpPr>
          <p:nvPr/>
        </p:nvCxnSpPr>
        <p:spPr>
          <a:xfrm flipH="1">
            <a:off x="3643744" y="4233212"/>
            <a:ext cx="3466" cy="31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1" idx="0"/>
          </p:cNvCxnSpPr>
          <p:nvPr/>
        </p:nvCxnSpPr>
        <p:spPr>
          <a:xfrm>
            <a:off x="3643744" y="5085050"/>
            <a:ext cx="3466"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1"/>
            <a:endCxn id="12" idx="3"/>
          </p:cNvCxnSpPr>
          <p:nvPr/>
        </p:nvCxnSpPr>
        <p:spPr>
          <a:xfrm flipH="1" flipV="1">
            <a:off x="1699429" y="5763922"/>
            <a:ext cx="4826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353" y="1967343"/>
            <a:ext cx="5295549" cy="4156796"/>
          </a:xfrm>
          <a:prstGeom prst="rect">
            <a:avLst/>
          </a:prstGeom>
        </p:spPr>
      </p:pic>
    </p:spTree>
    <p:extLst>
      <p:ext uri="{BB962C8B-B14F-4D97-AF65-F5344CB8AC3E}">
        <p14:creationId xmlns:p14="http://schemas.microsoft.com/office/powerpoint/2010/main" val="1668426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6046" y="2371898"/>
            <a:ext cx="9784080" cy="4206240"/>
          </a:xfrm>
        </p:spPr>
        <p:txBody>
          <a:bodyPr>
            <a:normAutofit/>
          </a:bodyPr>
          <a:lstStyle/>
          <a:p>
            <a:pPr marL="514350" indent="-514350">
              <a:buFont typeface="+mj-lt"/>
              <a:buAutoNum type="arabicPeriod"/>
            </a:pPr>
            <a:r>
              <a:rPr lang="en-US" sz="2400" dirty="0" smtClean="0"/>
              <a:t>Collecting data</a:t>
            </a:r>
          </a:p>
          <a:p>
            <a:pPr marL="514350" indent="-514350">
              <a:buFont typeface="+mj-lt"/>
              <a:buAutoNum type="arabicPeriod"/>
            </a:pPr>
            <a:r>
              <a:rPr lang="en-US" sz="2400" dirty="0" smtClean="0"/>
              <a:t>Method implementation</a:t>
            </a:r>
          </a:p>
          <a:p>
            <a:pPr marL="514350" indent="-514350">
              <a:buFont typeface="+mj-lt"/>
              <a:buAutoNum type="arabicPeriod"/>
            </a:pPr>
            <a:r>
              <a:rPr lang="en-US" sz="2400" dirty="0" smtClean="0"/>
              <a:t>Implement codding</a:t>
            </a:r>
          </a:p>
          <a:p>
            <a:pPr marL="514350" indent="-514350">
              <a:buFont typeface="+mj-lt"/>
              <a:buAutoNum type="arabicPeriod"/>
            </a:pPr>
            <a:r>
              <a:rPr lang="en-US" sz="2400" dirty="0" smtClean="0"/>
              <a:t>Learning image processing </a:t>
            </a:r>
          </a:p>
          <a:p>
            <a:pPr marL="514350" indent="-514350">
              <a:buFont typeface="+mj-lt"/>
              <a:buAutoNum type="arabicPeriod"/>
            </a:pPr>
            <a:r>
              <a:rPr lang="en-US" sz="2400" dirty="0" smtClean="0"/>
              <a:t>Testing the Image processing in </a:t>
            </a:r>
            <a:r>
              <a:rPr lang="en-US" sz="2400" dirty="0" smtClean="0"/>
              <a:t>Mat Lab</a:t>
            </a:r>
            <a:endParaRPr lang="en-US" sz="2400" dirty="0" smtClean="0"/>
          </a:p>
          <a:p>
            <a:pPr marL="514350" indent="-514350">
              <a:buFont typeface="+mj-lt"/>
              <a:buAutoNum type="arabicPeriod"/>
            </a:pPr>
            <a:r>
              <a:rPr lang="en-US" sz="2400" dirty="0" smtClean="0"/>
              <a:t>Analysis the better outcomes</a:t>
            </a:r>
          </a:p>
          <a:p>
            <a:pPr marL="514350" indent="-514350">
              <a:buFont typeface="+mj-lt"/>
              <a:buAutoNum type="arabicPeriod"/>
            </a:pPr>
            <a:r>
              <a:rPr lang="en-US" sz="2400" dirty="0" smtClean="0"/>
              <a:t>Publication the research work </a:t>
            </a:r>
            <a:endParaRPr lang="en-US" sz="2400" dirty="0"/>
          </a:p>
        </p:txBody>
      </p:sp>
      <p:sp>
        <p:nvSpPr>
          <p:cNvPr id="4" name="Rectangle 3"/>
          <p:cNvSpPr/>
          <p:nvPr/>
        </p:nvSpPr>
        <p:spPr>
          <a:xfrm>
            <a:off x="3463636" y="512618"/>
            <a:ext cx="4613563" cy="803564"/>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t>Research Challenges</a:t>
            </a:r>
          </a:p>
        </p:txBody>
      </p:sp>
    </p:spTree>
    <p:extLst>
      <p:ext uri="{BB962C8B-B14F-4D97-AF65-F5344CB8AC3E}">
        <p14:creationId xmlns:p14="http://schemas.microsoft.com/office/powerpoint/2010/main" val="1244733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4370" y="182880"/>
            <a:ext cx="8237420" cy="5478206"/>
          </a:xfrm>
        </p:spPr>
      </p:pic>
    </p:spTree>
    <p:extLst>
      <p:ext uri="{BB962C8B-B14F-4D97-AF65-F5344CB8AC3E}">
        <p14:creationId xmlns:p14="http://schemas.microsoft.com/office/powerpoint/2010/main" val="248960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7496"/>
            <a:ext cx="10515600" cy="962799"/>
          </a:xfrm>
        </p:spPr>
        <p:txBody>
          <a:bodyPr>
            <a:normAutofit fontScale="90000"/>
          </a:bodyPr>
          <a:lstStyle/>
          <a:p>
            <a:pPr algn="ctr"/>
            <a:r>
              <a:rPr lang="en-US" sz="4800" b="1" dirty="0" smtClean="0"/>
              <a:t>Capstone Project proposal presentation</a:t>
            </a:r>
            <a:endParaRPr lang="en-US" sz="4800" b="1" dirty="0"/>
          </a:p>
        </p:txBody>
      </p:sp>
      <p:sp>
        <p:nvSpPr>
          <p:cNvPr id="3" name="Content Placeholder 2"/>
          <p:cNvSpPr>
            <a:spLocks noGrp="1"/>
          </p:cNvSpPr>
          <p:nvPr>
            <p:ph idx="1"/>
          </p:nvPr>
        </p:nvSpPr>
        <p:spPr>
          <a:xfrm>
            <a:off x="374073" y="2036619"/>
            <a:ext cx="5112328" cy="678872"/>
          </a:xfrm>
        </p:spPr>
        <p:txBody>
          <a:bodyPr>
            <a:noAutofit/>
          </a:bodyPr>
          <a:lstStyle/>
          <a:p>
            <a:pPr marL="0" indent="0">
              <a:lnSpc>
                <a:spcPct val="150000"/>
              </a:lnSpc>
              <a:buNone/>
            </a:pPr>
            <a:r>
              <a:rPr lang="en-US" sz="3200" i="1" u="sng" dirty="0" smtClean="0">
                <a:latin typeface="Javanese Text" panose="02000000000000000000" pitchFamily="2" charset="0"/>
              </a:rPr>
              <a:t>PRESENTED BY</a:t>
            </a:r>
            <a:r>
              <a:rPr lang="en-US" sz="3200" i="1" dirty="0" smtClean="0">
                <a:latin typeface="Javanese Text" panose="02000000000000000000" pitchFamily="2" charset="0"/>
              </a:rPr>
              <a:t> :</a:t>
            </a:r>
            <a:endParaRPr lang="en-US" sz="3200" i="1" dirty="0">
              <a:latin typeface="Javanese Text" panose="02000000000000000000" pitchFamily="2" charset="0"/>
            </a:endParaRPr>
          </a:p>
        </p:txBody>
      </p:sp>
      <p:sp>
        <p:nvSpPr>
          <p:cNvPr id="4" name="Content Placeholder 2"/>
          <p:cNvSpPr txBox="1">
            <a:spLocks/>
          </p:cNvSpPr>
          <p:nvPr/>
        </p:nvSpPr>
        <p:spPr>
          <a:xfrm>
            <a:off x="6652260" y="1825624"/>
            <a:ext cx="5539740" cy="457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69438781"/>
              </p:ext>
            </p:extLst>
          </p:nvPr>
        </p:nvGraphicFramePr>
        <p:xfrm>
          <a:off x="374073" y="2952368"/>
          <a:ext cx="7121236" cy="3448431"/>
        </p:xfrm>
        <a:graphic>
          <a:graphicData uri="http://schemas.openxmlformats.org/drawingml/2006/table">
            <a:tbl>
              <a:tblPr firstRow="1" bandRow="1">
                <a:tableStyleId>{5C22544A-7EE6-4342-B048-85BDC9FD1C3A}</a:tableStyleId>
              </a:tblPr>
              <a:tblGrid>
                <a:gridCol w="2507854">
                  <a:extLst>
                    <a:ext uri="{9D8B030D-6E8A-4147-A177-3AD203B41FA5}">
                      <a16:colId xmlns:a16="http://schemas.microsoft.com/office/drawing/2014/main" val="859824173"/>
                    </a:ext>
                  </a:extLst>
                </a:gridCol>
                <a:gridCol w="1496109">
                  <a:extLst>
                    <a:ext uri="{9D8B030D-6E8A-4147-A177-3AD203B41FA5}">
                      <a16:colId xmlns:a16="http://schemas.microsoft.com/office/drawing/2014/main" val="467873937"/>
                    </a:ext>
                  </a:extLst>
                </a:gridCol>
                <a:gridCol w="971514">
                  <a:extLst>
                    <a:ext uri="{9D8B030D-6E8A-4147-A177-3AD203B41FA5}">
                      <a16:colId xmlns:a16="http://schemas.microsoft.com/office/drawing/2014/main" val="1959436897"/>
                    </a:ext>
                  </a:extLst>
                </a:gridCol>
                <a:gridCol w="911947">
                  <a:extLst>
                    <a:ext uri="{9D8B030D-6E8A-4147-A177-3AD203B41FA5}">
                      <a16:colId xmlns:a16="http://schemas.microsoft.com/office/drawing/2014/main" val="4083126938"/>
                    </a:ext>
                  </a:extLst>
                </a:gridCol>
                <a:gridCol w="1233812">
                  <a:extLst>
                    <a:ext uri="{9D8B030D-6E8A-4147-A177-3AD203B41FA5}">
                      <a16:colId xmlns:a16="http://schemas.microsoft.com/office/drawing/2014/main" val="4174346798"/>
                    </a:ext>
                  </a:extLst>
                </a:gridCol>
              </a:tblGrid>
              <a:tr h="676656">
                <a:tc>
                  <a:txBody>
                    <a:bodyPr/>
                    <a:lstStyle/>
                    <a:p>
                      <a:pPr algn="ctr">
                        <a:lnSpc>
                          <a:spcPct val="150000"/>
                        </a:lnSpc>
                      </a:pPr>
                      <a:r>
                        <a:rPr lang="en-US" dirty="0" smtClean="0"/>
                        <a:t>NAME</a:t>
                      </a:r>
                      <a:endParaRPr lang="en-US" dirty="0"/>
                    </a:p>
                  </a:txBody>
                  <a:tcPr/>
                </a:tc>
                <a:tc>
                  <a:txBody>
                    <a:bodyPr/>
                    <a:lstStyle/>
                    <a:p>
                      <a:pPr algn="ctr">
                        <a:lnSpc>
                          <a:spcPct val="150000"/>
                        </a:lnSpc>
                      </a:pPr>
                      <a:r>
                        <a:rPr lang="en-US" dirty="0" smtClean="0"/>
                        <a:t>ID</a:t>
                      </a:r>
                      <a:endParaRPr lang="en-US" dirty="0"/>
                    </a:p>
                  </a:txBody>
                  <a:tcPr/>
                </a:tc>
                <a:tc>
                  <a:txBody>
                    <a:bodyPr/>
                    <a:lstStyle/>
                    <a:p>
                      <a:pPr algn="ctr">
                        <a:lnSpc>
                          <a:spcPct val="150000"/>
                        </a:lnSpc>
                      </a:pPr>
                      <a:r>
                        <a:rPr lang="en-US" dirty="0" smtClean="0"/>
                        <a:t>INTAKE</a:t>
                      </a:r>
                      <a:endParaRPr lang="en-US" dirty="0"/>
                    </a:p>
                  </a:txBody>
                  <a:tcPr/>
                </a:tc>
                <a:tc>
                  <a:txBody>
                    <a:bodyPr/>
                    <a:lstStyle/>
                    <a:p>
                      <a:pPr algn="ctr">
                        <a:lnSpc>
                          <a:spcPct val="150000"/>
                        </a:lnSpc>
                      </a:pPr>
                      <a:r>
                        <a:rPr lang="en-US" sz="1500" dirty="0" smtClean="0"/>
                        <a:t>SECTION</a:t>
                      </a:r>
                      <a:endParaRPr lang="en-US" sz="1500" dirty="0"/>
                    </a:p>
                  </a:txBody>
                  <a:tcPr/>
                </a:tc>
                <a:tc>
                  <a:txBody>
                    <a:bodyPr/>
                    <a:lstStyle/>
                    <a:p>
                      <a:pPr algn="ctr">
                        <a:lnSpc>
                          <a:spcPct val="150000"/>
                        </a:lnSpc>
                      </a:pPr>
                      <a:r>
                        <a:rPr lang="en-US" dirty="0" smtClean="0"/>
                        <a:t>DEPT.</a:t>
                      </a:r>
                      <a:endParaRPr lang="en-US" dirty="0"/>
                    </a:p>
                  </a:txBody>
                  <a:tcPr/>
                </a:tc>
                <a:extLst>
                  <a:ext uri="{0D108BD9-81ED-4DB2-BD59-A6C34878D82A}">
                    <a16:rowId xmlns:a16="http://schemas.microsoft.com/office/drawing/2014/main" val="3807712327"/>
                  </a:ext>
                </a:extLst>
              </a:tr>
              <a:tr h="676656">
                <a:tc>
                  <a:txBody>
                    <a:bodyPr/>
                    <a:lstStyle/>
                    <a:p>
                      <a:r>
                        <a:rPr lang="en-US" dirty="0" smtClean="0"/>
                        <a:t>Maruf Ahmed</a:t>
                      </a:r>
                      <a:endParaRPr lang="en-US" dirty="0"/>
                    </a:p>
                  </a:txBody>
                  <a:tcPr/>
                </a:tc>
                <a:tc>
                  <a:txBody>
                    <a:bodyPr/>
                    <a:lstStyle/>
                    <a:p>
                      <a:r>
                        <a:rPr lang="en-US" dirty="0" smtClean="0"/>
                        <a:t>15163103049</a:t>
                      </a:r>
                      <a:endParaRPr lang="en-US" dirty="0"/>
                    </a:p>
                  </a:txBody>
                  <a:tcPr/>
                </a:tc>
                <a:tc>
                  <a:txBody>
                    <a:bodyPr/>
                    <a:lstStyle/>
                    <a:p>
                      <a:r>
                        <a:rPr lang="en-US" dirty="0" smtClean="0"/>
                        <a:t>33</a:t>
                      </a:r>
                      <a:endParaRPr lang="en-US" dirty="0"/>
                    </a:p>
                  </a:txBody>
                  <a:tcPr/>
                </a:tc>
                <a:tc>
                  <a:txBody>
                    <a:bodyPr/>
                    <a:lstStyle/>
                    <a:p>
                      <a:r>
                        <a:rPr lang="en-US" dirty="0" smtClean="0"/>
                        <a:t>02</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3357276526"/>
                  </a:ext>
                </a:extLst>
              </a:tr>
              <a:tr h="676656">
                <a:tc>
                  <a:txBody>
                    <a:bodyPr/>
                    <a:lstStyle/>
                    <a:p>
                      <a:r>
                        <a:rPr lang="en-US" dirty="0" smtClean="0"/>
                        <a:t>Ashik-E-Rabbi</a:t>
                      </a:r>
                      <a:r>
                        <a:rPr lang="en-US" baseline="0" dirty="0" smtClean="0"/>
                        <a:t>- Md. </a:t>
                      </a:r>
                      <a:r>
                        <a:rPr lang="en-US" baseline="0" dirty="0" err="1" smtClean="0"/>
                        <a:t>Toha</a:t>
                      </a:r>
                      <a:endParaRPr lang="en-US" dirty="0"/>
                    </a:p>
                  </a:txBody>
                  <a:tcPr/>
                </a:tc>
                <a:tc>
                  <a:txBody>
                    <a:bodyPr/>
                    <a:lstStyle/>
                    <a:p>
                      <a:r>
                        <a:rPr lang="en-US" dirty="0" smtClean="0"/>
                        <a:t>17182103143</a:t>
                      </a:r>
                      <a:endParaRPr lang="en-US" dirty="0"/>
                    </a:p>
                  </a:txBody>
                  <a:tcPr/>
                </a:tc>
                <a:tc>
                  <a:txBody>
                    <a:bodyPr/>
                    <a:lstStyle/>
                    <a:p>
                      <a:r>
                        <a:rPr lang="en-US" dirty="0" smtClean="0"/>
                        <a:t>38</a:t>
                      </a:r>
                      <a:endParaRPr lang="en-US" dirty="0"/>
                    </a:p>
                  </a:txBody>
                  <a:tcPr/>
                </a:tc>
                <a:tc>
                  <a:txBody>
                    <a:bodyPr/>
                    <a:lstStyle/>
                    <a:p>
                      <a:r>
                        <a:rPr lang="en-US" dirty="0" smtClean="0"/>
                        <a:t>04</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2428886985"/>
                  </a:ext>
                </a:extLst>
              </a:tr>
              <a:tr h="676656">
                <a:tc>
                  <a:txBody>
                    <a:bodyPr/>
                    <a:lstStyle/>
                    <a:p>
                      <a:r>
                        <a:rPr lang="en-US" sz="1800" kern="1200" dirty="0" err="1" smtClean="0">
                          <a:solidFill>
                            <a:schemeClr val="dk1"/>
                          </a:solidFill>
                          <a:effectLst/>
                          <a:latin typeface="+mn-lt"/>
                          <a:ea typeface="+mn-ea"/>
                          <a:cs typeface="+mn-cs"/>
                        </a:rPr>
                        <a:t>Nafiz</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Ar</a:t>
                      </a:r>
                      <a:r>
                        <a:rPr lang="en-US" sz="1800" kern="1200" dirty="0" smtClean="0">
                          <a:solidFill>
                            <a:schemeClr val="dk1"/>
                          </a:solidFill>
                          <a:effectLst/>
                          <a:latin typeface="+mn-lt"/>
                          <a:ea typeface="+mn-ea"/>
                          <a:cs typeface="+mn-cs"/>
                        </a:rPr>
                        <a:t> Rafi</a:t>
                      </a:r>
                      <a:endParaRPr lang="en-US" dirty="0"/>
                    </a:p>
                  </a:txBody>
                  <a:tcPr/>
                </a:tc>
                <a:tc>
                  <a:txBody>
                    <a:bodyPr/>
                    <a:lstStyle/>
                    <a:p>
                      <a:r>
                        <a:rPr lang="en-US" sz="1800" kern="1200" dirty="0" smtClean="0">
                          <a:solidFill>
                            <a:schemeClr val="dk1"/>
                          </a:solidFill>
                          <a:effectLst/>
                          <a:latin typeface="+mn-lt"/>
                          <a:ea typeface="+mn-ea"/>
                          <a:cs typeface="+mn-cs"/>
                        </a:rPr>
                        <a:t>17182103359</a:t>
                      </a:r>
                      <a:endParaRPr lang="en-US" dirty="0"/>
                    </a:p>
                  </a:txBody>
                  <a:tcPr/>
                </a:tc>
                <a:tc>
                  <a:txBody>
                    <a:bodyPr/>
                    <a:lstStyle/>
                    <a:p>
                      <a:r>
                        <a:rPr lang="en-US" dirty="0" smtClean="0"/>
                        <a:t>38</a:t>
                      </a:r>
                      <a:endParaRPr lang="en-US" dirty="0"/>
                    </a:p>
                  </a:txBody>
                  <a:tcPr/>
                </a:tc>
                <a:tc>
                  <a:txBody>
                    <a:bodyPr/>
                    <a:lstStyle/>
                    <a:p>
                      <a:r>
                        <a:rPr lang="en-US" dirty="0" smtClean="0"/>
                        <a:t>02</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1490622434"/>
                  </a:ext>
                </a:extLst>
              </a:tr>
              <a:tr h="676656">
                <a:tc>
                  <a:txBody>
                    <a:bodyPr/>
                    <a:lstStyle/>
                    <a:p>
                      <a:r>
                        <a:rPr lang="en-US" sz="1800" kern="1200" dirty="0" err="1" smtClean="0">
                          <a:solidFill>
                            <a:schemeClr val="dk1"/>
                          </a:solidFill>
                          <a:effectLst/>
                          <a:latin typeface="+mn-lt"/>
                          <a:ea typeface="+mn-ea"/>
                          <a:cs typeface="+mn-cs"/>
                        </a:rPr>
                        <a:t>Shohana</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Iasmin</a:t>
                      </a:r>
                      <a:endParaRPr lang="en-US" dirty="0"/>
                    </a:p>
                  </a:txBody>
                  <a:tcPr/>
                </a:tc>
                <a:tc>
                  <a:txBody>
                    <a:bodyPr/>
                    <a:lstStyle/>
                    <a:p>
                      <a:r>
                        <a:rPr lang="en-US" sz="1800" kern="1200" dirty="0" smtClean="0">
                          <a:solidFill>
                            <a:schemeClr val="dk1"/>
                          </a:solidFill>
                          <a:effectLst/>
                          <a:latin typeface="+mn-lt"/>
                          <a:ea typeface="+mn-ea"/>
                          <a:cs typeface="+mn-cs"/>
                        </a:rPr>
                        <a:t>17182103322</a:t>
                      </a:r>
                      <a:endParaRPr lang="en-US" dirty="0"/>
                    </a:p>
                  </a:txBody>
                  <a:tcPr/>
                </a:tc>
                <a:tc>
                  <a:txBody>
                    <a:bodyPr/>
                    <a:lstStyle/>
                    <a:p>
                      <a:r>
                        <a:rPr lang="en-US" dirty="0" smtClean="0"/>
                        <a:t>38</a:t>
                      </a:r>
                      <a:endParaRPr lang="en-US" dirty="0"/>
                    </a:p>
                  </a:txBody>
                  <a:tcPr/>
                </a:tc>
                <a:tc>
                  <a:txBody>
                    <a:bodyPr/>
                    <a:lstStyle/>
                    <a:p>
                      <a:r>
                        <a:rPr lang="en-US" dirty="0" smtClean="0"/>
                        <a:t>02</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3310217924"/>
                  </a:ext>
                </a:extLst>
              </a:tr>
            </a:tbl>
          </a:graphicData>
        </a:graphic>
      </p:graphicFrame>
      <p:sp>
        <p:nvSpPr>
          <p:cNvPr id="6" name="TextBox 5"/>
          <p:cNvSpPr txBox="1"/>
          <p:nvPr/>
        </p:nvSpPr>
        <p:spPr>
          <a:xfrm>
            <a:off x="7966364" y="2083667"/>
            <a:ext cx="3798224" cy="584775"/>
          </a:xfrm>
          <a:prstGeom prst="rect">
            <a:avLst/>
          </a:prstGeom>
          <a:noFill/>
        </p:spPr>
        <p:txBody>
          <a:bodyPr wrap="square" rtlCol="0">
            <a:spAutoFit/>
          </a:bodyPr>
          <a:lstStyle/>
          <a:p>
            <a:r>
              <a:rPr lang="en-US" sz="3200" i="1" u="sng" dirty="0" smtClean="0">
                <a:latin typeface="Constantia" panose="02030602050306030303" pitchFamily="18" charset="0"/>
              </a:rPr>
              <a:t>SUPERVISED BY </a:t>
            </a:r>
            <a:r>
              <a:rPr lang="en-US" sz="3200" i="1" dirty="0" smtClean="0">
                <a:latin typeface="Constantia" panose="02030602050306030303" pitchFamily="18" charset="0"/>
              </a:rPr>
              <a:t> </a:t>
            </a:r>
            <a:r>
              <a:rPr lang="en-US" sz="3200" dirty="0" smtClean="0">
                <a:latin typeface="Constantia" panose="02030602050306030303" pitchFamily="18" charset="0"/>
              </a:rPr>
              <a:t>:</a:t>
            </a:r>
            <a:endParaRPr lang="en-US" sz="3200" dirty="0">
              <a:latin typeface="Constantia" panose="02030602050306030303"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879575952"/>
              </p:ext>
            </p:extLst>
          </p:nvPr>
        </p:nvGraphicFramePr>
        <p:xfrm>
          <a:off x="8035636" y="3013567"/>
          <a:ext cx="3798224" cy="3387232"/>
        </p:xfrm>
        <a:graphic>
          <a:graphicData uri="http://schemas.openxmlformats.org/drawingml/2006/table">
            <a:tbl>
              <a:tblPr bandRow="1">
                <a:tableStyleId>{5C22544A-7EE6-4342-B048-85BDC9FD1C3A}</a:tableStyleId>
              </a:tblPr>
              <a:tblGrid>
                <a:gridCol w="3798224">
                  <a:extLst>
                    <a:ext uri="{9D8B030D-6E8A-4147-A177-3AD203B41FA5}">
                      <a16:colId xmlns:a16="http://schemas.microsoft.com/office/drawing/2014/main" val="3496129846"/>
                    </a:ext>
                  </a:extLst>
                </a:gridCol>
              </a:tblGrid>
              <a:tr h="846808">
                <a:tc>
                  <a:txBody>
                    <a:bodyPr/>
                    <a:lstStyle/>
                    <a:p>
                      <a:pPr algn="ctr">
                        <a:lnSpc>
                          <a:spcPct val="150000"/>
                        </a:lnSpc>
                      </a:pPr>
                      <a:endParaRPr lang="en-US" dirty="0"/>
                    </a:p>
                  </a:txBody>
                  <a:tcPr/>
                </a:tc>
                <a:extLst>
                  <a:ext uri="{0D108BD9-81ED-4DB2-BD59-A6C34878D82A}">
                    <a16:rowId xmlns:a16="http://schemas.microsoft.com/office/drawing/2014/main" val="457238571"/>
                  </a:ext>
                </a:extLst>
              </a:tr>
              <a:tr h="846808">
                <a:tc>
                  <a:txBody>
                    <a:bodyPr/>
                    <a:lstStyle/>
                    <a:p>
                      <a:pPr algn="ctr">
                        <a:lnSpc>
                          <a:spcPct val="150000"/>
                        </a:lnSpc>
                      </a:pPr>
                      <a:endParaRPr lang="en-US" dirty="0"/>
                    </a:p>
                  </a:txBody>
                  <a:tcPr/>
                </a:tc>
                <a:extLst>
                  <a:ext uri="{0D108BD9-81ED-4DB2-BD59-A6C34878D82A}">
                    <a16:rowId xmlns:a16="http://schemas.microsoft.com/office/drawing/2014/main" val="1701934882"/>
                  </a:ext>
                </a:extLst>
              </a:tr>
              <a:tr h="846808">
                <a:tc>
                  <a:txBody>
                    <a:bodyPr/>
                    <a:lstStyle/>
                    <a:p>
                      <a:pPr algn="ctr">
                        <a:lnSpc>
                          <a:spcPct val="150000"/>
                        </a:lnSpc>
                      </a:pPr>
                      <a:endParaRPr lang="en-US" dirty="0"/>
                    </a:p>
                  </a:txBody>
                  <a:tcPr/>
                </a:tc>
                <a:extLst>
                  <a:ext uri="{0D108BD9-81ED-4DB2-BD59-A6C34878D82A}">
                    <a16:rowId xmlns:a16="http://schemas.microsoft.com/office/drawing/2014/main" val="3842118606"/>
                  </a:ext>
                </a:extLst>
              </a:tr>
              <a:tr h="846808">
                <a:tc>
                  <a:txBody>
                    <a:bodyPr/>
                    <a:lstStyle/>
                    <a:p>
                      <a:pPr algn="ctr">
                        <a:lnSpc>
                          <a:spcPct val="150000"/>
                        </a:lnSpc>
                      </a:pPr>
                      <a:endParaRPr lang="en-US" dirty="0"/>
                    </a:p>
                  </a:txBody>
                  <a:tcPr/>
                </a:tc>
                <a:extLst>
                  <a:ext uri="{0D108BD9-81ED-4DB2-BD59-A6C34878D82A}">
                    <a16:rowId xmlns:a16="http://schemas.microsoft.com/office/drawing/2014/main" val="2959525861"/>
                  </a:ext>
                </a:extLst>
              </a:tr>
            </a:tbl>
          </a:graphicData>
        </a:graphic>
      </p:graphicFrame>
    </p:spTree>
    <p:extLst>
      <p:ext uri="{BB962C8B-B14F-4D97-AF65-F5344CB8AC3E}">
        <p14:creationId xmlns:p14="http://schemas.microsoft.com/office/powerpoint/2010/main" val="3375774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188" y="290311"/>
            <a:ext cx="10515600" cy="1325563"/>
          </a:xfrm>
        </p:spPr>
        <p:txBody>
          <a:bodyPr/>
          <a:lstStyle/>
          <a:p>
            <a:pPr algn="ctr"/>
            <a:r>
              <a:rPr lang="en-US" b="1" dirty="0" smtClean="0">
                <a:latin typeface="Arial Black" panose="020B0A04020102020204" pitchFamily="34" charset="0"/>
              </a:rPr>
              <a:t>Project Topic</a:t>
            </a:r>
            <a:endParaRPr lang="en-US" b="1" dirty="0">
              <a:latin typeface="Arial Black" panose="020B0A04020102020204" pitchFamily="34" charset="0"/>
            </a:endParaRPr>
          </a:p>
        </p:txBody>
      </p:sp>
      <p:sp>
        <p:nvSpPr>
          <p:cNvPr id="3" name="Content Placeholder 2"/>
          <p:cNvSpPr>
            <a:spLocks noGrp="1"/>
          </p:cNvSpPr>
          <p:nvPr>
            <p:ph idx="1"/>
          </p:nvPr>
        </p:nvSpPr>
        <p:spPr>
          <a:xfrm>
            <a:off x="944188" y="2690148"/>
            <a:ext cx="10515600" cy="1563197"/>
          </a:xfrm>
        </p:spPr>
        <p:txBody>
          <a:bodyPr>
            <a:normAutofit/>
          </a:bodyPr>
          <a:lstStyle/>
          <a:p>
            <a:pPr marL="0" indent="0" algn="ctr">
              <a:buNone/>
            </a:pPr>
            <a:r>
              <a:rPr lang="en-US" sz="4000" dirty="0" smtClean="0"/>
              <a:t>Automatic Number Plate </a:t>
            </a:r>
            <a:r>
              <a:rPr lang="en-US" sz="4000" dirty="0" smtClean="0"/>
              <a:t>recognition </a:t>
            </a:r>
            <a:r>
              <a:rPr lang="en-US" sz="4000" dirty="0" smtClean="0"/>
              <a:t>System </a:t>
            </a:r>
          </a:p>
          <a:p>
            <a:pPr marL="0" indent="0" algn="ctr">
              <a:buNone/>
            </a:pPr>
            <a:r>
              <a:rPr lang="en-US" sz="4000" dirty="0" smtClean="0"/>
              <a:t>(ANPR)</a:t>
            </a:r>
            <a:endParaRPr lang="en-US" sz="4000" dirty="0"/>
          </a:p>
        </p:txBody>
      </p:sp>
    </p:spTree>
    <p:extLst>
      <p:ext uri="{BB962C8B-B14F-4D97-AF65-F5344CB8AC3E}">
        <p14:creationId xmlns:p14="http://schemas.microsoft.com/office/powerpoint/2010/main" val="4232388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0322" y="2523605"/>
            <a:ext cx="9339351" cy="3253741"/>
          </a:xfrm>
        </p:spPr>
        <p:txBody>
          <a:bodyPr numCol="2">
            <a:normAutofit/>
          </a:bodyPr>
          <a:lstStyle/>
          <a:p>
            <a:pPr marL="514350" indent="-514350">
              <a:buFont typeface="+mj-lt"/>
              <a:buAutoNum type="arabicPeriod"/>
            </a:pPr>
            <a:r>
              <a:rPr lang="en-US" sz="2400" dirty="0" smtClean="0">
                <a:latin typeface="Constantia" panose="02030602050306030303" pitchFamily="18" charset="0"/>
              </a:rPr>
              <a:t>Abstract                                     </a:t>
            </a:r>
          </a:p>
          <a:p>
            <a:pPr marL="514350" indent="-514350">
              <a:buFont typeface="+mj-lt"/>
              <a:buAutoNum type="arabicPeriod"/>
            </a:pPr>
            <a:r>
              <a:rPr lang="en-US" sz="2400" dirty="0">
                <a:latin typeface="Constantia" panose="02030602050306030303" pitchFamily="18" charset="0"/>
              </a:rPr>
              <a:t>Purpose of Number </a:t>
            </a:r>
            <a:r>
              <a:rPr lang="en-US" sz="2400" dirty="0" smtClean="0">
                <a:latin typeface="Constantia" panose="02030602050306030303" pitchFamily="18" charset="0"/>
              </a:rPr>
              <a:t>Plate Detection</a:t>
            </a:r>
          </a:p>
          <a:p>
            <a:pPr marL="514350" indent="-514350">
              <a:buFont typeface="+mj-lt"/>
              <a:buAutoNum type="arabicPeriod"/>
            </a:pPr>
            <a:r>
              <a:rPr lang="en-US" sz="2400" dirty="0">
                <a:latin typeface="Constantia" panose="02030602050306030303" pitchFamily="18" charset="0"/>
              </a:rPr>
              <a:t>Working Procedure On the </a:t>
            </a:r>
            <a:r>
              <a:rPr lang="en-US" sz="2400" dirty="0" smtClean="0">
                <a:latin typeface="Constantia" panose="02030602050306030303" pitchFamily="18" charset="0"/>
              </a:rPr>
              <a:t>System</a:t>
            </a:r>
          </a:p>
          <a:p>
            <a:pPr marL="514350" indent="-514350">
              <a:buFont typeface="+mj-lt"/>
              <a:buAutoNum type="arabicPeriod"/>
            </a:pPr>
            <a:r>
              <a:rPr lang="en-US" sz="2400" dirty="0">
                <a:latin typeface="Constantia" panose="02030602050306030303" pitchFamily="18" charset="0"/>
              </a:rPr>
              <a:t>Research </a:t>
            </a:r>
            <a:r>
              <a:rPr lang="en-US" sz="2400" dirty="0" smtClean="0">
                <a:latin typeface="Constantia" panose="02030602050306030303" pitchFamily="18" charset="0"/>
              </a:rPr>
              <a:t>Challenge</a:t>
            </a:r>
          </a:p>
          <a:p>
            <a:pPr marL="514350" indent="-514350">
              <a:buFont typeface="+mj-lt"/>
              <a:buAutoNum type="arabicPeriod"/>
            </a:pPr>
            <a:r>
              <a:rPr lang="en-US" sz="2400" dirty="0" smtClean="0">
                <a:latin typeface="Constantia" panose="02030602050306030303" pitchFamily="18" charset="0"/>
              </a:rPr>
              <a:t>Existing Work </a:t>
            </a:r>
          </a:p>
          <a:p>
            <a:pPr marL="514350" indent="-514350">
              <a:buFont typeface="+mj-lt"/>
              <a:buAutoNum type="arabicPeriod"/>
            </a:pPr>
            <a:r>
              <a:rPr lang="en-US" sz="2400" dirty="0" smtClean="0">
                <a:latin typeface="Constantia" panose="02030602050306030303" pitchFamily="18" charset="0"/>
              </a:rPr>
              <a:t>Proposed Method</a:t>
            </a:r>
          </a:p>
          <a:p>
            <a:pPr marL="514350" indent="-514350" algn="just">
              <a:buFont typeface="+mj-lt"/>
              <a:buAutoNum type="arabicPeriod"/>
            </a:pPr>
            <a:r>
              <a:rPr lang="en-US" sz="2400" dirty="0" smtClean="0">
                <a:latin typeface="Constantia" panose="02030602050306030303" pitchFamily="18" charset="0"/>
              </a:rPr>
              <a:t>Tools Requirements </a:t>
            </a:r>
          </a:p>
          <a:p>
            <a:pPr marL="514350" indent="-514350" algn="just">
              <a:buFont typeface="+mj-lt"/>
              <a:buAutoNum type="arabicPeriod"/>
            </a:pPr>
            <a:r>
              <a:rPr lang="en-US" sz="2400" dirty="0" smtClean="0">
                <a:latin typeface="Constantia" panose="02030602050306030303" pitchFamily="18" charset="0"/>
              </a:rPr>
              <a:t>Future Scope </a:t>
            </a:r>
          </a:p>
          <a:p>
            <a:pPr marL="514350" indent="-514350" algn="just">
              <a:buFont typeface="+mj-lt"/>
              <a:buAutoNum type="arabicPeriod"/>
            </a:pPr>
            <a:r>
              <a:rPr lang="en-US" sz="2400" dirty="0" smtClean="0">
                <a:latin typeface="Constantia" panose="02030602050306030303" pitchFamily="18" charset="0"/>
              </a:rPr>
              <a:t>Conclusion </a:t>
            </a:r>
          </a:p>
          <a:p>
            <a:pPr marL="514350" indent="-514350" algn="just">
              <a:buFont typeface="+mj-lt"/>
              <a:buAutoNum type="arabicPeriod"/>
            </a:pPr>
            <a:r>
              <a:rPr lang="en-US" sz="2400" dirty="0" smtClean="0">
                <a:latin typeface="Constantia" panose="02030602050306030303" pitchFamily="18" charset="0"/>
              </a:rPr>
              <a:t>References</a:t>
            </a:r>
            <a:endParaRPr lang="en-US" sz="2400" dirty="0">
              <a:latin typeface="Constantia" panose="02030602050306030303" pitchFamily="18" charset="0"/>
            </a:endParaRPr>
          </a:p>
        </p:txBody>
      </p:sp>
      <p:sp>
        <p:nvSpPr>
          <p:cNvPr id="6" name="Rectangle 5"/>
          <p:cNvSpPr/>
          <p:nvPr/>
        </p:nvSpPr>
        <p:spPr>
          <a:xfrm>
            <a:off x="3754581" y="568037"/>
            <a:ext cx="4475018" cy="70658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t>Table of Content</a:t>
            </a:r>
            <a:endParaRPr lang="en-US" sz="3600" dirty="0"/>
          </a:p>
        </p:txBody>
      </p:sp>
    </p:spTree>
    <p:extLst>
      <p:ext uri="{BB962C8B-B14F-4D97-AF65-F5344CB8AC3E}">
        <p14:creationId xmlns:p14="http://schemas.microsoft.com/office/powerpoint/2010/main" val="3129155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392" y="2690553"/>
            <a:ext cx="5821336" cy="3239193"/>
          </a:xfrm>
        </p:spPr>
        <p:txBody>
          <a:bodyPr>
            <a:normAutofit/>
          </a:bodyPr>
          <a:lstStyle/>
          <a:p>
            <a:pPr algn="just">
              <a:lnSpc>
                <a:spcPct val="150000"/>
              </a:lnSpc>
              <a:buFont typeface="Wingdings" panose="05000000000000000000" pitchFamily="2" charset="2"/>
              <a:buChar char="Ø"/>
            </a:pPr>
            <a:r>
              <a:rPr lang="en-US" sz="2400" dirty="0" smtClean="0"/>
              <a:t>Recognition of license by using MATLAB </a:t>
            </a:r>
            <a:r>
              <a:rPr lang="en-US" sz="2400" dirty="0" smtClean="0"/>
              <a:t>     </a:t>
            </a:r>
            <a:r>
              <a:rPr lang="en-US" sz="2400" dirty="0"/>
              <a:t> </a:t>
            </a:r>
            <a:r>
              <a:rPr lang="en-US" sz="2400" dirty="0" smtClean="0"/>
              <a:t>programing</a:t>
            </a:r>
            <a:endParaRPr lang="en-US" sz="2400" dirty="0" smtClean="0"/>
          </a:p>
          <a:p>
            <a:pPr algn="just">
              <a:lnSpc>
                <a:spcPct val="150000"/>
              </a:lnSpc>
              <a:buFont typeface="Wingdings" panose="05000000000000000000" pitchFamily="2" charset="2"/>
              <a:buChar char="Ø"/>
            </a:pPr>
            <a:r>
              <a:rPr lang="en-US" sz="2400" dirty="0" smtClean="0"/>
              <a:t>Developing a system for detecting number</a:t>
            </a:r>
          </a:p>
          <a:p>
            <a:pPr algn="just">
              <a:lnSpc>
                <a:spcPct val="150000"/>
              </a:lnSpc>
              <a:buFont typeface="Wingdings" panose="05000000000000000000" pitchFamily="2" charset="2"/>
              <a:buChar char="Ø"/>
            </a:pPr>
            <a:r>
              <a:rPr lang="en-US" sz="2400" dirty="0" smtClean="0"/>
              <a:t>For helping or reduce different violation</a:t>
            </a:r>
          </a:p>
        </p:txBody>
      </p:sp>
      <p:sp>
        <p:nvSpPr>
          <p:cNvPr id="5" name="Rectangle 4"/>
          <p:cNvSpPr/>
          <p:nvPr/>
        </p:nvSpPr>
        <p:spPr>
          <a:xfrm>
            <a:off x="4253346" y="581891"/>
            <a:ext cx="3297382" cy="74814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t>Abstract</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690553"/>
            <a:ext cx="4128655" cy="3484136"/>
          </a:xfrm>
          <a:prstGeom prst="rect">
            <a:avLst/>
          </a:prstGeom>
        </p:spPr>
      </p:pic>
    </p:spTree>
    <p:extLst>
      <p:ext uri="{BB962C8B-B14F-4D97-AF65-F5344CB8AC3E}">
        <p14:creationId xmlns:p14="http://schemas.microsoft.com/office/powerpoint/2010/main" val="1420612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4109" y="2621281"/>
            <a:ext cx="8065772" cy="2975956"/>
          </a:xfrm>
        </p:spPr>
        <p:txBody>
          <a:bodyPr>
            <a:normAutofit/>
          </a:bodyPr>
          <a:lstStyle/>
          <a:p>
            <a:pPr marL="514350" indent="-514350">
              <a:buFont typeface="+mj-lt"/>
              <a:buAutoNum type="arabicParenR"/>
            </a:pPr>
            <a:r>
              <a:rPr lang="en-US" sz="2400" dirty="0" smtClean="0"/>
              <a:t>For detecting invalid license cars </a:t>
            </a:r>
          </a:p>
          <a:p>
            <a:pPr marL="514350" indent="-514350">
              <a:buFont typeface="+mj-lt"/>
              <a:buAutoNum type="arabicParenR"/>
            </a:pPr>
            <a:r>
              <a:rPr lang="en-US" sz="2400" dirty="0" smtClean="0"/>
              <a:t>Identification of stolen cars </a:t>
            </a:r>
          </a:p>
          <a:p>
            <a:pPr marL="514350" indent="-514350">
              <a:buFont typeface="+mj-lt"/>
              <a:buAutoNum type="arabicParenR"/>
            </a:pPr>
            <a:r>
              <a:rPr lang="en-US" sz="2400" dirty="0" smtClean="0"/>
              <a:t>For reduce road accident </a:t>
            </a:r>
          </a:p>
          <a:p>
            <a:pPr marL="514350" indent="-514350">
              <a:buFont typeface="+mj-lt"/>
              <a:buAutoNum type="arabicParenR"/>
            </a:pPr>
            <a:r>
              <a:rPr lang="en-US" sz="2400" dirty="0" smtClean="0"/>
              <a:t>For avoiding traffic rules and red Light violations</a:t>
            </a:r>
          </a:p>
          <a:p>
            <a:pPr marL="514350" indent="-514350">
              <a:buFont typeface="+mj-lt"/>
              <a:buAutoNum type="arabicParenR"/>
            </a:pPr>
            <a:r>
              <a:rPr lang="en-US" sz="2400" dirty="0" smtClean="0"/>
              <a:t>Preventing illegal activities and smuggling </a:t>
            </a:r>
            <a:endParaRPr lang="en-US" sz="2400" dirty="0"/>
          </a:p>
        </p:txBody>
      </p:sp>
      <p:sp>
        <p:nvSpPr>
          <p:cNvPr id="5" name="Rectangle 4"/>
          <p:cNvSpPr/>
          <p:nvPr/>
        </p:nvSpPr>
        <p:spPr>
          <a:xfrm>
            <a:off x="1704109" y="540327"/>
            <a:ext cx="9365673" cy="83127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t>Purpose of Number Plate Detection</a:t>
            </a:r>
          </a:p>
        </p:txBody>
      </p:sp>
    </p:spTree>
    <p:extLst>
      <p:ext uri="{BB962C8B-B14F-4D97-AF65-F5344CB8AC3E}">
        <p14:creationId xmlns:p14="http://schemas.microsoft.com/office/powerpoint/2010/main" val="77991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810" y="1992673"/>
            <a:ext cx="6230043" cy="4460633"/>
          </a:xfrm>
        </p:spPr>
        <p:txBody>
          <a:bodyPr>
            <a:normAutofit lnSpcReduction="10000"/>
          </a:bodyPr>
          <a:lstStyle/>
          <a:p>
            <a:pPr marL="0" indent="0">
              <a:lnSpc>
                <a:spcPct val="200000"/>
              </a:lnSpc>
              <a:buNone/>
            </a:pPr>
            <a:r>
              <a:rPr lang="en-US" dirty="0" smtClean="0"/>
              <a:t>Step1 </a:t>
            </a:r>
          </a:p>
          <a:p>
            <a:pPr marL="0" indent="0">
              <a:lnSpc>
                <a:spcPct val="150000"/>
              </a:lnSpc>
              <a:buNone/>
            </a:pPr>
            <a:r>
              <a:rPr lang="en-US" dirty="0" smtClean="0"/>
              <a:t>       </a:t>
            </a:r>
            <a:r>
              <a:rPr lang="en-US" dirty="0" smtClean="0"/>
              <a:t>    </a:t>
            </a:r>
            <a:r>
              <a:rPr lang="en-US" dirty="0" smtClean="0"/>
              <a:t>Step2        </a:t>
            </a:r>
          </a:p>
          <a:p>
            <a:pPr marL="0" indent="0">
              <a:lnSpc>
                <a:spcPct val="150000"/>
              </a:lnSpc>
              <a:buNone/>
            </a:pPr>
            <a:r>
              <a:rPr lang="en-US" dirty="0" smtClean="0"/>
              <a:t>	        Step3</a:t>
            </a:r>
            <a:endParaRPr lang="en-US" dirty="0"/>
          </a:p>
          <a:p>
            <a:pPr marL="0" indent="0">
              <a:lnSpc>
                <a:spcPct val="200000"/>
              </a:lnSpc>
              <a:buNone/>
            </a:pPr>
            <a:r>
              <a:rPr lang="en-US" dirty="0" smtClean="0"/>
              <a:t>		    Step4	</a:t>
            </a:r>
            <a:endParaRPr lang="en-US" dirty="0"/>
          </a:p>
          <a:p>
            <a:pPr marL="0" indent="0">
              <a:lnSpc>
                <a:spcPct val="200000"/>
              </a:lnSpc>
              <a:buNone/>
            </a:pPr>
            <a:r>
              <a:rPr lang="en-US" dirty="0" smtClean="0"/>
              <a:t>                              		Step5</a:t>
            </a:r>
            <a:endParaRPr lang="en-US" dirty="0" smtClean="0"/>
          </a:p>
          <a:p>
            <a:pPr marL="0" indent="0">
              <a:lnSpc>
                <a:spcPct val="150000"/>
              </a:lnSpc>
              <a:buNone/>
            </a:pPr>
            <a:r>
              <a:rPr lang="en-US" dirty="0"/>
              <a:t>	</a:t>
            </a:r>
            <a:r>
              <a:rPr lang="en-US" dirty="0" smtClean="0"/>
              <a:t>			  </a:t>
            </a:r>
            <a:r>
              <a:rPr lang="en-US" dirty="0" smtClean="0"/>
              <a:t>Step6</a:t>
            </a:r>
            <a:endParaRPr lang="en-US" dirty="0"/>
          </a:p>
        </p:txBody>
      </p:sp>
      <p:sp>
        <p:nvSpPr>
          <p:cNvPr id="4" name="Rounded Rectangle 3"/>
          <p:cNvSpPr/>
          <p:nvPr/>
        </p:nvSpPr>
        <p:spPr>
          <a:xfrm>
            <a:off x="1658387" y="2110471"/>
            <a:ext cx="3434888" cy="585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Capture image </a:t>
            </a:r>
          </a:p>
        </p:txBody>
      </p:sp>
      <p:sp>
        <p:nvSpPr>
          <p:cNvPr id="5" name="Rounded Rectangle 4"/>
          <p:cNvSpPr/>
          <p:nvPr/>
        </p:nvSpPr>
        <p:spPr>
          <a:xfrm>
            <a:off x="2704059" y="2782669"/>
            <a:ext cx="3089564" cy="657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a:t>
            </a:r>
            <a:endParaRPr lang="en-US" dirty="0"/>
          </a:p>
        </p:txBody>
      </p:sp>
      <p:sp>
        <p:nvSpPr>
          <p:cNvPr id="6" name="Rounded Rectangle 5"/>
          <p:cNvSpPr/>
          <p:nvPr/>
        </p:nvSpPr>
        <p:spPr>
          <a:xfrm>
            <a:off x="3545722" y="3533871"/>
            <a:ext cx="3214255" cy="6891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Plate region extraction</a:t>
            </a:r>
            <a:endParaRPr lang="en-US" dirty="0"/>
          </a:p>
        </p:txBody>
      </p:sp>
      <p:sp>
        <p:nvSpPr>
          <p:cNvPr id="7" name="Rounded Rectangle 6"/>
          <p:cNvSpPr/>
          <p:nvPr/>
        </p:nvSpPr>
        <p:spPr>
          <a:xfrm>
            <a:off x="4428950" y="4297291"/>
            <a:ext cx="3343450" cy="7326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Segmentation of Character in the extracted number plate </a:t>
            </a:r>
            <a:endParaRPr lang="en-US" dirty="0"/>
          </a:p>
        </p:txBody>
      </p:sp>
      <p:sp>
        <p:nvSpPr>
          <p:cNvPr id="8" name="Rounded Rectangle 7"/>
          <p:cNvSpPr/>
          <p:nvPr/>
        </p:nvSpPr>
        <p:spPr>
          <a:xfrm>
            <a:off x="5624946" y="5131189"/>
            <a:ext cx="3284568" cy="6437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Character recognition</a:t>
            </a:r>
            <a:endParaRPr lang="en-US" dirty="0"/>
          </a:p>
        </p:txBody>
      </p:sp>
      <p:sp>
        <p:nvSpPr>
          <p:cNvPr id="9" name="Rounded Rectangle 8"/>
          <p:cNvSpPr/>
          <p:nvPr/>
        </p:nvSpPr>
        <p:spPr>
          <a:xfrm>
            <a:off x="6490853" y="5861970"/>
            <a:ext cx="3394365" cy="67787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Indicate result</a:t>
            </a:r>
            <a:endParaRPr lang="en-US" dirty="0"/>
          </a:p>
        </p:txBody>
      </p:sp>
      <p:sp>
        <p:nvSpPr>
          <p:cNvPr id="10" name="Rectangle 9"/>
          <p:cNvSpPr/>
          <p:nvPr/>
        </p:nvSpPr>
        <p:spPr>
          <a:xfrm>
            <a:off x="2306781" y="569870"/>
            <a:ext cx="7578437" cy="762554"/>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t>Working procedure of the system</a:t>
            </a:r>
            <a:endParaRPr lang="en-US" sz="3600" dirty="0"/>
          </a:p>
        </p:txBody>
      </p:sp>
    </p:spTree>
    <p:extLst>
      <p:ext uri="{BB962C8B-B14F-4D97-AF65-F5344CB8AC3E}">
        <p14:creationId xmlns:p14="http://schemas.microsoft.com/office/powerpoint/2010/main" val="2642172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292" y="2850862"/>
            <a:ext cx="6740236" cy="3383684"/>
          </a:xfrm>
        </p:spPr>
        <p:txBody>
          <a:bodyPr/>
          <a:lstStyle/>
          <a:p>
            <a:pPr marL="0" indent="0" algn="just">
              <a:lnSpc>
                <a:spcPct val="100000"/>
              </a:lnSpc>
              <a:buNone/>
            </a:pPr>
            <a:r>
              <a:rPr lang="en-US" dirty="0" smtClean="0"/>
              <a:t>The first step is the capture of an image using electronic device such as camera </a:t>
            </a:r>
            <a:r>
              <a:rPr lang="en-US" dirty="0" smtClean="0"/>
              <a:t>, CCTV </a:t>
            </a:r>
            <a:r>
              <a:rPr lang="en-US" dirty="0" smtClean="0"/>
              <a:t>camera and webcam </a:t>
            </a:r>
            <a:r>
              <a:rPr lang="en-US" dirty="0" smtClean="0"/>
              <a:t>etc. </a:t>
            </a:r>
            <a:r>
              <a:rPr lang="en-US" dirty="0" smtClean="0"/>
              <a:t>can be used to capture the acquired image. Pre-captured image also will be taken. After that we might be proceed in using the MATLAB function to convert the vehicle jpeg or other format image into gray scale format input of this system. The image capture by a camera placed at a distance of 1-2 meters away from the vehicle</a:t>
            </a:r>
            <a:endParaRPr lang="en-US" dirty="0"/>
          </a:p>
        </p:txBody>
      </p:sp>
      <p:sp>
        <p:nvSpPr>
          <p:cNvPr id="5" name="Rectangle 4"/>
          <p:cNvSpPr/>
          <p:nvPr/>
        </p:nvSpPr>
        <p:spPr>
          <a:xfrm>
            <a:off x="3875810" y="581891"/>
            <a:ext cx="4530436" cy="88669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t>Capture image</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473" y="2646219"/>
            <a:ext cx="4480530" cy="3297670"/>
          </a:xfrm>
          <a:prstGeom prst="rect">
            <a:avLst/>
          </a:prstGeom>
        </p:spPr>
      </p:pic>
    </p:spTree>
    <p:extLst>
      <p:ext uri="{BB962C8B-B14F-4D97-AF65-F5344CB8AC3E}">
        <p14:creationId xmlns:p14="http://schemas.microsoft.com/office/powerpoint/2010/main" val="2839797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120" y="2341419"/>
            <a:ext cx="3728789" cy="2907290"/>
          </a:xfrm>
        </p:spPr>
      </p:pic>
      <p:sp>
        <p:nvSpPr>
          <p:cNvPr id="5" name="Rectangle 4"/>
          <p:cNvSpPr/>
          <p:nvPr/>
        </p:nvSpPr>
        <p:spPr>
          <a:xfrm>
            <a:off x="3865418" y="528637"/>
            <a:ext cx="4156364" cy="73429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t>Pre-processing</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418" y="2341419"/>
            <a:ext cx="5043418" cy="2907290"/>
          </a:xfrm>
          <a:prstGeom prst="rect">
            <a:avLst/>
          </a:prstGeom>
        </p:spPr>
      </p:pic>
      <p:sp>
        <p:nvSpPr>
          <p:cNvPr id="8" name="Rounded Rectangle 7"/>
          <p:cNvSpPr/>
          <p:nvPr/>
        </p:nvSpPr>
        <p:spPr>
          <a:xfrm>
            <a:off x="1729605" y="5567363"/>
            <a:ext cx="2493818" cy="44334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t>Gray processing</a:t>
            </a:r>
            <a:endParaRPr lang="en-US" dirty="0"/>
          </a:p>
        </p:txBody>
      </p:sp>
      <p:sp>
        <p:nvSpPr>
          <p:cNvPr id="9" name="Rounded Rectangle 8"/>
          <p:cNvSpPr/>
          <p:nvPr/>
        </p:nvSpPr>
        <p:spPr>
          <a:xfrm>
            <a:off x="7232073" y="5567363"/>
            <a:ext cx="3131127" cy="44334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t>Median </a:t>
            </a:r>
            <a:r>
              <a:rPr lang="en-US" dirty="0"/>
              <a:t>filtering</a:t>
            </a:r>
            <a:endParaRPr lang="en-US" dirty="0"/>
          </a:p>
        </p:txBody>
      </p:sp>
    </p:spTree>
    <p:extLst>
      <p:ext uri="{BB962C8B-B14F-4D97-AF65-F5344CB8AC3E}">
        <p14:creationId xmlns:p14="http://schemas.microsoft.com/office/powerpoint/2010/main" val="12203504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268</TotalTime>
  <Words>330</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Constantia</vt:lpstr>
      <vt:lpstr>Corbel</vt:lpstr>
      <vt:lpstr>Javanese Text</vt:lpstr>
      <vt:lpstr>Wingdings</vt:lpstr>
      <vt:lpstr>Banded</vt:lpstr>
      <vt:lpstr>WELCOME  TO YOUR PRESENTATION</vt:lpstr>
      <vt:lpstr>Capstone Project proposal presentation</vt:lpstr>
      <vt:lpstr>Project Topic</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your presantation</dc:title>
  <dc:creator>Maruf Ahmed</dc:creator>
  <cp:lastModifiedBy>Maruf Ahmed</cp:lastModifiedBy>
  <cp:revision>31</cp:revision>
  <dcterms:created xsi:type="dcterms:W3CDTF">2022-09-07T17:54:30Z</dcterms:created>
  <dcterms:modified xsi:type="dcterms:W3CDTF">2022-09-10T20:53:28Z</dcterms:modified>
</cp:coreProperties>
</file>