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7" r:id="rId2"/>
    <p:sldId id="262" r:id="rId3"/>
    <p:sldId id="284" r:id="rId4"/>
    <p:sldId id="325" r:id="rId5"/>
    <p:sldId id="258" r:id="rId6"/>
    <p:sldId id="302" r:id="rId7"/>
    <p:sldId id="300" r:id="rId8"/>
    <p:sldId id="304" r:id="rId9"/>
    <p:sldId id="306" r:id="rId10"/>
    <p:sldId id="301" r:id="rId11"/>
    <p:sldId id="305" r:id="rId12"/>
    <p:sldId id="307" r:id="rId13"/>
    <p:sldId id="310" r:id="rId14"/>
    <p:sldId id="312" r:id="rId15"/>
    <p:sldId id="315" r:id="rId16"/>
    <p:sldId id="344" r:id="rId17"/>
    <p:sldId id="346" r:id="rId18"/>
    <p:sldId id="345" r:id="rId19"/>
    <p:sldId id="347" r:id="rId20"/>
    <p:sldId id="349" r:id="rId21"/>
    <p:sldId id="350" r:id="rId22"/>
    <p:sldId id="313" r:id="rId23"/>
    <p:sldId id="317" r:id="rId24"/>
    <p:sldId id="355" r:id="rId25"/>
    <p:sldId id="357" r:id="rId26"/>
    <p:sldId id="356" r:id="rId27"/>
    <p:sldId id="358" r:id="rId28"/>
    <p:sldId id="273" r:id="rId29"/>
  </p:sldIdLst>
  <p:sldSz cx="12192000" cy="6858000"/>
  <p:notesSz cx="7104063" cy="10234613"/>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2" d="100"/>
          <a:sy n="112"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t>2022/9/20</a:t>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2022/9/20</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图片 1" descr="未标题-3_03"/>
          <p:cNvPicPr>
            <a:picLocks noChangeAspect="1"/>
          </p:cNvPicPr>
          <p:nvPr/>
        </p:nvPicPr>
        <p:blipFill>
          <a:blip r:embed="rId3"/>
          <a:stretch>
            <a:fillRect/>
          </a:stretch>
        </p:blipFill>
        <p:spPr>
          <a:xfrm>
            <a:off x="380365" y="353695"/>
            <a:ext cx="2056765" cy="507365"/>
          </a:xfrm>
          <a:prstGeom prst="rect">
            <a:avLst/>
          </a:prstGeom>
        </p:spPr>
      </p:pic>
      <p:sp>
        <p:nvSpPr>
          <p:cNvPr id="3" name="文本框 2"/>
          <p:cNvSpPr txBox="1"/>
          <p:nvPr/>
        </p:nvSpPr>
        <p:spPr>
          <a:xfrm>
            <a:off x="3656966" y="2726055"/>
            <a:ext cx="5080000" cy="829945"/>
          </a:xfrm>
          <a:prstGeom prst="rect">
            <a:avLst/>
          </a:prstGeom>
          <a:noFill/>
        </p:spPr>
        <p:txBody>
          <a:bodyPr wrap="none" rtlCol="0">
            <a:spAutoFit/>
          </a:bodyPr>
          <a:lstStyle/>
          <a:p>
            <a:pPr algn="ctr"/>
            <a:r>
              <a:rPr lang="zh-CN" sz="4800" b="1">
                <a:solidFill>
                  <a:schemeClr val="tx1">
                    <a:lumMod val="75000"/>
                    <a:lumOff val="25000"/>
                  </a:schemeClr>
                </a:solidFill>
                <a:effectLst/>
                <a:latin typeface="苹方-简" panose="020B0400000000000000" charset="-122"/>
                <a:ea typeface="苹方-简" panose="020B0400000000000000" charset="-122"/>
              </a:rPr>
              <a:t>微前端简介与应用</a:t>
            </a:r>
          </a:p>
        </p:txBody>
      </p:sp>
      <p:sp>
        <p:nvSpPr>
          <p:cNvPr id="4" name="文本框 3"/>
          <p:cNvSpPr txBox="1"/>
          <p:nvPr/>
        </p:nvSpPr>
        <p:spPr>
          <a:xfrm>
            <a:off x="5572443" y="3754120"/>
            <a:ext cx="1046480" cy="250825"/>
          </a:xfrm>
          <a:prstGeom prst="rect">
            <a:avLst/>
          </a:prstGeom>
          <a:noFill/>
        </p:spPr>
        <p:txBody>
          <a:bodyPr wrap="none" rtlCol="0">
            <a:spAutoFit/>
          </a:bodyPr>
          <a:lstStyle/>
          <a:p>
            <a:pPr algn="ctr">
              <a:lnSpc>
                <a:spcPct val="130000"/>
              </a:lnSpc>
            </a:pPr>
            <a:r>
              <a:rPr lang="zh-CN" altLang="en-US" sz="800" cap="all" dirty="0">
                <a:solidFill>
                  <a:schemeClr val="bg1">
                    <a:lumMod val="65000"/>
                  </a:schemeClr>
                </a:solidFill>
                <a:latin typeface="苹方-简" panose="020B0400000000000000" charset="-122"/>
                <a:ea typeface="苹方-简" panose="020B0400000000000000" charset="-122"/>
                <a:cs typeface="Arial" panose="020B0604020202020204" pitchFamily="34" charset="0"/>
                <a:sym typeface="+mn-ea"/>
              </a:rPr>
              <a:t>潘健</a:t>
            </a:r>
            <a:r>
              <a:rPr lang="en-US" altLang="zh-CN" sz="800" cap="all" dirty="0">
                <a:solidFill>
                  <a:schemeClr val="bg1">
                    <a:lumMod val="65000"/>
                  </a:schemeClr>
                </a:solidFill>
                <a:latin typeface="苹方-简" panose="020B0400000000000000" charset="-122"/>
                <a:ea typeface="苹方-简" panose="020B0400000000000000" charset="-122"/>
                <a:cs typeface="Arial" panose="020B0604020202020204" pitchFamily="34" charset="0"/>
                <a:sym typeface="+mn-ea"/>
              </a:rPr>
              <a:t> </a:t>
            </a:r>
            <a:r>
              <a:rPr lang="zh-CN" altLang="en-US" sz="800" cap="all" dirty="0">
                <a:solidFill>
                  <a:schemeClr val="bg1">
                    <a:lumMod val="65000"/>
                  </a:schemeClr>
                </a:solidFill>
                <a:latin typeface="苹方-简" panose="020B0400000000000000" charset="-122"/>
                <a:ea typeface="苹方-简" panose="020B0400000000000000" charset="-122"/>
                <a:cs typeface="Arial" panose="020B0604020202020204" pitchFamily="34" charset="0"/>
                <a:sym typeface="+mn-ea"/>
              </a:rPr>
              <a:t>系统前端团队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690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简介</a:t>
            </a:r>
          </a:p>
        </p:txBody>
      </p:sp>
      <p:sp>
        <p:nvSpPr>
          <p:cNvPr id="5" name="文本框 4"/>
          <p:cNvSpPr txBox="1"/>
          <p:nvPr/>
        </p:nvSpPr>
        <p:spPr>
          <a:xfrm>
            <a:off x="762000" y="1368425"/>
            <a:ext cx="4895850" cy="368300"/>
          </a:xfrm>
          <a:prstGeom prst="rect">
            <a:avLst/>
          </a:prstGeom>
          <a:noFill/>
        </p:spPr>
        <p:txBody>
          <a:bodyPr wrap="none" rtlCol="0">
            <a:spAutoFit/>
          </a:bodyPr>
          <a:lstStyle/>
          <a:p>
            <a:pPr algn="l"/>
            <a:r>
              <a:rPr lang="zh-CN" altLang="en-US"/>
              <a:t>基于single-spa封装，提供了更加开箱即用的 API</a:t>
            </a:r>
          </a:p>
        </p:txBody>
      </p:sp>
      <p:sp>
        <p:nvSpPr>
          <p:cNvPr id="6" name="文本框 5"/>
          <p:cNvSpPr txBox="1"/>
          <p:nvPr/>
        </p:nvSpPr>
        <p:spPr>
          <a:xfrm>
            <a:off x="762000" y="1918970"/>
            <a:ext cx="4894580" cy="368300"/>
          </a:xfrm>
          <a:prstGeom prst="rect">
            <a:avLst/>
          </a:prstGeom>
          <a:noFill/>
        </p:spPr>
        <p:txBody>
          <a:bodyPr wrap="none" rtlCol="0">
            <a:spAutoFit/>
          </a:bodyPr>
          <a:lstStyle/>
          <a:p>
            <a:pPr algn="l"/>
            <a:r>
              <a:rPr lang="zh-CN" altLang="en-US"/>
              <a:t>技术栈无关，任意技术栈的应用均可 使用/接入</a:t>
            </a:r>
          </a:p>
        </p:txBody>
      </p:sp>
      <p:sp>
        <p:nvSpPr>
          <p:cNvPr id="10" name="文本框 9"/>
          <p:cNvSpPr txBox="1"/>
          <p:nvPr/>
        </p:nvSpPr>
        <p:spPr>
          <a:xfrm>
            <a:off x="762000" y="2469515"/>
            <a:ext cx="6370320" cy="368300"/>
          </a:xfrm>
          <a:prstGeom prst="rect">
            <a:avLst/>
          </a:prstGeom>
          <a:noFill/>
        </p:spPr>
        <p:txBody>
          <a:bodyPr wrap="none" rtlCol="0">
            <a:spAutoFit/>
          </a:bodyPr>
          <a:lstStyle/>
          <a:p>
            <a:pPr algn="l"/>
            <a:r>
              <a:rPr lang="zh-CN" altLang="en-US"/>
              <a:t>HTML Entry 接入方式，让你接入微应用像使用 iframe 一样简单</a:t>
            </a:r>
          </a:p>
        </p:txBody>
      </p:sp>
      <p:sp>
        <p:nvSpPr>
          <p:cNvPr id="11" name="文本框 10"/>
          <p:cNvSpPr txBox="1"/>
          <p:nvPr/>
        </p:nvSpPr>
        <p:spPr>
          <a:xfrm>
            <a:off x="762000" y="3020060"/>
            <a:ext cx="4754880" cy="368300"/>
          </a:xfrm>
          <a:prstGeom prst="rect">
            <a:avLst/>
          </a:prstGeom>
          <a:noFill/>
        </p:spPr>
        <p:txBody>
          <a:bodyPr wrap="none" rtlCol="0">
            <a:spAutoFit/>
          </a:bodyPr>
          <a:lstStyle/>
          <a:p>
            <a:pPr algn="l"/>
            <a:r>
              <a:rPr lang="zh-CN" altLang="en-US"/>
              <a:t>样式隔离，确保微应用之间样式互相不干扰。</a:t>
            </a:r>
          </a:p>
        </p:txBody>
      </p:sp>
      <p:sp>
        <p:nvSpPr>
          <p:cNvPr id="13" name="文本框 12"/>
          <p:cNvSpPr txBox="1"/>
          <p:nvPr/>
        </p:nvSpPr>
        <p:spPr>
          <a:xfrm>
            <a:off x="762000" y="3570605"/>
            <a:ext cx="5175250" cy="368300"/>
          </a:xfrm>
          <a:prstGeom prst="rect">
            <a:avLst/>
          </a:prstGeom>
          <a:noFill/>
        </p:spPr>
        <p:txBody>
          <a:bodyPr wrap="none" rtlCol="0">
            <a:spAutoFit/>
          </a:bodyPr>
          <a:lstStyle/>
          <a:p>
            <a:pPr algn="l"/>
            <a:r>
              <a:rPr lang="zh-CN" altLang="en-US"/>
              <a:t>JS 沙箱，确保微应用之间 全局变量/事件 不冲突。</a:t>
            </a:r>
          </a:p>
        </p:txBody>
      </p:sp>
      <p:sp>
        <p:nvSpPr>
          <p:cNvPr id="14" name="文本框 13"/>
          <p:cNvSpPr txBox="1"/>
          <p:nvPr/>
        </p:nvSpPr>
        <p:spPr>
          <a:xfrm>
            <a:off x="762000" y="4121150"/>
            <a:ext cx="8641080" cy="368300"/>
          </a:xfrm>
          <a:prstGeom prst="rect">
            <a:avLst/>
          </a:prstGeom>
          <a:noFill/>
        </p:spPr>
        <p:txBody>
          <a:bodyPr wrap="none" rtlCol="0">
            <a:spAutoFit/>
          </a:bodyPr>
          <a:lstStyle/>
          <a:p>
            <a:pPr algn="l"/>
            <a:r>
              <a:rPr lang="zh-CN" altLang="en-US"/>
              <a:t>资源预加载，在浏览器空闲时间预加载未打开的微应用资源，加速微应用打开速度。</a:t>
            </a:r>
          </a:p>
        </p:txBody>
      </p:sp>
      <p:sp>
        <p:nvSpPr>
          <p:cNvPr id="15" name="文本框 14"/>
          <p:cNvSpPr txBox="1"/>
          <p:nvPr/>
        </p:nvSpPr>
        <p:spPr>
          <a:xfrm>
            <a:off x="762000" y="4671695"/>
            <a:ext cx="8641080" cy="368300"/>
          </a:xfrm>
          <a:prstGeom prst="rect">
            <a:avLst/>
          </a:prstGeom>
          <a:noFill/>
        </p:spPr>
        <p:txBody>
          <a:bodyPr wrap="none" rtlCol="0">
            <a:spAutoFit/>
          </a:bodyPr>
          <a:lstStyle/>
          <a:p>
            <a:r>
              <a:rPr lang="zh-CN" altLang="en-US"/>
              <a:t>使用量大，能基本实现微前端所需的功能，社区较活跃，大部分问题能找到解决方案</a:t>
            </a: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1960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主应用接入方式</a:t>
            </a:r>
          </a:p>
        </p:txBody>
      </p:sp>
      <p:pic>
        <p:nvPicPr>
          <p:cNvPr id="6" name="图片 5"/>
          <p:cNvPicPr>
            <a:picLocks noChangeAspect="1"/>
          </p:cNvPicPr>
          <p:nvPr/>
        </p:nvPicPr>
        <p:blipFill>
          <a:blip r:embed="rId3"/>
          <a:stretch>
            <a:fillRect/>
          </a:stretch>
        </p:blipFill>
        <p:spPr>
          <a:xfrm>
            <a:off x="770890" y="1439545"/>
            <a:ext cx="4238625" cy="3724275"/>
          </a:xfrm>
          <a:prstGeom prst="rect">
            <a:avLst/>
          </a:prstGeom>
        </p:spPr>
      </p:pic>
      <p:sp>
        <p:nvSpPr>
          <p:cNvPr id="9" name="文本框 8"/>
          <p:cNvSpPr txBox="1"/>
          <p:nvPr/>
        </p:nvSpPr>
        <p:spPr>
          <a:xfrm>
            <a:off x="770890" y="1071245"/>
            <a:ext cx="868680" cy="368300"/>
          </a:xfrm>
          <a:prstGeom prst="rect">
            <a:avLst/>
          </a:prstGeom>
          <a:noFill/>
        </p:spPr>
        <p:txBody>
          <a:bodyPr wrap="none" rtlCol="0">
            <a:spAutoFit/>
          </a:bodyPr>
          <a:lstStyle/>
          <a:p>
            <a:r>
              <a:rPr lang="zh-CN" altLang="en-US"/>
              <a:t>主应用</a:t>
            </a:r>
          </a:p>
        </p:txBody>
      </p:sp>
      <p:pic>
        <p:nvPicPr>
          <p:cNvPr id="11" name="图片 10"/>
          <p:cNvPicPr>
            <a:picLocks noChangeAspect="1"/>
          </p:cNvPicPr>
          <p:nvPr/>
        </p:nvPicPr>
        <p:blipFill>
          <a:blip r:embed="rId4"/>
          <a:stretch>
            <a:fillRect/>
          </a:stretch>
        </p:blipFill>
        <p:spPr>
          <a:xfrm>
            <a:off x="5360670" y="1916430"/>
            <a:ext cx="5248275" cy="2219325"/>
          </a:xfrm>
          <a:prstGeom prst="rect">
            <a:avLst/>
          </a:prstGeom>
        </p:spPr>
      </p:pic>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1960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微应用接入方式</a:t>
            </a:r>
          </a:p>
        </p:txBody>
      </p:sp>
      <p:pic>
        <p:nvPicPr>
          <p:cNvPr id="9" name="图片 8"/>
          <p:cNvPicPr>
            <a:picLocks noChangeAspect="1"/>
          </p:cNvPicPr>
          <p:nvPr/>
        </p:nvPicPr>
        <p:blipFill>
          <a:blip r:embed="rId3"/>
          <a:stretch>
            <a:fillRect/>
          </a:stretch>
        </p:blipFill>
        <p:spPr>
          <a:xfrm>
            <a:off x="516255" y="1623060"/>
            <a:ext cx="3324225" cy="3133725"/>
          </a:xfrm>
          <a:prstGeom prst="rect">
            <a:avLst/>
          </a:prstGeom>
        </p:spPr>
      </p:pic>
      <p:sp>
        <p:nvSpPr>
          <p:cNvPr id="10" name="文本框 9"/>
          <p:cNvSpPr txBox="1"/>
          <p:nvPr/>
        </p:nvSpPr>
        <p:spPr>
          <a:xfrm>
            <a:off x="516255" y="1254760"/>
            <a:ext cx="868680" cy="368300"/>
          </a:xfrm>
          <a:prstGeom prst="rect">
            <a:avLst/>
          </a:prstGeom>
          <a:noFill/>
        </p:spPr>
        <p:txBody>
          <a:bodyPr wrap="none" rtlCol="0">
            <a:spAutoFit/>
          </a:bodyPr>
          <a:lstStyle/>
          <a:p>
            <a:r>
              <a:rPr lang="zh-CN" altLang="en-US"/>
              <a:t>微应用</a:t>
            </a:r>
          </a:p>
        </p:txBody>
      </p:sp>
      <p:pic>
        <p:nvPicPr>
          <p:cNvPr id="11" name="图片 10"/>
          <p:cNvPicPr>
            <a:picLocks noChangeAspect="1"/>
          </p:cNvPicPr>
          <p:nvPr/>
        </p:nvPicPr>
        <p:blipFill>
          <a:blip r:embed="rId4"/>
          <a:stretch>
            <a:fillRect/>
          </a:stretch>
        </p:blipFill>
        <p:spPr>
          <a:xfrm>
            <a:off x="5126355" y="1976120"/>
            <a:ext cx="4248150" cy="2657475"/>
          </a:xfrm>
          <a:prstGeom prst="rect">
            <a:avLst/>
          </a:prstGeom>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图片 4" descr="未标题-3_03"/>
          <p:cNvPicPr>
            <a:picLocks noChangeAspect="1"/>
          </p:cNvPicPr>
          <p:nvPr/>
        </p:nvPicPr>
        <p:blipFill>
          <a:blip r:embed="rId3"/>
          <a:stretch>
            <a:fillRect/>
          </a:stretch>
        </p:blipFill>
        <p:spPr>
          <a:xfrm>
            <a:off x="380365" y="353695"/>
            <a:ext cx="2056765" cy="507365"/>
          </a:xfrm>
          <a:prstGeom prst="rect">
            <a:avLst/>
          </a:prstGeom>
        </p:spPr>
      </p:pic>
      <p:sp>
        <p:nvSpPr>
          <p:cNvPr id="6146" name="椭圆 3079"/>
          <p:cNvSpPr>
            <a:spLocks noChangeArrowheads="1"/>
          </p:cNvSpPr>
          <p:nvPr/>
        </p:nvSpPr>
        <p:spPr bwMode="auto">
          <a:xfrm>
            <a:off x="2838769" y="2638716"/>
            <a:ext cx="1580759" cy="1580846"/>
          </a:xfrm>
          <a:prstGeom prst="ellipse">
            <a:avLst/>
          </a:prstGeom>
        </p:spPr>
        <p:style>
          <a:lnRef idx="1">
            <a:schemeClr val="accent1"/>
          </a:lnRef>
          <a:fillRef idx="3">
            <a:schemeClr val="accent1"/>
          </a:fillRef>
          <a:effectRef idx="2">
            <a:schemeClr val="accent1"/>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6152" name="椭圆 3088"/>
          <p:cNvSpPr>
            <a:spLocks noChangeArrowheads="1"/>
          </p:cNvSpPr>
          <p:nvPr/>
        </p:nvSpPr>
        <p:spPr bwMode="auto">
          <a:xfrm>
            <a:off x="2718594" y="4219615"/>
            <a:ext cx="120620" cy="120627"/>
          </a:xfrm>
          <a:prstGeom prst="ellipse">
            <a:avLst/>
          </a:prstGeom>
        </p:spPr>
        <p:style>
          <a:lnRef idx="1">
            <a:schemeClr val="accent5"/>
          </a:lnRef>
          <a:fillRef idx="3">
            <a:schemeClr val="accent5"/>
          </a:fillRef>
          <a:effectRef idx="2">
            <a:schemeClr val="accent5"/>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6153" name="椭圆 3087"/>
          <p:cNvSpPr>
            <a:spLocks noChangeArrowheads="1"/>
          </p:cNvSpPr>
          <p:nvPr/>
        </p:nvSpPr>
        <p:spPr bwMode="auto">
          <a:xfrm>
            <a:off x="4419496" y="2295535"/>
            <a:ext cx="342815" cy="342833"/>
          </a:xfrm>
          <a:prstGeom prst="ellipse">
            <a:avLst/>
          </a:prstGeom>
        </p:spPr>
        <p:style>
          <a:lnRef idx="1">
            <a:schemeClr val="accent5"/>
          </a:lnRef>
          <a:fillRef idx="3">
            <a:schemeClr val="accent5"/>
          </a:fillRef>
          <a:effectRef idx="2">
            <a:schemeClr val="accent5"/>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4841875" y="3284220"/>
            <a:ext cx="2021840" cy="460375"/>
          </a:xfrm>
          <a:prstGeom prst="rect">
            <a:avLst/>
          </a:prstGeom>
          <a:noFill/>
        </p:spPr>
        <p:txBody>
          <a:bodyPr wrap="none" rtlCol="0">
            <a:spAutoFit/>
          </a:bodyPr>
          <a:lstStyle/>
          <a:p>
            <a:pPr lvl="0" algn="l">
              <a:buClrTx/>
              <a:buSzTx/>
              <a:buFontTx/>
            </a:pPr>
            <a:r>
              <a:rPr lang="en-US" altLang="zh-CN" sz="2400" b="1" dirty="0">
                <a:solidFill>
                  <a:schemeClr val="tx1"/>
                </a:solidFill>
                <a:latin typeface="苹方-简" panose="020B0400000000000000" charset="-122"/>
                <a:ea typeface="苹方-简" panose="020B0400000000000000" charset="-122"/>
                <a:sym typeface="+mn-ea"/>
              </a:rPr>
              <a:t>opus</a:t>
            </a:r>
            <a:r>
              <a:rPr lang="zh-CN" altLang="en-US" sz="2400" b="1" dirty="0">
                <a:solidFill>
                  <a:schemeClr val="tx1"/>
                </a:solidFill>
                <a:latin typeface="苹方-简" panose="020B0400000000000000" charset="-122"/>
                <a:ea typeface="苹方-简" panose="020B0400000000000000" charset="-122"/>
                <a:sym typeface="+mn-ea"/>
              </a:rPr>
              <a:t>项目介绍</a:t>
            </a:r>
          </a:p>
        </p:txBody>
      </p:sp>
      <p:sp>
        <p:nvSpPr>
          <p:cNvPr id="14" name="文本框 13"/>
          <p:cNvSpPr txBox="1"/>
          <p:nvPr/>
        </p:nvSpPr>
        <p:spPr>
          <a:xfrm>
            <a:off x="3311525" y="2933065"/>
            <a:ext cx="563245" cy="1014730"/>
          </a:xfrm>
          <a:prstGeom prst="rect">
            <a:avLst/>
          </a:prstGeom>
          <a:noFill/>
        </p:spPr>
        <p:txBody>
          <a:bodyPr wrap="none" rtlCol="0">
            <a:spAutoFit/>
          </a:bodyPr>
          <a:lstStyle/>
          <a:p>
            <a:r>
              <a:rPr lang="en-US" altLang="zh-CN" sz="6000">
                <a:solidFill>
                  <a:schemeClr val="bg1"/>
                </a:solidFill>
                <a:latin typeface="Impact" panose="020B0806030902050204" pitchFamily="34" charset="0"/>
              </a:rPr>
              <a:t>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690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背景</a:t>
            </a:r>
          </a:p>
        </p:txBody>
      </p:sp>
      <p:sp>
        <p:nvSpPr>
          <p:cNvPr id="3" name="文本框 2"/>
          <p:cNvSpPr txBox="1"/>
          <p:nvPr/>
        </p:nvSpPr>
        <p:spPr>
          <a:xfrm>
            <a:off x="623570" y="1444625"/>
            <a:ext cx="10608310" cy="645160"/>
          </a:xfrm>
          <a:prstGeom prst="rect">
            <a:avLst/>
          </a:prstGeom>
          <a:noFill/>
        </p:spPr>
        <p:txBody>
          <a:bodyPr wrap="square" rtlCol="0">
            <a:spAutoFit/>
          </a:bodyPr>
          <a:lstStyle/>
          <a:p>
            <a:pPr algn="l"/>
            <a:r>
              <a:rPr lang="zh-CN" altLang="en-US"/>
              <a:t>希望逐步将一些各端用到的公共的运营能力从各平台抽离到一个独立的运营模块统一管理</a:t>
            </a:r>
          </a:p>
          <a:p>
            <a:pPr algn="l"/>
            <a:r>
              <a:rPr lang="zh-CN" altLang="en-US"/>
              <a:t>该平台继续复用融通平台的系统管理模块代码</a:t>
            </a:r>
            <a:endParaRPr lang="en-US" altLang="zh-CN"/>
          </a:p>
        </p:txBody>
      </p:sp>
      <p:sp>
        <p:nvSpPr>
          <p:cNvPr id="4" name="文本框 3"/>
          <p:cNvSpPr txBox="1"/>
          <p:nvPr/>
        </p:nvSpPr>
        <p:spPr>
          <a:xfrm>
            <a:off x="735330" y="2444750"/>
            <a:ext cx="9064625" cy="645160"/>
          </a:xfrm>
          <a:prstGeom prst="rect">
            <a:avLst/>
          </a:prstGeom>
          <a:noFill/>
        </p:spPr>
        <p:txBody>
          <a:bodyPr wrap="square" rtlCol="0">
            <a:spAutoFit/>
          </a:bodyPr>
          <a:lstStyle/>
          <a:p>
            <a:pPr algn="l"/>
            <a:r>
              <a:rPr lang="zh-CN" altLang="en-US"/>
              <a:t>考虑到当前融通平台项目太过庞大，经各方讨论后决定新起一个</a:t>
            </a:r>
            <a:r>
              <a:rPr lang="zh-CN" altLang="en-US">
                <a:sym typeface="+mn-ea"/>
              </a:rPr>
              <a:t>运营中心服务平台（</a:t>
            </a:r>
            <a:r>
              <a:rPr lang="en-US" altLang="zh-CN">
                <a:sym typeface="+mn-ea"/>
              </a:rPr>
              <a:t>opus</a:t>
            </a:r>
            <a:r>
              <a:rPr lang="zh-CN" altLang="en-US">
                <a:sym typeface="+mn-ea"/>
              </a:rPr>
              <a:t>）项目，为方便后续更多模块的接入和项目或者能力输出，引入了微前端</a:t>
            </a:r>
            <a:endParaRPr lang="zh-CN" altLang="en-US"/>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1452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系统流程图</a:t>
            </a:r>
          </a:p>
        </p:txBody>
      </p:sp>
      <p:pic>
        <p:nvPicPr>
          <p:cNvPr id="2" name="图片 1"/>
          <p:cNvPicPr>
            <a:picLocks noChangeAspect="1"/>
          </p:cNvPicPr>
          <p:nvPr/>
        </p:nvPicPr>
        <p:blipFill>
          <a:blip r:embed="rId3"/>
          <a:stretch>
            <a:fillRect/>
          </a:stretch>
        </p:blipFill>
        <p:spPr>
          <a:xfrm>
            <a:off x="2799080" y="1203643"/>
            <a:ext cx="5760720" cy="5423535"/>
          </a:xfrm>
          <a:prstGeom prst="rect">
            <a:avLst/>
          </a:prstGeom>
        </p:spPr>
      </p:pic>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2214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主子应用内容渲染</a:t>
            </a:r>
          </a:p>
        </p:txBody>
      </p:sp>
      <p:pic>
        <p:nvPicPr>
          <p:cNvPr id="3" name="图片 2"/>
          <p:cNvPicPr>
            <a:picLocks noChangeAspect="1"/>
          </p:cNvPicPr>
          <p:nvPr/>
        </p:nvPicPr>
        <p:blipFill>
          <a:blip r:embed="rId3"/>
          <a:stretch>
            <a:fillRect/>
          </a:stretch>
        </p:blipFill>
        <p:spPr>
          <a:xfrm>
            <a:off x="4335780" y="622300"/>
            <a:ext cx="5248275" cy="5695950"/>
          </a:xfrm>
          <a:prstGeom prst="rect">
            <a:avLst/>
          </a:prstGeom>
        </p:spPr>
      </p:pic>
      <p:sp>
        <p:nvSpPr>
          <p:cNvPr id="4" name="文本框 3"/>
          <p:cNvSpPr txBox="1"/>
          <p:nvPr/>
        </p:nvSpPr>
        <p:spPr>
          <a:xfrm>
            <a:off x="605155" y="1438275"/>
            <a:ext cx="3169920" cy="922020"/>
          </a:xfrm>
          <a:prstGeom prst="rect">
            <a:avLst/>
          </a:prstGeom>
          <a:noFill/>
        </p:spPr>
        <p:txBody>
          <a:bodyPr wrap="square" rtlCol="0">
            <a:spAutoFit/>
          </a:bodyPr>
          <a:lstStyle/>
          <a:p>
            <a:pPr algn="l"/>
            <a:r>
              <a:rPr lang="zh-CN" altLang="en-US"/>
              <a:t>各路由页需要有缓存，使用handleComponent为组件重写</a:t>
            </a:r>
            <a:r>
              <a:rPr lang="en-US" altLang="zh-CN"/>
              <a:t>name</a:t>
            </a:r>
            <a:r>
              <a:rPr lang="zh-CN" altLang="en-US"/>
              <a:t>属性实现</a:t>
            </a:r>
            <a:r>
              <a:rPr lang="en-US" altLang="zh-CN"/>
              <a:t>keep-alive</a:t>
            </a:r>
          </a:p>
        </p:txBody>
      </p:sp>
      <p:sp>
        <p:nvSpPr>
          <p:cNvPr id="5" name="文本框 4"/>
          <p:cNvSpPr txBox="1"/>
          <p:nvPr/>
        </p:nvSpPr>
        <p:spPr>
          <a:xfrm>
            <a:off x="605155" y="2654935"/>
            <a:ext cx="3116580" cy="922020"/>
          </a:xfrm>
          <a:prstGeom prst="rect">
            <a:avLst/>
          </a:prstGeom>
          <a:noFill/>
        </p:spPr>
        <p:txBody>
          <a:bodyPr wrap="square" rtlCol="0">
            <a:spAutoFit/>
          </a:bodyPr>
          <a:lstStyle/>
          <a:p>
            <a:pPr algn="l"/>
            <a:r>
              <a:rPr lang="zh-CN" altLang="en-US"/>
              <a:t>通过</a:t>
            </a:r>
            <a:r>
              <a:rPr lang="en-US" altLang="zh-CN"/>
              <a:t>route.name</a:t>
            </a:r>
            <a:r>
              <a:rPr lang="zh-CN" altLang="en-US"/>
              <a:t>是否为MICRO_ROUTE_NAME来判断显示主应用还是子应用</a:t>
            </a:r>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1633220" cy="398780"/>
          </a:xfrm>
          <a:prstGeom prst="rect">
            <a:avLst/>
          </a:prstGeom>
          <a:noFill/>
        </p:spPr>
        <p:txBody>
          <a:bodyPr wrap="none" rtlCol="0">
            <a:spAutoFit/>
          </a:bodyPr>
          <a:lstStyle/>
          <a:p>
            <a:pPr algn="l"/>
            <a:r>
              <a:rPr lang="en-US" altLang="zh-CN" sz="2000" b="1" dirty="0">
                <a:solidFill>
                  <a:schemeClr val="tx1">
                    <a:lumMod val="75000"/>
                    <a:lumOff val="25000"/>
                  </a:schemeClr>
                </a:solidFill>
                <a:latin typeface="微软雅黑" panose="020B0503020204020204" charset="-122"/>
                <a:ea typeface="微软雅黑" panose="020B0503020204020204" charset="-122"/>
                <a:sym typeface="+mn-ea"/>
              </a:rPr>
              <a:t>micro-apps</a:t>
            </a:r>
          </a:p>
        </p:txBody>
      </p:sp>
      <p:sp>
        <p:nvSpPr>
          <p:cNvPr id="4" name="文本框 3"/>
          <p:cNvSpPr txBox="1"/>
          <p:nvPr/>
        </p:nvSpPr>
        <p:spPr>
          <a:xfrm>
            <a:off x="577850" y="1243965"/>
            <a:ext cx="3169920" cy="1198880"/>
          </a:xfrm>
          <a:prstGeom prst="rect">
            <a:avLst/>
          </a:prstGeom>
          <a:noFill/>
        </p:spPr>
        <p:txBody>
          <a:bodyPr wrap="square" rtlCol="0">
            <a:spAutoFit/>
          </a:bodyPr>
          <a:lstStyle/>
          <a:p>
            <a:pPr algn="l"/>
            <a:r>
              <a:rPr lang="zh-CN" altLang="en-US"/>
              <a:t>循环</a:t>
            </a:r>
            <a:r>
              <a:rPr lang="en-US" altLang="zh-CN"/>
              <a:t>microApps</a:t>
            </a:r>
            <a:r>
              <a:rPr lang="zh-CN" altLang="en-US"/>
              <a:t>列表，手动控制各应用的显示隐藏，为实现子应用的</a:t>
            </a:r>
            <a:r>
              <a:rPr lang="en-US" altLang="zh-CN"/>
              <a:t>keep-alive, </a:t>
            </a:r>
            <a:r>
              <a:rPr lang="zh-CN" altLang="en-US"/>
              <a:t>应用间切换时不销毁其他应用</a:t>
            </a:r>
            <a:endParaRPr lang="en-US" altLang="zh-CN"/>
          </a:p>
        </p:txBody>
      </p:sp>
      <p:pic>
        <p:nvPicPr>
          <p:cNvPr id="2" name="图片 1"/>
          <p:cNvPicPr>
            <a:picLocks noChangeAspect="1"/>
          </p:cNvPicPr>
          <p:nvPr/>
        </p:nvPicPr>
        <p:blipFill>
          <a:blip r:embed="rId3"/>
          <a:stretch>
            <a:fillRect/>
          </a:stretch>
        </p:blipFill>
        <p:spPr>
          <a:xfrm>
            <a:off x="447675" y="2666365"/>
            <a:ext cx="4562475" cy="2676525"/>
          </a:xfrm>
          <a:prstGeom prst="rect">
            <a:avLst/>
          </a:prstGeom>
        </p:spPr>
      </p:pic>
      <p:sp>
        <p:nvSpPr>
          <p:cNvPr id="6" name="文本框 5"/>
          <p:cNvSpPr txBox="1"/>
          <p:nvPr/>
        </p:nvSpPr>
        <p:spPr>
          <a:xfrm>
            <a:off x="6553200" y="1797685"/>
            <a:ext cx="4650740" cy="645160"/>
          </a:xfrm>
          <a:prstGeom prst="rect">
            <a:avLst/>
          </a:prstGeom>
          <a:noFill/>
        </p:spPr>
        <p:txBody>
          <a:bodyPr wrap="square" rtlCol="0">
            <a:spAutoFit/>
          </a:bodyPr>
          <a:lstStyle/>
          <a:p>
            <a:r>
              <a:rPr lang="zh-CN" altLang="en-US"/>
              <a:t>每次关闭</a:t>
            </a:r>
            <a:r>
              <a:rPr lang="en-US" altLang="zh-CN"/>
              <a:t>tab</a:t>
            </a:r>
            <a:r>
              <a:rPr lang="zh-CN" altLang="en-US"/>
              <a:t>时检测如果子应用所有的页面都已被关闭，则将子应用销毁</a:t>
            </a:r>
          </a:p>
        </p:txBody>
      </p:sp>
      <p:pic>
        <p:nvPicPr>
          <p:cNvPr id="8" name="图片 7"/>
          <p:cNvPicPr>
            <a:picLocks noChangeAspect="1"/>
          </p:cNvPicPr>
          <p:nvPr/>
        </p:nvPicPr>
        <p:blipFill>
          <a:blip r:embed="rId4"/>
          <a:stretch>
            <a:fillRect/>
          </a:stretch>
        </p:blipFill>
        <p:spPr>
          <a:xfrm>
            <a:off x="488315" y="5624195"/>
            <a:ext cx="4133850" cy="866775"/>
          </a:xfrm>
          <a:prstGeom prst="rect">
            <a:avLst/>
          </a:prstGeom>
        </p:spPr>
      </p:pic>
      <p:pic>
        <p:nvPicPr>
          <p:cNvPr id="9" name="图片 8"/>
          <p:cNvPicPr>
            <a:picLocks noChangeAspect="1"/>
          </p:cNvPicPr>
          <p:nvPr/>
        </p:nvPicPr>
        <p:blipFill>
          <a:blip r:embed="rId5"/>
          <a:stretch>
            <a:fillRect/>
          </a:stretch>
        </p:blipFill>
        <p:spPr>
          <a:xfrm>
            <a:off x="6383020" y="2842895"/>
            <a:ext cx="4991100" cy="3648075"/>
          </a:xfrm>
          <a:prstGeom prst="rect">
            <a:avLst/>
          </a:prstGeom>
        </p:spPr>
      </p:pic>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1633220" cy="398780"/>
          </a:xfrm>
          <a:prstGeom prst="rect">
            <a:avLst/>
          </a:prstGeom>
          <a:noFill/>
        </p:spPr>
        <p:txBody>
          <a:bodyPr wrap="none" rtlCol="0">
            <a:spAutoFit/>
          </a:bodyPr>
          <a:lstStyle/>
          <a:p>
            <a:pPr algn="l"/>
            <a:r>
              <a:rPr lang="en-US" altLang="zh-CN" sz="2000" b="1" dirty="0">
                <a:solidFill>
                  <a:schemeClr val="tx1">
                    <a:lumMod val="75000"/>
                    <a:lumOff val="25000"/>
                  </a:schemeClr>
                </a:solidFill>
                <a:latin typeface="微软雅黑" panose="020B0503020204020204" charset="-122"/>
                <a:ea typeface="微软雅黑" panose="020B0503020204020204" charset="-122"/>
                <a:sym typeface="+mn-ea"/>
              </a:rPr>
              <a:t>micro-apps</a:t>
            </a:r>
          </a:p>
        </p:txBody>
      </p:sp>
      <p:pic>
        <p:nvPicPr>
          <p:cNvPr id="15" name="图片 14"/>
          <p:cNvPicPr>
            <a:picLocks noChangeAspect="1"/>
          </p:cNvPicPr>
          <p:nvPr/>
        </p:nvPicPr>
        <p:blipFill>
          <a:blip r:embed="rId3"/>
          <a:stretch>
            <a:fillRect/>
          </a:stretch>
        </p:blipFill>
        <p:spPr>
          <a:xfrm>
            <a:off x="826135" y="1079500"/>
            <a:ext cx="3792220" cy="5180330"/>
          </a:xfrm>
          <a:prstGeom prst="rect">
            <a:avLst/>
          </a:prstGeom>
        </p:spPr>
      </p:pic>
      <p:pic>
        <p:nvPicPr>
          <p:cNvPr id="16" name="图片 15"/>
          <p:cNvPicPr>
            <a:picLocks noChangeAspect="1"/>
          </p:cNvPicPr>
          <p:nvPr/>
        </p:nvPicPr>
        <p:blipFill>
          <a:blip r:embed="rId4"/>
          <a:stretch>
            <a:fillRect/>
          </a:stretch>
        </p:blipFill>
        <p:spPr>
          <a:xfrm>
            <a:off x="6059805" y="1345565"/>
            <a:ext cx="4467860" cy="4648200"/>
          </a:xfrm>
          <a:prstGeom prst="rect">
            <a:avLst/>
          </a:prstGeom>
        </p:spPr>
      </p:pic>
      <p:sp>
        <p:nvSpPr>
          <p:cNvPr id="17" name="文本框 16"/>
          <p:cNvSpPr txBox="1"/>
          <p:nvPr/>
        </p:nvSpPr>
        <p:spPr>
          <a:xfrm>
            <a:off x="6148705" y="835660"/>
            <a:ext cx="1783080" cy="368300"/>
          </a:xfrm>
          <a:prstGeom prst="rect">
            <a:avLst/>
          </a:prstGeom>
          <a:noFill/>
        </p:spPr>
        <p:txBody>
          <a:bodyPr wrap="none" rtlCol="0">
            <a:spAutoFit/>
          </a:bodyPr>
          <a:lstStyle/>
          <a:p>
            <a:r>
              <a:rPr lang="zh-CN" altLang="en-US"/>
              <a:t>手动加载子应用</a:t>
            </a: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944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子应用</a:t>
            </a:r>
          </a:p>
        </p:txBody>
      </p:sp>
      <p:pic>
        <p:nvPicPr>
          <p:cNvPr id="2" name="图片 1"/>
          <p:cNvPicPr>
            <a:picLocks noChangeAspect="1"/>
          </p:cNvPicPr>
          <p:nvPr/>
        </p:nvPicPr>
        <p:blipFill>
          <a:blip r:embed="rId3"/>
          <a:stretch>
            <a:fillRect/>
          </a:stretch>
        </p:blipFill>
        <p:spPr>
          <a:xfrm>
            <a:off x="565785" y="1461770"/>
            <a:ext cx="5762625" cy="3733800"/>
          </a:xfrm>
          <a:prstGeom prst="rect">
            <a:avLst/>
          </a:prstGeom>
        </p:spPr>
      </p:pic>
      <p:pic>
        <p:nvPicPr>
          <p:cNvPr id="3" name="图片 2"/>
          <p:cNvPicPr>
            <a:picLocks noChangeAspect="1"/>
          </p:cNvPicPr>
          <p:nvPr/>
        </p:nvPicPr>
        <p:blipFill>
          <a:blip r:embed="rId4"/>
          <a:stretch>
            <a:fillRect/>
          </a:stretch>
        </p:blipFill>
        <p:spPr>
          <a:xfrm>
            <a:off x="7051675" y="368935"/>
            <a:ext cx="4431665" cy="5927725"/>
          </a:xfrm>
          <a:prstGeom prst="rect">
            <a:avLst/>
          </a:prstGeom>
        </p:spPr>
      </p:pic>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p:cNvGrpSpPr/>
          <p:nvPr/>
        </p:nvGrpSpPr>
        <p:grpSpPr>
          <a:xfrm>
            <a:off x="0" y="1791335"/>
            <a:ext cx="6212205" cy="1018031"/>
            <a:chOff x="1" y="1924050"/>
            <a:chExt cx="4483099" cy="734617"/>
          </a:xfrm>
          <a:solidFill>
            <a:schemeClr val="accent1"/>
          </a:solidFill>
        </p:grpSpPr>
        <p:sp>
          <p:nvSpPr>
            <p:cNvPr id="5" name="五边形 4"/>
            <p:cNvSpPr/>
            <p:nvPr/>
          </p:nvSpPr>
          <p:spPr>
            <a:xfrm>
              <a:off x="1343025" y="2016919"/>
              <a:ext cx="3140075" cy="551260"/>
            </a:xfrm>
            <a:prstGeom prst="homePlat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ltLang="zh-CN" sz="1400" b="1" dirty="0">
                <a:solidFill>
                  <a:srgbClr val="FFFFFF"/>
                </a:solidFill>
                <a:latin typeface="微软雅黑" panose="020B0503020204020204" charset="-122"/>
                <a:ea typeface="微软雅黑" panose="020B0503020204020204" charset="-122"/>
              </a:endParaRPr>
            </a:p>
          </p:txBody>
        </p:sp>
        <p:sp>
          <p:nvSpPr>
            <p:cNvPr id="6" name="矩形 5"/>
            <p:cNvSpPr/>
            <p:nvPr/>
          </p:nvSpPr>
          <p:spPr>
            <a:xfrm>
              <a:off x="1" y="1926432"/>
              <a:ext cx="900113" cy="73223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000" dirty="0">
                <a:solidFill>
                  <a:srgbClr val="FFFFFF"/>
                </a:solidFill>
                <a:latin typeface="Impact" panose="020B0806030902050204" pitchFamily="34" charset="0"/>
                <a:ea typeface="微软雅黑" panose="020B0503020204020204" charset="-122"/>
              </a:endParaRPr>
            </a:p>
          </p:txBody>
        </p:sp>
        <p:sp>
          <p:nvSpPr>
            <p:cNvPr id="7" name="任意多边形 6"/>
            <p:cNvSpPr/>
            <p:nvPr/>
          </p:nvSpPr>
          <p:spPr>
            <a:xfrm>
              <a:off x="882651" y="1924050"/>
              <a:ext cx="461963" cy="732235"/>
            </a:xfrm>
            <a:custGeom>
              <a:avLst/>
              <a:gdLst>
                <a:gd name="connsiteX0" fmla="*/ 2382 w 461963"/>
                <a:gd name="connsiteY0" fmla="*/ 0 h 1081088"/>
                <a:gd name="connsiteX1" fmla="*/ 461963 w 461963"/>
                <a:gd name="connsiteY1" fmla="*/ 138113 h 1081088"/>
                <a:gd name="connsiteX2" fmla="*/ 461963 w 461963"/>
                <a:gd name="connsiteY2" fmla="*/ 950119 h 1081088"/>
                <a:gd name="connsiteX3" fmla="*/ 0 w 461963"/>
                <a:gd name="connsiteY3" fmla="*/ 1081088 h 1081088"/>
                <a:gd name="connsiteX4" fmla="*/ 2382 w 461963"/>
                <a:gd name="connsiteY4" fmla="*/ 0 h 1081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963" h="1081088">
                  <a:moveTo>
                    <a:pt x="2382" y="0"/>
                  </a:moveTo>
                  <a:lnTo>
                    <a:pt x="461963" y="138113"/>
                  </a:lnTo>
                  <a:lnTo>
                    <a:pt x="461963" y="950119"/>
                  </a:lnTo>
                  <a:lnTo>
                    <a:pt x="0" y="1081088"/>
                  </a:lnTo>
                  <a:lnTo>
                    <a:pt x="2382" y="0"/>
                  </a:lnTo>
                  <a:close/>
                </a:path>
              </a:pathLst>
            </a:cu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sz="1800" dirty="0">
                <a:solidFill>
                  <a:srgbClr val="FFFFFF"/>
                </a:solidFill>
                <a:latin typeface="微软雅黑" panose="020B0503020204020204" charset="-122"/>
                <a:ea typeface="微软雅黑" panose="020B0503020204020204" charset="-122"/>
              </a:endParaRPr>
            </a:p>
          </p:txBody>
        </p:sp>
      </p:grpSp>
      <p:grpSp>
        <p:nvGrpSpPr>
          <p:cNvPr id="8" name="组合 6"/>
          <p:cNvGrpSpPr/>
          <p:nvPr/>
        </p:nvGrpSpPr>
        <p:grpSpPr>
          <a:xfrm>
            <a:off x="-1270" y="3600450"/>
            <a:ext cx="6209030" cy="1018474"/>
            <a:chOff x="1" y="3225404"/>
            <a:chExt cx="4483099" cy="735211"/>
          </a:xfrm>
          <a:solidFill>
            <a:schemeClr val="accent3"/>
          </a:solidFill>
        </p:grpSpPr>
        <p:sp>
          <p:nvSpPr>
            <p:cNvPr id="9" name="五边形 8"/>
            <p:cNvSpPr/>
            <p:nvPr/>
          </p:nvSpPr>
          <p:spPr>
            <a:xfrm>
              <a:off x="1343025" y="3318272"/>
              <a:ext cx="3140075" cy="552450"/>
            </a:xfrm>
            <a:prstGeom prst="homePlat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sz="1400" b="1" dirty="0">
                <a:solidFill>
                  <a:srgbClr val="FFFFFF"/>
                </a:solidFill>
                <a:latin typeface="微软雅黑" panose="020B0503020204020204" charset="-122"/>
                <a:ea typeface="微软雅黑" panose="020B0503020204020204" charset="-122"/>
              </a:endParaRPr>
            </a:p>
          </p:txBody>
        </p:sp>
        <p:sp>
          <p:nvSpPr>
            <p:cNvPr id="10" name="矩形 9"/>
            <p:cNvSpPr/>
            <p:nvPr/>
          </p:nvSpPr>
          <p:spPr>
            <a:xfrm>
              <a:off x="1" y="3228380"/>
              <a:ext cx="900113" cy="73223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sz="2000" dirty="0">
                <a:solidFill>
                  <a:srgbClr val="FFFFFF"/>
                </a:solidFill>
                <a:latin typeface="Impact" panose="020B0806030902050204" pitchFamily="34" charset="0"/>
                <a:ea typeface="微软雅黑" panose="020B0503020204020204" charset="-122"/>
              </a:endParaRPr>
            </a:p>
          </p:txBody>
        </p:sp>
        <p:sp>
          <p:nvSpPr>
            <p:cNvPr id="11" name="任意多边形 10"/>
            <p:cNvSpPr/>
            <p:nvPr/>
          </p:nvSpPr>
          <p:spPr>
            <a:xfrm>
              <a:off x="882651" y="3225404"/>
              <a:ext cx="461963" cy="733425"/>
            </a:xfrm>
            <a:custGeom>
              <a:avLst/>
              <a:gdLst>
                <a:gd name="connsiteX0" fmla="*/ 2382 w 461963"/>
                <a:gd name="connsiteY0" fmla="*/ 0 h 1081088"/>
                <a:gd name="connsiteX1" fmla="*/ 461963 w 461963"/>
                <a:gd name="connsiteY1" fmla="*/ 138113 h 1081088"/>
                <a:gd name="connsiteX2" fmla="*/ 461963 w 461963"/>
                <a:gd name="connsiteY2" fmla="*/ 950119 h 1081088"/>
                <a:gd name="connsiteX3" fmla="*/ 0 w 461963"/>
                <a:gd name="connsiteY3" fmla="*/ 1081088 h 1081088"/>
                <a:gd name="connsiteX4" fmla="*/ 2382 w 461963"/>
                <a:gd name="connsiteY4" fmla="*/ 0 h 1081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963" h="1081088">
                  <a:moveTo>
                    <a:pt x="2382" y="0"/>
                  </a:moveTo>
                  <a:lnTo>
                    <a:pt x="461963" y="138113"/>
                  </a:lnTo>
                  <a:lnTo>
                    <a:pt x="461963" y="950119"/>
                  </a:lnTo>
                  <a:lnTo>
                    <a:pt x="0" y="1081088"/>
                  </a:lnTo>
                  <a:lnTo>
                    <a:pt x="2382" y="0"/>
                  </a:lnTo>
                  <a:close/>
                </a:path>
              </a:pathLst>
            </a:cu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sz="1800" dirty="0">
                <a:solidFill>
                  <a:srgbClr val="FFFFFF"/>
                </a:solidFill>
                <a:latin typeface="微软雅黑" panose="020B0503020204020204" charset="-122"/>
                <a:ea typeface="微软雅黑" panose="020B0503020204020204" charset="-122"/>
              </a:endParaRPr>
            </a:p>
          </p:txBody>
        </p:sp>
      </p:grpSp>
      <p:grpSp>
        <p:nvGrpSpPr>
          <p:cNvPr id="12" name="组合 10"/>
          <p:cNvGrpSpPr/>
          <p:nvPr/>
        </p:nvGrpSpPr>
        <p:grpSpPr>
          <a:xfrm>
            <a:off x="-3810" y="2680436"/>
            <a:ext cx="6209030" cy="1018474"/>
            <a:chOff x="1" y="2574131"/>
            <a:chExt cx="4483099" cy="735211"/>
          </a:xfrm>
          <a:solidFill>
            <a:schemeClr val="accent2"/>
          </a:solidFill>
        </p:grpSpPr>
        <p:sp>
          <p:nvSpPr>
            <p:cNvPr id="13" name="五边形 12"/>
            <p:cNvSpPr/>
            <p:nvPr/>
          </p:nvSpPr>
          <p:spPr>
            <a:xfrm>
              <a:off x="1343025" y="2667000"/>
              <a:ext cx="3140075" cy="552450"/>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400" b="1" dirty="0">
                <a:solidFill>
                  <a:srgbClr val="FFFFFF"/>
                </a:solidFill>
                <a:latin typeface="微软雅黑" panose="020B0503020204020204" charset="-122"/>
                <a:ea typeface="微软雅黑" panose="020B0503020204020204" charset="-122"/>
              </a:endParaRPr>
            </a:p>
          </p:txBody>
        </p:sp>
        <p:sp>
          <p:nvSpPr>
            <p:cNvPr id="14" name="矩形 13"/>
            <p:cNvSpPr/>
            <p:nvPr/>
          </p:nvSpPr>
          <p:spPr>
            <a:xfrm>
              <a:off x="1" y="2577108"/>
              <a:ext cx="900113" cy="732234"/>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2000" dirty="0">
                <a:solidFill>
                  <a:srgbClr val="FFFFFF"/>
                </a:solidFill>
                <a:latin typeface="Impact" panose="020B0806030902050204" pitchFamily="34" charset="0"/>
                <a:ea typeface="微软雅黑" panose="020B0503020204020204" charset="-122"/>
              </a:endParaRPr>
            </a:p>
          </p:txBody>
        </p:sp>
        <p:sp>
          <p:nvSpPr>
            <p:cNvPr id="15" name="任意多边形 14"/>
            <p:cNvSpPr/>
            <p:nvPr/>
          </p:nvSpPr>
          <p:spPr>
            <a:xfrm>
              <a:off x="882651" y="2574131"/>
              <a:ext cx="461963" cy="733425"/>
            </a:xfrm>
            <a:custGeom>
              <a:avLst/>
              <a:gdLst>
                <a:gd name="connsiteX0" fmla="*/ 2382 w 461963"/>
                <a:gd name="connsiteY0" fmla="*/ 0 h 1081088"/>
                <a:gd name="connsiteX1" fmla="*/ 461963 w 461963"/>
                <a:gd name="connsiteY1" fmla="*/ 138113 h 1081088"/>
                <a:gd name="connsiteX2" fmla="*/ 461963 w 461963"/>
                <a:gd name="connsiteY2" fmla="*/ 950119 h 1081088"/>
                <a:gd name="connsiteX3" fmla="*/ 0 w 461963"/>
                <a:gd name="connsiteY3" fmla="*/ 1081088 h 1081088"/>
                <a:gd name="connsiteX4" fmla="*/ 2382 w 461963"/>
                <a:gd name="connsiteY4" fmla="*/ 0 h 1081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963" h="1081088">
                  <a:moveTo>
                    <a:pt x="2382" y="0"/>
                  </a:moveTo>
                  <a:lnTo>
                    <a:pt x="461963" y="138113"/>
                  </a:lnTo>
                  <a:lnTo>
                    <a:pt x="461963" y="950119"/>
                  </a:lnTo>
                  <a:lnTo>
                    <a:pt x="0" y="1081088"/>
                  </a:lnTo>
                  <a:lnTo>
                    <a:pt x="2382" y="0"/>
                  </a:lnTo>
                  <a:close/>
                </a:path>
              </a:pathLst>
            </a:cu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800" dirty="0">
                <a:solidFill>
                  <a:srgbClr val="FFFFFF"/>
                </a:solidFill>
                <a:latin typeface="微软雅黑" panose="020B0503020204020204" charset="-122"/>
                <a:ea typeface="微软雅黑" panose="020B0503020204020204" charset="-122"/>
              </a:endParaRPr>
            </a:p>
          </p:txBody>
        </p:sp>
      </p:grpSp>
      <p:sp>
        <p:nvSpPr>
          <p:cNvPr id="24" name="流程图: 过程 23"/>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361950" y="622300"/>
            <a:ext cx="690880" cy="398780"/>
          </a:xfrm>
          <a:prstGeom prst="rect">
            <a:avLst/>
          </a:prstGeom>
          <a:noFill/>
        </p:spPr>
        <p:txBody>
          <a:bodyPr wrap="none" rtlCol="0">
            <a:spAutoFit/>
          </a:bodyPr>
          <a:lstStyle/>
          <a:p>
            <a:pPr algn="l"/>
            <a:r>
              <a:rPr lang="zh-CN" sz="2000" b="1" dirty="0">
                <a:solidFill>
                  <a:schemeClr val="tx1">
                    <a:lumMod val="75000"/>
                    <a:lumOff val="25000"/>
                  </a:schemeClr>
                </a:solidFill>
                <a:latin typeface="微软雅黑" panose="020B0503020204020204" charset="-122"/>
                <a:ea typeface="微软雅黑" panose="020B0503020204020204" charset="-122"/>
                <a:sym typeface="+mn-ea"/>
              </a:rPr>
              <a:t>目录</a:t>
            </a:r>
          </a:p>
        </p:txBody>
      </p:sp>
      <p:sp>
        <p:nvSpPr>
          <p:cNvPr id="27" name="文本框 26"/>
          <p:cNvSpPr txBox="1"/>
          <p:nvPr/>
        </p:nvSpPr>
        <p:spPr>
          <a:xfrm>
            <a:off x="2016760" y="2114550"/>
            <a:ext cx="1562100" cy="368300"/>
          </a:xfrm>
          <a:prstGeom prst="rect">
            <a:avLst/>
          </a:prstGeom>
          <a:noFill/>
        </p:spPr>
        <p:txBody>
          <a:bodyPr wrap="none" rtlCol="0">
            <a:spAutoFit/>
          </a:bodyPr>
          <a:lstStyle/>
          <a:p>
            <a:pPr algn="l"/>
            <a:r>
              <a:rPr lang="zh-CN" b="1" dirty="0">
                <a:solidFill>
                  <a:srgbClr val="FFFFFF"/>
                </a:solidFill>
                <a:latin typeface="苹方-简" panose="020B0400000000000000" charset="-122"/>
                <a:ea typeface="苹方-简" panose="020B0400000000000000" charset="-122"/>
                <a:sym typeface="+mn-ea"/>
              </a:rPr>
              <a:t>微前端是什么</a:t>
            </a:r>
          </a:p>
        </p:txBody>
      </p:sp>
      <p:sp>
        <p:nvSpPr>
          <p:cNvPr id="28" name="文本框 27"/>
          <p:cNvSpPr txBox="1"/>
          <p:nvPr/>
        </p:nvSpPr>
        <p:spPr>
          <a:xfrm>
            <a:off x="367665" y="2068195"/>
            <a:ext cx="462280" cy="460375"/>
          </a:xfrm>
          <a:prstGeom prst="rect">
            <a:avLst/>
          </a:prstGeom>
          <a:noFill/>
        </p:spPr>
        <p:txBody>
          <a:bodyPr wrap="none" rtlCol="0">
            <a:spAutoFit/>
          </a:bodyPr>
          <a:lstStyle/>
          <a:p>
            <a:r>
              <a:rPr lang="en-US" altLang="zh-CN" sz="2400">
                <a:solidFill>
                  <a:schemeClr val="bg1"/>
                </a:solidFill>
                <a:latin typeface="Impact" panose="020B0806030902050204" pitchFamily="34" charset="0"/>
              </a:rPr>
              <a:t>01</a:t>
            </a:r>
          </a:p>
        </p:txBody>
      </p:sp>
      <p:sp>
        <p:nvSpPr>
          <p:cNvPr id="29" name="文本框 28"/>
          <p:cNvSpPr txBox="1"/>
          <p:nvPr/>
        </p:nvSpPr>
        <p:spPr>
          <a:xfrm>
            <a:off x="2041525" y="3004185"/>
            <a:ext cx="1332230" cy="368300"/>
          </a:xfrm>
          <a:prstGeom prst="rect">
            <a:avLst/>
          </a:prstGeom>
          <a:noFill/>
        </p:spPr>
        <p:txBody>
          <a:bodyPr wrap="none" rtlCol="0">
            <a:spAutoFit/>
          </a:bodyPr>
          <a:lstStyle/>
          <a:p>
            <a:pPr algn="l"/>
            <a:r>
              <a:rPr lang="zh-CN" b="1" dirty="0">
                <a:solidFill>
                  <a:srgbClr val="FFFFFF"/>
                </a:solidFill>
                <a:latin typeface="苹方-简" panose="020B0400000000000000" charset="-122"/>
                <a:ea typeface="苹方-简" panose="020B0400000000000000" charset="-122"/>
              </a:rPr>
              <a:t>微前端方案</a:t>
            </a:r>
            <a:endParaRPr lang="zh-CN">
              <a:latin typeface="苹方-简" panose="020B0400000000000000" charset="-122"/>
              <a:ea typeface="苹方-简" panose="020B0400000000000000" charset="-122"/>
            </a:endParaRPr>
          </a:p>
        </p:txBody>
      </p:sp>
      <p:sp>
        <p:nvSpPr>
          <p:cNvPr id="30" name="文本框 29"/>
          <p:cNvSpPr txBox="1"/>
          <p:nvPr/>
        </p:nvSpPr>
        <p:spPr>
          <a:xfrm>
            <a:off x="349250" y="2957830"/>
            <a:ext cx="499110" cy="460375"/>
          </a:xfrm>
          <a:prstGeom prst="rect">
            <a:avLst/>
          </a:prstGeom>
          <a:noFill/>
        </p:spPr>
        <p:txBody>
          <a:bodyPr wrap="none" rtlCol="0">
            <a:spAutoFit/>
          </a:bodyPr>
          <a:lstStyle/>
          <a:p>
            <a:r>
              <a:rPr lang="en-US" altLang="zh-CN" sz="2400">
                <a:solidFill>
                  <a:schemeClr val="bg1"/>
                </a:solidFill>
                <a:latin typeface="Impact" panose="020B0806030902050204" pitchFamily="34" charset="0"/>
              </a:rPr>
              <a:t>02</a:t>
            </a:r>
          </a:p>
        </p:txBody>
      </p:sp>
      <p:sp>
        <p:nvSpPr>
          <p:cNvPr id="31" name="文本框 30"/>
          <p:cNvSpPr txBox="1"/>
          <p:nvPr/>
        </p:nvSpPr>
        <p:spPr>
          <a:xfrm>
            <a:off x="2122805" y="3920490"/>
            <a:ext cx="309880" cy="368300"/>
          </a:xfrm>
          <a:prstGeom prst="rect">
            <a:avLst/>
          </a:prstGeom>
          <a:noFill/>
        </p:spPr>
        <p:txBody>
          <a:bodyPr wrap="none" rtlCol="0">
            <a:spAutoFit/>
          </a:bodyPr>
          <a:lstStyle/>
          <a:p>
            <a:pPr algn="l"/>
            <a:endParaRPr lang="zh-CN">
              <a:latin typeface="苹方-简" panose="020B0400000000000000" charset="-122"/>
              <a:ea typeface="苹方-简" panose="020B0400000000000000" charset="-122"/>
            </a:endParaRPr>
          </a:p>
        </p:txBody>
      </p:sp>
      <p:sp>
        <p:nvSpPr>
          <p:cNvPr id="32" name="文本框 31"/>
          <p:cNvSpPr txBox="1"/>
          <p:nvPr/>
        </p:nvSpPr>
        <p:spPr>
          <a:xfrm>
            <a:off x="349250" y="3874135"/>
            <a:ext cx="508000" cy="460375"/>
          </a:xfrm>
          <a:prstGeom prst="rect">
            <a:avLst/>
          </a:prstGeom>
          <a:noFill/>
        </p:spPr>
        <p:txBody>
          <a:bodyPr wrap="none" rtlCol="0">
            <a:spAutoFit/>
          </a:bodyPr>
          <a:lstStyle/>
          <a:p>
            <a:r>
              <a:rPr lang="en-US" altLang="zh-CN" sz="2400">
                <a:solidFill>
                  <a:schemeClr val="bg1"/>
                </a:solidFill>
                <a:latin typeface="Impact" panose="020B0806030902050204" pitchFamily="34" charset="0"/>
              </a:rPr>
              <a:t>03</a:t>
            </a:r>
          </a:p>
        </p:txBody>
      </p:sp>
      <p:grpSp>
        <p:nvGrpSpPr>
          <p:cNvPr id="3" name="组合 10"/>
          <p:cNvGrpSpPr/>
          <p:nvPr/>
        </p:nvGrpSpPr>
        <p:grpSpPr>
          <a:xfrm>
            <a:off x="10795" y="4505426"/>
            <a:ext cx="6209030" cy="1018474"/>
            <a:chOff x="1" y="2574131"/>
            <a:chExt cx="4483099" cy="735211"/>
          </a:xfrm>
          <a:solidFill>
            <a:schemeClr val="accent2"/>
          </a:solidFill>
        </p:grpSpPr>
        <p:sp>
          <p:nvSpPr>
            <p:cNvPr id="16" name="五边形 15"/>
            <p:cNvSpPr/>
            <p:nvPr/>
          </p:nvSpPr>
          <p:spPr>
            <a:xfrm>
              <a:off x="1343025" y="2667000"/>
              <a:ext cx="3140075" cy="552450"/>
            </a:xfrm>
            <a:prstGeom prst="homePlate">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400" b="1" dirty="0">
                <a:solidFill>
                  <a:srgbClr val="FFFFFF"/>
                </a:solidFill>
                <a:latin typeface="微软雅黑" panose="020B0503020204020204" charset="-122"/>
                <a:ea typeface="微软雅黑" panose="020B0503020204020204" charset="-122"/>
              </a:endParaRPr>
            </a:p>
          </p:txBody>
        </p:sp>
        <p:sp>
          <p:nvSpPr>
            <p:cNvPr id="17" name="矩形 16"/>
            <p:cNvSpPr/>
            <p:nvPr/>
          </p:nvSpPr>
          <p:spPr>
            <a:xfrm>
              <a:off x="1" y="2577108"/>
              <a:ext cx="900113" cy="732234"/>
            </a:xfrm>
            <a:prstGeom prst="rect">
              <a:avLst/>
            </a:pr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2000" dirty="0">
                <a:solidFill>
                  <a:srgbClr val="FFFFFF"/>
                </a:solidFill>
                <a:latin typeface="Impact" panose="020B0806030902050204" pitchFamily="34" charset="0"/>
                <a:ea typeface="微软雅黑" panose="020B0503020204020204" charset="-122"/>
              </a:endParaRPr>
            </a:p>
          </p:txBody>
        </p:sp>
        <p:sp>
          <p:nvSpPr>
            <p:cNvPr id="18" name="任意多边形 17"/>
            <p:cNvSpPr/>
            <p:nvPr/>
          </p:nvSpPr>
          <p:spPr>
            <a:xfrm>
              <a:off x="882651" y="2574131"/>
              <a:ext cx="461963" cy="733425"/>
            </a:xfrm>
            <a:custGeom>
              <a:avLst/>
              <a:gdLst>
                <a:gd name="connsiteX0" fmla="*/ 2382 w 461963"/>
                <a:gd name="connsiteY0" fmla="*/ 0 h 1081088"/>
                <a:gd name="connsiteX1" fmla="*/ 461963 w 461963"/>
                <a:gd name="connsiteY1" fmla="*/ 138113 h 1081088"/>
                <a:gd name="connsiteX2" fmla="*/ 461963 w 461963"/>
                <a:gd name="connsiteY2" fmla="*/ 950119 h 1081088"/>
                <a:gd name="connsiteX3" fmla="*/ 0 w 461963"/>
                <a:gd name="connsiteY3" fmla="*/ 1081088 h 1081088"/>
                <a:gd name="connsiteX4" fmla="*/ 2382 w 461963"/>
                <a:gd name="connsiteY4" fmla="*/ 0 h 1081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963" h="1081088">
                  <a:moveTo>
                    <a:pt x="2382" y="0"/>
                  </a:moveTo>
                  <a:lnTo>
                    <a:pt x="461963" y="138113"/>
                  </a:lnTo>
                  <a:lnTo>
                    <a:pt x="461963" y="950119"/>
                  </a:lnTo>
                  <a:lnTo>
                    <a:pt x="0" y="1081088"/>
                  </a:lnTo>
                  <a:lnTo>
                    <a:pt x="2382" y="0"/>
                  </a:lnTo>
                  <a:close/>
                </a:path>
              </a:pathLst>
            </a:custGeom>
          </p:spPr>
          <p:style>
            <a:lnRef idx="1">
              <a:schemeClr val="accent5"/>
            </a:lnRef>
            <a:fillRef idx="3">
              <a:schemeClr val="accent5"/>
            </a:fillRef>
            <a:effectRef idx="2">
              <a:schemeClr val="accent5"/>
            </a:effectRef>
            <a:fontRef idx="minor">
              <a:schemeClr val="lt1"/>
            </a:fontRef>
          </p:style>
          <p:txBody>
            <a:bodyPr anchor="ctr"/>
            <a:lstStyle/>
            <a:p>
              <a:pPr algn="ctr">
                <a:defRPr/>
              </a:pPr>
              <a:endParaRPr lang="zh-CN" altLang="en-US" sz="1800" dirty="0">
                <a:solidFill>
                  <a:srgbClr val="FFFFFF"/>
                </a:solidFill>
                <a:latin typeface="微软雅黑" panose="020B0503020204020204" charset="-122"/>
                <a:ea typeface="微软雅黑" panose="020B0503020204020204" charset="-122"/>
              </a:endParaRPr>
            </a:p>
          </p:txBody>
        </p:sp>
      </p:grpSp>
      <p:sp>
        <p:nvSpPr>
          <p:cNvPr id="19" name="文本框 18"/>
          <p:cNvSpPr txBox="1"/>
          <p:nvPr/>
        </p:nvSpPr>
        <p:spPr>
          <a:xfrm>
            <a:off x="380365" y="4782820"/>
            <a:ext cx="498475" cy="460375"/>
          </a:xfrm>
          <a:prstGeom prst="rect">
            <a:avLst/>
          </a:prstGeom>
          <a:noFill/>
        </p:spPr>
        <p:txBody>
          <a:bodyPr wrap="none" rtlCol="0">
            <a:spAutoFit/>
          </a:bodyPr>
          <a:lstStyle/>
          <a:p>
            <a:r>
              <a:rPr lang="en-US" altLang="zh-CN" sz="2400">
                <a:solidFill>
                  <a:schemeClr val="bg1"/>
                </a:solidFill>
                <a:latin typeface="Impact" panose="020B0806030902050204" pitchFamily="34" charset="0"/>
              </a:rPr>
              <a:t>04</a:t>
            </a:r>
          </a:p>
        </p:txBody>
      </p:sp>
      <p:sp>
        <p:nvSpPr>
          <p:cNvPr id="20" name="文本框 19"/>
          <p:cNvSpPr txBox="1"/>
          <p:nvPr/>
        </p:nvSpPr>
        <p:spPr>
          <a:xfrm>
            <a:off x="2122805" y="4843780"/>
            <a:ext cx="309880" cy="368300"/>
          </a:xfrm>
          <a:prstGeom prst="rect">
            <a:avLst/>
          </a:prstGeom>
          <a:noFill/>
        </p:spPr>
        <p:txBody>
          <a:bodyPr wrap="none" rtlCol="0">
            <a:spAutoFit/>
          </a:bodyPr>
          <a:lstStyle/>
          <a:p>
            <a:pPr lvl="0" algn="l">
              <a:buClrTx/>
              <a:buSzTx/>
              <a:buFontTx/>
            </a:pPr>
            <a:endParaRPr lang="zh-CN" b="1" dirty="0">
              <a:solidFill>
                <a:srgbClr val="FFFFFF"/>
              </a:solidFill>
              <a:latin typeface="苹方-简" panose="020B0400000000000000" charset="-122"/>
              <a:ea typeface="苹方-简" panose="020B0400000000000000" charset="-122"/>
              <a:sym typeface="+mn-ea"/>
            </a:endParaRPr>
          </a:p>
        </p:txBody>
      </p:sp>
      <p:grpSp>
        <p:nvGrpSpPr>
          <p:cNvPr id="21" name="组合 6"/>
          <p:cNvGrpSpPr/>
          <p:nvPr/>
        </p:nvGrpSpPr>
        <p:grpSpPr>
          <a:xfrm>
            <a:off x="-6350" y="5403215"/>
            <a:ext cx="6209030" cy="1018474"/>
            <a:chOff x="1" y="3225404"/>
            <a:chExt cx="4483099" cy="735211"/>
          </a:xfrm>
          <a:solidFill>
            <a:schemeClr val="accent3"/>
          </a:solidFill>
        </p:grpSpPr>
        <p:sp>
          <p:nvSpPr>
            <p:cNvPr id="22" name="五边形 21"/>
            <p:cNvSpPr/>
            <p:nvPr/>
          </p:nvSpPr>
          <p:spPr>
            <a:xfrm>
              <a:off x="1343025" y="3318272"/>
              <a:ext cx="3140075" cy="552450"/>
            </a:xfrm>
            <a:prstGeom prst="homePlat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sz="1400" b="1" dirty="0">
                <a:solidFill>
                  <a:srgbClr val="FFFFFF"/>
                </a:solidFill>
                <a:latin typeface="微软雅黑" panose="020B0503020204020204" charset="-122"/>
                <a:ea typeface="微软雅黑" panose="020B0503020204020204" charset="-122"/>
              </a:endParaRPr>
            </a:p>
          </p:txBody>
        </p:sp>
        <p:sp>
          <p:nvSpPr>
            <p:cNvPr id="23" name="矩形 22"/>
            <p:cNvSpPr/>
            <p:nvPr/>
          </p:nvSpPr>
          <p:spPr>
            <a:xfrm>
              <a:off x="1" y="3228380"/>
              <a:ext cx="900113" cy="732235"/>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sz="2000" dirty="0">
                <a:solidFill>
                  <a:srgbClr val="FFFFFF"/>
                </a:solidFill>
                <a:latin typeface="Impact" panose="020B0806030902050204" pitchFamily="34" charset="0"/>
                <a:ea typeface="微软雅黑" panose="020B0503020204020204" charset="-122"/>
              </a:endParaRPr>
            </a:p>
          </p:txBody>
        </p:sp>
        <p:sp>
          <p:nvSpPr>
            <p:cNvPr id="33" name="任意多边形 32"/>
            <p:cNvSpPr/>
            <p:nvPr/>
          </p:nvSpPr>
          <p:spPr>
            <a:xfrm>
              <a:off x="882651" y="3225404"/>
              <a:ext cx="461963" cy="733425"/>
            </a:xfrm>
            <a:custGeom>
              <a:avLst/>
              <a:gdLst>
                <a:gd name="connsiteX0" fmla="*/ 2382 w 461963"/>
                <a:gd name="connsiteY0" fmla="*/ 0 h 1081088"/>
                <a:gd name="connsiteX1" fmla="*/ 461963 w 461963"/>
                <a:gd name="connsiteY1" fmla="*/ 138113 h 1081088"/>
                <a:gd name="connsiteX2" fmla="*/ 461963 w 461963"/>
                <a:gd name="connsiteY2" fmla="*/ 950119 h 1081088"/>
                <a:gd name="connsiteX3" fmla="*/ 0 w 461963"/>
                <a:gd name="connsiteY3" fmla="*/ 1081088 h 1081088"/>
                <a:gd name="connsiteX4" fmla="*/ 2382 w 461963"/>
                <a:gd name="connsiteY4" fmla="*/ 0 h 10810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963" h="1081088">
                  <a:moveTo>
                    <a:pt x="2382" y="0"/>
                  </a:moveTo>
                  <a:lnTo>
                    <a:pt x="461963" y="138113"/>
                  </a:lnTo>
                  <a:lnTo>
                    <a:pt x="461963" y="950119"/>
                  </a:lnTo>
                  <a:lnTo>
                    <a:pt x="0" y="1081088"/>
                  </a:lnTo>
                  <a:lnTo>
                    <a:pt x="2382" y="0"/>
                  </a:lnTo>
                  <a:close/>
                </a:path>
              </a:pathLst>
            </a:cu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sz="1800" dirty="0">
                <a:solidFill>
                  <a:srgbClr val="FFFFFF"/>
                </a:solidFill>
                <a:latin typeface="微软雅黑" panose="020B0503020204020204" charset="-122"/>
                <a:ea typeface="微软雅黑" panose="020B0503020204020204" charset="-122"/>
              </a:endParaRPr>
            </a:p>
          </p:txBody>
        </p:sp>
      </p:grpSp>
      <p:sp>
        <p:nvSpPr>
          <p:cNvPr id="34" name="文本框 33"/>
          <p:cNvSpPr txBox="1"/>
          <p:nvPr/>
        </p:nvSpPr>
        <p:spPr>
          <a:xfrm>
            <a:off x="384810" y="5680075"/>
            <a:ext cx="509905" cy="460375"/>
          </a:xfrm>
          <a:prstGeom prst="rect">
            <a:avLst/>
          </a:prstGeom>
          <a:noFill/>
        </p:spPr>
        <p:txBody>
          <a:bodyPr wrap="none" rtlCol="0">
            <a:spAutoFit/>
          </a:bodyPr>
          <a:lstStyle/>
          <a:p>
            <a:r>
              <a:rPr lang="en-US" altLang="zh-CN" sz="2400">
                <a:solidFill>
                  <a:schemeClr val="bg1"/>
                </a:solidFill>
                <a:latin typeface="Impact" panose="020B0806030902050204" pitchFamily="34" charset="0"/>
              </a:rPr>
              <a:t>05</a:t>
            </a:r>
          </a:p>
        </p:txBody>
      </p:sp>
      <p:sp>
        <p:nvSpPr>
          <p:cNvPr id="2" name="文本框 1"/>
          <p:cNvSpPr txBox="1"/>
          <p:nvPr/>
        </p:nvSpPr>
        <p:spPr>
          <a:xfrm>
            <a:off x="2041525" y="3919855"/>
            <a:ext cx="1451610" cy="368300"/>
          </a:xfrm>
          <a:prstGeom prst="rect">
            <a:avLst/>
          </a:prstGeom>
          <a:noFill/>
        </p:spPr>
        <p:txBody>
          <a:bodyPr wrap="none" rtlCol="0">
            <a:spAutoFit/>
          </a:bodyPr>
          <a:lstStyle/>
          <a:p>
            <a:pPr algn="l"/>
            <a:r>
              <a:rPr lang="en-US" altLang="zh-CN" b="1" dirty="0">
                <a:solidFill>
                  <a:srgbClr val="FFFFFF"/>
                </a:solidFill>
                <a:latin typeface="苹方-简" panose="020B0400000000000000" charset="-122"/>
                <a:ea typeface="苹方-简" panose="020B0400000000000000" charset="-122"/>
              </a:rPr>
              <a:t>qiankun</a:t>
            </a:r>
            <a:r>
              <a:rPr lang="zh-CN" altLang="en-US" b="1" dirty="0">
                <a:solidFill>
                  <a:srgbClr val="FFFFFF"/>
                </a:solidFill>
                <a:latin typeface="苹方-简" panose="020B0400000000000000" charset="-122"/>
                <a:ea typeface="苹方-简" panose="020B0400000000000000" charset="-122"/>
              </a:rPr>
              <a:t>简介</a:t>
            </a:r>
          </a:p>
        </p:txBody>
      </p:sp>
      <p:sp>
        <p:nvSpPr>
          <p:cNvPr id="26" name="文本框 25"/>
          <p:cNvSpPr txBox="1"/>
          <p:nvPr/>
        </p:nvSpPr>
        <p:spPr>
          <a:xfrm>
            <a:off x="2041525" y="4829175"/>
            <a:ext cx="1564640" cy="368300"/>
          </a:xfrm>
          <a:prstGeom prst="rect">
            <a:avLst/>
          </a:prstGeom>
          <a:noFill/>
        </p:spPr>
        <p:txBody>
          <a:bodyPr wrap="none" rtlCol="0">
            <a:spAutoFit/>
          </a:bodyPr>
          <a:lstStyle/>
          <a:p>
            <a:pPr algn="l"/>
            <a:r>
              <a:rPr lang="en-US" b="1" dirty="0">
                <a:solidFill>
                  <a:srgbClr val="FFFFFF"/>
                </a:solidFill>
                <a:latin typeface="苹方-简" panose="020B0400000000000000" charset="-122"/>
                <a:ea typeface="苹方-简" panose="020B0400000000000000" charset="-122"/>
              </a:rPr>
              <a:t>opus</a:t>
            </a:r>
            <a:r>
              <a:rPr lang="zh-CN" altLang="en-US" b="1" dirty="0">
                <a:solidFill>
                  <a:srgbClr val="FFFFFF"/>
                </a:solidFill>
                <a:latin typeface="苹方-简" panose="020B0400000000000000" charset="-122"/>
                <a:ea typeface="苹方-简" panose="020B0400000000000000" charset="-122"/>
              </a:rPr>
              <a:t>项目介绍</a:t>
            </a:r>
          </a:p>
        </p:txBody>
      </p:sp>
      <p:sp>
        <p:nvSpPr>
          <p:cNvPr id="36" name="文本框 35"/>
          <p:cNvSpPr txBox="1"/>
          <p:nvPr/>
        </p:nvSpPr>
        <p:spPr>
          <a:xfrm>
            <a:off x="2041525" y="5726430"/>
            <a:ext cx="1791970" cy="368300"/>
          </a:xfrm>
          <a:prstGeom prst="rect">
            <a:avLst/>
          </a:prstGeom>
          <a:noFill/>
        </p:spPr>
        <p:txBody>
          <a:bodyPr wrap="none" rtlCol="0">
            <a:spAutoFit/>
          </a:bodyPr>
          <a:lstStyle/>
          <a:p>
            <a:pPr algn="l"/>
            <a:r>
              <a:rPr lang="zh-CN" b="1" dirty="0">
                <a:solidFill>
                  <a:srgbClr val="FFFFFF"/>
                </a:solidFill>
                <a:latin typeface="苹方-简" panose="020B0400000000000000" charset="-122"/>
                <a:ea typeface="苹方-简" panose="020B0400000000000000" charset="-122"/>
              </a:rPr>
              <a:t>平台端拆分方案</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1198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本地联调</a:t>
            </a:r>
          </a:p>
        </p:txBody>
      </p:sp>
      <p:pic>
        <p:nvPicPr>
          <p:cNvPr id="4" name="图片 3"/>
          <p:cNvPicPr>
            <a:picLocks noChangeAspect="1"/>
          </p:cNvPicPr>
          <p:nvPr/>
        </p:nvPicPr>
        <p:blipFill>
          <a:blip r:embed="rId3"/>
          <a:stretch>
            <a:fillRect/>
          </a:stretch>
        </p:blipFill>
        <p:spPr>
          <a:xfrm>
            <a:off x="6856095" y="318770"/>
            <a:ext cx="4078605" cy="6219825"/>
          </a:xfrm>
          <a:prstGeom prst="rect">
            <a:avLst/>
          </a:prstGeom>
        </p:spPr>
      </p:pic>
      <p:sp>
        <p:nvSpPr>
          <p:cNvPr id="5" name="文本框 4"/>
          <p:cNvSpPr txBox="1"/>
          <p:nvPr/>
        </p:nvSpPr>
        <p:spPr>
          <a:xfrm>
            <a:off x="502285" y="1383030"/>
            <a:ext cx="5179060" cy="645160"/>
          </a:xfrm>
          <a:prstGeom prst="rect">
            <a:avLst/>
          </a:prstGeom>
          <a:noFill/>
        </p:spPr>
        <p:txBody>
          <a:bodyPr wrap="square" rtlCol="0">
            <a:spAutoFit/>
          </a:bodyPr>
          <a:lstStyle/>
          <a:p>
            <a:r>
              <a:rPr lang="zh-CN" altLang="en-US"/>
              <a:t>使用</a:t>
            </a:r>
            <a:r>
              <a:rPr lang="en-US" altLang="zh-CN"/>
              <a:t>nginx</a:t>
            </a:r>
            <a:r>
              <a:rPr lang="zh-CN" altLang="en-US"/>
              <a:t>作为本地代理服务器进行页面和接口的代理，可同时连多个环境开发联调</a:t>
            </a: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1198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线上部署</a:t>
            </a:r>
          </a:p>
        </p:txBody>
      </p:sp>
      <p:sp>
        <p:nvSpPr>
          <p:cNvPr id="2" name="文本框 1"/>
          <p:cNvSpPr txBox="1"/>
          <p:nvPr/>
        </p:nvSpPr>
        <p:spPr>
          <a:xfrm>
            <a:off x="743585" y="1329055"/>
            <a:ext cx="1554480" cy="645160"/>
          </a:xfrm>
          <a:prstGeom prst="rect">
            <a:avLst/>
          </a:prstGeom>
          <a:noFill/>
        </p:spPr>
        <p:txBody>
          <a:bodyPr wrap="none" rtlCol="0">
            <a:spAutoFit/>
          </a:bodyPr>
          <a:lstStyle/>
          <a:p>
            <a:r>
              <a:rPr lang="zh-CN" altLang="en-US"/>
              <a:t>部署目录结构</a:t>
            </a:r>
          </a:p>
          <a:p>
            <a:endParaRPr lang="zh-CN" altLang="en-US"/>
          </a:p>
        </p:txBody>
      </p:sp>
      <p:pic>
        <p:nvPicPr>
          <p:cNvPr id="6" name="图片 5"/>
          <p:cNvPicPr>
            <a:picLocks noChangeAspect="1"/>
          </p:cNvPicPr>
          <p:nvPr/>
        </p:nvPicPr>
        <p:blipFill>
          <a:blip r:embed="rId3"/>
          <a:stretch>
            <a:fillRect/>
          </a:stretch>
        </p:blipFill>
        <p:spPr>
          <a:xfrm>
            <a:off x="888365" y="1974215"/>
            <a:ext cx="1409700" cy="1095375"/>
          </a:xfrm>
          <a:prstGeom prst="rect">
            <a:avLst/>
          </a:prstGeom>
        </p:spPr>
      </p:pic>
      <p:pic>
        <p:nvPicPr>
          <p:cNvPr id="8" name="图片 7"/>
          <p:cNvPicPr>
            <a:picLocks noChangeAspect="1"/>
          </p:cNvPicPr>
          <p:nvPr/>
        </p:nvPicPr>
        <p:blipFill>
          <a:blip r:embed="rId4"/>
          <a:stretch>
            <a:fillRect/>
          </a:stretch>
        </p:blipFill>
        <p:spPr>
          <a:xfrm>
            <a:off x="2348230" y="1369695"/>
            <a:ext cx="3981450" cy="4667250"/>
          </a:xfrm>
          <a:prstGeom prst="rect">
            <a:avLst/>
          </a:prstGeom>
        </p:spPr>
      </p:pic>
      <p:pic>
        <p:nvPicPr>
          <p:cNvPr id="10" name="图片 9"/>
          <p:cNvPicPr>
            <a:picLocks noChangeAspect="1"/>
          </p:cNvPicPr>
          <p:nvPr/>
        </p:nvPicPr>
        <p:blipFill>
          <a:blip r:embed="rId5"/>
          <a:stretch>
            <a:fillRect/>
          </a:stretch>
        </p:blipFill>
        <p:spPr>
          <a:xfrm>
            <a:off x="6379845" y="948690"/>
            <a:ext cx="5661025" cy="5306695"/>
          </a:xfrm>
          <a:prstGeom prst="rect">
            <a:avLst/>
          </a:prstGeom>
        </p:spPr>
      </p:pic>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图片 4" descr="未标题-3_03"/>
          <p:cNvPicPr>
            <a:picLocks noChangeAspect="1"/>
          </p:cNvPicPr>
          <p:nvPr/>
        </p:nvPicPr>
        <p:blipFill>
          <a:blip r:embed="rId3"/>
          <a:stretch>
            <a:fillRect/>
          </a:stretch>
        </p:blipFill>
        <p:spPr>
          <a:xfrm>
            <a:off x="380365" y="353695"/>
            <a:ext cx="2056765" cy="507365"/>
          </a:xfrm>
          <a:prstGeom prst="rect">
            <a:avLst/>
          </a:prstGeom>
        </p:spPr>
      </p:pic>
      <p:sp>
        <p:nvSpPr>
          <p:cNvPr id="6146" name="椭圆 3079"/>
          <p:cNvSpPr>
            <a:spLocks noChangeArrowheads="1"/>
          </p:cNvSpPr>
          <p:nvPr/>
        </p:nvSpPr>
        <p:spPr bwMode="auto">
          <a:xfrm>
            <a:off x="2838769" y="2638716"/>
            <a:ext cx="1580759" cy="1580846"/>
          </a:xfrm>
          <a:prstGeom prst="ellipse">
            <a:avLst/>
          </a:prstGeom>
        </p:spPr>
        <p:style>
          <a:lnRef idx="1">
            <a:schemeClr val="accent1"/>
          </a:lnRef>
          <a:fillRef idx="3">
            <a:schemeClr val="accent1"/>
          </a:fillRef>
          <a:effectRef idx="2">
            <a:schemeClr val="accent1"/>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6152" name="椭圆 3088"/>
          <p:cNvSpPr>
            <a:spLocks noChangeArrowheads="1"/>
          </p:cNvSpPr>
          <p:nvPr/>
        </p:nvSpPr>
        <p:spPr bwMode="auto">
          <a:xfrm>
            <a:off x="2718594" y="4219615"/>
            <a:ext cx="120620" cy="120627"/>
          </a:xfrm>
          <a:prstGeom prst="ellipse">
            <a:avLst/>
          </a:prstGeom>
        </p:spPr>
        <p:style>
          <a:lnRef idx="1">
            <a:schemeClr val="accent5"/>
          </a:lnRef>
          <a:fillRef idx="3">
            <a:schemeClr val="accent5"/>
          </a:fillRef>
          <a:effectRef idx="2">
            <a:schemeClr val="accent5"/>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6153" name="椭圆 3087"/>
          <p:cNvSpPr>
            <a:spLocks noChangeArrowheads="1"/>
          </p:cNvSpPr>
          <p:nvPr/>
        </p:nvSpPr>
        <p:spPr bwMode="auto">
          <a:xfrm>
            <a:off x="4419496" y="2295535"/>
            <a:ext cx="342815" cy="342833"/>
          </a:xfrm>
          <a:prstGeom prst="ellipse">
            <a:avLst/>
          </a:prstGeom>
        </p:spPr>
        <p:style>
          <a:lnRef idx="1">
            <a:schemeClr val="accent5"/>
          </a:lnRef>
          <a:fillRef idx="3">
            <a:schemeClr val="accent5"/>
          </a:fillRef>
          <a:effectRef idx="2">
            <a:schemeClr val="accent5"/>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4841875" y="3284220"/>
            <a:ext cx="2325370" cy="460375"/>
          </a:xfrm>
          <a:prstGeom prst="rect">
            <a:avLst/>
          </a:prstGeom>
          <a:noFill/>
        </p:spPr>
        <p:txBody>
          <a:bodyPr wrap="none" rtlCol="0">
            <a:spAutoFit/>
          </a:bodyPr>
          <a:lstStyle/>
          <a:p>
            <a:pPr lvl="0" algn="l">
              <a:buClrTx/>
              <a:buSzTx/>
              <a:buFontTx/>
            </a:pPr>
            <a:r>
              <a:rPr lang="zh-CN" sz="2400" b="1" dirty="0">
                <a:solidFill>
                  <a:schemeClr val="tx1"/>
                </a:solidFill>
                <a:latin typeface="苹方-简" panose="020B0400000000000000" charset="-122"/>
                <a:ea typeface="苹方-简" panose="020B0400000000000000" charset="-122"/>
                <a:sym typeface="+mn-ea"/>
              </a:rPr>
              <a:t>平台端拆分方案</a:t>
            </a:r>
            <a:endParaRPr lang="zh-CN" altLang="zh-CN" sz="2400" b="1" dirty="0">
              <a:solidFill>
                <a:schemeClr val="tx1"/>
              </a:solidFill>
              <a:latin typeface="苹方-简" panose="020B0400000000000000" charset="-122"/>
              <a:ea typeface="苹方-简" panose="020B0400000000000000" charset="-122"/>
              <a:sym typeface="+mn-ea"/>
            </a:endParaRPr>
          </a:p>
        </p:txBody>
      </p:sp>
      <p:sp>
        <p:nvSpPr>
          <p:cNvPr id="14" name="文本框 13"/>
          <p:cNvSpPr txBox="1"/>
          <p:nvPr/>
        </p:nvSpPr>
        <p:spPr>
          <a:xfrm>
            <a:off x="3311525" y="2933065"/>
            <a:ext cx="591820" cy="1014730"/>
          </a:xfrm>
          <a:prstGeom prst="rect">
            <a:avLst/>
          </a:prstGeom>
          <a:noFill/>
        </p:spPr>
        <p:txBody>
          <a:bodyPr wrap="none" rtlCol="0">
            <a:spAutoFit/>
          </a:bodyPr>
          <a:lstStyle/>
          <a:p>
            <a:r>
              <a:rPr lang="en-US" altLang="zh-CN" sz="6000">
                <a:solidFill>
                  <a:schemeClr val="bg1"/>
                </a:solidFill>
                <a:latin typeface="Impact" panose="020B0806030902050204" pitchFamily="34" charset="0"/>
              </a:rPr>
              <a:t>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0545" y="1637030"/>
            <a:ext cx="4526280" cy="645160"/>
          </a:xfrm>
          <a:prstGeom prst="rect">
            <a:avLst/>
          </a:prstGeom>
          <a:noFill/>
        </p:spPr>
        <p:txBody>
          <a:bodyPr wrap="none" rtlCol="0">
            <a:spAutoFit/>
          </a:bodyPr>
          <a:lstStyle/>
          <a:p>
            <a:r>
              <a:rPr lang="zh-CN" altLang="en-US"/>
              <a:t>对原平台端最小改动，尽量减小测试回归量</a:t>
            </a:r>
          </a:p>
          <a:p>
            <a:endParaRPr lang="zh-CN" altLang="en-US"/>
          </a:p>
        </p:txBody>
      </p:sp>
      <p:sp>
        <p:nvSpPr>
          <p:cNvPr id="12" name="文本框 11"/>
          <p:cNvSpPr txBox="1"/>
          <p:nvPr/>
        </p:nvSpPr>
        <p:spPr>
          <a:xfrm>
            <a:off x="368300" y="622300"/>
            <a:ext cx="1706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最小改动原则</a:t>
            </a:r>
          </a:p>
        </p:txBody>
      </p:sp>
      <p:sp>
        <p:nvSpPr>
          <p:cNvPr id="5" name="文本框 4"/>
          <p:cNvSpPr txBox="1"/>
          <p:nvPr/>
        </p:nvSpPr>
        <p:spPr>
          <a:xfrm>
            <a:off x="550545" y="2596515"/>
            <a:ext cx="8978900" cy="645160"/>
          </a:xfrm>
          <a:prstGeom prst="rect">
            <a:avLst/>
          </a:prstGeom>
          <a:noFill/>
        </p:spPr>
        <p:txBody>
          <a:bodyPr wrap="none" rtlCol="0">
            <a:spAutoFit/>
          </a:bodyPr>
          <a:lstStyle/>
          <a:p>
            <a:pPr algn="l"/>
            <a:r>
              <a:rPr lang="zh-CN" altLang="en-US">
                <a:sym typeface="+mn-ea"/>
              </a:rPr>
              <a:t>对于需要拆分的模块，着急拆分的先以</a:t>
            </a:r>
            <a:r>
              <a:rPr lang="en-US" altLang="zh-CN">
                <a:sym typeface="+mn-ea"/>
              </a:rPr>
              <a:t>vue2.0</a:t>
            </a:r>
            <a:r>
              <a:rPr lang="zh-CN" altLang="en-US">
                <a:sym typeface="+mn-ea"/>
              </a:rPr>
              <a:t>平移拆分过去，有条件的建议以</a:t>
            </a:r>
            <a:r>
              <a:rPr lang="en-US" altLang="zh-CN">
                <a:sym typeface="+mn-ea"/>
              </a:rPr>
              <a:t>vue3.0</a:t>
            </a:r>
            <a:r>
              <a:rPr lang="zh-CN" altLang="en-US">
                <a:sym typeface="+mn-ea"/>
              </a:rPr>
              <a:t>重构</a:t>
            </a:r>
            <a:endParaRPr lang="zh-CN" altLang="en-US"/>
          </a:p>
          <a:p>
            <a:endParaRPr lang="zh-CN" altLang="en-US"/>
          </a:p>
        </p:txBody>
      </p:sp>
      <p:sp>
        <p:nvSpPr>
          <p:cNvPr id="2" name="文本框 1"/>
          <p:cNvSpPr txBox="1"/>
          <p:nvPr/>
        </p:nvSpPr>
        <p:spPr>
          <a:xfrm>
            <a:off x="550545" y="3489325"/>
            <a:ext cx="2240280" cy="368300"/>
          </a:xfrm>
          <a:prstGeom prst="rect">
            <a:avLst/>
          </a:prstGeom>
          <a:noFill/>
        </p:spPr>
        <p:txBody>
          <a:bodyPr wrap="none" rtlCol="0">
            <a:spAutoFit/>
          </a:bodyPr>
          <a:lstStyle/>
          <a:p>
            <a:r>
              <a:rPr lang="zh-CN" altLang="en-US"/>
              <a:t>逐步搭建业务组件库</a:t>
            </a:r>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5219700" y="159385"/>
            <a:ext cx="6196965" cy="6553200"/>
          </a:xfrm>
          <a:prstGeom prst="rect">
            <a:avLst/>
          </a:prstGeom>
        </p:spPr>
      </p:pic>
      <p:sp>
        <p:nvSpPr>
          <p:cNvPr id="6" name="文本框 5"/>
          <p:cNvSpPr txBox="1"/>
          <p:nvPr/>
        </p:nvSpPr>
        <p:spPr>
          <a:xfrm>
            <a:off x="368300" y="622300"/>
            <a:ext cx="1960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模块可逐步迁移</a:t>
            </a:r>
          </a:p>
        </p:txBody>
      </p:sp>
      <p:sp>
        <p:nvSpPr>
          <p:cNvPr id="8" name="文本框 7"/>
          <p:cNvSpPr txBox="1"/>
          <p:nvPr/>
        </p:nvSpPr>
        <p:spPr>
          <a:xfrm>
            <a:off x="327660" y="1597025"/>
            <a:ext cx="4572000" cy="922020"/>
          </a:xfrm>
          <a:prstGeom prst="rect">
            <a:avLst/>
          </a:prstGeom>
          <a:noFill/>
        </p:spPr>
        <p:txBody>
          <a:bodyPr wrap="none" rtlCol="0">
            <a:spAutoFit/>
          </a:bodyPr>
          <a:lstStyle/>
          <a:p>
            <a:r>
              <a:rPr lang="zh-CN" altLang="en-US"/>
              <a:t>同一模块下的页面，可根据</a:t>
            </a:r>
            <a:r>
              <a:rPr lang="en-US" altLang="zh-CN"/>
              <a:t>activeRule</a:t>
            </a:r>
            <a:r>
              <a:rPr lang="zh-CN" altLang="en-US"/>
              <a:t>指定部</a:t>
            </a:r>
          </a:p>
          <a:p>
            <a:r>
              <a:rPr lang="zh-CN" altLang="en-US"/>
              <a:t>分页面先行迁移，剩余页面仍走原来平台端</a:t>
            </a:r>
          </a:p>
          <a:p>
            <a:r>
              <a:rPr lang="zh-CN" altLang="en-US"/>
              <a:t>的代码</a:t>
            </a:r>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8300" y="622300"/>
            <a:ext cx="1706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主子应用路由</a:t>
            </a:r>
          </a:p>
        </p:txBody>
      </p:sp>
      <p:sp>
        <p:nvSpPr>
          <p:cNvPr id="8" name="文本框 7"/>
          <p:cNvSpPr txBox="1"/>
          <p:nvPr/>
        </p:nvSpPr>
        <p:spPr>
          <a:xfrm>
            <a:off x="327660" y="1597025"/>
            <a:ext cx="4882515" cy="645160"/>
          </a:xfrm>
          <a:prstGeom prst="rect">
            <a:avLst/>
          </a:prstGeom>
          <a:noFill/>
        </p:spPr>
        <p:txBody>
          <a:bodyPr wrap="none" rtlCol="0">
            <a:spAutoFit/>
          </a:bodyPr>
          <a:lstStyle/>
          <a:p>
            <a:r>
              <a:rPr lang="zh-CN"/>
              <a:t>子应用路由自行维护，实例化</a:t>
            </a:r>
            <a:r>
              <a:rPr lang="en-US" altLang="zh-CN"/>
              <a:t>router</a:t>
            </a:r>
            <a:r>
              <a:rPr lang="zh-CN" altLang="en-US"/>
              <a:t>前先通过主</a:t>
            </a:r>
          </a:p>
          <a:p>
            <a:r>
              <a:rPr lang="zh-CN" altLang="en-US"/>
              <a:t>应用下发的公共方法根据权限过滤路由配置</a:t>
            </a:r>
          </a:p>
        </p:txBody>
      </p:sp>
      <p:sp>
        <p:nvSpPr>
          <p:cNvPr id="2" name="文本框 1"/>
          <p:cNvSpPr txBox="1"/>
          <p:nvPr/>
        </p:nvSpPr>
        <p:spPr>
          <a:xfrm>
            <a:off x="542290" y="2556510"/>
            <a:ext cx="4814570" cy="645160"/>
          </a:xfrm>
          <a:prstGeom prst="rect">
            <a:avLst/>
          </a:prstGeom>
          <a:noFill/>
        </p:spPr>
        <p:txBody>
          <a:bodyPr wrap="none" rtlCol="0">
            <a:spAutoFit/>
          </a:bodyPr>
          <a:lstStyle/>
          <a:p>
            <a:r>
              <a:rPr lang="zh-CN" altLang="en-US"/>
              <a:t>子应用需要正确设置组件名来实现</a:t>
            </a:r>
            <a:r>
              <a:rPr lang="en-US" altLang="zh-CN"/>
              <a:t>keep-alive,</a:t>
            </a:r>
          </a:p>
          <a:p>
            <a:r>
              <a:rPr lang="en-US" altLang="zh-CN"/>
              <a:t>vue2</a:t>
            </a:r>
            <a:r>
              <a:rPr lang="zh-CN" altLang="en-US"/>
              <a:t>和</a:t>
            </a:r>
            <a:r>
              <a:rPr lang="en-US" altLang="zh-CN"/>
              <a:t>vue3</a:t>
            </a:r>
            <a:r>
              <a:rPr lang="zh-CN" altLang="en-US"/>
              <a:t>各自有方法可以动态修改组件</a:t>
            </a:r>
            <a:r>
              <a:rPr lang="en-US" altLang="zh-CN"/>
              <a:t>name</a:t>
            </a:r>
          </a:p>
        </p:txBody>
      </p:sp>
      <p:pic>
        <p:nvPicPr>
          <p:cNvPr id="4" name="图片 3"/>
          <p:cNvPicPr>
            <a:picLocks noChangeAspect="1"/>
          </p:cNvPicPr>
          <p:nvPr/>
        </p:nvPicPr>
        <p:blipFill>
          <a:blip r:embed="rId3"/>
          <a:stretch>
            <a:fillRect/>
          </a:stretch>
        </p:blipFill>
        <p:spPr>
          <a:xfrm>
            <a:off x="5749925" y="392430"/>
            <a:ext cx="5935980" cy="5798820"/>
          </a:xfrm>
          <a:prstGeom prst="rect">
            <a:avLst/>
          </a:prstGeom>
        </p:spPr>
      </p:pic>
      <p:pic>
        <p:nvPicPr>
          <p:cNvPr id="5" name="图片 4"/>
          <p:cNvPicPr>
            <a:picLocks noChangeAspect="1"/>
          </p:cNvPicPr>
          <p:nvPr/>
        </p:nvPicPr>
        <p:blipFill>
          <a:blip r:embed="rId4"/>
          <a:stretch>
            <a:fillRect/>
          </a:stretch>
        </p:blipFill>
        <p:spPr>
          <a:xfrm>
            <a:off x="502285" y="3261995"/>
            <a:ext cx="4781550" cy="3152775"/>
          </a:xfrm>
          <a:prstGeom prst="rect">
            <a:avLst/>
          </a:prstGeom>
        </p:spPr>
      </p:pic>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8300" y="622300"/>
            <a:ext cx="1960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减少应用间通信</a:t>
            </a:r>
          </a:p>
        </p:txBody>
      </p:sp>
      <p:sp>
        <p:nvSpPr>
          <p:cNvPr id="8" name="文本框 7"/>
          <p:cNvSpPr txBox="1"/>
          <p:nvPr/>
        </p:nvSpPr>
        <p:spPr>
          <a:xfrm>
            <a:off x="327660" y="1597025"/>
            <a:ext cx="4983480" cy="922020"/>
          </a:xfrm>
          <a:prstGeom prst="rect">
            <a:avLst/>
          </a:prstGeom>
          <a:noFill/>
        </p:spPr>
        <p:txBody>
          <a:bodyPr wrap="none" rtlCol="0">
            <a:spAutoFit/>
          </a:bodyPr>
          <a:lstStyle/>
          <a:p>
            <a:r>
              <a:rPr lang="zh-CN"/>
              <a:t>各应用自行维护需要用到的数据，主应用通过</a:t>
            </a:r>
          </a:p>
          <a:p>
            <a:r>
              <a:rPr lang="zh-CN"/>
              <a:t>广播机制广播需要共享的数据，子应用自行监听</a:t>
            </a:r>
          </a:p>
          <a:p>
            <a:r>
              <a:rPr lang="zh-CN"/>
              <a:t>维护</a:t>
            </a:r>
          </a:p>
        </p:txBody>
      </p:sp>
      <p:pic>
        <p:nvPicPr>
          <p:cNvPr id="3" name="图片 2"/>
          <p:cNvPicPr>
            <a:picLocks noChangeAspect="1"/>
          </p:cNvPicPr>
          <p:nvPr/>
        </p:nvPicPr>
        <p:blipFill>
          <a:blip r:embed="rId3"/>
          <a:stretch>
            <a:fillRect/>
          </a:stretch>
        </p:blipFill>
        <p:spPr>
          <a:xfrm>
            <a:off x="5336540" y="622300"/>
            <a:ext cx="6186170" cy="5260975"/>
          </a:xfrm>
          <a:prstGeom prst="rect">
            <a:avLst/>
          </a:prstGeom>
        </p:spPr>
      </p:pic>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8300" y="622300"/>
            <a:ext cx="2381885"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子应用自动创建</a:t>
            </a:r>
            <a:r>
              <a:rPr lang="en-US" altLang="zh-CN" sz="2000" b="1" dirty="0">
                <a:solidFill>
                  <a:schemeClr val="tx1">
                    <a:lumMod val="75000"/>
                    <a:lumOff val="25000"/>
                  </a:schemeClr>
                </a:solidFill>
                <a:latin typeface="微软雅黑" panose="020B0503020204020204" charset="-122"/>
                <a:ea typeface="微软雅黑" panose="020B0503020204020204" charset="-122"/>
                <a:sym typeface="+mn-ea"/>
              </a:rPr>
              <a:t>tab</a:t>
            </a:r>
          </a:p>
        </p:txBody>
      </p:sp>
      <p:sp>
        <p:nvSpPr>
          <p:cNvPr id="8" name="文本框 7"/>
          <p:cNvSpPr txBox="1"/>
          <p:nvPr/>
        </p:nvSpPr>
        <p:spPr>
          <a:xfrm>
            <a:off x="327660" y="1597025"/>
            <a:ext cx="6073140" cy="645160"/>
          </a:xfrm>
          <a:prstGeom prst="rect">
            <a:avLst/>
          </a:prstGeom>
          <a:noFill/>
        </p:spPr>
        <p:txBody>
          <a:bodyPr wrap="none" rtlCol="0">
            <a:spAutoFit/>
          </a:bodyPr>
          <a:lstStyle/>
          <a:p>
            <a:pPr algn="l"/>
            <a:r>
              <a:rPr lang="zh-CN"/>
              <a:t>主应用下发addRouterGuard方法，子应用调用后路由跳转时</a:t>
            </a:r>
          </a:p>
          <a:p>
            <a:pPr algn="l"/>
            <a:r>
              <a:rPr lang="zh-CN"/>
              <a:t>会自动触发</a:t>
            </a:r>
          </a:p>
        </p:txBody>
      </p:sp>
      <p:pic>
        <p:nvPicPr>
          <p:cNvPr id="2" name="图片 1"/>
          <p:cNvPicPr>
            <a:picLocks noChangeAspect="1"/>
          </p:cNvPicPr>
          <p:nvPr/>
        </p:nvPicPr>
        <p:blipFill>
          <a:blip r:embed="rId3"/>
          <a:stretch>
            <a:fillRect/>
          </a:stretch>
        </p:blipFill>
        <p:spPr>
          <a:xfrm>
            <a:off x="6631940" y="517525"/>
            <a:ext cx="4533900" cy="5057775"/>
          </a:xfrm>
          <a:prstGeom prst="rect">
            <a:avLst/>
          </a:prstGeom>
        </p:spPr>
      </p:pic>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图片 4" descr="未标题-3_03"/>
          <p:cNvPicPr>
            <a:picLocks noChangeAspect="1"/>
          </p:cNvPicPr>
          <p:nvPr/>
        </p:nvPicPr>
        <p:blipFill>
          <a:blip r:embed="rId3"/>
          <a:stretch>
            <a:fillRect/>
          </a:stretch>
        </p:blipFill>
        <p:spPr>
          <a:xfrm>
            <a:off x="5010457" y="2369185"/>
            <a:ext cx="2171065" cy="535305"/>
          </a:xfrm>
          <a:prstGeom prst="rect">
            <a:avLst/>
          </a:prstGeom>
        </p:spPr>
      </p:pic>
      <p:sp>
        <p:nvSpPr>
          <p:cNvPr id="2" name="文本框 1"/>
          <p:cNvSpPr txBox="1"/>
          <p:nvPr/>
        </p:nvSpPr>
        <p:spPr>
          <a:xfrm>
            <a:off x="5394960" y="5168265"/>
            <a:ext cx="2011680" cy="570865"/>
          </a:xfrm>
          <a:prstGeom prst="rect">
            <a:avLst/>
          </a:prstGeom>
          <a:noFill/>
        </p:spPr>
        <p:txBody>
          <a:bodyPr wrap="none" rtlCol="0">
            <a:spAutoFit/>
          </a:bodyPr>
          <a:lstStyle/>
          <a:p>
            <a:pPr algn="l">
              <a:lnSpc>
                <a:spcPct val="130000"/>
              </a:lnSpc>
            </a:pPr>
            <a:r>
              <a:rPr lang="zh-CN" altLang="zh-CN" sz="1200" dirty="0">
                <a:solidFill>
                  <a:schemeClr val="bg1"/>
                </a:solidFill>
                <a:latin typeface="苹方-简" panose="020B0400000000000000" charset="-122"/>
                <a:ea typeface="苹方-简" panose="020B0400000000000000" charset="-122"/>
                <a:sym typeface="+mn-ea"/>
              </a:rPr>
              <a:t>邮箱：</a:t>
            </a:r>
            <a:r>
              <a:rPr lang="en-US" altLang="zh-CN" sz="1200" dirty="0">
                <a:solidFill>
                  <a:schemeClr val="bg1"/>
                </a:solidFill>
                <a:latin typeface="苹方-简" panose="020B0400000000000000" charset="-122"/>
                <a:ea typeface="苹方-简" panose="020B0400000000000000" charset="-122"/>
                <a:sym typeface="+mn-ea"/>
              </a:rPr>
              <a:t>panjian@ccbscf.com</a:t>
            </a:r>
            <a:endParaRPr lang="zh-CN" altLang="zh-CN" sz="1200" dirty="0">
              <a:solidFill>
                <a:schemeClr val="bg1"/>
              </a:solidFill>
              <a:latin typeface="苹方-简" panose="020B0400000000000000" charset="-122"/>
              <a:ea typeface="苹方-简" panose="020B0400000000000000" charset="-122"/>
              <a:sym typeface="+mn-ea"/>
            </a:endParaRPr>
          </a:p>
          <a:p>
            <a:pPr algn="l">
              <a:lnSpc>
                <a:spcPct val="130000"/>
              </a:lnSpc>
            </a:pPr>
            <a:r>
              <a:rPr lang="zh-CN" altLang="zh-CN" sz="1200" dirty="0">
                <a:solidFill>
                  <a:schemeClr val="bg1"/>
                </a:solidFill>
                <a:latin typeface="苹方-简" panose="020B0400000000000000" charset="-122"/>
                <a:ea typeface="苹方-简" panose="020B0400000000000000" charset="-122"/>
                <a:sym typeface="+mn-ea"/>
              </a:rPr>
              <a:t>地址：朗琴</a:t>
            </a:r>
            <a:r>
              <a:rPr lang="en-US" altLang="zh-CN" sz="1200" dirty="0">
                <a:solidFill>
                  <a:schemeClr val="bg1"/>
                </a:solidFill>
                <a:latin typeface="苹方-简" panose="020B0400000000000000" charset="-122"/>
                <a:ea typeface="苹方-简" panose="020B0400000000000000" charset="-122"/>
                <a:sym typeface="+mn-ea"/>
              </a:rPr>
              <a:t>2A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图片 4" descr="未标题-3_03"/>
          <p:cNvPicPr>
            <a:picLocks noChangeAspect="1"/>
          </p:cNvPicPr>
          <p:nvPr/>
        </p:nvPicPr>
        <p:blipFill>
          <a:blip r:embed="rId3"/>
          <a:stretch>
            <a:fillRect/>
          </a:stretch>
        </p:blipFill>
        <p:spPr>
          <a:xfrm>
            <a:off x="380365" y="353695"/>
            <a:ext cx="2056765" cy="507365"/>
          </a:xfrm>
          <a:prstGeom prst="rect">
            <a:avLst/>
          </a:prstGeom>
        </p:spPr>
      </p:pic>
      <p:sp>
        <p:nvSpPr>
          <p:cNvPr id="6146" name="椭圆 3079"/>
          <p:cNvSpPr>
            <a:spLocks noChangeArrowheads="1"/>
          </p:cNvSpPr>
          <p:nvPr/>
        </p:nvSpPr>
        <p:spPr bwMode="auto">
          <a:xfrm>
            <a:off x="2838769" y="2638716"/>
            <a:ext cx="1580759" cy="1580846"/>
          </a:xfrm>
          <a:prstGeom prst="ellipse">
            <a:avLst/>
          </a:prstGeom>
        </p:spPr>
        <p:style>
          <a:lnRef idx="1">
            <a:schemeClr val="accent1"/>
          </a:lnRef>
          <a:fillRef idx="3">
            <a:schemeClr val="accent1"/>
          </a:fillRef>
          <a:effectRef idx="2">
            <a:schemeClr val="accent1"/>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6152" name="椭圆 3088"/>
          <p:cNvSpPr>
            <a:spLocks noChangeArrowheads="1"/>
          </p:cNvSpPr>
          <p:nvPr/>
        </p:nvSpPr>
        <p:spPr bwMode="auto">
          <a:xfrm>
            <a:off x="2718594" y="4219615"/>
            <a:ext cx="120620" cy="120627"/>
          </a:xfrm>
          <a:prstGeom prst="ellipse">
            <a:avLst/>
          </a:prstGeom>
        </p:spPr>
        <p:style>
          <a:lnRef idx="1">
            <a:schemeClr val="accent5"/>
          </a:lnRef>
          <a:fillRef idx="3">
            <a:schemeClr val="accent5"/>
          </a:fillRef>
          <a:effectRef idx="2">
            <a:schemeClr val="accent5"/>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6153" name="椭圆 3087"/>
          <p:cNvSpPr>
            <a:spLocks noChangeArrowheads="1"/>
          </p:cNvSpPr>
          <p:nvPr/>
        </p:nvSpPr>
        <p:spPr bwMode="auto">
          <a:xfrm>
            <a:off x="4419496" y="2295535"/>
            <a:ext cx="342815" cy="342833"/>
          </a:xfrm>
          <a:prstGeom prst="ellipse">
            <a:avLst/>
          </a:prstGeom>
        </p:spPr>
        <p:style>
          <a:lnRef idx="1">
            <a:schemeClr val="accent5"/>
          </a:lnRef>
          <a:fillRef idx="3">
            <a:schemeClr val="accent5"/>
          </a:fillRef>
          <a:effectRef idx="2">
            <a:schemeClr val="accent5"/>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4841875" y="3284220"/>
            <a:ext cx="1713230" cy="460375"/>
          </a:xfrm>
          <a:prstGeom prst="rect">
            <a:avLst/>
          </a:prstGeom>
          <a:noFill/>
        </p:spPr>
        <p:txBody>
          <a:bodyPr wrap="none" rtlCol="0">
            <a:spAutoFit/>
          </a:bodyPr>
          <a:lstStyle/>
          <a:p>
            <a:pPr algn="l"/>
            <a:r>
              <a:rPr lang="zh-CN" sz="2400" b="1" dirty="0">
                <a:solidFill>
                  <a:schemeClr val="tx1"/>
                </a:solidFill>
                <a:latin typeface="苹方-简" panose="020B0400000000000000" charset="-122"/>
                <a:ea typeface="苹方-简" panose="020B0400000000000000" charset="-122"/>
                <a:sym typeface="+mn-ea"/>
              </a:rPr>
              <a:t>微前端简介</a:t>
            </a:r>
            <a:endParaRPr lang="zh-CN" altLang="zh-CN" sz="2400" b="1" dirty="0">
              <a:solidFill>
                <a:schemeClr val="tx1"/>
              </a:solidFill>
              <a:latin typeface="苹方-简" panose="020B0400000000000000" charset="-122"/>
              <a:ea typeface="苹方-简" panose="020B0400000000000000" charset="-122"/>
              <a:sym typeface="+mn-ea"/>
            </a:endParaRPr>
          </a:p>
        </p:txBody>
      </p:sp>
      <p:sp>
        <p:nvSpPr>
          <p:cNvPr id="14" name="文本框 13"/>
          <p:cNvSpPr txBox="1"/>
          <p:nvPr/>
        </p:nvSpPr>
        <p:spPr>
          <a:xfrm>
            <a:off x="3311525" y="2933065"/>
            <a:ext cx="473075" cy="1014730"/>
          </a:xfrm>
          <a:prstGeom prst="rect">
            <a:avLst/>
          </a:prstGeom>
          <a:noFill/>
        </p:spPr>
        <p:txBody>
          <a:bodyPr wrap="none" rtlCol="0">
            <a:spAutoFit/>
          </a:bodyPr>
          <a:lstStyle/>
          <a:p>
            <a:r>
              <a:rPr lang="en-US" altLang="zh-CN" sz="6000">
                <a:solidFill>
                  <a:schemeClr val="bg1"/>
                </a:solidFill>
                <a:latin typeface="Impact" panose="020B0806030902050204" pitchFamily="34" charset="0"/>
              </a:rPr>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1960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微前端发展背景</a:t>
            </a:r>
          </a:p>
        </p:txBody>
      </p:sp>
      <p:sp>
        <p:nvSpPr>
          <p:cNvPr id="3" name="文本框 2"/>
          <p:cNvSpPr txBox="1"/>
          <p:nvPr/>
        </p:nvSpPr>
        <p:spPr>
          <a:xfrm>
            <a:off x="368300" y="1526540"/>
            <a:ext cx="10316210" cy="1198880"/>
          </a:xfrm>
          <a:prstGeom prst="rect">
            <a:avLst/>
          </a:prstGeom>
          <a:noFill/>
        </p:spPr>
        <p:txBody>
          <a:bodyPr wrap="square" rtlCol="0" anchor="t">
            <a:spAutoFit/>
          </a:bodyPr>
          <a:lstStyle/>
          <a:p>
            <a:r>
              <a:rPr lang="zh-CN" altLang="en-US" dirty="0"/>
              <a:t>随着技术的发展，前端应用承载的内容也日益复杂，基于此而产生的各种问题也应运而生，从MPA（Multi-Page Application，多页应用）到SPA（Single-Page Application，单页应用），虽然解决了切换体验的延迟问题，但也带来了首次加载时间长，以及工程爆炸式增长后带来的巨石应用（Monolithic）问题；</a:t>
            </a:r>
          </a:p>
        </p:txBody>
      </p:sp>
      <p:sp>
        <p:nvSpPr>
          <p:cNvPr id="2" name="文本框 1"/>
          <p:cNvSpPr txBox="1"/>
          <p:nvPr/>
        </p:nvSpPr>
        <p:spPr>
          <a:xfrm>
            <a:off x="368300" y="2982595"/>
            <a:ext cx="10316210" cy="922020"/>
          </a:xfrm>
          <a:prstGeom prst="rect">
            <a:avLst/>
          </a:prstGeom>
          <a:noFill/>
        </p:spPr>
        <p:txBody>
          <a:bodyPr wrap="square" rtlCol="0" anchor="t">
            <a:spAutoFit/>
          </a:bodyPr>
          <a:lstStyle/>
          <a:p>
            <a:r>
              <a:rPr lang="zh-CN" altLang="en-US" dirty="0">
                <a:sym typeface="+mn-ea"/>
              </a:rPr>
              <a:t>对于MPA来说，其部署简单，各应用之间天然硬隔离，并且具备技术栈无关、独立开发、独立部署等特点。要是能够将这两方的特点结合起来，会不会给用户和开发带来更好的用户体验？至此，在借鉴了微服务理念下，微前端便应运而生。</a:t>
            </a:r>
            <a:endParaRPr lang="zh-CN" altLang="en-US" dirty="0"/>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1706880" cy="398780"/>
          </a:xfrm>
          <a:prstGeom prst="rect">
            <a:avLst/>
          </a:prstGeom>
          <a:noFill/>
        </p:spPr>
        <p:txBody>
          <a:bodyPr wrap="none" rtlCol="0">
            <a:spAutoFit/>
          </a:bodyPr>
          <a:lstStyle/>
          <a:p>
            <a:pPr algn="l"/>
            <a:r>
              <a:rPr lang="zh-CN" altLang="en-US" sz="2000" b="1" dirty="0">
                <a:solidFill>
                  <a:schemeClr val="tx1">
                    <a:lumMod val="75000"/>
                    <a:lumOff val="25000"/>
                  </a:schemeClr>
                </a:solidFill>
                <a:latin typeface="微软雅黑" panose="020B0503020204020204" charset="-122"/>
                <a:ea typeface="微软雅黑" panose="020B0503020204020204" charset="-122"/>
                <a:sym typeface="+mn-ea"/>
              </a:rPr>
              <a:t>微前端是什么</a:t>
            </a:r>
          </a:p>
        </p:txBody>
      </p:sp>
      <p:sp>
        <p:nvSpPr>
          <p:cNvPr id="3" name="文本框 2"/>
          <p:cNvSpPr txBox="1"/>
          <p:nvPr/>
        </p:nvSpPr>
        <p:spPr>
          <a:xfrm>
            <a:off x="368300" y="1278255"/>
            <a:ext cx="3961765" cy="2030095"/>
          </a:xfrm>
          <a:prstGeom prst="rect">
            <a:avLst/>
          </a:prstGeom>
          <a:noFill/>
        </p:spPr>
        <p:txBody>
          <a:bodyPr wrap="square" rtlCol="0" anchor="t">
            <a:spAutoFit/>
          </a:bodyPr>
          <a:lstStyle/>
          <a:p>
            <a:r>
              <a:rPr lang="zh-CN" altLang="en-US"/>
              <a:t>微前端是一种类似于微服务的架构，它将微服务的理念应用于浏览器端，即将单页面前端应用由单一的单体应用转变为把多个小型前端应用聚合为一的应用。各个前端应用技术栈无关，还可以独立开发、独立运行、独立部署。</a:t>
            </a:r>
          </a:p>
        </p:txBody>
      </p:sp>
      <p:pic>
        <p:nvPicPr>
          <p:cNvPr id="5" name="图片 4" descr="1"/>
          <p:cNvPicPr>
            <a:picLocks noChangeAspect="1"/>
          </p:cNvPicPr>
          <p:nvPr/>
        </p:nvPicPr>
        <p:blipFill>
          <a:blip r:embed="rId3"/>
          <a:stretch>
            <a:fillRect/>
          </a:stretch>
        </p:blipFill>
        <p:spPr>
          <a:xfrm>
            <a:off x="5029200" y="622300"/>
            <a:ext cx="6863080" cy="5558155"/>
          </a:xfrm>
          <a:prstGeom prst="rect">
            <a:avLst/>
          </a:prstGeom>
        </p:spPr>
      </p:pic>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图片 4" descr="未标题-3_03"/>
          <p:cNvPicPr>
            <a:picLocks noChangeAspect="1"/>
          </p:cNvPicPr>
          <p:nvPr/>
        </p:nvPicPr>
        <p:blipFill>
          <a:blip r:embed="rId3"/>
          <a:stretch>
            <a:fillRect/>
          </a:stretch>
        </p:blipFill>
        <p:spPr>
          <a:xfrm>
            <a:off x="380365" y="353695"/>
            <a:ext cx="2056765" cy="507365"/>
          </a:xfrm>
          <a:prstGeom prst="rect">
            <a:avLst/>
          </a:prstGeom>
        </p:spPr>
      </p:pic>
      <p:sp>
        <p:nvSpPr>
          <p:cNvPr id="6146" name="椭圆 3079"/>
          <p:cNvSpPr>
            <a:spLocks noChangeArrowheads="1"/>
          </p:cNvSpPr>
          <p:nvPr/>
        </p:nvSpPr>
        <p:spPr bwMode="auto">
          <a:xfrm>
            <a:off x="2838769" y="2638716"/>
            <a:ext cx="1580759" cy="1580846"/>
          </a:xfrm>
          <a:prstGeom prst="ellipse">
            <a:avLst/>
          </a:prstGeom>
        </p:spPr>
        <p:style>
          <a:lnRef idx="1">
            <a:schemeClr val="accent1"/>
          </a:lnRef>
          <a:fillRef idx="3">
            <a:schemeClr val="accent1"/>
          </a:fillRef>
          <a:effectRef idx="2">
            <a:schemeClr val="accent1"/>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6152" name="椭圆 3088"/>
          <p:cNvSpPr>
            <a:spLocks noChangeArrowheads="1"/>
          </p:cNvSpPr>
          <p:nvPr/>
        </p:nvSpPr>
        <p:spPr bwMode="auto">
          <a:xfrm>
            <a:off x="2718594" y="4219615"/>
            <a:ext cx="120620" cy="120627"/>
          </a:xfrm>
          <a:prstGeom prst="ellipse">
            <a:avLst/>
          </a:prstGeom>
        </p:spPr>
        <p:style>
          <a:lnRef idx="1">
            <a:schemeClr val="accent5"/>
          </a:lnRef>
          <a:fillRef idx="3">
            <a:schemeClr val="accent5"/>
          </a:fillRef>
          <a:effectRef idx="2">
            <a:schemeClr val="accent5"/>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6153" name="椭圆 3087"/>
          <p:cNvSpPr>
            <a:spLocks noChangeArrowheads="1"/>
          </p:cNvSpPr>
          <p:nvPr/>
        </p:nvSpPr>
        <p:spPr bwMode="auto">
          <a:xfrm>
            <a:off x="4419496" y="2295535"/>
            <a:ext cx="342815" cy="342833"/>
          </a:xfrm>
          <a:prstGeom prst="ellipse">
            <a:avLst/>
          </a:prstGeom>
        </p:spPr>
        <p:style>
          <a:lnRef idx="1">
            <a:schemeClr val="accent5"/>
          </a:lnRef>
          <a:fillRef idx="3">
            <a:schemeClr val="accent5"/>
          </a:fillRef>
          <a:effectRef idx="2">
            <a:schemeClr val="accent5"/>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12" name="文本框 11"/>
          <p:cNvSpPr txBox="1"/>
          <p:nvPr/>
        </p:nvSpPr>
        <p:spPr>
          <a:xfrm>
            <a:off x="4841875" y="3284220"/>
            <a:ext cx="1713230" cy="460375"/>
          </a:xfrm>
          <a:prstGeom prst="rect">
            <a:avLst/>
          </a:prstGeom>
          <a:noFill/>
        </p:spPr>
        <p:txBody>
          <a:bodyPr wrap="none" rtlCol="0">
            <a:spAutoFit/>
          </a:bodyPr>
          <a:lstStyle/>
          <a:p>
            <a:pPr algn="l"/>
            <a:r>
              <a:rPr lang="zh-CN" sz="2400" b="1" dirty="0">
                <a:solidFill>
                  <a:schemeClr val="tx1"/>
                </a:solidFill>
                <a:latin typeface="苹方-简" panose="020B0400000000000000" charset="-122"/>
                <a:ea typeface="苹方-简" panose="020B0400000000000000" charset="-122"/>
                <a:sym typeface="+mn-ea"/>
              </a:rPr>
              <a:t>微前端方案</a:t>
            </a:r>
            <a:endParaRPr lang="zh-CN" altLang="zh-CN" sz="2400" b="1" dirty="0">
              <a:solidFill>
                <a:schemeClr val="tx1"/>
              </a:solidFill>
              <a:latin typeface="苹方-简" panose="020B0400000000000000" charset="-122"/>
              <a:ea typeface="苹方-简" panose="020B0400000000000000" charset="-122"/>
              <a:sym typeface="+mn-ea"/>
            </a:endParaRPr>
          </a:p>
        </p:txBody>
      </p:sp>
      <p:sp>
        <p:nvSpPr>
          <p:cNvPr id="14" name="文本框 13"/>
          <p:cNvSpPr txBox="1"/>
          <p:nvPr/>
        </p:nvSpPr>
        <p:spPr>
          <a:xfrm>
            <a:off x="3311525" y="2933065"/>
            <a:ext cx="565150" cy="1014730"/>
          </a:xfrm>
          <a:prstGeom prst="rect">
            <a:avLst/>
          </a:prstGeom>
          <a:noFill/>
        </p:spPr>
        <p:txBody>
          <a:bodyPr wrap="none" rtlCol="0">
            <a:spAutoFit/>
          </a:bodyPr>
          <a:lstStyle/>
          <a:p>
            <a:r>
              <a:rPr lang="en-US" altLang="zh-CN" sz="6000">
                <a:solidFill>
                  <a:schemeClr val="bg1"/>
                </a:solidFill>
                <a:latin typeface="Impact" panose="020B0806030902050204" pitchFamily="34" charset="0"/>
              </a:rPr>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1452880" cy="398780"/>
          </a:xfrm>
          <a:prstGeom prst="rect">
            <a:avLst/>
          </a:prstGeom>
          <a:noFill/>
        </p:spPr>
        <p:txBody>
          <a:bodyPr wrap="none" rtlCol="0">
            <a:spAutoFit/>
          </a:bodyPr>
          <a:lstStyle/>
          <a:p>
            <a:pPr algn="l"/>
            <a:r>
              <a:rPr lang="zh-CN" sz="2000" b="1" dirty="0">
                <a:solidFill>
                  <a:schemeClr val="tx1">
                    <a:lumMod val="75000"/>
                    <a:lumOff val="25000"/>
                  </a:schemeClr>
                </a:solidFill>
                <a:latin typeface="微软雅黑" panose="020B0503020204020204" charset="-122"/>
                <a:ea typeface="微软雅黑" panose="020B0503020204020204" charset="-122"/>
                <a:sym typeface="+mn-ea"/>
              </a:rPr>
              <a:t>微前端方案</a:t>
            </a:r>
          </a:p>
        </p:txBody>
      </p:sp>
      <p:graphicFrame>
        <p:nvGraphicFramePr>
          <p:cNvPr id="3" name="表格 2"/>
          <p:cNvGraphicFramePr/>
          <p:nvPr>
            <p:custDataLst>
              <p:tags r:id="rId1"/>
            </p:custDataLst>
          </p:nvPr>
        </p:nvGraphicFramePr>
        <p:xfrm>
          <a:off x="504190" y="1203960"/>
          <a:ext cx="11423650" cy="4920615"/>
        </p:xfrm>
        <a:graphic>
          <a:graphicData uri="http://schemas.openxmlformats.org/drawingml/2006/table">
            <a:tbl>
              <a:tblPr firstRow="1" bandRow="1">
                <a:tableStyleId>{5C22544A-7EE6-4342-B048-85BDC9FD1C3A}</a:tableStyleId>
              </a:tblPr>
              <a:tblGrid>
                <a:gridCol w="1736090">
                  <a:extLst>
                    <a:ext uri="{9D8B030D-6E8A-4147-A177-3AD203B41FA5}">
                      <a16:colId xmlns:a16="http://schemas.microsoft.com/office/drawing/2014/main" val="20000"/>
                    </a:ext>
                  </a:extLst>
                </a:gridCol>
                <a:gridCol w="2427605">
                  <a:extLst>
                    <a:ext uri="{9D8B030D-6E8A-4147-A177-3AD203B41FA5}">
                      <a16:colId xmlns:a16="http://schemas.microsoft.com/office/drawing/2014/main" val="20001"/>
                    </a:ext>
                  </a:extLst>
                </a:gridCol>
                <a:gridCol w="3137535">
                  <a:extLst>
                    <a:ext uri="{9D8B030D-6E8A-4147-A177-3AD203B41FA5}">
                      <a16:colId xmlns:a16="http://schemas.microsoft.com/office/drawing/2014/main" val="20002"/>
                    </a:ext>
                  </a:extLst>
                </a:gridCol>
                <a:gridCol w="2851785">
                  <a:extLst>
                    <a:ext uri="{9D8B030D-6E8A-4147-A177-3AD203B41FA5}">
                      <a16:colId xmlns:a16="http://schemas.microsoft.com/office/drawing/2014/main" val="20003"/>
                    </a:ext>
                  </a:extLst>
                </a:gridCol>
                <a:gridCol w="1270635">
                  <a:extLst>
                    <a:ext uri="{9D8B030D-6E8A-4147-A177-3AD203B41FA5}">
                      <a16:colId xmlns:a16="http://schemas.microsoft.com/office/drawing/2014/main" val="20004"/>
                    </a:ext>
                  </a:extLst>
                </a:gridCol>
              </a:tblGrid>
              <a:tr h="340360">
                <a:tc>
                  <a:txBody>
                    <a:bodyPr/>
                    <a:lstStyle/>
                    <a:p>
                      <a:pPr>
                        <a:buNone/>
                      </a:pPr>
                      <a:r>
                        <a:rPr lang="zh-CN" altLang="en-US" sz="1600"/>
                        <a:t>技术方案</a:t>
                      </a:r>
                    </a:p>
                  </a:txBody>
                  <a:tcPr/>
                </a:tc>
                <a:tc>
                  <a:txBody>
                    <a:bodyPr/>
                    <a:lstStyle/>
                    <a:p>
                      <a:pPr>
                        <a:buNone/>
                      </a:pPr>
                      <a:r>
                        <a:rPr lang="zh-CN" altLang="en-US" sz="1600"/>
                        <a:t>描述</a:t>
                      </a:r>
                    </a:p>
                  </a:txBody>
                  <a:tcPr/>
                </a:tc>
                <a:tc>
                  <a:txBody>
                    <a:bodyPr/>
                    <a:lstStyle/>
                    <a:p>
                      <a:pPr>
                        <a:buNone/>
                      </a:pPr>
                      <a:r>
                        <a:rPr lang="zh-CN" altLang="en-US" sz="1600"/>
                        <a:t>优点</a:t>
                      </a:r>
                    </a:p>
                  </a:txBody>
                  <a:tcPr/>
                </a:tc>
                <a:tc>
                  <a:txBody>
                    <a:bodyPr/>
                    <a:lstStyle/>
                    <a:p>
                      <a:pPr>
                        <a:buNone/>
                      </a:pPr>
                      <a:r>
                        <a:rPr lang="zh-CN" altLang="en-US" sz="1600"/>
                        <a:t>缺点</a:t>
                      </a:r>
                    </a:p>
                  </a:txBody>
                  <a:tcPr/>
                </a:tc>
                <a:tc>
                  <a:txBody>
                    <a:bodyPr/>
                    <a:lstStyle/>
                    <a:p>
                      <a:pPr>
                        <a:buNone/>
                      </a:pPr>
                      <a:r>
                        <a:rPr lang="zh-CN" altLang="en-US" sz="1600"/>
                        <a:t>代表框架</a:t>
                      </a:r>
                    </a:p>
                  </a:txBody>
                  <a:tcPr/>
                </a:tc>
                <a:extLst>
                  <a:ext uri="{0D108BD9-81ED-4DB2-BD59-A6C34878D82A}">
                    <a16:rowId xmlns:a16="http://schemas.microsoft.com/office/drawing/2014/main" val="10000"/>
                  </a:ext>
                </a:extLst>
              </a:tr>
              <a:tr h="1415415">
                <a:tc>
                  <a:txBody>
                    <a:bodyPr/>
                    <a:lstStyle/>
                    <a:p>
                      <a:pPr>
                        <a:buNone/>
                      </a:pPr>
                      <a:r>
                        <a:rPr lang="en-US" altLang="zh-CN" sz="1400"/>
                        <a:t>iframe</a:t>
                      </a:r>
                    </a:p>
                  </a:txBody>
                  <a:tcPr/>
                </a:tc>
                <a:tc>
                  <a:txBody>
                    <a:bodyPr/>
                    <a:lstStyle/>
                    <a:p>
                      <a:pPr>
                        <a:buNone/>
                      </a:pPr>
                      <a:r>
                        <a:rPr lang="zh-CN" altLang="en-US" sz="1400"/>
                        <a:t>每个微应用独立开发部署，通过 iframe的方式将这些应用嵌入到父应用系统中</a:t>
                      </a:r>
                    </a:p>
                  </a:txBody>
                  <a:tcPr/>
                </a:tc>
                <a:tc>
                  <a:txBody>
                    <a:bodyPr/>
                    <a:lstStyle/>
                    <a:p>
                      <a:pPr>
                        <a:buNone/>
                      </a:pPr>
                      <a:r>
                        <a:rPr lang="zh-CN" altLang="en-US" sz="1400"/>
                        <a:t>1. 技术栈无关，独立开发，微应用独立构建部署</a:t>
                      </a:r>
                    </a:p>
                    <a:p>
                      <a:pPr>
                        <a:buNone/>
                      </a:pPr>
                      <a:r>
                        <a:rPr lang="zh-CN" altLang="en-US" sz="1400"/>
                        <a:t>2. 实现简单，微应用之间自带沙箱，天然隔离，互不影响</a:t>
                      </a:r>
                    </a:p>
                  </a:txBody>
                  <a:tcPr/>
                </a:tc>
                <a:tc>
                  <a:txBody>
                    <a:bodyPr/>
                    <a:lstStyle/>
                    <a:p>
                      <a:pPr>
                        <a:buNone/>
                      </a:pPr>
                      <a:r>
                        <a:rPr lang="en-US" altLang="zh-CN" sz="1400"/>
                        <a:t>1. </a:t>
                      </a:r>
                      <a:r>
                        <a:rPr lang="zh-CN" altLang="en-US" sz="1400"/>
                        <a:t>用户体验差，</a:t>
                      </a:r>
                      <a:r>
                        <a:rPr lang="zh-CN" altLang="en-US" sz="1400">
                          <a:sym typeface="+mn-ea"/>
                        </a:rPr>
                        <a:t>页面适配困难</a:t>
                      </a:r>
                      <a:endParaRPr lang="zh-CN" altLang="en-US" sz="1400"/>
                    </a:p>
                    <a:p>
                      <a:pPr>
                        <a:buNone/>
                      </a:pPr>
                      <a:r>
                        <a:rPr lang="en-US" altLang="zh-CN" sz="1400"/>
                        <a:t>2. </a:t>
                      </a:r>
                      <a:r>
                        <a:rPr lang="zh-CN" altLang="en-US" sz="1400"/>
                        <a:t>路由无法监听</a:t>
                      </a:r>
                    </a:p>
                    <a:p>
                      <a:pPr>
                        <a:buNone/>
                      </a:pPr>
                      <a:r>
                        <a:rPr lang="en-US" altLang="zh-CN" sz="1400"/>
                        <a:t>3. 事件通信繁琐且限制多</a:t>
                      </a:r>
                    </a:p>
                    <a:p>
                      <a:pPr>
                        <a:buNone/>
                      </a:pPr>
                      <a:r>
                        <a:rPr lang="en-US" altLang="zh-CN" sz="1400"/>
                        <a:t>4. </a:t>
                      </a:r>
                      <a:r>
                        <a:rPr lang="zh-CN" altLang="en-US" sz="1400"/>
                        <a:t>无法预加载</a:t>
                      </a:r>
                    </a:p>
                  </a:txBody>
                  <a:tcPr/>
                </a:tc>
                <a:tc>
                  <a:txBody>
                    <a:bodyPr/>
                    <a:lstStyle/>
                    <a:p>
                      <a:pPr>
                        <a:buNone/>
                      </a:pPr>
                      <a:endParaRPr lang="zh-CN" altLang="en-US" sz="1400"/>
                    </a:p>
                  </a:txBody>
                  <a:tcPr/>
                </a:tc>
                <a:extLst>
                  <a:ext uri="{0D108BD9-81ED-4DB2-BD59-A6C34878D82A}">
                    <a16:rowId xmlns:a16="http://schemas.microsoft.com/office/drawing/2014/main" val="10001"/>
                  </a:ext>
                </a:extLst>
              </a:tr>
              <a:tr h="1064260">
                <a:tc>
                  <a:txBody>
                    <a:bodyPr/>
                    <a:lstStyle/>
                    <a:p>
                      <a:pPr>
                        <a:buNone/>
                      </a:pPr>
                      <a:r>
                        <a:rPr lang="zh-CN" altLang="en-US" sz="1400"/>
                        <a:t>Web Components</a:t>
                      </a:r>
                    </a:p>
                  </a:txBody>
                  <a:tcPr/>
                </a:tc>
                <a:tc>
                  <a:txBody>
                    <a:bodyPr/>
                    <a:lstStyle/>
                    <a:p>
                      <a:pPr>
                        <a:buNone/>
                      </a:pPr>
                      <a:r>
                        <a:rPr lang="zh-CN" altLang="en-US" sz="1400"/>
                        <a:t>通过自定义元素，影子DOM和HTML模板封装可重用的定制元素，微应用更像是一个业务组件而不是应用</a:t>
                      </a:r>
                    </a:p>
                  </a:txBody>
                  <a:tcPr/>
                </a:tc>
                <a:tc>
                  <a:txBody>
                    <a:bodyPr/>
                    <a:lstStyle/>
                    <a:p>
                      <a:pPr>
                        <a:buNone/>
                      </a:pPr>
                      <a:r>
                        <a:rPr lang="en-US" altLang="zh-CN" sz="1400"/>
                        <a:t>1. 技术栈无关</a:t>
                      </a:r>
                      <a:r>
                        <a:rPr lang="zh-CN" altLang="en-US" sz="1400"/>
                        <a:t>，</a:t>
                      </a:r>
                      <a:r>
                        <a:rPr lang="en-US" altLang="zh-CN" sz="1400">
                          <a:sym typeface="+mn-ea"/>
                        </a:rPr>
                        <a:t>独立开发</a:t>
                      </a:r>
                      <a:endParaRPr lang="en-US" altLang="zh-CN" sz="1400"/>
                    </a:p>
                    <a:p>
                      <a:pPr>
                        <a:buNone/>
                      </a:pPr>
                      <a:r>
                        <a:rPr lang="en-US" altLang="zh-CN" sz="1400"/>
                        <a:t>2. 应用间隔离</a:t>
                      </a:r>
                    </a:p>
                  </a:txBody>
                  <a:tcPr/>
                </a:tc>
                <a:tc>
                  <a:txBody>
                    <a:bodyPr/>
                    <a:lstStyle/>
                    <a:p>
                      <a:pPr>
                        <a:buNone/>
                      </a:pPr>
                      <a:r>
                        <a:rPr lang="en-US" altLang="zh-CN" sz="1400"/>
                        <a:t>1. 浏览器的新特性</a:t>
                      </a:r>
                      <a:r>
                        <a:rPr lang="zh-CN" altLang="en-US" sz="1400"/>
                        <a:t>，兼容性不是特别好，且目前没有很成熟的框架</a:t>
                      </a:r>
                    </a:p>
                  </a:txBody>
                  <a:tcPr/>
                </a:tc>
                <a:tc>
                  <a:txBody>
                    <a:bodyPr/>
                    <a:lstStyle/>
                    <a:p>
                      <a:pPr>
                        <a:buNone/>
                      </a:pPr>
                      <a:r>
                        <a:rPr lang="zh-CN" altLang="en-US" sz="1400"/>
                        <a:t>micro-app</a:t>
                      </a:r>
                    </a:p>
                    <a:p>
                      <a:pPr>
                        <a:buNone/>
                      </a:pPr>
                      <a:r>
                        <a:rPr lang="zh-CN" altLang="en-US" sz="1400"/>
                        <a:t>wujie</a:t>
                      </a:r>
                    </a:p>
                  </a:txBody>
                  <a:tcPr/>
                </a:tc>
                <a:extLst>
                  <a:ext uri="{0D108BD9-81ED-4DB2-BD59-A6C34878D82A}">
                    <a16:rowId xmlns:a16="http://schemas.microsoft.com/office/drawing/2014/main" val="10002"/>
                  </a:ext>
                </a:extLst>
              </a:tr>
              <a:tr h="875030">
                <a:tc>
                  <a:txBody>
                    <a:bodyPr/>
                    <a:lstStyle/>
                    <a:p>
                      <a:pPr>
                        <a:buNone/>
                      </a:pPr>
                      <a:r>
                        <a:rPr lang="zh-CN" altLang="en-US" sz="1400"/>
                        <a:t>Webpack5 Module Federation</a:t>
                      </a:r>
                    </a:p>
                  </a:txBody>
                  <a:tcPr/>
                </a:tc>
                <a:tc>
                  <a:txBody>
                    <a:bodyPr/>
                    <a:lstStyle/>
                    <a:p>
                      <a:pPr>
                        <a:buNone/>
                      </a:pPr>
                      <a:r>
                        <a:rPr lang="en-US" altLang="zh-CN" sz="1400"/>
                        <a:t>webpack5</a:t>
                      </a:r>
                      <a:r>
                        <a:rPr lang="zh-CN" altLang="en-US" sz="1400"/>
                        <a:t>新特性</a:t>
                      </a:r>
                    </a:p>
                  </a:txBody>
                  <a:tcPr/>
                </a:tc>
                <a:tc>
                  <a:txBody>
                    <a:bodyPr/>
                    <a:lstStyle/>
                    <a:p>
                      <a:pPr>
                        <a:buNone/>
                      </a:pPr>
                      <a:r>
                        <a:rPr lang="en-US" altLang="zh-CN" sz="1400"/>
                        <a:t>1. 跨应用状态共享、跨框架组件调用、远程拉取ts声明文件</a:t>
                      </a:r>
                    </a:p>
                    <a:p>
                      <a:pPr>
                        <a:buNone/>
                      </a:pPr>
                      <a:r>
                        <a:rPr lang="en-US" altLang="zh-CN" sz="1400"/>
                        <a:t>2. 第三方依赖共享</a:t>
                      </a:r>
                      <a:endParaRPr lang="zh-CN" altLang="en-US" sz="1400"/>
                    </a:p>
                  </a:txBody>
                  <a:tcPr/>
                </a:tc>
                <a:tc>
                  <a:txBody>
                    <a:bodyPr/>
                    <a:lstStyle/>
                    <a:p>
                      <a:pPr>
                        <a:buNone/>
                      </a:pPr>
                      <a:r>
                        <a:rPr lang="en-US" altLang="zh-CN" sz="1400"/>
                        <a:t>1. </a:t>
                      </a:r>
                      <a:r>
                        <a:rPr lang="zh-CN" altLang="en-US" sz="1400"/>
                        <a:t>各项目必须使用</a:t>
                      </a:r>
                      <a:r>
                        <a:rPr lang="en-US" altLang="zh-CN" sz="1400"/>
                        <a:t>webpack5</a:t>
                      </a:r>
                    </a:p>
                    <a:p>
                      <a:pPr>
                        <a:buNone/>
                      </a:pPr>
                      <a:r>
                        <a:rPr lang="en-US" altLang="zh-CN" sz="1400"/>
                        <a:t>2. </a:t>
                      </a:r>
                      <a:r>
                        <a:rPr lang="zh-CN" altLang="en-US" sz="1400"/>
                        <a:t>没有沙箱机制</a:t>
                      </a:r>
                    </a:p>
                  </a:txBody>
                  <a:tcPr/>
                </a:tc>
                <a:tc>
                  <a:txBody>
                    <a:bodyPr/>
                    <a:lstStyle/>
                    <a:p>
                      <a:pPr>
                        <a:buNone/>
                      </a:pPr>
                      <a:r>
                        <a:rPr lang="en-US" altLang="zh-CN" sz="1400"/>
                        <a:t>EMP</a:t>
                      </a:r>
                    </a:p>
                  </a:txBody>
                  <a:tcPr/>
                </a:tc>
                <a:extLst>
                  <a:ext uri="{0D108BD9-81ED-4DB2-BD59-A6C34878D82A}">
                    <a16:rowId xmlns:a16="http://schemas.microsoft.com/office/drawing/2014/main" val="10003"/>
                  </a:ext>
                </a:extLst>
              </a:tr>
              <a:tr h="1225550">
                <a:tc>
                  <a:txBody>
                    <a:bodyPr/>
                    <a:lstStyle/>
                    <a:p>
                      <a:pPr>
                        <a:buNone/>
                      </a:pPr>
                      <a:r>
                        <a:rPr lang="zh-CN" altLang="en-US" sz="1400"/>
                        <a:t>single-spa</a:t>
                      </a:r>
                    </a:p>
                  </a:txBody>
                  <a:tcPr/>
                </a:tc>
                <a:tc>
                  <a:txBody>
                    <a:bodyPr/>
                    <a:lstStyle/>
                    <a:p>
                      <a:pPr>
                        <a:buNone/>
                      </a:pPr>
                      <a:r>
                        <a:rPr lang="zh-CN" altLang="en-US" sz="1400"/>
                        <a:t>通过为微应用定义生命周期，监听</a:t>
                      </a:r>
                      <a:r>
                        <a:rPr lang="en-US" altLang="zh-CN" sz="1400"/>
                        <a:t>url</a:t>
                      </a:r>
                      <a:r>
                        <a:rPr lang="zh-CN" altLang="en-US" sz="1400"/>
                        <a:t>变化去执行微应用生命周期</a:t>
                      </a:r>
                    </a:p>
                  </a:txBody>
                  <a:tcPr/>
                </a:tc>
                <a:tc>
                  <a:txBody>
                    <a:bodyPr/>
                    <a:lstStyle/>
                    <a:p>
                      <a:pPr>
                        <a:buNone/>
                      </a:pPr>
                      <a:r>
                        <a:rPr lang="en-US" altLang="zh-CN" sz="1400"/>
                        <a:t>1. </a:t>
                      </a:r>
                      <a:r>
                        <a:rPr lang="zh-CN" altLang="en-US" sz="1400"/>
                        <a:t>支持微应用、微组件、微模块，可以很好的组合使用和实现代码共享</a:t>
                      </a:r>
                    </a:p>
                  </a:txBody>
                  <a:tcPr/>
                </a:tc>
                <a:tc>
                  <a:txBody>
                    <a:bodyPr/>
                    <a:lstStyle/>
                    <a:p>
                      <a:pPr>
                        <a:buNone/>
                      </a:pPr>
                      <a:r>
                        <a:rPr lang="en-US" altLang="zh-CN" sz="1400"/>
                        <a:t>1. </a:t>
                      </a:r>
                      <a:r>
                        <a:rPr lang="zh-CN" altLang="en-US" sz="1400"/>
                        <a:t>使用量不多，社区方案不全，文档不清晰</a:t>
                      </a:r>
                    </a:p>
                    <a:p>
                      <a:pPr>
                        <a:buNone/>
                      </a:pPr>
                      <a:r>
                        <a:rPr lang="en-US" altLang="zh-CN" sz="1400"/>
                        <a:t>2. </a:t>
                      </a:r>
                      <a:r>
                        <a:rPr lang="zh-CN" altLang="en-US" sz="1400"/>
                        <a:t>提供能力太过基础，使用者需要做很多封装</a:t>
                      </a:r>
                    </a:p>
                  </a:txBody>
                  <a:tcPr/>
                </a:tc>
                <a:tc>
                  <a:txBody>
                    <a:bodyPr/>
                    <a:lstStyle/>
                    <a:p>
                      <a:pPr>
                        <a:buNone/>
                      </a:pPr>
                      <a:r>
                        <a:rPr lang="en-US" altLang="zh-CN" sz="1400"/>
                        <a:t>qiankun</a:t>
                      </a:r>
                    </a:p>
                  </a:txBody>
                  <a:tcPr/>
                </a:tc>
                <a:extLst>
                  <a:ext uri="{0D108BD9-81ED-4DB2-BD59-A6C34878D82A}">
                    <a16:rowId xmlns:a16="http://schemas.microsoft.com/office/drawing/2014/main" val="10004"/>
                  </a:ext>
                </a:extLst>
              </a:tr>
            </a:tbl>
          </a:graphicData>
        </a:graphic>
      </p:graphicFrame>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5080" y="439420"/>
            <a:ext cx="245110" cy="76454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68300" y="622300"/>
            <a:ext cx="1960880" cy="398780"/>
          </a:xfrm>
          <a:prstGeom prst="rect">
            <a:avLst/>
          </a:prstGeom>
          <a:noFill/>
        </p:spPr>
        <p:txBody>
          <a:bodyPr wrap="none" rtlCol="0">
            <a:spAutoFit/>
          </a:bodyPr>
          <a:lstStyle/>
          <a:p>
            <a:pPr algn="l"/>
            <a:r>
              <a:rPr lang="zh-CN" sz="2000" b="1" dirty="0">
                <a:solidFill>
                  <a:schemeClr val="tx1">
                    <a:lumMod val="75000"/>
                    <a:lumOff val="25000"/>
                  </a:schemeClr>
                </a:solidFill>
                <a:latin typeface="微软雅黑" panose="020B0503020204020204" charset="-122"/>
                <a:ea typeface="微软雅黑" panose="020B0503020204020204" charset="-122"/>
                <a:sym typeface="+mn-ea"/>
              </a:rPr>
              <a:t>微应用拆分原则</a:t>
            </a:r>
          </a:p>
        </p:txBody>
      </p:sp>
      <p:sp>
        <p:nvSpPr>
          <p:cNvPr id="5" name="文本框 4"/>
          <p:cNvSpPr txBox="1"/>
          <p:nvPr/>
        </p:nvSpPr>
        <p:spPr>
          <a:xfrm>
            <a:off x="821055" y="1690370"/>
            <a:ext cx="3840480" cy="368300"/>
          </a:xfrm>
          <a:prstGeom prst="rect">
            <a:avLst/>
          </a:prstGeom>
          <a:noFill/>
        </p:spPr>
        <p:txBody>
          <a:bodyPr wrap="none" rtlCol="0">
            <a:spAutoFit/>
          </a:bodyPr>
          <a:lstStyle/>
          <a:p>
            <a:pPr algn="l"/>
            <a:r>
              <a:rPr lang="zh-CN" altLang="en-US"/>
              <a:t>微应用间尽量减少彼此的通信和依赖</a:t>
            </a:r>
          </a:p>
        </p:txBody>
      </p:sp>
      <p:sp>
        <p:nvSpPr>
          <p:cNvPr id="6" name="文本框 5"/>
          <p:cNvSpPr txBox="1"/>
          <p:nvPr/>
        </p:nvSpPr>
        <p:spPr>
          <a:xfrm>
            <a:off x="821055" y="2270125"/>
            <a:ext cx="3840480" cy="368300"/>
          </a:xfrm>
          <a:prstGeom prst="rect">
            <a:avLst/>
          </a:prstGeom>
          <a:noFill/>
        </p:spPr>
        <p:txBody>
          <a:bodyPr wrap="none" rtlCol="0">
            <a:spAutoFit/>
          </a:bodyPr>
          <a:lstStyle/>
          <a:p>
            <a:r>
              <a:rPr lang="zh-CN" altLang="en-US"/>
              <a:t>建议按业务模块拆分，不宜拆分太细</a:t>
            </a:r>
          </a:p>
        </p:txBody>
      </p:sp>
      <p:sp>
        <p:nvSpPr>
          <p:cNvPr id="8" name="文本框 7"/>
          <p:cNvSpPr txBox="1"/>
          <p:nvPr/>
        </p:nvSpPr>
        <p:spPr>
          <a:xfrm>
            <a:off x="887730" y="3429635"/>
            <a:ext cx="2926080" cy="368300"/>
          </a:xfrm>
          <a:prstGeom prst="rect">
            <a:avLst/>
          </a:prstGeom>
          <a:noFill/>
        </p:spPr>
        <p:txBody>
          <a:bodyPr wrap="none" rtlCol="0">
            <a:spAutoFit/>
          </a:bodyPr>
          <a:lstStyle/>
          <a:p>
            <a:pPr algn="l"/>
            <a:r>
              <a:rPr lang="zh-CN" altLang="en-US"/>
              <a:t>考虑未来场景，多系统复用</a:t>
            </a:r>
          </a:p>
        </p:txBody>
      </p:sp>
      <p:sp>
        <p:nvSpPr>
          <p:cNvPr id="10" name="文本框 9"/>
          <p:cNvSpPr txBox="1"/>
          <p:nvPr/>
        </p:nvSpPr>
        <p:spPr>
          <a:xfrm>
            <a:off x="887730" y="2849880"/>
            <a:ext cx="3154680" cy="368300"/>
          </a:xfrm>
          <a:prstGeom prst="rect">
            <a:avLst/>
          </a:prstGeom>
          <a:noFill/>
        </p:spPr>
        <p:txBody>
          <a:bodyPr wrap="none" rtlCol="0">
            <a:spAutoFit/>
          </a:bodyPr>
          <a:lstStyle/>
          <a:p>
            <a:pPr algn="l"/>
            <a:r>
              <a:rPr lang="zh-CN" altLang="en-US"/>
              <a:t>维护通用方法库和通用组件库</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图片 4" descr="未标题-3_03"/>
          <p:cNvPicPr>
            <a:picLocks noChangeAspect="1"/>
          </p:cNvPicPr>
          <p:nvPr/>
        </p:nvPicPr>
        <p:blipFill>
          <a:blip r:embed="rId3"/>
          <a:stretch>
            <a:fillRect/>
          </a:stretch>
        </p:blipFill>
        <p:spPr>
          <a:xfrm>
            <a:off x="380365" y="353695"/>
            <a:ext cx="2056765" cy="507365"/>
          </a:xfrm>
          <a:prstGeom prst="rect">
            <a:avLst/>
          </a:prstGeom>
        </p:spPr>
      </p:pic>
      <p:sp>
        <p:nvSpPr>
          <p:cNvPr id="6146" name="椭圆 3079"/>
          <p:cNvSpPr>
            <a:spLocks noChangeArrowheads="1"/>
          </p:cNvSpPr>
          <p:nvPr/>
        </p:nvSpPr>
        <p:spPr bwMode="auto">
          <a:xfrm>
            <a:off x="2838769" y="2638716"/>
            <a:ext cx="1580759" cy="1580846"/>
          </a:xfrm>
          <a:prstGeom prst="ellipse">
            <a:avLst/>
          </a:prstGeom>
        </p:spPr>
        <p:style>
          <a:lnRef idx="1">
            <a:schemeClr val="accent1"/>
          </a:lnRef>
          <a:fillRef idx="3">
            <a:schemeClr val="accent1"/>
          </a:fillRef>
          <a:effectRef idx="2">
            <a:schemeClr val="accent1"/>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6152" name="椭圆 3088"/>
          <p:cNvSpPr>
            <a:spLocks noChangeArrowheads="1"/>
          </p:cNvSpPr>
          <p:nvPr/>
        </p:nvSpPr>
        <p:spPr bwMode="auto">
          <a:xfrm>
            <a:off x="2718594" y="4219615"/>
            <a:ext cx="120620" cy="120627"/>
          </a:xfrm>
          <a:prstGeom prst="ellipse">
            <a:avLst/>
          </a:prstGeom>
        </p:spPr>
        <p:style>
          <a:lnRef idx="1">
            <a:schemeClr val="accent5"/>
          </a:lnRef>
          <a:fillRef idx="3">
            <a:schemeClr val="accent5"/>
          </a:fillRef>
          <a:effectRef idx="2">
            <a:schemeClr val="accent5"/>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6153" name="椭圆 3087"/>
          <p:cNvSpPr>
            <a:spLocks noChangeArrowheads="1"/>
          </p:cNvSpPr>
          <p:nvPr/>
        </p:nvSpPr>
        <p:spPr bwMode="auto">
          <a:xfrm>
            <a:off x="4419496" y="2295535"/>
            <a:ext cx="342815" cy="342833"/>
          </a:xfrm>
          <a:prstGeom prst="ellipse">
            <a:avLst/>
          </a:prstGeom>
        </p:spPr>
        <p:style>
          <a:lnRef idx="1">
            <a:schemeClr val="accent5"/>
          </a:lnRef>
          <a:fillRef idx="3">
            <a:schemeClr val="accent5"/>
          </a:fillRef>
          <a:effectRef idx="2">
            <a:schemeClr val="accent5"/>
          </a:effectRef>
          <a:fontRef idx="minor">
            <a:schemeClr val="lt1"/>
          </a:fontRef>
        </p:style>
        <p:txBody>
          <a:bodyPr lIns="65023" tIns="32511" rIns="65023" bIns="32511"/>
          <a:lstStyle/>
          <a:p>
            <a:endParaRPr lang="zh-CN" altLang="en-US" sz="1900" dirty="0">
              <a:latin typeface="Arial" panose="020B0604020202020204" pitchFamily="34" charset="0"/>
              <a:ea typeface="微软雅黑" panose="020B0503020204020204" charset="-122"/>
              <a:sym typeface="Arial" panose="020B0604020202020204" pitchFamily="34" charset="0"/>
            </a:endParaRPr>
          </a:p>
        </p:txBody>
      </p:sp>
      <p:sp>
        <p:nvSpPr>
          <p:cNvPr id="14" name="文本框 13"/>
          <p:cNvSpPr txBox="1"/>
          <p:nvPr/>
        </p:nvSpPr>
        <p:spPr>
          <a:xfrm>
            <a:off x="3311525" y="2933065"/>
            <a:ext cx="586740" cy="1014730"/>
          </a:xfrm>
          <a:prstGeom prst="rect">
            <a:avLst/>
          </a:prstGeom>
          <a:noFill/>
        </p:spPr>
        <p:txBody>
          <a:bodyPr wrap="none" rtlCol="0">
            <a:spAutoFit/>
          </a:bodyPr>
          <a:lstStyle/>
          <a:p>
            <a:r>
              <a:rPr lang="en-US" altLang="zh-CN" sz="6000">
                <a:solidFill>
                  <a:schemeClr val="bg1"/>
                </a:solidFill>
                <a:latin typeface="Impact" panose="020B0806030902050204" pitchFamily="34" charset="0"/>
              </a:rPr>
              <a:t>3</a:t>
            </a:r>
          </a:p>
        </p:txBody>
      </p:sp>
      <p:sp>
        <p:nvSpPr>
          <p:cNvPr id="2" name="文本框 1"/>
          <p:cNvSpPr txBox="1"/>
          <p:nvPr/>
        </p:nvSpPr>
        <p:spPr>
          <a:xfrm>
            <a:off x="4841875" y="3284220"/>
            <a:ext cx="1870710" cy="460375"/>
          </a:xfrm>
          <a:prstGeom prst="rect">
            <a:avLst/>
          </a:prstGeom>
          <a:noFill/>
        </p:spPr>
        <p:txBody>
          <a:bodyPr wrap="none" rtlCol="0">
            <a:spAutoFit/>
          </a:bodyPr>
          <a:lstStyle/>
          <a:p>
            <a:pPr algn="l"/>
            <a:r>
              <a:rPr lang="en-US" altLang="zh-CN" sz="2400" b="1" dirty="0">
                <a:solidFill>
                  <a:schemeClr val="tx1"/>
                </a:solidFill>
                <a:latin typeface="苹方-简" panose="020B0400000000000000" charset="-122"/>
                <a:ea typeface="苹方-简" panose="020B0400000000000000" charset="-122"/>
                <a:sym typeface="+mn-ea"/>
              </a:rPr>
              <a:t>qiankun</a:t>
            </a:r>
            <a:r>
              <a:rPr lang="zh-CN" altLang="en-US" sz="2400" b="1" dirty="0">
                <a:solidFill>
                  <a:schemeClr val="tx1"/>
                </a:solidFill>
                <a:latin typeface="苹方-简" panose="020B0400000000000000" charset="-122"/>
                <a:ea typeface="苹方-简" panose="020B0400000000000000" charset="-122"/>
                <a:sym typeface="+mn-ea"/>
              </a:rPr>
              <a:t>简介</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Q2NTgxOTBmYzBlM2QwZTI0ZjVkNGNiOWVlMzEyOTE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4c05caea-40dc-421e-a2a3-1f5196aa851f}"/>
  <p:tag name="TABLE_ENDDRAG_ORIGIN_RECT" val="899*445"/>
  <p:tag name="TABLE_ENDDRAG_RECT" val="39*94*899*4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4200</TotalTime>
  <Words>1080</Words>
  <Application>Microsoft Macintosh PowerPoint</Application>
  <PresentationFormat>宽屏</PresentationFormat>
  <Paragraphs>119</Paragraphs>
  <Slides>28</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苹方-简</vt:lpstr>
      <vt:lpstr>微软雅黑</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8127</cp:lastModifiedBy>
  <cp:revision>46</cp:revision>
  <dcterms:created xsi:type="dcterms:W3CDTF">2019-11-05T06:56:00Z</dcterms:created>
  <dcterms:modified xsi:type="dcterms:W3CDTF">2022-09-23T06:51:42Z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BA52CA24596C44B08E81D507650DBBA4</vt:lpwstr>
  </property>
</Properties>
</file>