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58" r:id="rId4"/>
    <p:sldId id="263" r:id="rId5"/>
    <p:sldId id="270" r:id="rId6"/>
    <p:sldId id="271" r:id="rId7"/>
    <p:sldId id="261" r:id="rId8"/>
    <p:sldId id="275" r:id="rId9"/>
    <p:sldId id="276" r:id="rId10"/>
    <p:sldId id="273" r:id="rId11"/>
    <p:sldId id="262"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2" d="100"/>
          <a:sy n="112"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2017/6/8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6"/>
          <p:cNvGrpSpPr/>
          <p:nvPr/>
        </p:nvGrpSpPr>
        <p:grpSpPr bwMode="auto">
          <a:xfrm>
            <a:off x="0" y="0"/>
            <a:ext cx="12199938" cy="6858000"/>
            <a:chOff x="0" y="0"/>
            <a:chExt cx="12199938" cy="6858000"/>
          </a:xfrm>
        </p:grpSpPr>
        <p:sp>
          <p:nvSpPr>
            <p:cNvPr id="5" name="任意多边形 4"/>
            <p:cNvSpPr/>
            <p:nvPr/>
          </p:nvSpPr>
          <p:spPr>
            <a:xfrm>
              <a:off x="4938713" y="2914650"/>
              <a:ext cx="7261225" cy="3943350"/>
            </a:xfrm>
            <a:custGeom>
              <a:avLst/>
              <a:gdLst>
                <a:gd name="connsiteX0" fmla="*/ 0 w 7261507"/>
                <a:gd name="connsiteY0" fmla="*/ 0 h 3943350"/>
                <a:gd name="connsiteX1" fmla="*/ 7261507 w 7261507"/>
                <a:gd name="connsiteY1" fmla="*/ 0 h 3943350"/>
                <a:gd name="connsiteX2" fmla="*/ 4938712 w 7261507"/>
                <a:gd name="connsiteY2" fmla="*/ 3943350 h 3943350"/>
                <a:gd name="connsiteX3" fmla="*/ 0 w 7261507"/>
                <a:gd name="connsiteY3" fmla="*/ 3943350 h 3943350"/>
              </a:gdLst>
              <a:ahLst/>
              <a:cxnLst>
                <a:cxn ang="0">
                  <a:pos x="connsiteX0" y="connsiteY0"/>
                </a:cxn>
                <a:cxn ang="0">
                  <a:pos x="connsiteX1" y="connsiteY1"/>
                </a:cxn>
                <a:cxn ang="0">
                  <a:pos x="connsiteX2" y="connsiteY2"/>
                </a:cxn>
                <a:cxn ang="0">
                  <a:pos x="connsiteX3" y="connsiteY3"/>
                </a:cxn>
              </a:cxnLst>
              <a:rect l="l" t="t" r="r" b="b"/>
              <a:pathLst>
                <a:path w="7261507" h="3943350">
                  <a:moveTo>
                    <a:pt x="0" y="0"/>
                  </a:moveTo>
                  <a:lnTo>
                    <a:pt x="7261507" y="0"/>
                  </a:lnTo>
                  <a:lnTo>
                    <a:pt x="4938712" y="3943350"/>
                  </a:lnTo>
                  <a:lnTo>
                    <a:pt x="0" y="394335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0"/>
              <a:ext cx="4938713" cy="6858000"/>
            </a:xfrm>
            <a:prstGeom prst="rect">
              <a:avLst/>
            </a:prstGeom>
            <a:solidFill>
              <a:srgbClr val="7FA7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4938713" y="0"/>
              <a:ext cx="4938712" cy="6858000"/>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 name="组合 11"/>
          <p:cNvGrpSpPr/>
          <p:nvPr/>
        </p:nvGrpSpPr>
        <p:grpSpPr bwMode="auto">
          <a:xfrm>
            <a:off x="388938" y="4184650"/>
            <a:ext cx="8585200" cy="119063"/>
            <a:chOff x="1547446" y="3785840"/>
            <a:chExt cx="8585981" cy="119621"/>
          </a:xfrm>
        </p:grpSpPr>
        <p:cxnSp>
          <p:nvCxnSpPr>
            <p:cNvPr id="9" name="直接连接符 8"/>
            <p:cNvCxnSpPr/>
            <p:nvPr/>
          </p:nvCxnSpPr>
          <p:spPr>
            <a:xfrm>
              <a:off x="1758602" y="3840068"/>
              <a:ext cx="7779458" cy="14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47446" y="3785840"/>
              <a:ext cx="1632098" cy="102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8501329" y="3803385"/>
              <a:ext cx="1632098" cy="102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ctrTitle"/>
          </p:nvPr>
        </p:nvSpPr>
        <p:spPr>
          <a:xfrm>
            <a:off x="388800" y="2149200"/>
            <a:ext cx="6044400" cy="1753200"/>
          </a:xfrm>
        </p:spPr>
        <p:txBody>
          <a:bodyPr anchor="b"/>
          <a:lstStyle>
            <a:lvl1pPr algn="l">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2020888" y="4532399"/>
            <a:ext cx="5321300" cy="10778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
        <p:nvSpPr>
          <p:cNvPr id="12" name="日期占位符 3"/>
          <p:cNvSpPr>
            <a:spLocks noGrp="1"/>
          </p:cNvSpPr>
          <p:nvPr>
            <p:ph type="dt" sz="half" idx="10"/>
          </p:nvPr>
        </p:nvSpPr>
        <p:spPr/>
        <p:txBody>
          <a:bodyPr/>
          <a:lstStyle>
            <a:lvl1pPr>
              <a:defRPr/>
            </a:lvl1pPr>
          </a:lstStyle>
          <a:p>
            <a:pPr>
              <a:defRPr/>
            </a:pPr>
            <a:fld id="{2378B5D5-DE25-4DFC-936F-807F520F22E1}" type="datetimeFigureOut">
              <a:rPr lang="zh-CN" altLang="en-US"/>
              <a:t>2017/6/8</a:t>
            </a:fld>
            <a:endParaRPr lang="zh-CN" altLang="en-US"/>
          </a:p>
        </p:txBody>
      </p:sp>
      <p:sp>
        <p:nvSpPr>
          <p:cNvPr id="13" name="页脚占位符 4"/>
          <p:cNvSpPr>
            <a:spLocks noGrp="1"/>
          </p:cNvSpPr>
          <p:nvPr>
            <p:ph type="ftr" sz="quarter" idx="11"/>
          </p:nvPr>
        </p:nvSpPr>
        <p:spPr/>
        <p:txBody>
          <a:bodyPr/>
          <a:lstStyle>
            <a:lvl1pPr>
              <a:defRPr/>
            </a:lvl1pPr>
          </a:lstStyle>
          <a:p>
            <a:pPr>
              <a:defRPr/>
            </a:pPr>
            <a:endParaRPr lang="zh-CN" altLang="en-US"/>
          </a:p>
        </p:txBody>
      </p:sp>
      <p:sp>
        <p:nvSpPr>
          <p:cNvPr id="14" name="灯片编号占位符 5"/>
          <p:cNvSpPr>
            <a:spLocks noGrp="1"/>
          </p:cNvSpPr>
          <p:nvPr>
            <p:ph type="sldNum" sz="quarter" idx="12"/>
          </p:nvPr>
        </p:nvSpPr>
        <p:spPr/>
        <p:txBody>
          <a:bodyPr/>
          <a:lstStyle>
            <a:lvl1pPr>
              <a:defRPr/>
            </a:lvl1pPr>
          </a:lstStyle>
          <a:p>
            <a:pPr>
              <a:defRPr/>
            </a:pPr>
            <a:fld id="{45FE164C-63E1-423F-B24B-7D92D7643012}"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14350"/>
            <a:ext cx="10515600" cy="5600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日期占位符 3"/>
          <p:cNvSpPr>
            <a:spLocks noGrp="1"/>
          </p:cNvSpPr>
          <p:nvPr>
            <p:ph type="dt" sz="half" idx="14"/>
          </p:nvPr>
        </p:nvSpPr>
        <p:spPr/>
        <p:txBody>
          <a:bodyPr/>
          <a:lstStyle>
            <a:lvl1pPr>
              <a:defRPr/>
            </a:lvl1pPr>
          </a:lstStyle>
          <a:p>
            <a:pPr>
              <a:defRPr/>
            </a:pPr>
            <a:fld id="{5C9AE56C-1993-4821-9480-053941EEA3E9}" type="datetimeFigureOut">
              <a:rPr lang="zh-CN" altLang="en-US"/>
              <a:t>2017/6/8</a:t>
            </a:fld>
            <a:endParaRPr lang="zh-CN" altLang="en-US" dirty="0"/>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23D43750-7CB9-4AC4-9B86-29A5B4FB85CE}" type="slidenum">
              <a:rPr lang="zh-CN" altLang="en-US"/>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7C76DDD-8E36-4E9E-8FBC-9380EF5CA4F9}" type="datetimeFigureOut">
              <a:rPr lang="zh-CN" altLang="en-US"/>
              <a:t>2017/6/8</a:t>
            </a:fld>
            <a:endParaRPr lang="zh-CN" altLang="en-US" dirty="0"/>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770E2F6D-F271-49B9-B5AB-1A6F0D549A54}" type="slidenum">
              <a:rPr lang="zh-CN" altLang="en-US"/>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43050"/>
            <a:ext cx="10515600" cy="463391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9EA0D458-E32A-4C95-876B-4AC431F37EC2}" type="datetimeFigureOut">
              <a:rPr lang="zh-CN" altLang="en-US"/>
              <a:t>2017/6/8</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4547D3-A527-4BC9-A79A-04801DE46BA4}" type="slidenum">
              <a:rPr lang="zh-CN" altLang="en-US"/>
              <a:t>‹#›</a:t>
            </a:fld>
            <a:endParaRPr lang="zh-CN" altLang="en-US" dirty="0"/>
          </a:p>
        </p:txBody>
      </p:sp>
      <p:grpSp>
        <p:nvGrpSpPr>
          <p:cNvPr id="10" name="组合 9"/>
          <p:cNvGrpSpPr/>
          <p:nvPr/>
        </p:nvGrpSpPr>
        <p:grpSpPr>
          <a:xfrm>
            <a:off x="0" y="133350"/>
            <a:ext cx="5676900" cy="1181100"/>
            <a:chOff x="6515100" y="133350"/>
            <a:chExt cx="5676900" cy="1181100"/>
          </a:xfrm>
        </p:grpSpPr>
        <p:sp>
          <p:nvSpPr>
            <p:cNvPr id="7" name="矩形 4"/>
            <p:cNvSpPr/>
            <p:nvPr/>
          </p:nvSpPr>
          <p:spPr>
            <a:xfrm>
              <a:off x="6991350" y="133350"/>
              <a:ext cx="1543050" cy="685800"/>
            </a:xfrm>
            <a:custGeom>
              <a:avLst/>
              <a:gdLst>
                <a:gd name="connsiteX0" fmla="*/ 0 w 781050"/>
                <a:gd name="connsiteY0" fmla="*/ 0 h 1181100"/>
                <a:gd name="connsiteX1" fmla="*/ 781050 w 781050"/>
                <a:gd name="connsiteY1" fmla="*/ 0 h 1181100"/>
                <a:gd name="connsiteX2" fmla="*/ 781050 w 781050"/>
                <a:gd name="connsiteY2" fmla="*/ 1181100 h 1181100"/>
                <a:gd name="connsiteX3" fmla="*/ 0 w 781050"/>
                <a:gd name="connsiteY3" fmla="*/ 1181100 h 1181100"/>
                <a:gd name="connsiteX4" fmla="*/ 0 w 781050"/>
                <a:gd name="connsiteY4" fmla="*/ 0 h 1181100"/>
                <a:gd name="connsiteX0-1" fmla="*/ 0 w 781050"/>
                <a:gd name="connsiteY0-2" fmla="*/ 0 h 1181100"/>
                <a:gd name="connsiteX1-3" fmla="*/ 781050 w 781050"/>
                <a:gd name="connsiteY1-4" fmla="*/ 0 h 1181100"/>
                <a:gd name="connsiteX2-5" fmla="*/ 781050 w 781050"/>
                <a:gd name="connsiteY2-6" fmla="*/ 1181100 h 1181100"/>
                <a:gd name="connsiteX3-7" fmla="*/ 0 w 781050"/>
                <a:gd name="connsiteY3-8" fmla="*/ 0 h 1181100"/>
                <a:gd name="connsiteX0-9" fmla="*/ 0 w 1543050"/>
                <a:gd name="connsiteY0-10" fmla="*/ 0 h 685800"/>
                <a:gd name="connsiteX1-11" fmla="*/ 781050 w 1543050"/>
                <a:gd name="connsiteY1-12" fmla="*/ 0 h 685800"/>
                <a:gd name="connsiteX2-13" fmla="*/ 1543050 w 1543050"/>
                <a:gd name="connsiteY2-14" fmla="*/ 685800 h 685800"/>
                <a:gd name="connsiteX3-15" fmla="*/ 0 w 1543050"/>
                <a:gd name="connsiteY3-16" fmla="*/ 0 h 685800"/>
              </a:gdLst>
              <a:ahLst/>
              <a:cxnLst>
                <a:cxn ang="0">
                  <a:pos x="connsiteX0-1" y="connsiteY0-2"/>
                </a:cxn>
                <a:cxn ang="0">
                  <a:pos x="connsiteX1-3" y="connsiteY1-4"/>
                </a:cxn>
                <a:cxn ang="0">
                  <a:pos x="connsiteX2-5" y="connsiteY2-6"/>
                </a:cxn>
                <a:cxn ang="0">
                  <a:pos x="connsiteX3-7" y="connsiteY3-8"/>
                </a:cxn>
              </a:cxnLst>
              <a:rect l="l" t="t" r="r" b="b"/>
              <a:pathLst>
                <a:path w="1543050" h="685800">
                  <a:moveTo>
                    <a:pt x="0" y="0"/>
                  </a:moveTo>
                  <a:lnTo>
                    <a:pt x="781050" y="0"/>
                  </a:lnTo>
                  <a:lnTo>
                    <a:pt x="1543050" y="685800"/>
                  </a:lnTo>
                  <a:lnTo>
                    <a:pt x="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6515100" y="361950"/>
              <a:ext cx="5676900" cy="723900"/>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6991350" y="133350"/>
              <a:ext cx="781050" cy="1181100"/>
            </a:xfrm>
            <a:prstGeom prst="rect">
              <a:avLst/>
            </a:prstGeom>
            <a:solidFill>
              <a:srgbClr val="7FA7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7200" dirty="0"/>
            </a:p>
          </p:txBody>
        </p:sp>
      </p:grpSp>
      <p:sp>
        <p:nvSpPr>
          <p:cNvPr id="2" name="标题 1"/>
          <p:cNvSpPr>
            <a:spLocks noGrp="1"/>
          </p:cNvSpPr>
          <p:nvPr>
            <p:ph type="title" hasCustomPrompt="1"/>
          </p:nvPr>
        </p:nvSpPr>
        <p:spPr>
          <a:xfrm>
            <a:off x="1257300" y="365125"/>
            <a:ext cx="4419600" cy="720725"/>
          </a:xfrm>
        </p:spPr>
        <p:txBody>
          <a:bodyPr/>
          <a:lstStyle>
            <a:lvl1pPr algn="ctr">
              <a:defRPr sz="2800"/>
            </a:lvl1pPr>
          </a:lstStyle>
          <a:p>
            <a:r>
              <a:rPr lang="zh-CN" altLang="en-US" dirty="0" smtClean="0"/>
              <a:t>编辑标题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6"/>
          <p:cNvGrpSpPr/>
          <p:nvPr/>
        </p:nvGrpSpPr>
        <p:grpSpPr bwMode="auto">
          <a:xfrm>
            <a:off x="0" y="1581150"/>
            <a:ext cx="10953750" cy="3981450"/>
            <a:chOff x="0" y="1581150"/>
            <a:chExt cx="10953750" cy="3981450"/>
          </a:xfrm>
        </p:grpSpPr>
        <p:sp>
          <p:nvSpPr>
            <p:cNvPr id="5" name="矩形 3"/>
            <p:cNvSpPr/>
            <p:nvPr/>
          </p:nvSpPr>
          <p:spPr>
            <a:xfrm>
              <a:off x="0" y="2446338"/>
              <a:ext cx="10953750" cy="2362200"/>
            </a:xfrm>
            <a:custGeom>
              <a:avLst/>
              <a:gdLst>
                <a:gd name="connsiteX0" fmla="*/ 0 w 10953750"/>
                <a:gd name="connsiteY0" fmla="*/ 0 h 1314450"/>
                <a:gd name="connsiteX1" fmla="*/ 10953750 w 10953750"/>
                <a:gd name="connsiteY1" fmla="*/ 0 h 1314450"/>
                <a:gd name="connsiteX2" fmla="*/ 10953750 w 10953750"/>
                <a:gd name="connsiteY2" fmla="*/ 1314450 h 1314450"/>
                <a:gd name="connsiteX3" fmla="*/ 0 w 10953750"/>
                <a:gd name="connsiteY3" fmla="*/ 1314450 h 1314450"/>
                <a:gd name="connsiteX4" fmla="*/ 0 w 10953750"/>
                <a:gd name="connsiteY4" fmla="*/ 0 h 1314450"/>
                <a:gd name="connsiteX0-1" fmla="*/ 0 w 10953750"/>
                <a:gd name="connsiteY0-2" fmla="*/ 0 h 2362200"/>
                <a:gd name="connsiteX1-3" fmla="*/ 10953750 w 10953750"/>
                <a:gd name="connsiteY1-4" fmla="*/ 0 h 2362200"/>
                <a:gd name="connsiteX2-5" fmla="*/ 10953750 w 10953750"/>
                <a:gd name="connsiteY2-6" fmla="*/ 1314450 h 2362200"/>
                <a:gd name="connsiteX3-7" fmla="*/ 9220200 w 10953750"/>
                <a:gd name="connsiteY3-8" fmla="*/ 2362200 h 2362200"/>
                <a:gd name="connsiteX4-9" fmla="*/ 0 w 10953750"/>
                <a:gd name="connsiteY4-10" fmla="*/ 0 h 2362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53750" h="2362200">
                  <a:moveTo>
                    <a:pt x="0" y="0"/>
                  </a:moveTo>
                  <a:lnTo>
                    <a:pt x="10953750" y="0"/>
                  </a:lnTo>
                  <a:lnTo>
                    <a:pt x="10953750" y="1314450"/>
                  </a:lnTo>
                  <a:lnTo>
                    <a:pt x="9220200" y="2362200"/>
                  </a:lnTo>
                  <a:lnTo>
                    <a:pt x="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1581150"/>
              <a:ext cx="9886950" cy="3981450"/>
            </a:xfrm>
            <a:prstGeom prst="rect">
              <a:avLst/>
            </a:prstGeom>
            <a:solidFill>
              <a:srgbClr val="7FA7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0" y="2409825"/>
              <a:ext cx="10953750" cy="1314450"/>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title" hasCustomPrompt="1"/>
          </p:nvPr>
        </p:nvSpPr>
        <p:spPr>
          <a:xfrm>
            <a:off x="1465500" y="2545200"/>
            <a:ext cx="6954600" cy="896400"/>
          </a:xfrm>
        </p:spPr>
        <p:txBody>
          <a:bodyPr anchor="b"/>
          <a:lstStyle>
            <a:lvl1pPr algn="ctr">
              <a:defRPr sz="48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1465500" y="3994644"/>
            <a:ext cx="6954600" cy="1062700"/>
          </a:xfrm>
        </p:spPr>
        <p:txBody>
          <a:bodyPr anchor="ct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8" name="日期占位符 3"/>
          <p:cNvSpPr>
            <a:spLocks noGrp="1"/>
          </p:cNvSpPr>
          <p:nvPr>
            <p:ph type="dt" sz="half" idx="10"/>
          </p:nvPr>
        </p:nvSpPr>
        <p:spPr/>
        <p:txBody>
          <a:bodyPr/>
          <a:lstStyle>
            <a:lvl1pPr>
              <a:defRPr/>
            </a:lvl1pPr>
          </a:lstStyle>
          <a:p>
            <a:pPr>
              <a:defRPr/>
            </a:pPr>
            <a:fld id="{E5FBD788-FA56-4974-9C9C-128C738C6268}" type="datetimeFigureOut">
              <a:rPr lang="zh-CN" altLang="en-US"/>
              <a:t>2017/6/8</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97C530B1-C158-43A9-A515-25F1CEE66799}"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p:nvGrpSpPr>
        <p:grpSpPr>
          <a:xfrm>
            <a:off x="0" y="133350"/>
            <a:ext cx="5676900" cy="1181100"/>
            <a:chOff x="6515100" y="133350"/>
            <a:chExt cx="5676900" cy="1181100"/>
          </a:xfrm>
        </p:grpSpPr>
        <p:sp>
          <p:nvSpPr>
            <p:cNvPr id="12" name="矩形 4"/>
            <p:cNvSpPr/>
            <p:nvPr/>
          </p:nvSpPr>
          <p:spPr>
            <a:xfrm>
              <a:off x="6991350" y="133350"/>
              <a:ext cx="1543050" cy="685800"/>
            </a:xfrm>
            <a:custGeom>
              <a:avLst/>
              <a:gdLst>
                <a:gd name="connsiteX0" fmla="*/ 0 w 781050"/>
                <a:gd name="connsiteY0" fmla="*/ 0 h 1181100"/>
                <a:gd name="connsiteX1" fmla="*/ 781050 w 781050"/>
                <a:gd name="connsiteY1" fmla="*/ 0 h 1181100"/>
                <a:gd name="connsiteX2" fmla="*/ 781050 w 781050"/>
                <a:gd name="connsiteY2" fmla="*/ 1181100 h 1181100"/>
                <a:gd name="connsiteX3" fmla="*/ 0 w 781050"/>
                <a:gd name="connsiteY3" fmla="*/ 1181100 h 1181100"/>
                <a:gd name="connsiteX4" fmla="*/ 0 w 781050"/>
                <a:gd name="connsiteY4" fmla="*/ 0 h 1181100"/>
                <a:gd name="connsiteX0-1" fmla="*/ 0 w 781050"/>
                <a:gd name="connsiteY0-2" fmla="*/ 0 h 1181100"/>
                <a:gd name="connsiteX1-3" fmla="*/ 781050 w 781050"/>
                <a:gd name="connsiteY1-4" fmla="*/ 0 h 1181100"/>
                <a:gd name="connsiteX2-5" fmla="*/ 781050 w 781050"/>
                <a:gd name="connsiteY2-6" fmla="*/ 1181100 h 1181100"/>
                <a:gd name="connsiteX3-7" fmla="*/ 0 w 781050"/>
                <a:gd name="connsiteY3-8" fmla="*/ 0 h 1181100"/>
                <a:gd name="connsiteX0-9" fmla="*/ 0 w 1543050"/>
                <a:gd name="connsiteY0-10" fmla="*/ 0 h 685800"/>
                <a:gd name="connsiteX1-11" fmla="*/ 781050 w 1543050"/>
                <a:gd name="connsiteY1-12" fmla="*/ 0 h 685800"/>
                <a:gd name="connsiteX2-13" fmla="*/ 1543050 w 1543050"/>
                <a:gd name="connsiteY2-14" fmla="*/ 685800 h 685800"/>
                <a:gd name="connsiteX3-15" fmla="*/ 0 w 1543050"/>
                <a:gd name="connsiteY3-16" fmla="*/ 0 h 685800"/>
              </a:gdLst>
              <a:ahLst/>
              <a:cxnLst>
                <a:cxn ang="0">
                  <a:pos x="connsiteX0-1" y="connsiteY0-2"/>
                </a:cxn>
                <a:cxn ang="0">
                  <a:pos x="connsiteX1-3" y="connsiteY1-4"/>
                </a:cxn>
                <a:cxn ang="0">
                  <a:pos x="connsiteX2-5" y="connsiteY2-6"/>
                </a:cxn>
                <a:cxn ang="0">
                  <a:pos x="connsiteX3-7" y="connsiteY3-8"/>
                </a:cxn>
              </a:cxnLst>
              <a:rect l="l" t="t" r="r" b="b"/>
              <a:pathLst>
                <a:path w="1543050" h="685800">
                  <a:moveTo>
                    <a:pt x="0" y="0"/>
                  </a:moveTo>
                  <a:lnTo>
                    <a:pt x="781050" y="0"/>
                  </a:lnTo>
                  <a:lnTo>
                    <a:pt x="1543050" y="685800"/>
                  </a:lnTo>
                  <a:lnTo>
                    <a:pt x="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6515100" y="361950"/>
              <a:ext cx="5676900" cy="723900"/>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6991350" y="133350"/>
              <a:ext cx="781050" cy="1181100"/>
            </a:xfrm>
            <a:prstGeom prst="rect">
              <a:avLst/>
            </a:prstGeom>
            <a:solidFill>
              <a:srgbClr val="7FA7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7200" dirty="0"/>
            </a:p>
          </p:txBody>
        </p:sp>
      </p:grpSp>
      <p:sp>
        <p:nvSpPr>
          <p:cNvPr id="2" name="标题 1"/>
          <p:cNvSpPr>
            <a:spLocks noGrp="1"/>
          </p:cNvSpPr>
          <p:nvPr>
            <p:ph type="title" hasCustomPrompt="1"/>
          </p:nvPr>
        </p:nvSpPr>
        <p:spPr>
          <a:xfrm>
            <a:off x="1257300" y="365125"/>
            <a:ext cx="4419600" cy="720725"/>
          </a:xfrm>
        </p:spPr>
        <p:txBody>
          <a:bodyPr/>
          <a:lstStyle>
            <a:lvl1pPr algn="ctr">
              <a:defRPr sz="2800"/>
            </a:lvl1pPr>
          </a:lstStyle>
          <a:p>
            <a:r>
              <a:rPr lang="zh-CN" altLang="en-US" dirty="0" smtClean="0"/>
              <a:t>编辑标题</a:t>
            </a:r>
            <a:endParaRPr lang="zh-CN" altLang="en-US" dirty="0"/>
          </a:p>
        </p:txBody>
      </p:sp>
      <p:sp>
        <p:nvSpPr>
          <p:cNvPr id="3" name="内容占位符 2"/>
          <p:cNvSpPr>
            <a:spLocks noGrp="1"/>
          </p:cNvSpPr>
          <p:nvPr>
            <p:ph sz="half" idx="1"/>
          </p:nvPr>
        </p:nvSpPr>
        <p:spPr>
          <a:xfrm>
            <a:off x="838200" y="1612900"/>
            <a:ext cx="5181600" cy="45640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612900"/>
            <a:ext cx="5181600" cy="4564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0B608E8-93C0-46DB-9F71-6DAE45EA4CD6}" type="datetimeFigureOut">
              <a:rPr lang="zh-CN" altLang="en-US"/>
              <a:t>2017/6/8</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29B4E3-9613-43BC-AABE-89C4F3B11640}" type="slidenum">
              <a:rPr lang="zh-CN" altLang="en-US"/>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0797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77A5650A-F2C8-4BC1-B1AF-C7E101D9F201}" type="datetimeFigureOut">
              <a:rPr lang="zh-CN" altLang="en-US"/>
              <a:t>2017/6/8</a:t>
            </a:fld>
            <a:endParaRPr lang="zh-CN" altLang="en-US" dirty="0"/>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725C041-6BB6-48E4-AADE-A6D76837D5ED}" type="slidenum">
              <a:rPr lang="zh-CN" altLang="en-US"/>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组合 6"/>
          <p:cNvGrpSpPr/>
          <p:nvPr/>
        </p:nvGrpSpPr>
        <p:grpSpPr bwMode="auto">
          <a:xfrm>
            <a:off x="4824413" y="0"/>
            <a:ext cx="7378700" cy="6858000"/>
            <a:chOff x="4824413" y="0"/>
            <a:chExt cx="7378700" cy="6858000"/>
          </a:xfrm>
        </p:grpSpPr>
        <p:sp>
          <p:nvSpPr>
            <p:cNvPr id="4" name="任意多边形 3"/>
            <p:cNvSpPr/>
            <p:nvPr/>
          </p:nvSpPr>
          <p:spPr>
            <a:xfrm flipV="1">
              <a:off x="4824413" y="3905250"/>
              <a:ext cx="7367587" cy="2952750"/>
            </a:xfrm>
            <a:custGeom>
              <a:avLst/>
              <a:gdLst>
                <a:gd name="connsiteX0" fmla="*/ 0 w 7367030"/>
                <a:gd name="connsiteY0" fmla="*/ 0 h 2095500"/>
                <a:gd name="connsiteX1" fmla="*/ 7367030 w 7367030"/>
                <a:gd name="connsiteY1" fmla="*/ 0 h 2095500"/>
                <a:gd name="connsiteX2" fmla="*/ 6403582 w 7367030"/>
                <a:gd name="connsiteY2" fmla="*/ 2095500 h 2095500"/>
                <a:gd name="connsiteX3" fmla="*/ 1012432 w 7367030"/>
                <a:gd name="connsiteY3" fmla="*/ 2095500 h 2095500"/>
              </a:gdLst>
              <a:ahLst/>
              <a:cxnLst>
                <a:cxn ang="0">
                  <a:pos x="connsiteX0" y="connsiteY0"/>
                </a:cxn>
                <a:cxn ang="0">
                  <a:pos x="connsiteX1" y="connsiteY1"/>
                </a:cxn>
                <a:cxn ang="0">
                  <a:pos x="connsiteX2" y="connsiteY2"/>
                </a:cxn>
                <a:cxn ang="0">
                  <a:pos x="connsiteX3" y="connsiteY3"/>
                </a:cxn>
              </a:cxnLst>
              <a:rect l="l" t="t" r="r" b="b"/>
              <a:pathLst>
                <a:path w="7367030" h="2095500">
                  <a:moveTo>
                    <a:pt x="0" y="0"/>
                  </a:moveTo>
                  <a:lnTo>
                    <a:pt x="7367030" y="0"/>
                  </a:lnTo>
                  <a:lnTo>
                    <a:pt x="6403582" y="2095500"/>
                  </a:lnTo>
                  <a:lnTo>
                    <a:pt x="1012432" y="209550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a:off x="4835525" y="0"/>
              <a:ext cx="7367588" cy="2095500"/>
            </a:xfrm>
            <a:custGeom>
              <a:avLst/>
              <a:gdLst>
                <a:gd name="connsiteX0" fmla="*/ 0 w 7367030"/>
                <a:gd name="connsiteY0" fmla="*/ 0 h 2095500"/>
                <a:gd name="connsiteX1" fmla="*/ 7367030 w 7367030"/>
                <a:gd name="connsiteY1" fmla="*/ 0 h 2095500"/>
                <a:gd name="connsiteX2" fmla="*/ 6403582 w 7367030"/>
                <a:gd name="connsiteY2" fmla="*/ 2095500 h 2095500"/>
                <a:gd name="connsiteX3" fmla="*/ 1012432 w 7367030"/>
                <a:gd name="connsiteY3" fmla="*/ 2095500 h 2095500"/>
              </a:gdLst>
              <a:ahLst/>
              <a:cxnLst>
                <a:cxn ang="0">
                  <a:pos x="connsiteX0" y="connsiteY0"/>
                </a:cxn>
                <a:cxn ang="0">
                  <a:pos x="connsiteX1" y="connsiteY1"/>
                </a:cxn>
                <a:cxn ang="0">
                  <a:pos x="connsiteX2" y="connsiteY2"/>
                </a:cxn>
                <a:cxn ang="0">
                  <a:pos x="connsiteX3" y="connsiteY3"/>
                </a:cxn>
              </a:cxnLst>
              <a:rect l="l" t="t" r="r" b="b"/>
              <a:pathLst>
                <a:path w="7367030" h="2095500">
                  <a:moveTo>
                    <a:pt x="0" y="0"/>
                  </a:moveTo>
                  <a:lnTo>
                    <a:pt x="7367030" y="0"/>
                  </a:lnTo>
                  <a:lnTo>
                    <a:pt x="6403582" y="2095500"/>
                  </a:lnTo>
                  <a:lnTo>
                    <a:pt x="1012432" y="209550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5848350" y="0"/>
              <a:ext cx="5391150" cy="2095500"/>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848350" y="3905250"/>
              <a:ext cx="5391150" cy="2952750"/>
            </a:xfrm>
            <a:prstGeom prst="rect">
              <a:avLst/>
            </a:prstGeom>
            <a:solidFill>
              <a:srgbClr val="7FA7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 1"/>
          <p:cNvSpPr>
            <a:spLocks noGrp="1"/>
          </p:cNvSpPr>
          <p:nvPr>
            <p:ph type="title" hasCustomPrompt="1"/>
          </p:nvPr>
        </p:nvSpPr>
        <p:spPr>
          <a:xfrm>
            <a:off x="4316400" y="2412000"/>
            <a:ext cx="7886713" cy="1325563"/>
          </a:xfrm>
          <a:noFill/>
        </p:spPr>
        <p:txBody>
          <a:bodyPr/>
          <a:lstStyle>
            <a:lvl1pPr algn="ctr">
              <a:defRPr sz="5400">
                <a:solidFill>
                  <a:srgbClr val="43646B"/>
                </a:solidFill>
              </a:defRPr>
            </a:lvl1pPr>
          </a:lstStyle>
          <a:p>
            <a:r>
              <a:rPr lang="zh-CN" altLang="en-US" dirty="0" smtClean="0"/>
              <a:t>编辑标题</a:t>
            </a:r>
            <a:endParaRPr lang="zh-CN" altLang="en-US" dirty="0"/>
          </a:p>
        </p:txBody>
      </p:sp>
      <p:sp>
        <p:nvSpPr>
          <p:cNvPr id="8" name="日期占位符 3"/>
          <p:cNvSpPr>
            <a:spLocks noGrp="1"/>
          </p:cNvSpPr>
          <p:nvPr>
            <p:ph type="dt" sz="half" idx="10"/>
          </p:nvPr>
        </p:nvSpPr>
        <p:spPr/>
        <p:txBody>
          <a:bodyPr/>
          <a:lstStyle>
            <a:lvl1pPr>
              <a:defRPr/>
            </a:lvl1pPr>
          </a:lstStyle>
          <a:p>
            <a:pPr>
              <a:defRPr/>
            </a:pPr>
            <a:fld id="{8A49176B-9837-4B1B-8DBB-BD9E0F08EA3C}" type="datetimeFigureOut">
              <a:rPr lang="zh-CN" altLang="en-US"/>
              <a:t>2017/6/8</a:t>
            </a:fld>
            <a:endParaRPr lang="zh-CN" altLang="en-US" dirty="0"/>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6E4EA263-AD77-4833-B3AC-53029A6A9741}"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20EA69D-171E-4928-84B9-F6256BEC5FB1}" type="datetimeFigureOut">
              <a:rPr lang="zh-CN" altLang="en-US"/>
              <a:t>2017/6/8</a:t>
            </a:fld>
            <a:endParaRPr lang="zh-CN" altLang="en-US" dirty="0"/>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D91F902-BFAE-406C-879E-0FD5F8F8722A}" type="slidenum">
              <a:rPr lang="zh-CN" altLang="en-US"/>
              <a:t>‹#›</a:t>
            </a:fld>
            <a:endParaRPr lang="zh-CN" altLang="en-US" dirty="0"/>
          </a:p>
        </p:txBody>
      </p:sp>
      <p:sp>
        <p:nvSpPr>
          <p:cNvPr id="7" name="矩形 4"/>
          <p:cNvSpPr/>
          <p:nvPr/>
        </p:nvSpPr>
        <p:spPr>
          <a:xfrm>
            <a:off x="6991350" y="133350"/>
            <a:ext cx="1543050" cy="685800"/>
          </a:xfrm>
          <a:custGeom>
            <a:avLst/>
            <a:gdLst>
              <a:gd name="connsiteX0" fmla="*/ 0 w 781050"/>
              <a:gd name="connsiteY0" fmla="*/ 0 h 1181100"/>
              <a:gd name="connsiteX1" fmla="*/ 781050 w 781050"/>
              <a:gd name="connsiteY1" fmla="*/ 0 h 1181100"/>
              <a:gd name="connsiteX2" fmla="*/ 781050 w 781050"/>
              <a:gd name="connsiteY2" fmla="*/ 1181100 h 1181100"/>
              <a:gd name="connsiteX3" fmla="*/ 0 w 781050"/>
              <a:gd name="connsiteY3" fmla="*/ 1181100 h 1181100"/>
              <a:gd name="connsiteX4" fmla="*/ 0 w 781050"/>
              <a:gd name="connsiteY4" fmla="*/ 0 h 1181100"/>
              <a:gd name="connsiteX0-1" fmla="*/ 0 w 781050"/>
              <a:gd name="connsiteY0-2" fmla="*/ 0 h 1181100"/>
              <a:gd name="connsiteX1-3" fmla="*/ 781050 w 781050"/>
              <a:gd name="connsiteY1-4" fmla="*/ 0 h 1181100"/>
              <a:gd name="connsiteX2-5" fmla="*/ 781050 w 781050"/>
              <a:gd name="connsiteY2-6" fmla="*/ 1181100 h 1181100"/>
              <a:gd name="connsiteX3-7" fmla="*/ 0 w 781050"/>
              <a:gd name="connsiteY3-8" fmla="*/ 0 h 1181100"/>
              <a:gd name="connsiteX0-9" fmla="*/ 0 w 1543050"/>
              <a:gd name="connsiteY0-10" fmla="*/ 0 h 685800"/>
              <a:gd name="connsiteX1-11" fmla="*/ 781050 w 1543050"/>
              <a:gd name="connsiteY1-12" fmla="*/ 0 h 685800"/>
              <a:gd name="connsiteX2-13" fmla="*/ 1543050 w 1543050"/>
              <a:gd name="connsiteY2-14" fmla="*/ 685800 h 685800"/>
              <a:gd name="connsiteX3-15" fmla="*/ 0 w 1543050"/>
              <a:gd name="connsiteY3-16" fmla="*/ 0 h 685800"/>
            </a:gdLst>
            <a:ahLst/>
            <a:cxnLst>
              <a:cxn ang="0">
                <a:pos x="connsiteX0-1" y="connsiteY0-2"/>
              </a:cxn>
              <a:cxn ang="0">
                <a:pos x="connsiteX1-3" y="connsiteY1-4"/>
              </a:cxn>
              <a:cxn ang="0">
                <a:pos x="connsiteX2-5" y="connsiteY2-6"/>
              </a:cxn>
              <a:cxn ang="0">
                <a:pos x="connsiteX3-7" y="connsiteY3-8"/>
              </a:cxn>
            </a:cxnLst>
            <a:rect l="l" t="t" r="r" b="b"/>
            <a:pathLst>
              <a:path w="1543050" h="685800">
                <a:moveTo>
                  <a:pt x="0" y="0"/>
                </a:moveTo>
                <a:lnTo>
                  <a:pt x="781050" y="0"/>
                </a:lnTo>
                <a:lnTo>
                  <a:pt x="1543050" y="685800"/>
                </a:lnTo>
                <a:lnTo>
                  <a:pt x="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6515100" y="361950"/>
            <a:ext cx="5676900" cy="723900"/>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6991350" y="133350"/>
            <a:ext cx="781050" cy="1181100"/>
          </a:xfrm>
          <a:prstGeom prst="rect">
            <a:avLst/>
          </a:prstGeom>
          <a:solidFill>
            <a:srgbClr val="7FA7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7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solidFill>
                  <a:srgbClr val="43646B"/>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80128A9-DF2C-4ACE-A0C4-064AC2AEFD0A}" type="datetimeFigureOut">
              <a:rPr lang="zh-CN" altLang="en-US"/>
              <a:t>2017/6/8</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F6584CE-86D7-4029-9264-4D8EB72771B9}" type="slidenum">
              <a:rPr lang="zh-CN" altLang="en-US"/>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竖排标题与">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4900" y="365125"/>
            <a:ext cx="135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9662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F3C43930-1D3F-49BD-A5E1-8B376913FA77}" type="datetimeFigureOut">
              <a:rPr lang="zh-CN" altLang="en-US"/>
              <a:t>2017/6/8</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5E5845-7CA3-4049-9FF7-19A720A8A795}" type="slidenum">
              <a:rPr lang="zh-CN" altLang="en-US"/>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tags" Target="../tags/tag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单击此处编辑文本</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F7C76DDD-8E36-4E9E-8FBC-9380EF5CA4F9}" type="datetimeFigureOut">
              <a:rPr lang="zh-CN" altLang="en-US"/>
              <a:t>2017/6/8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770E2F6D-F271-49B9-B5AB-1A6F0D549A54}" type="slidenum">
              <a:rPr lang="zh-CN" altLang="en-US"/>
              <a:t>‹#›</a:t>
            </a:fld>
            <a:endParaRPr lang="zh-CN" altLang="en-US" dirty="0"/>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1.png"/><Relationship Id="rId1" Type="http://schemas.openxmlformats.org/officeDocument/2006/relationships/themeOverride" Target="../theme/themeOverride1.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hangingPunct="1"/>
            <a:r>
              <a:rPr lang="en-US" altLang="zh-CN" smtClean="0">
                <a:latin typeface="微软雅黑" panose="020B0503020204020204" charset="-122"/>
                <a:ea typeface="微软雅黑" panose="020B0503020204020204" charset="-122"/>
              </a:rPr>
              <a:t>嵌入式系统中软硬件协同设计技术应用</a:t>
            </a:r>
          </a:p>
        </p:txBody>
      </p:sp>
      <p:sp>
        <p:nvSpPr>
          <p:cNvPr id="5123" name="副标题 2"/>
          <p:cNvSpPr>
            <a:spLocks noGrp="1"/>
          </p:cNvSpPr>
          <p:nvPr>
            <p:ph type="subTitle" idx="1"/>
          </p:nvPr>
        </p:nvSpPr>
        <p:spPr>
          <a:xfrm>
            <a:off x="3884930" y="6142990"/>
            <a:ext cx="5945505" cy="698500"/>
          </a:xfrm>
        </p:spPr>
        <p:txBody>
          <a:bodyPr/>
          <a:lstStyle/>
          <a:p>
            <a:pPr eaLnBrk="1" hangingPunct="1"/>
            <a:r>
              <a:rPr lang="en-US" altLang="zh-CN" sz="2000" smtClean="0">
                <a:latin typeface="微软雅黑" panose="020B0503020204020204" charset="-122"/>
                <a:ea typeface="微软雅黑" panose="020B0503020204020204" charset="-122"/>
              </a:rPr>
              <a:t>高晨炜</a:t>
            </a:r>
            <a:r>
              <a:rPr lang="zh-CN" altLang="en-US" sz="2000" smtClean="0">
                <a:latin typeface="微软雅黑" panose="020B0503020204020204" charset="-122"/>
                <a:ea typeface="微软雅黑" panose="020B0503020204020204" charset="-122"/>
              </a:rPr>
              <a:t>，贾宝更，金小博，刘锦明，谭壮益，游旭锐，蓝常明，郑学斌，郑博仪</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460865" y="462915"/>
            <a:ext cx="1347470" cy="517525"/>
          </a:xfrm>
        </p:spPr>
        <p:txBody>
          <a:bodyPr vert="horz" wrap="square" lIns="91440" tIns="45720" rIns="91440" bIns="45720" rtlCol="0" anchor="ctr">
            <a:normAutofit fontScale="90000"/>
          </a:bodyPr>
          <a:lstStyle/>
          <a:p>
            <a:r>
              <a:rPr lang="zh-CN" altLang="en-US" dirty="0"/>
              <a:t>总结</a:t>
            </a:r>
          </a:p>
        </p:txBody>
      </p:sp>
      <p:sp>
        <p:nvSpPr>
          <p:cNvPr id="4" name="文本框 3"/>
          <p:cNvSpPr txBox="1"/>
          <p:nvPr/>
        </p:nvSpPr>
        <p:spPr>
          <a:xfrm>
            <a:off x="242570" y="2129790"/>
            <a:ext cx="9349740" cy="2651760"/>
          </a:xfrm>
          <a:prstGeom prst="rect">
            <a:avLst/>
          </a:prstGeom>
          <a:noFill/>
        </p:spPr>
        <p:txBody>
          <a:bodyPr wrap="square" rtlCol="0">
            <a:spAutoFit/>
          </a:bodyPr>
          <a:lstStyle/>
          <a:p>
            <a:r>
              <a:rPr lang="en-US" altLang="zh-CN"/>
              <a:t>       </a:t>
            </a:r>
            <a:r>
              <a:rPr lang="zh-CN" altLang="en-US" sz="2800"/>
              <a:t>软硬件协同设计克服了传统设计方法中把软件和硬件分开设计而带来的种种弊端，通过挖掘软硬件之间的协同性，达到系统高效工作的目的。通过协同设计，可以充分利用现有资源，缩短系统开发周期，降低系统成本，提高系统性能。协同设计技术在系统设计中的应用越来越广泛，作用也将越来越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hangingPunct="1">
              <a:defRPr/>
            </a:pPr>
            <a:r>
              <a:rPr lang="zh-CN" altLang="en-US" b="1" cap="small" dirty="0">
                <a:latin typeface="微软雅黑" panose="020B0503020204020204" charset="-122"/>
                <a:ea typeface="微软雅黑" panose="020B0503020204020204" charset="-122"/>
              </a:rPr>
              <a:t>感谢观看</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9" name="矩形 6"/>
          <p:cNvSpPr/>
          <p:nvPr/>
        </p:nvSpPr>
        <p:spPr bwMode="auto">
          <a:xfrm flipH="1">
            <a:off x="5517807" y="1106777"/>
            <a:ext cx="6705943" cy="1216748"/>
          </a:xfrm>
          <a:custGeom>
            <a:avLst/>
            <a:gdLst>
              <a:gd name="connsiteX0" fmla="*/ 0 w 9220200"/>
              <a:gd name="connsiteY0" fmla="*/ 0 h 1238250"/>
              <a:gd name="connsiteX1" fmla="*/ 9220200 w 9220200"/>
              <a:gd name="connsiteY1" fmla="*/ 0 h 1238250"/>
              <a:gd name="connsiteX2" fmla="*/ 9220200 w 9220200"/>
              <a:gd name="connsiteY2" fmla="*/ 1238250 h 1238250"/>
              <a:gd name="connsiteX3" fmla="*/ 0 w 9220200"/>
              <a:gd name="connsiteY3" fmla="*/ 1238250 h 1238250"/>
              <a:gd name="connsiteX4" fmla="*/ 0 w 9220200"/>
              <a:gd name="connsiteY4" fmla="*/ 0 h 1238250"/>
              <a:gd name="connsiteX0-1" fmla="*/ 19050 w 9239250"/>
              <a:gd name="connsiteY0-2" fmla="*/ 0 h 1676400"/>
              <a:gd name="connsiteX1-3" fmla="*/ 9239250 w 9239250"/>
              <a:gd name="connsiteY1-4" fmla="*/ 0 h 1676400"/>
              <a:gd name="connsiteX2-5" fmla="*/ 9239250 w 9239250"/>
              <a:gd name="connsiteY2-6" fmla="*/ 1238250 h 1676400"/>
              <a:gd name="connsiteX3-7" fmla="*/ 0 w 9239250"/>
              <a:gd name="connsiteY3-8" fmla="*/ 1676400 h 1676400"/>
              <a:gd name="connsiteX4-9" fmla="*/ 19050 w 9239250"/>
              <a:gd name="connsiteY4-10" fmla="*/ 0 h 167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39250" h="1676400">
                <a:moveTo>
                  <a:pt x="19050" y="0"/>
                </a:moveTo>
                <a:lnTo>
                  <a:pt x="9239250" y="0"/>
                </a:lnTo>
                <a:lnTo>
                  <a:pt x="9239250" y="1238250"/>
                </a:lnTo>
                <a:lnTo>
                  <a:pt x="0" y="1676400"/>
                </a:lnTo>
                <a:lnTo>
                  <a:pt x="1905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20" name="矩形 19"/>
          <p:cNvSpPr/>
          <p:nvPr/>
        </p:nvSpPr>
        <p:spPr bwMode="auto">
          <a:xfrm flipH="1">
            <a:off x="5517807" y="1106777"/>
            <a:ext cx="6692116" cy="898734"/>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6161" name="文本框 16"/>
          <p:cNvSpPr>
            <a:spLocks noChangeArrowheads="1"/>
          </p:cNvSpPr>
          <p:nvPr/>
        </p:nvSpPr>
        <p:spPr bwMode="auto">
          <a:xfrm flipH="1">
            <a:off x="7534889" y="1347643"/>
            <a:ext cx="26854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zh-CN" altLang="en-US" sz="2800" b="1" dirty="0">
                <a:sym typeface="+mn-ea"/>
              </a:rPr>
              <a:t>嵌入式系统相关</a:t>
            </a:r>
          </a:p>
        </p:txBody>
      </p:sp>
      <p:sp>
        <p:nvSpPr>
          <p:cNvPr id="8" name="矩形 6"/>
          <p:cNvSpPr/>
          <p:nvPr/>
        </p:nvSpPr>
        <p:spPr bwMode="auto">
          <a:xfrm>
            <a:off x="0" y="2571173"/>
            <a:ext cx="6705943" cy="1216748"/>
          </a:xfrm>
          <a:custGeom>
            <a:avLst/>
            <a:gdLst>
              <a:gd name="connsiteX0" fmla="*/ 0 w 9220200"/>
              <a:gd name="connsiteY0" fmla="*/ 0 h 1238250"/>
              <a:gd name="connsiteX1" fmla="*/ 9220200 w 9220200"/>
              <a:gd name="connsiteY1" fmla="*/ 0 h 1238250"/>
              <a:gd name="connsiteX2" fmla="*/ 9220200 w 9220200"/>
              <a:gd name="connsiteY2" fmla="*/ 1238250 h 1238250"/>
              <a:gd name="connsiteX3" fmla="*/ 0 w 9220200"/>
              <a:gd name="connsiteY3" fmla="*/ 1238250 h 1238250"/>
              <a:gd name="connsiteX4" fmla="*/ 0 w 9220200"/>
              <a:gd name="connsiteY4" fmla="*/ 0 h 1238250"/>
              <a:gd name="connsiteX0-1" fmla="*/ 19050 w 9239250"/>
              <a:gd name="connsiteY0-2" fmla="*/ 0 h 1676400"/>
              <a:gd name="connsiteX1-3" fmla="*/ 9239250 w 9239250"/>
              <a:gd name="connsiteY1-4" fmla="*/ 0 h 1676400"/>
              <a:gd name="connsiteX2-5" fmla="*/ 9239250 w 9239250"/>
              <a:gd name="connsiteY2-6" fmla="*/ 1238250 h 1676400"/>
              <a:gd name="connsiteX3-7" fmla="*/ 0 w 9239250"/>
              <a:gd name="connsiteY3-8" fmla="*/ 1676400 h 1676400"/>
              <a:gd name="connsiteX4-9" fmla="*/ 19050 w 9239250"/>
              <a:gd name="connsiteY4-10" fmla="*/ 0 h 167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39250" h="1676400">
                <a:moveTo>
                  <a:pt x="19050" y="0"/>
                </a:moveTo>
                <a:lnTo>
                  <a:pt x="9239250" y="0"/>
                </a:lnTo>
                <a:lnTo>
                  <a:pt x="9239250" y="1238250"/>
                </a:lnTo>
                <a:lnTo>
                  <a:pt x="0" y="1676400"/>
                </a:lnTo>
                <a:lnTo>
                  <a:pt x="1905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9" name="矩形 8"/>
          <p:cNvSpPr/>
          <p:nvPr/>
        </p:nvSpPr>
        <p:spPr bwMode="auto">
          <a:xfrm>
            <a:off x="0" y="2571173"/>
            <a:ext cx="6692116" cy="898734"/>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6158" name="文本框 16"/>
          <p:cNvSpPr>
            <a:spLocks noChangeArrowheads="1"/>
          </p:cNvSpPr>
          <p:nvPr/>
        </p:nvSpPr>
        <p:spPr bwMode="auto">
          <a:xfrm flipH="1">
            <a:off x="676872" y="2746214"/>
            <a:ext cx="533781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r" eaLnBrk="1" hangingPunct="1">
              <a:lnSpc>
                <a:spcPct val="100000"/>
              </a:lnSpc>
              <a:spcBef>
                <a:spcPct val="0"/>
              </a:spcBef>
              <a:buFontTx/>
              <a:buNone/>
            </a:pPr>
            <a:r>
              <a:rPr lang="zh-CN" altLang="en-US" sz="2800" b="1">
                <a:latin typeface="微软雅黑" panose="020B0503020204020204" charset="-122"/>
                <a:ea typeface="微软雅黑" panose="020B0503020204020204" charset="-122"/>
                <a:cs typeface="Open Sans Light"/>
              </a:rPr>
              <a:t>传统设计方法  </a:t>
            </a:r>
            <a:r>
              <a:rPr lang="en-US" altLang="zh-CN" sz="2800" b="1">
                <a:latin typeface="微软雅黑" panose="020B0503020204020204" charset="-122"/>
                <a:ea typeface="微软雅黑" panose="020B0503020204020204" charset="-122"/>
                <a:cs typeface="Open Sans Light"/>
              </a:rPr>
              <a:t>VS  </a:t>
            </a:r>
            <a:r>
              <a:rPr lang="zh-CN" altLang="en-US" sz="2800" b="1">
                <a:latin typeface="微软雅黑" panose="020B0503020204020204" charset="-122"/>
                <a:ea typeface="微软雅黑" panose="020B0503020204020204" charset="-122"/>
                <a:cs typeface="Open Sans Light"/>
              </a:rPr>
              <a:t>软硬协同设计</a:t>
            </a:r>
          </a:p>
        </p:txBody>
      </p:sp>
      <p:sp>
        <p:nvSpPr>
          <p:cNvPr id="10" name="矩形 6"/>
          <p:cNvSpPr/>
          <p:nvPr/>
        </p:nvSpPr>
        <p:spPr bwMode="auto">
          <a:xfrm flipH="1">
            <a:off x="5517807" y="4035569"/>
            <a:ext cx="6705943" cy="1216748"/>
          </a:xfrm>
          <a:custGeom>
            <a:avLst/>
            <a:gdLst>
              <a:gd name="connsiteX0" fmla="*/ 0 w 9220200"/>
              <a:gd name="connsiteY0" fmla="*/ 0 h 1238250"/>
              <a:gd name="connsiteX1" fmla="*/ 9220200 w 9220200"/>
              <a:gd name="connsiteY1" fmla="*/ 0 h 1238250"/>
              <a:gd name="connsiteX2" fmla="*/ 9220200 w 9220200"/>
              <a:gd name="connsiteY2" fmla="*/ 1238250 h 1238250"/>
              <a:gd name="connsiteX3" fmla="*/ 0 w 9220200"/>
              <a:gd name="connsiteY3" fmla="*/ 1238250 h 1238250"/>
              <a:gd name="connsiteX4" fmla="*/ 0 w 9220200"/>
              <a:gd name="connsiteY4" fmla="*/ 0 h 1238250"/>
              <a:gd name="connsiteX0-1" fmla="*/ 19050 w 9239250"/>
              <a:gd name="connsiteY0-2" fmla="*/ 0 h 1676400"/>
              <a:gd name="connsiteX1-3" fmla="*/ 9239250 w 9239250"/>
              <a:gd name="connsiteY1-4" fmla="*/ 0 h 1676400"/>
              <a:gd name="connsiteX2-5" fmla="*/ 9239250 w 9239250"/>
              <a:gd name="connsiteY2-6" fmla="*/ 1238250 h 1676400"/>
              <a:gd name="connsiteX3-7" fmla="*/ 0 w 9239250"/>
              <a:gd name="connsiteY3-8" fmla="*/ 1676400 h 1676400"/>
              <a:gd name="connsiteX4-9" fmla="*/ 19050 w 9239250"/>
              <a:gd name="connsiteY4-10" fmla="*/ 0 h 167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39250" h="1676400">
                <a:moveTo>
                  <a:pt x="19050" y="0"/>
                </a:moveTo>
                <a:lnTo>
                  <a:pt x="9239250" y="0"/>
                </a:lnTo>
                <a:lnTo>
                  <a:pt x="9239250" y="1238250"/>
                </a:lnTo>
                <a:lnTo>
                  <a:pt x="0" y="1676400"/>
                </a:lnTo>
                <a:lnTo>
                  <a:pt x="1905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1" name="矩形 10"/>
          <p:cNvSpPr/>
          <p:nvPr/>
        </p:nvSpPr>
        <p:spPr bwMode="auto">
          <a:xfrm flipH="1">
            <a:off x="5517807" y="4035569"/>
            <a:ext cx="6692116" cy="898734"/>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6155" name="文本框 16"/>
          <p:cNvSpPr>
            <a:spLocks noChangeArrowheads="1"/>
          </p:cNvSpPr>
          <p:nvPr/>
        </p:nvSpPr>
        <p:spPr bwMode="auto">
          <a:xfrm flipH="1">
            <a:off x="7356802" y="4210846"/>
            <a:ext cx="302768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zh-CN" altLang="en-US" sz="2800" b="1">
                <a:latin typeface="微软雅黑" panose="020B0503020204020204" charset="-122"/>
                <a:ea typeface="微软雅黑" panose="020B0503020204020204" charset="-122"/>
                <a:cs typeface="Open Sans Light"/>
                <a:sym typeface="+mn-ea"/>
              </a:rPr>
              <a:t>软硬协同设计相关</a:t>
            </a:r>
          </a:p>
        </p:txBody>
      </p:sp>
      <p:sp>
        <p:nvSpPr>
          <p:cNvPr id="16" name="矩形 6"/>
          <p:cNvSpPr/>
          <p:nvPr/>
        </p:nvSpPr>
        <p:spPr bwMode="auto">
          <a:xfrm>
            <a:off x="0" y="5499964"/>
            <a:ext cx="6705943" cy="1216748"/>
          </a:xfrm>
          <a:custGeom>
            <a:avLst/>
            <a:gdLst>
              <a:gd name="connsiteX0" fmla="*/ 0 w 9220200"/>
              <a:gd name="connsiteY0" fmla="*/ 0 h 1238250"/>
              <a:gd name="connsiteX1" fmla="*/ 9220200 w 9220200"/>
              <a:gd name="connsiteY1" fmla="*/ 0 h 1238250"/>
              <a:gd name="connsiteX2" fmla="*/ 9220200 w 9220200"/>
              <a:gd name="connsiteY2" fmla="*/ 1238250 h 1238250"/>
              <a:gd name="connsiteX3" fmla="*/ 0 w 9220200"/>
              <a:gd name="connsiteY3" fmla="*/ 1238250 h 1238250"/>
              <a:gd name="connsiteX4" fmla="*/ 0 w 9220200"/>
              <a:gd name="connsiteY4" fmla="*/ 0 h 1238250"/>
              <a:gd name="connsiteX0-1" fmla="*/ 19050 w 9239250"/>
              <a:gd name="connsiteY0-2" fmla="*/ 0 h 1676400"/>
              <a:gd name="connsiteX1-3" fmla="*/ 9239250 w 9239250"/>
              <a:gd name="connsiteY1-4" fmla="*/ 0 h 1676400"/>
              <a:gd name="connsiteX2-5" fmla="*/ 9239250 w 9239250"/>
              <a:gd name="connsiteY2-6" fmla="*/ 1238250 h 1676400"/>
              <a:gd name="connsiteX3-7" fmla="*/ 0 w 9239250"/>
              <a:gd name="connsiteY3-8" fmla="*/ 1676400 h 1676400"/>
              <a:gd name="connsiteX4-9" fmla="*/ 19050 w 9239250"/>
              <a:gd name="connsiteY4-10" fmla="*/ 0 h 167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39250" h="1676400">
                <a:moveTo>
                  <a:pt x="19050" y="0"/>
                </a:moveTo>
                <a:lnTo>
                  <a:pt x="9239250" y="0"/>
                </a:lnTo>
                <a:lnTo>
                  <a:pt x="9239250" y="1238250"/>
                </a:lnTo>
                <a:lnTo>
                  <a:pt x="0" y="1676400"/>
                </a:lnTo>
                <a:lnTo>
                  <a:pt x="19050" y="0"/>
                </a:lnTo>
                <a:close/>
              </a:path>
            </a:pathLst>
          </a:custGeom>
          <a:solidFill>
            <a:srgbClr val="43646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7" name="矩形 16"/>
          <p:cNvSpPr/>
          <p:nvPr/>
        </p:nvSpPr>
        <p:spPr bwMode="auto">
          <a:xfrm>
            <a:off x="0" y="5499964"/>
            <a:ext cx="6692116" cy="898734"/>
          </a:xfrm>
          <a:prstGeom prst="rect">
            <a:avLst/>
          </a:prstGeom>
          <a:solidFill>
            <a:srgbClr val="5A86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6152" name="文本框 16"/>
          <p:cNvSpPr>
            <a:spLocks noChangeArrowheads="1"/>
          </p:cNvSpPr>
          <p:nvPr/>
        </p:nvSpPr>
        <p:spPr bwMode="auto">
          <a:xfrm flipH="1">
            <a:off x="2215287" y="5675148"/>
            <a:ext cx="160528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r" eaLnBrk="1" hangingPunct="1">
              <a:lnSpc>
                <a:spcPct val="100000"/>
              </a:lnSpc>
              <a:spcBef>
                <a:spcPct val="0"/>
              </a:spcBef>
              <a:buFontTx/>
              <a:buNone/>
            </a:pPr>
            <a:r>
              <a:rPr lang="zh-CN" altLang="en-US" sz="2800" b="1" dirty="0">
                <a:latin typeface="微软雅黑" panose="020B0503020204020204" charset="-122"/>
                <a:ea typeface="微软雅黑" panose="020B0503020204020204" charset="-122"/>
                <a:cs typeface="Open Sans Light"/>
              </a:rPr>
              <a:t>实例分析</a:t>
            </a:r>
          </a:p>
        </p:txBody>
      </p:sp>
      <p:sp>
        <p:nvSpPr>
          <p:cNvPr id="3" name="文本框 2"/>
          <p:cNvSpPr txBox="1"/>
          <p:nvPr/>
        </p:nvSpPr>
        <p:spPr>
          <a:xfrm>
            <a:off x="852608" y="768245"/>
            <a:ext cx="2427484" cy="1097280"/>
          </a:xfrm>
          <a:prstGeom prst="rect">
            <a:avLst/>
          </a:prstGeom>
          <a:noFill/>
        </p:spPr>
        <p:txBody>
          <a:bodyPr wrap="square" rtlCol="0">
            <a:spAutoFit/>
          </a:bodyPr>
          <a:lstStyle/>
          <a:p>
            <a:pPr algn="dist"/>
            <a:r>
              <a:rPr lang="zh-CN" altLang="en-US" sz="6600" dirty="0">
                <a:solidFill>
                  <a:srgbClr val="43646B"/>
                </a:solidFill>
              </a:rPr>
              <a:t>目录</a:t>
            </a:r>
          </a:p>
        </p:txBody>
      </p:sp>
    </p:spTree>
    <p:custDataLst>
      <p:tags r:id="rId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61"/>
                                        </p:tgtEl>
                                        <p:attrNameLst>
                                          <p:attrName>style.visibility</p:attrName>
                                        </p:attrNameLst>
                                      </p:cBhvr>
                                      <p:to>
                                        <p:strVal val="visible"/>
                                      </p:to>
                                    </p:set>
                                    <p:anim calcmode="lin" valueType="num">
                                      <p:cBhvr additive="base">
                                        <p:cTn id="15" dur="500" fill="hold"/>
                                        <p:tgtEl>
                                          <p:spTgt spid="6161"/>
                                        </p:tgtEl>
                                        <p:attrNameLst>
                                          <p:attrName>ppt_x</p:attrName>
                                        </p:attrNameLst>
                                      </p:cBhvr>
                                      <p:tavLst>
                                        <p:tav tm="0">
                                          <p:val>
                                            <p:strVal val="1+#ppt_w/2"/>
                                          </p:val>
                                        </p:tav>
                                        <p:tav tm="100000">
                                          <p:val>
                                            <p:strVal val="#ppt_x"/>
                                          </p:val>
                                        </p:tav>
                                      </p:tavLst>
                                    </p:anim>
                                    <p:anim calcmode="lin" valueType="num">
                                      <p:cBhvr additive="base">
                                        <p:cTn id="16" dur="500" fill="hold"/>
                                        <p:tgtEl>
                                          <p:spTgt spid="616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158"/>
                                        </p:tgtEl>
                                        <p:attrNameLst>
                                          <p:attrName>style.visibility</p:attrName>
                                        </p:attrNameLst>
                                      </p:cBhvr>
                                      <p:to>
                                        <p:strVal val="visible"/>
                                      </p:to>
                                    </p:set>
                                    <p:anim calcmode="lin" valueType="num">
                                      <p:cBhvr additive="base">
                                        <p:cTn id="29" dur="500" fill="hold"/>
                                        <p:tgtEl>
                                          <p:spTgt spid="6158"/>
                                        </p:tgtEl>
                                        <p:attrNameLst>
                                          <p:attrName>ppt_x</p:attrName>
                                        </p:attrNameLst>
                                      </p:cBhvr>
                                      <p:tavLst>
                                        <p:tav tm="0">
                                          <p:val>
                                            <p:strVal val="0-#ppt_w/2"/>
                                          </p:val>
                                        </p:tav>
                                        <p:tav tm="100000">
                                          <p:val>
                                            <p:strVal val="#ppt_x"/>
                                          </p:val>
                                        </p:tav>
                                      </p:tavLst>
                                    </p:anim>
                                    <p:anim calcmode="lin" valueType="num">
                                      <p:cBhvr additive="base">
                                        <p:cTn id="30" dur="500" fill="hold"/>
                                        <p:tgtEl>
                                          <p:spTgt spid="615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6155"/>
                                        </p:tgtEl>
                                        <p:attrNameLst>
                                          <p:attrName>style.visibility</p:attrName>
                                        </p:attrNameLst>
                                      </p:cBhvr>
                                      <p:to>
                                        <p:strVal val="visible"/>
                                      </p:to>
                                    </p:set>
                                    <p:anim calcmode="lin" valueType="num">
                                      <p:cBhvr additive="base">
                                        <p:cTn id="43" dur="500" fill="hold"/>
                                        <p:tgtEl>
                                          <p:spTgt spid="6155"/>
                                        </p:tgtEl>
                                        <p:attrNameLst>
                                          <p:attrName>ppt_x</p:attrName>
                                        </p:attrNameLst>
                                      </p:cBhvr>
                                      <p:tavLst>
                                        <p:tav tm="0">
                                          <p:val>
                                            <p:strVal val="1+#ppt_w/2"/>
                                          </p:val>
                                        </p:tav>
                                        <p:tav tm="100000">
                                          <p:val>
                                            <p:strVal val="#ppt_x"/>
                                          </p:val>
                                        </p:tav>
                                      </p:tavLst>
                                    </p:anim>
                                    <p:anim calcmode="lin" valueType="num">
                                      <p:cBhvr additive="base">
                                        <p:cTn id="44"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0-#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6152"/>
                                        </p:tgtEl>
                                        <p:attrNameLst>
                                          <p:attrName>style.visibility</p:attrName>
                                        </p:attrNameLst>
                                      </p:cBhvr>
                                      <p:to>
                                        <p:strVal val="visible"/>
                                      </p:to>
                                    </p:set>
                                    <p:anim calcmode="lin" valueType="num">
                                      <p:cBhvr additive="base">
                                        <p:cTn id="57" dur="500" fill="hold"/>
                                        <p:tgtEl>
                                          <p:spTgt spid="6152"/>
                                        </p:tgtEl>
                                        <p:attrNameLst>
                                          <p:attrName>ppt_x</p:attrName>
                                        </p:attrNameLst>
                                      </p:cBhvr>
                                      <p:tavLst>
                                        <p:tav tm="0">
                                          <p:val>
                                            <p:strVal val="0-#ppt_w/2"/>
                                          </p:val>
                                        </p:tav>
                                        <p:tav tm="100000">
                                          <p:val>
                                            <p:strVal val="#ppt_x"/>
                                          </p:val>
                                        </p:tav>
                                      </p:tavLst>
                                    </p:anim>
                                    <p:anim calcmode="lin" valueType="num">
                                      <p:cBhvr additive="base">
                                        <p:cTn id="58" dur="500" fill="hold"/>
                                        <p:tgtEl>
                                          <p:spTgt spid="6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6161" grpId="0"/>
      <p:bldP spid="8" grpId="0" animBg="1"/>
      <p:bldP spid="9" grpId="0" animBg="1"/>
      <p:bldP spid="6158" grpId="0"/>
      <p:bldP spid="10" grpId="0" animBg="1"/>
      <p:bldP spid="11" grpId="0" animBg="1"/>
      <p:bldP spid="6155" grpId="0"/>
      <p:bldP spid="16" grpId="0" animBg="1"/>
      <p:bldP spid="17" grpId="0" animBg="1"/>
      <p:bldP spid="61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0000"/>
              </a:lnSpc>
            </a:pPr>
            <a:r>
              <a:rPr lang="zh-CN" altLang="en-US" sz="2000" dirty="0"/>
              <a:t>嵌入式系统：</a:t>
            </a:r>
            <a:r>
              <a:rPr lang="en-US" altLang="zh-CN" sz="2000" dirty="0"/>
              <a:t> </a:t>
            </a:r>
            <a:endParaRPr lang="en-US" altLang="zh-CN" sz="2000" dirty="0"/>
          </a:p>
          <a:p>
            <a:pPr lvl="1" algn="just">
              <a:lnSpc>
                <a:spcPct val="120000"/>
              </a:lnSpc>
            </a:pPr>
            <a:r>
              <a:rPr lang="en-US" altLang="zh-CN" dirty="0" smtClean="0"/>
              <a:t>适应应用系统对功能</a:t>
            </a:r>
            <a:r>
              <a:rPr lang="en-US" altLang="zh-CN" dirty="0"/>
              <a:t>、可靠性、成本、体积、功耗严格要求的专用计算机系统</a:t>
            </a:r>
            <a:r>
              <a:rPr lang="en-US" altLang="zh-CN" sz="1600" dirty="0" smtClean="0"/>
              <a:t>。</a:t>
            </a:r>
          </a:p>
          <a:p>
            <a:pPr lvl="1" algn="just">
              <a:lnSpc>
                <a:spcPct val="120000"/>
              </a:lnSpc>
            </a:pPr>
            <a:endParaRPr lang="en-US" altLang="zh-CN" sz="1600" dirty="0"/>
          </a:p>
          <a:p>
            <a:pPr algn="just">
              <a:lnSpc>
                <a:spcPct val="120000"/>
              </a:lnSpc>
            </a:pPr>
            <a:r>
              <a:rPr lang="en-US" altLang="zh-CN" sz="2000" dirty="0"/>
              <a:t>包含</a:t>
            </a:r>
            <a:r>
              <a:rPr lang="en-US" altLang="zh-CN" sz="2000" dirty="0" smtClean="0"/>
              <a:t>:</a:t>
            </a:r>
          </a:p>
          <a:p>
            <a:pPr algn="just">
              <a:lnSpc>
                <a:spcPct val="120000"/>
              </a:lnSpc>
            </a:pPr>
            <a:r>
              <a:rPr lang="en-US" altLang="zh-CN" sz="2000" dirty="0" smtClean="0"/>
              <a:t>（</a:t>
            </a:r>
            <a:r>
              <a:rPr lang="en-US" altLang="zh-CN" sz="2000" dirty="0"/>
              <a:t>1）</a:t>
            </a:r>
            <a:r>
              <a:rPr lang="en-US" altLang="zh-CN" sz="2000" dirty="0" smtClean="0"/>
              <a:t>硬件层</a:t>
            </a:r>
            <a:endParaRPr lang="en-US" altLang="zh-CN" sz="2000" dirty="0"/>
          </a:p>
          <a:p>
            <a:pPr algn="just">
              <a:lnSpc>
                <a:spcPct val="120000"/>
              </a:lnSpc>
            </a:pPr>
            <a:r>
              <a:rPr lang="en-US" altLang="zh-CN" sz="2000" dirty="0"/>
              <a:t>（2）</a:t>
            </a:r>
            <a:r>
              <a:rPr lang="en-US" altLang="zh-CN" sz="2000" dirty="0" smtClean="0"/>
              <a:t>中间层</a:t>
            </a:r>
            <a:endParaRPr lang="zh-CN" altLang="en-US" sz="2000" dirty="0"/>
          </a:p>
          <a:p>
            <a:pPr algn="just">
              <a:lnSpc>
                <a:spcPct val="120000"/>
              </a:lnSpc>
            </a:pPr>
            <a:r>
              <a:rPr lang="zh-CN" altLang="en-US" sz="2000" dirty="0"/>
              <a:t>（3）系统</a:t>
            </a:r>
            <a:r>
              <a:rPr lang="zh-CN" altLang="en-US" sz="2000" dirty="0" smtClean="0"/>
              <a:t>软件层</a:t>
            </a:r>
            <a:endParaRPr lang="zh-CN" altLang="en-US" sz="2000" dirty="0"/>
          </a:p>
          <a:p>
            <a:pPr algn="just">
              <a:lnSpc>
                <a:spcPct val="120000"/>
              </a:lnSpc>
            </a:pPr>
            <a:r>
              <a:rPr lang="zh-CN" altLang="en-US" sz="2000" dirty="0"/>
              <a:t>（4）应用</a:t>
            </a:r>
            <a:r>
              <a:rPr lang="zh-CN" altLang="en-US" sz="2000" dirty="0" smtClean="0"/>
              <a:t>软件</a:t>
            </a:r>
            <a:endParaRPr lang="zh-CN" altLang="en-US" sz="2000" dirty="0"/>
          </a:p>
        </p:txBody>
      </p:sp>
      <p:sp>
        <p:nvSpPr>
          <p:cNvPr id="2" name="标题 1"/>
          <p:cNvSpPr>
            <a:spLocks noGrp="1"/>
          </p:cNvSpPr>
          <p:nvPr>
            <p:ph type="title"/>
          </p:nvPr>
        </p:nvSpPr>
        <p:spPr/>
        <p:txBody>
          <a:bodyPr vert="horz" wrap="square" lIns="91440" tIns="45720" rIns="91440" bIns="45720" rtlCol="0" anchor="ctr">
            <a:normAutofit/>
          </a:bodyPr>
          <a:lstStyle/>
          <a:p>
            <a:r>
              <a:rPr lang="zh-CN" altLang="en-US" dirty="0"/>
              <a:t>嵌入式系统概述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2000"/>
                                        <p:tgtEl>
                                          <p:spTgt spid="3">
                                            <p:txEl>
                                              <p:pRg st="4" end="4"/>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2000"/>
                                        <p:tgtEl>
                                          <p:spTgt spid="3">
                                            <p:txEl>
                                              <p:pRg st="5" end="5"/>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2000"/>
                                        <p:tgtEl>
                                          <p:spTgt spid="3">
                                            <p:txEl>
                                              <p:pRg st="6" end="6"/>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ox(in)">
                                      <p:cBhvr>
                                        <p:cTn id="2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传统的嵌入式系统设计</a:t>
            </a:r>
          </a:p>
        </p:txBody>
      </p:sp>
      <p:pic>
        <p:nvPicPr>
          <p:cNvPr id="4" name="内容占位符 3"/>
          <p:cNvPicPr>
            <a:picLocks noGrp="1" noChangeAspect="1"/>
          </p:cNvPicPr>
          <p:nvPr>
            <p:ph idx="1"/>
          </p:nvPr>
        </p:nvPicPr>
        <p:blipFill>
          <a:blip r:embed="rId4"/>
          <a:stretch>
            <a:fillRect/>
          </a:stretch>
        </p:blipFill>
        <p:spPr>
          <a:xfrm>
            <a:off x="1257300" y="1981260"/>
            <a:ext cx="3648710" cy="3365500"/>
          </a:xfrm>
          <a:prstGeom prst="rect">
            <a:avLst/>
          </a:prstGeom>
        </p:spPr>
      </p:pic>
      <p:sp>
        <p:nvSpPr>
          <p:cNvPr id="5" name="文本框 4"/>
          <p:cNvSpPr txBox="1"/>
          <p:nvPr/>
        </p:nvSpPr>
        <p:spPr>
          <a:xfrm>
            <a:off x="5520690" y="2232849"/>
            <a:ext cx="4570482" cy="2862322"/>
          </a:xfrm>
          <a:prstGeom prst="rect">
            <a:avLst/>
          </a:prstGeom>
          <a:noFill/>
        </p:spPr>
        <p:txBody>
          <a:bodyPr wrap="none" rtlCol="0">
            <a:spAutoFit/>
          </a:bodyPr>
          <a:lstStyle/>
          <a:p>
            <a:r>
              <a:rPr lang="zh-CN" altLang="en-US" dirty="0"/>
              <a:t>缺点</a:t>
            </a:r>
            <a:r>
              <a:rPr lang="zh-CN" altLang="en-US" dirty="0" smtClean="0"/>
              <a:t>：</a:t>
            </a:r>
            <a:endParaRPr lang="en-US" altLang="zh-CN" dirty="0" smtClean="0"/>
          </a:p>
          <a:p>
            <a:endParaRPr lang="zh-CN" altLang="en-US" dirty="0"/>
          </a:p>
          <a:p>
            <a:r>
              <a:rPr lang="zh-CN" altLang="en-US" dirty="0" smtClean="0"/>
              <a:t>硬件</a:t>
            </a:r>
            <a:r>
              <a:rPr lang="zh-CN" altLang="en-US" dirty="0"/>
              <a:t>设计具有</a:t>
            </a:r>
            <a:r>
              <a:rPr lang="zh-CN" altLang="en-US" dirty="0" smtClean="0"/>
              <a:t>盲目性</a:t>
            </a:r>
            <a:endParaRPr lang="en-US" altLang="zh-CN" dirty="0" smtClean="0"/>
          </a:p>
          <a:p>
            <a:endParaRPr lang="zh-CN" altLang="en-US" dirty="0"/>
          </a:p>
          <a:p>
            <a:r>
              <a:rPr lang="zh-CN" altLang="en-US" dirty="0" smtClean="0"/>
              <a:t>系统</a:t>
            </a:r>
            <a:r>
              <a:rPr lang="zh-CN" altLang="en-US" dirty="0"/>
              <a:t>优化只能改善硬</a:t>
            </a:r>
            <a:r>
              <a:rPr lang="en-US" altLang="zh-CN" dirty="0"/>
              <a:t>/</a:t>
            </a:r>
            <a:r>
              <a:rPr lang="zh-CN" altLang="en-US" dirty="0"/>
              <a:t>软件各自的</a:t>
            </a:r>
            <a:r>
              <a:rPr lang="zh-CN" altLang="en-US" dirty="0" smtClean="0"/>
              <a:t>性能</a:t>
            </a:r>
            <a:endParaRPr lang="en-US" altLang="zh-CN" dirty="0" smtClean="0"/>
          </a:p>
          <a:p>
            <a:endParaRPr lang="en-US" altLang="zh-CN" dirty="0"/>
          </a:p>
          <a:p>
            <a:r>
              <a:rPr lang="zh-CN" altLang="en-US" dirty="0" smtClean="0"/>
              <a:t>难以充分</a:t>
            </a:r>
            <a:r>
              <a:rPr lang="zh-CN" altLang="en-US" dirty="0"/>
              <a:t>利用软硬件</a:t>
            </a:r>
            <a:r>
              <a:rPr lang="zh-CN" altLang="en-US" dirty="0" smtClean="0"/>
              <a:t>资源</a:t>
            </a:r>
            <a:endParaRPr lang="en-US" altLang="zh-CN" dirty="0" smtClean="0"/>
          </a:p>
          <a:p>
            <a:endParaRPr lang="en-US" altLang="zh-CN" dirty="0"/>
          </a:p>
          <a:p>
            <a:r>
              <a:rPr lang="zh-CN" altLang="en-US" dirty="0" smtClean="0"/>
              <a:t>难以</a:t>
            </a:r>
            <a:r>
              <a:rPr lang="zh-CN" altLang="en-US" dirty="0"/>
              <a:t>适应现代复杂大规模的系统设计任务。</a:t>
            </a:r>
          </a:p>
          <a:p>
            <a:endParaRPr kumimoji="1"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软硬协同系统设计</a:t>
            </a:r>
          </a:p>
        </p:txBody>
      </p:sp>
      <p:pic>
        <p:nvPicPr>
          <p:cNvPr id="11" name="内容占位符 4"/>
          <p:cNvPicPr>
            <a:picLocks noGrp="1" noChangeAspect="1"/>
          </p:cNvPicPr>
          <p:nvPr>
            <p:ph idx="1"/>
          </p:nvPr>
        </p:nvPicPr>
        <p:blipFill>
          <a:blip r:embed="rId4"/>
          <a:stretch>
            <a:fillRect/>
          </a:stretch>
        </p:blipFill>
        <p:spPr>
          <a:xfrm>
            <a:off x="1112520" y="1844100"/>
            <a:ext cx="3890645" cy="3670300"/>
          </a:xfrm>
          <a:prstGeom prst="rect">
            <a:avLst/>
          </a:prstGeom>
          <a:noFill/>
          <a:ln>
            <a:noFill/>
          </a:ln>
        </p:spPr>
      </p:pic>
      <p:sp>
        <p:nvSpPr>
          <p:cNvPr id="4" name="文本框 3"/>
          <p:cNvSpPr txBox="1"/>
          <p:nvPr/>
        </p:nvSpPr>
        <p:spPr>
          <a:xfrm>
            <a:off x="5916930" y="2240280"/>
            <a:ext cx="29120306" cy="2585323"/>
          </a:xfrm>
          <a:prstGeom prst="rect">
            <a:avLst/>
          </a:prstGeom>
          <a:noFill/>
        </p:spPr>
        <p:txBody>
          <a:bodyPr wrap="square" rtlCol="0">
            <a:spAutoFit/>
          </a:bodyPr>
          <a:lstStyle/>
          <a:p>
            <a:r>
              <a:rPr lang="zh-CN" altLang="en-US" dirty="0"/>
              <a:t>优点：</a:t>
            </a:r>
          </a:p>
          <a:p>
            <a:r>
              <a:rPr lang="zh-CN" altLang="en-US" dirty="0" smtClean="0"/>
              <a:t>考虑</a:t>
            </a:r>
            <a:r>
              <a:rPr lang="zh-CN" altLang="en-US" dirty="0"/>
              <a:t>到了现有软硬件</a:t>
            </a:r>
            <a:r>
              <a:rPr lang="zh-CN" altLang="en-US" dirty="0" smtClean="0"/>
              <a:t>资源</a:t>
            </a:r>
            <a:endParaRPr lang="en-US" altLang="zh-CN" dirty="0" smtClean="0"/>
          </a:p>
          <a:p>
            <a:endParaRPr lang="en-US" altLang="zh-CN" dirty="0" smtClean="0"/>
          </a:p>
          <a:p>
            <a:r>
              <a:rPr lang="zh-CN" altLang="en-US" dirty="0" smtClean="0"/>
              <a:t>软件</a:t>
            </a:r>
            <a:r>
              <a:rPr lang="zh-CN" altLang="en-US" dirty="0"/>
              <a:t>和硬件是相互</a:t>
            </a:r>
            <a:r>
              <a:rPr lang="zh-CN" altLang="en-US" dirty="0" smtClean="0"/>
              <a:t>支持</a:t>
            </a:r>
            <a:endParaRPr lang="en-US" altLang="zh-CN" dirty="0" smtClean="0"/>
          </a:p>
          <a:p>
            <a:endParaRPr lang="en-US" altLang="zh-CN" dirty="0" smtClean="0"/>
          </a:p>
          <a:p>
            <a:r>
              <a:rPr lang="zh-CN" altLang="en-US" dirty="0" smtClean="0"/>
              <a:t>避免</a:t>
            </a:r>
            <a:r>
              <a:rPr lang="zh-CN" altLang="en-US" dirty="0"/>
              <a:t>后期反复</a:t>
            </a:r>
            <a:r>
              <a:rPr lang="zh-CN" altLang="en-US" dirty="0" smtClean="0"/>
              <a:t>修改</a:t>
            </a:r>
            <a:endParaRPr lang="en-US" altLang="zh-CN" dirty="0" smtClean="0"/>
          </a:p>
          <a:p>
            <a:endParaRPr lang="en-US" altLang="zh-CN" dirty="0" smtClean="0"/>
          </a:p>
          <a:p>
            <a:r>
              <a:rPr lang="zh-CN" altLang="en-US" dirty="0" smtClean="0"/>
              <a:t>降低</a:t>
            </a:r>
            <a:r>
              <a:rPr lang="zh-CN" altLang="en-US" dirty="0"/>
              <a:t>成本，提高整体</a:t>
            </a:r>
            <a:r>
              <a:rPr lang="zh-CN" altLang="en-US" dirty="0" smtClean="0"/>
              <a:t>性能</a:t>
            </a:r>
            <a:endParaRPr lang="zh-CN" altLang="en-US" dirty="0"/>
          </a:p>
          <a:p>
            <a:endParaRPr kumimoji="1"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软硬协同系统设计过程</a:t>
            </a:r>
          </a:p>
        </p:txBody>
      </p:sp>
      <p:sp>
        <p:nvSpPr>
          <p:cNvPr id="5" name="椭圆 4"/>
          <p:cNvSpPr/>
          <p:nvPr/>
        </p:nvSpPr>
        <p:spPr>
          <a:xfrm>
            <a:off x="415290" y="1850390"/>
            <a:ext cx="2505075" cy="691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15290" y="3006725"/>
            <a:ext cx="2505075" cy="691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15290" y="4163695"/>
            <a:ext cx="2505075" cy="691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5290" y="5354320"/>
            <a:ext cx="2505075" cy="691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5" idx="4"/>
            <a:endCxn id="7" idx="0"/>
          </p:cNvCxnSpPr>
          <p:nvPr/>
        </p:nvCxnSpPr>
        <p:spPr>
          <a:xfrm>
            <a:off x="1668145" y="2541905"/>
            <a:ext cx="0" cy="464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668145" y="3698240"/>
            <a:ext cx="0" cy="464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667510" y="4889500"/>
            <a:ext cx="0" cy="464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73150" y="2012950"/>
            <a:ext cx="1189990" cy="365760"/>
          </a:xfrm>
          <a:prstGeom prst="rect">
            <a:avLst/>
          </a:prstGeom>
          <a:noFill/>
        </p:spPr>
        <p:txBody>
          <a:bodyPr wrap="square" rtlCol="0">
            <a:spAutoFit/>
          </a:bodyPr>
          <a:lstStyle/>
          <a:p>
            <a:r>
              <a:rPr lang="zh-CN" altLang="en-US"/>
              <a:t>系统描述</a:t>
            </a:r>
          </a:p>
        </p:txBody>
      </p:sp>
      <p:sp>
        <p:nvSpPr>
          <p:cNvPr id="15" name="文本框 14"/>
          <p:cNvSpPr txBox="1"/>
          <p:nvPr/>
        </p:nvSpPr>
        <p:spPr>
          <a:xfrm>
            <a:off x="1073150" y="3169285"/>
            <a:ext cx="1189990" cy="365760"/>
          </a:xfrm>
          <a:prstGeom prst="rect">
            <a:avLst/>
          </a:prstGeom>
          <a:noFill/>
        </p:spPr>
        <p:txBody>
          <a:bodyPr wrap="square" rtlCol="0">
            <a:spAutoFit/>
          </a:bodyPr>
          <a:lstStyle/>
          <a:p>
            <a:r>
              <a:rPr lang="zh-CN" altLang="en-US"/>
              <a:t>系统设计</a:t>
            </a:r>
          </a:p>
        </p:txBody>
      </p:sp>
      <p:sp>
        <p:nvSpPr>
          <p:cNvPr id="16" name="文本框 15"/>
          <p:cNvSpPr txBox="1"/>
          <p:nvPr/>
        </p:nvSpPr>
        <p:spPr>
          <a:xfrm>
            <a:off x="1073150" y="4326890"/>
            <a:ext cx="1189990" cy="365760"/>
          </a:xfrm>
          <a:prstGeom prst="rect">
            <a:avLst/>
          </a:prstGeom>
          <a:noFill/>
        </p:spPr>
        <p:txBody>
          <a:bodyPr wrap="square" rtlCol="0">
            <a:spAutoFit/>
          </a:bodyPr>
          <a:lstStyle/>
          <a:p>
            <a:r>
              <a:rPr lang="zh-CN" altLang="en-US"/>
              <a:t>仿真体验</a:t>
            </a:r>
          </a:p>
        </p:txBody>
      </p:sp>
      <p:sp>
        <p:nvSpPr>
          <p:cNvPr id="17" name="文本框 16"/>
          <p:cNvSpPr txBox="1"/>
          <p:nvPr/>
        </p:nvSpPr>
        <p:spPr>
          <a:xfrm>
            <a:off x="1072515" y="5517515"/>
            <a:ext cx="1189990" cy="365760"/>
          </a:xfrm>
          <a:prstGeom prst="rect">
            <a:avLst/>
          </a:prstGeom>
          <a:noFill/>
        </p:spPr>
        <p:txBody>
          <a:bodyPr wrap="square" rtlCol="0">
            <a:spAutoFit/>
          </a:bodyPr>
          <a:lstStyle/>
          <a:p>
            <a:r>
              <a:rPr lang="zh-CN" altLang="en-US"/>
              <a:t>综合实现</a:t>
            </a:r>
          </a:p>
        </p:txBody>
      </p:sp>
      <p:sp>
        <p:nvSpPr>
          <p:cNvPr id="18" name="文本框 17"/>
          <p:cNvSpPr txBox="1"/>
          <p:nvPr/>
        </p:nvSpPr>
        <p:spPr>
          <a:xfrm>
            <a:off x="3445510" y="1352550"/>
            <a:ext cx="3860800" cy="1015663"/>
          </a:xfrm>
          <a:prstGeom prst="rect">
            <a:avLst/>
          </a:prstGeom>
          <a:noFill/>
        </p:spPr>
        <p:txBody>
          <a:bodyPr wrap="square" rtlCol="0">
            <a:spAutoFit/>
          </a:bodyPr>
          <a:lstStyle/>
          <a:p>
            <a:r>
              <a:rPr lang="zh-CN" altLang="en-US" sz="2000" dirty="0"/>
              <a:t>系统描述：用系统级描述语言全面的描述所要设计的嵌入式系统的功能和</a:t>
            </a:r>
            <a:r>
              <a:rPr lang="zh-CN" altLang="en-US" sz="2000" dirty="0" smtClean="0"/>
              <a:t>性能</a:t>
            </a:r>
            <a:endParaRPr lang="zh-CN" altLang="en-US" sz="2000" dirty="0"/>
          </a:p>
        </p:txBody>
      </p:sp>
      <p:sp>
        <p:nvSpPr>
          <p:cNvPr id="20" name="文本框 19"/>
          <p:cNvSpPr txBox="1"/>
          <p:nvPr/>
        </p:nvSpPr>
        <p:spPr>
          <a:xfrm>
            <a:off x="3445510" y="3698240"/>
            <a:ext cx="3639185" cy="707886"/>
          </a:xfrm>
          <a:prstGeom prst="rect">
            <a:avLst/>
          </a:prstGeom>
          <a:noFill/>
        </p:spPr>
        <p:txBody>
          <a:bodyPr wrap="square" rtlCol="0">
            <a:spAutoFit/>
          </a:bodyPr>
          <a:lstStyle/>
          <a:p>
            <a:r>
              <a:rPr lang="zh-CN" altLang="en-US" sz="2000" dirty="0"/>
              <a:t>系统设计：分为软硬件功能分配和系统映射</a:t>
            </a:r>
            <a:r>
              <a:rPr lang="zh-CN" altLang="en-US" sz="2000" dirty="0" smtClean="0"/>
              <a:t>。</a:t>
            </a:r>
            <a:endParaRPr lang="zh-CN" altLang="en-US" sz="2000" dirty="0"/>
          </a:p>
        </p:txBody>
      </p:sp>
      <p:sp>
        <p:nvSpPr>
          <p:cNvPr id="21" name="文本框 20"/>
          <p:cNvSpPr txBox="1"/>
          <p:nvPr/>
        </p:nvSpPr>
        <p:spPr>
          <a:xfrm>
            <a:off x="7832090" y="1352550"/>
            <a:ext cx="4151630" cy="707886"/>
          </a:xfrm>
          <a:prstGeom prst="rect">
            <a:avLst/>
          </a:prstGeom>
          <a:noFill/>
        </p:spPr>
        <p:txBody>
          <a:bodyPr wrap="square" rtlCol="0">
            <a:spAutoFit/>
          </a:bodyPr>
          <a:lstStyle/>
          <a:p>
            <a:r>
              <a:rPr lang="zh-CN" altLang="en-US" sz="2000" dirty="0"/>
              <a:t>仿真体验：检验系统设计正确性的过程</a:t>
            </a:r>
            <a:r>
              <a:rPr lang="zh-CN" altLang="en-US" sz="2000" dirty="0" smtClean="0"/>
              <a:t>。</a:t>
            </a:r>
            <a:endParaRPr lang="zh-CN" altLang="en-US" sz="2000" dirty="0"/>
          </a:p>
        </p:txBody>
      </p:sp>
      <p:sp>
        <p:nvSpPr>
          <p:cNvPr id="22" name="文本框 21"/>
          <p:cNvSpPr txBox="1"/>
          <p:nvPr/>
        </p:nvSpPr>
        <p:spPr>
          <a:xfrm>
            <a:off x="7928610" y="3698240"/>
            <a:ext cx="4055110" cy="707886"/>
          </a:xfrm>
          <a:prstGeom prst="rect">
            <a:avLst/>
          </a:prstGeom>
          <a:noFill/>
        </p:spPr>
        <p:txBody>
          <a:bodyPr wrap="square" rtlCol="0">
            <a:spAutoFit/>
          </a:bodyPr>
          <a:lstStyle/>
          <a:p>
            <a:r>
              <a:rPr lang="zh-CN" altLang="en-US" sz="2000" dirty="0"/>
              <a:t>综合实现：软、硬件系统的具体制作</a:t>
            </a:r>
            <a:r>
              <a:rPr lang="zh-CN" altLang="en-US" sz="2000" dirty="0" smtClean="0"/>
              <a:t>。</a:t>
            </a:r>
            <a:endParaRPr lang="zh-CN" altLang="en-US" sz="2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par>
                                <p:cTn id="8" presetID="4" presetClass="entr" presetSubtype="16"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2000"/>
                                        <p:tgtEl>
                                          <p:spTgt spid="7"/>
                                        </p:tgtEl>
                                      </p:cBhvr>
                                    </p:animEffect>
                                  </p:childTnLst>
                                </p:cTn>
                              </p:par>
                              <p:par>
                                <p:cTn id="11" presetID="4" presetClass="entr" presetSubtype="16"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2000"/>
                                        <p:tgtEl>
                                          <p:spTgt spid="8"/>
                                        </p:tgtEl>
                                      </p:cBhvr>
                                    </p:animEffect>
                                  </p:childTnLst>
                                </p:cTn>
                              </p:par>
                              <p:par>
                                <p:cTn id="14" presetID="4" presetClass="entr" presetSubtype="16" fill="hold" grpId="1"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2000"/>
                                        <p:tgtEl>
                                          <p:spTgt spid="9"/>
                                        </p:tgtEl>
                                      </p:cBhvr>
                                    </p:animEffect>
                                  </p:childTnLst>
                                </p:cTn>
                              </p:par>
                              <p:par>
                                <p:cTn id="17" presetID="4"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2000"/>
                                        <p:tgtEl>
                                          <p:spTgt spid="10"/>
                                        </p:tgtEl>
                                      </p:cBhvr>
                                    </p:animEffect>
                                  </p:childTnLst>
                                </p:cTn>
                              </p:par>
                              <p:par>
                                <p:cTn id="20" presetID="4"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par>
                                <p:cTn id="23" presetID="4" presetClass="entr" presetSubtype="16"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2000"/>
                                        <p:tgtEl>
                                          <p:spTgt spid="13"/>
                                        </p:tgtEl>
                                      </p:cBhvr>
                                    </p:animEffect>
                                  </p:childTnLst>
                                </p:cTn>
                              </p:par>
                              <p:par>
                                <p:cTn id="26" presetID="4" presetClass="entr" presetSubtype="16" fill="hold" grpId="1"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2000"/>
                                        <p:tgtEl>
                                          <p:spTgt spid="14"/>
                                        </p:tgtEl>
                                      </p:cBhvr>
                                    </p:animEffect>
                                  </p:childTnLst>
                                </p:cTn>
                              </p:par>
                              <p:par>
                                <p:cTn id="29" presetID="4" presetClass="entr" presetSubtype="16" fill="hold" grpId="1"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ox(in)">
                                      <p:cBhvr>
                                        <p:cTn id="31" dur="2000"/>
                                        <p:tgtEl>
                                          <p:spTgt spid="15"/>
                                        </p:tgtEl>
                                      </p:cBhvr>
                                    </p:animEffect>
                                  </p:childTnLst>
                                </p:cTn>
                              </p:par>
                              <p:par>
                                <p:cTn id="32" presetID="4" presetClass="entr" presetSubtype="16" fill="hold" grpId="1"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2000"/>
                                        <p:tgtEl>
                                          <p:spTgt spid="16"/>
                                        </p:tgtEl>
                                      </p:cBhvr>
                                    </p:animEffect>
                                  </p:childTnLst>
                                </p:cTn>
                              </p:par>
                              <p:par>
                                <p:cTn id="35" presetID="4" presetClass="entr" presetSubtype="16"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2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7" grpId="1" animBg="1"/>
      <p:bldP spid="8" grpId="1" animBg="1"/>
      <p:bldP spid="9" grpId="1" animBg="1"/>
      <p:bldP spid="14" grpId="1"/>
      <p:bldP spid="15" grpId="1"/>
      <p:bldP spid="16" grpId="1"/>
      <p:bldP spid="17" grpId="1"/>
      <p:bldP spid="18"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实例分析</a:t>
            </a:r>
          </a:p>
        </p:txBody>
      </p:sp>
      <p:sp>
        <p:nvSpPr>
          <p:cNvPr id="4" name="文本框 3"/>
          <p:cNvSpPr txBox="1"/>
          <p:nvPr/>
        </p:nvSpPr>
        <p:spPr>
          <a:xfrm>
            <a:off x="1852295" y="1228725"/>
            <a:ext cx="8711565" cy="701040"/>
          </a:xfrm>
          <a:prstGeom prst="rect">
            <a:avLst/>
          </a:prstGeom>
          <a:noFill/>
        </p:spPr>
        <p:txBody>
          <a:bodyPr wrap="square" rtlCol="0">
            <a:spAutoFit/>
          </a:bodyPr>
          <a:lstStyle/>
          <a:p>
            <a:pPr algn="ctr"/>
            <a:r>
              <a:rPr lang="en-US" altLang="zh-CN" sz="4000" b="1">
                <a:effectLst/>
              </a:rPr>
              <a:t>SOC</a:t>
            </a:r>
            <a:r>
              <a:rPr lang="zh-CN" altLang="en-US" sz="4000" b="1">
                <a:effectLst/>
              </a:rPr>
              <a:t>（芯片级系统）</a:t>
            </a:r>
            <a:endParaRPr lang="en-US" altLang="zh-CN" sz="4000" b="1">
              <a:effectLst/>
            </a:endParaRPr>
          </a:p>
        </p:txBody>
      </p:sp>
      <p:sp>
        <p:nvSpPr>
          <p:cNvPr id="5" name="文本框 4"/>
          <p:cNvSpPr txBox="1"/>
          <p:nvPr/>
        </p:nvSpPr>
        <p:spPr>
          <a:xfrm>
            <a:off x="882650" y="2207260"/>
            <a:ext cx="10746105" cy="1737360"/>
          </a:xfrm>
          <a:prstGeom prst="rect">
            <a:avLst/>
          </a:prstGeom>
          <a:noFill/>
        </p:spPr>
        <p:txBody>
          <a:bodyPr wrap="square" rtlCol="0">
            <a:spAutoFit/>
          </a:bodyPr>
          <a:lstStyle/>
          <a:p>
            <a:r>
              <a:rPr lang="en-US" altLang="zh-CN" dirty="0"/>
              <a:t>       </a:t>
            </a:r>
            <a:r>
              <a:rPr lang="zh-CN" altLang="en-US" dirty="0"/>
              <a:t>随着嵌入式系统与微电子技术的飞速发展，硬件的集成度越来越高，这使得将CPU、存储器和I/O设备集成到一个硅片上成为可能，SOC应运而生。</a:t>
            </a:r>
          </a:p>
          <a:p>
            <a:r>
              <a:rPr lang="zh-CN" altLang="en-US" dirty="0"/>
              <a:t>       SOC极大地缩小了系统体积；减少了板级系统SoB(System on Board)中芯片与芯片之间的互连延迟，从而</a:t>
            </a:r>
            <a:r>
              <a:rPr lang="zh-CN" altLang="en-US" dirty="0">
                <a:solidFill>
                  <a:srgbClr val="FF0000"/>
                </a:solidFill>
              </a:rPr>
              <a:t>提高了系统的性能</a:t>
            </a:r>
            <a:r>
              <a:rPr lang="zh-CN" altLang="en-US" dirty="0"/>
              <a:t>;强调</a:t>
            </a:r>
            <a:r>
              <a:rPr lang="zh-CN" altLang="en-US" dirty="0">
                <a:solidFill>
                  <a:srgbClr val="FF0000"/>
                </a:solidFill>
              </a:rPr>
              <a:t>设计重用</a:t>
            </a:r>
            <a:r>
              <a:rPr lang="zh-CN" altLang="en-US" dirty="0"/>
              <a:t>思想，提高了设计效率，缩短了设计周期，减少了产品的上市时间。因此SOC以其</a:t>
            </a:r>
            <a:r>
              <a:rPr lang="zh-CN" altLang="en-US" dirty="0">
                <a:solidFill>
                  <a:srgbClr val="FF0000"/>
                </a:solidFill>
              </a:rPr>
              <a:t>集成度高</a:t>
            </a:r>
            <a:r>
              <a:rPr lang="zh-CN" altLang="en-US" dirty="0"/>
              <a:t>、体积小、功耗少、可靠性好、</a:t>
            </a:r>
            <a:r>
              <a:rPr lang="zh-CN" altLang="en-US" dirty="0">
                <a:solidFill>
                  <a:srgbClr val="FF0000"/>
                </a:solidFill>
              </a:rPr>
              <a:t>产品问世周期短</a:t>
            </a:r>
            <a:r>
              <a:rPr lang="zh-CN" altLang="en-US" dirty="0"/>
              <a:t>等优点得到了越来越广泛地应用，并且正在逐渐成为当前嵌入式系统设计的主流技术。</a:t>
            </a:r>
          </a:p>
        </p:txBody>
      </p:sp>
      <p:sp>
        <p:nvSpPr>
          <p:cNvPr id="6" name="文本框 5"/>
          <p:cNvSpPr txBox="1"/>
          <p:nvPr/>
        </p:nvSpPr>
        <p:spPr>
          <a:xfrm>
            <a:off x="433705" y="5428615"/>
            <a:ext cx="11433810" cy="579120"/>
          </a:xfrm>
          <a:prstGeom prst="rect">
            <a:avLst/>
          </a:prstGeom>
          <a:noFill/>
        </p:spPr>
        <p:txBody>
          <a:bodyPr wrap="square" rtlCol="0">
            <a:spAutoFit/>
          </a:bodyPr>
          <a:lstStyle/>
          <a:p>
            <a:pPr algn="ctr"/>
            <a:r>
              <a:rPr lang="en-US" altLang="zh-CN" sz="3200">
                <a:solidFill>
                  <a:srgbClr val="FF0000"/>
                </a:solidFill>
              </a:rPr>
              <a:t>传统的嵌入式系统设计开发方法无法满足Soc设计的特殊要求</a:t>
            </a:r>
            <a:r>
              <a:rPr lang="zh-CN" altLang="en-US" sz="3200">
                <a:solidFill>
                  <a:srgbClr val="FF0000"/>
                </a:solidFill>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6"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6" grpId="2"/>
      <p:bldP spid="6" grpId="3"/>
      <p:bldP spid="6" grpId="4"/>
      <p:bldP spid="6" grpId="5"/>
      <p:bldP spid="6" grpId="6"/>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实例分析</a:t>
            </a:r>
            <a:endParaRPr lang="zh-CN" altLang="en-US"/>
          </a:p>
        </p:txBody>
      </p:sp>
      <p:pic>
        <p:nvPicPr>
          <p:cNvPr id="7" name="内容占位符 6"/>
          <p:cNvPicPr>
            <a:picLocks noGrp="1" noChangeAspect="1"/>
          </p:cNvPicPr>
          <p:nvPr>
            <p:ph sz="half" idx="1"/>
          </p:nvPr>
        </p:nvPicPr>
        <p:blipFill>
          <a:blip r:embed="rId2"/>
          <a:stretch>
            <a:fillRect/>
          </a:stretch>
        </p:blipFill>
        <p:spPr>
          <a:xfrm>
            <a:off x="841375" y="2569845"/>
            <a:ext cx="4144010" cy="3471545"/>
          </a:xfrm>
          <a:prstGeom prst="rect">
            <a:avLst/>
          </a:prstGeom>
        </p:spPr>
      </p:pic>
      <p:sp>
        <p:nvSpPr>
          <p:cNvPr id="8" name="文本框 7"/>
          <p:cNvSpPr txBox="1"/>
          <p:nvPr/>
        </p:nvSpPr>
        <p:spPr>
          <a:xfrm>
            <a:off x="1335405" y="2033905"/>
            <a:ext cx="2956560" cy="365760"/>
          </a:xfrm>
          <a:prstGeom prst="rect">
            <a:avLst/>
          </a:prstGeom>
          <a:noFill/>
        </p:spPr>
        <p:txBody>
          <a:bodyPr wrap="square" rtlCol="0">
            <a:spAutoFit/>
          </a:bodyPr>
          <a:lstStyle/>
          <a:p>
            <a:r>
              <a:rPr lang="zh-CN" altLang="en-US" dirty="0"/>
              <a:t>传统的嵌入式系统设计流程</a:t>
            </a:r>
          </a:p>
        </p:txBody>
      </p:sp>
      <p:sp>
        <p:nvSpPr>
          <p:cNvPr id="9" name="文本框 8"/>
          <p:cNvSpPr txBox="1"/>
          <p:nvPr/>
        </p:nvSpPr>
        <p:spPr>
          <a:xfrm>
            <a:off x="5549900" y="2888615"/>
            <a:ext cx="6043930" cy="2031325"/>
          </a:xfrm>
          <a:prstGeom prst="rect">
            <a:avLst/>
          </a:prstGeom>
          <a:noFill/>
        </p:spPr>
        <p:txBody>
          <a:bodyPr wrap="square" rtlCol="0">
            <a:spAutoFit/>
          </a:bodyPr>
          <a:lstStyle/>
          <a:p>
            <a:r>
              <a:rPr lang="zh-CN" altLang="en-US" dirty="0" smtClean="0"/>
              <a:t>不足之处：</a:t>
            </a:r>
            <a:endParaRPr lang="en-US" altLang="zh-CN" dirty="0" smtClean="0"/>
          </a:p>
          <a:p>
            <a:endParaRPr lang="en-US" altLang="zh-CN" dirty="0" smtClean="0"/>
          </a:p>
          <a:p>
            <a:r>
              <a:rPr lang="zh-CN" altLang="en-US" dirty="0" smtClean="0"/>
              <a:t>软件和硬件的开发过程割裂、缺乏沟通；</a:t>
            </a:r>
            <a:endParaRPr lang="en-US" altLang="zh-CN" dirty="0" smtClean="0"/>
          </a:p>
          <a:p>
            <a:endParaRPr lang="en-US" altLang="zh-CN" dirty="0" smtClean="0"/>
          </a:p>
          <a:p>
            <a:r>
              <a:rPr lang="zh-CN" altLang="en-US" dirty="0" smtClean="0"/>
              <a:t>设计自动化层次低；</a:t>
            </a:r>
            <a:endParaRPr lang="en-US" altLang="zh-CN" dirty="0" smtClean="0"/>
          </a:p>
          <a:p>
            <a:endParaRPr lang="en-US" altLang="zh-CN" dirty="0"/>
          </a:p>
          <a:p>
            <a:r>
              <a:rPr lang="zh-CN" altLang="en-US" dirty="0" smtClean="0"/>
              <a:t>设计过程串行化增加了设计周期；缺乏设计重用支持。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amond(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实例分析</a:t>
            </a:r>
            <a:endParaRPr lang="zh-CN" altLang="en-US"/>
          </a:p>
        </p:txBody>
      </p:sp>
      <p:sp>
        <p:nvSpPr>
          <p:cNvPr id="8" name="文本框 7"/>
          <p:cNvSpPr txBox="1"/>
          <p:nvPr/>
        </p:nvSpPr>
        <p:spPr>
          <a:xfrm>
            <a:off x="1468120" y="1950085"/>
            <a:ext cx="2956560" cy="365760"/>
          </a:xfrm>
          <a:prstGeom prst="rect">
            <a:avLst/>
          </a:prstGeom>
          <a:noFill/>
        </p:spPr>
        <p:txBody>
          <a:bodyPr wrap="square" rtlCol="0">
            <a:spAutoFit/>
          </a:bodyPr>
          <a:lstStyle/>
          <a:p>
            <a:r>
              <a:rPr lang="zh-CN" altLang="en-US"/>
              <a:t>SOC软硬件协同设计流程</a:t>
            </a:r>
          </a:p>
        </p:txBody>
      </p:sp>
      <p:sp>
        <p:nvSpPr>
          <p:cNvPr id="9" name="文本框 8"/>
          <p:cNvSpPr txBox="1"/>
          <p:nvPr/>
        </p:nvSpPr>
        <p:spPr>
          <a:xfrm>
            <a:off x="5676900" y="2949396"/>
            <a:ext cx="6043930" cy="1200329"/>
          </a:xfrm>
          <a:prstGeom prst="rect">
            <a:avLst/>
          </a:prstGeom>
          <a:noFill/>
        </p:spPr>
        <p:txBody>
          <a:bodyPr wrap="square" rtlCol="0">
            <a:spAutoFit/>
          </a:bodyPr>
          <a:lstStyle/>
          <a:p>
            <a:r>
              <a:rPr lang="zh-CN" altLang="en-US" dirty="0" smtClean="0"/>
              <a:t>一方面</a:t>
            </a:r>
            <a:r>
              <a:rPr lang="zh-CN" altLang="en-US" dirty="0"/>
              <a:t>要满足复杂的功能和较高的</a:t>
            </a:r>
            <a:r>
              <a:rPr lang="zh-CN" altLang="en-US" dirty="0" smtClean="0"/>
              <a:t>性能</a:t>
            </a:r>
            <a:endParaRPr lang="en-US" altLang="zh-CN" dirty="0" smtClean="0"/>
          </a:p>
          <a:p>
            <a:endParaRPr lang="en-US" altLang="zh-CN" dirty="0" smtClean="0"/>
          </a:p>
          <a:p>
            <a:r>
              <a:rPr lang="zh-CN" altLang="en-US" dirty="0" smtClean="0"/>
              <a:t>另一方面</a:t>
            </a:r>
            <a:r>
              <a:rPr lang="zh-CN" altLang="en-US" dirty="0"/>
              <a:t>又要尽可能降低系统开发的成本，缩短产品问世周期</a:t>
            </a:r>
            <a:r>
              <a:rPr lang="zh-CN" altLang="en-US" dirty="0" smtClean="0"/>
              <a:t>。</a:t>
            </a:r>
            <a:endParaRPr lang="zh-CN" altLang="en-US" dirty="0"/>
          </a:p>
        </p:txBody>
      </p:sp>
      <p:pic>
        <p:nvPicPr>
          <p:cNvPr id="5" name="图片 4"/>
          <p:cNvPicPr>
            <a:picLocks noChangeAspect="1"/>
          </p:cNvPicPr>
          <p:nvPr/>
        </p:nvPicPr>
        <p:blipFill>
          <a:blip r:embed="rId3"/>
          <a:stretch>
            <a:fillRect/>
          </a:stretch>
        </p:blipFill>
        <p:spPr>
          <a:xfrm>
            <a:off x="890270" y="2709545"/>
            <a:ext cx="4569460" cy="2880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amond(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0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15"/>
  <p:tag name="KSO_WM_SLIDE_INDEX" val="15"/>
  <p:tag name="KSO_WM_SLIDE_ITEM_CNT" val="0"/>
  <p:tag name="KSO_WM_SLIDE_TYPE" val="text"/>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32"/>
  <p:tag name="KSO_WM_SLIDE_INDEX" val="32"/>
  <p:tag name="KSO_WM_SLIDE_ITEM_CNT" val="0"/>
  <p:tag name="KSO_WM_SLIDE_TYPE" val="endPag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0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TEMPLATE_THUMBS_INDEX" val="1、4、6、7、8、16、19、21、22、25、31、32"/>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1"/>
  <p:tag name="KSO_WM_SLIDE_INDEX" val="1"/>
  <p:tag name="KSO_WM_SLIDE_ITEM_CNT" val="0"/>
  <p:tag name="KSO_WM_SLIDE_TYPE" val="title"/>
  <p:tag name="KSO_WM_TEMPLATE_THUMBS_INDEX" val="1、4、6、7、8、16、19、21、22、25、31、32"/>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6"/>
  <p:tag name="KSO_WM_SLIDE_INDEX" val="6"/>
  <p:tag name="KSO_WM_SLIDE_ITEM_CNT" val="0"/>
  <p:tag name="KSO_WM_SLIDE_TYPE" val="contents"/>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2"/>
  <p:tag name="KSO_WM_SLIDE_INDEX" val="2"/>
  <p:tag name="KSO_WM_SLIDE_ITEM_CNT" val="0"/>
  <p:tag name="KSO_WM_SLIDE_TYPE" val="text"/>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2"/>
  <p:tag name="KSO_WM_SLIDE_INDEX" val="2"/>
  <p:tag name="KSO_WM_SLIDE_ITEM_CNT" val="0"/>
  <p:tag name="KSO_WM_SLIDE_TYPE" val="text"/>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2"/>
  <p:tag name="KSO_WM_SLIDE_INDEX" val="2"/>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06"/>
  <p:tag name="KSO_WM_TAG_VERSION" val="1.0"/>
  <p:tag name="KSO_WM_SLIDE_ID" val="basetag20163606_2"/>
  <p:tag name="KSO_WM_SLIDE_INDEX" val="2"/>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TotalTime>
  <Words>512</Words>
  <Application>Microsoft Macintosh PowerPoint</Application>
  <PresentationFormat>宽屏</PresentationFormat>
  <Paragraphs>70</Paragraphs>
  <Slides>11</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Calibri</vt:lpstr>
      <vt:lpstr>Calibri Light</vt:lpstr>
      <vt:lpstr>Open Sans Light</vt:lpstr>
      <vt:lpstr>黑体</vt:lpstr>
      <vt:lpstr>宋体</vt:lpstr>
      <vt:lpstr>微软雅黑</vt:lpstr>
      <vt:lpstr>1_Office 主题</vt:lpstr>
      <vt:lpstr>嵌入式系统中软硬件协同设计技术应用</vt:lpstr>
      <vt:lpstr>PowerPoint 演示文稿</vt:lpstr>
      <vt:lpstr>嵌入式系统概述</vt:lpstr>
      <vt:lpstr>传统的嵌入式系统设计</vt:lpstr>
      <vt:lpstr>软硬协同系统设计</vt:lpstr>
      <vt:lpstr>软硬协同系统设计过程</vt:lpstr>
      <vt:lpstr>实例分析</vt:lpstr>
      <vt:lpstr>实例分析</vt:lpstr>
      <vt:lpstr>实例分析</vt:lpstr>
      <vt:lpstr>总结</vt:lpstr>
      <vt:lpstr>感谢观看</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郑学斌</dc:creator>
  <cp:lastModifiedBy>Chenwei GAO</cp:lastModifiedBy>
  <cp:revision>6</cp:revision>
  <dcterms:created xsi:type="dcterms:W3CDTF">2017-05-31T11:10:00Z</dcterms:created>
  <dcterms:modified xsi:type="dcterms:W3CDTF">2017-06-08T03:48:51Z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