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B9846-1D28-4926-BA30-2AE5DD1EB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249658-3E5D-4C17-970D-404A1A0CC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0CA9B-6079-427D-A13E-889FAD76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CEEE-0325-4252-B461-815C4AE24E2B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6E575-7779-4675-B2D9-57BA4AC8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721EE-F00E-4181-B93D-446EE959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823F-7AC5-4E4D-A828-F335A2F8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83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C813D-A4E7-474B-81A9-F322035B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BC25FF-0A6B-4700-8398-A27C125D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9E8EE-2ADA-4AC2-8C4E-38D0A619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CEEE-0325-4252-B461-815C4AE24E2B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66EDB-87CF-46AB-9BBC-E67AC85D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1DF98-C94B-46FC-A2A9-E40DCC66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823F-7AC5-4E4D-A828-F335A2F8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7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C740F1-2282-43D8-9D3B-A06C82705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E3C1DD-4DB1-4370-B915-F0C19D4A8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848F2-C150-4AB5-8ECB-1CD74825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CEEE-0325-4252-B461-815C4AE24E2B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D8631A-9B53-4395-958E-65D18BBA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C5054-CD36-4A68-9086-87EB7FE1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823F-7AC5-4E4D-A828-F335A2F8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9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496F7-5AA2-469B-BC31-634DBDF3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5C61C-ADA9-470B-8164-FD69490F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2F5B8-2DCD-4C1B-B515-CD20524C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CEEE-0325-4252-B461-815C4AE24E2B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34D76-2EDA-40A3-A228-FB6DE41A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9C971-3197-498A-9F7F-9CC999DE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823F-7AC5-4E4D-A828-F335A2F8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5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C1AF1-0411-4098-9A91-EA61CD63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663BC-6051-4B7C-8B6E-24257A4B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662A0-7F53-4001-B520-7BDA6F6C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CEEE-0325-4252-B461-815C4AE24E2B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5A062-95E3-4B68-835D-AD6F898C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41A77-EB38-4D3C-BE86-2C74E4A6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823F-7AC5-4E4D-A828-F335A2F8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938CA-4AC9-496F-BE0F-C0B80145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40BF8-51C0-4B07-9E16-C8F5E9F6E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B3D350-E59B-4C46-ADF3-7D228ED2D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4CDCE-B2E8-4E65-8201-DB504913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CEEE-0325-4252-B461-815C4AE24E2B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A1CF24-4832-4AEB-8E47-A1D4BED9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86E70-81C1-4DA4-88E9-B313D1C8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823F-7AC5-4E4D-A828-F335A2F8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29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38595-C686-411F-86F0-D75B9C27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25112-CD24-41FE-AF09-FF8651B1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5F267B-EB77-4534-A10E-4EB5067A6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4A888C-46FB-4020-BD50-EADDAA34F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FDF2D1-2DB8-480E-B1CA-11FBF7FEA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7ED5C9-60A3-4DC4-BD8E-81CB252C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CEEE-0325-4252-B461-815C4AE24E2B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F0F199-8748-4192-BAE2-D935768D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51CE58-1018-4FD3-B218-57CFA366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823F-7AC5-4E4D-A828-F335A2F8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1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67935-73D7-4776-8408-91F5D477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DB5EF8-6C28-4FFF-AE0A-C46B9EA9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CEEE-0325-4252-B461-815C4AE24E2B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E5054D-11A9-4651-94FB-69EFC905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2A5495-9FF8-4E83-A261-A46CF2B0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823F-7AC5-4E4D-A828-F335A2F8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1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DD7ACA-7AC7-4CB9-B55B-F257E3DD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CEEE-0325-4252-B461-815C4AE24E2B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44A1EA-2D65-4DC7-B0CC-422D35A4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184AC6-02F2-45B7-B194-F811C757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823F-7AC5-4E4D-A828-F335A2F8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9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FE6F3-E3A8-498C-9A88-870751E7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7D235-2F24-433B-AD43-E39D7156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E611B4-5E5A-4E35-9953-0DD6AC56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E91F3-E106-47BD-9B66-DAFC17A6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CEEE-0325-4252-B461-815C4AE24E2B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72BF3-F509-4513-B832-20B437BE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2F70B-D849-47A7-A80E-DCBDC42F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823F-7AC5-4E4D-A828-F335A2F8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8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5B259-1243-4575-ACC1-C7872D59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39AFCC-C968-4D2E-873F-5693D7CD8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92C198-CA1A-4EF6-BFBE-9885B9F11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ECBE0E-3638-41CD-AB75-99C6BEB4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CEEE-0325-4252-B461-815C4AE24E2B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BCEE5-D951-4A18-8423-B419862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E18F8-4A76-4771-9D24-082E79FC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823F-7AC5-4E4D-A828-F335A2F8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27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8E09DC-0A9D-41B0-BD4E-ADDE3C47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460A95-D6EC-46EF-9B42-C32BE132C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D9413-3E69-4519-B2D5-65B8BB361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CEEE-0325-4252-B461-815C4AE24E2B}" type="datetimeFigureOut">
              <a:rPr lang="zh-CN" altLang="en-US" smtClean="0"/>
              <a:t>2021/2/9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0D87E-9447-43B7-8C6C-53D63AAAE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C3E88-CCD1-4E33-BEFB-7D5C4748D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4823F-7AC5-4E4D-A828-F335A2F88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86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9DD6FB-9D65-4B66-8A1E-5478B2B6F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869" y="0"/>
            <a:ext cx="4790261" cy="6858000"/>
          </a:xfrm>
          <a:prstGeom prst="rect">
            <a:avLst/>
          </a:prstGeom>
        </p:spPr>
      </p:pic>
      <p:sp>
        <p:nvSpPr>
          <p:cNvPr id="6" name="标注: 右箭头 5">
            <a:extLst>
              <a:ext uri="{FF2B5EF4-FFF2-40B4-BE49-F238E27FC236}">
                <a16:creationId xmlns:a16="http://schemas.microsoft.com/office/drawing/2014/main" id="{DE2B8761-5B2B-45DF-BCF9-CAE60F6CC15F}"/>
              </a:ext>
            </a:extLst>
          </p:cNvPr>
          <p:cNvSpPr/>
          <p:nvPr/>
        </p:nvSpPr>
        <p:spPr>
          <a:xfrm>
            <a:off x="2115312" y="530352"/>
            <a:ext cx="1652016" cy="798576"/>
          </a:xfrm>
          <a:prstGeom prst="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Trends of bands in each genre over time</a:t>
            </a:r>
            <a:endParaRPr lang="zh-CN" altLang="en-US" sz="1200" dirty="0"/>
          </a:p>
        </p:txBody>
      </p:sp>
      <p:sp>
        <p:nvSpPr>
          <p:cNvPr id="7" name="标注: 右箭头 6">
            <a:extLst>
              <a:ext uri="{FF2B5EF4-FFF2-40B4-BE49-F238E27FC236}">
                <a16:creationId xmlns:a16="http://schemas.microsoft.com/office/drawing/2014/main" id="{F731DD33-1E2D-4B72-8E83-F16E63E1A5A0}"/>
              </a:ext>
            </a:extLst>
          </p:cNvPr>
          <p:cNvSpPr/>
          <p:nvPr/>
        </p:nvSpPr>
        <p:spPr>
          <a:xfrm rot="21393623" flipH="1">
            <a:off x="7717043" y="286657"/>
            <a:ext cx="2673344" cy="799651"/>
          </a:xfrm>
          <a:prstGeom prst="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Find out the indicators of the suitor being influenced by the influencer</a:t>
            </a:r>
            <a:endParaRPr lang="zh-CN" altLang="en-US" sz="1200" dirty="0"/>
          </a:p>
        </p:txBody>
      </p:sp>
      <p:sp>
        <p:nvSpPr>
          <p:cNvPr id="8" name="标注: 右箭头 7">
            <a:extLst>
              <a:ext uri="{FF2B5EF4-FFF2-40B4-BE49-F238E27FC236}">
                <a16:creationId xmlns:a16="http://schemas.microsoft.com/office/drawing/2014/main" id="{92422B34-3752-48A7-9C86-7662BEF84EF8}"/>
              </a:ext>
            </a:extLst>
          </p:cNvPr>
          <p:cNvSpPr/>
          <p:nvPr/>
        </p:nvSpPr>
        <p:spPr>
          <a:xfrm>
            <a:off x="1256074" y="1414272"/>
            <a:ext cx="3639013" cy="798576"/>
          </a:xfrm>
          <a:prstGeom prst="rightArrowCallout">
            <a:avLst>
              <a:gd name="adj1" fmla="val 9733"/>
              <a:gd name="adj2" fmla="val 12023"/>
              <a:gd name="adj3" fmla="val 18893"/>
              <a:gd name="adj4" fmla="val 5861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Take each genre as a unit to establish sub-systems from influencers to suitors</a:t>
            </a:r>
            <a:endParaRPr lang="zh-CN" altLang="en-US" sz="1200" dirty="0"/>
          </a:p>
        </p:txBody>
      </p:sp>
      <p:sp>
        <p:nvSpPr>
          <p:cNvPr id="10" name="标注: 右箭头 9">
            <a:extLst>
              <a:ext uri="{FF2B5EF4-FFF2-40B4-BE49-F238E27FC236}">
                <a16:creationId xmlns:a16="http://schemas.microsoft.com/office/drawing/2014/main" id="{D21EE4C9-3253-45CC-9646-AE5BFF4BCB8C}"/>
              </a:ext>
            </a:extLst>
          </p:cNvPr>
          <p:cNvSpPr/>
          <p:nvPr/>
        </p:nvSpPr>
        <p:spPr>
          <a:xfrm>
            <a:off x="850691" y="3959352"/>
            <a:ext cx="2999231" cy="227076"/>
          </a:xfrm>
          <a:prstGeom prst="rightArrowCallout">
            <a:avLst>
              <a:gd name="adj1" fmla="val 9733"/>
              <a:gd name="adj2" fmla="val 12023"/>
              <a:gd name="adj3" fmla="val 18893"/>
              <a:gd name="adj4" fmla="val 4565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indicator</a:t>
            </a:r>
            <a:endParaRPr lang="zh-CN" altLang="en-US" sz="1200" dirty="0"/>
          </a:p>
        </p:txBody>
      </p:sp>
      <p:sp>
        <p:nvSpPr>
          <p:cNvPr id="11" name="标注: 右箭头 10">
            <a:extLst>
              <a:ext uri="{FF2B5EF4-FFF2-40B4-BE49-F238E27FC236}">
                <a16:creationId xmlns:a16="http://schemas.microsoft.com/office/drawing/2014/main" id="{6794793E-8323-42D9-ABC0-63C21F904D0E}"/>
              </a:ext>
            </a:extLst>
          </p:cNvPr>
          <p:cNvSpPr/>
          <p:nvPr/>
        </p:nvSpPr>
        <p:spPr>
          <a:xfrm>
            <a:off x="990600" y="3429000"/>
            <a:ext cx="3508247" cy="541021"/>
          </a:xfrm>
          <a:prstGeom prst="rightArrowCallout">
            <a:avLst>
              <a:gd name="adj1" fmla="val 9733"/>
              <a:gd name="adj2" fmla="val 12023"/>
              <a:gd name="adj3" fmla="val 18893"/>
              <a:gd name="adj4" fmla="val 4565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Five principal components</a:t>
            </a:r>
            <a:endParaRPr lang="zh-CN" altLang="en-US" sz="1200" dirty="0"/>
          </a:p>
        </p:txBody>
      </p:sp>
      <p:sp>
        <p:nvSpPr>
          <p:cNvPr id="12" name="标注: 右箭头 11">
            <a:extLst>
              <a:ext uri="{FF2B5EF4-FFF2-40B4-BE49-F238E27FC236}">
                <a16:creationId xmlns:a16="http://schemas.microsoft.com/office/drawing/2014/main" id="{3E2F497B-AA6D-436E-A2E9-6DC06D622A78}"/>
              </a:ext>
            </a:extLst>
          </p:cNvPr>
          <p:cNvSpPr/>
          <p:nvPr/>
        </p:nvSpPr>
        <p:spPr>
          <a:xfrm>
            <a:off x="990599" y="4658866"/>
            <a:ext cx="3508247" cy="541021"/>
          </a:xfrm>
          <a:prstGeom prst="rightArrowCallout">
            <a:avLst>
              <a:gd name="adj1" fmla="val 9733"/>
              <a:gd name="adj2" fmla="val 12023"/>
              <a:gd name="adj3" fmla="val 18893"/>
              <a:gd name="adj4" fmla="val 4565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Index dimensionality reduction</a:t>
            </a:r>
            <a:endParaRPr lang="zh-CN" altLang="en-US" sz="1200" dirty="0"/>
          </a:p>
        </p:txBody>
      </p:sp>
      <p:sp>
        <p:nvSpPr>
          <p:cNvPr id="13" name="标注: 右箭头 12">
            <a:extLst>
              <a:ext uri="{FF2B5EF4-FFF2-40B4-BE49-F238E27FC236}">
                <a16:creationId xmlns:a16="http://schemas.microsoft.com/office/drawing/2014/main" id="{0541F81B-25F0-42EF-A28A-739C1076D8A5}"/>
              </a:ext>
            </a:extLst>
          </p:cNvPr>
          <p:cNvSpPr/>
          <p:nvPr/>
        </p:nvSpPr>
        <p:spPr>
          <a:xfrm>
            <a:off x="724348" y="5247891"/>
            <a:ext cx="3508247" cy="541021"/>
          </a:xfrm>
          <a:prstGeom prst="rightArrowCallout">
            <a:avLst>
              <a:gd name="adj1" fmla="val 9733"/>
              <a:gd name="adj2" fmla="val 12023"/>
              <a:gd name="adj3" fmla="val 18893"/>
              <a:gd name="adj4" fmla="val 4565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four principal components</a:t>
            </a:r>
            <a:endParaRPr lang="zh-CN" altLang="en-US" sz="1200" dirty="0"/>
          </a:p>
        </p:txBody>
      </p:sp>
      <p:sp>
        <p:nvSpPr>
          <p:cNvPr id="14" name="标注: 右箭头 13">
            <a:extLst>
              <a:ext uri="{FF2B5EF4-FFF2-40B4-BE49-F238E27FC236}">
                <a16:creationId xmlns:a16="http://schemas.microsoft.com/office/drawing/2014/main" id="{FEB18CE0-A284-4855-9B19-2E5220134E05}"/>
              </a:ext>
            </a:extLst>
          </p:cNvPr>
          <p:cNvSpPr/>
          <p:nvPr/>
        </p:nvSpPr>
        <p:spPr>
          <a:xfrm>
            <a:off x="1641347" y="5672325"/>
            <a:ext cx="3508247" cy="541021"/>
          </a:xfrm>
          <a:prstGeom prst="rightArrowCallout">
            <a:avLst>
              <a:gd name="adj1" fmla="val 9733"/>
              <a:gd name="adj2" fmla="val 12023"/>
              <a:gd name="adj3" fmla="val 18893"/>
              <a:gd name="adj4" fmla="val 4565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The prevailing genre changes over time</a:t>
            </a:r>
            <a:endParaRPr lang="zh-CN" altLang="en-US" sz="1200" dirty="0"/>
          </a:p>
        </p:txBody>
      </p:sp>
      <p:sp>
        <p:nvSpPr>
          <p:cNvPr id="15" name="标注: 右箭头 14">
            <a:extLst>
              <a:ext uri="{FF2B5EF4-FFF2-40B4-BE49-F238E27FC236}">
                <a16:creationId xmlns:a16="http://schemas.microsoft.com/office/drawing/2014/main" id="{1D61996C-2F6A-4E7A-AF97-77A1F312CB11}"/>
              </a:ext>
            </a:extLst>
          </p:cNvPr>
          <p:cNvSpPr/>
          <p:nvPr/>
        </p:nvSpPr>
        <p:spPr>
          <a:xfrm flipH="1">
            <a:off x="8046719" y="1257301"/>
            <a:ext cx="3154679" cy="304800"/>
          </a:xfrm>
          <a:prstGeom prst="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Direct influencer</a:t>
            </a:r>
            <a:endParaRPr lang="zh-CN" altLang="en-US" sz="1200" dirty="0"/>
          </a:p>
        </p:txBody>
      </p:sp>
      <p:sp>
        <p:nvSpPr>
          <p:cNvPr id="16" name="标注: 右箭头 15">
            <a:extLst>
              <a:ext uri="{FF2B5EF4-FFF2-40B4-BE49-F238E27FC236}">
                <a16:creationId xmlns:a16="http://schemas.microsoft.com/office/drawing/2014/main" id="{0D324ACE-4B33-49A6-B8FC-5723EC16FC29}"/>
              </a:ext>
            </a:extLst>
          </p:cNvPr>
          <p:cNvSpPr/>
          <p:nvPr/>
        </p:nvSpPr>
        <p:spPr>
          <a:xfrm flipH="1">
            <a:off x="8186629" y="1653618"/>
            <a:ext cx="3154679" cy="304800"/>
          </a:xfrm>
          <a:prstGeom prst="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Range of time</a:t>
            </a:r>
            <a:endParaRPr lang="zh-CN" altLang="en-US" sz="1200" dirty="0"/>
          </a:p>
        </p:txBody>
      </p:sp>
      <p:sp>
        <p:nvSpPr>
          <p:cNvPr id="17" name="标注: 右箭头 16">
            <a:extLst>
              <a:ext uri="{FF2B5EF4-FFF2-40B4-BE49-F238E27FC236}">
                <a16:creationId xmlns:a16="http://schemas.microsoft.com/office/drawing/2014/main" id="{7D004527-76D5-40E0-9FAB-614A63AB923E}"/>
              </a:ext>
            </a:extLst>
          </p:cNvPr>
          <p:cNvSpPr/>
          <p:nvPr/>
        </p:nvSpPr>
        <p:spPr>
          <a:xfrm flipH="1">
            <a:off x="6761538" y="2161618"/>
            <a:ext cx="4706112" cy="246302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287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subnetwork</a:t>
            </a:r>
            <a:endParaRPr lang="zh-CN" altLang="en-US" sz="1200" dirty="0"/>
          </a:p>
        </p:txBody>
      </p:sp>
      <p:sp>
        <p:nvSpPr>
          <p:cNvPr id="18" name="标注: 右箭头 17">
            <a:extLst>
              <a:ext uri="{FF2B5EF4-FFF2-40B4-BE49-F238E27FC236}">
                <a16:creationId xmlns:a16="http://schemas.microsoft.com/office/drawing/2014/main" id="{5474C40A-B796-4220-A4BA-63AC738DA3C2}"/>
              </a:ext>
            </a:extLst>
          </p:cNvPr>
          <p:cNvSpPr/>
          <p:nvPr/>
        </p:nvSpPr>
        <p:spPr>
          <a:xfrm flipH="1">
            <a:off x="7745265" y="2611120"/>
            <a:ext cx="3154679" cy="304800"/>
          </a:xfrm>
          <a:prstGeom prst="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Clustering map</a:t>
            </a:r>
            <a:endParaRPr lang="zh-CN" altLang="en-US" sz="1200" dirty="0"/>
          </a:p>
        </p:txBody>
      </p:sp>
      <p:sp>
        <p:nvSpPr>
          <p:cNvPr id="19" name="标注: 右箭头 18">
            <a:extLst>
              <a:ext uri="{FF2B5EF4-FFF2-40B4-BE49-F238E27FC236}">
                <a16:creationId xmlns:a16="http://schemas.microsoft.com/office/drawing/2014/main" id="{237C7B18-E8B0-46A1-BBBC-9546F84342CA}"/>
              </a:ext>
            </a:extLst>
          </p:cNvPr>
          <p:cNvSpPr/>
          <p:nvPr/>
        </p:nvSpPr>
        <p:spPr>
          <a:xfrm flipH="1">
            <a:off x="7874210" y="3276600"/>
            <a:ext cx="3154679" cy="304800"/>
          </a:xfrm>
          <a:prstGeom prst="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Heat map</a:t>
            </a:r>
            <a:endParaRPr lang="zh-CN" altLang="en-US" sz="1200" dirty="0"/>
          </a:p>
        </p:txBody>
      </p:sp>
      <p:sp>
        <p:nvSpPr>
          <p:cNvPr id="20" name="标注: 右箭头 19">
            <a:extLst>
              <a:ext uri="{FF2B5EF4-FFF2-40B4-BE49-F238E27FC236}">
                <a16:creationId xmlns:a16="http://schemas.microsoft.com/office/drawing/2014/main" id="{E9C36A2F-C3D6-4620-829E-A8ABC8DE3377}"/>
              </a:ext>
            </a:extLst>
          </p:cNvPr>
          <p:cNvSpPr/>
          <p:nvPr/>
        </p:nvSpPr>
        <p:spPr>
          <a:xfrm flipH="1">
            <a:off x="7745264" y="5484112"/>
            <a:ext cx="3154679" cy="304800"/>
          </a:xfrm>
          <a:prstGeom prst="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Dynamic indicators</a:t>
            </a:r>
            <a:endParaRPr lang="zh-CN" altLang="en-US" sz="1200" dirty="0"/>
          </a:p>
        </p:txBody>
      </p:sp>
      <p:sp>
        <p:nvSpPr>
          <p:cNvPr id="21" name="标注: 右箭头 20">
            <a:extLst>
              <a:ext uri="{FF2B5EF4-FFF2-40B4-BE49-F238E27FC236}">
                <a16:creationId xmlns:a16="http://schemas.microsoft.com/office/drawing/2014/main" id="{3EB7F65B-4657-4C2A-B4A1-ECCFC3801C2D}"/>
              </a:ext>
            </a:extLst>
          </p:cNvPr>
          <p:cNvSpPr/>
          <p:nvPr/>
        </p:nvSpPr>
        <p:spPr>
          <a:xfrm flipH="1">
            <a:off x="7703823" y="4943091"/>
            <a:ext cx="3154679" cy="304800"/>
          </a:xfrm>
          <a:prstGeom prst="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Inclination rate</a:t>
            </a:r>
            <a:endParaRPr lang="zh-CN" altLang="en-US" sz="1200" dirty="0"/>
          </a:p>
        </p:txBody>
      </p:sp>
      <p:sp>
        <p:nvSpPr>
          <p:cNvPr id="22" name="标注: 右箭头 21">
            <a:extLst>
              <a:ext uri="{FF2B5EF4-FFF2-40B4-BE49-F238E27FC236}">
                <a16:creationId xmlns:a16="http://schemas.microsoft.com/office/drawing/2014/main" id="{69C74344-2B18-4886-993F-C14071AAB60B}"/>
              </a:ext>
            </a:extLst>
          </p:cNvPr>
          <p:cNvSpPr/>
          <p:nvPr/>
        </p:nvSpPr>
        <p:spPr>
          <a:xfrm flipH="1">
            <a:off x="8182670" y="4107557"/>
            <a:ext cx="3154679" cy="304800"/>
          </a:xfrm>
          <a:prstGeom prst="right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Mutation year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5758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65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3</cp:revision>
  <dcterms:created xsi:type="dcterms:W3CDTF">2021-02-08T17:18:16Z</dcterms:created>
  <dcterms:modified xsi:type="dcterms:W3CDTF">2021-02-08T17:39:52Z</dcterms:modified>
</cp:coreProperties>
</file>