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2" r:id="rId12"/>
    <p:sldId id="265" r:id="rId13"/>
    <p:sldId id="273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AD2B-D8D9-0D40-AD7D-F98B1FC80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latin typeface="Arial Black" panose="020B0604020202020204" pitchFamily="34" charset="0"/>
                <a:cs typeface="Arial Black" panose="020B0604020202020204" pitchFamily="34" charset="0"/>
              </a:rPr>
              <a:t>Employee Data Analysis Using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764CD-D823-1643-9AD7-F2BD3E1F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0952"/>
            <a:ext cx="9068192" cy="1499810"/>
          </a:xfrm>
        </p:spPr>
        <p:txBody>
          <a:bodyPr>
            <a:normAutofit lnSpcReduction="10000"/>
          </a:bodyPr>
          <a:lstStyle/>
          <a:p>
            <a:r>
              <a:rPr lang="en-US" sz="2000" b="1">
                <a:latin typeface="Bradley Hand ITC" panose="03070402050302030203" pitchFamily="66" charset="0"/>
              </a:rPr>
              <a:t>MAME: G.Praveen </a:t>
            </a:r>
          </a:p>
          <a:p>
            <a:r>
              <a:rPr lang="en-US" sz="2000" b="1">
                <a:latin typeface="Bradley Hand ITC" panose="03070402050302030203" pitchFamily="66" charset="0"/>
              </a:rPr>
              <a:t>DEPARTMENT: III- B.Com(General)</a:t>
            </a:r>
          </a:p>
          <a:p>
            <a:r>
              <a:rPr lang="en-US" sz="2000" b="1">
                <a:latin typeface="Bradley Hand ITC" panose="03070402050302030203" pitchFamily="66" charset="0"/>
              </a:rPr>
              <a:t>REGISTER NO:  USER ID: autunm1103122011265</a:t>
            </a:r>
          </a:p>
          <a:p>
            <a:r>
              <a:rPr lang="en-US" sz="2000" b="1">
                <a:latin typeface="Bradley Hand ITC" panose="03070402050302030203" pitchFamily="66" charset="0"/>
              </a:rPr>
              <a:t>42928FE1D478FE9A9B94D938381A6027</a:t>
            </a:r>
          </a:p>
          <a:p>
            <a:r>
              <a:rPr lang="en-US" sz="2000" b="1">
                <a:latin typeface="Bradley Hand ITC" panose="03070402050302030203" pitchFamily="66" charset="0"/>
              </a:rPr>
              <a:t>COLLEGE: DRBCCC Hindu College </a:t>
            </a:r>
          </a:p>
        </p:txBody>
      </p:sp>
    </p:spTree>
    <p:extLst>
      <p:ext uri="{BB962C8B-B14F-4D97-AF65-F5344CB8AC3E}">
        <p14:creationId xmlns:p14="http://schemas.microsoft.com/office/powerpoint/2010/main" val="289061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DCC4-AA4F-9E46-A649-DBE49BBF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229" y="544769"/>
            <a:ext cx="10058400" cy="1191234"/>
          </a:xfrm>
        </p:spPr>
        <p:txBody>
          <a:bodyPr/>
          <a:lstStyle/>
          <a:p>
            <a:r>
              <a:rPr lang="en-US" b="1" i="1">
                <a:latin typeface="Bradley Hand ITC" panose="03070402050302030203" pitchFamily="66" charset="0"/>
              </a:rPr>
              <a:t>MODELLING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DFA0-7D57-304D-AB1B-F96ED464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Time Series Analysis: Analyze the data as a time series to identify trends, patterns, and seasonality</a:t>
            </a:r>
          </a:p>
          <a:p>
            <a:r>
              <a:rPr lang="en-US" dirty="0"/>
              <a:t>.2. Linear Regression: Model the data using linear regression to forecast future values and understand the relationship between the variable and time</a:t>
            </a:r>
          </a:p>
          <a:p>
            <a:r>
              <a:rPr lang="en-US" dirty="0"/>
              <a:t>.3. Exponential Smoothing: Apply exponential smoothing techniques (e.g., Holt's method, Holt-Winters method) to account for trends and seasonality</a:t>
            </a:r>
          </a:p>
          <a:p>
            <a:r>
              <a:rPr lang="en-US" dirty="0"/>
              <a:t>.4. ARIMA/SARIMA: Use Autoregressive Integrated Moving Average (ARIMA) or Seasonal ARIMA (SARIMA) models to capture complex patterns and make predictions</a:t>
            </a:r>
          </a:p>
          <a:p>
            <a:r>
              <a:rPr lang="en-US" dirty="0"/>
              <a:t>.5. Machine Learning: Train machine learning models (e.g., neural networks, decision trees) on the data to identify non-linear relationships and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2347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36320"/>
            <a:ext cx="10058400" cy="4998720"/>
          </a:xfrm>
        </p:spPr>
        <p:txBody>
          <a:bodyPr>
            <a:normAutofit/>
          </a:bodyPr>
          <a:lstStyle/>
          <a:p>
            <a:r>
              <a:rPr lang="en-US" dirty="0"/>
              <a:t>1. Mean Absolute Error (MAE): Evaluate the model's performance using MAE to measure the average difference between predicted and actual values</a:t>
            </a:r>
          </a:p>
          <a:p>
            <a:r>
              <a:rPr lang="en-US" dirty="0"/>
              <a:t>.2. Mean Squared Error (MSE): Calculate MSE to assess the model's performance and identify the best model.</a:t>
            </a:r>
          </a:p>
          <a:p>
            <a:r>
              <a:rPr lang="en-US" dirty="0"/>
              <a:t>3. Coefficient of Determination (R-squared): Use R-squared to evaluate the model's goodness of fit and ability to explain the variance in the data.</a:t>
            </a:r>
          </a:p>
          <a:p>
            <a:r>
              <a:rPr lang="en-US" dirty="0"/>
              <a:t>Model Refining:</a:t>
            </a:r>
          </a:p>
          <a:p>
            <a:r>
              <a:rPr lang="en-US" dirty="0"/>
              <a:t>1. Feature Engineering: Create new features (e.g., moving averages, lagged variables) to improve model performance.</a:t>
            </a:r>
          </a:p>
          <a:p>
            <a:r>
              <a:rPr lang="en-US" dirty="0"/>
              <a:t>2. </a:t>
            </a:r>
            <a:r>
              <a:rPr lang="en-US" dirty="0" err="1"/>
              <a:t>Hyperparameter</a:t>
            </a:r>
            <a:r>
              <a:rPr lang="en-US" dirty="0"/>
              <a:t> Tuning: Optimize model </a:t>
            </a:r>
            <a:r>
              <a:rPr lang="en-US" dirty="0" err="1"/>
              <a:t>hyperparameters</a:t>
            </a:r>
            <a:r>
              <a:rPr lang="en-US" dirty="0"/>
              <a:t> to enhance performance.</a:t>
            </a:r>
          </a:p>
          <a:p>
            <a:r>
              <a:rPr lang="en-US" dirty="0"/>
              <a:t>3. Model Selection: Compare and select the best-performing model based on evaluation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13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C514-3BB5-F24F-A2E1-F6D08BB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23" y="388595"/>
            <a:ext cx="10058400" cy="1371600"/>
          </a:xfrm>
        </p:spPr>
        <p:txBody>
          <a:bodyPr/>
          <a:lstStyle/>
          <a:p>
            <a:r>
              <a:rPr lang="en-US" b="1" i="1" dirty="0">
                <a:latin typeface="Bradley Hand ITC" panose="03070402050302030203" pitchFamily="66" charset="0"/>
              </a:rPr>
              <a:t>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17" y="1402080"/>
            <a:ext cx="7793183" cy="4526915"/>
          </a:xfrm>
        </p:spPr>
      </p:pic>
    </p:spTree>
    <p:extLst>
      <p:ext uri="{BB962C8B-B14F-4D97-AF65-F5344CB8AC3E}">
        <p14:creationId xmlns:p14="http://schemas.microsoft.com/office/powerpoint/2010/main" val="6157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158240"/>
            <a:ext cx="10058400" cy="4419600"/>
          </a:xfrm>
        </p:spPr>
        <p:txBody>
          <a:bodyPr>
            <a:normAutofit/>
          </a:bodyPr>
          <a:lstStyle/>
          <a:p>
            <a:r>
              <a:rPr lang="en-US" dirty="0"/>
              <a:t>1. Consistent Growth: </a:t>
            </a:r>
          </a:p>
          <a:p>
            <a:r>
              <a:rPr lang="en-US" dirty="0"/>
              <a:t>The data shows a consistent upward trend, indicating steady growth over the observed period.</a:t>
            </a:r>
          </a:p>
          <a:p>
            <a:r>
              <a:rPr lang="en-US" dirty="0"/>
              <a:t>2. Increasing Rate of Change: The rate of increase is accelerating, suggesting a potential exponential growth pattern</a:t>
            </a:r>
          </a:p>
          <a:p>
            <a:r>
              <a:rPr lang="en-US" dirty="0"/>
              <a:t>3. Seasonal Fluctuations: Minor fluctuations are observed, indicating possible seasonal or periodic variations</a:t>
            </a:r>
          </a:p>
          <a:p>
            <a:r>
              <a:rPr lang="en-US" dirty="0"/>
              <a:t>4. No Plateau: The data does not show a plateau, indicating continued growth potential.</a:t>
            </a:r>
          </a:p>
          <a:p>
            <a:r>
              <a:rPr lang="en-US" dirty="0"/>
              <a:t>5. Growth Rate: The average growth rate is [insert percentage] per [insert time period]</a:t>
            </a:r>
          </a:p>
          <a:p>
            <a:r>
              <a:rPr lang="en-US" dirty="0"/>
              <a:t>6. Trend Line: The trend line equation is [insert equation], indicating a strong positive correlation.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1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CE51-2F31-1147-9877-8FD451F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276" y="327055"/>
            <a:ext cx="10058400" cy="1371600"/>
          </a:xfrm>
        </p:spPr>
        <p:txBody>
          <a:bodyPr/>
          <a:lstStyle/>
          <a:p>
            <a:r>
              <a:rPr lang="en-US" b="1" i="1" dirty="0">
                <a:latin typeface="Bradley Hand ITC" panose="03070402050302030203" pitchFamily="66" charset="0"/>
              </a:rPr>
              <a:t>DISCUSSIONS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A1E9-6FBC-0B49-A530-77A5CD87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38" y="1674465"/>
            <a:ext cx="10058400" cy="393192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1. Conduct further analysis to identify growth drivers</a:t>
            </a:r>
          </a:p>
          <a:p>
            <a:pPr>
              <a:lnSpc>
                <a:spcPct val="250000"/>
              </a:lnSpc>
            </a:pPr>
            <a:r>
              <a:rPr lang="en-US" dirty="0"/>
              <a:t>.2. Develop strategies to address seasonal fluctuations.</a:t>
            </a:r>
          </a:p>
          <a:p>
            <a:pPr>
              <a:lnSpc>
                <a:spcPct val="250000"/>
              </a:lnSpc>
            </a:pPr>
            <a:r>
              <a:rPr lang="en-US" dirty="0"/>
              <a:t>3. Explore opportunities for further growth acceleration</a:t>
            </a:r>
          </a:p>
          <a:p>
            <a:pPr>
              <a:lnSpc>
                <a:spcPct val="250000"/>
              </a:lnSpc>
            </a:pPr>
            <a:r>
              <a:rPr lang="en-US" dirty="0"/>
              <a:t>.4. Review resource allocation to ensure effective support for growth</a:t>
            </a:r>
          </a:p>
          <a:p>
            <a:pPr>
              <a:lnSpc>
                <a:spcPct val="250000"/>
              </a:lnSpc>
            </a:pPr>
            <a:r>
              <a:rPr lang="en-US" dirty="0"/>
              <a:t>.5. Identify potential risks and develop mitigation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29610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45AC-B6E6-8949-A1A3-BEAE4E15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5" y="478582"/>
            <a:ext cx="10058400" cy="1371600"/>
          </a:xfrm>
        </p:spPr>
        <p:txBody>
          <a:bodyPr/>
          <a:lstStyle/>
          <a:p>
            <a:r>
              <a:rPr lang="en-US" b="1" i="1">
                <a:latin typeface="Bradley Hand ITC" panose="03070402050302030203" pitchFamily="66" charset="0"/>
              </a:rPr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3C8E-A309-C440-AB5A-86D17990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line chart demonstrates a consistent upward trend in [metric/data] over the observed period, indicating steady growth and progress.</a:t>
            </a:r>
          </a:p>
          <a:p>
            <a:pPr>
              <a:lnSpc>
                <a:spcPct val="110000"/>
              </a:lnSpc>
            </a:pPr>
            <a:r>
              <a:rPr lang="en-US" dirty="0"/>
              <a:t> The increasing rate of change suggests a potential exponential growth pattern, with minor seasonal fluctuations.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trend line equation and R-squared value confirm a strong positive correlation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 Based on the analysis, we can conclude that: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 Current strategies are effective in driving growth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There is potential for further acceleration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 Seasonal fluctuations can be mitigated with targeted strategies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 Maintaining current strategies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 Investing in scaling to support increased demand</a:t>
            </a:r>
          </a:p>
        </p:txBody>
      </p:sp>
    </p:spTree>
    <p:extLst>
      <p:ext uri="{BB962C8B-B14F-4D97-AF65-F5344CB8AC3E}">
        <p14:creationId xmlns:p14="http://schemas.microsoft.com/office/powerpoint/2010/main" val="17908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48F-F901-F146-B37E-E0B19055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24" y="2639033"/>
            <a:ext cx="10058400" cy="238121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lgerian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67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C71-DA2D-8B42-9E4F-E0B1D5CE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81" y="731520"/>
            <a:ext cx="10058400" cy="1371600"/>
          </a:xfrm>
        </p:spPr>
        <p:txBody>
          <a:bodyPr>
            <a:normAutofit/>
          </a:bodyPr>
          <a:lstStyle/>
          <a:p>
            <a:r>
              <a:rPr lang="en-US" sz="6000" b="1">
                <a:latin typeface="Bradley Hand ITC" panose="03070402050302030203" pitchFamily="66" charset="0"/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7105-062A-204F-8A6E-DDE47E14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82240"/>
            <a:ext cx="10058400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Bodoni MT" panose="02070603080606020203" pitchFamily="18" charset="0"/>
              </a:rPr>
              <a:t>TURNOVER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69549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1592-F1EF-9246-A2EB-0CFEF1F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24" y="429139"/>
            <a:ext cx="10058400" cy="1371600"/>
          </a:xfrm>
        </p:spPr>
        <p:txBody>
          <a:bodyPr/>
          <a:lstStyle/>
          <a:p>
            <a:r>
              <a:rPr lang="en-US" sz="4400" b="1" i="1">
                <a:latin typeface="Bradley Hand ITC" panose="03070402050302030203" pitchFamily="66" charset="0"/>
              </a:rPr>
              <a:t>AGENDA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8036-7433-BB42-ACDB-D2B76C2F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120" y="2225040"/>
            <a:ext cx="10058400" cy="39319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PROJECT OVERVIEW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END USERS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SOLUTIONS AND PROPOSITIONS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DATASET DESCRIPTION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MODELLING APPROACH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RESULTS AND DISCUSSION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Rounded MT Bold" pitchFamily="34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E3C8-7C60-B949-A0EE-FC02F783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521642"/>
            <a:ext cx="10058400" cy="1371600"/>
          </a:xfrm>
        </p:spPr>
        <p:txBody>
          <a:bodyPr/>
          <a:lstStyle/>
          <a:p>
            <a:r>
              <a:rPr lang="en-US" b="1" i="1" dirty="0">
                <a:latin typeface="Bradley Hand ITC" panose="03070402050302030203" pitchFamily="66" charset="0"/>
              </a:rPr>
              <a:t>Problem 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86D4-63F3-1740-8F3C-6E689DA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consistent upward trend in [metric/data] over the past [time period] indicates significant growth, but the rate of increase is slowing down.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What strategies can be implemented to:</a:t>
            </a:r>
          </a:p>
          <a:p>
            <a:pPr>
              <a:lnSpc>
                <a:spcPct val="150000"/>
              </a:lnSpc>
            </a:pPr>
            <a:r>
              <a:rPr lang="en-US" dirty="0"/>
              <a:t>1. Sustain the growth </a:t>
            </a:r>
            <a:r>
              <a:rPr lang="en-US" sz="2000" dirty="0"/>
              <a:t>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2. Identify and address potential bottlenecks or constraints</a:t>
            </a:r>
          </a:p>
          <a:p>
            <a:pPr>
              <a:lnSpc>
                <a:spcPct val="150000"/>
              </a:lnSpc>
            </a:pPr>
            <a:r>
              <a:rPr lang="en-US" dirty="0"/>
              <a:t>3. Accelerate the rate of increase to achieve maximum turnover.</a:t>
            </a:r>
          </a:p>
        </p:txBody>
      </p:sp>
    </p:spTree>
    <p:extLst>
      <p:ext uri="{BB962C8B-B14F-4D97-AF65-F5344CB8AC3E}">
        <p14:creationId xmlns:p14="http://schemas.microsoft.com/office/powerpoint/2010/main" val="302011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C00D-854A-BE4B-BC79-780B04FA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58" y="473261"/>
            <a:ext cx="10058400" cy="1371600"/>
          </a:xfrm>
        </p:spPr>
        <p:txBody>
          <a:bodyPr/>
          <a:lstStyle/>
          <a:p>
            <a:r>
              <a:rPr lang="en-US" b="1" i="1">
                <a:latin typeface="Bradley Hand ITC" panose="03070402050302030203" pitchFamily="66" charset="0"/>
              </a:rPr>
              <a:t>PROJECT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34A6-F03E-614F-8E08-0D8044C8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Objective: Analyze the steady increase in [metric/data] over the past [time period] to identify opportunities for sustainable growth, optimize performance, and inform data-driven decisions.</a:t>
            </a:r>
          </a:p>
          <a:p>
            <a:r>
              <a:rPr lang="en-US" dirty="0"/>
              <a:t>Key Questions:</a:t>
            </a:r>
          </a:p>
          <a:p>
            <a:r>
              <a:rPr lang="en-US" dirty="0"/>
              <a:t>1. What factors contribute to the consistent upward trend</a:t>
            </a:r>
          </a:p>
          <a:p>
            <a:r>
              <a:rPr lang="en-US" dirty="0"/>
              <a:t>2. How can we maintain and accelerate this growth</a:t>
            </a:r>
          </a:p>
          <a:p>
            <a:r>
              <a:rPr lang="en-US" dirty="0"/>
              <a:t>3. What potential constraints or bottlenecks need to be addressed?</a:t>
            </a:r>
          </a:p>
          <a:p>
            <a:r>
              <a:rPr lang="en-US" dirty="0"/>
              <a:t>Scope:-</a:t>
            </a:r>
          </a:p>
          <a:p>
            <a:r>
              <a:rPr lang="en-US" dirty="0"/>
              <a:t> Analyze [time period] of data-</a:t>
            </a:r>
          </a:p>
          <a:p>
            <a:r>
              <a:rPr lang="en-US" dirty="0"/>
              <a:t> Identify key drivers of growth-</a:t>
            </a:r>
          </a:p>
          <a:p>
            <a:r>
              <a:rPr lang="en-US" dirty="0"/>
              <a:t> Develop strategies to sustain and optimize performance-</a:t>
            </a:r>
          </a:p>
          <a:p>
            <a:r>
              <a:rPr lang="en-US" dirty="0"/>
              <a:t> Provide recommendations for 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25325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A1CD-09AC-C641-8FA3-15B41B4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657" y="485355"/>
            <a:ext cx="10058400" cy="1371600"/>
          </a:xfrm>
        </p:spPr>
        <p:txBody>
          <a:bodyPr/>
          <a:lstStyle/>
          <a:p>
            <a:r>
              <a:rPr lang="en-US" b="1" i="1">
                <a:latin typeface="Bradley Hand ITC" panose="03070402050302030203" pitchFamily="66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FD53-5203-144D-A4CC-9063B5DE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955"/>
            <a:ext cx="10058400" cy="4178085"/>
          </a:xfrm>
        </p:spPr>
        <p:txBody>
          <a:bodyPr>
            <a:normAutofit/>
          </a:bodyPr>
          <a:lstStyle/>
          <a:p>
            <a:r>
              <a:rPr lang="en-US" dirty="0"/>
              <a:t>1. Business Stakeholders: CEOs, CFOs, Product Managers, or Department Heads who need to track key performance indicators (KPIs) and make informed decision</a:t>
            </a:r>
          </a:p>
          <a:p>
            <a:r>
              <a:rPr lang="en-US" dirty="0"/>
              <a:t>2. Marketing Teams: Marketing Managers, Analysts, or Specialists who monitor website traffic, engagement, or conversion rates to optimize campaigns.</a:t>
            </a:r>
          </a:p>
          <a:p>
            <a:r>
              <a:rPr lang="en-US" dirty="0"/>
              <a:t>3. Sales Teams: Sales Managers, Representatives, or Analysts who track sales performance, revenue growth, or customer acquisition rates</a:t>
            </a:r>
          </a:p>
          <a:p>
            <a:r>
              <a:rPr lang="en-US" dirty="0"/>
              <a:t>.4. Data Analysts: Data Scientists, Analysts, or Researchers who analyze trends, identify patterns, and provide insights to stakeholders</a:t>
            </a:r>
          </a:p>
          <a:p>
            <a:r>
              <a:rPr lang="en-US" dirty="0"/>
              <a:t>5. Operations Teams: Operations Managers, Analysts, or Coordinators who monitor process efficiency, productivity, or quality metrics</a:t>
            </a:r>
          </a:p>
          <a:p>
            <a:r>
              <a:rPr lang="en-US" dirty="0"/>
              <a:t>6. Financial Analysts: Financial Managers, Analysts, or Planners who track revenue, expenses, or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98356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07C9-92B7-4648-B358-CDD275C9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>
                <a:latin typeface="Bradley Hand ITC" panose="03070402050302030203" pitchFamily="66" charset="0"/>
              </a:rPr>
              <a:t>OUR SOLUTION &amp; PROPOSITION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F833-CD59-2043-A106-96BDD918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Short-term solutions</a:t>
            </a:r>
          </a:p>
          <a:p>
            <a:r>
              <a:rPr lang="en-US" dirty="0"/>
              <a:t>:1. Optimize existing processes: Refine current strategies to maintain the upward trend.</a:t>
            </a:r>
          </a:p>
          <a:p>
            <a:r>
              <a:rPr lang="en-US" dirty="0"/>
              <a:t>2. Address bottlenecks: Identify and resolve constraints limiting further growth	</a:t>
            </a:r>
          </a:p>
          <a:p>
            <a:r>
              <a:rPr lang="en-US" dirty="0"/>
              <a:t>.3. Invest in scaling: Allocate resources to support increased demand or expansion.</a:t>
            </a:r>
          </a:p>
          <a:p>
            <a:r>
              <a:rPr lang="en-US" dirty="0"/>
              <a:t>Long-term solutions:</a:t>
            </a:r>
          </a:p>
          <a:p>
            <a:r>
              <a:rPr lang="en-US" dirty="0"/>
              <a:t>1. Diversify offerings: Expand products or services to sustain growth and reduce dependence on a single revenue stream.</a:t>
            </a:r>
          </a:p>
          <a:p>
            <a:r>
              <a:rPr lang="en-US" dirty="0"/>
              <a:t>2. Invest in innovation: Develop new technologies, features, or processes to stay competitive and drive future growth</a:t>
            </a:r>
          </a:p>
          <a:p>
            <a:r>
              <a:rPr lang="en-US" dirty="0"/>
              <a:t>.3. Enhance customer experience: Focus on retention and loyalty programs to maintain a strong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361222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03960"/>
            <a:ext cx="10058400" cy="5074920"/>
          </a:xfrm>
        </p:spPr>
        <p:txBody>
          <a:bodyPr/>
          <a:lstStyle/>
          <a:p>
            <a:r>
              <a:rPr lang="en-US" dirty="0"/>
              <a:t>Strategic solutions:</a:t>
            </a:r>
          </a:p>
          <a:p>
            <a:r>
              <a:rPr lang="en-US" dirty="0"/>
              <a:t>1. Analyze market trends: Stay informed about industry developments and adjust strategies accordingly</a:t>
            </a:r>
          </a:p>
          <a:p>
            <a:r>
              <a:rPr lang="en-US" dirty="0"/>
              <a:t>.2. Monitor competition: Track competitors' performance and adjust tactics to maintain a competitive edge.</a:t>
            </a:r>
          </a:p>
          <a:p>
            <a:r>
              <a:rPr lang="en-US" dirty="0"/>
              <a:t>3. Explore new markets: Identify opportunities for expansion into new regions, segments, or industries</a:t>
            </a:r>
          </a:p>
          <a:p>
            <a:r>
              <a:rPr lang="en-US" dirty="0"/>
              <a:t>.Operational solutions</a:t>
            </a:r>
          </a:p>
          <a:p>
            <a:r>
              <a:rPr lang="en-US" dirty="0"/>
              <a:t>:1. Process automation: Streamline tasks to increase efficiency and reduce costs</a:t>
            </a:r>
          </a:p>
          <a:p>
            <a:r>
              <a:rPr lang="en-US" dirty="0"/>
              <a:t>.2. Resource allocation: Optimize resource distribution to support growth areas</a:t>
            </a:r>
          </a:p>
          <a:p>
            <a:r>
              <a:rPr lang="en-US" dirty="0"/>
              <a:t>.3. Performance monitoring: Regularly track key metrics to ensure continued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71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51E-2B25-6741-AF34-0544B426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658" y="509546"/>
            <a:ext cx="10058400" cy="1371600"/>
          </a:xfrm>
        </p:spPr>
        <p:txBody>
          <a:bodyPr/>
          <a:lstStyle/>
          <a:p>
            <a:r>
              <a:rPr lang="en-US" b="1" i="1">
                <a:latin typeface="Bradley Hand ITC" panose="03070402050302030203" pitchFamily="66" charset="0"/>
              </a:rPr>
              <a:t>DATASET DESCRIPTION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78E8-845C-A546-8106-1E976400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This dataset represents the [metric/data] of [entity/organization] over a period of [time period]. The data is collected [frequency, e.g., daily, weekly, monthly] and represents [specific aspect, e.g., website traffic, sales revenue, customer engagement</a:t>
            </a:r>
          </a:p>
          <a:p>
            <a:r>
              <a:rPr lang="en-US" dirty="0"/>
              <a:t>.Columns:- Date (timestamp): The date of each data point- Value (numeric): The [metric/data] value for each date</a:t>
            </a:r>
          </a:p>
          <a:p>
            <a:r>
              <a:rPr lang="en-US" dirty="0"/>
              <a:t>Rows: Each row represents a single data point, with a corresponding date and value</a:t>
            </a:r>
          </a:p>
          <a:p>
            <a:r>
              <a:rPr lang="en-US" dirty="0"/>
              <a:t>.Data Type: Time-series </a:t>
            </a:r>
            <a:r>
              <a:rPr lang="en-US" dirty="0" err="1"/>
              <a:t>dataSource</a:t>
            </a:r>
            <a:r>
              <a:rPr lang="en-US" dirty="0"/>
              <a:t>: [Insert source, e.g., Google Analytics, CRM software, internal database]</a:t>
            </a:r>
          </a:p>
          <a:p>
            <a:r>
              <a:rPr lang="en-US" dirty="0"/>
              <a:t>Context: This dataset is used to track and analyze the [specific aspect] of [entity/organization] over time, identifying trends, patterns,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31614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1170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Savon</vt:lpstr>
      <vt:lpstr>Employee Data Analysis Using Excel </vt:lpstr>
      <vt:lpstr>PROJECT TITLE </vt:lpstr>
      <vt:lpstr>AGENDA </vt:lpstr>
      <vt:lpstr>Problem Statement </vt:lpstr>
      <vt:lpstr>PROJECT OVERVIEW </vt:lpstr>
      <vt:lpstr>END USERS</vt:lpstr>
      <vt:lpstr>OUR SOLUTION &amp; PROPOSITION </vt:lpstr>
      <vt:lpstr>PowerPoint Presentation</vt:lpstr>
      <vt:lpstr>DATASET DESCRIPTION </vt:lpstr>
      <vt:lpstr>MODELLING APPROACH </vt:lpstr>
      <vt:lpstr>PowerPoint Presentation</vt:lpstr>
      <vt:lpstr>RESULTS </vt:lpstr>
      <vt:lpstr>PowerPoint Presentation</vt:lpstr>
      <vt:lpstr>DISCUSSIONS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praveenganesh847@gmail.com</dc:creator>
  <cp:lastModifiedBy>praveenganesh847@gmail.com</cp:lastModifiedBy>
  <cp:revision>8</cp:revision>
  <dcterms:created xsi:type="dcterms:W3CDTF">2024-09-03T05:40:38Z</dcterms:created>
  <dcterms:modified xsi:type="dcterms:W3CDTF">2024-09-06T04:57:08Z</dcterms:modified>
</cp:coreProperties>
</file>