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Prata"/>
      <p:regular r:id="rId16"/>
    </p:embeddedFont>
    <p:embeddedFont>
      <p:font typeface="Prata"/>
      <p:regular r:id="rId17"/>
    </p:embeddedFont>
    <p:embeddedFont>
      <p:font typeface="Raleway"/>
      <p:regular r:id="rId18"/>
    </p:embeddedFont>
    <p:embeddedFont>
      <p:font typeface="Raleway"/>
      <p:regular r:id="rId19"/>
    </p:embeddedFont>
    <p:embeddedFont>
      <p:font typeface="Raleway"/>
      <p:regular r:id="rId20"/>
    </p:embeddedFont>
    <p:embeddedFont>
      <p:font typeface="Raleway"/>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10-1.png"/><Relationship Id="rId2" Type="http://schemas.openxmlformats.org/officeDocument/2006/relationships/image" Target="../media/image-1010-2.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7-1.png"/><Relationship Id="rId2" Type="http://schemas.openxmlformats.org/officeDocument/2006/relationships/image" Target="../media/image-1007-2.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8-1.png"/><Relationship Id="rId2" Type="http://schemas.openxmlformats.org/officeDocument/2006/relationships/image" Target="../media/image-1008-2.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9-1.png"/><Relationship Id="rId2" Type="http://schemas.openxmlformats.org/officeDocument/2006/relationships/image" Target="../media/image-1009-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4.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F2E782"/>
                </a:solidFill>
                <a:latin typeface="Prata" pitchFamily="34" charset="0"/>
                <a:ea typeface="Prata" pitchFamily="34" charset="-122"/>
                <a:cs typeface="Prata" pitchFamily="34" charset="-120"/>
              </a:rPr>
              <a:t>Intrusion Detection with Snort</a:t>
            </a:r>
            <a:endParaRPr lang="en-US" sz="445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Intrusion detection systems (IDS) are crucial for network security. They monitor network traffic for malicious activity. This presentation provides an overview of intrusion detection using Snort. Snort is a powerful open-source IDS/IPS.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4200"/>
            <a:ext cx="9287113" cy="708779"/>
          </a:xfrm>
          <a:prstGeom prst="rect">
            <a:avLst/>
          </a:prstGeom>
          <a:noFill/>
          <a:ln/>
        </p:spPr>
        <p:txBody>
          <a:bodyPr wrap="none" lIns="0" tIns="0" rIns="0" bIns="0" rtlCol="0" anchor="t"/>
          <a:lstStyle/>
          <a:p>
            <a:pPr algn="l" indent="0" marL="0">
              <a:lnSpc>
                <a:spcPts val="5550"/>
              </a:lnSpc>
              <a:buNone/>
            </a:pPr>
            <a:r>
              <a:rPr lang="en-US" sz="4450" dirty="0">
                <a:solidFill>
                  <a:srgbClr val="F2E782"/>
                </a:solidFill>
                <a:latin typeface="Prata" pitchFamily="34" charset="0"/>
                <a:ea typeface="Prata" pitchFamily="34" charset="-122"/>
                <a:cs typeface="Prata" pitchFamily="34" charset="-120"/>
              </a:rPr>
              <a:t>Understanding Snort Architecture</a:t>
            </a:r>
            <a:endParaRPr lang="en-US" sz="4450" dirty="0"/>
          </a:p>
        </p:txBody>
      </p:sp>
      <p:sp>
        <p:nvSpPr>
          <p:cNvPr id="3" name="Text 1"/>
          <p:cNvSpPr/>
          <p:nvPr/>
        </p:nvSpPr>
        <p:spPr>
          <a:xfrm>
            <a:off x="793790" y="3336608"/>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Snort's architecture consists of four main components. These include a packet sniffer, preprocessor, detection engine, and output modules. Each component plays a vital role in analyzing network traffic.</a:t>
            </a:r>
            <a:endParaRPr lang="en-US" sz="1750" dirty="0"/>
          </a:p>
        </p:txBody>
      </p:sp>
      <p:sp>
        <p:nvSpPr>
          <p:cNvPr id="4" name="Text 2"/>
          <p:cNvSpPr/>
          <p:nvPr/>
        </p:nvSpPr>
        <p:spPr>
          <a:xfrm>
            <a:off x="793790" y="454437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2E782"/>
                </a:solidFill>
                <a:latin typeface="Prata" pitchFamily="34" charset="0"/>
                <a:ea typeface="Prata" pitchFamily="34" charset="-122"/>
                <a:cs typeface="Prata" pitchFamily="34" charset="-120"/>
              </a:rPr>
              <a:t>Packet Sniffer</a:t>
            </a:r>
            <a:endParaRPr lang="en-US" sz="2200" dirty="0"/>
          </a:p>
        </p:txBody>
      </p:sp>
      <p:sp>
        <p:nvSpPr>
          <p:cNvPr id="5" name="Text 3"/>
          <p:cNvSpPr/>
          <p:nvPr/>
        </p:nvSpPr>
        <p:spPr>
          <a:xfrm>
            <a:off x="793790" y="5125522"/>
            <a:ext cx="2845594"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Captures network traffic for analysis.</a:t>
            </a:r>
            <a:endParaRPr lang="en-US" sz="1750" dirty="0"/>
          </a:p>
        </p:txBody>
      </p:sp>
      <p:sp>
        <p:nvSpPr>
          <p:cNvPr id="6" name="Text 4"/>
          <p:cNvSpPr/>
          <p:nvPr/>
        </p:nvSpPr>
        <p:spPr>
          <a:xfrm>
            <a:off x="4200406" y="454437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2E782"/>
                </a:solidFill>
                <a:latin typeface="Prata" pitchFamily="34" charset="0"/>
                <a:ea typeface="Prata" pitchFamily="34" charset="-122"/>
                <a:cs typeface="Prata" pitchFamily="34" charset="-120"/>
              </a:rPr>
              <a:t>Preprocessor</a:t>
            </a:r>
            <a:endParaRPr lang="en-US" sz="2200" dirty="0"/>
          </a:p>
        </p:txBody>
      </p:sp>
      <p:sp>
        <p:nvSpPr>
          <p:cNvPr id="7" name="Text 5"/>
          <p:cNvSpPr/>
          <p:nvPr/>
        </p:nvSpPr>
        <p:spPr>
          <a:xfrm>
            <a:off x="4200406" y="5125522"/>
            <a:ext cx="2845594"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Prepares data for the detection engine.</a:t>
            </a:r>
            <a:endParaRPr lang="en-US" sz="1750" dirty="0"/>
          </a:p>
        </p:txBody>
      </p:sp>
      <p:sp>
        <p:nvSpPr>
          <p:cNvPr id="8" name="Text 6"/>
          <p:cNvSpPr/>
          <p:nvPr/>
        </p:nvSpPr>
        <p:spPr>
          <a:xfrm>
            <a:off x="7607022" y="454437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2E782"/>
                </a:solidFill>
                <a:latin typeface="Prata" pitchFamily="34" charset="0"/>
                <a:ea typeface="Prata" pitchFamily="34" charset="-122"/>
                <a:cs typeface="Prata" pitchFamily="34" charset="-120"/>
              </a:rPr>
              <a:t>Detection Engine</a:t>
            </a:r>
            <a:endParaRPr lang="en-US" sz="2200" dirty="0"/>
          </a:p>
        </p:txBody>
      </p:sp>
      <p:sp>
        <p:nvSpPr>
          <p:cNvPr id="9" name="Text 7"/>
          <p:cNvSpPr/>
          <p:nvPr/>
        </p:nvSpPr>
        <p:spPr>
          <a:xfrm>
            <a:off x="7607022" y="5125522"/>
            <a:ext cx="2845594"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Analyzes traffic based on predefined rules.</a:t>
            </a:r>
            <a:endParaRPr lang="en-US" sz="1750" dirty="0"/>
          </a:p>
        </p:txBody>
      </p:sp>
      <p:sp>
        <p:nvSpPr>
          <p:cNvPr id="10" name="Text 8"/>
          <p:cNvSpPr/>
          <p:nvPr/>
        </p:nvSpPr>
        <p:spPr>
          <a:xfrm>
            <a:off x="11013638" y="454437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2E782"/>
                </a:solidFill>
                <a:latin typeface="Prata" pitchFamily="34" charset="0"/>
                <a:ea typeface="Prata" pitchFamily="34" charset="-122"/>
                <a:cs typeface="Prata" pitchFamily="34" charset="-120"/>
              </a:rPr>
              <a:t>Output Modules</a:t>
            </a:r>
            <a:endParaRPr lang="en-US" sz="2200" dirty="0"/>
          </a:p>
        </p:txBody>
      </p:sp>
      <p:sp>
        <p:nvSpPr>
          <p:cNvPr id="11" name="Text 9"/>
          <p:cNvSpPr/>
          <p:nvPr/>
        </p:nvSpPr>
        <p:spPr>
          <a:xfrm>
            <a:off x="11013638" y="5125522"/>
            <a:ext cx="2845594"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Logs and alerts based on detected threats.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2696"/>
          </a:xfrm>
          <a:prstGeom prst="rect">
            <a:avLst/>
          </a:prstGeom>
        </p:spPr>
      </p:pic>
      <p:sp>
        <p:nvSpPr>
          <p:cNvPr id="3" name="Text 0"/>
          <p:cNvSpPr/>
          <p:nvPr/>
        </p:nvSpPr>
        <p:spPr>
          <a:xfrm>
            <a:off x="667345" y="524351"/>
            <a:ext cx="7809309" cy="1191816"/>
          </a:xfrm>
          <a:prstGeom prst="rect">
            <a:avLst/>
          </a:prstGeom>
          <a:noFill/>
          <a:ln/>
        </p:spPr>
        <p:txBody>
          <a:bodyPr wrap="square" lIns="0" tIns="0" rIns="0" bIns="0" rtlCol="0" anchor="t"/>
          <a:lstStyle/>
          <a:p>
            <a:pPr algn="l" indent="0" marL="0">
              <a:lnSpc>
                <a:spcPts val="4650"/>
              </a:lnSpc>
              <a:buNone/>
            </a:pPr>
            <a:r>
              <a:rPr lang="en-US" sz="3750" dirty="0">
                <a:solidFill>
                  <a:srgbClr val="F2E782"/>
                </a:solidFill>
                <a:latin typeface="Prata" pitchFamily="34" charset="0"/>
                <a:ea typeface="Prata" pitchFamily="34" charset="-122"/>
                <a:cs typeface="Prata" pitchFamily="34" charset="-120"/>
              </a:rPr>
              <a:t>Snort Rule Structure: A Deep Dive</a:t>
            </a:r>
            <a:endParaRPr lang="en-US" sz="3750" dirty="0"/>
          </a:p>
        </p:txBody>
      </p:sp>
      <p:sp>
        <p:nvSpPr>
          <p:cNvPr id="4" name="Text 1"/>
          <p:cNvSpPr/>
          <p:nvPr/>
        </p:nvSpPr>
        <p:spPr>
          <a:xfrm>
            <a:off x="667345" y="2002155"/>
            <a:ext cx="7809309" cy="915472"/>
          </a:xfrm>
          <a:prstGeom prst="rect">
            <a:avLst/>
          </a:prstGeom>
          <a:noFill/>
          <a:ln/>
        </p:spPr>
        <p:txBody>
          <a:bodyPr wrap="square" lIns="0" tIns="0" rIns="0" bIns="0" rtlCol="0" anchor="t"/>
          <a:lstStyle/>
          <a:p>
            <a:pPr algn="l" indent="0" marL="0">
              <a:lnSpc>
                <a:spcPts val="2400"/>
              </a:lnSpc>
              <a:buNone/>
            </a:pPr>
            <a:r>
              <a:rPr lang="en-US" sz="1500" dirty="0">
                <a:solidFill>
                  <a:srgbClr val="CFCBBF"/>
                </a:solidFill>
                <a:latin typeface="Raleway" pitchFamily="34" charset="0"/>
                <a:ea typeface="Raleway" pitchFamily="34" charset="-122"/>
                <a:cs typeface="Raleway" pitchFamily="34" charset="-120"/>
              </a:rPr>
              <a:t>Snort rules define how the detection engine identifies malicious traffic. Rules consist of a header and options. Understanding rule structure is crucial for effective intrusion detection.</a:t>
            </a:r>
            <a:endParaRPr lang="en-US" sz="1500" dirty="0"/>
          </a:p>
        </p:txBody>
      </p:sp>
      <p:pic>
        <p:nvPicPr>
          <p:cNvPr id="5" name="Image 1" descr="preencoded.png">    </p:cNvPr>
          <p:cNvPicPr>
            <a:picLocks noChangeAspect="1"/>
          </p:cNvPicPr>
          <p:nvPr/>
        </p:nvPicPr>
        <p:blipFill>
          <a:blip r:embed="rId2"/>
          <a:stretch>
            <a:fillRect/>
          </a:stretch>
        </p:blipFill>
        <p:spPr>
          <a:xfrm>
            <a:off x="667345" y="3132058"/>
            <a:ext cx="953453" cy="1144072"/>
          </a:xfrm>
          <a:prstGeom prst="rect">
            <a:avLst/>
          </a:prstGeom>
        </p:spPr>
      </p:pic>
      <p:sp>
        <p:nvSpPr>
          <p:cNvPr id="6" name="Text 2"/>
          <p:cNvSpPr/>
          <p:nvPr/>
        </p:nvSpPr>
        <p:spPr>
          <a:xfrm>
            <a:off x="1906786" y="3322677"/>
            <a:ext cx="2383631" cy="297894"/>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Rule Header</a:t>
            </a:r>
            <a:endParaRPr lang="en-US" sz="1850" dirty="0"/>
          </a:p>
        </p:txBody>
      </p:sp>
      <p:sp>
        <p:nvSpPr>
          <p:cNvPr id="7" name="Text 3"/>
          <p:cNvSpPr/>
          <p:nvPr/>
        </p:nvSpPr>
        <p:spPr>
          <a:xfrm>
            <a:off x="1906786" y="3734872"/>
            <a:ext cx="6569869" cy="305157"/>
          </a:xfrm>
          <a:prstGeom prst="rect">
            <a:avLst/>
          </a:prstGeom>
          <a:noFill/>
          <a:ln/>
        </p:spPr>
        <p:txBody>
          <a:bodyPr wrap="none" lIns="0" tIns="0" rIns="0" bIns="0" rtlCol="0" anchor="t"/>
          <a:lstStyle/>
          <a:p>
            <a:pPr algn="l" indent="0" marL="0">
              <a:lnSpc>
                <a:spcPts val="2400"/>
              </a:lnSpc>
              <a:buNone/>
            </a:pPr>
            <a:r>
              <a:rPr lang="en-US" sz="1500" dirty="0">
                <a:solidFill>
                  <a:srgbClr val="CFCBBF"/>
                </a:solidFill>
                <a:latin typeface="Raleway" pitchFamily="34" charset="0"/>
                <a:ea typeface="Raleway" pitchFamily="34" charset="-122"/>
                <a:cs typeface="Raleway" pitchFamily="34" charset="-120"/>
              </a:rPr>
              <a:t>Defines action, protocol, addresses, and ports.</a:t>
            </a:r>
            <a:endParaRPr lang="en-US" sz="1500" dirty="0"/>
          </a:p>
        </p:txBody>
      </p:sp>
      <p:pic>
        <p:nvPicPr>
          <p:cNvPr id="8" name="Image 2" descr="preencoded.png">    </p:cNvPr>
          <p:cNvPicPr>
            <a:picLocks noChangeAspect="1"/>
          </p:cNvPicPr>
          <p:nvPr/>
        </p:nvPicPr>
        <p:blipFill>
          <a:blip r:embed="rId3"/>
          <a:stretch>
            <a:fillRect/>
          </a:stretch>
        </p:blipFill>
        <p:spPr>
          <a:xfrm>
            <a:off x="667345" y="4276130"/>
            <a:ext cx="953453" cy="1144072"/>
          </a:xfrm>
          <a:prstGeom prst="rect">
            <a:avLst/>
          </a:prstGeom>
        </p:spPr>
      </p:pic>
      <p:sp>
        <p:nvSpPr>
          <p:cNvPr id="9" name="Text 4"/>
          <p:cNvSpPr/>
          <p:nvPr/>
        </p:nvSpPr>
        <p:spPr>
          <a:xfrm>
            <a:off x="1906786" y="4466749"/>
            <a:ext cx="2383631" cy="297894"/>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Rule Options</a:t>
            </a:r>
            <a:endParaRPr lang="en-US" sz="1850" dirty="0"/>
          </a:p>
        </p:txBody>
      </p:sp>
      <p:sp>
        <p:nvSpPr>
          <p:cNvPr id="10" name="Text 5"/>
          <p:cNvSpPr/>
          <p:nvPr/>
        </p:nvSpPr>
        <p:spPr>
          <a:xfrm>
            <a:off x="1906786" y="4878943"/>
            <a:ext cx="6569869" cy="305157"/>
          </a:xfrm>
          <a:prstGeom prst="rect">
            <a:avLst/>
          </a:prstGeom>
          <a:noFill/>
          <a:ln/>
        </p:spPr>
        <p:txBody>
          <a:bodyPr wrap="none" lIns="0" tIns="0" rIns="0" bIns="0" rtlCol="0" anchor="t"/>
          <a:lstStyle/>
          <a:p>
            <a:pPr algn="l" indent="0" marL="0">
              <a:lnSpc>
                <a:spcPts val="2400"/>
              </a:lnSpc>
              <a:buNone/>
            </a:pPr>
            <a:r>
              <a:rPr lang="en-US" sz="1500" dirty="0">
                <a:solidFill>
                  <a:srgbClr val="CFCBBF"/>
                </a:solidFill>
                <a:latin typeface="Raleway" pitchFamily="34" charset="0"/>
                <a:ea typeface="Raleway" pitchFamily="34" charset="-122"/>
                <a:cs typeface="Raleway" pitchFamily="34" charset="-120"/>
              </a:rPr>
              <a:t>Includes message, content, and flow.</a:t>
            </a:r>
            <a:endParaRPr lang="en-US" sz="1500" dirty="0"/>
          </a:p>
        </p:txBody>
      </p:sp>
      <p:pic>
        <p:nvPicPr>
          <p:cNvPr id="11" name="Image 3" descr="preencoded.png">    </p:cNvPr>
          <p:cNvPicPr>
            <a:picLocks noChangeAspect="1"/>
          </p:cNvPicPr>
          <p:nvPr/>
        </p:nvPicPr>
        <p:blipFill>
          <a:blip r:embed="rId4"/>
          <a:stretch>
            <a:fillRect/>
          </a:stretch>
        </p:blipFill>
        <p:spPr>
          <a:xfrm>
            <a:off x="667345" y="5420201"/>
            <a:ext cx="953453" cy="1144072"/>
          </a:xfrm>
          <a:prstGeom prst="rect">
            <a:avLst/>
          </a:prstGeom>
        </p:spPr>
      </p:pic>
      <p:sp>
        <p:nvSpPr>
          <p:cNvPr id="12" name="Text 6"/>
          <p:cNvSpPr/>
          <p:nvPr/>
        </p:nvSpPr>
        <p:spPr>
          <a:xfrm>
            <a:off x="1906786" y="5610820"/>
            <a:ext cx="2383631" cy="297894"/>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Examples</a:t>
            </a:r>
            <a:endParaRPr lang="en-US" sz="1850" dirty="0"/>
          </a:p>
        </p:txBody>
      </p:sp>
      <p:sp>
        <p:nvSpPr>
          <p:cNvPr id="13" name="Text 7"/>
          <p:cNvSpPr/>
          <p:nvPr/>
        </p:nvSpPr>
        <p:spPr>
          <a:xfrm>
            <a:off x="1906786" y="6023015"/>
            <a:ext cx="6569869" cy="305157"/>
          </a:xfrm>
          <a:prstGeom prst="rect">
            <a:avLst/>
          </a:prstGeom>
          <a:noFill/>
          <a:ln/>
        </p:spPr>
        <p:txBody>
          <a:bodyPr wrap="none" lIns="0" tIns="0" rIns="0" bIns="0" rtlCol="0" anchor="t"/>
          <a:lstStyle/>
          <a:p>
            <a:pPr algn="l" indent="0" marL="0">
              <a:lnSpc>
                <a:spcPts val="2400"/>
              </a:lnSpc>
              <a:buNone/>
            </a:pPr>
            <a:r>
              <a:rPr lang="en-US" sz="1500" dirty="0">
                <a:solidFill>
                  <a:srgbClr val="CFCBBF"/>
                </a:solidFill>
                <a:latin typeface="Raleway" pitchFamily="34" charset="0"/>
                <a:ea typeface="Raleway" pitchFamily="34" charset="-122"/>
                <a:cs typeface="Raleway" pitchFamily="34" charset="-120"/>
              </a:rPr>
              <a:t>Detecting specific attacks.</a:t>
            </a:r>
            <a:endParaRPr lang="en-US" sz="1500" dirty="0"/>
          </a:p>
        </p:txBody>
      </p:sp>
      <p:pic>
        <p:nvPicPr>
          <p:cNvPr id="14" name="Image 4" descr="preencoded.png">    </p:cNvPr>
          <p:cNvPicPr>
            <a:picLocks noChangeAspect="1"/>
          </p:cNvPicPr>
          <p:nvPr/>
        </p:nvPicPr>
        <p:blipFill>
          <a:blip r:embed="rId5"/>
          <a:stretch>
            <a:fillRect/>
          </a:stretch>
        </p:blipFill>
        <p:spPr>
          <a:xfrm>
            <a:off x="667345" y="6564273"/>
            <a:ext cx="953453" cy="1144072"/>
          </a:xfrm>
          <a:prstGeom prst="rect">
            <a:avLst/>
          </a:prstGeom>
        </p:spPr>
      </p:pic>
      <p:sp>
        <p:nvSpPr>
          <p:cNvPr id="15" name="Text 8"/>
          <p:cNvSpPr/>
          <p:nvPr/>
        </p:nvSpPr>
        <p:spPr>
          <a:xfrm>
            <a:off x="1906786" y="6754892"/>
            <a:ext cx="2383631" cy="297894"/>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Best Practices</a:t>
            </a:r>
            <a:endParaRPr lang="en-US" sz="1850" dirty="0"/>
          </a:p>
        </p:txBody>
      </p:sp>
      <p:sp>
        <p:nvSpPr>
          <p:cNvPr id="16" name="Text 9"/>
          <p:cNvSpPr/>
          <p:nvPr/>
        </p:nvSpPr>
        <p:spPr>
          <a:xfrm>
            <a:off x="1906786" y="7167086"/>
            <a:ext cx="6569869" cy="305157"/>
          </a:xfrm>
          <a:prstGeom prst="rect">
            <a:avLst/>
          </a:prstGeom>
          <a:noFill/>
          <a:ln/>
        </p:spPr>
        <p:txBody>
          <a:bodyPr wrap="none" lIns="0" tIns="0" rIns="0" bIns="0" rtlCol="0" anchor="t"/>
          <a:lstStyle/>
          <a:p>
            <a:pPr algn="l" indent="0" marL="0">
              <a:lnSpc>
                <a:spcPts val="2400"/>
              </a:lnSpc>
              <a:buNone/>
            </a:pPr>
            <a:r>
              <a:rPr lang="en-US" sz="1500" dirty="0">
                <a:solidFill>
                  <a:srgbClr val="CFCBBF"/>
                </a:solidFill>
                <a:latin typeface="Raleway" pitchFamily="34" charset="0"/>
                <a:ea typeface="Raleway" pitchFamily="34" charset="-122"/>
                <a:cs typeface="Raleway" pitchFamily="34" charset="-120"/>
              </a:rPr>
              <a:t>Minimizing false positives.</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90443" y="850344"/>
            <a:ext cx="7572970" cy="616387"/>
          </a:xfrm>
          <a:prstGeom prst="rect">
            <a:avLst/>
          </a:prstGeom>
          <a:noFill/>
          <a:ln/>
        </p:spPr>
        <p:txBody>
          <a:bodyPr wrap="none" lIns="0" tIns="0" rIns="0" bIns="0" rtlCol="0" anchor="t"/>
          <a:lstStyle/>
          <a:p>
            <a:pPr algn="l" indent="0" marL="0">
              <a:lnSpc>
                <a:spcPts val="4850"/>
              </a:lnSpc>
              <a:buNone/>
            </a:pPr>
            <a:r>
              <a:rPr lang="en-US" sz="3850" dirty="0">
                <a:solidFill>
                  <a:srgbClr val="F2E782"/>
                </a:solidFill>
                <a:latin typeface="Prata" pitchFamily="34" charset="0"/>
                <a:ea typeface="Prata" pitchFamily="34" charset="-122"/>
                <a:cs typeface="Prata" pitchFamily="34" charset="-120"/>
              </a:rPr>
              <a:t>Installing and Configuring Snort</a:t>
            </a:r>
            <a:endParaRPr lang="en-US" sz="3850" dirty="0"/>
          </a:p>
        </p:txBody>
      </p:sp>
      <p:sp>
        <p:nvSpPr>
          <p:cNvPr id="4" name="Text 1"/>
          <p:cNvSpPr/>
          <p:nvPr/>
        </p:nvSpPr>
        <p:spPr>
          <a:xfrm>
            <a:off x="690443" y="1762601"/>
            <a:ext cx="7763113" cy="946904"/>
          </a:xfrm>
          <a:prstGeom prst="rect">
            <a:avLst/>
          </a:prstGeom>
          <a:noFill/>
          <a:ln/>
        </p:spPr>
        <p:txBody>
          <a:bodyPr wrap="square" lIns="0" tIns="0" rIns="0" bIns="0" rtlCol="0" anchor="t"/>
          <a:lstStyle/>
          <a:p>
            <a:pPr algn="l" indent="0" marL="0">
              <a:lnSpc>
                <a:spcPts val="2450"/>
              </a:lnSpc>
              <a:buNone/>
            </a:pPr>
            <a:r>
              <a:rPr lang="en-US" sz="1550" dirty="0">
                <a:solidFill>
                  <a:srgbClr val="CFCBBF"/>
                </a:solidFill>
                <a:latin typeface="Raleway" pitchFamily="34" charset="0"/>
                <a:ea typeface="Raleway" pitchFamily="34" charset="-122"/>
                <a:cs typeface="Raleway" pitchFamily="34" charset="-120"/>
              </a:rPr>
              <a:t>Snort can be installed on various operating systems, including Linux and Windows. Configuration involves setting up the network interface and home network. Proper installation and configuration are crucial for optimal performance.</a:t>
            </a:r>
            <a:endParaRPr lang="en-US" sz="1550" dirty="0"/>
          </a:p>
        </p:txBody>
      </p:sp>
      <p:sp>
        <p:nvSpPr>
          <p:cNvPr id="5" name="Shape 2"/>
          <p:cNvSpPr/>
          <p:nvPr/>
        </p:nvSpPr>
        <p:spPr>
          <a:xfrm>
            <a:off x="690443" y="3153370"/>
            <a:ext cx="443865" cy="443865"/>
          </a:xfrm>
          <a:prstGeom prst="roundRect">
            <a:avLst>
              <a:gd name="adj" fmla="val 6667"/>
            </a:avLst>
          </a:prstGeom>
          <a:solidFill>
            <a:srgbClr val="3A3B3C"/>
          </a:solidFill>
          <a:ln/>
        </p:spPr>
      </p:sp>
      <p:sp>
        <p:nvSpPr>
          <p:cNvPr id="6" name="Text 3"/>
          <p:cNvSpPr/>
          <p:nvPr/>
        </p:nvSpPr>
        <p:spPr>
          <a:xfrm>
            <a:off x="764441" y="3190399"/>
            <a:ext cx="295870" cy="369808"/>
          </a:xfrm>
          <a:prstGeom prst="rect">
            <a:avLst/>
          </a:prstGeom>
          <a:noFill/>
          <a:ln/>
        </p:spPr>
        <p:txBody>
          <a:bodyPr wrap="none" lIns="0" tIns="0" rIns="0" bIns="0" rtlCol="0" anchor="t"/>
          <a:lstStyle/>
          <a:p>
            <a:pPr algn="ctr" indent="0" marL="0">
              <a:lnSpc>
                <a:spcPts val="2300"/>
              </a:lnSpc>
              <a:buNone/>
            </a:pPr>
            <a:r>
              <a:rPr lang="en-US" sz="2300" dirty="0">
                <a:solidFill>
                  <a:srgbClr val="CFCBBF"/>
                </a:solidFill>
                <a:latin typeface="Prata" pitchFamily="34" charset="0"/>
                <a:ea typeface="Prata" pitchFamily="34" charset="-122"/>
                <a:cs typeface="Prata" pitchFamily="34" charset="-120"/>
              </a:rPr>
              <a:t>1</a:t>
            </a:r>
            <a:endParaRPr lang="en-US" sz="2300" dirty="0"/>
          </a:p>
        </p:txBody>
      </p:sp>
      <p:sp>
        <p:nvSpPr>
          <p:cNvPr id="7" name="Text 4"/>
          <p:cNvSpPr/>
          <p:nvPr/>
        </p:nvSpPr>
        <p:spPr>
          <a:xfrm>
            <a:off x="1331476" y="3153370"/>
            <a:ext cx="2465903" cy="308134"/>
          </a:xfrm>
          <a:prstGeom prst="rect">
            <a:avLst/>
          </a:prstGeom>
          <a:noFill/>
          <a:ln/>
        </p:spPr>
        <p:txBody>
          <a:bodyPr wrap="none" lIns="0" tIns="0" rIns="0" bIns="0" rtlCol="0" anchor="t"/>
          <a:lstStyle/>
          <a:p>
            <a:pPr algn="l" indent="0" marL="0">
              <a:lnSpc>
                <a:spcPts val="2400"/>
              </a:lnSpc>
              <a:buNone/>
            </a:pPr>
            <a:r>
              <a:rPr lang="en-US" sz="1900" dirty="0">
                <a:solidFill>
                  <a:srgbClr val="CFCBBF"/>
                </a:solidFill>
                <a:latin typeface="Prata" pitchFamily="34" charset="0"/>
                <a:ea typeface="Prata" pitchFamily="34" charset="-122"/>
                <a:cs typeface="Prata" pitchFamily="34" charset="-120"/>
              </a:rPr>
              <a:t>Supported OS</a:t>
            </a:r>
            <a:endParaRPr lang="en-US" sz="1900" dirty="0"/>
          </a:p>
        </p:txBody>
      </p:sp>
      <p:sp>
        <p:nvSpPr>
          <p:cNvPr id="8" name="Text 5"/>
          <p:cNvSpPr/>
          <p:nvPr/>
        </p:nvSpPr>
        <p:spPr>
          <a:xfrm>
            <a:off x="1331476" y="3579852"/>
            <a:ext cx="7122081" cy="315635"/>
          </a:xfrm>
          <a:prstGeom prst="rect">
            <a:avLst/>
          </a:prstGeom>
          <a:noFill/>
          <a:ln/>
        </p:spPr>
        <p:txBody>
          <a:bodyPr wrap="none" lIns="0" tIns="0" rIns="0" bIns="0" rtlCol="0" anchor="t"/>
          <a:lstStyle/>
          <a:p>
            <a:pPr algn="l" indent="0" marL="0">
              <a:lnSpc>
                <a:spcPts val="2450"/>
              </a:lnSpc>
              <a:buNone/>
            </a:pPr>
            <a:r>
              <a:rPr lang="en-US" sz="1550" dirty="0">
                <a:solidFill>
                  <a:srgbClr val="CFCBBF"/>
                </a:solidFill>
                <a:latin typeface="Raleway" pitchFamily="34" charset="0"/>
                <a:ea typeface="Raleway" pitchFamily="34" charset="-122"/>
                <a:cs typeface="Raleway" pitchFamily="34" charset="-120"/>
              </a:rPr>
              <a:t>Linux, Windows</a:t>
            </a:r>
            <a:endParaRPr lang="en-US" sz="1550" dirty="0"/>
          </a:p>
        </p:txBody>
      </p:sp>
      <p:sp>
        <p:nvSpPr>
          <p:cNvPr id="9" name="Shape 6"/>
          <p:cNvSpPr/>
          <p:nvPr/>
        </p:nvSpPr>
        <p:spPr>
          <a:xfrm>
            <a:off x="690443" y="4314587"/>
            <a:ext cx="443865" cy="443865"/>
          </a:xfrm>
          <a:prstGeom prst="roundRect">
            <a:avLst>
              <a:gd name="adj" fmla="val 6667"/>
            </a:avLst>
          </a:prstGeom>
          <a:solidFill>
            <a:srgbClr val="3A3B3C"/>
          </a:solidFill>
          <a:ln/>
        </p:spPr>
      </p:sp>
      <p:sp>
        <p:nvSpPr>
          <p:cNvPr id="10" name="Text 7"/>
          <p:cNvSpPr/>
          <p:nvPr/>
        </p:nvSpPr>
        <p:spPr>
          <a:xfrm>
            <a:off x="764441" y="4351615"/>
            <a:ext cx="295870" cy="369808"/>
          </a:xfrm>
          <a:prstGeom prst="rect">
            <a:avLst/>
          </a:prstGeom>
          <a:noFill/>
          <a:ln/>
        </p:spPr>
        <p:txBody>
          <a:bodyPr wrap="none" lIns="0" tIns="0" rIns="0" bIns="0" rtlCol="0" anchor="t"/>
          <a:lstStyle/>
          <a:p>
            <a:pPr algn="ctr" indent="0" marL="0">
              <a:lnSpc>
                <a:spcPts val="2300"/>
              </a:lnSpc>
              <a:buNone/>
            </a:pPr>
            <a:r>
              <a:rPr lang="en-US" sz="2300" dirty="0">
                <a:solidFill>
                  <a:srgbClr val="CFCBBF"/>
                </a:solidFill>
                <a:latin typeface="Prata" pitchFamily="34" charset="0"/>
                <a:ea typeface="Prata" pitchFamily="34" charset="-122"/>
                <a:cs typeface="Prata" pitchFamily="34" charset="-120"/>
              </a:rPr>
              <a:t>2</a:t>
            </a:r>
            <a:endParaRPr lang="en-US" sz="2300" dirty="0"/>
          </a:p>
        </p:txBody>
      </p:sp>
      <p:sp>
        <p:nvSpPr>
          <p:cNvPr id="11" name="Text 8"/>
          <p:cNvSpPr/>
          <p:nvPr/>
        </p:nvSpPr>
        <p:spPr>
          <a:xfrm>
            <a:off x="1331476" y="4314587"/>
            <a:ext cx="2465903" cy="308134"/>
          </a:xfrm>
          <a:prstGeom prst="rect">
            <a:avLst/>
          </a:prstGeom>
          <a:noFill/>
          <a:ln/>
        </p:spPr>
        <p:txBody>
          <a:bodyPr wrap="none" lIns="0" tIns="0" rIns="0" bIns="0" rtlCol="0" anchor="t"/>
          <a:lstStyle/>
          <a:p>
            <a:pPr algn="l" indent="0" marL="0">
              <a:lnSpc>
                <a:spcPts val="2400"/>
              </a:lnSpc>
              <a:buNone/>
            </a:pPr>
            <a:r>
              <a:rPr lang="en-US" sz="1900" dirty="0">
                <a:solidFill>
                  <a:srgbClr val="CFCBBF"/>
                </a:solidFill>
                <a:latin typeface="Prata" pitchFamily="34" charset="0"/>
                <a:ea typeface="Prata" pitchFamily="34" charset="-122"/>
                <a:cs typeface="Prata" pitchFamily="34" charset="-120"/>
              </a:rPr>
              <a:t>Installation Steps</a:t>
            </a:r>
            <a:endParaRPr lang="en-US" sz="1900" dirty="0"/>
          </a:p>
        </p:txBody>
      </p:sp>
      <p:sp>
        <p:nvSpPr>
          <p:cNvPr id="12" name="Text 9"/>
          <p:cNvSpPr/>
          <p:nvPr/>
        </p:nvSpPr>
        <p:spPr>
          <a:xfrm>
            <a:off x="1331476" y="4741069"/>
            <a:ext cx="7122081" cy="315635"/>
          </a:xfrm>
          <a:prstGeom prst="rect">
            <a:avLst/>
          </a:prstGeom>
          <a:noFill/>
          <a:ln/>
        </p:spPr>
        <p:txBody>
          <a:bodyPr wrap="none" lIns="0" tIns="0" rIns="0" bIns="0" rtlCol="0" anchor="t"/>
          <a:lstStyle/>
          <a:p>
            <a:pPr algn="l" indent="0" marL="0">
              <a:lnSpc>
                <a:spcPts val="2450"/>
              </a:lnSpc>
              <a:buNone/>
            </a:pPr>
            <a:r>
              <a:rPr lang="en-US" sz="1550" dirty="0">
                <a:solidFill>
                  <a:srgbClr val="CFCBBF"/>
                </a:solidFill>
                <a:latin typeface="Raleway" pitchFamily="34" charset="0"/>
                <a:ea typeface="Raleway" pitchFamily="34" charset="-122"/>
                <a:cs typeface="Raleway" pitchFamily="34" charset="-120"/>
              </a:rPr>
              <a:t>Download, compile, install.</a:t>
            </a:r>
            <a:endParaRPr lang="en-US" sz="1550" dirty="0"/>
          </a:p>
        </p:txBody>
      </p:sp>
      <p:sp>
        <p:nvSpPr>
          <p:cNvPr id="13" name="Shape 10"/>
          <p:cNvSpPr/>
          <p:nvPr/>
        </p:nvSpPr>
        <p:spPr>
          <a:xfrm>
            <a:off x="690443" y="5475803"/>
            <a:ext cx="443865" cy="443865"/>
          </a:xfrm>
          <a:prstGeom prst="roundRect">
            <a:avLst>
              <a:gd name="adj" fmla="val 6667"/>
            </a:avLst>
          </a:prstGeom>
          <a:solidFill>
            <a:srgbClr val="3A3B3C"/>
          </a:solidFill>
          <a:ln/>
        </p:spPr>
      </p:sp>
      <p:sp>
        <p:nvSpPr>
          <p:cNvPr id="14" name="Text 11"/>
          <p:cNvSpPr/>
          <p:nvPr/>
        </p:nvSpPr>
        <p:spPr>
          <a:xfrm>
            <a:off x="764441" y="5512832"/>
            <a:ext cx="295870" cy="369808"/>
          </a:xfrm>
          <a:prstGeom prst="rect">
            <a:avLst/>
          </a:prstGeom>
          <a:noFill/>
          <a:ln/>
        </p:spPr>
        <p:txBody>
          <a:bodyPr wrap="none" lIns="0" tIns="0" rIns="0" bIns="0" rtlCol="0" anchor="t"/>
          <a:lstStyle/>
          <a:p>
            <a:pPr algn="ctr" indent="0" marL="0">
              <a:lnSpc>
                <a:spcPts val="2300"/>
              </a:lnSpc>
              <a:buNone/>
            </a:pPr>
            <a:r>
              <a:rPr lang="en-US" sz="2300" dirty="0">
                <a:solidFill>
                  <a:srgbClr val="CFCBBF"/>
                </a:solidFill>
                <a:latin typeface="Prata" pitchFamily="34" charset="0"/>
                <a:ea typeface="Prata" pitchFamily="34" charset="-122"/>
                <a:cs typeface="Prata" pitchFamily="34" charset="-120"/>
              </a:rPr>
              <a:t>3</a:t>
            </a:r>
            <a:endParaRPr lang="en-US" sz="2300" dirty="0"/>
          </a:p>
        </p:txBody>
      </p:sp>
      <p:sp>
        <p:nvSpPr>
          <p:cNvPr id="15" name="Text 12"/>
          <p:cNvSpPr/>
          <p:nvPr/>
        </p:nvSpPr>
        <p:spPr>
          <a:xfrm>
            <a:off x="1331476" y="5475803"/>
            <a:ext cx="2465903" cy="308134"/>
          </a:xfrm>
          <a:prstGeom prst="rect">
            <a:avLst/>
          </a:prstGeom>
          <a:noFill/>
          <a:ln/>
        </p:spPr>
        <p:txBody>
          <a:bodyPr wrap="none" lIns="0" tIns="0" rIns="0" bIns="0" rtlCol="0" anchor="t"/>
          <a:lstStyle/>
          <a:p>
            <a:pPr algn="l" indent="0" marL="0">
              <a:lnSpc>
                <a:spcPts val="2400"/>
              </a:lnSpc>
              <a:buNone/>
            </a:pPr>
            <a:r>
              <a:rPr lang="en-US" sz="1900" dirty="0">
                <a:solidFill>
                  <a:srgbClr val="CFCBBF"/>
                </a:solidFill>
                <a:latin typeface="Prata" pitchFamily="34" charset="0"/>
                <a:ea typeface="Prata" pitchFamily="34" charset="-122"/>
                <a:cs typeface="Prata" pitchFamily="34" charset="-120"/>
              </a:rPr>
              <a:t>Configuration Files</a:t>
            </a:r>
            <a:endParaRPr lang="en-US" sz="1900" dirty="0"/>
          </a:p>
        </p:txBody>
      </p:sp>
      <p:sp>
        <p:nvSpPr>
          <p:cNvPr id="16" name="Text 13"/>
          <p:cNvSpPr/>
          <p:nvPr/>
        </p:nvSpPr>
        <p:spPr>
          <a:xfrm>
            <a:off x="1331476" y="5902285"/>
            <a:ext cx="7122081" cy="315635"/>
          </a:xfrm>
          <a:prstGeom prst="rect">
            <a:avLst/>
          </a:prstGeom>
          <a:noFill/>
          <a:ln/>
        </p:spPr>
        <p:txBody>
          <a:bodyPr wrap="none" lIns="0" tIns="0" rIns="0" bIns="0" rtlCol="0" anchor="t"/>
          <a:lstStyle/>
          <a:p>
            <a:pPr algn="l" indent="0" marL="0">
              <a:lnSpc>
                <a:spcPts val="2450"/>
              </a:lnSpc>
              <a:buNone/>
            </a:pPr>
            <a:r>
              <a:rPr lang="en-US" sz="1550" dirty="0">
                <a:solidFill>
                  <a:srgbClr val="CFCBBF"/>
                </a:solidFill>
                <a:latin typeface="Raleway" pitchFamily="34" charset="0"/>
                <a:ea typeface="Raleway" pitchFamily="34" charset="-122"/>
                <a:cs typeface="Raleway" pitchFamily="34" charset="-120"/>
              </a:rPr>
              <a:t>snort.conf, snort.rules</a:t>
            </a:r>
            <a:endParaRPr lang="en-US" sz="1550" dirty="0"/>
          </a:p>
        </p:txBody>
      </p:sp>
      <p:sp>
        <p:nvSpPr>
          <p:cNvPr id="17" name="Shape 14"/>
          <p:cNvSpPr/>
          <p:nvPr/>
        </p:nvSpPr>
        <p:spPr>
          <a:xfrm>
            <a:off x="690443" y="6637020"/>
            <a:ext cx="443865" cy="443865"/>
          </a:xfrm>
          <a:prstGeom prst="roundRect">
            <a:avLst>
              <a:gd name="adj" fmla="val 6667"/>
            </a:avLst>
          </a:prstGeom>
          <a:solidFill>
            <a:srgbClr val="3A3B3C"/>
          </a:solidFill>
          <a:ln/>
        </p:spPr>
      </p:sp>
      <p:sp>
        <p:nvSpPr>
          <p:cNvPr id="18" name="Text 15"/>
          <p:cNvSpPr/>
          <p:nvPr/>
        </p:nvSpPr>
        <p:spPr>
          <a:xfrm>
            <a:off x="764441" y="6674048"/>
            <a:ext cx="295870" cy="369808"/>
          </a:xfrm>
          <a:prstGeom prst="rect">
            <a:avLst/>
          </a:prstGeom>
          <a:noFill/>
          <a:ln/>
        </p:spPr>
        <p:txBody>
          <a:bodyPr wrap="none" lIns="0" tIns="0" rIns="0" bIns="0" rtlCol="0" anchor="t"/>
          <a:lstStyle/>
          <a:p>
            <a:pPr algn="ctr" indent="0" marL="0">
              <a:lnSpc>
                <a:spcPts val="2300"/>
              </a:lnSpc>
              <a:buNone/>
            </a:pPr>
            <a:r>
              <a:rPr lang="en-US" sz="2300" dirty="0">
                <a:solidFill>
                  <a:srgbClr val="CFCBBF"/>
                </a:solidFill>
                <a:latin typeface="Prata" pitchFamily="34" charset="0"/>
                <a:ea typeface="Prata" pitchFamily="34" charset="-122"/>
                <a:cs typeface="Prata" pitchFamily="34" charset="-120"/>
              </a:rPr>
              <a:t>4</a:t>
            </a:r>
            <a:endParaRPr lang="en-US" sz="2300" dirty="0"/>
          </a:p>
        </p:txBody>
      </p:sp>
      <p:sp>
        <p:nvSpPr>
          <p:cNvPr id="19" name="Text 16"/>
          <p:cNvSpPr/>
          <p:nvPr/>
        </p:nvSpPr>
        <p:spPr>
          <a:xfrm>
            <a:off x="1331476" y="6637020"/>
            <a:ext cx="2465903" cy="308134"/>
          </a:xfrm>
          <a:prstGeom prst="rect">
            <a:avLst/>
          </a:prstGeom>
          <a:noFill/>
          <a:ln/>
        </p:spPr>
        <p:txBody>
          <a:bodyPr wrap="none" lIns="0" tIns="0" rIns="0" bIns="0" rtlCol="0" anchor="t"/>
          <a:lstStyle/>
          <a:p>
            <a:pPr algn="l" indent="0" marL="0">
              <a:lnSpc>
                <a:spcPts val="2400"/>
              </a:lnSpc>
              <a:buNone/>
            </a:pPr>
            <a:r>
              <a:rPr lang="en-US" sz="1900" dirty="0">
                <a:solidFill>
                  <a:srgbClr val="CFCBBF"/>
                </a:solidFill>
                <a:latin typeface="Prata" pitchFamily="34" charset="0"/>
                <a:ea typeface="Prata" pitchFamily="34" charset="-122"/>
                <a:cs typeface="Prata" pitchFamily="34" charset="-120"/>
              </a:rPr>
              <a:t>Basic Config</a:t>
            </a:r>
            <a:endParaRPr lang="en-US" sz="1900" dirty="0"/>
          </a:p>
        </p:txBody>
      </p:sp>
      <p:sp>
        <p:nvSpPr>
          <p:cNvPr id="20" name="Text 17"/>
          <p:cNvSpPr/>
          <p:nvPr/>
        </p:nvSpPr>
        <p:spPr>
          <a:xfrm>
            <a:off x="1331476" y="7063502"/>
            <a:ext cx="7122081" cy="315635"/>
          </a:xfrm>
          <a:prstGeom prst="rect">
            <a:avLst/>
          </a:prstGeom>
          <a:noFill/>
          <a:ln/>
        </p:spPr>
        <p:txBody>
          <a:bodyPr wrap="none" lIns="0" tIns="0" rIns="0" bIns="0" rtlCol="0" anchor="t"/>
          <a:lstStyle/>
          <a:p>
            <a:pPr algn="l" indent="0" marL="0">
              <a:lnSpc>
                <a:spcPts val="2450"/>
              </a:lnSpc>
              <a:buNone/>
            </a:pPr>
            <a:r>
              <a:rPr lang="en-US" sz="1550" dirty="0">
                <a:solidFill>
                  <a:srgbClr val="CFCBBF"/>
                </a:solidFill>
                <a:latin typeface="Raleway" pitchFamily="34" charset="0"/>
                <a:ea typeface="Raleway" pitchFamily="34" charset="-122"/>
                <a:cs typeface="Raleway" pitchFamily="34" charset="-120"/>
              </a:rPr>
              <a:t>Network interface, home network.</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119" y="598765"/>
            <a:ext cx="11161990" cy="680442"/>
          </a:xfrm>
          <a:prstGeom prst="rect">
            <a:avLst/>
          </a:prstGeom>
          <a:noFill/>
          <a:ln/>
        </p:spPr>
        <p:txBody>
          <a:bodyPr wrap="none" lIns="0" tIns="0" rIns="0" bIns="0" rtlCol="0" anchor="t"/>
          <a:lstStyle/>
          <a:p>
            <a:pPr algn="l" indent="0" marL="0">
              <a:lnSpc>
                <a:spcPts val="5350"/>
              </a:lnSpc>
              <a:buNone/>
            </a:pPr>
            <a:r>
              <a:rPr lang="en-US" sz="4250" dirty="0">
                <a:solidFill>
                  <a:srgbClr val="F2E782"/>
                </a:solidFill>
                <a:latin typeface="Prata" pitchFamily="34" charset="0"/>
                <a:ea typeface="Prata" pitchFamily="34" charset="-122"/>
                <a:cs typeface="Prata" pitchFamily="34" charset="-120"/>
              </a:rPr>
              <a:t>Snort Preprocessors: Enhancing Detection</a:t>
            </a:r>
            <a:endParaRPr lang="en-US" sz="4250" dirty="0"/>
          </a:p>
        </p:txBody>
      </p:sp>
      <p:sp>
        <p:nvSpPr>
          <p:cNvPr id="3" name="Text 1"/>
          <p:cNvSpPr/>
          <p:nvPr/>
        </p:nvSpPr>
        <p:spPr>
          <a:xfrm>
            <a:off x="762119" y="1714619"/>
            <a:ext cx="13106162" cy="696754"/>
          </a:xfrm>
          <a:prstGeom prst="rect">
            <a:avLst/>
          </a:prstGeom>
          <a:noFill/>
          <a:ln/>
        </p:spPr>
        <p:txBody>
          <a:bodyPr wrap="square" lIns="0" tIns="0" rIns="0" bIns="0" rtlCol="0" anchor="t"/>
          <a:lstStyle/>
          <a:p>
            <a:pPr algn="l" indent="0" marL="0">
              <a:lnSpc>
                <a:spcPts val="2700"/>
              </a:lnSpc>
              <a:buNone/>
            </a:pPr>
            <a:r>
              <a:rPr lang="en-US" sz="1700" dirty="0">
                <a:solidFill>
                  <a:srgbClr val="CFCBBF"/>
                </a:solidFill>
                <a:latin typeface="Raleway" pitchFamily="34" charset="0"/>
                <a:ea typeface="Raleway" pitchFamily="34" charset="-122"/>
                <a:cs typeface="Raleway" pitchFamily="34" charset="-120"/>
              </a:rPr>
              <a:t>Snort preprocessors enhance detection capabilities. They perform tasks such as stream reassembly and HTTP normalization. Preprocessors increase accuracy and reduce false positives.</a:t>
            </a:r>
            <a:endParaRPr lang="en-US" sz="1700" dirty="0"/>
          </a:p>
        </p:txBody>
      </p:sp>
      <p:sp>
        <p:nvSpPr>
          <p:cNvPr id="4" name="Text 2"/>
          <p:cNvSpPr/>
          <p:nvPr/>
        </p:nvSpPr>
        <p:spPr>
          <a:xfrm>
            <a:off x="1956078" y="4687967"/>
            <a:ext cx="2721888" cy="340162"/>
          </a:xfrm>
          <a:prstGeom prst="rect">
            <a:avLst/>
          </a:prstGeom>
          <a:noFill/>
          <a:ln/>
        </p:spPr>
        <p:txBody>
          <a:bodyPr wrap="none" lIns="0" tIns="0" rIns="0" bIns="0" rtlCol="0" anchor="t"/>
          <a:lstStyle/>
          <a:p>
            <a:pPr algn="r" indent="0" marL="0">
              <a:lnSpc>
                <a:spcPts val="2650"/>
              </a:lnSpc>
              <a:buNone/>
            </a:pPr>
            <a:r>
              <a:rPr lang="en-US" sz="2100" dirty="0">
                <a:solidFill>
                  <a:srgbClr val="CFCBBF"/>
                </a:solidFill>
                <a:latin typeface="Prata" pitchFamily="34" charset="0"/>
                <a:ea typeface="Prata" pitchFamily="34" charset="-122"/>
                <a:cs typeface="Prata" pitchFamily="34" charset="-120"/>
              </a:rPr>
              <a:t>Stream Reassembly</a:t>
            </a:r>
            <a:endParaRPr lang="en-US" sz="2100" dirty="0"/>
          </a:p>
        </p:txBody>
      </p:sp>
      <p:pic>
        <p:nvPicPr>
          <p:cNvPr id="5" name="Image 0" descr="preencoded.png">    </p:cNvPr>
          <p:cNvPicPr>
            <a:picLocks noChangeAspect="1"/>
          </p:cNvPicPr>
          <p:nvPr/>
        </p:nvPicPr>
        <p:blipFill>
          <a:blip r:embed="rId1"/>
          <a:stretch>
            <a:fillRect/>
          </a:stretch>
        </p:blipFill>
        <p:spPr>
          <a:xfrm>
            <a:off x="5113377" y="2656284"/>
            <a:ext cx="4403646" cy="4403646"/>
          </a:xfrm>
          <a:prstGeom prst="rect">
            <a:avLst/>
          </a:prstGeom>
        </p:spPr>
      </p:pic>
      <p:sp>
        <p:nvSpPr>
          <p:cNvPr id="6" name="Text 3"/>
          <p:cNvSpPr/>
          <p:nvPr/>
        </p:nvSpPr>
        <p:spPr>
          <a:xfrm>
            <a:off x="5633918" y="4389477"/>
            <a:ext cx="325755" cy="407194"/>
          </a:xfrm>
          <a:prstGeom prst="rect">
            <a:avLst/>
          </a:prstGeom>
          <a:noFill/>
          <a:ln/>
        </p:spPr>
        <p:txBody>
          <a:bodyPr wrap="none" lIns="0" tIns="0" rIns="0" bIns="0" rtlCol="0" anchor="t"/>
          <a:lstStyle/>
          <a:p>
            <a:pPr algn="l" indent="0" marL="0">
              <a:lnSpc>
                <a:spcPts val="4100"/>
              </a:lnSpc>
              <a:buNone/>
            </a:pPr>
            <a:r>
              <a:rPr lang="en-US" sz="2550" dirty="0">
                <a:solidFill>
                  <a:srgbClr val="CFCBBF"/>
                </a:solidFill>
                <a:latin typeface="Prata" pitchFamily="34" charset="0"/>
                <a:ea typeface="Prata" pitchFamily="34" charset="-122"/>
                <a:cs typeface="Prata" pitchFamily="34" charset="-120"/>
              </a:rPr>
              <a:t>1</a:t>
            </a:r>
            <a:endParaRPr lang="en-US" sz="2550" dirty="0"/>
          </a:p>
        </p:txBody>
      </p:sp>
      <p:sp>
        <p:nvSpPr>
          <p:cNvPr id="7" name="Text 4"/>
          <p:cNvSpPr/>
          <p:nvPr/>
        </p:nvSpPr>
        <p:spPr>
          <a:xfrm>
            <a:off x="9843611" y="3505438"/>
            <a:ext cx="2747724" cy="340162"/>
          </a:xfrm>
          <a:prstGeom prst="rect">
            <a:avLst/>
          </a:prstGeom>
          <a:noFill/>
          <a:ln/>
        </p:spPr>
        <p:txBody>
          <a:bodyPr wrap="none" lIns="0" tIns="0" rIns="0" bIns="0" rtlCol="0" anchor="t"/>
          <a:lstStyle/>
          <a:p>
            <a:pPr algn="l" indent="0" marL="0">
              <a:lnSpc>
                <a:spcPts val="2650"/>
              </a:lnSpc>
              <a:buNone/>
            </a:pPr>
            <a:r>
              <a:rPr lang="en-US" sz="2100" dirty="0">
                <a:solidFill>
                  <a:srgbClr val="CFCBBF"/>
                </a:solidFill>
                <a:latin typeface="Prata" pitchFamily="34" charset="0"/>
                <a:ea typeface="Prata" pitchFamily="34" charset="-122"/>
                <a:cs typeface="Prata" pitchFamily="34" charset="-120"/>
              </a:rPr>
              <a:t>HTTP Normalization</a:t>
            </a:r>
            <a:endParaRPr lang="en-US" sz="2100" dirty="0"/>
          </a:p>
        </p:txBody>
      </p:sp>
      <p:pic>
        <p:nvPicPr>
          <p:cNvPr id="8" name="Image 1" descr="preencoded.png">    </p:cNvPr>
          <p:cNvPicPr>
            <a:picLocks noChangeAspect="1"/>
          </p:cNvPicPr>
          <p:nvPr/>
        </p:nvPicPr>
        <p:blipFill>
          <a:blip r:embed="rId2"/>
          <a:stretch>
            <a:fillRect/>
          </a:stretch>
        </p:blipFill>
        <p:spPr>
          <a:xfrm>
            <a:off x="5113377" y="2656284"/>
            <a:ext cx="4403646" cy="4403646"/>
          </a:xfrm>
          <a:prstGeom prst="rect">
            <a:avLst/>
          </a:prstGeom>
        </p:spPr>
      </p:pic>
      <p:sp>
        <p:nvSpPr>
          <p:cNvPr id="9" name="Text 5"/>
          <p:cNvSpPr/>
          <p:nvPr/>
        </p:nvSpPr>
        <p:spPr>
          <a:xfrm>
            <a:off x="8140898" y="3471982"/>
            <a:ext cx="325755" cy="407194"/>
          </a:xfrm>
          <a:prstGeom prst="rect">
            <a:avLst/>
          </a:prstGeom>
          <a:noFill/>
          <a:ln/>
        </p:spPr>
        <p:txBody>
          <a:bodyPr wrap="none" lIns="0" tIns="0" rIns="0" bIns="0" rtlCol="0" anchor="t"/>
          <a:lstStyle/>
          <a:p>
            <a:pPr algn="l" indent="0" marL="0">
              <a:lnSpc>
                <a:spcPts val="4100"/>
              </a:lnSpc>
              <a:buNone/>
            </a:pPr>
            <a:r>
              <a:rPr lang="en-US" sz="2550" dirty="0">
                <a:solidFill>
                  <a:srgbClr val="CFCBBF"/>
                </a:solidFill>
                <a:latin typeface="Prata" pitchFamily="34" charset="0"/>
                <a:ea typeface="Prata" pitchFamily="34" charset="-122"/>
                <a:cs typeface="Prata" pitchFamily="34" charset="-120"/>
              </a:rPr>
              <a:t>2</a:t>
            </a:r>
            <a:endParaRPr lang="en-US" sz="2550" dirty="0"/>
          </a:p>
        </p:txBody>
      </p:sp>
      <p:sp>
        <p:nvSpPr>
          <p:cNvPr id="10" name="Text 6"/>
          <p:cNvSpPr/>
          <p:nvPr/>
        </p:nvSpPr>
        <p:spPr>
          <a:xfrm>
            <a:off x="9843611" y="5870496"/>
            <a:ext cx="2721888" cy="340162"/>
          </a:xfrm>
          <a:prstGeom prst="rect">
            <a:avLst/>
          </a:prstGeom>
          <a:noFill/>
          <a:ln/>
        </p:spPr>
        <p:txBody>
          <a:bodyPr wrap="none" lIns="0" tIns="0" rIns="0" bIns="0" rtlCol="0" anchor="t"/>
          <a:lstStyle/>
          <a:p>
            <a:pPr algn="l" indent="0" marL="0">
              <a:lnSpc>
                <a:spcPts val="2650"/>
              </a:lnSpc>
              <a:buNone/>
            </a:pPr>
            <a:r>
              <a:rPr lang="en-US" sz="2100" dirty="0">
                <a:solidFill>
                  <a:srgbClr val="CFCBBF"/>
                </a:solidFill>
                <a:latin typeface="Prata" pitchFamily="34" charset="0"/>
                <a:ea typeface="Prata" pitchFamily="34" charset="-122"/>
                <a:cs typeface="Prata" pitchFamily="34" charset="-120"/>
              </a:rPr>
              <a:t>DNS Preprocessor</a:t>
            </a:r>
            <a:endParaRPr lang="en-US" sz="2100" dirty="0"/>
          </a:p>
        </p:txBody>
      </p:sp>
      <p:pic>
        <p:nvPicPr>
          <p:cNvPr id="11" name="Image 2" descr="preencoded.png">    </p:cNvPr>
          <p:cNvPicPr>
            <a:picLocks noChangeAspect="1"/>
          </p:cNvPicPr>
          <p:nvPr/>
        </p:nvPicPr>
        <p:blipFill>
          <a:blip r:embed="rId3"/>
          <a:stretch>
            <a:fillRect/>
          </a:stretch>
        </p:blipFill>
        <p:spPr>
          <a:xfrm>
            <a:off x="5113377" y="2656284"/>
            <a:ext cx="4403646" cy="4403646"/>
          </a:xfrm>
          <a:prstGeom prst="rect">
            <a:avLst/>
          </a:prstGeom>
        </p:spPr>
      </p:pic>
      <p:sp>
        <p:nvSpPr>
          <p:cNvPr id="12" name="Text 7"/>
          <p:cNvSpPr/>
          <p:nvPr/>
        </p:nvSpPr>
        <p:spPr>
          <a:xfrm>
            <a:off x="7681912" y="6101834"/>
            <a:ext cx="325755" cy="407194"/>
          </a:xfrm>
          <a:prstGeom prst="rect">
            <a:avLst/>
          </a:prstGeom>
          <a:noFill/>
          <a:ln/>
        </p:spPr>
        <p:txBody>
          <a:bodyPr wrap="none" lIns="0" tIns="0" rIns="0" bIns="0" rtlCol="0" anchor="t"/>
          <a:lstStyle/>
          <a:p>
            <a:pPr algn="l" indent="0" marL="0">
              <a:lnSpc>
                <a:spcPts val="4100"/>
              </a:lnSpc>
              <a:buNone/>
            </a:pPr>
            <a:r>
              <a:rPr lang="en-US" sz="2550" dirty="0">
                <a:solidFill>
                  <a:srgbClr val="CFCBBF"/>
                </a:solidFill>
                <a:latin typeface="Prata" pitchFamily="34" charset="0"/>
                <a:ea typeface="Prata" pitchFamily="34" charset="-122"/>
                <a:cs typeface="Prata" pitchFamily="34" charset="-120"/>
              </a:rPr>
              <a:t>3</a:t>
            </a:r>
            <a:endParaRPr lang="en-US" sz="2550" dirty="0"/>
          </a:p>
        </p:txBody>
      </p:sp>
      <p:sp>
        <p:nvSpPr>
          <p:cNvPr id="13" name="Text 8"/>
          <p:cNvSpPr/>
          <p:nvPr/>
        </p:nvSpPr>
        <p:spPr>
          <a:xfrm>
            <a:off x="762119" y="7304842"/>
            <a:ext cx="13106162" cy="348377"/>
          </a:xfrm>
          <a:prstGeom prst="rect">
            <a:avLst/>
          </a:prstGeom>
          <a:noFill/>
          <a:ln/>
        </p:spPr>
        <p:txBody>
          <a:bodyPr wrap="none" lIns="0" tIns="0" rIns="0" bIns="0" rtlCol="0" anchor="t"/>
          <a:lstStyle/>
          <a:p>
            <a:pPr algn="l" indent="0" marL="0">
              <a:lnSpc>
                <a:spcPts val="2700"/>
              </a:lnSpc>
              <a:buNone/>
            </a:pPr>
            <a:r>
              <a:rPr lang="en-US" sz="1700" dirty="0">
                <a:solidFill>
                  <a:srgbClr val="CFCBBF"/>
                </a:solidFill>
                <a:latin typeface="Raleway" pitchFamily="34" charset="0"/>
                <a:ea typeface="Raleway" pitchFamily="34" charset="-122"/>
                <a:cs typeface="Raleway" pitchFamily="34" charset="-120"/>
              </a:rPr>
              <a:t>Benefits include increased detection accuracy.</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2338"/>
          </a:xfrm>
          <a:prstGeom prst="rect">
            <a:avLst/>
          </a:prstGeom>
        </p:spPr>
      </p:pic>
      <p:sp>
        <p:nvSpPr>
          <p:cNvPr id="3" name="Text 0"/>
          <p:cNvSpPr/>
          <p:nvPr/>
        </p:nvSpPr>
        <p:spPr>
          <a:xfrm>
            <a:off x="660440" y="518993"/>
            <a:ext cx="7823121" cy="1179433"/>
          </a:xfrm>
          <a:prstGeom prst="rect">
            <a:avLst/>
          </a:prstGeom>
          <a:noFill/>
          <a:ln/>
        </p:spPr>
        <p:txBody>
          <a:bodyPr wrap="square" lIns="0" tIns="0" rIns="0" bIns="0" rtlCol="0" anchor="t"/>
          <a:lstStyle/>
          <a:p>
            <a:pPr algn="l" indent="0" marL="0">
              <a:lnSpc>
                <a:spcPts val="4600"/>
              </a:lnSpc>
              <a:buNone/>
            </a:pPr>
            <a:r>
              <a:rPr lang="en-US" sz="3700" dirty="0">
                <a:solidFill>
                  <a:srgbClr val="F2E782"/>
                </a:solidFill>
                <a:latin typeface="Prata" pitchFamily="34" charset="0"/>
                <a:ea typeface="Prata" pitchFamily="34" charset="-122"/>
                <a:cs typeface="Prata" pitchFamily="34" charset="-120"/>
              </a:rPr>
              <a:t>Snort Output Plugins: Logging and Alerting</a:t>
            </a:r>
            <a:endParaRPr lang="en-US" sz="3700" dirty="0"/>
          </a:p>
        </p:txBody>
      </p:sp>
      <p:sp>
        <p:nvSpPr>
          <p:cNvPr id="4" name="Text 1"/>
          <p:cNvSpPr/>
          <p:nvPr/>
        </p:nvSpPr>
        <p:spPr>
          <a:xfrm>
            <a:off x="660440" y="1981438"/>
            <a:ext cx="7823121" cy="603885"/>
          </a:xfrm>
          <a:prstGeom prst="rect">
            <a:avLst/>
          </a:prstGeom>
          <a:noFill/>
          <a:ln/>
        </p:spPr>
        <p:txBody>
          <a:bodyPr wrap="square" lIns="0" tIns="0" rIns="0" bIns="0" rtlCol="0" anchor="t"/>
          <a:lstStyle/>
          <a:p>
            <a:pPr algn="l" indent="0" marL="0">
              <a:lnSpc>
                <a:spcPts val="2350"/>
              </a:lnSpc>
              <a:buNone/>
            </a:pPr>
            <a:r>
              <a:rPr lang="en-US" sz="1450" dirty="0">
                <a:solidFill>
                  <a:srgbClr val="CFCBBF"/>
                </a:solidFill>
                <a:latin typeface="Raleway" pitchFamily="34" charset="0"/>
                <a:ea typeface="Raleway" pitchFamily="34" charset="-122"/>
                <a:cs typeface="Raleway" pitchFamily="34" charset="-120"/>
              </a:rPr>
              <a:t>Snort output plugins handle logging and alerting. Logging options include text files and databases. Alerting mechanisms include syslog, SNMP, and email.</a:t>
            </a:r>
            <a:endParaRPr lang="en-US" sz="1450" dirty="0"/>
          </a:p>
        </p:txBody>
      </p:sp>
      <p:sp>
        <p:nvSpPr>
          <p:cNvPr id="5" name="Shape 2"/>
          <p:cNvSpPr/>
          <p:nvPr/>
        </p:nvSpPr>
        <p:spPr>
          <a:xfrm>
            <a:off x="660440" y="2797612"/>
            <a:ext cx="7823121" cy="1087398"/>
          </a:xfrm>
          <a:prstGeom prst="roundRect">
            <a:avLst>
              <a:gd name="adj" fmla="val 2603"/>
            </a:avLst>
          </a:prstGeom>
          <a:solidFill>
            <a:srgbClr val="3A3B3C"/>
          </a:solidFill>
          <a:ln/>
        </p:spPr>
      </p:sp>
      <p:sp>
        <p:nvSpPr>
          <p:cNvPr id="6" name="Text 3"/>
          <p:cNvSpPr/>
          <p:nvPr/>
        </p:nvSpPr>
        <p:spPr>
          <a:xfrm>
            <a:off x="849154" y="2986326"/>
            <a:ext cx="2359104" cy="294799"/>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Logging Options</a:t>
            </a:r>
            <a:endParaRPr lang="en-US" sz="1850" dirty="0"/>
          </a:p>
        </p:txBody>
      </p:sp>
      <p:sp>
        <p:nvSpPr>
          <p:cNvPr id="7" name="Text 4"/>
          <p:cNvSpPr/>
          <p:nvPr/>
        </p:nvSpPr>
        <p:spPr>
          <a:xfrm>
            <a:off x="849154" y="3394353"/>
            <a:ext cx="7445693" cy="301943"/>
          </a:xfrm>
          <a:prstGeom prst="rect">
            <a:avLst/>
          </a:prstGeom>
          <a:noFill/>
          <a:ln/>
        </p:spPr>
        <p:txBody>
          <a:bodyPr wrap="none" lIns="0" tIns="0" rIns="0" bIns="0" rtlCol="0" anchor="t"/>
          <a:lstStyle/>
          <a:p>
            <a:pPr algn="l" indent="0" marL="0">
              <a:lnSpc>
                <a:spcPts val="2350"/>
              </a:lnSpc>
              <a:buNone/>
            </a:pPr>
            <a:r>
              <a:rPr lang="en-US" sz="1450" dirty="0">
                <a:solidFill>
                  <a:srgbClr val="CFCBBF"/>
                </a:solidFill>
                <a:latin typeface="Raleway" pitchFamily="34" charset="0"/>
                <a:ea typeface="Raleway" pitchFamily="34" charset="-122"/>
                <a:cs typeface="Raleway" pitchFamily="34" charset="-120"/>
              </a:rPr>
              <a:t>Text files, databases.</a:t>
            </a:r>
            <a:endParaRPr lang="en-US" sz="1450" dirty="0"/>
          </a:p>
        </p:txBody>
      </p:sp>
      <p:sp>
        <p:nvSpPr>
          <p:cNvPr id="8" name="Shape 5"/>
          <p:cNvSpPr/>
          <p:nvPr/>
        </p:nvSpPr>
        <p:spPr>
          <a:xfrm>
            <a:off x="660440" y="4073723"/>
            <a:ext cx="7823121" cy="1087398"/>
          </a:xfrm>
          <a:prstGeom prst="roundRect">
            <a:avLst>
              <a:gd name="adj" fmla="val 2603"/>
            </a:avLst>
          </a:prstGeom>
          <a:solidFill>
            <a:srgbClr val="3A3B3C"/>
          </a:solidFill>
          <a:ln/>
        </p:spPr>
      </p:sp>
      <p:sp>
        <p:nvSpPr>
          <p:cNvPr id="9" name="Text 6"/>
          <p:cNvSpPr/>
          <p:nvPr/>
        </p:nvSpPr>
        <p:spPr>
          <a:xfrm>
            <a:off x="849154" y="4262438"/>
            <a:ext cx="2402562" cy="294799"/>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Alerting Mechanisms</a:t>
            </a:r>
            <a:endParaRPr lang="en-US" sz="1850" dirty="0"/>
          </a:p>
        </p:txBody>
      </p:sp>
      <p:sp>
        <p:nvSpPr>
          <p:cNvPr id="10" name="Text 7"/>
          <p:cNvSpPr/>
          <p:nvPr/>
        </p:nvSpPr>
        <p:spPr>
          <a:xfrm>
            <a:off x="849154" y="4670465"/>
            <a:ext cx="7445693" cy="301943"/>
          </a:xfrm>
          <a:prstGeom prst="rect">
            <a:avLst/>
          </a:prstGeom>
          <a:noFill/>
          <a:ln/>
        </p:spPr>
        <p:txBody>
          <a:bodyPr wrap="none" lIns="0" tIns="0" rIns="0" bIns="0" rtlCol="0" anchor="t"/>
          <a:lstStyle/>
          <a:p>
            <a:pPr algn="l" indent="0" marL="0">
              <a:lnSpc>
                <a:spcPts val="2350"/>
              </a:lnSpc>
              <a:buNone/>
            </a:pPr>
            <a:r>
              <a:rPr lang="en-US" sz="1450" dirty="0">
                <a:solidFill>
                  <a:srgbClr val="CFCBBF"/>
                </a:solidFill>
                <a:latin typeface="Raleway" pitchFamily="34" charset="0"/>
                <a:ea typeface="Raleway" pitchFamily="34" charset="-122"/>
                <a:cs typeface="Raleway" pitchFamily="34" charset="-120"/>
              </a:rPr>
              <a:t>Syslog, SNMP, email.</a:t>
            </a:r>
            <a:endParaRPr lang="en-US" sz="1450" dirty="0"/>
          </a:p>
        </p:txBody>
      </p:sp>
      <p:sp>
        <p:nvSpPr>
          <p:cNvPr id="11" name="Shape 8"/>
          <p:cNvSpPr/>
          <p:nvPr/>
        </p:nvSpPr>
        <p:spPr>
          <a:xfrm>
            <a:off x="660440" y="5349835"/>
            <a:ext cx="7823121" cy="1087398"/>
          </a:xfrm>
          <a:prstGeom prst="roundRect">
            <a:avLst>
              <a:gd name="adj" fmla="val 2603"/>
            </a:avLst>
          </a:prstGeom>
          <a:solidFill>
            <a:srgbClr val="3A3B3C"/>
          </a:solidFill>
          <a:ln/>
        </p:spPr>
      </p:sp>
      <p:sp>
        <p:nvSpPr>
          <p:cNvPr id="12" name="Text 9"/>
          <p:cNvSpPr/>
          <p:nvPr/>
        </p:nvSpPr>
        <p:spPr>
          <a:xfrm>
            <a:off x="849154" y="5538549"/>
            <a:ext cx="2359104" cy="294799"/>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SIEM Integration</a:t>
            </a:r>
            <a:endParaRPr lang="en-US" sz="1850" dirty="0"/>
          </a:p>
        </p:txBody>
      </p:sp>
      <p:sp>
        <p:nvSpPr>
          <p:cNvPr id="13" name="Text 10"/>
          <p:cNvSpPr/>
          <p:nvPr/>
        </p:nvSpPr>
        <p:spPr>
          <a:xfrm>
            <a:off x="849154" y="5946577"/>
            <a:ext cx="7445693" cy="301943"/>
          </a:xfrm>
          <a:prstGeom prst="rect">
            <a:avLst/>
          </a:prstGeom>
          <a:noFill/>
          <a:ln/>
        </p:spPr>
        <p:txBody>
          <a:bodyPr wrap="none" lIns="0" tIns="0" rIns="0" bIns="0" rtlCol="0" anchor="t"/>
          <a:lstStyle/>
          <a:p>
            <a:pPr algn="l" indent="0" marL="0">
              <a:lnSpc>
                <a:spcPts val="2350"/>
              </a:lnSpc>
              <a:buNone/>
            </a:pPr>
            <a:r>
              <a:rPr lang="en-US" sz="1450" dirty="0">
                <a:solidFill>
                  <a:srgbClr val="CFCBBF"/>
                </a:solidFill>
                <a:latin typeface="Raleway" pitchFamily="34" charset="0"/>
                <a:ea typeface="Raleway" pitchFamily="34" charset="-122"/>
                <a:cs typeface="Raleway" pitchFamily="34" charset="-120"/>
              </a:rPr>
              <a:t>Sending alerts to centralized systems.</a:t>
            </a:r>
            <a:endParaRPr lang="en-US" sz="1450" dirty="0"/>
          </a:p>
        </p:txBody>
      </p:sp>
      <p:sp>
        <p:nvSpPr>
          <p:cNvPr id="14" name="Shape 11"/>
          <p:cNvSpPr/>
          <p:nvPr/>
        </p:nvSpPr>
        <p:spPr>
          <a:xfrm>
            <a:off x="660440" y="6625947"/>
            <a:ext cx="7823121" cy="1087398"/>
          </a:xfrm>
          <a:prstGeom prst="roundRect">
            <a:avLst>
              <a:gd name="adj" fmla="val 2603"/>
            </a:avLst>
          </a:prstGeom>
          <a:solidFill>
            <a:srgbClr val="3A3B3C"/>
          </a:solidFill>
          <a:ln/>
        </p:spPr>
      </p:sp>
      <p:sp>
        <p:nvSpPr>
          <p:cNvPr id="15" name="Text 12"/>
          <p:cNvSpPr/>
          <p:nvPr/>
        </p:nvSpPr>
        <p:spPr>
          <a:xfrm>
            <a:off x="849154" y="6814661"/>
            <a:ext cx="2359104" cy="294799"/>
          </a:xfrm>
          <a:prstGeom prst="rect">
            <a:avLst/>
          </a:prstGeom>
          <a:noFill/>
          <a:ln/>
        </p:spPr>
        <p:txBody>
          <a:bodyPr wrap="none" lIns="0" tIns="0" rIns="0" bIns="0" rtlCol="0" anchor="t"/>
          <a:lstStyle/>
          <a:p>
            <a:pPr algn="l" indent="0" marL="0">
              <a:lnSpc>
                <a:spcPts val="2300"/>
              </a:lnSpc>
              <a:buNone/>
            </a:pPr>
            <a:r>
              <a:rPr lang="en-US" sz="1850" dirty="0">
                <a:solidFill>
                  <a:srgbClr val="CFCBBF"/>
                </a:solidFill>
                <a:latin typeface="Prata" pitchFamily="34" charset="0"/>
                <a:ea typeface="Prata" pitchFamily="34" charset="-122"/>
                <a:cs typeface="Prata" pitchFamily="34" charset="-120"/>
              </a:rPr>
              <a:t>Configuring Output</a:t>
            </a:r>
            <a:endParaRPr lang="en-US" sz="1850" dirty="0"/>
          </a:p>
        </p:txBody>
      </p:sp>
      <p:sp>
        <p:nvSpPr>
          <p:cNvPr id="16" name="Text 13"/>
          <p:cNvSpPr/>
          <p:nvPr/>
        </p:nvSpPr>
        <p:spPr>
          <a:xfrm>
            <a:off x="849154" y="7222688"/>
            <a:ext cx="7445693" cy="301943"/>
          </a:xfrm>
          <a:prstGeom prst="rect">
            <a:avLst/>
          </a:prstGeom>
          <a:noFill/>
          <a:ln/>
        </p:spPr>
        <p:txBody>
          <a:bodyPr wrap="none" lIns="0" tIns="0" rIns="0" bIns="0" rtlCol="0" anchor="t"/>
          <a:lstStyle/>
          <a:p>
            <a:pPr algn="l" indent="0" marL="0">
              <a:lnSpc>
                <a:spcPts val="2350"/>
              </a:lnSpc>
              <a:buNone/>
            </a:pPr>
            <a:r>
              <a:rPr lang="en-US" sz="1450" dirty="0">
                <a:solidFill>
                  <a:srgbClr val="CFCBBF"/>
                </a:solidFill>
                <a:latin typeface="Raleway" pitchFamily="34" charset="0"/>
                <a:ea typeface="Raleway" pitchFamily="34" charset="-122"/>
                <a:cs typeface="Raleway" pitchFamily="34" charset="-120"/>
              </a:rPr>
              <a:t>Choosing the right output method.</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01222"/>
            <a:ext cx="7641193" cy="708779"/>
          </a:xfrm>
          <a:prstGeom prst="rect">
            <a:avLst/>
          </a:prstGeom>
          <a:noFill/>
          <a:ln/>
        </p:spPr>
        <p:txBody>
          <a:bodyPr wrap="none" lIns="0" tIns="0" rIns="0" bIns="0" rtlCol="0" anchor="t"/>
          <a:lstStyle/>
          <a:p>
            <a:pPr algn="l" indent="0" marL="0">
              <a:lnSpc>
                <a:spcPts val="5550"/>
              </a:lnSpc>
              <a:buNone/>
            </a:pPr>
            <a:r>
              <a:rPr lang="en-US" sz="4450" dirty="0">
                <a:solidFill>
                  <a:srgbClr val="F2E782"/>
                </a:solidFill>
                <a:latin typeface="Prata" pitchFamily="34" charset="0"/>
                <a:ea typeface="Prata" pitchFamily="34" charset="-122"/>
                <a:cs typeface="Prata" pitchFamily="34" charset="-120"/>
              </a:rPr>
              <a:t>Real-World Snort Use Cases</a:t>
            </a:r>
            <a:endParaRPr lang="en-US" sz="4450" dirty="0"/>
          </a:p>
        </p:txBody>
      </p:sp>
      <p:sp>
        <p:nvSpPr>
          <p:cNvPr id="3" name="Text 1"/>
          <p:cNvSpPr/>
          <p:nvPr/>
        </p:nvSpPr>
        <p:spPr>
          <a:xfrm>
            <a:off x="793790" y="236362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Snort can be used to detect various types of attacks. These include port scans, malware infections, and web application attacks. It can also protect against DDoS attacks.</a:t>
            </a:r>
            <a:endParaRPr lang="en-US" sz="1750" dirty="0"/>
          </a:p>
        </p:txBody>
      </p:sp>
      <p:pic>
        <p:nvPicPr>
          <p:cNvPr id="4" name="Image 0" descr="preencoded.png">    </p:cNvPr>
          <p:cNvPicPr>
            <a:picLocks noChangeAspect="1"/>
          </p:cNvPicPr>
          <p:nvPr/>
        </p:nvPicPr>
        <p:blipFill>
          <a:blip r:embed="rId1"/>
          <a:stretch>
            <a:fillRect/>
          </a:stretch>
        </p:blipFill>
        <p:spPr>
          <a:xfrm>
            <a:off x="793790" y="3344585"/>
            <a:ext cx="4120753" cy="2546747"/>
          </a:xfrm>
          <a:prstGeom prst="rect">
            <a:avLst/>
          </a:prstGeom>
        </p:spPr>
      </p:pic>
      <p:sp>
        <p:nvSpPr>
          <p:cNvPr id="5" name="Text 2"/>
          <p:cNvSpPr/>
          <p:nvPr/>
        </p:nvSpPr>
        <p:spPr>
          <a:xfrm>
            <a:off x="793790" y="6174819"/>
            <a:ext cx="2849880" cy="354330"/>
          </a:xfrm>
          <a:prstGeom prst="rect">
            <a:avLst/>
          </a:prstGeom>
          <a:noFill/>
          <a:ln/>
        </p:spPr>
        <p:txBody>
          <a:bodyPr wrap="none" lIns="0" tIns="0" rIns="0" bIns="0" rtlCol="0" anchor="t"/>
          <a:lstStyle/>
          <a:p>
            <a:pPr algn="l" indent="0" marL="0">
              <a:lnSpc>
                <a:spcPts val="2750"/>
              </a:lnSpc>
              <a:buNone/>
            </a:pPr>
            <a:r>
              <a:rPr lang="en-US" sz="2200" dirty="0">
                <a:solidFill>
                  <a:srgbClr val="CFCBBF"/>
                </a:solidFill>
                <a:latin typeface="Prata" pitchFamily="34" charset="0"/>
                <a:ea typeface="Prata" pitchFamily="34" charset="-122"/>
                <a:cs typeface="Prata" pitchFamily="34" charset="-120"/>
              </a:rPr>
              <a:t>Detecting Port Scans</a:t>
            </a:r>
            <a:endParaRPr lang="en-US" sz="2200" dirty="0"/>
          </a:p>
        </p:txBody>
      </p:sp>
      <p:sp>
        <p:nvSpPr>
          <p:cNvPr id="6" name="Text 3"/>
          <p:cNvSpPr/>
          <p:nvPr/>
        </p:nvSpPr>
        <p:spPr>
          <a:xfrm>
            <a:off x="793790" y="6665238"/>
            <a:ext cx="4120753" cy="362903"/>
          </a:xfrm>
          <a:prstGeom prst="rect">
            <a:avLst/>
          </a:prstGeom>
          <a:noFill/>
          <a:ln/>
        </p:spPr>
        <p:txBody>
          <a:bodyPr wrap="non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Identifying reconnaissance activities.</a:t>
            </a:r>
            <a:endParaRPr lang="en-US" sz="1750" dirty="0"/>
          </a:p>
        </p:txBody>
      </p:sp>
      <p:pic>
        <p:nvPicPr>
          <p:cNvPr id="7" name="Image 1" descr="preencoded.png">    </p:cNvPr>
          <p:cNvPicPr>
            <a:picLocks noChangeAspect="1"/>
          </p:cNvPicPr>
          <p:nvPr/>
        </p:nvPicPr>
        <p:blipFill>
          <a:blip r:embed="rId2"/>
          <a:stretch>
            <a:fillRect/>
          </a:stretch>
        </p:blipFill>
        <p:spPr>
          <a:xfrm>
            <a:off x="5254704" y="3344585"/>
            <a:ext cx="4120872" cy="2546866"/>
          </a:xfrm>
          <a:prstGeom prst="rect">
            <a:avLst/>
          </a:prstGeom>
        </p:spPr>
      </p:pic>
      <p:sp>
        <p:nvSpPr>
          <p:cNvPr id="8" name="Text 4"/>
          <p:cNvSpPr/>
          <p:nvPr/>
        </p:nvSpPr>
        <p:spPr>
          <a:xfrm>
            <a:off x="5254704" y="617493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FCBBF"/>
                </a:solidFill>
                <a:latin typeface="Prata" pitchFamily="34" charset="0"/>
                <a:ea typeface="Prata" pitchFamily="34" charset="-122"/>
                <a:cs typeface="Prata" pitchFamily="34" charset="-120"/>
              </a:rPr>
              <a:t>Detecting Malware</a:t>
            </a:r>
            <a:endParaRPr lang="en-US" sz="2200" dirty="0"/>
          </a:p>
        </p:txBody>
      </p:sp>
      <p:sp>
        <p:nvSpPr>
          <p:cNvPr id="9" name="Text 5"/>
          <p:cNvSpPr/>
          <p:nvPr/>
        </p:nvSpPr>
        <p:spPr>
          <a:xfrm>
            <a:off x="5254704" y="6665357"/>
            <a:ext cx="4120872" cy="362903"/>
          </a:xfrm>
          <a:prstGeom prst="rect">
            <a:avLst/>
          </a:prstGeom>
          <a:noFill/>
          <a:ln/>
        </p:spPr>
        <p:txBody>
          <a:bodyPr wrap="non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Recognizing malicious traffic.</a:t>
            </a:r>
            <a:endParaRPr lang="en-US" sz="1750" dirty="0"/>
          </a:p>
        </p:txBody>
      </p:sp>
      <p:pic>
        <p:nvPicPr>
          <p:cNvPr id="10" name="Image 2" descr="preencoded.png">    </p:cNvPr>
          <p:cNvPicPr>
            <a:picLocks noChangeAspect="1"/>
          </p:cNvPicPr>
          <p:nvPr/>
        </p:nvPicPr>
        <p:blipFill>
          <a:blip r:embed="rId3"/>
          <a:stretch>
            <a:fillRect/>
          </a:stretch>
        </p:blipFill>
        <p:spPr>
          <a:xfrm>
            <a:off x="9715738" y="3344585"/>
            <a:ext cx="4120753" cy="2546747"/>
          </a:xfrm>
          <a:prstGeom prst="rect">
            <a:avLst/>
          </a:prstGeom>
        </p:spPr>
      </p:pic>
      <p:sp>
        <p:nvSpPr>
          <p:cNvPr id="11" name="Text 6"/>
          <p:cNvSpPr/>
          <p:nvPr/>
        </p:nvSpPr>
        <p:spPr>
          <a:xfrm>
            <a:off x="9715738" y="6174819"/>
            <a:ext cx="3387685" cy="354330"/>
          </a:xfrm>
          <a:prstGeom prst="rect">
            <a:avLst/>
          </a:prstGeom>
          <a:noFill/>
          <a:ln/>
        </p:spPr>
        <p:txBody>
          <a:bodyPr wrap="none" lIns="0" tIns="0" rIns="0" bIns="0" rtlCol="0" anchor="t"/>
          <a:lstStyle/>
          <a:p>
            <a:pPr algn="l" indent="0" marL="0">
              <a:lnSpc>
                <a:spcPts val="2750"/>
              </a:lnSpc>
              <a:buNone/>
            </a:pPr>
            <a:r>
              <a:rPr lang="en-US" sz="2200" dirty="0">
                <a:solidFill>
                  <a:srgbClr val="CFCBBF"/>
                </a:solidFill>
                <a:latin typeface="Prata" pitchFamily="34" charset="0"/>
                <a:ea typeface="Prata" pitchFamily="34" charset="-122"/>
                <a:cs typeface="Prata" pitchFamily="34" charset="-120"/>
              </a:rPr>
              <a:t>Protecting Against DDoS</a:t>
            </a:r>
            <a:endParaRPr lang="en-US" sz="2200" dirty="0"/>
          </a:p>
        </p:txBody>
      </p:sp>
      <p:sp>
        <p:nvSpPr>
          <p:cNvPr id="12" name="Text 7"/>
          <p:cNvSpPr/>
          <p:nvPr/>
        </p:nvSpPr>
        <p:spPr>
          <a:xfrm>
            <a:off x="9715738" y="6665238"/>
            <a:ext cx="4120753" cy="362903"/>
          </a:xfrm>
          <a:prstGeom prst="rect">
            <a:avLst/>
          </a:prstGeom>
          <a:noFill/>
          <a:ln/>
        </p:spPr>
        <p:txBody>
          <a:bodyPr wrap="non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Recognizing and mitigating attacks.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08748"/>
            <a:ext cx="9835991" cy="708779"/>
          </a:xfrm>
          <a:prstGeom prst="rect">
            <a:avLst/>
          </a:prstGeom>
          <a:noFill/>
          <a:ln/>
        </p:spPr>
        <p:txBody>
          <a:bodyPr wrap="none" lIns="0" tIns="0" rIns="0" bIns="0" rtlCol="0" anchor="t"/>
          <a:lstStyle/>
          <a:p>
            <a:pPr algn="l" indent="0" marL="0">
              <a:lnSpc>
                <a:spcPts val="5550"/>
              </a:lnSpc>
              <a:buNone/>
            </a:pPr>
            <a:r>
              <a:rPr lang="en-US" sz="4450" dirty="0">
                <a:solidFill>
                  <a:srgbClr val="F2E782"/>
                </a:solidFill>
                <a:latin typeface="Prata" pitchFamily="34" charset="0"/>
                <a:ea typeface="Prata" pitchFamily="34" charset="-122"/>
                <a:cs typeface="Prata" pitchFamily="34" charset="-120"/>
              </a:rPr>
              <a:t>Snort: Best Practices and Resources</a:t>
            </a:r>
            <a:endParaRPr lang="en-US" sz="4450" dirty="0"/>
          </a:p>
        </p:txBody>
      </p:sp>
      <p:sp>
        <p:nvSpPr>
          <p:cNvPr id="3" name="Text 1"/>
          <p:cNvSpPr/>
          <p:nvPr/>
        </p:nvSpPr>
        <p:spPr>
          <a:xfrm>
            <a:off x="793790" y="2571155"/>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Following best practices ensures effective intrusion detection with Snort. Rule management is crucial for keeping rules up-to-date. Performance tuning optimizes Snort's performance.</a:t>
            </a:r>
            <a:endParaRPr lang="en-US" sz="1750" dirty="0"/>
          </a:p>
        </p:txBody>
      </p:sp>
      <p:sp>
        <p:nvSpPr>
          <p:cNvPr id="4" name="Shape 2"/>
          <p:cNvSpPr/>
          <p:nvPr/>
        </p:nvSpPr>
        <p:spPr>
          <a:xfrm>
            <a:off x="793790" y="3552111"/>
            <a:ext cx="2173724" cy="807958"/>
          </a:xfrm>
          <a:prstGeom prst="roundRect">
            <a:avLst>
              <a:gd name="adj" fmla="val 4211"/>
            </a:avLst>
          </a:prstGeom>
          <a:solidFill>
            <a:srgbClr val="3A3B3C"/>
          </a:solidFill>
          <a:ln/>
        </p:spPr>
      </p:sp>
      <p:sp>
        <p:nvSpPr>
          <p:cNvPr id="5" name="Text 3"/>
          <p:cNvSpPr/>
          <p:nvPr/>
        </p:nvSpPr>
        <p:spPr>
          <a:xfrm>
            <a:off x="1721167" y="3756779"/>
            <a:ext cx="318968" cy="398621"/>
          </a:xfrm>
          <a:prstGeom prst="rect">
            <a:avLst/>
          </a:prstGeom>
          <a:noFill/>
          <a:ln/>
        </p:spPr>
        <p:txBody>
          <a:bodyPr wrap="none" lIns="0" tIns="0" rIns="0" bIns="0" rtlCol="0" anchor="t"/>
          <a:lstStyle/>
          <a:p>
            <a:pPr algn="ctr" indent="0" marL="0">
              <a:lnSpc>
                <a:spcPts val="4000"/>
              </a:lnSpc>
              <a:buNone/>
            </a:pPr>
            <a:r>
              <a:rPr lang="en-US" sz="2500" dirty="0">
                <a:solidFill>
                  <a:srgbClr val="CFCBBF"/>
                </a:solidFill>
                <a:latin typeface="Prata" pitchFamily="34" charset="0"/>
                <a:ea typeface="Prata" pitchFamily="34" charset="-122"/>
                <a:cs typeface="Prata" pitchFamily="34" charset="-120"/>
              </a:rPr>
              <a:t>1</a:t>
            </a:r>
            <a:endParaRPr lang="en-US" sz="2500" dirty="0"/>
          </a:p>
        </p:txBody>
      </p:sp>
      <p:sp>
        <p:nvSpPr>
          <p:cNvPr id="6" name="Text 4"/>
          <p:cNvSpPr/>
          <p:nvPr/>
        </p:nvSpPr>
        <p:spPr>
          <a:xfrm>
            <a:off x="3194328" y="3778925"/>
            <a:ext cx="2494002" cy="354330"/>
          </a:xfrm>
          <a:prstGeom prst="rect">
            <a:avLst/>
          </a:prstGeom>
          <a:noFill/>
          <a:ln/>
        </p:spPr>
        <p:txBody>
          <a:bodyPr wrap="none" lIns="0" tIns="0" rIns="0" bIns="0" rtlCol="0" anchor="t"/>
          <a:lstStyle/>
          <a:p>
            <a:pPr algn="l" indent="0" marL="0">
              <a:lnSpc>
                <a:spcPts val="2750"/>
              </a:lnSpc>
              <a:buNone/>
            </a:pPr>
            <a:r>
              <a:rPr lang="en-US" sz="2200" dirty="0">
                <a:solidFill>
                  <a:srgbClr val="CFCBBF"/>
                </a:solidFill>
                <a:latin typeface="Prata" pitchFamily="34" charset="0"/>
                <a:ea typeface="Prata" pitchFamily="34" charset="-122"/>
                <a:cs typeface="Prata" pitchFamily="34" charset="-120"/>
              </a:rPr>
              <a:t>Rule Management</a:t>
            </a:r>
            <a:endParaRPr lang="en-US" sz="2200" dirty="0"/>
          </a:p>
        </p:txBody>
      </p:sp>
      <p:sp>
        <p:nvSpPr>
          <p:cNvPr id="7" name="Shape 5"/>
          <p:cNvSpPr/>
          <p:nvPr/>
        </p:nvSpPr>
        <p:spPr>
          <a:xfrm>
            <a:off x="3080861" y="4344829"/>
            <a:ext cx="10642402" cy="15240"/>
          </a:xfrm>
          <a:prstGeom prst="roundRect">
            <a:avLst>
              <a:gd name="adj" fmla="val 223256"/>
            </a:avLst>
          </a:prstGeom>
          <a:solidFill>
            <a:srgbClr val="535455"/>
          </a:solidFill>
          <a:ln/>
        </p:spPr>
      </p:sp>
      <p:sp>
        <p:nvSpPr>
          <p:cNvPr id="8" name="Shape 6"/>
          <p:cNvSpPr/>
          <p:nvPr/>
        </p:nvSpPr>
        <p:spPr>
          <a:xfrm>
            <a:off x="793790" y="4473416"/>
            <a:ext cx="4347567" cy="807958"/>
          </a:xfrm>
          <a:prstGeom prst="roundRect">
            <a:avLst>
              <a:gd name="adj" fmla="val 4211"/>
            </a:avLst>
          </a:prstGeom>
          <a:solidFill>
            <a:srgbClr val="3A3B3C"/>
          </a:solidFill>
          <a:ln/>
        </p:spPr>
      </p:sp>
      <p:sp>
        <p:nvSpPr>
          <p:cNvPr id="9" name="Text 7"/>
          <p:cNvSpPr/>
          <p:nvPr/>
        </p:nvSpPr>
        <p:spPr>
          <a:xfrm>
            <a:off x="2808089" y="4678085"/>
            <a:ext cx="318968" cy="398621"/>
          </a:xfrm>
          <a:prstGeom prst="rect">
            <a:avLst/>
          </a:prstGeom>
          <a:noFill/>
          <a:ln/>
        </p:spPr>
        <p:txBody>
          <a:bodyPr wrap="none" lIns="0" tIns="0" rIns="0" bIns="0" rtlCol="0" anchor="t"/>
          <a:lstStyle/>
          <a:p>
            <a:pPr algn="ctr" indent="0" marL="0">
              <a:lnSpc>
                <a:spcPts val="4000"/>
              </a:lnSpc>
              <a:buNone/>
            </a:pPr>
            <a:r>
              <a:rPr lang="en-US" sz="2500" dirty="0">
                <a:solidFill>
                  <a:srgbClr val="CFCBBF"/>
                </a:solidFill>
                <a:latin typeface="Prata" pitchFamily="34" charset="0"/>
                <a:ea typeface="Prata" pitchFamily="34" charset="-122"/>
                <a:cs typeface="Prata" pitchFamily="34" charset="-120"/>
              </a:rPr>
              <a:t>2</a:t>
            </a:r>
            <a:endParaRPr lang="en-US" sz="2500" dirty="0"/>
          </a:p>
        </p:txBody>
      </p:sp>
      <p:sp>
        <p:nvSpPr>
          <p:cNvPr id="10" name="Text 8"/>
          <p:cNvSpPr/>
          <p:nvPr/>
        </p:nvSpPr>
        <p:spPr>
          <a:xfrm>
            <a:off x="5368171" y="4700230"/>
            <a:ext cx="2802255" cy="354330"/>
          </a:xfrm>
          <a:prstGeom prst="rect">
            <a:avLst/>
          </a:prstGeom>
          <a:noFill/>
          <a:ln/>
        </p:spPr>
        <p:txBody>
          <a:bodyPr wrap="none" lIns="0" tIns="0" rIns="0" bIns="0" rtlCol="0" anchor="t"/>
          <a:lstStyle/>
          <a:p>
            <a:pPr algn="l" indent="0" marL="0">
              <a:lnSpc>
                <a:spcPts val="2750"/>
              </a:lnSpc>
              <a:buNone/>
            </a:pPr>
            <a:r>
              <a:rPr lang="en-US" sz="2200" dirty="0">
                <a:solidFill>
                  <a:srgbClr val="CFCBBF"/>
                </a:solidFill>
                <a:latin typeface="Prata" pitchFamily="34" charset="0"/>
                <a:ea typeface="Prata" pitchFamily="34" charset="-122"/>
                <a:cs typeface="Prata" pitchFamily="34" charset="-120"/>
              </a:rPr>
              <a:t>Performance Tuning</a:t>
            </a:r>
            <a:endParaRPr lang="en-US" sz="2200" dirty="0"/>
          </a:p>
        </p:txBody>
      </p:sp>
      <p:sp>
        <p:nvSpPr>
          <p:cNvPr id="11" name="Shape 9"/>
          <p:cNvSpPr/>
          <p:nvPr/>
        </p:nvSpPr>
        <p:spPr>
          <a:xfrm>
            <a:off x="5254704" y="5266134"/>
            <a:ext cx="8468558" cy="15240"/>
          </a:xfrm>
          <a:prstGeom prst="roundRect">
            <a:avLst>
              <a:gd name="adj" fmla="val 223256"/>
            </a:avLst>
          </a:prstGeom>
          <a:solidFill>
            <a:srgbClr val="535455"/>
          </a:solidFill>
          <a:ln/>
        </p:spPr>
      </p:sp>
      <p:sp>
        <p:nvSpPr>
          <p:cNvPr id="12" name="Shape 10"/>
          <p:cNvSpPr/>
          <p:nvPr/>
        </p:nvSpPr>
        <p:spPr>
          <a:xfrm>
            <a:off x="793790" y="5394722"/>
            <a:ext cx="6521410" cy="807958"/>
          </a:xfrm>
          <a:prstGeom prst="roundRect">
            <a:avLst>
              <a:gd name="adj" fmla="val 4211"/>
            </a:avLst>
          </a:prstGeom>
          <a:solidFill>
            <a:srgbClr val="3A3B3C"/>
          </a:solidFill>
          <a:ln/>
        </p:spPr>
      </p:sp>
      <p:sp>
        <p:nvSpPr>
          <p:cNvPr id="13" name="Text 11"/>
          <p:cNvSpPr/>
          <p:nvPr/>
        </p:nvSpPr>
        <p:spPr>
          <a:xfrm>
            <a:off x="3895011" y="5599390"/>
            <a:ext cx="318968" cy="398621"/>
          </a:xfrm>
          <a:prstGeom prst="rect">
            <a:avLst/>
          </a:prstGeom>
          <a:noFill/>
          <a:ln/>
        </p:spPr>
        <p:txBody>
          <a:bodyPr wrap="none" lIns="0" tIns="0" rIns="0" bIns="0" rtlCol="0" anchor="t"/>
          <a:lstStyle/>
          <a:p>
            <a:pPr algn="ctr" indent="0" marL="0">
              <a:lnSpc>
                <a:spcPts val="4000"/>
              </a:lnSpc>
              <a:buNone/>
            </a:pPr>
            <a:r>
              <a:rPr lang="en-US" sz="2500" dirty="0">
                <a:solidFill>
                  <a:srgbClr val="CFCBBF"/>
                </a:solidFill>
                <a:latin typeface="Prata" pitchFamily="34" charset="0"/>
                <a:ea typeface="Prata" pitchFamily="34" charset="-122"/>
                <a:cs typeface="Prata" pitchFamily="34" charset="-120"/>
              </a:rPr>
              <a:t>3</a:t>
            </a:r>
            <a:endParaRPr lang="en-US" sz="2500" dirty="0"/>
          </a:p>
        </p:txBody>
      </p:sp>
      <p:sp>
        <p:nvSpPr>
          <p:cNvPr id="14" name="Text 12"/>
          <p:cNvSpPr/>
          <p:nvPr/>
        </p:nvSpPr>
        <p:spPr>
          <a:xfrm>
            <a:off x="7542014" y="5621536"/>
            <a:ext cx="3095625" cy="354330"/>
          </a:xfrm>
          <a:prstGeom prst="rect">
            <a:avLst/>
          </a:prstGeom>
          <a:noFill/>
          <a:ln/>
        </p:spPr>
        <p:txBody>
          <a:bodyPr wrap="none" lIns="0" tIns="0" rIns="0" bIns="0" rtlCol="0" anchor="t"/>
          <a:lstStyle/>
          <a:p>
            <a:pPr algn="l" indent="0" marL="0">
              <a:lnSpc>
                <a:spcPts val="2750"/>
              </a:lnSpc>
              <a:buNone/>
            </a:pPr>
            <a:r>
              <a:rPr lang="en-US" sz="2200" dirty="0">
                <a:solidFill>
                  <a:srgbClr val="CFCBBF"/>
                </a:solidFill>
                <a:latin typeface="Prata" pitchFamily="34" charset="0"/>
                <a:ea typeface="Prata" pitchFamily="34" charset="-122"/>
                <a:cs typeface="Prata" pitchFamily="34" charset="-120"/>
              </a:rPr>
              <a:t>Community Resources</a:t>
            </a:r>
            <a:endParaRPr lang="en-US" sz="2200" dirty="0"/>
          </a:p>
        </p:txBody>
      </p:sp>
      <p:sp>
        <p:nvSpPr>
          <p:cNvPr id="15" name="Text 13"/>
          <p:cNvSpPr/>
          <p:nvPr/>
        </p:nvSpPr>
        <p:spPr>
          <a:xfrm>
            <a:off x="793790" y="6457831"/>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Utilize resources like Snort.org for assistance.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644985"/>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F2E782"/>
                </a:solidFill>
                <a:latin typeface="Prata" pitchFamily="34" charset="0"/>
                <a:ea typeface="Prata" pitchFamily="34" charset="-122"/>
                <a:cs typeface="Prata" pitchFamily="34" charset="-120"/>
              </a:rPr>
              <a:t>Thank you</a:t>
            </a:r>
            <a:endParaRPr lang="en-US" sz="4450" dirty="0"/>
          </a:p>
        </p:txBody>
      </p:sp>
      <p:sp>
        <p:nvSpPr>
          <p:cNvPr id="4" name="Text 1"/>
          <p:cNvSpPr/>
          <p:nvPr/>
        </p:nvSpPr>
        <p:spPr>
          <a:xfrm>
            <a:off x="793790" y="5693926"/>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FCBBF"/>
                </a:solidFill>
                <a:latin typeface="Raleway" pitchFamily="34" charset="0"/>
                <a:ea typeface="Raleway" pitchFamily="34" charset="-122"/>
                <a:cs typeface="Raleway" pitchFamily="34" charset="-120"/>
              </a:rPr>
              <a:t>Snort is a versatile tool. It can detect many kinds of threats. Regular updates and tuning ensure optimal performance. Using Snort can improve the security of your network.</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2025-03-15T16:03:50Z</dcterms:created>
  <dcterms:modified xsi:type="dcterms:W3CDTF">2025-03-15T16:03:50Z</dcterms:modified>
</cp:coreProperties>
</file>