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1" r:id="rId7"/>
    <p:sldId id="260" r:id="rId8"/>
    <p:sldId id="259"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5/22/2025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5/22/2025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914403"/>
            <a:ext cx="6253317" cy="3410710"/>
          </a:xfrm>
        </p:spPr>
        <p:txBody>
          <a:bodyPr>
            <a:normAutofit fontScale="90000"/>
          </a:bodyPr>
          <a:lstStyle/>
          <a:p>
            <a:pPr algn="ctr">
              <a:lnSpc>
                <a:spcPct val="150000"/>
              </a:lnSpc>
              <a:spcAft>
                <a:spcPts val="800"/>
              </a:spcAft>
            </a:pPr>
            <a:br>
              <a:rPr lang="en-IN" sz="2700" b="1" dirty="0">
                <a:effectLst/>
                <a:latin typeface="Rockwell" panose="02060603020205020403" pitchFamily="18" charset="0"/>
                <a:ea typeface="Times New Roman" panose="02020603050405020304" pitchFamily="18" charset="0"/>
                <a:cs typeface="Times New Roman" panose="02020603050405020304" pitchFamily="18" charset="0"/>
              </a:rPr>
            </a:br>
            <a:br>
              <a:rPr lang="en-IN" sz="2700" b="1" dirty="0">
                <a:effectLst/>
                <a:latin typeface="Rockwell" panose="02060603020205020403" pitchFamily="18" charset="0"/>
                <a:ea typeface="Times New Roman" panose="02020603050405020304" pitchFamily="18" charset="0"/>
                <a:cs typeface="Times New Roman" panose="02020603050405020304" pitchFamily="18" charset="0"/>
              </a:rPr>
            </a:br>
            <a:br>
              <a:rPr lang="en-IN" sz="2700" b="1" dirty="0">
                <a:effectLst/>
                <a:latin typeface="Rockwell" panose="02060603020205020403" pitchFamily="18" charset="0"/>
                <a:ea typeface="Times New Roman" panose="02020603050405020304" pitchFamily="18" charset="0"/>
                <a:cs typeface="Times New Roman" panose="02020603050405020304" pitchFamily="18" charset="0"/>
              </a:rPr>
            </a:br>
            <a:br>
              <a:rPr lang="en-IN" sz="2700" b="1" dirty="0">
                <a:effectLst/>
                <a:latin typeface="Rockwell" panose="02060603020205020403" pitchFamily="18" charset="0"/>
                <a:ea typeface="Times New Roman" panose="02020603050405020304" pitchFamily="18" charset="0"/>
                <a:cs typeface="Times New Roman" panose="02020603050405020304" pitchFamily="18" charset="0"/>
              </a:rPr>
            </a:br>
            <a:br>
              <a:rPr lang="en-IN" sz="2700" b="1" dirty="0">
                <a:effectLst/>
                <a:latin typeface="Rockwell" panose="02060603020205020403" pitchFamily="18" charset="0"/>
                <a:ea typeface="Times New Roman" panose="02020603050405020304" pitchFamily="18" charset="0"/>
                <a:cs typeface="Times New Roman" panose="02020603050405020304" pitchFamily="18" charset="0"/>
              </a:rPr>
            </a:br>
            <a:br>
              <a:rPr lang="en-IN" sz="2700" b="1" dirty="0">
                <a:effectLst/>
                <a:latin typeface="Rockwell" panose="02060603020205020403" pitchFamily="18" charset="0"/>
                <a:ea typeface="Times New Roman" panose="02020603050405020304" pitchFamily="18" charset="0"/>
                <a:cs typeface="Times New Roman" panose="02020603050405020304" pitchFamily="18" charset="0"/>
              </a:rPr>
            </a:br>
            <a:br>
              <a:rPr lang="en-IN" sz="2700" b="1" dirty="0">
                <a:effectLst/>
                <a:latin typeface="Rockwell" panose="02060603020205020403" pitchFamily="18" charset="0"/>
                <a:ea typeface="Times New Roman" panose="02020603050405020304" pitchFamily="18" charset="0"/>
                <a:cs typeface="Times New Roman" panose="02020603050405020304" pitchFamily="18" charset="0"/>
              </a:rPr>
            </a:br>
            <a:r>
              <a:rPr lang="en-IN" sz="2700" b="1" dirty="0">
                <a:effectLst/>
                <a:latin typeface="Rockwell" panose="02060603020205020403" pitchFamily="18" charset="0"/>
                <a:ea typeface="Times New Roman" panose="02020603050405020304" pitchFamily="18" charset="0"/>
                <a:cs typeface="Times New Roman" panose="02020603050405020304" pitchFamily="18" charset="0"/>
              </a:rPr>
              <a:t>Traffic Accident Analysis – Bengaluru</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 </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 </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 </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IN" sz="2400" b="1" dirty="0">
                <a:effectLst/>
                <a:latin typeface="Times New Roman" panose="02020603050405020304" pitchFamily="18" charset="0"/>
                <a:ea typeface="Times New Roman" panose="02020603050405020304" pitchFamily="18" charset="0"/>
              </a:rPr>
              <a:t>KEERTHAN KUMAR L V</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03DA-6B76-05A3-CAE5-121D46139754}"/>
              </a:ext>
            </a:extLst>
          </p:cNvPr>
          <p:cNvSpPr>
            <a:spLocks noGrp="1"/>
          </p:cNvSpPr>
          <p:nvPr>
            <p:ph type="title"/>
          </p:nvPr>
        </p:nvSpPr>
        <p:spPr/>
        <p:txBody>
          <a:bodyPr/>
          <a:lstStyle/>
          <a:p>
            <a:pPr algn="ctr"/>
            <a:r>
              <a:rPr lang="en-IN" sz="4400" b="1" dirty="0">
                <a:effectLst/>
                <a:latin typeface="Rockwell" panose="02060603020205020403" pitchFamily="18" charset="0"/>
                <a:ea typeface="Times New Roman" panose="02020603050405020304" pitchFamily="18" charset="0"/>
                <a:cs typeface="Times New Roman" panose="02020603050405020304" pitchFamily="18" charset="0"/>
              </a:rPr>
              <a:t>Conclusions</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5D37978-E00F-8D55-76DA-AC60F5B43072}"/>
              </a:ext>
            </a:extLst>
          </p:cNvPr>
          <p:cNvSpPr>
            <a:spLocks noGrp="1"/>
          </p:cNvSpPr>
          <p:nvPr>
            <p:ph idx="1"/>
          </p:nvPr>
        </p:nvSpPr>
        <p:spPr>
          <a:xfrm>
            <a:off x="1066800" y="1912776"/>
            <a:ext cx="10058400" cy="4357395"/>
          </a:xfrm>
        </p:spPr>
        <p:txBody>
          <a:bodyPr>
            <a:normAutofit fontScale="92500" lnSpcReduction="10000"/>
          </a:bodyPr>
          <a:lstStyle/>
          <a:p>
            <a:pPr algn="ctr">
              <a:spcAft>
                <a:spcPts val="800"/>
              </a:spcAft>
              <a:buNone/>
            </a:pP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The analysis of traffic accidents in Bengaluru from </a:t>
            </a: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January to April 2023</a:t>
            </a: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 highlights key risk factors affecting road safety. Based on the dataset, we can conclude:</a:t>
            </a:r>
            <a:endParaRPr lang="en-IN" sz="1000" dirty="0">
              <a:effectLst/>
              <a:latin typeface="Rockwell" panose="02060603020205020403" pitchFamily="18" charset="0"/>
              <a:ea typeface="Times New Roman" panose="02020603050405020304" pitchFamily="18" charset="0"/>
              <a:cs typeface="Times New Roman" panose="02020603050405020304" pitchFamily="18" charset="0"/>
            </a:endParaRPr>
          </a:p>
          <a:p>
            <a:pPr marL="342900" lvl="0" indent="-342900" algn="ctr">
              <a:spcAft>
                <a:spcPts val="800"/>
              </a:spcAft>
              <a:buNone/>
              <a:tabLst>
                <a:tab pos="457200" algn="l"/>
              </a:tabLst>
            </a:pP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High-Risk Locations:</a:t>
            </a:r>
            <a:endParaRPr lang="en-IN" sz="1000" dirty="0">
              <a:effectLst/>
              <a:latin typeface="Rockwell" panose="02060603020205020403" pitchFamily="18" charset="0"/>
              <a:ea typeface="Times New Roman" panose="02020603050405020304" pitchFamily="18" charset="0"/>
              <a:cs typeface="Times New Roman" panose="02020603050405020304" pitchFamily="18" charset="0"/>
            </a:endParaRPr>
          </a:p>
          <a:p>
            <a:pPr marL="228600" algn="ctr">
              <a:spcAft>
                <a:spcPts val="800"/>
              </a:spcAft>
              <a:buNone/>
            </a:pP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Fatal accidents were observed at </a:t>
            </a: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Hebbal Flyover</a:t>
            </a: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 and </a:t>
            </a: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Bellandur Outer Ring Road</a:t>
            </a: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   indicating the need for improved safety measures.</a:t>
            </a:r>
            <a:endParaRPr lang="en-IN" sz="1000" dirty="0">
              <a:effectLst/>
              <a:latin typeface="Rockwell" panose="02060603020205020403" pitchFamily="18" charset="0"/>
              <a:ea typeface="Times New Roman" panose="02020603050405020304" pitchFamily="18" charset="0"/>
              <a:cs typeface="Times New Roman" panose="02020603050405020304" pitchFamily="18" charset="0"/>
            </a:endParaRPr>
          </a:p>
          <a:p>
            <a:pPr marL="742950" lvl="1" indent="-285750" algn="ctr">
              <a:lnSpc>
                <a:spcPct val="110000"/>
              </a:lnSpc>
              <a:spcAft>
                <a:spcPts val="800"/>
              </a:spcAft>
              <a:buNone/>
              <a:tabLst>
                <a:tab pos="914400" algn="l"/>
              </a:tabLst>
            </a:pP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Silk Board Junction</a:t>
            </a: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 and </a:t>
            </a: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Electronic City Phase 1</a:t>
            </a: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 recorded major accidents, possibly due to heavy congestion.</a:t>
            </a:r>
            <a:endParaRPr lang="en-IN" sz="1000" dirty="0">
              <a:effectLst/>
              <a:latin typeface="Rockwell" panose="02060603020205020403" pitchFamily="18" charset="0"/>
              <a:ea typeface="Times New Roman" panose="02020603050405020304" pitchFamily="18" charset="0"/>
              <a:cs typeface="Times New Roman" panose="02020603050405020304" pitchFamily="18" charset="0"/>
            </a:endParaRPr>
          </a:p>
          <a:p>
            <a:pPr algn="ctr">
              <a:spcAft>
                <a:spcPts val="800"/>
              </a:spcAft>
              <a:buNone/>
            </a:pP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Time-Based Patterns:</a:t>
            </a:r>
            <a:endParaRPr lang="en-IN" sz="1000" dirty="0">
              <a:effectLst/>
              <a:latin typeface="Rockwell" panose="02060603020205020403" pitchFamily="18" charset="0"/>
              <a:ea typeface="Times New Roman" panose="02020603050405020304" pitchFamily="18" charset="0"/>
              <a:cs typeface="Times New Roman" panose="02020603050405020304" pitchFamily="18" charset="0"/>
            </a:endParaRPr>
          </a:p>
          <a:p>
            <a:pPr marL="342900" lvl="0" indent="-342900" algn="ctr">
              <a:spcAft>
                <a:spcPts val="800"/>
              </a:spcAft>
              <a:buSzPts val="1000"/>
              <a:buFont typeface="Symbol" panose="05050102010706020507" pitchFamily="18" charset="2"/>
              <a:buChar char=""/>
              <a:tabLst>
                <a:tab pos="457200" algn="l"/>
              </a:tabLst>
            </a:pP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Morning (6 AM - 12 PM):</a:t>
            </a: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 More </a:t>
            </a: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minor</a:t>
            </a: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 accidents, likely due to rush hour traffic.</a:t>
            </a:r>
            <a:endParaRPr lang="en-IN" sz="1000" dirty="0">
              <a:effectLst/>
              <a:latin typeface="Rockwell" panose="02060603020205020403" pitchFamily="18" charset="0"/>
              <a:ea typeface="Times New Roman" panose="02020603050405020304" pitchFamily="18" charset="0"/>
              <a:cs typeface="Times New Roman" panose="02020603050405020304" pitchFamily="18" charset="0"/>
            </a:endParaRPr>
          </a:p>
          <a:p>
            <a:pPr marL="342900" lvl="0" indent="-342900" algn="ctr">
              <a:spcAft>
                <a:spcPts val="800"/>
              </a:spcAft>
              <a:buSzPts val="1000"/>
              <a:buFont typeface="Symbol" panose="05050102010706020507" pitchFamily="18" charset="2"/>
              <a:buChar char=""/>
              <a:tabLst>
                <a:tab pos="457200" algn="l"/>
              </a:tabLst>
            </a:pP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Evening &amp; Night (6 PM - Midnight):</a:t>
            </a: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 Increased </a:t>
            </a: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major and fatal</a:t>
            </a: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 accidents, suggesting reduced visibility and higher risks.</a:t>
            </a:r>
            <a:endParaRPr lang="en-IN" sz="1000" dirty="0">
              <a:effectLst/>
              <a:latin typeface="Rockwell" panose="02060603020205020403" pitchFamily="18" charset="0"/>
              <a:ea typeface="Times New Roman" panose="02020603050405020304" pitchFamily="18" charset="0"/>
              <a:cs typeface="Times New Roman" panose="02020603050405020304" pitchFamily="18" charset="0"/>
            </a:endParaRPr>
          </a:p>
          <a:p>
            <a:pPr algn="ctr">
              <a:spcAft>
                <a:spcPts val="800"/>
              </a:spcAft>
              <a:buNone/>
            </a:pP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Weather Conditions &amp; Accident Severity:</a:t>
            </a:r>
            <a:endParaRPr lang="en-IN" sz="1000" dirty="0">
              <a:effectLst/>
              <a:latin typeface="Rockwell" panose="02060603020205020403" pitchFamily="18" charset="0"/>
              <a:ea typeface="Times New Roman" panose="02020603050405020304" pitchFamily="18" charset="0"/>
              <a:cs typeface="Times New Roman" panose="02020603050405020304" pitchFamily="18" charset="0"/>
            </a:endParaRPr>
          </a:p>
          <a:p>
            <a:pPr marL="342900" lvl="0" indent="-342900" algn="ctr">
              <a:spcAft>
                <a:spcPts val="800"/>
              </a:spcAft>
              <a:buSzPts val="1000"/>
              <a:buFont typeface="Symbol" panose="05050102010706020507" pitchFamily="18" charset="2"/>
              <a:buChar char=""/>
              <a:tabLst>
                <a:tab pos="457200" algn="l"/>
              </a:tabLst>
            </a:pPr>
            <a:r>
              <a:rPr lang="en-IN" sz="1400" b="1" dirty="0">
                <a:effectLst/>
                <a:latin typeface="Rockwell" panose="02060603020205020403" pitchFamily="18" charset="0"/>
                <a:ea typeface="Times New Roman" panose="02020603050405020304" pitchFamily="18" charset="0"/>
                <a:cs typeface="Times New Roman" panose="02020603050405020304" pitchFamily="18" charset="0"/>
              </a:rPr>
              <a:t>Clear weather:</a:t>
            </a:r>
            <a:r>
              <a:rPr lang="en-IN" sz="1400" dirty="0">
                <a:effectLst/>
                <a:latin typeface="Rockwell" panose="02060603020205020403" pitchFamily="18" charset="0"/>
                <a:ea typeface="Times New Roman" panose="02020603050405020304" pitchFamily="18" charset="0"/>
                <a:cs typeface="Times New Roman" panose="02020603050405020304" pitchFamily="18" charset="0"/>
              </a:rPr>
              <a:t> Mostly minor accidents, implying regular traffic issues.</a:t>
            </a:r>
            <a:endParaRPr lang="en-IN" sz="1000" dirty="0">
              <a:effectLst/>
              <a:latin typeface="Rockwell" panose="02060603020205020403" pitchFamily="18" charset="0"/>
              <a:ea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87673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2EBB-8921-DFEE-C293-4AF104AAE52E}"/>
              </a:ext>
            </a:extLst>
          </p:cNvPr>
          <p:cNvSpPr>
            <a:spLocks noGrp="1"/>
          </p:cNvSpPr>
          <p:nvPr>
            <p:ph type="title"/>
          </p:nvPr>
        </p:nvSpPr>
        <p:spPr/>
        <p:txBody>
          <a:bodyPr/>
          <a:lstStyle/>
          <a:p>
            <a:r>
              <a:rPr lang="en-IN" sz="4800" b="1" dirty="0">
                <a:effectLst/>
                <a:latin typeface="Rockwell" panose="02060603020205020403" pitchFamily="18" charset="0"/>
                <a:ea typeface="Times New Roman" panose="02020603050405020304" pitchFamily="18" charset="0"/>
                <a:cs typeface="Times New Roman" panose="02020603050405020304" pitchFamily="18" charset="0"/>
              </a:rPr>
              <a:t>         Recommendations:</a:t>
            </a:r>
            <a:br>
              <a:rPr lang="en-IN" sz="4800" dirty="0">
                <a:effectLst/>
                <a:latin typeface="Rockwell" panose="02060603020205020403"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4207D23-86DF-C695-B8C3-00A1AFDF921A}"/>
              </a:ext>
            </a:extLst>
          </p:cNvPr>
          <p:cNvSpPr>
            <a:spLocks noGrp="1"/>
          </p:cNvSpPr>
          <p:nvPr>
            <p:ph idx="1"/>
          </p:nvPr>
        </p:nvSpPr>
        <p:spPr/>
        <p:txBody>
          <a:bodyPr/>
          <a:lstStyle/>
          <a:p>
            <a:pPr algn="ctr">
              <a:lnSpc>
                <a:spcPct val="200000"/>
              </a:lnSpc>
              <a:spcAft>
                <a:spcPts val="800"/>
              </a:spcAft>
            </a:pPr>
            <a:r>
              <a:rPr lang="en-IN" sz="1800" dirty="0">
                <a:effectLst/>
                <a:latin typeface="Segoe UI Emoji" panose="020B0502040204020203" pitchFamily="34" charset="0"/>
                <a:ea typeface="Times New Roman" panose="02020603050405020304" pitchFamily="18" charset="0"/>
                <a:cs typeface="Segoe UI Emoji" panose="020B0502040204020203" pitchFamily="34" charset="0"/>
              </a:rPr>
              <a:t>✅</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Improve road safety infrastructure at high-risk locations, including better lighting and speed management.</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r>
              <a:rPr lang="en-IN" sz="1800" dirty="0">
                <a:effectLst/>
                <a:latin typeface="Segoe UI Emoji" panose="020B0502040204020203" pitchFamily="34" charset="0"/>
                <a:ea typeface="Times New Roman" panose="02020603050405020304" pitchFamily="18" charset="0"/>
                <a:cs typeface="Segoe UI Emoji" panose="020B0502040204020203" pitchFamily="34" charset="0"/>
              </a:rPr>
              <a:t>✅</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Implement stricter traffic regulations during peak accident hours.</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r>
              <a:rPr lang="en-IN" sz="1800" dirty="0">
                <a:effectLst/>
                <a:latin typeface="Segoe UI Emoji" panose="020B0502040204020203" pitchFamily="34" charset="0"/>
                <a:ea typeface="Times New Roman" panose="02020603050405020304" pitchFamily="18" charset="0"/>
                <a:cs typeface="Segoe UI Emoji" panose="020B0502040204020203" pitchFamily="34" charset="0"/>
              </a:rPr>
              <a:t>✅</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Raise awareness about safe driving in adverse weather conditions.</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r>
              <a:rPr lang="en-IN" sz="1800" dirty="0">
                <a:effectLst/>
                <a:latin typeface="Segoe UI Emoji" panose="020B0502040204020203" pitchFamily="34" charset="0"/>
                <a:ea typeface="Times New Roman" panose="02020603050405020304" pitchFamily="18" charset="0"/>
                <a:cs typeface="Segoe UI Emoji" panose="020B0502040204020203" pitchFamily="34" charset="0"/>
              </a:rPr>
              <a:t>✅</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Explore predictive </a:t>
            </a:r>
            <a:r>
              <a:rPr lang="en-IN" sz="1800" dirty="0" err="1">
                <a:effectLst/>
                <a:latin typeface="Rockwell" panose="02060603020205020403" pitchFamily="18" charset="0"/>
                <a:ea typeface="Times New Roman" panose="02020603050405020304" pitchFamily="18" charset="0"/>
                <a:cs typeface="Times New Roman" panose="02020603050405020304" pitchFamily="18" charset="0"/>
              </a:rPr>
              <a:t>modeling</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for </a:t>
            </a: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proactive accident prevention</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strategies.</a:t>
            </a:r>
          </a:p>
          <a:p>
            <a:endParaRPr lang="en-IN" dirty="0"/>
          </a:p>
        </p:txBody>
      </p:sp>
    </p:spTree>
    <p:extLst>
      <p:ext uri="{BB962C8B-B14F-4D97-AF65-F5344CB8AC3E}">
        <p14:creationId xmlns:p14="http://schemas.microsoft.com/office/powerpoint/2010/main" val="21886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a:lnSpc>
                <a:spcPct val="150000"/>
              </a:lnSpc>
              <a:spcAft>
                <a:spcPts val="800"/>
              </a:spcAft>
            </a:pPr>
            <a:r>
              <a:rPr lang="en-IN" sz="2200" b="1" dirty="0">
                <a:effectLst/>
                <a:latin typeface="Rockwell" panose="02060603020205020403" pitchFamily="18" charset="0"/>
                <a:ea typeface="Times New Roman" panose="02020603050405020304" pitchFamily="18" charset="0"/>
                <a:cs typeface="Times New Roman" panose="02020603050405020304" pitchFamily="18" charset="0"/>
              </a:rPr>
              <a:t>Introduction</a:t>
            </a:r>
            <a:br>
              <a:rPr lang="en-IN" sz="2200" dirty="0">
                <a:effectLst/>
                <a:latin typeface="Rockwell" panose="02060603020205020403" pitchFamily="18" charset="0"/>
                <a:ea typeface="Times New Roman" panose="02020603050405020304" pitchFamily="18" charset="0"/>
                <a:cs typeface="Times New Roman" panose="02020603050405020304" pitchFamily="18" charset="0"/>
              </a:rPr>
            </a:b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Traffic accidents are a major concern in urban areas, impacting public safety and infrastructure efficiency. Bengaluru, being a high-traffic metropolitan city, faces challenges related to road safety due to congestion, weather conditions, and driver </a:t>
            </a:r>
            <a:r>
              <a:rPr lang="en-IN" sz="2200" dirty="0" err="1">
                <a:effectLst/>
                <a:latin typeface="Rockwell" panose="02060603020205020403" pitchFamily="18" charset="0"/>
                <a:ea typeface="Times New Roman" panose="02020603050405020304" pitchFamily="18" charset="0"/>
                <a:cs typeface="Times New Roman" panose="02020603050405020304" pitchFamily="18" charset="0"/>
              </a:rPr>
              <a:t>behavior</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a:t>
            </a:r>
            <a:br>
              <a:rPr lang="en-IN" sz="2200" dirty="0">
                <a:effectLst/>
                <a:latin typeface="Rockwell" panose="02060603020205020403" pitchFamily="18" charset="0"/>
                <a:ea typeface="Times New Roman" panose="02020603050405020304" pitchFamily="18" charset="0"/>
                <a:cs typeface="Times New Roman" panose="02020603050405020304" pitchFamily="18" charset="0"/>
              </a:rPr>
            </a:b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This report examines accident trends from January to April 2023, using data on locations, severity, time of occurrence, and weather conditions. By </a:t>
            </a:r>
            <a:r>
              <a:rPr lang="en-IN" sz="2200" dirty="0" err="1">
                <a:effectLst/>
                <a:latin typeface="Rockwell" panose="02060603020205020403" pitchFamily="18" charset="0"/>
                <a:ea typeface="Times New Roman" panose="02020603050405020304" pitchFamily="18" charset="0"/>
                <a:cs typeface="Times New Roman" panose="02020603050405020304" pitchFamily="18" charset="0"/>
              </a:rPr>
              <a:t>analyzing</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 patterns, we aim to identify high-risk areas and factors contributing to accidents, ultimately guiding recommendations for improving road safety.</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endParaRPr lang="en-US" sz="4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5125-A6EA-1EC8-F43C-7CEF8700009E}"/>
              </a:ext>
            </a:extLst>
          </p:cNvPr>
          <p:cNvSpPr>
            <a:spLocks noGrp="1"/>
          </p:cNvSpPr>
          <p:nvPr>
            <p:ph type="title"/>
          </p:nvPr>
        </p:nvSpPr>
        <p:spPr/>
        <p:txBody>
          <a:bodyPr/>
          <a:lstStyle/>
          <a:p>
            <a:pPr algn="ctr"/>
            <a:r>
              <a:rPr lang="en-IN" sz="2800" b="1" dirty="0">
                <a:effectLst/>
                <a:latin typeface="Rockwell" panose="02060603020205020403" pitchFamily="18" charset="0"/>
                <a:ea typeface="Times New Roman" panose="02020603050405020304" pitchFamily="18" charset="0"/>
                <a:cs typeface="Times New Roman" panose="02020603050405020304" pitchFamily="18" charset="0"/>
              </a:rPr>
              <a:t>Dataset Overview</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4E085E9-259D-6C97-8C83-8231D988AC2A}"/>
              </a:ext>
            </a:extLst>
          </p:cNvPr>
          <p:cNvSpPr>
            <a:spLocks noGrp="1"/>
          </p:cNvSpPr>
          <p:nvPr>
            <p:ph idx="1"/>
          </p:nvPr>
        </p:nvSpPr>
        <p:spPr/>
        <p:txBody>
          <a:bodyPr>
            <a:normAutofit fontScale="55000" lnSpcReduction="20000"/>
          </a:bodyPr>
          <a:lstStyle/>
          <a:p>
            <a:pPr algn="ctr">
              <a:lnSpc>
                <a:spcPct val="150000"/>
              </a:lnSpc>
              <a:spcAft>
                <a:spcPts val="800"/>
              </a:spcAft>
              <a:buNone/>
            </a:pP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The dataset records traffic accidents in Bengaluru from </a:t>
            </a:r>
            <a:r>
              <a:rPr lang="en-IN" sz="2200" b="1" dirty="0">
                <a:effectLst/>
                <a:latin typeface="Rockwell" panose="02060603020205020403" pitchFamily="18" charset="0"/>
                <a:ea typeface="Times New Roman" panose="02020603050405020304" pitchFamily="18" charset="0"/>
                <a:cs typeface="Times New Roman" panose="02020603050405020304" pitchFamily="18" charset="0"/>
              </a:rPr>
              <a:t>January to April 2023</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 detailing the following attributes:</a:t>
            </a:r>
          </a:p>
          <a:p>
            <a:pPr marL="342900" lvl="0" indent="-342900" algn="ctr">
              <a:lnSpc>
                <a:spcPct val="150000"/>
              </a:lnSpc>
              <a:spcAft>
                <a:spcPts val="800"/>
              </a:spcAft>
              <a:buSzPts val="1000"/>
              <a:buFont typeface="Symbol" panose="05050102010706020507" pitchFamily="18" charset="2"/>
              <a:buChar char=""/>
              <a:tabLst>
                <a:tab pos="457200" algn="l"/>
              </a:tabLst>
            </a:pPr>
            <a:r>
              <a:rPr lang="en-IN" sz="2200" b="1" dirty="0">
                <a:effectLst/>
                <a:latin typeface="Rockwell" panose="02060603020205020403" pitchFamily="18" charset="0"/>
                <a:ea typeface="Times New Roman" panose="02020603050405020304" pitchFamily="18" charset="0"/>
                <a:cs typeface="Times New Roman" panose="02020603050405020304" pitchFamily="18" charset="0"/>
              </a:rPr>
              <a:t>Date &amp; Time:</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 Helps </a:t>
            </a:r>
            <a:r>
              <a:rPr lang="en-IN" sz="2200" dirty="0" err="1">
                <a:effectLst/>
                <a:latin typeface="Rockwell" panose="02060603020205020403" pitchFamily="18" charset="0"/>
                <a:ea typeface="Times New Roman" panose="02020603050405020304" pitchFamily="18" charset="0"/>
                <a:cs typeface="Times New Roman" panose="02020603050405020304" pitchFamily="18" charset="0"/>
              </a:rPr>
              <a:t>analyze</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 peak accident hours.</a:t>
            </a:r>
          </a:p>
          <a:p>
            <a:pPr marL="342900" lvl="0" indent="-342900" algn="ctr">
              <a:lnSpc>
                <a:spcPct val="150000"/>
              </a:lnSpc>
              <a:spcAft>
                <a:spcPts val="800"/>
              </a:spcAft>
              <a:buSzPts val="1000"/>
              <a:buFont typeface="Symbol" panose="05050102010706020507" pitchFamily="18" charset="2"/>
              <a:buChar char=""/>
              <a:tabLst>
                <a:tab pos="457200" algn="l"/>
              </a:tabLst>
            </a:pPr>
            <a:r>
              <a:rPr lang="en-IN" sz="2200" b="1" dirty="0">
                <a:effectLst/>
                <a:latin typeface="Rockwell" panose="02060603020205020403" pitchFamily="18" charset="0"/>
                <a:ea typeface="Times New Roman" panose="02020603050405020304" pitchFamily="18" charset="0"/>
                <a:cs typeface="Times New Roman" panose="02020603050405020304" pitchFamily="18" charset="0"/>
              </a:rPr>
              <a:t>Location:</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 Identifies high-risk areas.</a:t>
            </a:r>
          </a:p>
          <a:p>
            <a:pPr marL="342900" lvl="0" indent="-342900" algn="ctr">
              <a:lnSpc>
                <a:spcPct val="150000"/>
              </a:lnSpc>
              <a:spcAft>
                <a:spcPts val="800"/>
              </a:spcAft>
              <a:buSzPts val="1000"/>
              <a:buFont typeface="Symbol" panose="05050102010706020507" pitchFamily="18" charset="2"/>
              <a:buChar char=""/>
              <a:tabLst>
                <a:tab pos="457200" algn="l"/>
              </a:tabLst>
            </a:pPr>
            <a:r>
              <a:rPr lang="en-IN" sz="2200" b="1" dirty="0">
                <a:effectLst/>
                <a:latin typeface="Rockwell" panose="02060603020205020403" pitchFamily="18" charset="0"/>
                <a:ea typeface="Times New Roman" panose="02020603050405020304" pitchFamily="18" charset="0"/>
                <a:cs typeface="Times New Roman" panose="02020603050405020304" pitchFamily="18" charset="0"/>
              </a:rPr>
              <a:t>Severity:</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 Categorized as </a:t>
            </a:r>
            <a:r>
              <a:rPr lang="en-IN" sz="2200" b="1" dirty="0">
                <a:effectLst/>
                <a:latin typeface="Rockwell" panose="02060603020205020403" pitchFamily="18" charset="0"/>
                <a:ea typeface="Times New Roman" panose="02020603050405020304" pitchFamily="18" charset="0"/>
                <a:cs typeface="Times New Roman" panose="02020603050405020304" pitchFamily="18" charset="0"/>
              </a:rPr>
              <a:t>Minor, Major, or Fatal</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a:t>
            </a:r>
          </a:p>
          <a:p>
            <a:pPr marL="342900" lvl="0" indent="-342900" algn="ctr">
              <a:lnSpc>
                <a:spcPct val="150000"/>
              </a:lnSpc>
              <a:spcAft>
                <a:spcPts val="800"/>
              </a:spcAft>
              <a:buSzPts val="1000"/>
              <a:buFont typeface="Symbol" panose="05050102010706020507" pitchFamily="18" charset="2"/>
              <a:buChar char=""/>
              <a:tabLst>
                <a:tab pos="457200" algn="l"/>
              </a:tabLst>
            </a:pPr>
            <a:r>
              <a:rPr lang="en-IN" sz="2200" b="1" dirty="0">
                <a:effectLst/>
                <a:latin typeface="Rockwell" panose="02060603020205020403" pitchFamily="18" charset="0"/>
                <a:ea typeface="Times New Roman" panose="02020603050405020304" pitchFamily="18" charset="0"/>
                <a:cs typeface="Times New Roman" panose="02020603050405020304" pitchFamily="18" charset="0"/>
              </a:rPr>
              <a:t>Weather Conditions:</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 Includes </a:t>
            </a:r>
            <a:r>
              <a:rPr lang="en-IN" sz="2200" b="1" dirty="0">
                <a:effectLst/>
                <a:latin typeface="Rockwell" panose="02060603020205020403" pitchFamily="18" charset="0"/>
                <a:ea typeface="Times New Roman" panose="02020603050405020304" pitchFamily="18" charset="0"/>
                <a:cs typeface="Times New Roman" panose="02020603050405020304" pitchFamily="18" charset="0"/>
              </a:rPr>
              <a:t>Clear, Rain, and Fog</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 to understand external impacts.</a:t>
            </a:r>
          </a:p>
          <a:p>
            <a:pPr marL="342900" lvl="0" indent="-342900" algn="ctr">
              <a:lnSpc>
                <a:spcPct val="150000"/>
              </a:lnSpc>
              <a:spcAft>
                <a:spcPts val="800"/>
              </a:spcAft>
              <a:buSzPts val="1000"/>
              <a:buFont typeface="Symbol" panose="05050102010706020507" pitchFamily="18" charset="2"/>
              <a:buChar char=""/>
              <a:tabLst>
                <a:tab pos="457200" algn="l"/>
              </a:tabLst>
            </a:pPr>
            <a:r>
              <a:rPr lang="en-IN" sz="2200" b="1" dirty="0">
                <a:effectLst/>
                <a:latin typeface="Rockwell" panose="02060603020205020403" pitchFamily="18" charset="0"/>
                <a:ea typeface="Times New Roman" panose="02020603050405020304" pitchFamily="18" charset="0"/>
                <a:cs typeface="Times New Roman" panose="02020603050405020304" pitchFamily="18" charset="0"/>
              </a:rPr>
              <a:t>Month:</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 Assists in tracking seasonal patterns.</a:t>
            </a:r>
          </a:p>
          <a:p>
            <a:pPr algn="ctr">
              <a:lnSpc>
                <a:spcPct val="150000"/>
              </a:lnSpc>
              <a:spcAft>
                <a:spcPts val="800"/>
              </a:spcAft>
            </a:pP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This dataset provides valuable insights into </a:t>
            </a:r>
            <a:r>
              <a:rPr lang="en-IN" sz="2200" b="1" dirty="0">
                <a:effectLst/>
                <a:latin typeface="Rockwell" panose="02060603020205020403" pitchFamily="18" charset="0"/>
                <a:ea typeface="Times New Roman" panose="02020603050405020304" pitchFamily="18" charset="0"/>
                <a:cs typeface="Times New Roman" panose="02020603050405020304" pitchFamily="18" charset="0"/>
              </a:rPr>
              <a:t>accident hotspots, severity trends, and environmental influences</a:t>
            </a:r>
            <a:r>
              <a:rPr lang="en-IN" sz="2200" dirty="0">
                <a:effectLst/>
                <a:latin typeface="Rockwell" panose="02060603020205020403" pitchFamily="18" charset="0"/>
                <a:ea typeface="Times New Roman" panose="02020603050405020304" pitchFamily="18" charset="0"/>
                <a:cs typeface="Times New Roman" panose="02020603050405020304" pitchFamily="18" charset="0"/>
              </a:rPr>
              <a:t> on road safety. It serves as a foundation for analysis aimed at improving infrastructure and reducing accident occurrences.</a:t>
            </a:r>
          </a:p>
          <a:p>
            <a:endParaRPr lang="en-IN" dirty="0"/>
          </a:p>
        </p:txBody>
      </p:sp>
    </p:spTree>
    <p:extLst>
      <p:ext uri="{BB962C8B-B14F-4D97-AF65-F5344CB8AC3E}">
        <p14:creationId xmlns:p14="http://schemas.microsoft.com/office/powerpoint/2010/main" val="328063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8B46C-D01D-9581-B061-17ED96A9B4C4}"/>
              </a:ext>
            </a:extLst>
          </p:cNvPr>
          <p:cNvSpPr>
            <a:spLocks noGrp="1"/>
          </p:cNvSpPr>
          <p:nvPr>
            <p:ph type="title"/>
          </p:nvPr>
        </p:nvSpPr>
        <p:spPr/>
        <p:txBody>
          <a:bodyPr/>
          <a:lstStyle/>
          <a:p>
            <a:pPr algn="ctr"/>
            <a:r>
              <a:rPr lang="en-IN" sz="3200" b="1" dirty="0">
                <a:effectLst/>
                <a:latin typeface="Rockwell" panose="02060603020205020403" pitchFamily="18" charset="0"/>
                <a:ea typeface="Times New Roman" panose="02020603050405020304" pitchFamily="18" charset="0"/>
                <a:cs typeface="Times New Roman" panose="02020603050405020304" pitchFamily="18" charset="0"/>
              </a:rPr>
              <a:t>Key Findings: Location, Time, Weather</a:t>
            </a:r>
            <a:br>
              <a:rPr lang="en-IN" sz="1800" dirty="0">
                <a:effectLst/>
                <a:latin typeface="Rockwell" panose="02060603020205020403"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2D74548-24F4-F021-8B2C-A8E022DDE1FB}"/>
              </a:ext>
            </a:extLst>
          </p:cNvPr>
          <p:cNvSpPr>
            <a:spLocks noGrp="1"/>
          </p:cNvSpPr>
          <p:nvPr>
            <p:ph idx="1"/>
          </p:nvPr>
        </p:nvSpPr>
        <p:spPr/>
        <p:txBody>
          <a:bodyPr>
            <a:normAutofit lnSpcReduction="10000"/>
          </a:bodyPr>
          <a:lstStyle/>
          <a:p>
            <a:pPr marL="0" indent="0" algn="ctr">
              <a:spcAft>
                <a:spcPts val="800"/>
              </a:spcAft>
              <a:buNone/>
            </a:pPr>
            <a:r>
              <a:rPr lang="en-IN" sz="1050" dirty="0">
                <a:effectLst/>
                <a:latin typeface="Rockwell" panose="02060603020205020403" pitchFamily="18" charset="0"/>
                <a:ea typeface="Times New Roman" panose="02020603050405020304" pitchFamily="18" charset="0"/>
                <a:cs typeface="Times New Roman" panose="02020603050405020304" pitchFamily="18" charset="0"/>
              </a:rPr>
              <a:t> </a:t>
            </a:r>
          </a:p>
          <a:p>
            <a:pPr marL="0" indent="0" algn="ctr">
              <a:spcAft>
                <a:spcPts val="800"/>
              </a:spcAft>
              <a:buNone/>
            </a:pPr>
            <a:r>
              <a:rPr lang="en-IN" sz="1050" b="1" dirty="0">
                <a:effectLst/>
                <a:latin typeface="Rockwell" panose="02060603020205020403" pitchFamily="18" charset="0"/>
                <a:ea typeface="Times New Roman" panose="02020603050405020304" pitchFamily="18" charset="0"/>
                <a:cs typeface="Times New Roman" panose="02020603050405020304" pitchFamily="18" charset="0"/>
              </a:rPr>
              <a:t>1. High-Risk Locations</a:t>
            </a:r>
            <a:endParaRPr lang="en-IN" sz="1050" dirty="0">
              <a:effectLst/>
              <a:latin typeface="Rockwell" panose="02060603020205020403" pitchFamily="18" charset="0"/>
              <a:ea typeface="Times New Roman" panose="02020603050405020304" pitchFamily="18" charset="0"/>
              <a:cs typeface="Times New Roman" panose="02020603050405020304" pitchFamily="18" charset="0"/>
            </a:endParaRPr>
          </a:p>
          <a:p>
            <a:pPr marL="0" indent="0" algn="ctr">
              <a:spcAft>
                <a:spcPts val="800"/>
              </a:spcAft>
              <a:buSzPts val="1000"/>
              <a:buNone/>
              <a:tabLst>
                <a:tab pos="457200" algn="l"/>
              </a:tabLst>
            </a:pPr>
            <a:r>
              <a:rPr lang="en-IN" sz="1050" b="1" dirty="0">
                <a:effectLst/>
                <a:latin typeface="Rockwell" panose="02060603020205020403" pitchFamily="18" charset="0"/>
                <a:ea typeface="Times New Roman" panose="02020603050405020304" pitchFamily="18" charset="0"/>
                <a:cs typeface="Times New Roman" panose="02020603050405020304" pitchFamily="18" charset="0"/>
              </a:rPr>
              <a:t>Fatal Accidents:</a:t>
            </a:r>
            <a:r>
              <a:rPr lang="en-IN" sz="1050" dirty="0">
                <a:effectLst/>
                <a:latin typeface="Rockwell" panose="02060603020205020403" pitchFamily="18" charset="0"/>
                <a:ea typeface="Times New Roman" panose="02020603050405020304" pitchFamily="18" charset="0"/>
                <a:cs typeface="Times New Roman" panose="02020603050405020304" pitchFamily="18" charset="0"/>
              </a:rPr>
              <a:t> Hebbal Flyover, Bellandur Outer Ring Road – These locations require urgent safety measures.</a:t>
            </a:r>
          </a:p>
          <a:p>
            <a:pPr marL="0" indent="0" algn="ctr">
              <a:spcAft>
                <a:spcPts val="800"/>
              </a:spcAft>
              <a:buNone/>
            </a:pPr>
            <a:r>
              <a:rPr lang="en-IN" sz="1050" dirty="0">
                <a:effectLst/>
                <a:latin typeface="Rockwell" panose="02060603020205020403" pitchFamily="18" charset="0"/>
                <a:ea typeface="Times New Roman" panose="02020603050405020304" pitchFamily="18" charset="0"/>
                <a:cs typeface="Times New Roman" panose="02020603050405020304" pitchFamily="18" charset="0"/>
              </a:rPr>
              <a:t> </a:t>
            </a:r>
          </a:p>
          <a:p>
            <a:pPr marL="0" indent="0" algn="ctr">
              <a:spcAft>
                <a:spcPts val="800"/>
              </a:spcAft>
              <a:buNone/>
            </a:pPr>
            <a:r>
              <a:rPr lang="en-IN" sz="1050" b="1" dirty="0">
                <a:effectLst/>
                <a:latin typeface="Rockwell" panose="02060603020205020403" pitchFamily="18" charset="0"/>
                <a:ea typeface="Times New Roman" panose="02020603050405020304" pitchFamily="18" charset="0"/>
                <a:cs typeface="Times New Roman" panose="02020603050405020304" pitchFamily="18" charset="0"/>
              </a:rPr>
              <a:t>Major Accidents:</a:t>
            </a:r>
            <a:r>
              <a:rPr lang="en-IN" sz="1050" dirty="0">
                <a:effectLst/>
                <a:latin typeface="Rockwell" panose="02060603020205020403" pitchFamily="18" charset="0"/>
                <a:ea typeface="Times New Roman" panose="02020603050405020304" pitchFamily="18" charset="0"/>
                <a:cs typeface="Times New Roman" panose="02020603050405020304" pitchFamily="18" charset="0"/>
              </a:rPr>
              <a:t> Silk Board Junction, Electronic City Phase 1 – High congestion and frequent collisions indicate possible infrastructure issues.</a:t>
            </a:r>
          </a:p>
          <a:p>
            <a:pPr marL="0" indent="0" algn="ctr">
              <a:spcAft>
                <a:spcPts val="800"/>
              </a:spcAft>
              <a:buSzPts val="1000"/>
              <a:buNone/>
              <a:tabLst>
                <a:tab pos="457200" algn="l"/>
              </a:tabLst>
            </a:pPr>
            <a:r>
              <a:rPr lang="en-IN" sz="1050" b="1" dirty="0">
                <a:effectLst/>
                <a:latin typeface="Rockwell" panose="02060603020205020403" pitchFamily="18" charset="0"/>
                <a:ea typeface="Times New Roman" panose="02020603050405020304" pitchFamily="18" charset="0"/>
                <a:cs typeface="Times New Roman" panose="02020603050405020304" pitchFamily="18" charset="0"/>
              </a:rPr>
              <a:t>Minor Accidents:</a:t>
            </a:r>
            <a:r>
              <a:rPr lang="en-IN" sz="1050" dirty="0">
                <a:effectLst/>
                <a:latin typeface="Rockwell" panose="02060603020205020403" pitchFamily="18" charset="0"/>
                <a:ea typeface="Times New Roman" panose="02020603050405020304" pitchFamily="18" charset="0"/>
                <a:cs typeface="Times New Roman" panose="02020603050405020304" pitchFamily="18" charset="0"/>
              </a:rPr>
              <a:t> Spread across multiple areas such as Koramangala, </a:t>
            </a:r>
            <a:r>
              <a:rPr lang="en-IN" sz="1050" dirty="0" err="1">
                <a:effectLst/>
                <a:latin typeface="Rockwell" panose="02060603020205020403" pitchFamily="18" charset="0"/>
                <a:ea typeface="Times New Roman" panose="02020603050405020304" pitchFamily="18" charset="0"/>
                <a:cs typeface="Times New Roman" panose="02020603050405020304" pitchFamily="18" charset="0"/>
              </a:rPr>
              <a:t>Madiwala</a:t>
            </a:r>
            <a:r>
              <a:rPr lang="en-IN" sz="1050" dirty="0">
                <a:effectLst/>
                <a:latin typeface="Rockwell" panose="02060603020205020403" pitchFamily="18" charset="0"/>
                <a:ea typeface="Times New Roman" panose="02020603050405020304" pitchFamily="18" charset="0"/>
                <a:cs typeface="Times New Roman" panose="02020603050405020304" pitchFamily="18" charset="0"/>
              </a:rPr>
              <a:t>, and Whitefield.</a:t>
            </a:r>
          </a:p>
          <a:p>
            <a:pPr marL="0" indent="0" algn="ctr">
              <a:spcAft>
                <a:spcPts val="800"/>
              </a:spcAft>
              <a:buNone/>
            </a:pPr>
            <a:r>
              <a:rPr lang="en-IN" sz="1050" b="1" dirty="0">
                <a:effectLst/>
                <a:latin typeface="Rockwell" panose="02060603020205020403" pitchFamily="18" charset="0"/>
                <a:ea typeface="Times New Roman" panose="02020603050405020304" pitchFamily="18" charset="0"/>
                <a:cs typeface="Times New Roman" panose="02020603050405020304" pitchFamily="18" charset="0"/>
              </a:rPr>
              <a:t>2. Time-Based Trends</a:t>
            </a:r>
            <a:endParaRPr lang="en-IN" sz="1050" dirty="0">
              <a:effectLst/>
              <a:latin typeface="Rockwell" panose="02060603020205020403" pitchFamily="18" charset="0"/>
              <a:ea typeface="Times New Roman" panose="02020603050405020304" pitchFamily="18" charset="0"/>
              <a:cs typeface="Times New Roman" panose="02020603050405020304" pitchFamily="18" charset="0"/>
            </a:endParaRPr>
          </a:p>
          <a:p>
            <a:pPr marL="0" indent="0" algn="ctr">
              <a:spcAft>
                <a:spcPts val="800"/>
              </a:spcAft>
              <a:buSzPts val="1000"/>
              <a:buNone/>
              <a:tabLst>
                <a:tab pos="457200" algn="l"/>
              </a:tabLst>
            </a:pPr>
            <a:r>
              <a:rPr lang="en-IN" sz="1050" b="1" dirty="0">
                <a:effectLst/>
                <a:latin typeface="Rockwell" panose="02060603020205020403" pitchFamily="18" charset="0"/>
                <a:ea typeface="Times New Roman" panose="02020603050405020304" pitchFamily="18" charset="0"/>
                <a:cs typeface="Times New Roman" panose="02020603050405020304" pitchFamily="18" charset="0"/>
              </a:rPr>
              <a:t>Morning (6 AM - 12 PM):</a:t>
            </a:r>
            <a:r>
              <a:rPr lang="en-IN" sz="1050" dirty="0">
                <a:effectLst/>
                <a:latin typeface="Rockwell" panose="02060603020205020403" pitchFamily="18" charset="0"/>
                <a:ea typeface="Times New Roman" panose="02020603050405020304" pitchFamily="18" charset="0"/>
                <a:cs typeface="Times New Roman" panose="02020603050405020304" pitchFamily="18" charset="0"/>
              </a:rPr>
              <a:t> Mostly </a:t>
            </a:r>
            <a:r>
              <a:rPr lang="en-IN" sz="1050" b="1" dirty="0">
                <a:effectLst/>
                <a:latin typeface="Rockwell" panose="02060603020205020403" pitchFamily="18" charset="0"/>
                <a:ea typeface="Times New Roman" panose="02020603050405020304" pitchFamily="18" charset="0"/>
                <a:cs typeface="Times New Roman" panose="02020603050405020304" pitchFamily="18" charset="0"/>
              </a:rPr>
              <a:t>minor</a:t>
            </a:r>
            <a:r>
              <a:rPr lang="en-IN" sz="1050" dirty="0">
                <a:effectLst/>
                <a:latin typeface="Rockwell" panose="02060603020205020403" pitchFamily="18" charset="0"/>
                <a:ea typeface="Times New Roman" panose="02020603050405020304" pitchFamily="18" charset="0"/>
                <a:cs typeface="Times New Roman" panose="02020603050405020304" pitchFamily="18" charset="0"/>
              </a:rPr>
              <a:t> accidents, likely due to peak-hour traffic.</a:t>
            </a:r>
          </a:p>
          <a:p>
            <a:pPr marL="0" indent="0" algn="ctr">
              <a:spcAft>
                <a:spcPts val="800"/>
              </a:spcAft>
              <a:buSzPts val="1000"/>
              <a:buNone/>
              <a:tabLst>
                <a:tab pos="457200" algn="l"/>
              </a:tabLst>
            </a:pPr>
            <a:r>
              <a:rPr lang="en-IN" sz="1050" b="1" dirty="0">
                <a:effectLst/>
                <a:latin typeface="Rockwell" panose="02060603020205020403" pitchFamily="18" charset="0"/>
                <a:ea typeface="Times New Roman" panose="02020603050405020304" pitchFamily="18" charset="0"/>
                <a:cs typeface="Times New Roman" panose="02020603050405020304" pitchFamily="18" charset="0"/>
              </a:rPr>
              <a:t>Evening &amp; Night (6 PM - Midnight):</a:t>
            </a:r>
            <a:r>
              <a:rPr lang="en-IN" sz="1050" dirty="0">
                <a:effectLst/>
                <a:latin typeface="Rockwell" panose="02060603020205020403" pitchFamily="18" charset="0"/>
                <a:ea typeface="Times New Roman" panose="02020603050405020304" pitchFamily="18" charset="0"/>
                <a:cs typeface="Times New Roman" panose="02020603050405020304" pitchFamily="18" charset="0"/>
              </a:rPr>
              <a:t> Increased </a:t>
            </a:r>
            <a:r>
              <a:rPr lang="en-IN" sz="1050" b="1" dirty="0">
                <a:effectLst/>
                <a:latin typeface="Rockwell" panose="02060603020205020403" pitchFamily="18" charset="0"/>
                <a:ea typeface="Times New Roman" panose="02020603050405020304" pitchFamily="18" charset="0"/>
                <a:cs typeface="Times New Roman" panose="02020603050405020304" pitchFamily="18" charset="0"/>
              </a:rPr>
              <a:t>major and fatal</a:t>
            </a:r>
            <a:r>
              <a:rPr lang="en-IN" sz="1050" dirty="0">
                <a:effectLst/>
                <a:latin typeface="Rockwell" panose="02060603020205020403" pitchFamily="18" charset="0"/>
                <a:ea typeface="Times New Roman" panose="02020603050405020304" pitchFamily="18" charset="0"/>
                <a:cs typeface="Times New Roman" panose="02020603050405020304" pitchFamily="18" charset="0"/>
              </a:rPr>
              <a:t> accidents, possibly due to reduced visibility, reckless driving, or fatigue.</a:t>
            </a:r>
          </a:p>
          <a:p>
            <a:pPr marL="0" indent="0">
              <a:buNone/>
            </a:pPr>
            <a:endParaRPr lang="en-IN" sz="1100" dirty="0"/>
          </a:p>
        </p:txBody>
      </p:sp>
    </p:spTree>
    <p:extLst>
      <p:ext uri="{BB962C8B-B14F-4D97-AF65-F5344CB8AC3E}">
        <p14:creationId xmlns:p14="http://schemas.microsoft.com/office/powerpoint/2010/main" val="2502767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5DA2-AD49-7A84-9526-4DACB3037106}"/>
              </a:ext>
            </a:extLst>
          </p:cNvPr>
          <p:cNvSpPr>
            <a:spLocks noGrp="1"/>
          </p:cNvSpPr>
          <p:nvPr>
            <p:ph type="title"/>
          </p:nvPr>
        </p:nvSpPr>
        <p:spPr>
          <a:xfrm flipH="1" flipV="1">
            <a:off x="-597160" y="-382554"/>
            <a:ext cx="597159" cy="3825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5848480-0CB7-C599-6507-525584636AD5}"/>
              </a:ext>
            </a:extLst>
          </p:cNvPr>
          <p:cNvSpPr>
            <a:spLocks noGrp="1"/>
          </p:cNvSpPr>
          <p:nvPr>
            <p:ph idx="1"/>
          </p:nvPr>
        </p:nvSpPr>
        <p:spPr>
          <a:xfrm>
            <a:off x="149289" y="186612"/>
            <a:ext cx="11868540" cy="5682481"/>
          </a:xfrm>
        </p:spPr>
        <p:txBody>
          <a:bodyPr/>
          <a:lstStyle/>
          <a:p>
            <a:pPr algn="ctr">
              <a:lnSpc>
                <a:spcPct val="150000"/>
              </a:lnSpc>
              <a:spcAft>
                <a:spcPts val="800"/>
              </a:spcAft>
              <a:buNone/>
            </a:pP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3. Weather Influence</a:t>
            </a:r>
            <a:endParaRPr lang="en-IN" sz="1800" dirty="0">
              <a:effectLst/>
              <a:latin typeface="Rockwell" panose="02060603020205020403" pitchFamily="18" charset="0"/>
              <a:ea typeface="Times New Roman" panose="02020603050405020304" pitchFamily="18" charset="0"/>
              <a:cs typeface="Times New Roman" panose="02020603050405020304" pitchFamily="18" charset="0"/>
            </a:endParaRPr>
          </a:p>
          <a:p>
            <a:pPr marL="342900" lvl="0" indent="-342900" algn="ctr">
              <a:lnSpc>
                <a:spcPct val="150000"/>
              </a:lnSpc>
              <a:spcAft>
                <a:spcPts val="800"/>
              </a:spcAft>
              <a:buSzPts val="1000"/>
              <a:buFont typeface="Symbol" panose="05050102010706020507" pitchFamily="18" charset="2"/>
              <a:buChar char=""/>
              <a:tabLst>
                <a:tab pos="457200" algn="l"/>
              </a:tabLst>
            </a:pP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Clear Weather:</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Higher occurrences of </a:t>
            </a: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minor accidents</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suggesting typical road issues.</a:t>
            </a:r>
          </a:p>
          <a:p>
            <a:pPr marL="342900" lvl="0" indent="-342900" algn="ctr">
              <a:lnSpc>
                <a:spcPct val="150000"/>
              </a:lnSpc>
              <a:spcAft>
                <a:spcPts val="800"/>
              </a:spcAft>
              <a:buSzPts val="1000"/>
              <a:buFont typeface="Symbol" panose="05050102010706020507" pitchFamily="18" charset="2"/>
              <a:buChar char=""/>
              <a:tabLst>
                <a:tab pos="457200" algn="l"/>
              </a:tabLst>
            </a:pP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Rain &amp; Fog:</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More </a:t>
            </a: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major and fatal</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accidents, indicating that adverse weather</a:t>
            </a:r>
          </a:p>
          <a:p>
            <a:pPr marL="0" lvl="0" indent="0" algn="ctr">
              <a:lnSpc>
                <a:spcPct val="150000"/>
              </a:lnSpc>
              <a:spcAft>
                <a:spcPts val="800"/>
              </a:spcAft>
              <a:buSzPts val="1000"/>
              <a:buNone/>
              <a:tabLst>
                <a:tab pos="457200" algn="l"/>
              </a:tabLst>
            </a:pP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significantly affects road safety.</a:t>
            </a:r>
          </a:p>
          <a:p>
            <a:pPr>
              <a:buNone/>
            </a:pPr>
            <a:endParaRPr lang="en-IN" sz="1800" dirty="0">
              <a:effectLst/>
              <a:latin typeface="Rockwell" panose="02060603020205020403" pitchFamily="18" charset="0"/>
              <a:ea typeface="Times New Roman" panose="02020603050405020304" pitchFamily="18" charset="0"/>
              <a:cs typeface="Times New Roman" panose="02020603050405020304" pitchFamily="18" charset="0"/>
            </a:endParaRPr>
          </a:p>
          <a:p>
            <a:pPr>
              <a:buNone/>
            </a:pP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These insights highlight the </a:t>
            </a: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need for better road infrastructure, increased awareness,</a:t>
            </a:r>
          </a:p>
          <a:p>
            <a:pPr>
              <a:lnSpc>
                <a:spcPct val="150000"/>
              </a:lnSpc>
              <a:buNone/>
            </a:pPr>
            <a:r>
              <a:rPr lang="en-IN" sz="1800" b="1" dirty="0">
                <a:effectLst/>
                <a:latin typeface="Rockwell" panose="02060603020205020403" pitchFamily="18" charset="0"/>
                <a:ea typeface="Times New Roman" panose="02020603050405020304" pitchFamily="18" charset="0"/>
                <a:cs typeface="Times New Roman" panose="02020603050405020304" pitchFamily="18" charset="0"/>
              </a:rPr>
              <a:t> 				and weather-specific driving precautions</a:t>
            </a:r>
            <a:r>
              <a:rPr lang="en-IN" sz="1800" dirty="0">
                <a:effectLst/>
                <a:latin typeface="Rockwell" panose="02060603020205020403" pitchFamily="18" charset="0"/>
                <a:ea typeface="Times New Roman" panose="02020603050405020304" pitchFamily="18" charset="0"/>
                <a:cs typeface="Times New Roman" panose="02020603050405020304" pitchFamily="18" charset="0"/>
              </a:rPr>
              <a:t> to enhance safety measures</a:t>
            </a:r>
            <a:endParaRPr lang="en-IN" dirty="0"/>
          </a:p>
        </p:txBody>
      </p:sp>
    </p:spTree>
    <p:extLst>
      <p:ext uri="{BB962C8B-B14F-4D97-AF65-F5344CB8AC3E}">
        <p14:creationId xmlns:p14="http://schemas.microsoft.com/office/powerpoint/2010/main" val="61046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4A0A-B4F9-907B-E73A-EB29A7CE7263}"/>
              </a:ext>
            </a:extLst>
          </p:cNvPr>
          <p:cNvSpPr>
            <a:spLocks noGrp="1"/>
          </p:cNvSpPr>
          <p:nvPr>
            <p:ph type="title"/>
          </p:nvPr>
        </p:nvSpPr>
        <p:spPr>
          <a:xfrm flipV="1">
            <a:off x="-1184988" y="0"/>
            <a:ext cx="457200" cy="121298"/>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5B70EBFF-709F-DB66-8C65-BFF470B1AE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417" y="862453"/>
            <a:ext cx="6830378" cy="5048955"/>
          </a:xfrm>
          <a:prstGeom prst="rect">
            <a:avLst/>
          </a:prstGeom>
        </p:spPr>
      </p:pic>
    </p:spTree>
    <p:extLst>
      <p:ext uri="{BB962C8B-B14F-4D97-AF65-F5344CB8AC3E}">
        <p14:creationId xmlns:p14="http://schemas.microsoft.com/office/powerpoint/2010/main" val="56031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86CE-F034-D424-EE02-85149B641882}"/>
              </a:ext>
            </a:extLst>
          </p:cNvPr>
          <p:cNvSpPr>
            <a:spLocks noGrp="1"/>
          </p:cNvSpPr>
          <p:nvPr>
            <p:ph type="title"/>
          </p:nvPr>
        </p:nvSpPr>
        <p:spPr>
          <a:xfrm flipH="1">
            <a:off x="12605656" y="1691641"/>
            <a:ext cx="1166327" cy="45719"/>
          </a:xfrm>
        </p:spPr>
        <p:txBody>
          <a:bodyPr>
            <a:normAutofit fontScale="90000"/>
          </a:bodyPr>
          <a:lstStyle/>
          <a:p>
            <a:endParaRPr lang="en-IN" dirty="0"/>
          </a:p>
        </p:txBody>
      </p:sp>
      <p:pic>
        <p:nvPicPr>
          <p:cNvPr id="6" name="Content Placeholder 5">
            <a:extLst>
              <a:ext uri="{FF2B5EF4-FFF2-40B4-BE49-F238E27FC236}">
                <a16:creationId xmlns:a16="http://schemas.microsoft.com/office/drawing/2014/main" id="{88D09732-F1CD-5178-6290-2D34ACEA09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71" y="700541"/>
            <a:ext cx="8077058" cy="5756275"/>
          </a:xfrm>
          <a:prstGeom prst="rect">
            <a:avLst/>
          </a:prstGeom>
        </p:spPr>
      </p:pic>
    </p:spTree>
    <p:extLst>
      <p:ext uri="{BB962C8B-B14F-4D97-AF65-F5344CB8AC3E}">
        <p14:creationId xmlns:p14="http://schemas.microsoft.com/office/powerpoint/2010/main" val="220093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5130-867B-0B1B-B697-0C99418511C4}"/>
              </a:ext>
            </a:extLst>
          </p:cNvPr>
          <p:cNvSpPr>
            <a:spLocks noGrp="1"/>
          </p:cNvSpPr>
          <p:nvPr>
            <p:ph type="title"/>
          </p:nvPr>
        </p:nvSpPr>
        <p:spPr>
          <a:xfrm flipH="1">
            <a:off x="13062856" y="286603"/>
            <a:ext cx="662473" cy="1450757"/>
          </a:xfrm>
        </p:spPr>
        <p:txBody>
          <a:bodyPr/>
          <a:lstStyle/>
          <a:p>
            <a:endParaRPr lang="en-IN" dirty="0"/>
          </a:p>
        </p:txBody>
      </p:sp>
      <p:pic>
        <p:nvPicPr>
          <p:cNvPr id="4" name="Content Placeholder 3">
            <a:extLst>
              <a:ext uri="{FF2B5EF4-FFF2-40B4-BE49-F238E27FC236}">
                <a16:creationId xmlns:a16="http://schemas.microsoft.com/office/drawing/2014/main" id="{90DC0CD6-D81E-F141-4D7F-F18A603EF9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395" y="325054"/>
            <a:ext cx="6887536" cy="5506218"/>
          </a:xfrm>
          <a:prstGeom prst="rect">
            <a:avLst/>
          </a:prstGeom>
        </p:spPr>
      </p:pic>
    </p:spTree>
    <p:extLst>
      <p:ext uri="{BB962C8B-B14F-4D97-AF65-F5344CB8AC3E}">
        <p14:creationId xmlns:p14="http://schemas.microsoft.com/office/powerpoint/2010/main" val="98726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B935-A8E7-BA3F-E3F2-E1041D106FEB}"/>
              </a:ext>
            </a:extLst>
          </p:cNvPr>
          <p:cNvSpPr>
            <a:spLocks noGrp="1"/>
          </p:cNvSpPr>
          <p:nvPr>
            <p:ph type="title"/>
          </p:nvPr>
        </p:nvSpPr>
        <p:spPr>
          <a:xfrm flipV="1">
            <a:off x="12848253" y="-793102"/>
            <a:ext cx="765109" cy="1079705"/>
          </a:xfrm>
        </p:spPr>
        <p:txBody>
          <a:bodyPr/>
          <a:lstStyle/>
          <a:p>
            <a:endParaRPr lang="en-IN" dirty="0"/>
          </a:p>
        </p:txBody>
      </p:sp>
      <p:pic>
        <p:nvPicPr>
          <p:cNvPr id="4" name="Content Placeholder 3">
            <a:extLst>
              <a:ext uri="{FF2B5EF4-FFF2-40B4-BE49-F238E27FC236}">
                <a16:creationId xmlns:a16="http://schemas.microsoft.com/office/drawing/2014/main" id="{F3906C74-0E86-BBFC-AC34-1F1DC3B1D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134" y="287338"/>
            <a:ext cx="8147408" cy="5581650"/>
          </a:xfrm>
          <a:prstGeom prst="rect">
            <a:avLst/>
          </a:prstGeom>
        </p:spPr>
      </p:pic>
    </p:spTree>
    <p:extLst>
      <p:ext uri="{BB962C8B-B14F-4D97-AF65-F5344CB8AC3E}">
        <p14:creationId xmlns:p14="http://schemas.microsoft.com/office/powerpoint/2010/main" val="80313877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{DB72D0E1-85A2-45A1-893C-433A304137B0}tf56160789_win32</Template>
  <TotalTime>15</TotalTime>
  <Words>600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Bookman Old Style</vt:lpstr>
      <vt:lpstr>Calibri</vt:lpstr>
      <vt:lpstr>Franklin Gothic Book</vt:lpstr>
      <vt:lpstr>Rockwell</vt:lpstr>
      <vt:lpstr>Segoe UI Emoji</vt:lpstr>
      <vt:lpstr>Symbol</vt:lpstr>
      <vt:lpstr>Times New Roman</vt:lpstr>
      <vt:lpstr>Custom</vt:lpstr>
      <vt:lpstr>       Traffic Accident Analysis – Bengaluru       </vt:lpstr>
      <vt:lpstr>Introduction Traffic accidents are a major concern in urban areas, impacting public safety and infrastructure efficiency. Bengaluru, being a high-traffic metropolitan city, faces challenges related to road safety due to congestion, weather conditions, and driver behavior. This report examines accident trends from January to April 2023, using data on locations, severity, time of occurrence, and weather conditions. By analyzing patterns, we aim to identify high-risk areas and factors contributing to accidents, ultimately guiding recommendations for improving road safety. </vt:lpstr>
      <vt:lpstr>Dataset Overview </vt:lpstr>
      <vt:lpstr>Key Findings: Location, Time, Weather </vt:lpstr>
      <vt:lpstr>PowerPoint Presentation</vt:lpstr>
      <vt:lpstr>PowerPoint Presentation</vt:lpstr>
      <vt:lpstr>PowerPoint Presentation</vt:lpstr>
      <vt:lpstr>PowerPoint Presentation</vt:lpstr>
      <vt:lpstr>PowerPoint Presentation</vt:lpstr>
      <vt:lpstr>Conclusions </vt:lpstr>
      <vt:lpstr>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Keerthan Kumar L V</dc:creator>
  <cp:lastModifiedBy>Keerthan Kumar L V</cp:lastModifiedBy>
  <cp:revision>1</cp:revision>
  <dcterms:created xsi:type="dcterms:W3CDTF">2025-05-22T13:29:56Z</dcterms:created>
  <dcterms:modified xsi:type="dcterms:W3CDTF">2025-05-22T13:45:44Z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