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1" r:id="rId34"/>
    <p:sldId id="300" r:id="rId35"/>
    <p:sldId id="298" r:id="rId36"/>
    <p:sldId id="29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7C13"/>
    <a:srgbClr val="78A22F"/>
    <a:srgbClr val="C1D82F"/>
    <a:srgbClr val="929292"/>
    <a:srgbClr val="7B7B7B"/>
    <a:srgbClr val="F79646"/>
    <a:srgbClr val="64AA0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4695" autoAdjust="0"/>
  </p:normalViewPr>
  <p:slideViewPr>
    <p:cSldViewPr>
      <p:cViewPr>
        <p:scale>
          <a:sx n="100" d="100"/>
          <a:sy n="100" d="100"/>
        </p:scale>
        <p:origin x="1960" y="9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EB8A6-C74F-4A04-B62F-FFF2E462C4E3}" type="datetimeFigureOut">
              <a:rPr lang="en-US" smtClean="0"/>
              <a:t>8/2/17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2F0EB-4957-4FDF-AE61-E01725B31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7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57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44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8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9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431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72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39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2F0EB-4957-4FDF-AE61-E01725B313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yla_Networks_Logo_250px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616959"/>
            <a:ext cx="2286000" cy="393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840" y="2152828"/>
            <a:ext cx="7848600" cy="1409522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 baseline="0"/>
            </a:lvl1pPr>
          </a:lstStyle>
          <a:p>
            <a:r>
              <a:rPr lang="en-US" dirty="0" smtClean="0"/>
              <a:t>Click to edit Master title</a:t>
            </a:r>
            <a:br>
              <a:rPr lang="en-US" dirty="0" smtClean="0"/>
            </a:br>
            <a:r>
              <a:rPr lang="en-US" dirty="0" smtClean="0"/>
              <a:t>Second title line might go here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" y="3562350"/>
            <a:ext cx="7848600" cy="40005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7B7B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460236"/>
            <a:ext cx="2286000" cy="34289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286000" y="4460236"/>
            <a:ext cx="1600200" cy="34289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3886200" y="4459273"/>
            <a:ext cx="762000" cy="35252"/>
          </a:xfrm>
          <a:prstGeom prst="rect">
            <a:avLst/>
          </a:prstGeom>
          <a:solidFill>
            <a:srgbClr val="C37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yla_Networks_Logo_25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81550"/>
            <a:ext cx="1219200" cy="209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2048"/>
            <a:ext cx="8610600" cy="857250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84504"/>
            <a:ext cx="4267200" cy="36576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67200" y="784504"/>
            <a:ext cx="3048000" cy="36576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783542"/>
            <a:ext cx="1828800" cy="36576"/>
          </a:xfrm>
          <a:prstGeom prst="rect">
            <a:avLst/>
          </a:prstGeom>
          <a:solidFill>
            <a:srgbClr val="C37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1000" y="1456869"/>
            <a:ext cx="8271616" cy="2460844"/>
          </a:xfrm>
        </p:spPr>
        <p:txBody>
          <a:bodyPr/>
          <a:lstStyle>
            <a:lvl1pPr>
              <a:defRPr sz="2000" b="0"/>
            </a:lvl1pPr>
            <a:lvl2pPr marL="742950" indent="-285750">
              <a:buClr>
                <a:srgbClr val="C1D82F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381000" y="1005542"/>
            <a:ext cx="78486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B7B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" name="Hexagon 13"/>
          <p:cNvSpPr/>
          <p:nvPr userDrawn="1"/>
        </p:nvSpPr>
        <p:spPr>
          <a:xfrm rot="1724793">
            <a:off x="8733216" y="4780870"/>
            <a:ext cx="248748" cy="216988"/>
          </a:xfrm>
          <a:prstGeom prst="hexagon">
            <a:avLst>
              <a:gd name="adj" fmla="val 28073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1ED1C6-2E07-4E54-A6C8-6059DDD4E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5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/>
          <p:cNvSpPr/>
          <p:nvPr userDrawn="1"/>
        </p:nvSpPr>
        <p:spPr>
          <a:xfrm rot="1724793">
            <a:off x="8733216" y="4780870"/>
            <a:ext cx="248748" cy="216988"/>
          </a:xfrm>
          <a:prstGeom prst="hexagon">
            <a:avLst>
              <a:gd name="adj" fmla="val 28073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9865" y="4743450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1ED1C6-2E07-4E54-A6C8-6059DDD4E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2024072"/>
            <a:ext cx="4267200" cy="36576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4267200" y="2024072"/>
            <a:ext cx="3048000" cy="36576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7315200" y="2023110"/>
            <a:ext cx="1828800" cy="36576"/>
          </a:xfrm>
          <a:prstGeom prst="rect">
            <a:avLst/>
          </a:prstGeom>
          <a:solidFill>
            <a:srgbClr val="C37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29724" y="1372335"/>
            <a:ext cx="8470060" cy="653018"/>
          </a:xfrm>
        </p:spPr>
        <p:txBody>
          <a:bodyPr anchor="t">
            <a:normAutofit/>
          </a:bodyPr>
          <a:lstStyle>
            <a:lvl1pPr algn="ctr">
              <a:defRPr sz="3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Picture 13" descr="Ayla_Networks_Logo_25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81550"/>
            <a:ext cx="1219200" cy="2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5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62156" y="171450"/>
            <a:ext cx="8595434" cy="857250"/>
          </a:xfrm>
        </p:spPr>
        <p:txBody>
          <a:bodyPr>
            <a:noAutofit/>
          </a:bodyPr>
          <a:lstStyle>
            <a:lvl1pPr>
              <a:lnSpc>
                <a:spcPts val="3800"/>
              </a:lnSpc>
              <a:defRPr sz="3400"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smtClean="0"/>
              <a:t>second line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2156" y="1784469"/>
            <a:ext cx="8595434" cy="2460844"/>
          </a:xfrm>
        </p:spPr>
        <p:txBody>
          <a:bodyPr/>
          <a:lstStyle>
            <a:lvl1pPr>
              <a:defRPr sz="2000" b="0"/>
            </a:lvl1pPr>
            <a:lvl2pPr marL="742950" indent="-285750">
              <a:buClr>
                <a:srgbClr val="C1D82F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1143962"/>
            <a:ext cx="4267200" cy="36576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267200" y="1143962"/>
            <a:ext cx="3048000" cy="36576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7315200" y="1143000"/>
            <a:ext cx="1828800" cy="36576"/>
          </a:xfrm>
          <a:prstGeom prst="rect">
            <a:avLst/>
          </a:prstGeom>
          <a:solidFill>
            <a:srgbClr val="C37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/>
          <p:cNvSpPr>
            <a:spLocks noGrp="1"/>
          </p:cNvSpPr>
          <p:nvPr>
            <p:ph type="subTitle" idx="10" hasCustomPrompt="1"/>
          </p:nvPr>
        </p:nvSpPr>
        <p:spPr>
          <a:xfrm>
            <a:off x="262156" y="1333143"/>
            <a:ext cx="8595434" cy="40005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B7B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8" name="Hexagon 17"/>
          <p:cNvSpPr/>
          <p:nvPr userDrawn="1"/>
        </p:nvSpPr>
        <p:spPr>
          <a:xfrm rot="1724793">
            <a:off x="8733216" y="4780870"/>
            <a:ext cx="248748" cy="216988"/>
          </a:xfrm>
          <a:prstGeom prst="hexagon">
            <a:avLst>
              <a:gd name="adj" fmla="val 28073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9865" y="4743450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1ED1C6-2E07-4E54-A6C8-6059DDD4E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17" name="Picture 16" descr="Ayla_Networks_Logo_25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81550"/>
            <a:ext cx="1219200" cy="2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14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29724" y="1372335"/>
            <a:ext cx="8470060" cy="653018"/>
          </a:xfrm>
        </p:spPr>
        <p:txBody>
          <a:bodyPr anchor="t">
            <a:normAutofit/>
          </a:bodyPr>
          <a:lstStyle>
            <a:lvl1pPr algn="ctr">
              <a:defRPr sz="3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2273181"/>
            <a:ext cx="8382000" cy="4000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7B7B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3" name="Hexagon 22"/>
          <p:cNvSpPr/>
          <p:nvPr userDrawn="1"/>
        </p:nvSpPr>
        <p:spPr>
          <a:xfrm rot="1724793">
            <a:off x="8733216" y="4780870"/>
            <a:ext cx="248748" cy="216988"/>
          </a:xfrm>
          <a:prstGeom prst="hexagon">
            <a:avLst>
              <a:gd name="adj" fmla="val 28073"/>
              <a:gd name="vf" fmla="val 11547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9865" y="4743450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1ED1C6-2E07-4E54-A6C8-6059DDD4EE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81000" y="2635310"/>
            <a:ext cx="8382000" cy="1828800"/>
          </a:xfrm>
        </p:spPr>
        <p:txBody>
          <a:bodyPr/>
          <a:lstStyle>
            <a:lvl1pPr algn="ctr">
              <a:lnSpc>
                <a:spcPct val="150000"/>
              </a:lnSpc>
              <a:defRPr sz="2000" b="0"/>
            </a:lvl1pPr>
            <a:lvl2pPr marL="742950" indent="-285750" algn="ctr">
              <a:buClr>
                <a:srgbClr val="C1D82F"/>
              </a:buClr>
              <a:buFont typeface="Wingdings" panose="05000000000000000000" pitchFamily="2" charset="2"/>
              <a:buChar char="§"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Click to edit master </a:t>
            </a:r>
          </a:p>
          <a:p>
            <a:pPr lvl="0"/>
            <a:r>
              <a:rPr lang="en-US" dirty="0" smtClean="0"/>
              <a:t>text styles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2024072"/>
            <a:ext cx="4267200" cy="36576"/>
          </a:xfrm>
          <a:prstGeom prst="rect">
            <a:avLst/>
          </a:prstGeom>
          <a:solidFill>
            <a:srgbClr val="78A2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267200" y="2024072"/>
            <a:ext cx="3048000" cy="36576"/>
          </a:xfrm>
          <a:prstGeom prst="rect">
            <a:avLst/>
          </a:prstGeom>
          <a:solidFill>
            <a:srgbClr val="C1D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7315200" y="2023110"/>
            <a:ext cx="1828800" cy="36576"/>
          </a:xfrm>
          <a:prstGeom prst="rect">
            <a:avLst/>
          </a:prstGeom>
          <a:solidFill>
            <a:srgbClr val="C37C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yla_Networks_Logo_25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81550"/>
            <a:ext cx="1219200" cy="2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9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9228"/>
            <a:ext cx="86868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8701"/>
            <a:ext cx="8347816" cy="356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7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3800" b="0" kern="1200">
          <a:solidFill>
            <a:srgbClr val="7B7B7B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ct val="20000"/>
        </a:spcBef>
        <a:buClr>
          <a:srgbClr val="64AA0B"/>
        </a:buClr>
        <a:buFont typeface="Wingdings" charset="2"/>
        <a:buChar char="§"/>
        <a:defRPr sz="2600" b="1" kern="1200">
          <a:solidFill>
            <a:srgbClr val="7B7B7B"/>
          </a:solidFill>
          <a:latin typeface="Corbel" panose="020B0503020204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Clr>
          <a:srgbClr val="64AA0B"/>
        </a:buClr>
        <a:buFont typeface="Wingdings" charset="2"/>
        <a:buChar char="§"/>
        <a:defRPr sz="1800" b="0" i="0" kern="1200">
          <a:solidFill>
            <a:srgbClr val="7B7B7B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C1D82F"/>
        </a:buClr>
        <a:buFont typeface="Wingdings" panose="05000000000000000000" pitchFamily="2" charset="2"/>
        <a:buChar char="§"/>
        <a:defRPr sz="1800" kern="1200">
          <a:solidFill>
            <a:srgbClr val="7B7B7B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C1D82F"/>
        </a:buClr>
        <a:buFont typeface="Wingdings" panose="05000000000000000000" pitchFamily="2" charset="2"/>
        <a:buChar char="§"/>
        <a:defRPr sz="1800" kern="1200">
          <a:solidFill>
            <a:srgbClr val="7B7B7B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Clr>
          <a:srgbClr val="C1D82F"/>
        </a:buClr>
        <a:buFont typeface="Wingdings" panose="05000000000000000000" pitchFamily="2" charset="2"/>
        <a:buChar char="§"/>
        <a:defRPr sz="1800" kern="1200">
          <a:solidFill>
            <a:srgbClr val="7B7B7B"/>
          </a:solidFill>
          <a:latin typeface="Corbel" panose="020B0503020204020204" pitchFamily="34" charset="0"/>
          <a:ea typeface="+mn-ea"/>
          <a:cs typeface="+mn-cs"/>
        </a:defRPr>
      </a:lvl5pPr>
      <a:lvl6pPr marL="2628900" indent="-342900" algn="l" defTabSz="9144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5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" y="2152828"/>
            <a:ext cx="8216592" cy="1409522"/>
          </a:xfrm>
        </p:spPr>
        <p:txBody>
          <a:bodyPr>
            <a:normAutofit/>
          </a:bodyPr>
          <a:lstStyle/>
          <a:p>
            <a:r>
              <a:rPr lang="en-US" dirty="0" smtClean="0"/>
              <a:t>Lan Mode Principle / Implementation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3840" y="3878580"/>
            <a:ext cx="7848600" cy="400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64AA0B"/>
              </a:buClr>
              <a:buFont typeface="Arial" panose="020B0604020202020204" pitchFamily="34" charset="0"/>
              <a:buNone/>
              <a:defRPr sz="2000" b="1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64AA0B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31 July 2017</a:t>
            </a:r>
            <a:endParaRPr lang="en-US" b="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47787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Benson Chuang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Keep Lan Mode Session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54342"/>
            <a:ext cx="1926084" cy="1069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1254342"/>
            <a:ext cx="1147591" cy="106683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085064" y="1508080"/>
            <a:ext cx="936104" cy="553611"/>
            <a:chOff x="2085064" y="1508080"/>
            <a:chExt cx="936104" cy="55361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5628" y="1692962"/>
              <a:ext cx="442156" cy="368729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085064" y="150808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server</a:t>
              </a:r>
              <a:endParaRPr lang="en-US" sz="1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47544" y="1631190"/>
            <a:ext cx="936104" cy="411570"/>
            <a:chOff x="6516216" y="1512177"/>
            <a:chExt cx="936104" cy="41157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453" y="1707519"/>
              <a:ext cx="610394" cy="216228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516216" y="1512177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client</a:t>
              </a:r>
              <a:endParaRPr lang="en-US" sz="10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 flipV="1">
            <a:off x="2804375" y="1862798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035382" y="1564562"/>
            <a:ext cx="119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Keep Alive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04375" y="1995686"/>
            <a:ext cx="3525285" cy="0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9518" y="19764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838" y="2316593"/>
            <a:ext cx="504056" cy="48761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10346" y="20993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Ayla Module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4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Device/Cloud LAN Mode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56868"/>
            <a:ext cx="8271616" cy="3059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LAN session:</a:t>
            </a:r>
          </a:p>
          <a:p>
            <a:pPr>
              <a:buAutoNum type="arabicPeriod"/>
            </a:pPr>
            <a:r>
              <a:rPr lang="en-US" dirty="0" smtClean="0"/>
              <a:t>Retrieve </a:t>
            </a:r>
            <a:r>
              <a:rPr lang="en-US" dirty="0" err="1" smtClean="0"/>
              <a:t>lankey</a:t>
            </a:r>
            <a:endParaRPr lang="en-US" dirty="0" smtClean="0"/>
          </a:p>
          <a:p>
            <a:pPr>
              <a:buAutoNum type="arabicPeriod"/>
            </a:pPr>
            <a:r>
              <a:rPr lang="en-US" dirty="0" smtClean="0"/>
              <a:t>Establish LAN Mode</a:t>
            </a:r>
          </a:p>
          <a:p>
            <a:pPr>
              <a:buAutoNum type="arabicPeriod"/>
            </a:pPr>
            <a:r>
              <a:rPr lang="en-US" dirty="0" smtClean="0"/>
              <a:t>Notify device </a:t>
            </a:r>
          </a:p>
          <a:p>
            <a:pPr>
              <a:buAutoNum type="arabicPeriod"/>
            </a:pPr>
            <a:r>
              <a:rPr lang="en-US" dirty="0" smtClean="0"/>
              <a:t>Keep Alive</a:t>
            </a:r>
          </a:p>
          <a:p>
            <a:pPr>
              <a:buAutoNum type="arabicPeriod"/>
            </a:pPr>
            <a:r>
              <a:rPr lang="en-US" dirty="0"/>
              <a:t>Key Exchange</a:t>
            </a:r>
          </a:p>
          <a:p>
            <a:pPr>
              <a:buAutoNum type="arabicPeriod"/>
            </a:pPr>
            <a:r>
              <a:rPr lang="en-US" dirty="0"/>
              <a:t>Get command</a:t>
            </a:r>
          </a:p>
          <a:p>
            <a:pPr>
              <a:buAutoNum type="arabicPeriod"/>
            </a:pPr>
            <a:r>
              <a:rPr lang="en-US" dirty="0"/>
              <a:t>Post </a:t>
            </a:r>
            <a:r>
              <a:rPr lang="en-US" dirty="0" err="1"/>
              <a:t>datapoint</a:t>
            </a:r>
            <a:endParaRPr lang="en-US" dirty="0"/>
          </a:p>
          <a:p>
            <a:pPr>
              <a:buAutoNum type="arabicPeriod"/>
            </a:pPr>
            <a:endParaRPr lang="en-US" dirty="0" smtClean="0"/>
          </a:p>
          <a:p>
            <a:pPr>
              <a:buAutoNum type="arabicPeriod"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>
          <a:xfrm>
            <a:off x="381000" y="1005542"/>
            <a:ext cx="8943528" cy="400050"/>
          </a:xfrm>
        </p:spPr>
        <p:txBody>
          <a:bodyPr/>
          <a:lstStyle/>
          <a:p>
            <a:r>
              <a:rPr lang="en-US" dirty="0"/>
              <a:t>Implement following </a:t>
            </a:r>
            <a:r>
              <a:rPr lang="en-US" altLang="zh-TW" dirty="0"/>
              <a:t>URI at </a:t>
            </a:r>
            <a:r>
              <a:rPr lang="en-US" altLang="zh-TW" dirty="0" smtClean="0"/>
              <a:t>both Device and </a:t>
            </a:r>
            <a:r>
              <a:rPr lang="en-US" altLang="zh-TW" err="1" smtClean="0"/>
              <a:t>Clouds</a:t>
            </a:r>
            <a:r>
              <a:rPr lang="en-US" altLang="zh-TW" smtClean="0"/>
              <a:t>’ HTTP </a:t>
            </a:r>
            <a:r>
              <a:rPr lang="en-US" altLang="zh-TW" dirty="0"/>
              <a:t>server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20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Retrieve </a:t>
            </a:r>
            <a:r>
              <a:rPr lang="en-US" dirty="0" err="1" smtClean="0"/>
              <a:t>lankey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</a:t>
            </a:r>
            <a:r>
              <a:rPr lang="en-US" b="1" dirty="0"/>
              <a:t>=</a:t>
            </a:r>
            <a:r>
              <a:rPr lang="en-US" dirty="0"/>
              <a:t>/apiv1/devices/&lt;$ID&gt;/</a:t>
            </a:r>
            <a:r>
              <a:rPr lang="en-US" dirty="0" err="1"/>
              <a:t>lan.json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METHOD</a:t>
            </a:r>
            <a:r>
              <a:rPr lang="en-US" b="1" dirty="0" smtClean="0"/>
              <a:t>=</a:t>
            </a:r>
            <a:r>
              <a:rPr lang="en-US" dirty="0" smtClean="0"/>
              <a:t>GET </a:t>
            </a:r>
          </a:p>
          <a:p>
            <a:r>
              <a:rPr lang="en-US" dirty="0" smtClean="0"/>
              <a:t>200</a:t>
            </a:r>
            <a:r>
              <a:rPr lang="en-US" b="1" dirty="0" smtClean="0"/>
              <a:t>=</a:t>
            </a:r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ADS </a:t>
            </a:r>
            <a:r>
              <a:rPr lang="mr-IN" dirty="0" smtClean="0"/>
              <a:t>–</a:t>
            </a:r>
            <a:r>
              <a:rPr lang="en-US" dirty="0" smtClean="0"/>
              <a:t> Get Lan configuration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Copyright © 2015 Ayla Networks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943" y="1036920"/>
            <a:ext cx="2398514" cy="1554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3435846"/>
            <a:ext cx="1147591" cy="106683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6948264" y="2427734"/>
            <a:ext cx="720080" cy="100811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71457" y="2549260"/>
            <a:ext cx="19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Lan configuration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383379" y="2788579"/>
            <a:ext cx="4950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LAN Status         : enable</a:t>
            </a:r>
          </a:p>
          <a:p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Auto Sync          : 1</a:t>
            </a:r>
          </a:p>
          <a:p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LAN IPKEY          </a:t>
            </a:r>
            <a:r>
              <a:rPr lang="is-IS" sz="1200" dirty="0" smtClean="0">
                <a:solidFill>
                  <a:srgbClr val="4D2F2D"/>
                </a:solidFill>
                <a:latin typeface="Courier" charset="0"/>
              </a:rPr>
              <a:t>: qT+auR+3FclF4gW48kjGRItQU3XdNg</a:t>
            </a:r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==</a:t>
            </a:r>
          </a:p>
          <a:p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LAN KEY ID         : 813</a:t>
            </a:r>
          </a:p>
          <a:p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Keep alive         : 30</a:t>
            </a:r>
            <a:endParaRPr lang="is-IS" sz="1200" dirty="0">
              <a:solidFill>
                <a:srgbClr val="4D2F2D"/>
              </a:solidFill>
              <a:effectLst/>
              <a:latin typeface="Courier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60232" y="2591358"/>
            <a:ext cx="576064" cy="84448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76056" y="278857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Res:</a:t>
            </a:r>
            <a:br>
              <a:rPr lang="en-US" altLang="zh-TW" dirty="0" smtClean="0"/>
            </a:br>
            <a:r>
              <a:rPr lang="en-US" altLang="zh-TW" dirty="0" smtClean="0"/>
              <a:t>Lan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 Lan Mode Session</a:t>
            </a:r>
            <a:endParaRPr lang="en-US" dirty="0"/>
          </a:p>
        </p:txBody>
      </p:sp>
      <p:sp>
        <p:nvSpPr>
          <p:cNvPr id="18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 smtClean="0"/>
              <a:t>LAN API</a:t>
            </a:r>
            <a:r>
              <a:rPr lang="mr-IN" dirty="0" smtClean="0"/>
              <a:t>–</a:t>
            </a:r>
            <a:r>
              <a:rPr lang="en-US" dirty="0" smtClean="0"/>
              <a:t> APP establish Lan configuration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35846"/>
            <a:ext cx="1926084" cy="1069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25062"/>
            <a:ext cx="504056" cy="48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3435846"/>
            <a:ext cx="1147591" cy="10668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79912" y="3595993"/>
            <a:ext cx="41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Establish Lan session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1456869"/>
            <a:ext cx="8271616" cy="246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64AA0B"/>
              </a:buClr>
              <a:buFont typeface="Wingdings" charset="2"/>
              <a:buChar char="§"/>
              <a:defRPr sz="2000" b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URI</a:t>
            </a:r>
            <a:r>
              <a:rPr lang="en-US" b="1" dirty="0"/>
              <a:t>=</a:t>
            </a:r>
            <a:r>
              <a:rPr lang="en-US" dirty="0"/>
              <a:t>/</a:t>
            </a:r>
            <a:r>
              <a:rPr lang="en-US" dirty="0" err="1"/>
              <a:t>local_reg.json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METHOD</a:t>
            </a:r>
            <a:r>
              <a:rPr lang="en-US" b="1" dirty="0" smtClean="0"/>
              <a:t>=</a:t>
            </a:r>
            <a:r>
              <a:rPr lang="en-US" dirty="0" smtClean="0"/>
              <a:t>POST</a:t>
            </a:r>
          </a:p>
          <a:p>
            <a:r>
              <a:rPr lang="en-US" dirty="0" smtClean="0"/>
              <a:t>202</a:t>
            </a:r>
            <a:r>
              <a:rPr lang="en-US" b="1" dirty="0" smtClean="0"/>
              <a:t>=</a:t>
            </a:r>
            <a:r>
              <a:rPr lang="en-US" dirty="0" smtClean="0"/>
              <a:t>Accepted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560" y="1743675"/>
            <a:ext cx="3822700" cy="16383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2874045" y="3996939"/>
            <a:ext cx="367240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628" y="4363261"/>
            <a:ext cx="442156" cy="3687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085064" y="41783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server</a:t>
            </a:r>
            <a:endParaRPr lang="en-US" sz="1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453" y="4377818"/>
            <a:ext cx="610394" cy="2162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516216" y="418247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client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627784" y="4547626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Notify Device</a:t>
            </a:r>
            <a:endParaRPr lang="en-US" dirty="0"/>
          </a:p>
        </p:txBody>
      </p:sp>
      <p:sp>
        <p:nvSpPr>
          <p:cNvPr id="18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 smtClean="0"/>
              <a:t>LAN API</a:t>
            </a:r>
            <a:r>
              <a:rPr lang="mr-IN" dirty="0" smtClean="0"/>
              <a:t>–</a:t>
            </a:r>
            <a:r>
              <a:rPr lang="en-US" dirty="0" smtClean="0"/>
              <a:t> Ask device get command from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35846"/>
            <a:ext cx="1926084" cy="1069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25062"/>
            <a:ext cx="504056" cy="48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3435846"/>
            <a:ext cx="1147591" cy="10668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79912" y="3595993"/>
            <a:ext cx="41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Notify Device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1456869"/>
            <a:ext cx="8271616" cy="246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64AA0B"/>
              </a:buClr>
              <a:buFont typeface="Wingdings" charset="2"/>
              <a:buChar char="§"/>
              <a:defRPr sz="2000" b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URI</a:t>
            </a:r>
            <a:r>
              <a:rPr lang="en-US" b="1" dirty="0"/>
              <a:t>=</a:t>
            </a:r>
            <a:r>
              <a:rPr lang="en-US" dirty="0"/>
              <a:t>/</a:t>
            </a:r>
            <a:r>
              <a:rPr lang="en-US" dirty="0" err="1"/>
              <a:t>local_reg.json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METHOD</a:t>
            </a:r>
            <a:r>
              <a:rPr lang="en-US" b="1" dirty="0" smtClean="0"/>
              <a:t>=</a:t>
            </a:r>
            <a:r>
              <a:rPr lang="en-US" dirty="0" smtClean="0"/>
              <a:t>PUT</a:t>
            </a:r>
          </a:p>
          <a:p>
            <a:r>
              <a:rPr lang="en-US" dirty="0" smtClean="0"/>
              <a:t>202</a:t>
            </a:r>
            <a:r>
              <a:rPr lang="en-US" b="1" dirty="0" smtClean="0"/>
              <a:t>=</a:t>
            </a:r>
            <a:r>
              <a:rPr lang="en-US" dirty="0" smtClean="0"/>
              <a:t>Accepted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200" y="1707654"/>
            <a:ext cx="4140200" cy="16891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2699792" y="3968351"/>
            <a:ext cx="367240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628" y="4363261"/>
            <a:ext cx="442156" cy="36872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85064" y="41783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server</a:t>
            </a:r>
            <a:endParaRPr lang="en-US" sz="1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453" y="4377818"/>
            <a:ext cx="610394" cy="216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16216" y="418247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client</a:t>
            </a:r>
            <a:endParaRPr lang="en-US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627784" y="4547626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1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Alive</a:t>
            </a:r>
            <a:endParaRPr lang="en-US" dirty="0"/>
          </a:p>
        </p:txBody>
      </p:sp>
      <p:sp>
        <p:nvSpPr>
          <p:cNvPr id="18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 smtClean="0"/>
              <a:t>LAN API</a:t>
            </a:r>
            <a:r>
              <a:rPr lang="mr-IN" dirty="0" smtClean="0"/>
              <a:t>–</a:t>
            </a:r>
            <a:r>
              <a:rPr lang="en-US" dirty="0" smtClean="0"/>
              <a:t> Keep Alive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35846"/>
            <a:ext cx="1926084" cy="1069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25062"/>
            <a:ext cx="504056" cy="48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3435846"/>
            <a:ext cx="1147591" cy="10668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79912" y="3595993"/>
            <a:ext cx="41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Keep Alive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1456869"/>
            <a:ext cx="8271616" cy="246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64AA0B"/>
              </a:buClr>
              <a:buFont typeface="Wingdings" charset="2"/>
              <a:buChar char="§"/>
              <a:defRPr sz="2000" b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URI</a:t>
            </a:r>
            <a:r>
              <a:rPr lang="en-US" b="1" dirty="0"/>
              <a:t>=</a:t>
            </a:r>
            <a:r>
              <a:rPr lang="en-US" dirty="0"/>
              <a:t>/</a:t>
            </a:r>
            <a:r>
              <a:rPr lang="en-US" dirty="0" err="1"/>
              <a:t>local_reg.json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METHOD</a:t>
            </a:r>
            <a:r>
              <a:rPr lang="en-US" b="1" dirty="0" smtClean="0"/>
              <a:t>=</a:t>
            </a:r>
            <a:r>
              <a:rPr lang="en-US" dirty="0" smtClean="0"/>
              <a:t>PUT</a:t>
            </a:r>
          </a:p>
          <a:p>
            <a:r>
              <a:rPr lang="en-US" dirty="0" smtClean="0"/>
              <a:t>202</a:t>
            </a:r>
            <a:r>
              <a:rPr lang="en-US" b="1" dirty="0" smtClean="0"/>
              <a:t>=</a:t>
            </a:r>
            <a:r>
              <a:rPr lang="en-US" dirty="0" smtClean="0"/>
              <a:t>Accepted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560" y="1743675"/>
            <a:ext cx="3822700" cy="163830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2843808" y="3968351"/>
            <a:ext cx="367240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628" y="4363261"/>
            <a:ext cx="442156" cy="3687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85064" y="41783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server</a:t>
            </a:r>
            <a:endParaRPr lang="en-US" sz="1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453" y="4377818"/>
            <a:ext cx="610394" cy="2162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516216" y="418247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client</a:t>
            </a:r>
            <a:endParaRPr lang="en-US" sz="10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2627784" y="4547626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88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Exchange</a:t>
            </a:r>
            <a:endParaRPr lang="en-US" dirty="0"/>
          </a:p>
        </p:txBody>
      </p:sp>
      <p:sp>
        <p:nvSpPr>
          <p:cNvPr id="18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 smtClean="0"/>
              <a:t>LAN API</a:t>
            </a:r>
            <a:r>
              <a:rPr lang="mr-IN" dirty="0" smtClean="0"/>
              <a:t>–</a:t>
            </a:r>
            <a:r>
              <a:rPr lang="en-US" dirty="0" smtClean="0"/>
              <a:t> Calculate a cipher suite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35846"/>
            <a:ext cx="1926084" cy="1069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25062"/>
            <a:ext cx="504056" cy="48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3435846"/>
            <a:ext cx="1147591" cy="10668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79912" y="3595993"/>
            <a:ext cx="41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Key Exchange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1456869"/>
            <a:ext cx="8271616" cy="246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64AA0B"/>
              </a:buClr>
              <a:buFont typeface="Wingdings" charset="2"/>
              <a:buChar char="§"/>
              <a:defRPr sz="2000" b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URI</a:t>
            </a:r>
            <a:r>
              <a:rPr lang="en-US" b="1" dirty="0" smtClean="0"/>
              <a:t>=</a:t>
            </a:r>
            <a:r>
              <a:rPr lang="en-US" dirty="0"/>
              <a:t>/</a:t>
            </a:r>
            <a:r>
              <a:rPr lang="en-US" dirty="0" err="1"/>
              <a:t>local_lan</a:t>
            </a:r>
            <a:r>
              <a:rPr lang="en-US" dirty="0"/>
              <a:t>/</a:t>
            </a:r>
            <a:r>
              <a:rPr lang="en-US" dirty="0" err="1"/>
              <a:t>key_exchange.json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METHOD</a:t>
            </a:r>
            <a:r>
              <a:rPr lang="en-US" b="1" dirty="0" smtClean="0"/>
              <a:t>=</a:t>
            </a:r>
            <a:r>
              <a:rPr lang="en-US" dirty="0" smtClean="0"/>
              <a:t>POST</a:t>
            </a:r>
          </a:p>
          <a:p>
            <a:r>
              <a:rPr lang="en-US" dirty="0" smtClean="0"/>
              <a:t>200</a:t>
            </a:r>
            <a:r>
              <a:rPr lang="en-US" b="1" dirty="0" smtClean="0"/>
              <a:t>=</a:t>
            </a:r>
            <a:r>
              <a:rPr lang="en-US" dirty="0" smtClean="0"/>
              <a:t>Accepted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786" y="4438554"/>
            <a:ext cx="442156" cy="3687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965" y="4515762"/>
            <a:ext cx="610394" cy="2162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23728" y="43204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client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24200" y="4622918"/>
            <a:ext cx="3493586" cy="1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124200" y="3965325"/>
            <a:ext cx="32480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66607" y="425646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server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2344665"/>
            <a:ext cx="5638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command</a:t>
            </a:r>
            <a:endParaRPr lang="en-US" dirty="0"/>
          </a:p>
        </p:txBody>
      </p:sp>
      <p:sp>
        <p:nvSpPr>
          <p:cNvPr id="18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 smtClean="0"/>
              <a:t>LAN API</a:t>
            </a:r>
            <a:r>
              <a:rPr lang="mr-IN" dirty="0" smtClean="0"/>
              <a:t>–</a:t>
            </a:r>
            <a:r>
              <a:rPr lang="en-US" dirty="0" smtClean="0"/>
              <a:t> Retrieve the command from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435846"/>
            <a:ext cx="1926084" cy="1069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25062"/>
            <a:ext cx="504056" cy="48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3435846"/>
            <a:ext cx="1147591" cy="10668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79912" y="3595993"/>
            <a:ext cx="41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Get command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1456869"/>
            <a:ext cx="8271616" cy="246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64AA0B"/>
              </a:buClr>
              <a:buFont typeface="Wingdings" charset="2"/>
              <a:buChar char="§"/>
              <a:defRPr sz="2000" b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URI</a:t>
            </a:r>
            <a:r>
              <a:rPr lang="en-US" b="1" dirty="0" smtClean="0"/>
              <a:t>=</a:t>
            </a:r>
            <a:r>
              <a:rPr lang="en-US" dirty="0"/>
              <a:t> /</a:t>
            </a:r>
            <a:r>
              <a:rPr lang="en-US" dirty="0" err="1"/>
              <a:t>local_lan</a:t>
            </a:r>
            <a:r>
              <a:rPr lang="en-US" dirty="0"/>
              <a:t>/</a:t>
            </a:r>
            <a:r>
              <a:rPr lang="en-US" dirty="0" err="1"/>
              <a:t>commands.json</a:t>
            </a:r>
            <a:endParaRPr lang="en-US" dirty="0" smtClean="0"/>
          </a:p>
          <a:p>
            <a:r>
              <a:rPr lang="en-US" dirty="0" smtClean="0"/>
              <a:t>METHOD</a:t>
            </a:r>
            <a:r>
              <a:rPr lang="en-US" b="1" dirty="0" smtClean="0"/>
              <a:t>=</a:t>
            </a:r>
            <a:r>
              <a:rPr lang="en-US" dirty="0" smtClean="0"/>
              <a:t>GET</a:t>
            </a:r>
          </a:p>
          <a:p>
            <a:r>
              <a:rPr lang="en-US" dirty="0" smtClean="0"/>
              <a:t>200</a:t>
            </a:r>
            <a:r>
              <a:rPr lang="en-US" b="1" dirty="0" smtClean="0"/>
              <a:t>=</a:t>
            </a:r>
            <a:r>
              <a:rPr lang="en-US" dirty="0" smtClean="0"/>
              <a:t>Accepted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786" y="4438554"/>
            <a:ext cx="442156" cy="3687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965" y="4515762"/>
            <a:ext cx="610394" cy="2162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23728" y="43204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client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24200" y="4622918"/>
            <a:ext cx="3493586" cy="1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124200" y="3965325"/>
            <a:ext cx="32480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66607" y="425646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server</a:t>
            </a:r>
            <a:endParaRPr lang="en-US" sz="1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4264" y="1468113"/>
            <a:ext cx="3522435" cy="1011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7004" y="1923834"/>
            <a:ext cx="861442" cy="105483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504049" y="1338764"/>
            <a:ext cx="757072" cy="17569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059942" y="1351398"/>
            <a:ext cx="824426" cy="19477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11002" y="1282710"/>
            <a:ext cx="208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Have command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7891535" y="1275606"/>
            <a:ext cx="2081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command</a:t>
            </a:r>
            <a:endParaRPr lang="en-US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6667" y="2877522"/>
            <a:ext cx="5105400" cy="609600"/>
          </a:xfrm>
          <a:prstGeom prst="rect">
            <a:avLst/>
          </a:prstGeom>
        </p:spPr>
      </p:pic>
      <p:sp>
        <p:nvSpPr>
          <p:cNvPr id="22" name="Down Arrow 21"/>
          <p:cNvSpPr/>
          <p:nvPr/>
        </p:nvSpPr>
        <p:spPr>
          <a:xfrm>
            <a:off x="5261121" y="2479713"/>
            <a:ext cx="246983" cy="346532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66232" y="2455194"/>
            <a:ext cx="2987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Encapsulation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563888" y="2643758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datapoint</a:t>
            </a:r>
            <a:endParaRPr lang="en-US" dirty="0"/>
          </a:p>
        </p:txBody>
      </p:sp>
      <p:sp>
        <p:nvSpPr>
          <p:cNvPr id="18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altLang="zh-TW" dirty="0" smtClean="0"/>
              <a:t>LAN API</a:t>
            </a:r>
            <a:r>
              <a:rPr lang="mr-IN" dirty="0" smtClean="0"/>
              <a:t>–</a:t>
            </a:r>
            <a:r>
              <a:rPr lang="en-US" dirty="0" smtClean="0"/>
              <a:t> Send </a:t>
            </a:r>
            <a:r>
              <a:rPr lang="en-US" dirty="0" err="1" smtClean="0"/>
              <a:t>datapoint</a:t>
            </a:r>
            <a:r>
              <a:rPr lang="en-US" dirty="0" smtClean="0"/>
              <a:t> to APP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435846"/>
            <a:ext cx="1926084" cy="10693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3025062"/>
            <a:ext cx="504056" cy="48761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296" y="3435846"/>
            <a:ext cx="1147591" cy="10668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779912" y="3595993"/>
            <a:ext cx="41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Post </a:t>
            </a:r>
            <a:r>
              <a:rPr lang="en-US" dirty="0" err="1" smtClean="0">
                <a:solidFill>
                  <a:srgbClr val="FF0000"/>
                </a:solidFill>
              </a:rPr>
              <a:t>datapoint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81000" y="1456869"/>
            <a:ext cx="8271616" cy="2460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64AA0B"/>
              </a:buClr>
              <a:buFont typeface="Wingdings" charset="2"/>
              <a:buChar char="§"/>
              <a:defRPr sz="2000" b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C1D82F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7B7B7B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URI</a:t>
            </a:r>
            <a:r>
              <a:rPr lang="en-US" dirty="0"/>
              <a:t> /</a:t>
            </a:r>
            <a:r>
              <a:rPr lang="en-US" dirty="0" err="1"/>
              <a:t>local_lan</a:t>
            </a:r>
            <a:r>
              <a:rPr lang="en-US" dirty="0"/>
              <a:t>/property/</a:t>
            </a:r>
            <a:r>
              <a:rPr lang="en-US" dirty="0" err="1"/>
              <a:t>datapoint.json</a:t>
            </a:r>
            <a:endParaRPr lang="en-US" dirty="0" smtClean="0"/>
          </a:p>
          <a:p>
            <a:r>
              <a:rPr lang="en-US" dirty="0" smtClean="0"/>
              <a:t>METHOD</a:t>
            </a:r>
            <a:r>
              <a:rPr lang="en-US" b="1" dirty="0" smtClean="0"/>
              <a:t>=</a:t>
            </a:r>
            <a:r>
              <a:rPr lang="en-US" dirty="0" smtClean="0"/>
              <a:t>POST</a:t>
            </a:r>
          </a:p>
          <a:p>
            <a:r>
              <a:rPr lang="en-US" dirty="0" smtClean="0"/>
              <a:t>200</a:t>
            </a:r>
            <a:r>
              <a:rPr lang="en-US" b="1" dirty="0" smtClean="0"/>
              <a:t>=</a:t>
            </a:r>
            <a:r>
              <a:rPr lang="en-US" dirty="0" smtClean="0"/>
              <a:t>Accepted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786" y="4438554"/>
            <a:ext cx="442156" cy="36872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965" y="4515762"/>
            <a:ext cx="610394" cy="2162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23728" y="43204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client</a:t>
            </a:r>
            <a:endParaRPr lang="en-US" sz="10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24200" y="4622918"/>
            <a:ext cx="3493586" cy="1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124200" y="3965325"/>
            <a:ext cx="32480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66607" y="425646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server</a:t>
            </a:r>
            <a:endParaRPr lang="en-US" sz="1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7602" y="2499742"/>
            <a:ext cx="3568700" cy="976014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>
            <a:off x="5523771" y="2085020"/>
            <a:ext cx="246983" cy="346532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28882" y="2060501"/>
            <a:ext cx="2987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Decryption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757" y="1051396"/>
            <a:ext cx="2133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456868"/>
            <a:ext cx="8271616" cy="284307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What’s Lan mode</a:t>
            </a:r>
          </a:p>
          <a:p>
            <a:r>
              <a:rPr lang="en-US" altLang="zh-TW" dirty="0" smtClean="0"/>
              <a:t>Lan mode operation</a:t>
            </a:r>
          </a:p>
          <a:p>
            <a:r>
              <a:rPr lang="en-US" altLang="zh-TW" dirty="0" smtClean="0"/>
              <a:t>Implementation</a:t>
            </a:r>
          </a:p>
          <a:p>
            <a:pPr lvl="1"/>
            <a:r>
              <a:rPr lang="en-US" altLang="zh-TW" dirty="0" smtClean="0"/>
              <a:t>API</a:t>
            </a:r>
          </a:p>
          <a:p>
            <a:pPr lvl="1"/>
            <a:r>
              <a:rPr lang="en-US" altLang="zh-TW" dirty="0" smtClean="0"/>
              <a:t>Key Exchange </a:t>
            </a:r>
          </a:p>
          <a:p>
            <a:pPr lvl="1"/>
            <a:r>
              <a:rPr lang="en-US" altLang="zh-TW" dirty="0" smtClean="0"/>
              <a:t>Encryption, Decryption, Encapsulation</a:t>
            </a:r>
          </a:p>
          <a:p>
            <a:r>
              <a:rPr lang="en-US" altLang="zh-TW" dirty="0" smtClean="0"/>
              <a:t>Lan Mode Simulation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F1ED1C6-2E07-4E54-A6C8-6059DDD4EE3E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2016 Ayla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F1ED1C6-2E07-4E54-A6C8-6059DDD4EE3E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2016 Ayla Networks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Exchange Detail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5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Exchange </a:t>
            </a:r>
            <a:r>
              <a:rPr lang="mr-IN" dirty="0" smtClean="0"/>
              <a:t>–</a:t>
            </a:r>
            <a:r>
              <a:rPr lang="en-US" dirty="0" smtClean="0"/>
              <a:t>  1. Exchange Key Pairs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43558"/>
            <a:ext cx="1926084" cy="10693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843558"/>
            <a:ext cx="1147591" cy="1066835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2085064" y="1097296"/>
            <a:ext cx="936104" cy="553611"/>
            <a:chOff x="2085064" y="1508080"/>
            <a:chExt cx="936104" cy="553611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5628" y="1692962"/>
              <a:ext cx="442156" cy="368729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085064" y="150808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server</a:t>
              </a:r>
              <a:endParaRPr lang="en-US" sz="1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447544" y="1220406"/>
            <a:ext cx="936104" cy="411570"/>
            <a:chOff x="6516216" y="1512177"/>
            <a:chExt cx="936104" cy="41157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6453" y="1707519"/>
              <a:ext cx="610394" cy="216228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516216" y="1512177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client</a:t>
              </a:r>
              <a:endParaRPr lang="en-US" sz="1000" dirty="0"/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 flipH="1" flipV="1">
            <a:off x="2804375" y="1452014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838" y="1905809"/>
            <a:ext cx="504056" cy="48761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533273" y="1140883"/>
            <a:ext cx="297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Establish </a:t>
            </a:r>
            <a:r>
              <a:rPr lang="en-US"/>
              <a:t>LAN </a:t>
            </a:r>
            <a:r>
              <a:rPr lang="en-US" smtClean="0"/>
              <a:t>Mode Session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804375" y="1584902"/>
            <a:ext cx="3525285" cy="0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39518" y="1565629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085064" y="2173962"/>
            <a:ext cx="936104" cy="411570"/>
            <a:chOff x="6516216" y="1512177"/>
            <a:chExt cx="936104" cy="411570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46453" y="1707519"/>
              <a:ext cx="610394" cy="216228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6516216" y="1512177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client</a:t>
              </a:r>
              <a:endParaRPr lang="en-US" sz="1000" dirty="0"/>
            </a:p>
          </p:txBody>
        </p:sp>
      </p:grpSp>
      <p:sp>
        <p:nvSpPr>
          <p:cNvPr id="46" name="Oval 45"/>
          <p:cNvSpPr/>
          <p:nvPr/>
        </p:nvSpPr>
        <p:spPr>
          <a:xfrm>
            <a:off x="6602958" y="1012119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240478" y="1926573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843808" y="2376990"/>
            <a:ext cx="3525285" cy="0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843808" y="2505222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23928" y="2071775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Key Exchange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6480113" y="2036433"/>
            <a:ext cx="936104" cy="553611"/>
            <a:chOff x="2085064" y="1508080"/>
            <a:chExt cx="936104" cy="55361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5628" y="1692962"/>
              <a:ext cx="442156" cy="368729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2085064" y="150808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server</a:t>
              </a:r>
              <a:endParaRPr lang="en-US" sz="1000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962328" y="192871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random_1</a:t>
            </a:r>
          </a:p>
          <a:p>
            <a:r>
              <a:rPr lang="en-US" sz="1200" dirty="0"/>
              <a:t>t</a:t>
            </a:r>
            <a:r>
              <a:rPr lang="en-US" sz="1200" dirty="0" smtClean="0"/>
              <a:t>ime_1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898005" y="2500168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random_2</a:t>
            </a:r>
          </a:p>
          <a:p>
            <a:r>
              <a:rPr lang="en-US" sz="1200" dirty="0" smtClean="0"/>
              <a:t>time_2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4339518" y="25117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010346" y="168858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Ayla Module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3568" y="3219822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Device sends 16 bytes random string along with current time to APP</a:t>
            </a:r>
          </a:p>
          <a:p>
            <a:pPr marL="342900" indent="-342900">
              <a:buAutoNum type="arabicPeriod"/>
            </a:pPr>
            <a:r>
              <a:rPr lang="en-US" dirty="0" smtClean="0"/>
              <a:t>APP generate 16 bytes random string along with current APP time to Device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IV seed and sign at both sides(APP and Device)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3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Exchange </a:t>
            </a:r>
            <a:r>
              <a:rPr lang="mr-IN" dirty="0" smtClean="0"/>
              <a:t>–</a:t>
            </a:r>
            <a:r>
              <a:rPr lang="en-US" dirty="0" smtClean="0"/>
              <a:t>  2.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t="4332"/>
          <a:stretch/>
        </p:blipFill>
        <p:spPr>
          <a:xfrm>
            <a:off x="13320" y="915566"/>
            <a:ext cx="9144000" cy="194421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2718"/>
            <a:ext cx="6012160" cy="1809584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971600" y="4409757"/>
            <a:ext cx="4392488" cy="3060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3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Exchange </a:t>
            </a:r>
            <a:r>
              <a:rPr lang="mr-IN" dirty="0" smtClean="0"/>
              <a:t>–</a:t>
            </a:r>
            <a:r>
              <a:rPr lang="en-US" dirty="0" smtClean="0"/>
              <a:t>  3. Calculation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825202"/>
            <a:ext cx="8877300" cy="35179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-4688" y="2067694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-4688" y="2884550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0" y="3957824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5576" y="1995686"/>
            <a:ext cx="1008112" cy="285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27584" y="2814948"/>
            <a:ext cx="1152128" cy="285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27584" y="4037024"/>
            <a:ext cx="936104" cy="3060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0" y="1468412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99792" y="1576424"/>
            <a:ext cx="576064" cy="2752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79798"/>
            <a:ext cx="8763000" cy="3670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Exchange </a:t>
            </a:r>
            <a:r>
              <a:rPr lang="mr-IN" dirty="0" smtClean="0"/>
              <a:t>–</a:t>
            </a:r>
            <a:r>
              <a:rPr lang="en-US" dirty="0" smtClean="0"/>
              <a:t>  </a:t>
            </a:r>
            <a:r>
              <a:rPr lang="en-US" altLang="zh-CN" dirty="0" smtClean="0"/>
              <a:t>4</a:t>
            </a:r>
            <a:r>
              <a:rPr lang="en-US" dirty="0" smtClean="0"/>
              <a:t>. Calculation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Device</a:t>
            </a:r>
            <a:r>
              <a:rPr lang="zh-CN" altLang="en-US" dirty="0" smtClean="0"/>
              <a:t> </a:t>
            </a:r>
            <a:r>
              <a:rPr lang="en-US" altLang="zh-CN" dirty="0" smtClean="0"/>
              <a:t>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-4688" y="2067694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-4688" y="2884550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0" y="3957824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9592" y="1923678"/>
            <a:ext cx="1008112" cy="285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27584" y="3150220"/>
            <a:ext cx="1152128" cy="2856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99592" y="4353905"/>
            <a:ext cx="936104" cy="3060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0" y="1468412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915816" y="1347614"/>
            <a:ext cx="576064" cy="27524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F1ED1C6-2E07-4E54-A6C8-6059DDD4EE3E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2016 Ayla Networks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Encryption, Decryption,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84111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Encryptor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initial </a:t>
            </a:r>
            <a:r>
              <a:rPr lang="en-US" dirty="0" err="1" smtClean="0"/>
              <a:t>encryptor</a:t>
            </a:r>
            <a:r>
              <a:rPr lang="en-US" dirty="0" smtClean="0"/>
              <a:t> once when doing Key Exchange</a:t>
            </a:r>
          </a:p>
          <a:p>
            <a:r>
              <a:rPr lang="en-US" dirty="0" err="1" smtClean="0"/>
              <a:t>Encryptor</a:t>
            </a:r>
            <a:r>
              <a:rPr lang="en-US" dirty="0" smtClean="0"/>
              <a:t> is </a:t>
            </a:r>
            <a:r>
              <a:rPr lang="en-US" dirty="0"/>
              <a:t>encrypted </a:t>
            </a:r>
            <a:r>
              <a:rPr lang="en-US" dirty="0" smtClean="0"/>
              <a:t>string by using </a:t>
            </a:r>
            <a:r>
              <a:rPr lang="en-US" dirty="0"/>
              <a:t>CBC with AES 256</a:t>
            </a:r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 smtClean="0"/>
              <a:t>Encryptor</a:t>
            </a:r>
            <a:r>
              <a:rPr lang="en-US" dirty="0" smtClean="0"/>
              <a:t> is 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2859782"/>
            <a:ext cx="843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encryptor</a:t>
            </a:r>
            <a:r>
              <a:rPr lang="en-US" dirty="0" smtClean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AES</a:t>
            </a:r>
            <a:r>
              <a:rPr lang="en-US" b="1" dirty="0" err="1"/>
              <a:t>.</a:t>
            </a:r>
            <a:r>
              <a:rPr lang="en-US" dirty="0" err="1"/>
              <a:t>new</a:t>
            </a:r>
            <a:r>
              <a:rPr lang="en-US" dirty="0"/>
              <a:t>(</a:t>
            </a:r>
            <a:r>
              <a:rPr lang="en-US" dirty="0" err="1">
                <a:solidFill>
                  <a:srgbClr val="999999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999999"/>
                </a:solidFill>
              </a:rPr>
              <a:t>self</a:t>
            </a:r>
            <a:r>
              <a:rPr lang="en-US" b="1" dirty="0" err="1"/>
              <a:t>.</a:t>
            </a:r>
            <a:r>
              <a:rPr lang="en-US" dirty="0" err="1"/>
              <a:t>appCryptoKey</a:t>
            </a:r>
            <a:r>
              <a:rPr lang="en-US" dirty="0"/>
              <a:t>), AES</a:t>
            </a:r>
            <a:r>
              <a:rPr lang="en-US" b="1" dirty="0"/>
              <a:t>.</a:t>
            </a:r>
            <a:r>
              <a:rPr lang="en-US" dirty="0"/>
              <a:t>MODE_CBC, </a:t>
            </a:r>
            <a:r>
              <a:rPr lang="en-US" dirty="0" err="1">
                <a:solidFill>
                  <a:srgbClr val="999999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999999"/>
                </a:solidFill>
              </a:rPr>
              <a:t>self</a:t>
            </a:r>
            <a:r>
              <a:rPr lang="en-US" b="1" dirty="0" err="1"/>
              <a:t>.</a:t>
            </a:r>
            <a:r>
              <a:rPr lang="en-US" dirty="0" err="1"/>
              <a:t>appIvSeed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41515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Encryption and </a:t>
            </a:r>
            <a:r>
              <a:rPr lang="en-US" sz="3600" dirty="0" smtClean="0"/>
              <a:t>Encapsulation - 1</a:t>
            </a:r>
            <a:endParaRPr lang="en-US" dirty="0"/>
          </a:p>
        </p:txBody>
      </p:sp>
      <p:sp>
        <p:nvSpPr>
          <p:cNvPr id="18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The response format  of GET command sent by device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983" y="1627079"/>
            <a:ext cx="4533428" cy="14239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3" y="2067694"/>
            <a:ext cx="4191000" cy="673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99792" y="2234088"/>
            <a:ext cx="1512168" cy="26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newcommand</a:t>
            </a:r>
            <a:endParaRPr lang="en-US" dirty="0"/>
          </a:p>
        </p:txBody>
      </p:sp>
      <p:sp>
        <p:nvSpPr>
          <p:cNvPr id="13" name="Double Brace 12"/>
          <p:cNvSpPr/>
          <p:nvPr/>
        </p:nvSpPr>
        <p:spPr>
          <a:xfrm>
            <a:off x="4211960" y="1510538"/>
            <a:ext cx="4919340" cy="178129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80940" y="1475358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87624" y="2516593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27584" y="2401184"/>
            <a:ext cx="0" cy="89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b="52410"/>
          <a:stretch/>
        </p:blipFill>
        <p:spPr>
          <a:xfrm>
            <a:off x="0" y="3730868"/>
            <a:ext cx="9144000" cy="1089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Oval 21"/>
          <p:cNvSpPr/>
          <p:nvPr/>
        </p:nvSpPr>
        <p:spPr>
          <a:xfrm>
            <a:off x="2836168" y="3992188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950392" y="4000746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913684" y="3983286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/>
          <p:cNvSpPr/>
          <p:nvPr/>
        </p:nvSpPr>
        <p:spPr>
          <a:xfrm>
            <a:off x="673076" y="3397233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61368" y="3320865"/>
            <a:ext cx="383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Padding, 16-byte alignment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6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Encryption and </a:t>
            </a:r>
            <a:r>
              <a:rPr lang="en-US" sz="3600" dirty="0"/>
              <a:t>Encapsulation - 2</a:t>
            </a:r>
            <a:endParaRPr lang="en-US" dirty="0"/>
          </a:p>
        </p:txBody>
      </p:sp>
      <p:sp>
        <p:nvSpPr>
          <p:cNvPr id="18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The response format  of GET command sent by device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69865" y="4736306"/>
            <a:ext cx="3895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F1ED1C6-2E07-4E54-A6C8-6059DDD4EE3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Date Placeholder 5"/>
          <p:cNvSpPr txBox="1">
            <a:spLocks/>
          </p:cNvSpPr>
          <p:nvPr/>
        </p:nvSpPr>
        <p:spPr>
          <a:xfrm>
            <a:off x="3124200" y="4762302"/>
            <a:ext cx="3048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2410"/>
          <a:stretch/>
        </p:blipFill>
        <p:spPr>
          <a:xfrm>
            <a:off x="0" y="3730868"/>
            <a:ext cx="9144000" cy="10894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Oval 24"/>
          <p:cNvSpPr/>
          <p:nvPr/>
        </p:nvSpPr>
        <p:spPr>
          <a:xfrm>
            <a:off x="4648200" y="3992188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12800" y="1477920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829373" y="1381077"/>
            <a:ext cx="7977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encrypted_data</a:t>
            </a:r>
            <a:r>
              <a:rPr lang="en-US" dirty="0" smtClean="0"/>
              <a:t> = </a:t>
            </a:r>
            <a:r>
              <a:rPr lang="en-US" dirty="0" err="1" smtClean="0"/>
              <a:t>encryptor</a:t>
            </a:r>
            <a:r>
              <a:rPr lang="en-US" b="1" dirty="0" err="1" smtClean="0"/>
              <a:t>.</a:t>
            </a:r>
            <a:r>
              <a:rPr lang="en-US" dirty="0" err="1" smtClean="0"/>
              <a:t>encrypt</a:t>
            </a:r>
            <a:r>
              <a:rPr lang="en-US" dirty="0" smtClean="0"/>
              <a:t>(</a:t>
            </a:r>
            <a:r>
              <a:rPr lang="en-US" dirty="0" err="1" smtClean="0"/>
              <a:t>padding_data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884168" y="3992188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7" name="Oval 26"/>
          <p:cNvSpPr/>
          <p:nvPr/>
        </p:nvSpPr>
        <p:spPr>
          <a:xfrm>
            <a:off x="412800" y="1953999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9373" y="1845037"/>
            <a:ext cx="5120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encryptedb64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base64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r>
              <a:rPr lang="en-US" dirty="0" smtClean="0">
                <a:solidFill>
                  <a:srgbClr val="FF0000"/>
                </a:solidFill>
              </a:rPr>
              <a:t>b64encode(</a:t>
            </a:r>
            <a:r>
              <a:rPr lang="en-US" dirty="0" err="1">
                <a:solidFill>
                  <a:srgbClr val="FF0000"/>
                </a:solidFill>
              </a:rPr>
              <a:t>encrypted_data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2800" y="3147194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" y="2386464"/>
            <a:ext cx="4191000" cy="673100"/>
            <a:chOff x="829373" y="2373822"/>
            <a:chExt cx="4191000" cy="6731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373" y="2373822"/>
              <a:ext cx="4191000" cy="67310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3325962" y="2540216"/>
              <a:ext cx="1512168" cy="265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newcommand</a:t>
              </a:r>
              <a:endParaRPr lang="en-US" dirty="0"/>
            </a:p>
          </p:txBody>
        </p:sp>
      </p:grpSp>
      <p:sp>
        <p:nvSpPr>
          <p:cNvPr id="22" name="Oval 21"/>
          <p:cNvSpPr/>
          <p:nvPr/>
        </p:nvSpPr>
        <p:spPr>
          <a:xfrm>
            <a:off x="412800" y="3478245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1691680" y="4360039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437" y="3030485"/>
            <a:ext cx="7596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sign = </a:t>
            </a:r>
            <a:r>
              <a:rPr lang="en-US" dirty="0" err="1" smtClean="0"/>
              <a:t>HMAC</a:t>
            </a:r>
            <a:r>
              <a:rPr lang="en-US" b="1" dirty="0" err="1" smtClean="0"/>
              <a:t>.</a:t>
            </a:r>
            <a:r>
              <a:rPr lang="en-US" dirty="0" err="1" smtClean="0"/>
              <a:t>new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999999"/>
                </a:solidFill>
              </a:rPr>
              <a:t>str</a:t>
            </a:r>
            <a:r>
              <a:rPr lang="en-US" dirty="0" smtClean="0"/>
              <a:t>(</a:t>
            </a:r>
            <a:r>
              <a:rPr lang="en-US" dirty="0" err="1" smtClean="0"/>
              <a:t>appSignKey</a:t>
            </a:r>
            <a:r>
              <a:rPr lang="en-US" dirty="0"/>
              <a:t>), </a:t>
            </a:r>
            <a:r>
              <a:rPr lang="en-US" dirty="0" err="1"/>
              <a:t>enclist_str</a:t>
            </a:r>
            <a:r>
              <a:rPr lang="en-US" dirty="0"/>
              <a:t>, SHA256)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3437" y="3401591"/>
            <a:ext cx="4193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signb64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dirty="0">
                <a:solidFill>
                  <a:srgbClr val="FF0000"/>
                </a:solidFill>
              </a:rPr>
              <a:t> base64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b64encode(</a:t>
            </a:r>
            <a:r>
              <a:rPr lang="en-US" dirty="0" err="1">
                <a:solidFill>
                  <a:srgbClr val="FF0000"/>
                </a:solidFill>
              </a:rPr>
              <a:t>sign</a:t>
            </a:r>
            <a:r>
              <a:rPr lang="en-US" b="1" dirty="0" err="1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digest</a:t>
            </a:r>
            <a:r>
              <a:rPr lang="en-US" dirty="0">
                <a:solidFill>
                  <a:srgbClr val="FF0000"/>
                </a:solidFill>
              </a:rPr>
              <a:t>())</a:t>
            </a:r>
          </a:p>
        </p:txBody>
      </p:sp>
      <p:sp>
        <p:nvSpPr>
          <p:cNvPr id="26" name="Oval 25"/>
          <p:cNvSpPr/>
          <p:nvPr/>
        </p:nvSpPr>
        <p:spPr>
          <a:xfrm>
            <a:off x="3389497" y="4360039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84360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Encryption and </a:t>
            </a:r>
            <a:r>
              <a:rPr lang="en-US" sz="3200" dirty="0"/>
              <a:t>Encapsulation - </a:t>
            </a:r>
            <a:r>
              <a:rPr lang="en-US" sz="3200" dirty="0" smtClean="0"/>
              <a:t>3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The response format  of GET command sent by device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571750"/>
            <a:ext cx="46101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0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F1ED1C6-2E07-4E54-A6C8-6059DDD4EE3E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2016 Ayla Networks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Lan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Decryptor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initial </a:t>
            </a:r>
            <a:r>
              <a:rPr lang="en-US" dirty="0" err="1" smtClean="0"/>
              <a:t>decryptor</a:t>
            </a:r>
            <a:r>
              <a:rPr lang="en-US" dirty="0" smtClean="0"/>
              <a:t> </a:t>
            </a:r>
            <a:r>
              <a:rPr lang="en-US" dirty="0"/>
              <a:t>once when doing Key </a:t>
            </a:r>
            <a:r>
              <a:rPr lang="en-US" dirty="0" smtClean="0"/>
              <a:t>Exchange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err="1" smtClean="0"/>
              <a:t>Decryptor</a:t>
            </a:r>
            <a:r>
              <a:rPr lang="en-US" dirty="0" smtClean="0"/>
              <a:t> is </a:t>
            </a:r>
            <a:r>
              <a:rPr lang="en-US" dirty="0" err="1" smtClean="0"/>
              <a:t>stateful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3842" y="263190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decryptor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AES</a:t>
            </a:r>
            <a:r>
              <a:rPr lang="en-US" b="1" dirty="0" err="1"/>
              <a:t>.</a:t>
            </a:r>
            <a:r>
              <a:rPr lang="en-US" dirty="0" err="1"/>
              <a:t>new</a:t>
            </a:r>
            <a:r>
              <a:rPr lang="en-US" dirty="0"/>
              <a:t>(</a:t>
            </a:r>
            <a:r>
              <a:rPr lang="en-US" dirty="0" err="1">
                <a:solidFill>
                  <a:srgbClr val="999999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999999"/>
                </a:solidFill>
              </a:rPr>
              <a:t>self</a:t>
            </a:r>
            <a:r>
              <a:rPr lang="en-US" b="1" dirty="0" err="1"/>
              <a:t>.</a:t>
            </a:r>
            <a:r>
              <a:rPr lang="en-US" dirty="0" err="1"/>
              <a:t>devCryptoKey</a:t>
            </a:r>
            <a:r>
              <a:rPr lang="en-US" dirty="0"/>
              <a:t>), AES</a:t>
            </a:r>
            <a:r>
              <a:rPr lang="en-US" b="1" dirty="0"/>
              <a:t>.</a:t>
            </a:r>
            <a:r>
              <a:rPr lang="en-US" dirty="0"/>
              <a:t>MODE_CBC, </a:t>
            </a:r>
            <a:r>
              <a:rPr lang="en-US" dirty="0" err="1">
                <a:solidFill>
                  <a:srgbClr val="999999"/>
                </a:solidFill>
              </a:rPr>
              <a:t>str</a:t>
            </a:r>
            <a:r>
              <a:rPr lang="en-US" dirty="0"/>
              <a:t>(</a:t>
            </a:r>
            <a:r>
              <a:rPr lang="en-US" dirty="0" err="1">
                <a:solidFill>
                  <a:srgbClr val="999999"/>
                </a:solidFill>
              </a:rPr>
              <a:t>self</a:t>
            </a:r>
            <a:r>
              <a:rPr lang="en-US" b="1" dirty="0" err="1"/>
              <a:t>.</a:t>
            </a:r>
            <a:r>
              <a:rPr lang="en-US" dirty="0" err="1"/>
              <a:t>devIvSeed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7514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Decryption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When APP receives </a:t>
            </a:r>
            <a:r>
              <a:rPr lang="en-US" dirty="0" err="1" smtClean="0"/>
              <a:t>datapoint</a:t>
            </a:r>
            <a:r>
              <a:rPr lang="en-US" dirty="0" smtClean="0"/>
              <a:t> update from device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071757"/>
            <a:ext cx="5905500" cy="431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5" y="3435846"/>
            <a:ext cx="8145760" cy="1206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Oval 8"/>
          <p:cNvSpPr/>
          <p:nvPr/>
        </p:nvSpPr>
        <p:spPr>
          <a:xfrm>
            <a:off x="5796136" y="1855733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07704" y="1855733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508104" y="3619714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599208" y="3619714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1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11176" y="2287533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161284" y="3619714"/>
            <a:ext cx="288032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57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F1ED1C6-2E07-4E54-A6C8-6059DDD4EE3E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2016 Ayla Networks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Lan Mode Simulator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75656" y="1275606"/>
            <a:ext cx="648072" cy="23042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8" name="Snip Diagonal Corner Rectangle 7"/>
          <p:cNvSpPr/>
          <p:nvPr/>
        </p:nvSpPr>
        <p:spPr>
          <a:xfrm>
            <a:off x="251520" y="1707654"/>
            <a:ext cx="1008112" cy="576064"/>
          </a:xfrm>
          <a:prstGeom prst="snip2Diag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Config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25912" y="854348"/>
            <a:ext cx="1289553" cy="3462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mtClean="0"/>
              <a:t>lansession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20731" y="1145186"/>
            <a:ext cx="1374064" cy="263885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lanbridge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49484" y="1121270"/>
            <a:ext cx="886752" cy="266277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/>
              <a:t>HTTP</a:t>
            </a:r>
          </a:p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54455" y="904454"/>
            <a:ext cx="1289553" cy="3462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mtClean="0"/>
              <a:t>lansession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61087" y="1003252"/>
            <a:ext cx="1289553" cy="3462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mtClean="0"/>
              <a:t>lansession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71223" y="1121270"/>
            <a:ext cx="1289553" cy="34629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mtClean="0"/>
              <a:t>lansession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123728" y="1851670"/>
            <a:ext cx="647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67743" y="1419622"/>
            <a:ext cx="49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Set </a:t>
            </a:r>
            <a:br>
              <a:rPr lang="en-US" sz="1000" smtClean="0"/>
            </a:br>
            <a:r>
              <a:rPr lang="en-US" sz="1000" smtClean="0"/>
              <a:t>prop</a:t>
            </a:r>
            <a:endParaRPr 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240867" y="2028280"/>
            <a:ext cx="499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Get</a:t>
            </a:r>
            <a:br>
              <a:rPr lang="en-US" sz="1000" dirty="0" smtClean="0"/>
            </a:br>
            <a:r>
              <a:rPr lang="en-US" sz="1000" dirty="0" smtClean="0"/>
              <a:t>prop</a:t>
            </a:r>
            <a:endParaRPr lang="en-US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52258" y="2427734"/>
            <a:ext cx="647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4931" y="3784045"/>
            <a:ext cx="664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Callback</a:t>
            </a:r>
            <a:endParaRPr lang="en-US" sz="10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294795" y="2028280"/>
            <a:ext cx="55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64354" y="1782059"/>
            <a:ext cx="90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Commands</a:t>
            </a:r>
            <a:endParaRPr lang="en-US" sz="100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6294795" y="2452657"/>
            <a:ext cx="554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64354" y="2225153"/>
            <a:ext cx="90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Datapoints</a:t>
            </a:r>
            <a:endParaRPr lang="en-US" sz="10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648200" y="4083918"/>
            <a:ext cx="356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55" y="1985261"/>
            <a:ext cx="504056" cy="48761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851602" y="8685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Ayla Module</a:t>
            </a:r>
            <a:endParaRPr lang="en-US"/>
          </a:p>
        </p:txBody>
      </p:sp>
      <p:cxnSp>
        <p:nvCxnSpPr>
          <p:cNvPr id="40" name="Straight Arrow Connector 39"/>
          <p:cNvCxnSpPr>
            <a:stCxn id="8" idx="0"/>
          </p:cNvCxnSpPr>
          <p:nvPr/>
        </p:nvCxnSpPr>
        <p:spPr>
          <a:xfrm flipV="1">
            <a:off x="1259632" y="1988291"/>
            <a:ext cx="233444" cy="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/>
          <p:cNvSpPr/>
          <p:nvPr/>
        </p:nvSpPr>
        <p:spPr>
          <a:xfrm>
            <a:off x="357590" y="3784045"/>
            <a:ext cx="1101819" cy="6821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</a:t>
            </a:r>
          </a:p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475656" y="4083918"/>
            <a:ext cx="1313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54928" y="3878918"/>
            <a:ext cx="1525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POST/PUT </a:t>
            </a:r>
            <a:r>
              <a:rPr lang="en-US" sz="1000" dirty="0" err="1" smtClean="0"/>
              <a:t>local_reg</a:t>
            </a:r>
            <a:endParaRPr lang="en-US" sz="1000" dirty="0"/>
          </a:p>
        </p:txBody>
      </p:sp>
      <p:cxnSp>
        <p:nvCxnSpPr>
          <p:cNvPr id="51" name="Straight Arrow Connector 50"/>
          <p:cNvCxnSpPr>
            <a:stCxn id="36" idx="1"/>
          </p:cNvCxnSpPr>
          <p:nvPr/>
        </p:nvCxnSpPr>
        <p:spPr>
          <a:xfrm flipH="1" flipV="1">
            <a:off x="7869845" y="2229070"/>
            <a:ext cx="685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55" y="2549942"/>
            <a:ext cx="504056" cy="48761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393" y="1417550"/>
            <a:ext cx="504056" cy="487619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 flipV="1">
            <a:off x="7869845" y="2806653"/>
            <a:ext cx="685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874827" y="1646747"/>
            <a:ext cx="6855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807383" y="3083809"/>
            <a:ext cx="0" cy="165249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 flipV="1">
            <a:off x="4632007" y="2464615"/>
            <a:ext cx="2748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4920730" y="1905169"/>
            <a:ext cx="934197" cy="13866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</a:t>
            </a:r>
          </a:p>
          <a:p>
            <a:pPr algn="ctr"/>
            <a:r>
              <a:rPr lang="en-US" dirty="0" err="1" smtClean="0"/>
              <a:t>demux</a:t>
            </a:r>
            <a:endParaRPr lang="en-US" dirty="0"/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4418799" y="2635945"/>
            <a:ext cx="488033" cy="7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257031" y="2852761"/>
            <a:ext cx="649801" cy="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118233" y="3024062"/>
            <a:ext cx="78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14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F1ED1C6-2E07-4E54-A6C8-6059DDD4EE3E}" type="slidenum">
              <a:rPr lang="en-US" smtClean="0"/>
              <a:t>34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2016 Ayla Networks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Appendix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87574"/>
            <a:ext cx="8271616" cy="2460844"/>
          </a:xfrm>
        </p:spPr>
        <p:txBody>
          <a:bodyPr>
            <a:normAutofit/>
          </a:bodyPr>
          <a:lstStyle/>
          <a:p>
            <a:r>
              <a:rPr lang="en-US" dirty="0" smtClean="0"/>
              <a:t>Wi-Fi </a:t>
            </a:r>
            <a:r>
              <a:rPr lang="en-US" dirty="0"/>
              <a:t>Module </a:t>
            </a:r>
            <a:r>
              <a:rPr lang="en-US" dirty="0" smtClean="0"/>
              <a:t>REST </a:t>
            </a:r>
            <a:r>
              <a:rPr lang="en-US" dirty="0"/>
              <a:t>API </a:t>
            </a:r>
            <a:r>
              <a:rPr lang="en-US" dirty="0" smtClean="0"/>
              <a:t>Specification</a:t>
            </a:r>
          </a:p>
          <a:p>
            <a:r>
              <a:rPr lang="en-US" dirty="0" smtClean="0"/>
              <a:t>AMAP Source Code</a:t>
            </a:r>
          </a:p>
          <a:p>
            <a:r>
              <a:rPr lang="en-US" dirty="0" err="1"/>
              <a:t>DeviceParadise</a:t>
            </a:r>
            <a:r>
              <a:rPr lang="en-US" dirty="0"/>
              <a:t> : Module log </a:t>
            </a:r>
            <a:r>
              <a:rPr lang="en-US" dirty="0" smtClean="0"/>
              <a:t>interpreter</a:t>
            </a:r>
          </a:p>
          <a:p>
            <a:endParaRPr lang="en-US" dirty="0"/>
          </a:p>
          <a:p>
            <a:r>
              <a:rPr lang="en-US" dirty="0" err="1" smtClean="0"/>
              <a:t>GetAllProperty</a:t>
            </a:r>
            <a:r>
              <a:rPr lang="en-US" dirty="0" smtClean="0"/>
              <a:t> is not supported by Ayla Production Agent(</a:t>
            </a:r>
            <a:r>
              <a:rPr lang="en-US" dirty="0" err="1" smtClean="0"/>
              <a:t>BlackBox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46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WWW.AYLANETWORKS.COM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F1ED1C6-2E07-4E54-A6C8-6059DDD4EE3E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Copyright © 2016 Ayla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2048"/>
            <a:ext cx="8871520" cy="85725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Lan Mode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latency of event generation and consumption, without compromising security </a:t>
            </a:r>
            <a:r>
              <a:rPr lang="en-US" dirty="0" smtClean="0"/>
              <a:t>or power </a:t>
            </a:r>
            <a:r>
              <a:rPr lang="en-US" dirty="0"/>
              <a:t>management.</a:t>
            </a:r>
          </a:p>
          <a:p>
            <a:r>
              <a:rPr lang="en-US" dirty="0" smtClean="0"/>
              <a:t>Enable </a:t>
            </a:r>
            <a:r>
              <a:rPr lang="en-US" dirty="0"/>
              <a:t>Module to Mobile Application communication when the Device Service is </a:t>
            </a:r>
            <a:r>
              <a:rPr lang="en-US" dirty="0" smtClean="0"/>
              <a:t>not reachable</a:t>
            </a:r>
            <a:r>
              <a:rPr lang="en-US" dirty="0"/>
              <a:t>.</a:t>
            </a:r>
          </a:p>
          <a:p>
            <a:r>
              <a:rPr lang="en-US" dirty="0" smtClean="0"/>
              <a:t>Module </a:t>
            </a:r>
            <a:r>
              <a:rPr lang="en-US" dirty="0"/>
              <a:t>supports up to two simultaneous LAN mode mobile applications.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/>
          <p:cNvCxnSpPr/>
          <p:nvPr/>
        </p:nvCxnSpPr>
        <p:spPr>
          <a:xfrm flipH="1">
            <a:off x="2123728" y="1575838"/>
            <a:ext cx="1324149" cy="9067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Session Topology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825202"/>
            <a:ext cx="2398514" cy="1554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435846"/>
            <a:ext cx="1926084" cy="10693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3025062"/>
            <a:ext cx="504056" cy="4876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3608" y="260908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Ayla Module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08050" y="1497753"/>
            <a:ext cx="4168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Lan Parameters</a:t>
            </a:r>
          </a:p>
          <a:p>
            <a:r>
              <a:rPr lang="en-US" dirty="0" smtClean="0"/>
              <a:t>(Uploaded by command queue)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296" y="3435846"/>
            <a:ext cx="1147591" cy="106683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12160" y="788221"/>
            <a:ext cx="4950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LAN Status         : enable</a:t>
            </a:r>
          </a:p>
          <a:p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Auto Sync          : 1</a:t>
            </a:r>
          </a:p>
          <a:p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LAN IPKEY          </a:t>
            </a:r>
            <a:r>
              <a:rPr lang="is-IS" sz="1200" dirty="0" smtClean="0">
                <a:solidFill>
                  <a:srgbClr val="4D2F2D"/>
                </a:solidFill>
                <a:latin typeface="Courier" charset="0"/>
              </a:rPr>
              <a:t>: qT+auR+3FclF4gW48kjGRItQU3XdNg</a:t>
            </a:r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==</a:t>
            </a:r>
          </a:p>
          <a:p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LAN KEY ID         : 813</a:t>
            </a:r>
          </a:p>
          <a:p>
            <a:r>
              <a:rPr lang="is-IS" sz="1200" dirty="0">
                <a:solidFill>
                  <a:srgbClr val="4D2F2D"/>
                </a:solidFill>
                <a:latin typeface="Courier" charset="0"/>
              </a:rPr>
              <a:t>Keep alive         : 30</a:t>
            </a:r>
            <a:endParaRPr lang="is-IS" sz="1200" dirty="0">
              <a:solidFill>
                <a:srgbClr val="4D2F2D"/>
              </a:solidFill>
              <a:effectLst/>
              <a:latin typeface="Courier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775992" y="3723878"/>
            <a:ext cx="374441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79912" y="3363838"/>
            <a:ext cx="41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Lan session</a:t>
            </a:r>
            <a:endParaRPr lang="en-US" dirty="0" smtClean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6480000">
            <a:off x="2877766" y="2483323"/>
            <a:ext cx="1208112" cy="95317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84748" y="2468033"/>
            <a:ext cx="41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Device session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394450" y="2468033"/>
            <a:ext cx="914400" cy="9144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73044" y="2468033"/>
            <a:ext cx="416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Cloud session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5628" y="3874466"/>
            <a:ext cx="442156" cy="36872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786" y="4438554"/>
            <a:ext cx="442156" cy="36872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490462" y="4261105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server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085064" y="3689584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server</a:t>
            </a:r>
            <a:endParaRPr lang="en-US" sz="10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453" y="3889023"/>
            <a:ext cx="610394" cy="21622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516216" y="369368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client</a:t>
            </a:r>
            <a:endParaRPr lang="en-US" sz="1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53965" y="4515762"/>
            <a:ext cx="610394" cy="21622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123728" y="432042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 client</a:t>
            </a:r>
            <a:endParaRPr lang="en-US" sz="1000" dirty="0"/>
          </a:p>
        </p:txBody>
      </p:sp>
      <p:cxnSp>
        <p:nvCxnSpPr>
          <p:cNvPr id="47" name="Straight Arrow Connector 46"/>
          <p:cNvCxnSpPr>
            <a:endCxn id="37" idx="3"/>
          </p:cNvCxnSpPr>
          <p:nvPr/>
        </p:nvCxnSpPr>
        <p:spPr>
          <a:xfrm flipH="1" flipV="1">
            <a:off x="2627784" y="4058831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8" idx="1"/>
          </p:cNvCxnSpPr>
          <p:nvPr/>
        </p:nvCxnSpPr>
        <p:spPr>
          <a:xfrm>
            <a:off x="3124200" y="4622918"/>
            <a:ext cx="3493586" cy="1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294690" y="3219737"/>
            <a:ext cx="260350" cy="26228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42553" y="28660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1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F1ED1C6-2E07-4E54-A6C8-6059DDD4EE3E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© 2016 Ayla Networks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 </a:t>
            </a:r>
            <a:r>
              <a:rPr lang="en-US" smtClean="0"/>
              <a:t>Mode </a:t>
            </a:r>
            <a:r>
              <a:rPr lang="en-US" smtClean="0"/>
              <a:t>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LAN Mode Session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54342"/>
            <a:ext cx="1926084" cy="1069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1254342"/>
            <a:ext cx="1147591" cy="106683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085064" y="1508080"/>
            <a:ext cx="936104" cy="553611"/>
            <a:chOff x="2085064" y="1508080"/>
            <a:chExt cx="936104" cy="55361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5628" y="1692962"/>
              <a:ext cx="442156" cy="368729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085064" y="150808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server</a:t>
              </a:r>
              <a:endParaRPr lang="en-US" sz="1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47544" y="1631190"/>
            <a:ext cx="936104" cy="411570"/>
            <a:chOff x="6516216" y="1512177"/>
            <a:chExt cx="936104" cy="41157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453" y="1707519"/>
              <a:ext cx="610394" cy="216228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516216" y="1512177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client</a:t>
              </a:r>
              <a:endParaRPr lang="en-US" sz="10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 flipV="1">
            <a:off x="2804375" y="1862798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838" y="2316593"/>
            <a:ext cx="504056" cy="4876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3273" y="1551667"/>
            <a:ext cx="297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Establish </a:t>
            </a:r>
            <a:r>
              <a:rPr lang="en-US"/>
              <a:t>LAN </a:t>
            </a:r>
            <a:r>
              <a:rPr lang="en-US" smtClean="0"/>
              <a:t>Mode Session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04375" y="1995686"/>
            <a:ext cx="3525285" cy="0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9518" y="19764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085064" y="2584746"/>
            <a:ext cx="936104" cy="411570"/>
            <a:chOff x="6516216" y="1512177"/>
            <a:chExt cx="936104" cy="41157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453" y="1707519"/>
              <a:ext cx="610394" cy="21622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516216" y="1512177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client</a:t>
              </a:r>
              <a:endParaRPr lang="en-US" sz="1000" dirty="0"/>
            </a:p>
          </p:txBody>
        </p:sp>
      </p:grpSp>
      <p:sp>
        <p:nvSpPr>
          <p:cNvPr id="51" name="Oval 50"/>
          <p:cNvSpPr/>
          <p:nvPr/>
        </p:nvSpPr>
        <p:spPr>
          <a:xfrm>
            <a:off x="6602958" y="1422903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40478" y="2337357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843808" y="2787774"/>
            <a:ext cx="3525285" cy="0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843808" y="2916006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23928" y="2482559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Key Exchange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480113" y="2447217"/>
            <a:ext cx="936104" cy="553611"/>
            <a:chOff x="2085064" y="1508080"/>
            <a:chExt cx="936104" cy="55361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5628" y="1692962"/>
              <a:ext cx="442156" cy="368729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085064" y="150808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server</a:t>
              </a:r>
              <a:endParaRPr lang="en-US" sz="10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962328" y="233949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random_1</a:t>
            </a:r>
          </a:p>
          <a:p>
            <a:r>
              <a:rPr lang="en-US" sz="1200" dirty="0"/>
              <a:t>t</a:t>
            </a:r>
            <a:r>
              <a:rPr lang="en-US" sz="1200" dirty="0" smtClean="0"/>
              <a:t>ime_1</a:t>
            </a:r>
            <a:endParaRPr 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4898005" y="2910952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random_2</a:t>
            </a:r>
          </a:p>
          <a:p>
            <a:r>
              <a:rPr lang="en-US" sz="1200" dirty="0" smtClean="0"/>
              <a:t>time_2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4339518" y="29224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1547664" y="3795886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79512" y="422793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-67469" y="3911354"/>
            <a:ext cx="247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LAN </a:t>
            </a:r>
            <a:r>
              <a:rPr lang="en-US" smtClean="0"/>
              <a:t>Mode Enabled</a:t>
            </a:r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010346" y="20993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Ayla Module</a:t>
            </a:r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85714" y="2466884"/>
            <a:ext cx="260350" cy="26228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-66423" y="211322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 </a:t>
            </a:r>
            <a:r>
              <a:rPr lang="en-US" dirty="0" err="1" smtClean="0"/>
              <a:t>Datapoint</a:t>
            </a:r>
            <a:r>
              <a:rPr lang="en-US" dirty="0" smtClean="0"/>
              <a:t> from Device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Copyright © 2015 Ayla Networks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54342"/>
            <a:ext cx="1926084" cy="1069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1254342"/>
            <a:ext cx="1147591" cy="106683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085064" y="1508080"/>
            <a:ext cx="936104" cy="553611"/>
            <a:chOff x="2085064" y="1508080"/>
            <a:chExt cx="936104" cy="55361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5628" y="1692962"/>
              <a:ext cx="442156" cy="368729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085064" y="150808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server</a:t>
              </a:r>
              <a:endParaRPr lang="en-US" sz="1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47544" y="1631190"/>
            <a:ext cx="936104" cy="411570"/>
            <a:chOff x="6516216" y="1512177"/>
            <a:chExt cx="936104" cy="41157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453" y="1707519"/>
              <a:ext cx="610394" cy="216228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516216" y="1512177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client</a:t>
              </a:r>
              <a:endParaRPr lang="en-US" sz="10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 flipV="1">
            <a:off x="2804375" y="1862798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3273" y="1551667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Notify Device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04375" y="1995686"/>
            <a:ext cx="3525285" cy="0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9518" y="19764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altLang="zh-TW" dirty="0" smtClean="0"/>
              <a:t>0</a:t>
            </a:r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085064" y="2584746"/>
            <a:ext cx="936104" cy="411570"/>
            <a:chOff x="6516216" y="1512177"/>
            <a:chExt cx="936104" cy="41157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453" y="1707519"/>
              <a:ext cx="610394" cy="21622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516216" y="1512177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client</a:t>
              </a:r>
              <a:endParaRPr lang="en-US" sz="1000" dirty="0"/>
            </a:p>
          </p:txBody>
        </p:sp>
      </p:grpSp>
      <p:sp>
        <p:nvSpPr>
          <p:cNvPr id="51" name="Oval 50"/>
          <p:cNvSpPr/>
          <p:nvPr/>
        </p:nvSpPr>
        <p:spPr>
          <a:xfrm>
            <a:off x="6602958" y="1422903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40478" y="2337357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843808" y="2787774"/>
            <a:ext cx="3525285" cy="0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843808" y="2916006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23928" y="2482559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command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480113" y="2447217"/>
            <a:ext cx="936104" cy="553611"/>
            <a:chOff x="2085064" y="1508080"/>
            <a:chExt cx="936104" cy="55361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5628" y="1692962"/>
              <a:ext cx="442156" cy="368729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085064" y="150808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server</a:t>
              </a:r>
              <a:endParaRPr lang="en-US" sz="1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39518" y="29224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02001" y="288010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Property Name</a:t>
            </a:r>
            <a:endParaRPr lang="en-US" sz="12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6477781" y="3639343"/>
            <a:ext cx="936104" cy="553611"/>
            <a:chOff x="2085064" y="1508080"/>
            <a:chExt cx="936104" cy="55361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5628" y="1692962"/>
              <a:ext cx="442156" cy="368729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2085064" y="150808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server</a:t>
              </a:r>
              <a:endParaRPr lang="en-US" sz="1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115301" y="3612693"/>
            <a:ext cx="936104" cy="411570"/>
            <a:chOff x="6516216" y="1512177"/>
            <a:chExt cx="936104" cy="411570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453" y="1707519"/>
              <a:ext cx="610394" cy="21622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6516216" y="1512177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client</a:t>
              </a:r>
              <a:endParaRPr lang="en-US" sz="1000" dirty="0"/>
            </a:p>
          </p:txBody>
        </p:sp>
      </p:grpSp>
      <p:sp>
        <p:nvSpPr>
          <p:cNvPr id="66" name="Oval 65"/>
          <p:cNvSpPr/>
          <p:nvPr/>
        </p:nvSpPr>
        <p:spPr>
          <a:xfrm>
            <a:off x="2267744" y="3441290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843808" y="3867894"/>
            <a:ext cx="3525285" cy="0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843808" y="3996126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23928" y="3562679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 </a:t>
            </a:r>
            <a:r>
              <a:rPr lang="en-US" dirty="0" err="1" smtClean="0"/>
              <a:t>Datapoint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339518" y="400261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804375" y="3388513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Property Name</a:t>
            </a:r>
          </a:p>
          <a:p>
            <a:r>
              <a:rPr lang="en-US" sz="1200" dirty="0" smtClean="0"/>
              <a:t>Value</a:t>
            </a:r>
            <a:endParaRPr lang="en-US" sz="1200" dirty="0"/>
          </a:p>
        </p:txBody>
      </p:sp>
      <p:cxnSp>
        <p:nvCxnSpPr>
          <p:cNvPr id="76" name="Straight Arrow Connector 75"/>
          <p:cNvCxnSpPr/>
          <p:nvPr/>
        </p:nvCxnSpPr>
        <p:spPr>
          <a:xfrm flipH="1" flipV="1">
            <a:off x="471825" y="2830967"/>
            <a:ext cx="1134130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20650" y="2427734"/>
            <a:ext cx="260350" cy="26228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-64468" y="21304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MCU</a:t>
            </a:r>
            <a:endParaRPr lang="en-US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838" y="2316593"/>
            <a:ext cx="504056" cy="48761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010346" y="20993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Ayla Module</a:t>
            </a: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01478" y="2185106"/>
            <a:ext cx="612954" cy="24262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2.1</a:t>
            </a:r>
            <a:endParaRPr lang="en-US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558230" y="2532303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req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71825" y="3018606"/>
            <a:ext cx="113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84192" y="2963948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</a:t>
            </a:r>
            <a:r>
              <a:rPr lang="en-US" dirty="0" err="1" smtClean="0"/>
              <a:t>Datapoint</a:t>
            </a:r>
            <a:r>
              <a:rPr lang="en-US" dirty="0" smtClean="0"/>
              <a:t> to Device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F1ED1C6-2E07-4E54-A6C8-6059DDD4EE3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Copyright © 2015 Ayla Networks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54342"/>
            <a:ext cx="1926084" cy="1069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1254342"/>
            <a:ext cx="1147591" cy="106683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2085064" y="1508080"/>
            <a:ext cx="936104" cy="553611"/>
            <a:chOff x="2085064" y="1508080"/>
            <a:chExt cx="936104" cy="553611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5628" y="1692962"/>
              <a:ext cx="442156" cy="368729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2085064" y="150808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server</a:t>
              </a:r>
              <a:endParaRPr lang="en-US" sz="10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47544" y="1631190"/>
            <a:ext cx="936104" cy="411570"/>
            <a:chOff x="6516216" y="1512177"/>
            <a:chExt cx="936104" cy="41157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453" y="1707519"/>
              <a:ext cx="610394" cy="216228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6516216" y="1512177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client</a:t>
              </a:r>
              <a:endParaRPr lang="en-US" sz="1000" dirty="0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 flipH="1" flipV="1">
            <a:off x="2804375" y="1862798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3273" y="1551667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Notify Device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04375" y="1995686"/>
            <a:ext cx="3525285" cy="0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39518" y="197641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en-US" altLang="zh-TW" dirty="0" smtClean="0"/>
              <a:t>0</a:t>
            </a:r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085064" y="2584746"/>
            <a:ext cx="936104" cy="411570"/>
            <a:chOff x="6516216" y="1512177"/>
            <a:chExt cx="936104" cy="411570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46453" y="1707519"/>
              <a:ext cx="610394" cy="216228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6516216" y="1512177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client</a:t>
              </a:r>
              <a:endParaRPr lang="en-US" sz="1000" dirty="0"/>
            </a:p>
          </p:txBody>
        </p:sp>
      </p:grpSp>
      <p:sp>
        <p:nvSpPr>
          <p:cNvPr id="51" name="Oval 50"/>
          <p:cNvSpPr/>
          <p:nvPr/>
        </p:nvSpPr>
        <p:spPr>
          <a:xfrm>
            <a:off x="6602958" y="1422903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2240478" y="2337357"/>
            <a:ext cx="360040" cy="233764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843808" y="2787774"/>
            <a:ext cx="3525285" cy="0"/>
          </a:xfrm>
          <a:prstGeom prst="straightConnector1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2843808" y="2916006"/>
            <a:ext cx="3525285" cy="15784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23928" y="2482559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command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6480113" y="2447217"/>
            <a:ext cx="936104" cy="553611"/>
            <a:chOff x="2085064" y="1508080"/>
            <a:chExt cx="936104" cy="553611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5628" y="1692962"/>
              <a:ext cx="442156" cy="368729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2085064" y="1508080"/>
              <a:ext cx="9361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http server</a:t>
              </a:r>
              <a:endParaRPr lang="en-US" sz="1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39518" y="292249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200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002001" y="2880107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Property Name</a:t>
            </a:r>
          </a:p>
          <a:p>
            <a:r>
              <a:rPr lang="en-US" sz="1200" dirty="0" smtClean="0"/>
              <a:t>Type</a:t>
            </a:r>
          </a:p>
          <a:p>
            <a:r>
              <a:rPr lang="en-US" sz="1200" dirty="0" smtClean="0"/>
              <a:t>Value</a:t>
            </a:r>
            <a:endParaRPr lang="en-US" sz="1200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20650" y="2427734"/>
            <a:ext cx="260350" cy="26228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-64468" y="213041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MCU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838" y="2316593"/>
            <a:ext cx="504056" cy="487619"/>
          </a:xfrm>
          <a:prstGeom prst="rect">
            <a:avLst/>
          </a:prstGeom>
        </p:spPr>
      </p:pic>
      <p:cxnSp>
        <p:nvCxnSpPr>
          <p:cNvPr id="74" name="Straight Arrow Connector 73"/>
          <p:cNvCxnSpPr/>
          <p:nvPr/>
        </p:nvCxnSpPr>
        <p:spPr>
          <a:xfrm flipH="1" flipV="1">
            <a:off x="471825" y="2830967"/>
            <a:ext cx="1134130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58230" y="2532303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010346" y="209936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Ayla Module</a:t>
            </a:r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501478" y="2185106"/>
            <a:ext cx="612954" cy="24262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2.1</a:t>
            </a:r>
            <a:endParaRPr lang="en-US" sz="12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8100" y="3232860"/>
            <a:ext cx="755576" cy="48967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-64468" y="29283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554763" y="3129620"/>
            <a:ext cx="612954" cy="24262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2.2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553679" y="3420026"/>
            <a:ext cx="2046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82" name="Straight Arrow Connector 81"/>
          <p:cNvCxnSpPr/>
          <p:nvPr/>
        </p:nvCxnSpPr>
        <p:spPr>
          <a:xfrm flipH="1" flipV="1">
            <a:off x="485542" y="3788200"/>
            <a:ext cx="1134130" cy="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4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Ayla_Deck_template_16x9</Template>
  <TotalTime>63</TotalTime>
  <Words>1018</Words>
  <Application>Microsoft Macintosh PowerPoint</Application>
  <PresentationFormat>On-screen Show (16:9)</PresentationFormat>
  <Paragraphs>399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Calibri</vt:lpstr>
      <vt:lpstr>Corbel</vt:lpstr>
      <vt:lpstr>Courier</vt:lpstr>
      <vt:lpstr>Mangal</vt:lpstr>
      <vt:lpstr>Wingdings</vt:lpstr>
      <vt:lpstr>宋体</vt:lpstr>
      <vt:lpstr>新細明體</vt:lpstr>
      <vt:lpstr>Arial</vt:lpstr>
      <vt:lpstr>Office Theme</vt:lpstr>
      <vt:lpstr>Lan Mode Principle / Implementation</vt:lpstr>
      <vt:lpstr>Agenda</vt:lpstr>
      <vt:lpstr>What’s Lan Mode</vt:lpstr>
      <vt:lpstr>Lan Mode Goals</vt:lpstr>
      <vt:lpstr>Lan Session Topology</vt:lpstr>
      <vt:lpstr>Lan Mode Operation</vt:lpstr>
      <vt:lpstr>Start LAN Mode Session</vt:lpstr>
      <vt:lpstr>Ask Datapoint from Device</vt:lpstr>
      <vt:lpstr>Post Datapoint to Device</vt:lpstr>
      <vt:lpstr>Keep Lan Mode Session</vt:lpstr>
      <vt:lpstr>Implementation</vt:lpstr>
      <vt:lpstr>Device/Cloud LAN Mode Function</vt:lpstr>
      <vt:lpstr>Retrieve lankey</vt:lpstr>
      <vt:lpstr>Establish Lan Mode Session</vt:lpstr>
      <vt:lpstr>Notify Device</vt:lpstr>
      <vt:lpstr>Keep Alive</vt:lpstr>
      <vt:lpstr>Key Exchange</vt:lpstr>
      <vt:lpstr>Get command</vt:lpstr>
      <vt:lpstr>Post datapoint</vt:lpstr>
      <vt:lpstr>Key Exchange Detail </vt:lpstr>
      <vt:lpstr>Key Exchange –  1. Exchange Key Pairs</vt:lpstr>
      <vt:lpstr>Key Exchange –  2. Algorithm</vt:lpstr>
      <vt:lpstr>Key Exchange –  3. Calculation – APP Key</vt:lpstr>
      <vt:lpstr>Key Exchange –  4. Calculation – Device Key</vt:lpstr>
      <vt:lpstr>Encryption, Decryption, Encapsulation</vt:lpstr>
      <vt:lpstr>Encryptor</vt:lpstr>
      <vt:lpstr>Encryption and Encapsulation - 1</vt:lpstr>
      <vt:lpstr>Encryption and Encapsulation - 2</vt:lpstr>
      <vt:lpstr>Encryption and Encapsulation - 3</vt:lpstr>
      <vt:lpstr>Decryptor</vt:lpstr>
      <vt:lpstr>Decryption</vt:lpstr>
      <vt:lpstr>Lan Mode Simulator </vt:lpstr>
      <vt:lpstr>Architecture</vt:lpstr>
      <vt:lpstr>Appendix </vt:lpstr>
      <vt:lpstr>Reference</vt:lpstr>
      <vt:lpstr>Thank you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 Mode Principle / Implementation</dc:title>
  <dc:creator>Chuang Benson</dc:creator>
  <cp:lastModifiedBy>Chuang Benson</cp:lastModifiedBy>
  <cp:revision>9</cp:revision>
  <dcterms:created xsi:type="dcterms:W3CDTF">2017-07-31T14:28:40Z</dcterms:created>
  <dcterms:modified xsi:type="dcterms:W3CDTF">2017-08-02T03:16:11Z</dcterms:modified>
</cp:coreProperties>
</file>