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1"/>
  </p:notesMasterIdLst>
  <p:handoutMasterIdLst>
    <p:handoutMasterId r:id="rId52"/>
  </p:handoutMasterIdLst>
  <p:sldIdLst>
    <p:sldId id="256" r:id="rId2"/>
    <p:sldId id="362" r:id="rId3"/>
    <p:sldId id="364" r:id="rId4"/>
    <p:sldId id="366" r:id="rId5"/>
    <p:sldId id="367" r:id="rId6"/>
    <p:sldId id="368" r:id="rId7"/>
    <p:sldId id="373" r:id="rId8"/>
    <p:sldId id="374" r:id="rId9"/>
    <p:sldId id="375" r:id="rId10"/>
    <p:sldId id="376" r:id="rId11"/>
    <p:sldId id="378" r:id="rId12"/>
    <p:sldId id="379" r:id="rId13"/>
    <p:sldId id="380" r:id="rId14"/>
    <p:sldId id="381" r:id="rId15"/>
    <p:sldId id="382" r:id="rId16"/>
    <p:sldId id="384" r:id="rId17"/>
    <p:sldId id="385" r:id="rId18"/>
    <p:sldId id="386" r:id="rId19"/>
    <p:sldId id="387" r:id="rId20"/>
    <p:sldId id="388" r:id="rId21"/>
    <p:sldId id="389" r:id="rId22"/>
    <p:sldId id="390" r:id="rId23"/>
    <p:sldId id="392" r:id="rId24"/>
    <p:sldId id="393" r:id="rId25"/>
    <p:sldId id="394" r:id="rId26"/>
    <p:sldId id="395" r:id="rId27"/>
    <p:sldId id="425" r:id="rId28"/>
    <p:sldId id="426" r:id="rId29"/>
    <p:sldId id="427" r:id="rId30"/>
    <p:sldId id="428" r:id="rId31"/>
    <p:sldId id="429" r:id="rId32"/>
    <p:sldId id="430" r:id="rId33"/>
    <p:sldId id="396" r:id="rId34"/>
    <p:sldId id="402" r:id="rId35"/>
    <p:sldId id="404" r:id="rId36"/>
    <p:sldId id="405" r:id="rId37"/>
    <p:sldId id="406" r:id="rId38"/>
    <p:sldId id="407" r:id="rId39"/>
    <p:sldId id="408" r:id="rId40"/>
    <p:sldId id="409" r:id="rId41"/>
    <p:sldId id="420" r:id="rId42"/>
    <p:sldId id="421" r:id="rId43"/>
    <p:sldId id="424" r:id="rId44"/>
    <p:sldId id="411" r:id="rId45"/>
    <p:sldId id="416" r:id="rId46"/>
    <p:sldId id="417" r:id="rId47"/>
    <p:sldId id="418" r:id="rId48"/>
    <p:sldId id="419" r:id="rId49"/>
    <p:sldId id="258" r:id="rId5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90">
          <p15:clr>
            <a:srgbClr val="A4A3A4"/>
          </p15:clr>
        </p15:guide>
        <p15:guide id="2" pos="28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5488"/>
    <a:srgbClr val="F79646"/>
    <a:srgbClr val="BE4A47"/>
    <a:srgbClr val="FFE2E2"/>
    <a:srgbClr val="4BAC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464" y="60"/>
      </p:cViewPr>
      <p:guideLst>
        <p:guide orient="horz" pos="2290"/>
        <p:guide pos="282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5#1">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2">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F8F76B28-6427-4187-9BD4-4DAA0BFD0FD6}" type="doc">
      <dgm:prSet loTypeId="urn:microsoft.com/office/officeart/2005/8/layout/chevron2" loCatId="process" qsTypeId="urn:microsoft.com/office/officeart/2005/8/quickstyle/simple1#1" qsCatId="simple" csTypeId="urn:microsoft.com/office/officeart/2005/8/colors/colorful5#1" csCatId="colorful" phldr="1"/>
      <dgm:spPr/>
      <dgm:t>
        <a:bodyPr/>
        <a:lstStyle/>
        <a:p>
          <a:endParaRPr lang="zh-CN" altLang="en-US"/>
        </a:p>
      </dgm:t>
    </dgm:pt>
    <dgm:pt modelId="{040D0600-739E-42E5-891C-AAD87CDD860E}">
      <dgm:prSet phldrT="[文本]"/>
      <dgm:spPr/>
      <dgm:t>
        <a:bodyPr/>
        <a:lstStyle/>
        <a:p>
          <a:endParaRPr lang="zh-CN" altLang="en-US" dirty="0"/>
        </a:p>
      </dgm:t>
    </dgm:pt>
    <dgm:pt modelId="{9087AB8D-A6D0-4FBD-9CB3-342B928EB85D}" type="parTrans" cxnId="{A4481CB3-E81E-4A1F-9F4D-C76920E42D9B}">
      <dgm:prSet/>
      <dgm:spPr/>
      <dgm:t>
        <a:bodyPr/>
        <a:lstStyle/>
        <a:p>
          <a:endParaRPr lang="zh-CN" altLang="en-US"/>
        </a:p>
      </dgm:t>
    </dgm:pt>
    <dgm:pt modelId="{EE4175C7-811B-4FBA-859A-D9915170A268}" type="sibTrans" cxnId="{A4481CB3-E81E-4A1F-9F4D-C76920E42D9B}">
      <dgm:prSet/>
      <dgm:spPr/>
      <dgm:t>
        <a:bodyPr/>
        <a:lstStyle/>
        <a:p>
          <a:endParaRPr lang="zh-CN" altLang="en-US"/>
        </a:p>
      </dgm:t>
    </dgm:pt>
    <dgm:pt modelId="{4D19CD74-5265-443B-9230-1AB16EE28763}">
      <dgm:prSet phldrT="[文本]"/>
      <dgm:spPr/>
      <dgm:t>
        <a:bodyPr/>
        <a:lstStyle/>
        <a:p>
          <a:r>
            <a:rPr lang="zh-CN" altLang="en-US" dirty="0"/>
            <a:t>快速分析</a:t>
          </a:r>
        </a:p>
      </dgm:t>
    </dgm:pt>
    <dgm:pt modelId="{72A59A48-C7B4-4E4B-AFC6-ECA18992423F}" type="parTrans" cxnId="{E7BB5A73-FAAE-409C-9DC3-A272A6F3FDC6}">
      <dgm:prSet/>
      <dgm:spPr/>
      <dgm:t>
        <a:bodyPr/>
        <a:lstStyle/>
        <a:p>
          <a:endParaRPr lang="zh-CN" altLang="en-US"/>
        </a:p>
      </dgm:t>
    </dgm:pt>
    <dgm:pt modelId="{9BACDD6D-1512-47B0-B28F-CE6604C62ACC}" type="sibTrans" cxnId="{E7BB5A73-FAAE-409C-9DC3-A272A6F3FDC6}">
      <dgm:prSet/>
      <dgm:spPr/>
      <dgm:t>
        <a:bodyPr/>
        <a:lstStyle/>
        <a:p>
          <a:endParaRPr lang="zh-CN" altLang="en-US"/>
        </a:p>
      </dgm:t>
    </dgm:pt>
    <dgm:pt modelId="{25BB6454-45C8-4473-A6BD-8B82F9A2A60F}">
      <dgm:prSet phldrT="[文本]"/>
      <dgm:spPr/>
      <dgm:t>
        <a:bodyPr/>
        <a:lstStyle/>
        <a:p>
          <a:r>
            <a:rPr lang="en-US" altLang="zh-CN" dirty="0"/>
            <a:t> </a:t>
          </a:r>
          <a:endParaRPr lang="zh-CN" altLang="en-US" dirty="0"/>
        </a:p>
      </dgm:t>
    </dgm:pt>
    <dgm:pt modelId="{49BD14C0-3E9A-4E7D-8AC9-3D7437D1D01E}" type="parTrans" cxnId="{AB393D1C-D09A-4F44-BE31-E8C9CCDE5430}">
      <dgm:prSet/>
      <dgm:spPr/>
      <dgm:t>
        <a:bodyPr/>
        <a:lstStyle/>
        <a:p>
          <a:endParaRPr lang="zh-CN" altLang="en-US"/>
        </a:p>
      </dgm:t>
    </dgm:pt>
    <dgm:pt modelId="{0502E76A-B3A7-47A8-B717-2D769C6C5A82}" type="sibTrans" cxnId="{AB393D1C-D09A-4F44-BE31-E8C9CCDE5430}">
      <dgm:prSet/>
      <dgm:spPr/>
      <dgm:t>
        <a:bodyPr/>
        <a:lstStyle/>
        <a:p>
          <a:endParaRPr lang="zh-CN" altLang="en-US"/>
        </a:p>
      </dgm:t>
    </dgm:pt>
    <dgm:pt modelId="{5E040CA3-8BCA-4BA1-876A-6CAB9DFE733B}">
      <dgm:prSet phldrT="[文本]"/>
      <dgm:spPr/>
      <dgm:t>
        <a:bodyPr/>
        <a:lstStyle/>
        <a:p>
          <a:r>
            <a:rPr lang="zh-CN" altLang="en-US" dirty="0"/>
            <a:t>需求说明</a:t>
          </a:r>
        </a:p>
      </dgm:t>
    </dgm:pt>
    <dgm:pt modelId="{4F8707E1-20C6-4C61-803A-1D258D856D76}" type="parTrans" cxnId="{FDC21231-C435-46F8-83B8-E52F320C8E8B}">
      <dgm:prSet/>
      <dgm:spPr/>
      <dgm:t>
        <a:bodyPr/>
        <a:lstStyle/>
        <a:p>
          <a:endParaRPr lang="zh-CN" altLang="en-US"/>
        </a:p>
      </dgm:t>
    </dgm:pt>
    <dgm:pt modelId="{ADD60BF4-41E5-47B4-B864-96875E67B5A7}" type="sibTrans" cxnId="{FDC21231-C435-46F8-83B8-E52F320C8E8B}">
      <dgm:prSet/>
      <dgm:spPr/>
      <dgm:t>
        <a:bodyPr/>
        <a:lstStyle/>
        <a:p>
          <a:endParaRPr lang="zh-CN" altLang="en-US"/>
        </a:p>
      </dgm:t>
    </dgm:pt>
    <dgm:pt modelId="{A70BB991-6204-49D5-9723-F35F7BAE7128}">
      <dgm:prSet phldrT="[文本]"/>
      <dgm:spPr/>
      <dgm:t>
        <a:bodyPr/>
        <a:lstStyle/>
        <a:p>
          <a:r>
            <a:rPr lang="zh-CN" altLang="en-US" dirty="0"/>
            <a:t>构造原型</a:t>
          </a:r>
        </a:p>
      </dgm:t>
    </dgm:pt>
    <dgm:pt modelId="{FBE84222-2B54-4A2B-AC1F-B5B4C4770B47}" type="parTrans" cxnId="{371A4409-0148-49FB-919C-DF3E1A7E159E}">
      <dgm:prSet/>
      <dgm:spPr/>
      <dgm:t>
        <a:bodyPr/>
        <a:lstStyle/>
        <a:p>
          <a:endParaRPr lang="zh-CN" altLang="en-US"/>
        </a:p>
      </dgm:t>
    </dgm:pt>
    <dgm:pt modelId="{F6D7C0CA-0DE4-47AF-82D1-B96112A79AE4}" type="sibTrans" cxnId="{371A4409-0148-49FB-919C-DF3E1A7E159E}">
      <dgm:prSet/>
      <dgm:spPr/>
      <dgm:t>
        <a:bodyPr/>
        <a:lstStyle/>
        <a:p>
          <a:endParaRPr lang="zh-CN" altLang="en-US"/>
        </a:p>
      </dgm:t>
    </dgm:pt>
    <dgm:pt modelId="{ED54A994-4F8D-4E69-8703-D56C8C885033}">
      <dgm:prSet phldrT="[文本]"/>
      <dgm:spPr/>
      <dgm:t>
        <a:bodyPr/>
        <a:lstStyle/>
        <a:p>
          <a:endParaRPr lang="zh-CN" altLang="en-US" dirty="0"/>
        </a:p>
      </dgm:t>
    </dgm:pt>
    <dgm:pt modelId="{FA2DC0AA-9818-47F3-AEE3-74FE083E2327}" type="parTrans" cxnId="{D8E04778-9121-4EB1-9D6F-D5019F35283E}">
      <dgm:prSet/>
      <dgm:spPr/>
      <dgm:t>
        <a:bodyPr/>
        <a:lstStyle/>
        <a:p>
          <a:endParaRPr lang="zh-CN" altLang="en-US"/>
        </a:p>
      </dgm:t>
    </dgm:pt>
    <dgm:pt modelId="{15EE2274-C953-45AA-BB13-65894D14A0E8}" type="sibTrans" cxnId="{D8E04778-9121-4EB1-9D6F-D5019F35283E}">
      <dgm:prSet/>
      <dgm:spPr/>
      <dgm:t>
        <a:bodyPr/>
        <a:lstStyle/>
        <a:p>
          <a:endParaRPr lang="zh-CN" altLang="en-US"/>
        </a:p>
      </dgm:t>
    </dgm:pt>
    <dgm:pt modelId="{551ADC50-9057-45EA-9B28-194AAD6EF5D9}">
      <dgm:prSet phldrT="[文本]"/>
      <dgm:spPr/>
      <dgm:t>
        <a:bodyPr/>
        <a:lstStyle/>
        <a:p>
          <a:r>
            <a:rPr lang="zh-CN" altLang="en-US" dirty="0"/>
            <a:t>原型</a:t>
          </a:r>
        </a:p>
      </dgm:t>
    </dgm:pt>
    <dgm:pt modelId="{8722A5C3-0887-4B84-AF75-D93B9A8CE339}" type="parTrans" cxnId="{814B5F1A-052E-410D-837E-80BB3556FF02}">
      <dgm:prSet/>
      <dgm:spPr/>
      <dgm:t>
        <a:bodyPr/>
        <a:lstStyle/>
        <a:p>
          <a:endParaRPr lang="zh-CN" altLang="en-US"/>
        </a:p>
      </dgm:t>
    </dgm:pt>
    <dgm:pt modelId="{A2308325-8DEA-4778-A2A1-2363FC5C18D9}" type="sibTrans" cxnId="{814B5F1A-052E-410D-837E-80BB3556FF02}">
      <dgm:prSet/>
      <dgm:spPr/>
      <dgm:t>
        <a:bodyPr/>
        <a:lstStyle/>
        <a:p>
          <a:endParaRPr lang="zh-CN" altLang="en-US"/>
        </a:p>
      </dgm:t>
    </dgm:pt>
    <dgm:pt modelId="{53A7247F-510B-4F2E-9B71-12254BEBB1F7}">
      <dgm:prSet phldrT="[文本]"/>
      <dgm:spPr/>
      <dgm:t>
        <a:bodyPr/>
        <a:lstStyle/>
        <a:p>
          <a:r>
            <a:rPr lang="zh-CN" altLang="en-US" dirty="0"/>
            <a:t>运行原型</a:t>
          </a:r>
        </a:p>
      </dgm:t>
    </dgm:pt>
    <dgm:pt modelId="{BD7F7369-7755-4932-9739-07BE80715866}" type="parTrans" cxnId="{4581F533-9947-4823-A432-B252C8FE63A7}">
      <dgm:prSet/>
      <dgm:spPr/>
      <dgm:t>
        <a:bodyPr/>
        <a:lstStyle/>
        <a:p>
          <a:endParaRPr lang="zh-CN" altLang="en-US"/>
        </a:p>
      </dgm:t>
    </dgm:pt>
    <dgm:pt modelId="{C3C23CA6-1239-4131-9E00-3853640F6C25}" type="sibTrans" cxnId="{4581F533-9947-4823-A432-B252C8FE63A7}">
      <dgm:prSet/>
      <dgm:spPr/>
      <dgm:t>
        <a:bodyPr/>
        <a:lstStyle/>
        <a:p>
          <a:endParaRPr lang="zh-CN" altLang="en-US"/>
        </a:p>
      </dgm:t>
    </dgm:pt>
    <dgm:pt modelId="{58981489-0069-436E-A67F-B245EEC55581}">
      <dgm:prSet phldrT="[文本]"/>
      <dgm:spPr/>
      <dgm:t>
        <a:bodyPr/>
        <a:lstStyle/>
        <a:p>
          <a:endParaRPr lang="zh-CN" altLang="en-US" dirty="0"/>
        </a:p>
      </dgm:t>
    </dgm:pt>
    <dgm:pt modelId="{393DAD33-5BA9-47C6-B6C8-6D8A3F553ED1}" type="parTrans" cxnId="{16F80D4C-AB31-4024-AD43-23CC3EBBBD56}">
      <dgm:prSet/>
      <dgm:spPr/>
      <dgm:t>
        <a:bodyPr/>
        <a:lstStyle/>
        <a:p>
          <a:endParaRPr lang="zh-CN" altLang="en-US"/>
        </a:p>
      </dgm:t>
    </dgm:pt>
    <dgm:pt modelId="{8D5EA2A0-4DF4-4161-814B-75B881C244E5}" type="sibTrans" cxnId="{16F80D4C-AB31-4024-AD43-23CC3EBBBD56}">
      <dgm:prSet/>
      <dgm:spPr/>
      <dgm:t>
        <a:bodyPr/>
        <a:lstStyle/>
        <a:p>
          <a:endParaRPr lang="zh-CN" altLang="en-US"/>
        </a:p>
      </dgm:t>
    </dgm:pt>
    <dgm:pt modelId="{6485C4F0-036E-4362-8920-0ECE6048828B}">
      <dgm:prSet phldrT="[文本]"/>
      <dgm:spPr/>
      <dgm:t>
        <a:bodyPr/>
        <a:lstStyle/>
        <a:p>
          <a:r>
            <a:rPr lang="zh-CN" altLang="en-US" dirty="0"/>
            <a:t>评价原型</a:t>
          </a:r>
        </a:p>
      </dgm:t>
    </dgm:pt>
    <dgm:pt modelId="{CB14A9D4-0025-49E6-832F-EB3913DEC08D}" type="parTrans" cxnId="{6A79A6CB-8974-4044-955D-4CDF2222988F}">
      <dgm:prSet/>
      <dgm:spPr/>
      <dgm:t>
        <a:bodyPr/>
        <a:lstStyle/>
        <a:p>
          <a:endParaRPr lang="zh-CN" altLang="en-US"/>
        </a:p>
      </dgm:t>
    </dgm:pt>
    <dgm:pt modelId="{117DB762-E2AD-4F5D-A370-6F99A55A3661}" type="sibTrans" cxnId="{6A79A6CB-8974-4044-955D-4CDF2222988F}">
      <dgm:prSet/>
      <dgm:spPr/>
      <dgm:t>
        <a:bodyPr/>
        <a:lstStyle/>
        <a:p>
          <a:endParaRPr lang="zh-CN" altLang="en-US"/>
        </a:p>
      </dgm:t>
    </dgm:pt>
    <dgm:pt modelId="{C8A5E119-B97C-4E9E-BF71-EAEC256F0D18}">
      <dgm:prSet phldrT="[文本]"/>
      <dgm:spPr/>
      <dgm:t>
        <a:bodyPr/>
        <a:lstStyle/>
        <a:p>
          <a:endParaRPr lang="zh-CN" altLang="en-US" dirty="0"/>
        </a:p>
      </dgm:t>
    </dgm:pt>
    <dgm:pt modelId="{5706F9FB-08D5-4FBB-AD50-83AB17F23474}" type="parTrans" cxnId="{7E9E9C99-8EF0-49CF-AFDA-A3A30DE63D63}">
      <dgm:prSet/>
      <dgm:spPr/>
      <dgm:t>
        <a:bodyPr/>
        <a:lstStyle/>
        <a:p>
          <a:endParaRPr lang="zh-CN" altLang="en-US"/>
        </a:p>
      </dgm:t>
    </dgm:pt>
    <dgm:pt modelId="{D869A3DA-0A77-4493-9395-EC317BD79626}" type="sibTrans" cxnId="{7E9E9C99-8EF0-49CF-AFDA-A3A30DE63D63}">
      <dgm:prSet/>
      <dgm:spPr/>
      <dgm:t>
        <a:bodyPr/>
        <a:lstStyle/>
        <a:p>
          <a:endParaRPr lang="zh-CN" altLang="en-US"/>
        </a:p>
      </dgm:t>
    </dgm:pt>
    <dgm:pt modelId="{0D389252-20CD-4A74-A4DD-DA0A7A6321B0}">
      <dgm:prSet phldrT="[文本]"/>
      <dgm:spPr/>
      <dgm:t>
        <a:bodyPr/>
        <a:lstStyle/>
        <a:p>
          <a:r>
            <a:rPr lang="zh-CN" altLang="en-US" dirty="0"/>
            <a:t>修改意见</a:t>
          </a:r>
        </a:p>
      </dgm:t>
    </dgm:pt>
    <dgm:pt modelId="{D3873306-3165-4C2E-ACD6-CBE2FB9EFFE9}" type="parTrans" cxnId="{CDB4C1E6-A9B6-492C-92BF-967A5BC7CFDF}">
      <dgm:prSet/>
      <dgm:spPr/>
      <dgm:t>
        <a:bodyPr/>
        <a:lstStyle/>
        <a:p>
          <a:endParaRPr lang="zh-CN" altLang="en-US"/>
        </a:p>
      </dgm:t>
    </dgm:pt>
    <dgm:pt modelId="{AF842F71-BCA0-4BBE-BE77-14239AB61ADC}" type="sibTrans" cxnId="{CDB4C1E6-A9B6-492C-92BF-967A5BC7CFDF}">
      <dgm:prSet/>
      <dgm:spPr/>
      <dgm:t>
        <a:bodyPr/>
        <a:lstStyle/>
        <a:p>
          <a:endParaRPr lang="zh-CN" altLang="en-US"/>
        </a:p>
      </dgm:t>
    </dgm:pt>
    <dgm:pt modelId="{60A8A78E-25EC-4D08-81E8-A74C93753E53}">
      <dgm:prSet phldrT="[文本]"/>
      <dgm:spPr/>
      <dgm:t>
        <a:bodyPr/>
        <a:lstStyle/>
        <a:p>
          <a:endParaRPr lang="zh-CN" altLang="en-US" dirty="0"/>
        </a:p>
      </dgm:t>
    </dgm:pt>
    <dgm:pt modelId="{2F14892F-AFEC-4983-8A0E-930A545A63A3}" type="parTrans" cxnId="{876496BB-1128-46A4-843B-F5117CBFDD52}">
      <dgm:prSet/>
      <dgm:spPr/>
      <dgm:t>
        <a:bodyPr/>
        <a:lstStyle/>
        <a:p>
          <a:endParaRPr lang="zh-CN" altLang="en-US"/>
        </a:p>
      </dgm:t>
    </dgm:pt>
    <dgm:pt modelId="{61D2BE8E-5C5B-47F0-B15C-3C799178AFFD}" type="sibTrans" cxnId="{876496BB-1128-46A4-843B-F5117CBFDD52}">
      <dgm:prSet/>
      <dgm:spPr/>
      <dgm:t>
        <a:bodyPr/>
        <a:lstStyle/>
        <a:p>
          <a:endParaRPr lang="zh-CN" altLang="en-US"/>
        </a:p>
      </dgm:t>
    </dgm:pt>
    <dgm:pt modelId="{9369E60D-44F5-4472-9F36-76AD4D86E7FB}">
      <dgm:prSet phldrT="[文本]"/>
      <dgm:spPr/>
      <dgm:t>
        <a:bodyPr/>
        <a:lstStyle/>
        <a:p>
          <a:r>
            <a:rPr lang="en-US" altLang="zh-CN" dirty="0"/>
            <a:t> </a:t>
          </a:r>
          <a:endParaRPr lang="zh-CN" altLang="en-US" dirty="0"/>
        </a:p>
      </dgm:t>
    </dgm:pt>
    <dgm:pt modelId="{05F74741-325C-4838-BBAC-895569869B72}" type="sibTrans" cxnId="{5FAE0A2E-91D2-4F01-B573-1C4315545AE8}">
      <dgm:prSet/>
      <dgm:spPr/>
      <dgm:t>
        <a:bodyPr/>
        <a:lstStyle/>
        <a:p>
          <a:endParaRPr lang="zh-CN" altLang="en-US"/>
        </a:p>
      </dgm:t>
    </dgm:pt>
    <dgm:pt modelId="{A4330BBD-52F2-465D-AC37-832BB481622D}" type="parTrans" cxnId="{5FAE0A2E-91D2-4F01-B573-1C4315545AE8}">
      <dgm:prSet/>
      <dgm:spPr/>
      <dgm:t>
        <a:bodyPr/>
        <a:lstStyle/>
        <a:p>
          <a:endParaRPr lang="zh-CN" altLang="en-US"/>
        </a:p>
      </dgm:t>
    </dgm:pt>
    <dgm:pt modelId="{20CF324C-F5C8-4155-B11F-4B2CBDF6F8DF}" type="pres">
      <dgm:prSet presAssocID="{F8F76B28-6427-4187-9BD4-4DAA0BFD0FD6}" presName="linearFlow" presStyleCnt="0">
        <dgm:presLayoutVars>
          <dgm:dir/>
          <dgm:animLvl val="lvl"/>
          <dgm:resizeHandles val="exact"/>
        </dgm:presLayoutVars>
      </dgm:prSet>
      <dgm:spPr/>
    </dgm:pt>
    <dgm:pt modelId="{D76B1469-56C3-41A5-97FD-0A785E764706}" type="pres">
      <dgm:prSet presAssocID="{040D0600-739E-42E5-891C-AAD87CDD860E}" presName="composite" presStyleCnt="0"/>
      <dgm:spPr/>
    </dgm:pt>
    <dgm:pt modelId="{CBC05824-F999-4276-A309-997B3B7EF9CD}" type="pres">
      <dgm:prSet presAssocID="{040D0600-739E-42E5-891C-AAD87CDD860E}" presName="parentText" presStyleLbl="alignNode1" presStyleIdx="0" presStyleCnt="7">
        <dgm:presLayoutVars>
          <dgm:chMax val="1"/>
          <dgm:bulletEnabled val="1"/>
        </dgm:presLayoutVars>
      </dgm:prSet>
      <dgm:spPr/>
    </dgm:pt>
    <dgm:pt modelId="{90590829-FD11-4221-A3C4-64874ED83FD1}" type="pres">
      <dgm:prSet presAssocID="{040D0600-739E-42E5-891C-AAD87CDD860E}" presName="descendantText" presStyleLbl="alignAcc1" presStyleIdx="0" presStyleCnt="7">
        <dgm:presLayoutVars>
          <dgm:bulletEnabled val="1"/>
        </dgm:presLayoutVars>
      </dgm:prSet>
      <dgm:spPr/>
    </dgm:pt>
    <dgm:pt modelId="{6A6379FC-5533-4ED9-8544-885923323861}" type="pres">
      <dgm:prSet presAssocID="{EE4175C7-811B-4FBA-859A-D9915170A268}" presName="sp" presStyleCnt="0"/>
      <dgm:spPr/>
    </dgm:pt>
    <dgm:pt modelId="{2CA2A6FA-2BA4-4972-9FD1-D9DFBB1153B1}" type="pres">
      <dgm:prSet presAssocID="{25BB6454-45C8-4473-A6BD-8B82F9A2A60F}" presName="composite" presStyleCnt="0"/>
      <dgm:spPr/>
    </dgm:pt>
    <dgm:pt modelId="{80D92EE2-13DF-466F-B8CB-4608CD671B7A}" type="pres">
      <dgm:prSet presAssocID="{25BB6454-45C8-4473-A6BD-8B82F9A2A60F}" presName="parentText" presStyleLbl="alignNode1" presStyleIdx="1" presStyleCnt="7">
        <dgm:presLayoutVars>
          <dgm:chMax val="1"/>
          <dgm:bulletEnabled val="1"/>
        </dgm:presLayoutVars>
      </dgm:prSet>
      <dgm:spPr/>
    </dgm:pt>
    <dgm:pt modelId="{3CD6339A-AEF4-49AA-8F54-0A59DF787F56}" type="pres">
      <dgm:prSet presAssocID="{25BB6454-45C8-4473-A6BD-8B82F9A2A60F}" presName="descendantText" presStyleLbl="alignAcc1" presStyleIdx="1" presStyleCnt="7">
        <dgm:presLayoutVars>
          <dgm:bulletEnabled val="1"/>
        </dgm:presLayoutVars>
      </dgm:prSet>
      <dgm:spPr/>
    </dgm:pt>
    <dgm:pt modelId="{322235D7-EFD1-4823-9018-75E4CB6B9153}" type="pres">
      <dgm:prSet presAssocID="{0502E76A-B3A7-47A8-B717-2D769C6C5A82}" presName="sp" presStyleCnt="0"/>
      <dgm:spPr/>
    </dgm:pt>
    <dgm:pt modelId="{97AB710D-4EC0-4EC3-A344-CD3F068EC8A1}" type="pres">
      <dgm:prSet presAssocID="{9369E60D-44F5-4472-9F36-76AD4D86E7FB}" presName="composite" presStyleCnt="0"/>
      <dgm:spPr/>
    </dgm:pt>
    <dgm:pt modelId="{D2F5A9B1-4DB5-4767-88D7-62B892A5F4A9}" type="pres">
      <dgm:prSet presAssocID="{9369E60D-44F5-4472-9F36-76AD4D86E7FB}" presName="parentText" presStyleLbl="alignNode1" presStyleIdx="2" presStyleCnt="7">
        <dgm:presLayoutVars>
          <dgm:chMax val="1"/>
          <dgm:bulletEnabled val="1"/>
        </dgm:presLayoutVars>
      </dgm:prSet>
      <dgm:spPr/>
    </dgm:pt>
    <dgm:pt modelId="{9963BA4B-0F74-4952-9320-CF0BB15CA525}" type="pres">
      <dgm:prSet presAssocID="{9369E60D-44F5-4472-9F36-76AD4D86E7FB}" presName="descendantText" presStyleLbl="alignAcc1" presStyleIdx="2" presStyleCnt="7">
        <dgm:presLayoutVars>
          <dgm:bulletEnabled val="1"/>
        </dgm:presLayoutVars>
      </dgm:prSet>
      <dgm:spPr/>
    </dgm:pt>
    <dgm:pt modelId="{278BEDCE-91E8-49BE-AED0-AD5D6E017B6A}" type="pres">
      <dgm:prSet presAssocID="{05F74741-325C-4838-BBAC-895569869B72}" presName="sp" presStyleCnt="0"/>
      <dgm:spPr/>
    </dgm:pt>
    <dgm:pt modelId="{4910399C-E794-4792-A7B9-368FC9F79E72}" type="pres">
      <dgm:prSet presAssocID="{ED54A994-4F8D-4E69-8703-D56C8C885033}" presName="composite" presStyleCnt="0"/>
      <dgm:spPr/>
    </dgm:pt>
    <dgm:pt modelId="{EAC9DC2B-B3CC-4CD1-BC0D-13238B3D0759}" type="pres">
      <dgm:prSet presAssocID="{ED54A994-4F8D-4E69-8703-D56C8C885033}" presName="parentText" presStyleLbl="alignNode1" presStyleIdx="3" presStyleCnt="7">
        <dgm:presLayoutVars>
          <dgm:chMax val="1"/>
          <dgm:bulletEnabled val="1"/>
        </dgm:presLayoutVars>
      </dgm:prSet>
      <dgm:spPr/>
    </dgm:pt>
    <dgm:pt modelId="{A768F9C3-EBAC-40EF-8A59-EF5AC062C74E}" type="pres">
      <dgm:prSet presAssocID="{ED54A994-4F8D-4E69-8703-D56C8C885033}" presName="descendantText" presStyleLbl="alignAcc1" presStyleIdx="3" presStyleCnt="7">
        <dgm:presLayoutVars>
          <dgm:bulletEnabled val="1"/>
        </dgm:presLayoutVars>
      </dgm:prSet>
      <dgm:spPr/>
    </dgm:pt>
    <dgm:pt modelId="{E821D8E3-2F07-457D-8257-4D89DBBE9CF5}" type="pres">
      <dgm:prSet presAssocID="{15EE2274-C953-45AA-BB13-65894D14A0E8}" presName="sp" presStyleCnt="0"/>
      <dgm:spPr/>
    </dgm:pt>
    <dgm:pt modelId="{6A3936E3-8A7A-4603-9E15-FF72DF3E2E44}" type="pres">
      <dgm:prSet presAssocID="{58981489-0069-436E-A67F-B245EEC55581}" presName="composite" presStyleCnt="0"/>
      <dgm:spPr/>
    </dgm:pt>
    <dgm:pt modelId="{6E16C4D1-6DB3-4D35-89B0-8DFB91361C50}" type="pres">
      <dgm:prSet presAssocID="{58981489-0069-436E-A67F-B245EEC55581}" presName="parentText" presStyleLbl="alignNode1" presStyleIdx="4" presStyleCnt="7">
        <dgm:presLayoutVars>
          <dgm:chMax val="1"/>
          <dgm:bulletEnabled val="1"/>
        </dgm:presLayoutVars>
      </dgm:prSet>
      <dgm:spPr/>
    </dgm:pt>
    <dgm:pt modelId="{ABE67C33-D9AA-478D-A151-2A9A268B1068}" type="pres">
      <dgm:prSet presAssocID="{58981489-0069-436E-A67F-B245EEC55581}" presName="descendantText" presStyleLbl="alignAcc1" presStyleIdx="4" presStyleCnt="7">
        <dgm:presLayoutVars>
          <dgm:bulletEnabled val="1"/>
        </dgm:presLayoutVars>
      </dgm:prSet>
      <dgm:spPr/>
    </dgm:pt>
    <dgm:pt modelId="{9E41FD5A-71DF-4235-B379-2AA1A875BC98}" type="pres">
      <dgm:prSet presAssocID="{8D5EA2A0-4DF4-4161-814B-75B881C244E5}" presName="sp" presStyleCnt="0"/>
      <dgm:spPr/>
    </dgm:pt>
    <dgm:pt modelId="{0491D6F5-692F-4573-853B-2583934778A9}" type="pres">
      <dgm:prSet presAssocID="{C8A5E119-B97C-4E9E-BF71-EAEC256F0D18}" presName="composite" presStyleCnt="0"/>
      <dgm:spPr/>
    </dgm:pt>
    <dgm:pt modelId="{567D31E5-8400-4372-A8E8-1A032CB79542}" type="pres">
      <dgm:prSet presAssocID="{C8A5E119-B97C-4E9E-BF71-EAEC256F0D18}" presName="parentText" presStyleLbl="alignNode1" presStyleIdx="5" presStyleCnt="7">
        <dgm:presLayoutVars>
          <dgm:chMax val="1"/>
          <dgm:bulletEnabled val="1"/>
        </dgm:presLayoutVars>
      </dgm:prSet>
      <dgm:spPr/>
    </dgm:pt>
    <dgm:pt modelId="{A5B0A418-11E4-4849-A95B-C4FE10618B87}" type="pres">
      <dgm:prSet presAssocID="{C8A5E119-B97C-4E9E-BF71-EAEC256F0D18}" presName="descendantText" presStyleLbl="alignAcc1" presStyleIdx="5" presStyleCnt="7">
        <dgm:presLayoutVars>
          <dgm:bulletEnabled val="1"/>
        </dgm:presLayoutVars>
      </dgm:prSet>
      <dgm:spPr/>
    </dgm:pt>
    <dgm:pt modelId="{393182AB-8314-49EB-86A9-AF115FE244ED}" type="pres">
      <dgm:prSet presAssocID="{D869A3DA-0A77-4493-9395-EC317BD79626}" presName="sp" presStyleCnt="0"/>
      <dgm:spPr/>
    </dgm:pt>
    <dgm:pt modelId="{1EED2FD8-87AA-4417-93CE-96ED34FF7751}" type="pres">
      <dgm:prSet presAssocID="{60A8A78E-25EC-4D08-81E8-A74C93753E53}" presName="composite" presStyleCnt="0"/>
      <dgm:spPr/>
    </dgm:pt>
    <dgm:pt modelId="{DAF7DBDC-4901-4610-A54F-2B94AD884465}" type="pres">
      <dgm:prSet presAssocID="{60A8A78E-25EC-4D08-81E8-A74C93753E53}" presName="parentText" presStyleLbl="alignNode1" presStyleIdx="6" presStyleCnt="7">
        <dgm:presLayoutVars>
          <dgm:chMax val="1"/>
          <dgm:bulletEnabled val="1"/>
        </dgm:presLayoutVars>
      </dgm:prSet>
      <dgm:spPr/>
    </dgm:pt>
    <dgm:pt modelId="{B4992D84-8836-4E7B-AD46-8CCB887E7B0C}" type="pres">
      <dgm:prSet presAssocID="{60A8A78E-25EC-4D08-81E8-A74C93753E53}" presName="descendantText" presStyleLbl="alignAcc1" presStyleIdx="6" presStyleCnt="7">
        <dgm:presLayoutVars>
          <dgm:bulletEnabled val="1"/>
        </dgm:presLayoutVars>
      </dgm:prSet>
      <dgm:spPr/>
    </dgm:pt>
  </dgm:ptLst>
  <dgm:cxnLst>
    <dgm:cxn modelId="{371A4409-0148-49FB-919C-DF3E1A7E159E}" srcId="{9369E60D-44F5-4472-9F36-76AD4D86E7FB}" destId="{A70BB991-6204-49D5-9723-F35F7BAE7128}" srcOrd="0" destOrd="0" parTransId="{FBE84222-2B54-4A2B-AC1F-B5B4C4770B47}" sibTransId="{F6D7C0CA-0DE4-47AF-82D1-B96112A79AE4}"/>
    <dgm:cxn modelId="{814B5F1A-052E-410D-837E-80BB3556FF02}" srcId="{ED54A994-4F8D-4E69-8703-D56C8C885033}" destId="{551ADC50-9057-45EA-9B28-194AAD6EF5D9}" srcOrd="0" destOrd="0" parTransId="{8722A5C3-0887-4B84-AF75-D93B9A8CE339}" sibTransId="{A2308325-8DEA-4778-A2A1-2363FC5C18D9}"/>
    <dgm:cxn modelId="{AB393D1C-D09A-4F44-BE31-E8C9CCDE5430}" srcId="{F8F76B28-6427-4187-9BD4-4DAA0BFD0FD6}" destId="{25BB6454-45C8-4473-A6BD-8B82F9A2A60F}" srcOrd="1" destOrd="0" parTransId="{49BD14C0-3E9A-4E7D-8AC9-3D7437D1D01E}" sibTransId="{0502E76A-B3A7-47A8-B717-2D769C6C5A82}"/>
    <dgm:cxn modelId="{5FAE0A2E-91D2-4F01-B573-1C4315545AE8}" srcId="{F8F76B28-6427-4187-9BD4-4DAA0BFD0FD6}" destId="{9369E60D-44F5-4472-9F36-76AD4D86E7FB}" srcOrd="2" destOrd="0" parTransId="{A4330BBD-52F2-465D-AC37-832BB481622D}" sibTransId="{05F74741-325C-4838-BBAC-895569869B72}"/>
    <dgm:cxn modelId="{85AE602E-2D00-440C-9B71-C4BA1EF0C720}" type="presOf" srcId="{F8F76B28-6427-4187-9BD4-4DAA0BFD0FD6}" destId="{20CF324C-F5C8-4155-B11F-4B2CBDF6F8DF}" srcOrd="0" destOrd="0" presId="urn:microsoft.com/office/officeart/2005/8/layout/chevron2"/>
    <dgm:cxn modelId="{FDC21231-C435-46F8-83B8-E52F320C8E8B}" srcId="{25BB6454-45C8-4473-A6BD-8B82F9A2A60F}" destId="{5E040CA3-8BCA-4BA1-876A-6CAB9DFE733B}" srcOrd="0" destOrd="0" parTransId="{4F8707E1-20C6-4C61-803A-1D258D856D76}" sibTransId="{ADD60BF4-41E5-47B4-B864-96875E67B5A7}"/>
    <dgm:cxn modelId="{4581F533-9947-4823-A432-B252C8FE63A7}" srcId="{58981489-0069-436E-A67F-B245EEC55581}" destId="{53A7247F-510B-4F2E-9B71-12254BEBB1F7}" srcOrd="0" destOrd="0" parTransId="{BD7F7369-7755-4932-9739-07BE80715866}" sibTransId="{C3C23CA6-1239-4131-9E00-3853640F6C25}"/>
    <dgm:cxn modelId="{9404D738-6CF4-403C-B651-C4995CD86C31}" type="presOf" srcId="{4D19CD74-5265-443B-9230-1AB16EE28763}" destId="{90590829-FD11-4221-A3C4-64874ED83FD1}" srcOrd="0" destOrd="0" presId="urn:microsoft.com/office/officeart/2005/8/layout/chevron2"/>
    <dgm:cxn modelId="{E8B4563D-A6D7-4C59-BED3-D025DB709D12}" type="presOf" srcId="{25BB6454-45C8-4473-A6BD-8B82F9A2A60F}" destId="{80D92EE2-13DF-466F-B8CB-4608CD671B7A}" srcOrd="0" destOrd="0" presId="urn:microsoft.com/office/officeart/2005/8/layout/chevron2"/>
    <dgm:cxn modelId="{04C2635E-BA4F-4FFB-8B73-08B82ED425C5}" type="presOf" srcId="{551ADC50-9057-45EA-9B28-194AAD6EF5D9}" destId="{A768F9C3-EBAC-40EF-8A59-EF5AC062C74E}" srcOrd="0" destOrd="0" presId="urn:microsoft.com/office/officeart/2005/8/layout/chevron2"/>
    <dgm:cxn modelId="{4CD33B60-906E-4A8E-B90B-84BD106FF141}" type="presOf" srcId="{040D0600-739E-42E5-891C-AAD87CDD860E}" destId="{CBC05824-F999-4276-A309-997B3B7EF9CD}" srcOrd="0" destOrd="0" presId="urn:microsoft.com/office/officeart/2005/8/layout/chevron2"/>
    <dgm:cxn modelId="{E5850541-1E43-4004-AEE4-BA86098B8D0B}" type="presOf" srcId="{0D389252-20CD-4A74-A4DD-DA0A7A6321B0}" destId="{B4992D84-8836-4E7B-AD46-8CCB887E7B0C}" srcOrd="0" destOrd="0" presId="urn:microsoft.com/office/officeart/2005/8/layout/chevron2"/>
    <dgm:cxn modelId="{C6DD8E62-27B9-4191-BE87-94DDA36E9055}" type="presOf" srcId="{5E040CA3-8BCA-4BA1-876A-6CAB9DFE733B}" destId="{3CD6339A-AEF4-49AA-8F54-0A59DF787F56}" srcOrd="0" destOrd="0" presId="urn:microsoft.com/office/officeart/2005/8/layout/chevron2"/>
    <dgm:cxn modelId="{2481AC49-2614-4464-B821-690A91CEC691}" type="presOf" srcId="{C8A5E119-B97C-4E9E-BF71-EAEC256F0D18}" destId="{567D31E5-8400-4372-A8E8-1A032CB79542}" srcOrd="0" destOrd="0" presId="urn:microsoft.com/office/officeart/2005/8/layout/chevron2"/>
    <dgm:cxn modelId="{16F80D4C-AB31-4024-AD43-23CC3EBBBD56}" srcId="{F8F76B28-6427-4187-9BD4-4DAA0BFD0FD6}" destId="{58981489-0069-436E-A67F-B245EEC55581}" srcOrd="4" destOrd="0" parTransId="{393DAD33-5BA9-47C6-B6C8-6D8A3F553ED1}" sibTransId="{8D5EA2A0-4DF4-4161-814B-75B881C244E5}"/>
    <dgm:cxn modelId="{E7BB5A73-FAAE-409C-9DC3-A272A6F3FDC6}" srcId="{040D0600-739E-42E5-891C-AAD87CDD860E}" destId="{4D19CD74-5265-443B-9230-1AB16EE28763}" srcOrd="0" destOrd="0" parTransId="{72A59A48-C7B4-4E4B-AFC6-ECA18992423F}" sibTransId="{9BACDD6D-1512-47B0-B28F-CE6604C62ACC}"/>
    <dgm:cxn modelId="{D8E04778-9121-4EB1-9D6F-D5019F35283E}" srcId="{F8F76B28-6427-4187-9BD4-4DAA0BFD0FD6}" destId="{ED54A994-4F8D-4E69-8703-D56C8C885033}" srcOrd="3" destOrd="0" parTransId="{FA2DC0AA-9818-47F3-AEE3-74FE083E2327}" sibTransId="{15EE2274-C953-45AA-BB13-65894D14A0E8}"/>
    <dgm:cxn modelId="{46379480-9C55-404F-8B91-E2294BA0AD42}" type="presOf" srcId="{60A8A78E-25EC-4D08-81E8-A74C93753E53}" destId="{DAF7DBDC-4901-4610-A54F-2B94AD884465}" srcOrd="0" destOrd="0" presId="urn:microsoft.com/office/officeart/2005/8/layout/chevron2"/>
    <dgm:cxn modelId="{B2820485-200C-4D2A-8D6C-1EDF5E5CA8DA}" type="presOf" srcId="{6485C4F0-036E-4362-8920-0ECE6048828B}" destId="{A5B0A418-11E4-4849-A95B-C4FE10618B87}" srcOrd="0" destOrd="0" presId="urn:microsoft.com/office/officeart/2005/8/layout/chevron2"/>
    <dgm:cxn modelId="{BF0C0785-21FA-4367-97AB-63AA1052B762}" type="presOf" srcId="{58981489-0069-436E-A67F-B245EEC55581}" destId="{6E16C4D1-6DB3-4D35-89B0-8DFB91361C50}" srcOrd="0" destOrd="0" presId="urn:microsoft.com/office/officeart/2005/8/layout/chevron2"/>
    <dgm:cxn modelId="{7E9E9C99-8EF0-49CF-AFDA-A3A30DE63D63}" srcId="{F8F76B28-6427-4187-9BD4-4DAA0BFD0FD6}" destId="{C8A5E119-B97C-4E9E-BF71-EAEC256F0D18}" srcOrd="5" destOrd="0" parTransId="{5706F9FB-08D5-4FBB-AD50-83AB17F23474}" sibTransId="{D869A3DA-0A77-4493-9395-EC317BD79626}"/>
    <dgm:cxn modelId="{A4481CB3-E81E-4A1F-9F4D-C76920E42D9B}" srcId="{F8F76B28-6427-4187-9BD4-4DAA0BFD0FD6}" destId="{040D0600-739E-42E5-891C-AAD87CDD860E}" srcOrd="0" destOrd="0" parTransId="{9087AB8D-A6D0-4FBD-9CB3-342B928EB85D}" sibTransId="{EE4175C7-811B-4FBA-859A-D9915170A268}"/>
    <dgm:cxn modelId="{607EBBBA-3F5C-451D-BF39-4A4E015C5AFD}" type="presOf" srcId="{ED54A994-4F8D-4E69-8703-D56C8C885033}" destId="{EAC9DC2B-B3CC-4CD1-BC0D-13238B3D0759}" srcOrd="0" destOrd="0" presId="urn:microsoft.com/office/officeart/2005/8/layout/chevron2"/>
    <dgm:cxn modelId="{876496BB-1128-46A4-843B-F5117CBFDD52}" srcId="{F8F76B28-6427-4187-9BD4-4DAA0BFD0FD6}" destId="{60A8A78E-25EC-4D08-81E8-A74C93753E53}" srcOrd="6" destOrd="0" parTransId="{2F14892F-AFEC-4983-8A0E-930A545A63A3}" sibTransId="{61D2BE8E-5C5B-47F0-B15C-3C799178AFFD}"/>
    <dgm:cxn modelId="{6A79A6CB-8974-4044-955D-4CDF2222988F}" srcId="{C8A5E119-B97C-4E9E-BF71-EAEC256F0D18}" destId="{6485C4F0-036E-4362-8920-0ECE6048828B}" srcOrd="0" destOrd="0" parTransId="{CB14A9D4-0025-49E6-832F-EB3913DEC08D}" sibTransId="{117DB762-E2AD-4F5D-A370-6F99A55A3661}"/>
    <dgm:cxn modelId="{C95377D7-06A3-451A-AC2A-42C5584FE5AB}" type="presOf" srcId="{9369E60D-44F5-4472-9F36-76AD4D86E7FB}" destId="{D2F5A9B1-4DB5-4767-88D7-62B892A5F4A9}" srcOrd="0" destOrd="0" presId="urn:microsoft.com/office/officeart/2005/8/layout/chevron2"/>
    <dgm:cxn modelId="{0B3116DE-EBC8-46D3-8D13-C83B999315FB}" type="presOf" srcId="{A70BB991-6204-49D5-9723-F35F7BAE7128}" destId="{9963BA4B-0F74-4952-9320-CF0BB15CA525}" srcOrd="0" destOrd="0" presId="urn:microsoft.com/office/officeart/2005/8/layout/chevron2"/>
    <dgm:cxn modelId="{FC174FE0-A2E8-4509-95A4-FEB0F756FA4C}" type="presOf" srcId="{53A7247F-510B-4F2E-9B71-12254BEBB1F7}" destId="{ABE67C33-D9AA-478D-A151-2A9A268B1068}" srcOrd="0" destOrd="0" presId="urn:microsoft.com/office/officeart/2005/8/layout/chevron2"/>
    <dgm:cxn modelId="{CDB4C1E6-A9B6-492C-92BF-967A5BC7CFDF}" srcId="{60A8A78E-25EC-4D08-81E8-A74C93753E53}" destId="{0D389252-20CD-4A74-A4DD-DA0A7A6321B0}" srcOrd="0" destOrd="0" parTransId="{D3873306-3165-4C2E-ACD6-CBE2FB9EFFE9}" sibTransId="{AF842F71-BCA0-4BBE-BE77-14239AB61ADC}"/>
    <dgm:cxn modelId="{CE336E25-D9BF-4479-943B-058CE92C7BFC}" type="presParOf" srcId="{20CF324C-F5C8-4155-B11F-4B2CBDF6F8DF}" destId="{D76B1469-56C3-41A5-97FD-0A785E764706}" srcOrd="0" destOrd="0" presId="urn:microsoft.com/office/officeart/2005/8/layout/chevron2"/>
    <dgm:cxn modelId="{EABEF975-DAF5-4931-82B7-A183558C9E0F}" type="presParOf" srcId="{D76B1469-56C3-41A5-97FD-0A785E764706}" destId="{CBC05824-F999-4276-A309-997B3B7EF9CD}" srcOrd="0" destOrd="0" presId="urn:microsoft.com/office/officeart/2005/8/layout/chevron2"/>
    <dgm:cxn modelId="{6BFD6C14-026A-466B-B40E-6F7491C718BA}" type="presParOf" srcId="{D76B1469-56C3-41A5-97FD-0A785E764706}" destId="{90590829-FD11-4221-A3C4-64874ED83FD1}" srcOrd="1" destOrd="0" presId="urn:microsoft.com/office/officeart/2005/8/layout/chevron2"/>
    <dgm:cxn modelId="{35DC9DC6-E859-43EB-9B56-990A0650F705}" type="presParOf" srcId="{20CF324C-F5C8-4155-B11F-4B2CBDF6F8DF}" destId="{6A6379FC-5533-4ED9-8544-885923323861}" srcOrd="1" destOrd="0" presId="urn:microsoft.com/office/officeart/2005/8/layout/chevron2"/>
    <dgm:cxn modelId="{BB084EF2-6170-4276-96BA-379B26AE7FCE}" type="presParOf" srcId="{20CF324C-F5C8-4155-B11F-4B2CBDF6F8DF}" destId="{2CA2A6FA-2BA4-4972-9FD1-D9DFBB1153B1}" srcOrd="2" destOrd="0" presId="urn:microsoft.com/office/officeart/2005/8/layout/chevron2"/>
    <dgm:cxn modelId="{FE57384A-D118-4223-81A0-80999DB3D62A}" type="presParOf" srcId="{2CA2A6FA-2BA4-4972-9FD1-D9DFBB1153B1}" destId="{80D92EE2-13DF-466F-B8CB-4608CD671B7A}" srcOrd="0" destOrd="0" presId="urn:microsoft.com/office/officeart/2005/8/layout/chevron2"/>
    <dgm:cxn modelId="{0D526EF2-D356-4C68-9603-DE380FCB2080}" type="presParOf" srcId="{2CA2A6FA-2BA4-4972-9FD1-D9DFBB1153B1}" destId="{3CD6339A-AEF4-49AA-8F54-0A59DF787F56}" srcOrd="1" destOrd="0" presId="urn:microsoft.com/office/officeart/2005/8/layout/chevron2"/>
    <dgm:cxn modelId="{C036F350-C579-4626-9D33-B7F1BCB87D18}" type="presParOf" srcId="{20CF324C-F5C8-4155-B11F-4B2CBDF6F8DF}" destId="{322235D7-EFD1-4823-9018-75E4CB6B9153}" srcOrd="3" destOrd="0" presId="urn:microsoft.com/office/officeart/2005/8/layout/chevron2"/>
    <dgm:cxn modelId="{4AE0D477-C51F-4A00-ACAB-06EB860C31B0}" type="presParOf" srcId="{20CF324C-F5C8-4155-B11F-4B2CBDF6F8DF}" destId="{97AB710D-4EC0-4EC3-A344-CD3F068EC8A1}" srcOrd="4" destOrd="0" presId="urn:microsoft.com/office/officeart/2005/8/layout/chevron2"/>
    <dgm:cxn modelId="{4D22D7DE-3F59-4C19-9176-7288772000FC}" type="presParOf" srcId="{97AB710D-4EC0-4EC3-A344-CD3F068EC8A1}" destId="{D2F5A9B1-4DB5-4767-88D7-62B892A5F4A9}" srcOrd="0" destOrd="0" presId="urn:microsoft.com/office/officeart/2005/8/layout/chevron2"/>
    <dgm:cxn modelId="{B3054158-B22A-472E-8DF7-15655C4E0920}" type="presParOf" srcId="{97AB710D-4EC0-4EC3-A344-CD3F068EC8A1}" destId="{9963BA4B-0F74-4952-9320-CF0BB15CA525}" srcOrd="1" destOrd="0" presId="urn:microsoft.com/office/officeart/2005/8/layout/chevron2"/>
    <dgm:cxn modelId="{1CF552AC-6C9F-4581-A685-93913A475CC0}" type="presParOf" srcId="{20CF324C-F5C8-4155-B11F-4B2CBDF6F8DF}" destId="{278BEDCE-91E8-49BE-AED0-AD5D6E017B6A}" srcOrd="5" destOrd="0" presId="urn:microsoft.com/office/officeart/2005/8/layout/chevron2"/>
    <dgm:cxn modelId="{08BDB01C-0E0D-4C91-92C3-17550EE779EB}" type="presParOf" srcId="{20CF324C-F5C8-4155-B11F-4B2CBDF6F8DF}" destId="{4910399C-E794-4792-A7B9-368FC9F79E72}" srcOrd="6" destOrd="0" presId="urn:microsoft.com/office/officeart/2005/8/layout/chevron2"/>
    <dgm:cxn modelId="{75990E1A-2FBE-45EF-A3DA-F8C4520D1862}" type="presParOf" srcId="{4910399C-E794-4792-A7B9-368FC9F79E72}" destId="{EAC9DC2B-B3CC-4CD1-BC0D-13238B3D0759}" srcOrd="0" destOrd="0" presId="urn:microsoft.com/office/officeart/2005/8/layout/chevron2"/>
    <dgm:cxn modelId="{F493B8DE-D4A8-4A6D-A3EB-4655004146C5}" type="presParOf" srcId="{4910399C-E794-4792-A7B9-368FC9F79E72}" destId="{A768F9C3-EBAC-40EF-8A59-EF5AC062C74E}" srcOrd="1" destOrd="0" presId="urn:microsoft.com/office/officeart/2005/8/layout/chevron2"/>
    <dgm:cxn modelId="{96BE1291-9064-4137-A0E4-6780E1C125D7}" type="presParOf" srcId="{20CF324C-F5C8-4155-B11F-4B2CBDF6F8DF}" destId="{E821D8E3-2F07-457D-8257-4D89DBBE9CF5}" srcOrd="7" destOrd="0" presId="urn:microsoft.com/office/officeart/2005/8/layout/chevron2"/>
    <dgm:cxn modelId="{AB9F22CE-A3CF-4933-AA4D-499445840E07}" type="presParOf" srcId="{20CF324C-F5C8-4155-B11F-4B2CBDF6F8DF}" destId="{6A3936E3-8A7A-4603-9E15-FF72DF3E2E44}" srcOrd="8" destOrd="0" presId="urn:microsoft.com/office/officeart/2005/8/layout/chevron2"/>
    <dgm:cxn modelId="{822A96F5-45BA-4F9B-938D-BD794B0715D7}" type="presParOf" srcId="{6A3936E3-8A7A-4603-9E15-FF72DF3E2E44}" destId="{6E16C4D1-6DB3-4D35-89B0-8DFB91361C50}" srcOrd="0" destOrd="0" presId="urn:microsoft.com/office/officeart/2005/8/layout/chevron2"/>
    <dgm:cxn modelId="{42057D6F-0E3C-435C-B0E2-7F8FAC6AC774}" type="presParOf" srcId="{6A3936E3-8A7A-4603-9E15-FF72DF3E2E44}" destId="{ABE67C33-D9AA-478D-A151-2A9A268B1068}" srcOrd="1" destOrd="0" presId="urn:microsoft.com/office/officeart/2005/8/layout/chevron2"/>
    <dgm:cxn modelId="{8387FF76-784B-4DD8-92FC-492985337959}" type="presParOf" srcId="{20CF324C-F5C8-4155-B11F-4B2CBDF6F8DF}" destId="{9E41FD5A-71DF-4235-B379-2AA1A875BC98}" srcOrd="9" destOrd="0" presId="urn:microsoft.com/office/officeart/2005/8/layout/chevron2"/>
    <dgm:cxn modelId="{740A6FD2-8A6D-4063-B3B4-EFED73287B57}" type="presParOf" srcId="{20CF324C-F5C8-4155-B11F-4B2CBDF6F8DF}" destId="{0491D6F5-692F-4573-853B-2583934778A9}" srcOrd="10" destOrd="0" presId="urn:microsoft.com/office/officeart/2005/8/layout/chevron2"/>
    <dgm:cxn modelId="{57C7E909-2AAB-4C64-96F0-C9BE906B6775}" type="presParOf" srcId="{0491D6F5-692F-4573-853B-2583934778A9}" destId="{567D31E5-8400-4372-A8E8-1A032CB79542}" srcOrd="0" destOrd="0" presId="urn:microsoft.com/office/officeart/2005/8/layout/chevron2"/>
    <dgm:cxn modelId="{CE240EDC-F820-4EE0-9518-EB6D1E47EDAC}" type="presParOf" srcId="{0491D6F5-692F-4573-853B-2583934778A9}" destId="{A5B0A418-11E4-4849-A95B-C4FE10618B87}" srcOrd="1" destOrd="0" presId="urn:microsoft.com/office/officeart/2005/8/layout/chevron2"/>
    <dgm:cxn modelId="{B94BFD01-87AA-4AF3-995F-F16C57757909}" type="presParOf" srcId="{20CF324C-F5C8-4155-B11F-4B2CBDF6F8DF}" destId="{393182AB-8314-49EB-86A9-AF115FE244ED}" srcOrd="11" destOrd="0" presId="urn:microsoft.com/office/officeart/2005/8/layout/chevron2"/>
    <dgm:cxn modelId="{B826DBB2-DCB4-4975-926F-CB0EFF2C406B}" type="presParOf" srcId="{20CF324C-F5C8-4155-B11F-4B2CBDF6F8DF}" destId="{1EED2FD8-87AA-4417-93CE-96ED34FF7751}" srcOrd="12" destOrd="0" presId="urn:microsoft.com/office/officeart/2005/8/layout/chevron2"/>
    <dgm:cxn modelId="{BB63C832-9390-4907-A9C7-2806434F3013}" type="presParOf" srcId="{1EED2FD8-87AA-4417-93CE-96ED34FF7751}" destId="{DAF7DBDC-4901-4610-A54F-2B94AD884465}" srcOrd="0" destOrd="0" presId="urn:microsoft.com/office/officeart/2005/8/layout/chevron2"/>
    <dgm:cxn modelId="{3103DE76-AD95-4995-A80B-8FB3170CB03E}" type="presParOf" srcId="{1EED2FD8-87AA-4417-93CE-96ED34FF7751}" destId="{B4992D84-8836-4E7B-AD46-8CCB887E7B0C}"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61F5E0-5A04-4544-BD5A-7EEE5F9F7505}" type="doc">
      <dgm:prSet loTypeId="urn:microsoft.com/office/officeart/2005/8/layout/cycle8#1" loCatId="cycle" qsTypeId="urn:microsoft.com/office/officeart/2005/8/quickstyle/simple5#1" qsCatId="simple" csTypeId="urn:microsoft.com/office/officeart/2005/8/colors/colorful5#2" csCatId="colorful" phldr="1"/>
      <dgm:spPr/>
    </dgm:pt>
    <dgm:pt modelId="{D0F26718-3F08-4EDF-866B-3B7BFC184FBA}">
      <dgm:prSet phldrT="[文本]"/>
      <dgm:spPr/>
      <dgm:t>
        <a:bodyPr/>
        <a:lstStyle/>
        <a:p>
          <a:r>
            <a:rPr lang="en-US" altLang="zh-CN" dirty="0"/>
            <a:t>1</a:t>
          </a:r>
          <a:r>
            <a:rPr lang="zh-CN" altLang="en-US" dirty="0"/>
            <a:t>快速分析</a:t>
          </a:r>
        </a:p>
      </dgm:t>
    </dgm:pt>
    <dgm:pt modelId="{89FAF1FC-32C8-4B23-8FB5-49ADEC099BD1}" type="parTrans" cxnId="{854F295D-BF9E-4936-9346-92ADB5FFCD32}">
      <dgm:prSet/>
      <dgm:spPr/>
      <dgm:t>
        <a:bodyPr/>
        <a:lstStyle/>
        <a:p>
          <a:endParaRPr lang="zh-CN" altLang="en-US"/>
        </a:p>
      </dgm:t>
    </dgm:pt>
    <dgm:pt modelId="{7B554435-C443-492F-B366-0FB041F0E40C}" type="sibTrans" cxnId="{854F295D-BF9E-4936-9346-92ADB5FFCD32}">
      <dgm:prSet/>
      <dgm:spPr/>
      <dgm:t>
        <a:bodyPr/>
        <a:lstStyle/>
        <a:p>
          <a:endParaRPr lang="zh-CN" altLang="en-US"/>
        </a:p>
      </dgm:t>
    </dgm:pt>
    <dgm:pt modelId="{5E076D18-B658-4443-B580-5F0C3268D60D}">
      <dgm:prSet phldrT="[文本]"/>
      <dgm:spPr/>
      <dgm:t>
        <a:bodyPr/>
        <a:lstStyle/>
        <a:p>
          <a:r>
            <a:rPr lang="en-US" altLang="zh-CN" dirty="0"/>
            <a:t>3</a:t>
          </a:r>
          <a:r>
            <a:rPr lang="zh-CN" altLang="en-US" dirty="0"/>
            <a:t>运行</a:t>
          </a:r>
        </a:p>
      </dgm:t>
    </dgm:pt>
    <dgm:pt modelId="{4CB01821-8EB1-4EFF-A5CA-B6A015E3C73C}" type="parTrans" cxnId="{44091D48-DBD4-43DE-8367-98B6893BA70A}">
      <dgm:prSet/>
      <dgm:spPr/>
      <dgm:t>
        <a:bodyPr/>
        <a:lstStyle/>
        <a:p>
          <a:endParaRPr lang="zh-CN" altLang="en-US"/>
        </a:p>
      </dgm:t>
    </dgm:pt>
    <dgm:pt modelId="{DA3F899F-C886-4D27-B267-3D87D76D2F95}" type="sibTrans" cxnId="{44091D48-DBD4-43DE-8367-98B6893BA70A}">
      <dgm:prSet/>
      <dgm:spPr/>
      <dgm:t>
        <a:bodyPr/>
        <a:lstStyle/>
        <a:p>
          <a:endParaRPr lang="zh-CN" altLang="en-US"/>
        </a:p>
      </dgm:t>
    </dgm:pt>
    <dgm:pt modelId="{4EA341E3-6AC1-4893-AC02-09F7F4D8889E}">
      <dgm:prSet phldrT="[文本]"/>
      <dgm:spPr/>
      <dgm:t>
        <a:bodyPr/>
        <a:lstStyle/>
        <a:p>
          <a:r>
            <a:rPr lang="en-US" altLang="zh-CN" dirty="0"/>
            <a:t>4</a:t>
          </a:r>
          <a:r>
            <a:rPr lang="zh-CN" altLang="en-US" dirty="0"/>
            <a:t>评价</a:t>
          </a:r>
        </a:p>
      </dgm:t>
    </dgm:pt>
    <dgm:pt modelId="{32723D81-4708-4407-805B-D8F6FD601978}" type="parTrans" cxnId="{80A50F04-4BF1-413F-A8F0-A81C14F529B5}">
      <dgm:prSet/>
      <dgm:spPr/>
      <dgm:t>
        <a:bodyPr/>
        <a:lstStyle/>
        <a:p>
          <a:endParaRPr lang="zh-CN" altLang="en-US"/>
        </a:p>
      </dgm:t>
    </dgm:pt>
    <dgm:pt modelId="{530A14AD-90EC-422D-AD0A-EA1CF66A3710}" type="sibTrans" cxnId="{80A50F04-4BF1-413F-A8F0-A81C14F529B5}">
      <dgm:prSet/>
      <dgm:spPr/>
      <dgm:t>
        <a:bodyPr/>
        <a:lstStyle/>
        <a:p>
          <a:endParaRPr lang="zh-CN" altLang="en-US"/>
        </a:p>
      </dgm:t>
    </dgm:pt>
    <dgm:pt modelId="{321B1FAB-719A-40AD-A1D9-EB179D04563D}">
      <dgm:prSet phldrT="[文本]"/>
      <dgm:spPr/>
      <dgm:t>
        <a:bodyPr/>
        <a:lstStyle/>
        <a:p>
          <a:r>
            <a:rPr lang="en-US" altLang="zh-CN" dirty="0"/>
            <a:t>2</a:t>
          </a:r>
          <a:r>
            <a:rPr lang="zh-CN" altLang="en-US" dirty="0"/>
            <a:t>构造</a:t>
          </a:r>
        </a:p>
      </dgm:t>
    </dgm:pt>
    <dgm:pt modelId="{DBAA106D-289B-4D03-B74A-2882DF9AF199}" type="parTrans" cxnId="{A0257402-6E6A-48A1-9ADC-AA564A77F47A}">
      <dgm:prSet/>
      <dgm:spPr/>
      <dgm:t>
        <a:bodyPr/>
        <a:lstStyle/>
        <a:p>
          <a:endParaRPr lang="zh-CN" altLang="en-US"/>
        </a:p>
      </dgm:t>
    </dgm:pt>
    <dgm:pt modelId="{3B73F377-E31A-4D6B-8388-66EE738041A1}" type="sibTrans" cxnId="{A0257402-6E6A-48A1-9ADC-AA564A77F47A}">
      <dgm:prSet/>
      <dgm:spPr/>
      <dgm:t>
        <a:bodyPr/>
        <a:lstStyle/>
        <a:p>
          <a:endParaRPr lang="zh-CN" altLang="en-US"/>
        </a:p>
      </dgm:t>
    </dgm:pt>
    <dgm:pt modelId="{FFF88AF8-F24A-4D64-A579-35AA7D0F43EF}" type="pres">
      <dgm:prSet presAssocID="{D361F5E0-5A04-4544-BD5A-7EEE5F9F7505}" presName="compositeShape" presStyleCnt="0">
        <dgm:presLayoutVars>
          <dgm:chMax val="7"/>
          <dgm:dir/>
          <dgm:resizeHandles val="exact"/>
        </dgm:presLayoutVars>
      </dgm:prSet>
      <dgm:spPr/>
    </dgm:pt>
    <dgm:pt modelId="{1463A652-AE8D-450B-9AD7-27C18069571B}" type="pres">
      <dgm:prSet presAssocID="{D361F5E0-5A04-4544-BD5A-7EEE5F9F7505}" presName="wedge1" presStyleLbl="node1" presStyleIdx="0" presStyleCnt="4"/>
      <dgm:spPr/>
    </dgm:pt>
    <dgm:pt modelId="{17FEF636-D74F-4919-B32D-64AE77C0C51B}" type="pres">
      <dgm:prSet presAssocID="{D361F5E0-5A04-4544-BD5A-7EEE5F9F7505}" presName="dummy1a" presStyleCnt="0"/>
      <dgm:spPr/>
    </dgm:pt>
    <dgm:pt modelId="{F01190D6-7EA5-4D36-BC23-D2A11BE253C3}" type="pres">
      <dgm:prSet presAssocID="{D361F5E0-5A04-4544-BD5A-7EEE5F9F7505}" presName="dummy1b" presStyleCnt="0"/>
      <dgm:spPr/>
    </dgm:pt>
    <dgm:pt modelId="{801C9F97-0B07-4696-AEAB-96EF0CDC64B3}" type="pres">
      <dgm:prSet presAssocID="{D361F5E0-5A04-4544-BD5A-7EEE5F9F7505}" presName="wedge1Tx" presStyleLbl="node1" presStyleIdx="0" presStyleCnt="4">
        <dgm:presLayoutVars>
          <dgm:chMax val="0"/>
          <dgm:chPref val="0"/>
          <dgm:bulletEnabled val="1"/>
        </dgm:presLayoutVars>
      </dgm:prSet>
      <dgm:spPr/>
    </dgm:pt>
    <dgm:pt modelId="{3A085A5A-876B-411D-971C-C943A63A84A3}" type="pres">
      <dgm:prSet presAssocID="{D361F5E0-5A04-4544-BD5A-7EEE5F9F7505}" presName="wedge2" presStyleLbl="node1" presStyleIdx="1" presStyleCnt="4"/>
      <dgm:spPr/>
    </dgm:pt>
    <dgm:pt modelId="{9AB2B7B0-8D18-400D-93D4-BAD8D7A56DC4}" type="pres">
      <dgm:prSet presAssocID="{D361F5E0-5A04-4544-BD5A-7EEE5F9F7505}" presName="dummy2a" presStyleCnt="0"/>
      <dgm:spPr/>
    </dgm:pt>
    <dgm:pt modelId="{FF421D2D-3C9C-4439-A6A7-CBD00E30DD78}" type="pres">
      <dgm:prSet presAssocID="{D361F5E0-5A04-4544-BD5A-7EEE5F9F7505}" presName="dummy2b" presStyleCnt="0"/>
      <dgm:spPr/>
    </dgm:pt>
    <dgm:pt modelId="{7CDD6D95-9922-4A31-B780-558F218432C0}" type="pres">
      <dgm:prSet presAssocID="{D361F5E0-5A04-4544-BD5A-7EEE5F9F7505}" presName="wedge2Tx" presStyleLbl="node1" presStyleIdx="1" presStyleCnt="4">
        <dgm:presLayoutVars>
          <dgm:chMax val="0"/>
          <dgm:chPref val="0"/>
          <dgm:bulletEnabled val="1"/>
        </dgm:presLayoutVars>
      </dgm:prSet>
      <dgm:spPr/>
    </dgm:pt>
    <dgm:pt modelId="{B0649164-02D4-4765-8056-65210CB0E830}" type="pres">
      <dgm:prSet presAssocID="{D361F5E0-5A04-4544-BD5A-7EEE5F9F7505}" presName="wedge3" presStyleLbl="node1" presStyleIdx="2" presStyleCnt="4"/>
      <dgm:spPr/>
    </dgm:pt>
    <dgm:pt modelId="{DAA03716-CA53-4D5B-8DDC-A89C48D70A8B}" type="pres">
      <dgm:prSet presAssocID="{D361F5E0-5A04-4544-BD5A-7EEE5F9F7505}" presName="dummy3a" presStyleCnt="0"/>
      <dgm:spPr/>
    </dgm:pt>
    <dgm:pt modelId="{DDE29E5B-5266-40DC-AE1B-11DCF2A6BCF3}" type="pres">
      <dgm:prSet presAssocID="{D361F5E0-5A04-4544-BD5A-7EEE5F9F7505}" presName="dummy3b" presStyleCnt="0"/>
      <dgm:spPr/>
    </dgm:pt>
    <dgm:pt modelId="{823F9EEB-44CE-419A-A023-EE218C0B81BA}" type="pres">
      <dgm:prSet presAssocID="{D361F5E0-5A04-4544-BD5A-7EEE5F9F7505}" presName="wedge3Tx" presStyleLbl="node1" presStyleIdx="2" presStyleCnt="4">
        <dgm:presLayoutVars>
          <dgm:chMax val="0"/>
          <dgm:chPref val="0"/>
          <dgm:bulletEnabled val="1"/>
        </dgm:presLayoutVars>
      </dgm:prSet>
      <dgm:spPr/>
    </dgm:pt>
    <dgm:pt modelId="{4CE07AAC-F7F4-4B66-A1CD-8C23F13203DA}" type="pres">
      <dgm:prSet presAssocID="{D361F5E0-5A04-4544-BD5A-7EEE5F9F7505}" presName="wedge4" presStyleLbl="node1" presStyleIdx="3" presStyleCnt="4"/>
      <dgm:spPr/>
    </dgm:pt>
    <dgm:pt modelId="{A6A40909-10E3-4EAA-8564-E7D9DA606744}" type="pres">
      <dgm:prSet presAssocID="{D361F5E0-5A04-4544-BD5A-7EEE5F9F7505}" presName="dummy4a" presStyleCnt="0"/>
      <dgm:spPr/>
    </dgm:pt>
    <dgm:pt modelId="{92C80AEB-1822-45F6-AD06-B8826B71C3E9}" type="pres">
      <dgm:prSet presAssocID="{D361F5E0-5A04-4544-BD5A-7EEE5F9F7505}" presName="dummy4b" presStyleCnt="0"/>
      <dgm:spPr/>
    </dgm:pt>
    <dgm:pt modelId="{CACED19E-0F78-4BDB-885F-E1C49AC9D053}" type="pres">
      <dgm:prSet presAssocID="{D361F5E0-5A04-4544-BD5A-7EEE5F9F7505}" presName="wedge4Tx" presStyleLbl="node1" presStyleIdx="3" presStyleCnt="4">
        <dgm:presLayoutVars>
          <dgm:chMax val="0"/>
          <dgm:chPref val="0"/>
          <dgm:bulletEnabled val="1"/>
        </dgm:presLayoutVars>
      </dgm:prSet>
      <dgm:spPr/>
    </dgm:pt>
    <dgm:pt modelId="{4FA216CD-B58D-4B6C-9353-A133D80D9E37}" type="pres">
      <dgm:prSet presAssocID="{7B554435-C443-492F-B366-0FB041F0E40C}" presName="arrowWedge1" presStyleLbl="fgSibTrans2D1" presStyleIdx="0" presStyleCnt="4"/>
      <dgm:spPr/>
    </dgm:pt>
    <dgm:pt modelId="{3669E9C3-0466-48AB-8AA8-AD35CE11BE3D}" type="pres">
      <dgm:prSet presAssocID="{3B73F377-E31A-4D6B-8388-66EE738041A1}" presName="arrowWedge2" presStyleLbl="fgSibTrans2D1" presStyleIdx="1" presStyleCnt="4"/>
      <dgm:spPr/>
    </dgm:pt>
    <dgm:pt modelId="{FC3811D4-8108-45E5-9C97-BFBD3F7AE02C}" type="pres">
      <dgm:prSet presAssocID="{DA3F899F-C886-4D27-B267-3D87D76D2F95}" presName="arrowWedge3" presStyleLbl="fgSibTrans2D1" presStyleIdx="2" presStyleCnt="4"/>
      <dgm:spPr/>
    </dgm:pt>
    <dgm:pt modelId="{A04151CC-475B-4C26-9630-3A3CB5C8AC9C}" type="pres">
      <dgm:prSet presAssocID="{530A14AD-90EC-422D-AD0A-EA1CF66A3710}" presName="arrowWedge4" presStyleLbl="fgSibTrans2D1" presStyleIdx="3" presStyleCnt="4"/>
      <dgm:spPr/>
    </dgm:pt>
  </dgm:ptLst>
  <dgm:cxnLst>
    <dgm:cxn modelId="{A0257402-6E6A-48A1-9ADC-AA564A77F47A}" srcId="{D361F5E0-5A04-4544-BD5A-7EEE5F9F7505}" destId="{321B1FAB-719A-40AD-A1D9-EB179D04563D}" srcOrd="1" destOrd="0" parTransId="{DBAA106D-289B-4D03-B74A-2882DF9AF199}" sibTransId="{3B73F377-E31A-4D6B-8388-66EE738041A1}"/>
    <dgm:cxn modelId="{80A50F04-4BF1-413F-A8F0-A81C14F529B5}" srcId="{D361F5E0-5A04-4544-BD5A-7EEE5F9F7505}" destId="{4EA341E3-6AC1-4893-AC02-09F7F4D8889E}" srcOrd="3" destOrd="0" parTransId="{32723D81-4708-4407-805B-D8F6FD601978}" sibTransId="{530A14AD-90EC-422D-AD0A-EA1CF66A3710}"/>
    <dgm:cxn modelId="{80BD3427-6712-4FEB-A40E-9368FD18ED02}" type="presOf" srcId="{321B1FAB-719A-40AD-A1D9-EB179D04563D}" destId="{3A085A5A-876B-411D-971C-C943A63A84A3}" srcOrd="0" destOrd="0" presId="urn:microsoft.com/office/officeart/2005/8/layout/cycle8#1"/>
    <dgm:cxn modelId="{BB8B0E28-F76B-4DAE-BC5A-A5C846D61242}" type="presOf" srcId="{4EA341E3-6AC1-4893-AC02-09F7F4D8889E}" destId="{CACED19E-0F78-4BDB-885F-E1C49AC9D053}" srcOrd="1" destOrd="0" presId="urn:microsoft.com/office/officeart/2005/8/layout/cycle8#1"/>
    <dgm:cxn modelId="{854F295D-BF9E-4936-9346-92ADB5FFCD32}" srcId="{D361F5E0-5A04-4544-BD5A-7EEE5F9F7505}" destId="{D0F26718-3F08-4EDF-866B-3B7BFC184FBA}" srcOrd="0" destOrd="0" parTransId="{89FAF1FC-32C8-4B23-8FB5-49ADEC099BD1}" sibTransId="{7B554435-C443-492F-B366-0FB041F0E40C}"/>
    <dgm:cxn modelId="{44091D48-DBD4-43DE-8367-98B6893BA70A}" srcId="{D361F5E0-5A04-4544-BD5A-7EEE5F9F7505}" destId="{5E076D18-B658-4443-B580-5F0C3268D60D}" srcOrd="2" destOrd="0" parTransId="{4CB01821-8EB1-4EFF-A5CA-B6A015E3C73C}" sibTransId="{DA3F899F-C886-4D27-B267-3D87D76D2F95}"/>
    <dgm:cxn modelId="{F6CC1B49-0467-4637-BEF1-CE826473FD3F}" type="presOf" srcId="{D0F26718-3F08-4EDF-866B-3B7BFC184FBA}" destId="{801C9F97-0B07-4696-AEAB-96EF0CDC64B3}" srcOrd="1" destOrd="0" presId="urn:microsoft.com/office/officeart/2005/8/layout/cycle8#1"/>
    <dgm:cxn modelId="{8E160E4D-2805-4AF8-975B-E5C6A5693744}" type="presOf" srcId="{D0F26718-3F08-4EDF-866B-3B7BFC184FBA}" destId="{1463A652-AE8D-450B-9AD7-27C18069571B}" srcOrd="0" destOrd="0" presId="urn:microsoft.com/office/officeart/2005/8/layout/cycle8#1"/>
    <dgm:cxn modelId="{CF4C144E-E7B5-41A0-BF49-1922170C6158}" type="presOf" srcId="{321B1FAB-719A-40AD-A1D9-EB179D04563D}" destId="{7CDD6D95-9922-4A31-B780-558F218432C0}" srcOrd="1" destOrd="0" presId="urn:microsoft.com/office/officeart/2005/8/layout/cycle8#1"/>
    <dgm:cxn modelId="{D82B2394-582A-4A4A-9FC7-D20E286CB9AD}" type="presOf" srcId="{4EA341E3-6AC1-4893-AC02-09F7F4D8889E}" destId="{4CE07AAC-F7F4-4B66-A1CD-8C23F13203DA}" srcOrd="0" destOrd="0" presId="urn:microsoft.com/office/officeart/2005/8/layout/cycle8#1"/>
    <dgm:cxn modelId="{0586B2B9-6E7E-41D5-B3F9-8DC1F0537AC3}" type="presOf" srcId="{5E076D18-B658-4443-B580-5F0C3268D60D}" destId="{B0649164-02D4-4765-8056-65210CB0E830}" srcOrd="0" destOrd="0" presId="urn:microsoft.com/office/officeart/2005/8/layout/cycle8#1"/>
    <dgm:cxn modelId="{D42035BB-F3B8-4524-B177-68C09ADEBAFA}" type="presOf" srcId="{5E076D18-B658-4443-B580-5F0C3268D60D}" destId="{823F9EEB-44CE-419A-A023-EE218C0B81BA}" srcOrd="1" destOrd="0" presId="urn:microsoft.com/office/officeart/2005/8/layout/cycle8#1"/>
    <dgm:cxn modelId="{03FBD9D4-8F91-49BC-91F6-2FD70C52FBA2}" type="presOf" srcId="{D361F5E0-5A04-4544-BD5A-7EEE5F9F7505}" destId="{FFF88AF8-F24A-4D64-A579-35AA7D0F43EF}" srcOrd="0" destOrd="0" presId="urn:microsoft.com/office/officeart/2005/8/layout/cycle8#1"/>
    <dgm:cxn modelId="{F3BF4A43-2EF0-4E4E-8E63-74ED06713988}" type="presParOf" srcId="{FFF88AF8-F24A-4D64-A579-35AA7D0F43EF}" destId="{1463A652-AE8D-450B-9AD7-27C18069571B}" srcOrd="0" destOrd="0" presId="urn:microsoft.com/office/officeart/2005/8/layout/cycle8#1"/>
    <dgm:cxn modelId="{CEF810FF-233A-402D-85FE-25F3237349F7}" type="presParOf" srcId="{FFF88AF8-F24A-4D64-A579-35AA7D0F43EF}" destId="{17FEF636-D74F-4919-B32D-64AE77C0C51B}" srcOrd="1" destOrd="0" presId="urn:microsoft.com/office/officeart/2005/8/layout/cycle8#1"/>
    <dgm:cxn modelId="{069CA2F3-0FC7-4694-AED4-7A83191585DF}" type="presParOf" srcId="{FFF88AF8-F24A-4D64-A579-35AA7D0F43EF}" destId="{F01190D6-7EA5-4D36-BC23-D2A11BE253C3}" srcOrd="2" destOrd="0" presId="urn:microsoft.com/office/officeart/2005/8/layout/cycle8#1"/>
    <dgm:cxn modelId="{62DA9346-12C0-4B77-8927-710713EB9D60}" type="presParOf" srcId="{FFF88AF8-F24A-4D64-A579-35AA7D0F43EF}" destId="{801C9F97-0B07-4696-AEAB-96EF0CDC64B3}" srcOrd="3" destOrd="0" presId="urn:microsoft.com/office/officeart/2005/8/layout/cycle8#1"/>
    <dgm:cxn modelId="{ED619DDB-DB20-477D-9D88-966D09068D1F}" type="presParOf" srcId="{FFF88AF8-F24A-4D64-A579-35AA7D0F43EF}" destId="{3A085A5A-876B-411D-971C-C943A63A84A3}" srcOrd="4" destOrd="0" presId="urn:microsoft.com/office/officeart/2005/8/layout/cycle8#1"/>
    <dgm:cxn modelId="{89686F0A-2C48-49F7-B19A-D5A3A8D50610}" type="presParOf" srcId="{FFF88AF8-F24A-4D64-A579-35AA7D0F43EF}" destId="{9AB2B7B0-8D18-400D-93D4-BAD8D7A56DC4}" srcOrd="5" destOrd="0" presId="urn:microsoft.com/office/officeart/2005/8/layout/cycle8#1"/>
    <dgm:cxn modelId="{01A3FADB-F3E4-400B-80E9-32CF92CC53ED}" type="presParOf" srcId="{FFF88AF8-F24A-4D64-A579-35AA7D0F43EF}" destId="{FF421D2D-3C9C-4439-A6A7-CBD00E30DD78}" srcOrd="6" destOrd="0" presId="urn:microsoft.com/office/officeart/2005/8/layout/cycle8#1"/>
    <dgm:cxn modelId="{27674547-517C-471B-B9B6-FAD6066D4712}" type="presParOf" srcId="{FFF88AF8-F24A-4D64-A579-35AA7D0F43EF}" destId="{7CDD6D95-9922-4A31-B780-558F218432C0}" srcOrd="7" destOrd="0" presId="urn:microsoft.com/office/officeart/2005/8/layout/cycle8#1"/>
    <dgm:cxn modelId="{3DCD161A-0022-4574-901A-671A313B4036}" type="presParOf" srcId="{FFF88AF8-F24A-4D64-A579-35AA7D0F43EF}" destId="{B0649164-02D4-4765-8056-65210CB0E830}" srcOrd="8" destOrd="0" presId="urn:microsoft.com/office/officeart/2005/8/layout/cycle8#1"/>
    <dgm:cxn modelId="{275145F3-2144-44F5-9768-60C03DB424BF}" type="presParOf" srcId="{FFF88AF8-F24A-4D64-A579-35AA7D0F43EF}" destId="{DAA03716-CA53-4D5B-8DDC-A89C48D70A8B}" srcOrd="9" destOrd="0" presId="urn:microsoft.com/office/officeart/2005/8/layout/cycle8#1"/>
    <dgm:cxn modelId="{8FD78B31-C3AA-478D-B9C6-613389B5A871}" type="presParOf" srcId="{FFF88AF8-F24A-4D64-A579-35AA7D0F43EF}" destId="{DDE29E5B-5266-40DC-AE1B-11DCF2A6BCF3}" srcOrd="10" destOrd="0" presId="urn:microsoft.com/office/officeart/2005/8/layout/cycle8#1"/>
    <dgm:cxn modelId="{619086AF-9F6C-4604-B810-75F78BEAF069}" type="presParOf" srcId="{FFF88AF8-F24A-4D64-A579-35AA7D0F43EF}" destId="{823F9EEB-44CE-419A-A023-EE218C0B81BA}" srcOrd="11" destOrd="0" presId="urn:microsoft.com/office/officeart/2005/8/layout/cycle8#1"/>
    <dgm:cxn modelId="{763CA5F1-3CD9-414E-A6F7-0D07D8AA574D}" type="presParOf" srcId="{FFF88AF8-F24A-4D64-A579-35AA7D0F43EF}" destId="{4CE07AAC-F7F4-4B66-A1CD-8C23F13203DA}" srcOrd="12" destOrd="0" presId="urn:microsoft.com/office/officeart/2005/8/layout/cycle8#1"/>
    <dgm:cxn modelId="{4BC63DDD-6CB1-4592-B4D5-C0A9430BCA9B}" type="presParOf" srcId="{FFF88AF8-F24A-4D64-A579-35AA7D0F43EF}" destId="{A6A40909-10E3-4EAA-8564-E7D9DA606744}" srcOrd="13" destOrd="0" presId="urn:microsoft.com/office/officeart/2005/8/layout/cycle8#1"/>
    <dgm:cxn modelId="{ABB784E0-7F9D-4913-8D09-5AD89B21E420}" type="presParOf" srcId="{FFF88AF8-F24A-4D64-A579-35AA7D0F43EF}" destId="{92C80AEB-1822-45F6-AD06-B8826B71C3E9}" srcOrd="14" destOrd="0" presId="urn:microsoft.com/office/officeart/2005/8/layout/cycle8#1"/>
    <dgm:cxn modelId="{953FBC7B-4237-44BC-AE9C-F4F90E75F512}" type="presParOf" srcId="{FFF88AF8-F24A-4D64-A579-35AA7D0F43EF}" destId="{CACED19E-0F78-4BDB-885F-E1C49AC9D053}" srcOrd="15" destOrd="0" presId="urn:microsoft.com/office/officeart/2005/8/layout/cycle8#1"/>
    <dgm:cxn modelId="{60838E32-E6DE-48F9-B603-A1AF3689D43B}" type="presParOf" srcId="{FFF88AF8-F24A-4D64-A579-35AA7D0F43EF}" destId="{4FA216CD-B58D-4B6C-9353-A133D80D9E37}" srcOrd="16" destOrd="0" presId="urn:microsoft.com/office/officeart/2005/8/layout/cycle8#1"/>
    <dgm:cxn modelId="{41208EB7-CED4-439F-AD62-5DAC18C1E842}" type="presParOf" srcId="{FFF88AF8-F24A-4D64-A579-35AA7D0F43EF}" destId="{3669E9C3-0466-48AB-8AA8-AD35CE11BE3D}" srcOrd="17" destOrd="0" presId="urn:microsoft.com/office/officeart/2005/8/layout/cycle8#1"/>
    <dgm:cxn modelId="{60D339CF-0C60-45B8-9246-1C332FD82BD2}" type="presParOf" srcId="{FFF88AF8-F24A-4D64-A579-35AA7D0F43EF}" destId="{FC3811D4-8108-45E5-9C97-BFBD3F7AE02C}" srcOrd="18" destOrd="0" presId="urn:microsoft.com/office/officeart/2005/8/layout/cycle8#1"/>
    <dgm:cxn modelId="{B49B95CA-BB57-4F31-86D0-A819290483E8}" type="presParOf" srcId="{FFF88AF8-F24A-4D64-A579-35AA7D0F43EF}" destId="{A04151CC-475B-4C26-9630-3A3CB5C8AC9C}" srcOrd="19" destOrd="0" presId="urn:microsoft.com/office/officeart/2005/8/layout/cycle8#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C05824-F999-4276-A309-997B3B7EF9CD}">
      <dsp:nvSpPr>
        <dsp:cNvPr id="0" name=""/>
        <dsp:cNvSpPr/>
      </dsp:nvSpPr>
      <dsp:spPr>
        <a:xfrm rot="5400000">
          <a:off x="-64554" y="64916"/>
          <a:ext cx="430360" cy="301252"/>
        </a:xfrm>
        <a:prstGeom prst="chevron">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endParaRPr lang="zh-CN" altLang="en-US" sz="800" kern="1200" dirty="0"/>
        </a:p>
      </dsp:txBody>
      <dsp:txXfrm rot="-5400000">
        <a:off x="0" y="150988"/>
        <a:ext cx="301252" cy="129108"/>
      </dsp:txXfrm>
    </dsp:sp>
    <dsp:sp modelId="{90590829-FD11-4221-A3C4-64874ED83FD1}">
      <dsp:nvSpPr>
        <dsp:cNvPr id="0" name=""/>
        <dsp:cNvSpPr/>
      </dsp:nvSpPr>
      <dsp:spPr>
        <a:xfrm rot="5400000">
          <a:off x="1501912" y="-1200297"/>
          <a:ext cx="279734" cy="2681053"/>
        </a:xfrm>
        <a:prstGeom prst="round2Same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zh-CN" altLang="en-US" sz="1500" kern="1200" dirty="0"/>
            <a:t>快速分析</a:t>
          </a:r>
        </a:p>
      </dsp:txBody>
      <dsp:txXfrm rot="-5400000">
        <a:off x="301253" y="14017"/>
        <a:ext cx="2667398" cy="252424"/>
      </dsp:txXfrm>
    </dsp:sp>
    <dsp:sp modelId="{80D92EE2-13DF-466F-B8CB-4608CD671B7A}">
      <dsp:nvSpPr>
        <dsp:cNvPr id="0" name=""/>
        <dsp:cNvSpPr/>
      </dsp:nvSpPr>
      <dsp:spPr>
        <a:xfrm rot="5400000">
          <a:off x="-64554" y="401114"/>
          <a:ext cx="430360" cy="301252"/>
        </a:xfrm>
        <a:prstGeom prst="chevron">
          <a:avLst/>
        </a:prstGeom>
        <a:solidFill>
          <a:schemeClr val="accent5">
            <a:hueOff val="-1655646"/>
            <a:satOff val="6635"/>
            <a:lumOff val="1438"/>
            <a:alphaOff val="0"/>
          </a:schemeClr>
        </a:solidFill>
        <a:ln w="25400" cap="flat" cmpd="sng" algn="ctr">
          <a:solidFill>
            <a:schemeClr val="accent5">
              <a:hueOff val="-1655646"/>
              <a:satOff val="6635"/>
              <a:lumOff val="143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altLang="zh-CN" sz="800" kern="1200" dirty="0"/>
            <a:t> </a:t>
          </a:r>
          <a:endParaRPr lang="zh-CN" altLang="en-US" sz="800" kern="1200" dirty="0"/>
        </a:p>
      </dsp:txBody>
      <dsp:txXfrm rot="-5400000">
        <a:off x="0" y="487186"/>
        <a:ext cx="301252" cy="129108"/>
      </dsp:txXfrm>
    </dsp:sp>
    <dsp:sp modelId="{3CD6339A-AEF4-49AA-8F54-0A59DF787F56}">
      <dsp:nvSpPr>
        <dsp:cNvPr id="0" name=""/>
        <dsp:cNvSpPr/>
      </dsp:nvSpPr>
      <dsp:spPr>
        <a:xfrm rot="5400000">
          <a:off x="1501912" y="-864099"/>
          <a:ext cx="279734" cy="2681053"/>
        </a:xfrm>
        <a:prstGeom prst="round2SameRect">
          <a:avLst/>
        </a:prstGeom>
        <a:solidFill>
          <a:schemeClr val="lt1">
            <a:alpha val="90000"/>
            <a:hueOff val="0"/>
            <a:satOff val="0"/>
            <a:lumOff val="0"/>
            <a:alphaOff val="0"/>
          </a:schemeClr>
        </a:solidFill>
        <a:ln w="25400" cap="flat" cmpd="sng" algn="ctr">
          <a:solidFill>
            <a:schemeClr val="accent5">
              <a:hueOff val="-1655646"/>
              <a:satOff val="6635"/>
              <a:lumOff val="143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zh-CN" altLang="en-US" sz="1500" kern="1200" dirty="0"/>
            <a:t>需求说明</a:t>
          </a:r>
        </a:p>
      </dsp:txBody>
      <dsp:txXfrm rot="-5400000">
        <a:off x="301253" y="350215"/>
        <a:ext cx="2667398" cy="252424"/>
      </dsp:txXfrm>
    </dsp:sp>
    <dsp:sp modelId="{D2F5A9B1-4DB5-4767-88D7-62B892A5F4A9}">
      <dsp:nvSpPr>
        <dsp:cNvPr id="0" name=""/>
        <dsp:cNvSpPr/>
      </dsp:nvSpPr>
      <dsp:spPr>
        <a:xfrm rot="5400000">
          <a:off x="-64554" y="737312"/>
          <a:ext cx="430360" cy="301252"/>
        </a:xfrm>
        <a:prstGeom prst="chevron">
          <a:avLst/>
        </a:prstGeom>
        <a:solidFill>
          <a:schemeClr val="accent5">
            <a:hueOff val="-3311292"/>
            <a:satOff val="13270"/>
            <a:lumOff val="2876"/>
            <a:alphaOff val="0"/>
          </a:schemeClr>
        </a:solidFill>
        <a:ln w="25400" cap="flat" cmpd="sng" algn="ctr">
          <a:solidFill>
            <a:schemeClr val="accent5">
              <a:hueOff val="-3311292"/>
              <a:satOff val="13270"/>
              <a:lumOff val="287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altLang="zh-CN" sz="800" kern="1200" dirty="0"/>
            <a:t> </a:t>
          </a:r>
          <a:endParaRPr lang="zh-CN" altLang="en-US" sz="800" kern="1200" dirty="0"/>
        </a:p>
      </dsp:txBody>
      <dsp:txXfrm rot="-5400000">
        <a:off x="0" y="823384"/>
        <a:ext cx="301252" cy="129108"/>
      </dsp:txXfrm>
    </dsp:sp>
    <dsp:sp modelId="{9963BA4B-0F74-4952-9320-CF0BB15CA525}">
      <dsp:nvSpPr>
        <dsp:cNvPr id="0" name=""/>
        <dsp:cNvSpPr/>
      </dsp:nvSpPr>
      <dsp:spPr>
        <a:xfrm rot="5400000">
          <a:off x="1501912" y="-527901"/>
          <a:ext cx="279734" cy="2681053"/>
        </a:xfrm>
        <a:prstGeom prst="round2SameRect">
          <a:avLst/>
        </a:prstGeom>
        <a:solidFill>
          <a:schemeClr val="lt1">
            <a:alpha val="90000"/>
            <a:hueOff val="0"/>
            <a:satOff val="0"/>
            <a:lumOff val="0"/>
            <a:alphaOff val="0"/>
          </a:schemeClr>
        </a:solidFill>
        <a:ln w="25400" cap="flat" cmpd="sng" algn="ctr">
          <a:solidFill>
            <a:schemeClr val="accent5">
              <a:hueOff val="-3311292"/>
              <a:satOff val="13270"/>
              <a:lumOff val="287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zh-CN" altLang="en-US" sz="1500" kern="1200" dirty="0"/>
            <a:t>构造原型</a:t>
          </a:r>
        </a:p>
      </dsp:txBody>
      <dsp:txXfrm rot="-5400000">
        <a:off x="301253" y="686413"/>
        <a:ext cx="2667398" cy="252424"/>
      </dsp:txXfrm>
    </dsp:sp>
    <dsp:sp modelId="{EAC9DC2B-B3CC-4CD1-BC0D-13238B3D0759}">
      <dsp:nvSpPr>
        <dsp:cNvPr id="0" name=""/>
        <dsp:cNvSpPr/>
      </dsp:nvSpPr>
      <dsp:spPr>
        <a:xfrm rot="5400000">
          <a:off x="-64554" y="1073509"/>
          <a:ext cx="430360" cy="301252"/>
        </a:xfrm>
        <a:prstGeom prst="chevron">
          <a:avLst/>
        </a:prstGeom>
        <a:solidFill>
          <a:schemeClr val="accent5">
            <a:hueOff val="-4966938"/>
            <a:satOff val="19906"/>
            <a:lumOff val="4314"/>
            <a:alphaOff val="0"/>
          </a:schemeClr>
        </a:solidFill>
        <a:ln w="25400" cap="flat" cmpd="sng" algn="ctr">
          <a:solidFill>
            <a:schemeClr val="accent5">
              <a:hueOff val="-4966938"/>
              <a:satOff val="19906"/>
              <a:lumOff val="431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endParaRPr lang="zh-CN" altLang="en-US" sz="800" kern="1200" dirty="0"/>
        </a:p>
      </dsp:txBody>
      <dsp:txXfrm rot="-5400000">
        <a:off x="0" y="1159581"/>
        <a:ext cx="301252" cy="129108"/>
      </dsp:txXfrm>
    </dsp:sp>
    <dsp:sp modelId="{A768F9C3-EBAC-40EF-8A59-EF5AC062C74E}">
      <dsp:nvSpPr>
        <dsp:cNvPr id="0" name=""/>
        <dsp:cNvSpPr/>
      </dsp:nvSpPr>
      <dsp:spPr>
        <a:xfrm rot="5400000">
          <a:off x="1501912" y="-191703"/>
          <a:ext cx="279734" cy="2681053"/>
        </a:xfrm>
        <a:prstGeom prst="round2SameRect">
          <a:avLst/>
        </a:prstGeom>
        <a:solidFill>
          <a:schemeClr val="lt1">
            <a:alpha val="90000"/>
            <a:hueOff val="0"/>
            <a:satOff val="0"/>
            <a:lumOff val="0"/>
            <a:alphaOff val="0"/>
          </a:schemeClr>
        </a:solidFill>
        <a:ln w="25400" cap="flat" cmpd="sng" algn="ctr">
          <a:solidFill>
            <a:schemeClr val="accent5">
              <a:hueOff val="-4966938"/>
              <a:satOff val="19906"/>
              <a:lumOff val="431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zh-CN" altLang="en-US" sz="1500" kern="1200" dirty="0"/>
            <a:t>原型</a:t>
          </a:r>
        </a:p>
      </dsp:txBody>
      <dsp:txXfrm rot="-5400000">
        <a:off x="301253" y="1022611"/>
        <a:ext cx="2667398" cy="252424"/>
      </dsp:txXfrm>
    </dsp:sp>
    <dsp:sp modelId="{6E16C4D1-6DB3-4D35-89B0-8DFB91361C50}">
      <dsp:nvSpPr>
        <dsp:cNvPr id="0" name=""/>
        <dsp:cNvSpPr/>
      </dsp:nvSpPr>
      <dsp:spPr>
        <a:xfrm rot="5400000">
          <a:off x="-64554" y="1409707"/>
          <a:ext cx="430360" cy="301252"/>
        </a:xfrm>
        <a:prstGeom prst="chevron">
          <a:avLst/>
        </a:prstGeom>
        <a:solidFill>
          <a:schemeClr val="accent5">
            <a:hueOff val="-6622584"/>
            <a:satOff val="26541"/>
            <a:lumOff val="5752"/>
            <a:alphaOff val="0"/>
          </a:schemeClr>
        </a:solidFill>
        <a:ln w="25400" cap="flat" cmpd="sng" algn="ctr">
          <a:solidFill>
            <a:schemeClr val="accent5">
              <a:hueOff val="-6622584"/>
              <a:satOff val="26541"/>
              <a:lumOff val="575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endParaRPr lang="zh-CN" altLang="en-US" sz="800" kern="1200" dirty="0"/>
        </a:p>
      </dsp:txBody>
      <dsp:txXfrm rot="-5400000">
        <a:off x="0" y="1495779"/>
        <a:ext cx="301252" cy="129108"/>
      </dsp:txXfrm>
    </dsp:sp>
    <dsp:sp modelId="{ABE67C33-D9AA-478D-A151-2A9A268B1068}">
      <dsp:nvSpPr>
        <dsp:cNvPr id="0" name=""/>
        <dsp:cNvSpPr/>
      </dsp:nvSpPr>
      <dsp:spPr>
        <a:xfrm rot="5400000">
          <a:off x="1501912" y="144493"/>
          <a:ext cx="279734" cy="2681053"/>
        </a:xfrm>
        <a:prstGeom prst="round2SameRect">
          <a:avLst/>
        </a:prstGeom>
        <a:solidFill>
          <a:schemeClr val="lt1">
            <a:alpha val="90000"/>
            <a:hueOff val="0"/>
            <a:satOff val="0"/>
            <a:lumOff val="0"/>
            <a:alphaOff val="0"/>
          </a:schemeClr>
        </a:solidFill>
        <a:ln w="25400" cap="flat" cmpd="sng" algn="ctr">
          <a:solidFill>
            <a:schemeClr val="accent5">
              <a:hueOff val="-6622584"/>
              <a:satOff val="26541"/>
              <a:lumOff val="575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zh-CN" altLang="en-US" sz="1500" kern="1200" dirty="0"/>
            <a:t>运行原型</a:t>
          </a:r>
        </a:p>
      </dsp:txBody>
      <dsp:txXfrm rot="-5400000">
        <a:off x="301253" y="1358808"/>
        <a:ext cx="2667398" cy="252424"/>
      </dsp:txXfrm>
    </dsp:sp>
    <dsp:sp modelId="{567D31E5-8400-4372-A8E8-1A032CB79542}">
      <dsp:nvSpPr>
        <dsp:cNvPr id="0" name=""/>
        <dsp:cNvSpPr/>
      </dsp:nvSpPr>
      <dsp:spPr>
        <a:xfrm rot="5400000">
          <a:off x="-64554" y="1745905"/>
          <a:ext cx="430360" cy="301252"/>
        </a:xfrm>
        <a:prstGeom prst="chevron">
          <a:avLst/>
        </a:prstGeom>
        <a:solidFill>
          <a:schemeClr val="accent5">
            <a:hueOff val="-8278230"/>
            <a:satOff val="33176"/>
            <a:lumOff val="7190"/>
            <a:alphaOff val="0"/>
          </a:schemeClr>
        </a:solidFill>
        <a:ln w="25400" cap="flat" cmpd="sng" algn="ctr">
          <a:solidFill>
            <a:schemeClr val="accent5">
              <a:hueOff val="-8278230"/>
              <a:satOff val="33176"/>
              <a:lumOff val="719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endParaRPr lang="zh-CN" altLang="en-US" sz="800" kern="1200" dirty="0"/>
        </a:p>
      </dsp:txBody>
      <dsp:txXfrm rot="-5400000">
        <a:off x="0" y="1831977"/>
        <a:ext cx="301252" cy="129108"/>
      </dsp:txXfrm>
    </dsp:sp>
    <dsp:sp modelId="{A5B0A418-11E4-4849-A95B-C4FE10618B87}">
      <dsp:nvSpPr>
        <dsp:cNvPr id="0" name=""/>
        <dsp:cNvSpPr/>
      </dsp:nvSpPr>
      <dsp:spPr>
        <a:xfrm rot="5400000">
          <a:off x="1501912" y="480691"/>
          <a:ext cx="279734" cy="2681053"/>
        </a:xfrm>
        <a:prstGeom prst="round2SameRect">
          <a:avLst/>
        </a:prstGeom>
        <a:solidFill>
          <a:schemeClr val="lt1">
            <a:alpha val="90000"/>
            <a:hueOff val="0"/>
            <a:satOff val="0"/>
            <a:lumOff val="0"/>
            <a:alphaOff val="0"/>
          </a:schemeClr>
        </a:solidFill>
        <a:ln w="25400" cap="flat" cmpd="sng" algn="ctr">
          <a:solidFill>
            <a:schemeClr val="accent5">
              <a:hueOff val="-8278230"/>
              <a:satOff val="33176"/>
              <a:lumOff val="719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zh-CN" altLang="en-US" sz="1500" kern="1200" dirty="0"/>
            <a:t>评价原型</a:t>
          </a:r>
        </a:p>
      </dsp:txBody>
      <dsp:txXfrm rot="-5400000">
        <a:off x="301253" y="1695006"/>
        <a:ext cx="2667398" cy="252424"/>
      </dsp:txXfrm>
    </dsp:sp>
    <dsp:sp modelId="{DAF7DBDC-4901-4610-A54F-2B94AD884465}">
      <dsp:nvSpPr>
        <dsp:cNvPr id="0" name=""/>
        <dsp:cNvSpPr/>
      </dsp:nvSpPr>
      <dsp:spPr>
        <a:xfrm rot="5400000">
          <a:off x="-64554" y="2082103"/>
          <a:ext cx="430360" cy="301252"/>
        </a:xfrm>
        <a:prstGeom prst="chevron">
          <a:avLst/>
        </a:prstGeom>
        <a:solidFill>
          <a:schemeClr val="accent5">
            <a:hueOff val="-9933876"/>
            <a:satOff val="39811"/>
            <a:lumOff val="8628"/>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endParaRPr lang="zh-CN" altLang="en-US" sz="800" kern="1200" dirty="0"/>
        </a:p>
      </dsp:txBody>
      <dsp:txXfrm rot="-5400000">
        <a:off x="0" y="2168175"/>
        <a:ext cx="301252" cy="129108"/>
      </dsp:txXfrm>
    </dsp:sp>
    <dsp:sp modelId="{B4992D84-8836-4E7B-AD46-8CCB887E7B0C}">
      <dsp:nvSpPr>
        <dsp:cNvPr id="0" name=""/>
        <dsp:cNvSpPr/>
      </dsp:nvSpPr>
      <dsp:spPr>
        <a:xfrm rot="5400000">
          <a:off x="1501912" y="816889"/>
          <a:ext cx="279734" cy="2681053"/>
        </a:xfrm>
        <a:prstGeom prst="round2SameRect">
          <a:avLst/>
        </a:prstGeom>
        <a:solidFill>
          <a:schemeClr val="lt1">
            <a:alpha val="90000"/>
            <a:hueOff val="0"/>
            <a:satOff val="0"/>
            <a:lumOff val="0"/>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zh-CN" altLang="en-US" sz="1500" kern="1200" dirty="0"/>
            <a:t>修改意见</a:t>
          </a:r>
        </a:p>
      </dsp:txBody>
      <dsp:txXfrm rot="-5400000">
        <a:off x="301253" y="2031204"/>
        <a:ext cx="2667398" cy="2524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63A652-AE8D-450B-9AD7-27C18069571B}">
      <dsp:nvSpPr>
        <dsp:cNvPr id="0" name=""/>
        <dsp:cNvSpPr/>
      </dsp:nvSpPr>
      <dsp:spPr>
        <a:xfrm>
          <a:off x="1087479" y="129105"/>
          <a:ext cx="1875088" cy="1875088"/>
        </a:xfrm>
        <a:prstGeom prst="pie">
          <a:avLst>
            <a:gd name="adj1" fmla="val 16200000"/>
            <a:gd name="adj2" fmla="val 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1</a:t>
          </a:r>
          <a:r>
            <a:rPr lang="zh-CN" altLang="en-US" sz="1500" kern="1200" dirty="0"/>
            <a:t>快速分析</a:t>
          </a:r>
        </a:p>
      </dsp:txBody>
      <dsp:txXfrm>
        <a:off x="2082838" y="517739"/>
        <a:ext cx="691996" cy="513417"/>
      </dsp:txXfrm>
    </dsp:sp>
    <dsp:sp modelId="{3A085A5A-876B-411D-971C-C943A63A84A3}">
      <dsp:nvSpPr>
        <dsp:cNvPr id="0" name=""/>
        <dsp:cNvSpPr/>
      </dsp:nvSpPr>
      <dsp:spPr>
        <a:xfrm>
          <a:off x="1087479" y="192054"/>
          <a:ext cx="1875088" cy="1875088"/>
        </a:xfrm>
        <a:prstGeom prst="pie">
          <a:avLst>
            <a:gd name="adj1" fmla="val 0"/>
            <a:gd name="adj2" fmla="val 5400000"/>
          </a:avLst>
        </a:prstGeom>
        <a:gradFill rotWithShape="0">
          <a:gsLst>
            <a:gs pos="0">
              <a:schemeClr val="accent5">
                <a:hueOff val="-3311292"/>
                <a:satOff val="13270"/>
                <a:lumOff val="2876"/>
                <a:alphaOff val="0"/>
                <a:shade val="51000"/>
                <a:satMod val="130000"/>
              </a:schemeClr>
            </a:gs>
            <a:gs pos="80000">
              <a:schemeClr val="accent5">
                <a:hueOff val="-3311292"/>
                <a:satOff val="13270"/>
                <a:lumOff val="2876"/>
                <a:alphaOff val="0"/>
                <a:shade val="93000"/>
                <a:satMod val="130000"/>
              </a:schemeClr>
            </a:gs>
            <a:gs pos="100000">
              <a:schemeClr val="accent5">
                <a:hueOff val="-3311292"/>
                <a:satOff val="13270"/>
                <a:lumOff val="287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2</a:t>
          </a:r>
          <a:r>
            <a:rPr lang="zh-CN" altLang="en-US" sz="1500" kern="1200" dirty="0"/>
            <a:t>构造</a:t>
          </a:r>
        </a:p>
      </dsp:txBody>
      <dsp:txXfrm>
        <a:off x="2082838" y="1165091"/>
        <a:ext cx="691996" cy="513417"/>
      </dsp:txXfrm>
    </dsp:sp>
    <dsp:sp modelId="{B0649164-02D4-4765-8056-65210CB0E830}">
      <dsp:nvSpPr>
        <dsp:cNvPr id="0" name=""/>
        <dsp:cNvSpPr/>
      </dsp:nvSpPr>
      <dsp:spPr>
        <a:xfrm>
          <a:off x="1024529" y="192054"/>
          <a:ext cx="1875088" cy="1875088"/>
        </a:xfrm>
        <a:prstGeom prst="pie">
          <a:avLst>
            <a:gd name="adj1" fmla="val 5400000"/>
            <a:gd name="adj2" fmla="val 10800000"/>
          </a:avLst>
        </a:prstGeom>
        <a:gradFill rotWithShape="0">
          <a:gsLst>
            <a:gs pos="0">
              <a:schemeClr val="accent5">
                <a:hueOff val="-6622584"/>
                <a:satOff val="26541"/>
                <a:lumOff val="5752"/>
                <a:alphaOff val="0"/>
                <a:shade val="51000"/>
                <a:satMod val="130000"/>
              </a:schemeClr>
            </a:gs>
            <a:gs pos="80000">
              <a:schemeClr val="accent5">
                <a:hueOff val="-6622584"/>
                <a:satOff val="26541"/>
                <a:lumOff val="5752"/>
                <a:alphaOff val="0"/>
                <a:shade val="93000"/>
                <a:satMod val="130000"/>
              </a:schemeClr>
            </a:gs>
            <a:gs pos="100000">
              <a:schemeClr val="accent5">
                <a:hueOff val="-6622584"/>
                <a:satOff val="26541"/>
                <a:lumOff val="5752"/>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3</a:t>
          </a:r>
          <a:r>
            <a:rPr lang="zh-CN" altLang="en-US" sz="1500" kern="1200" dirty="0"/>
            <a:t>运行</a:t>
          </a:r>
        </a:p>
      </dsp:txBody>
      <dsp:txXfrm>
        <a:off x="1212261" y="1165091"/>
        <a:ext cx="691996" cy="513417"/>
      </dsp:txXfrm>
    </dsp:sp>
    <dsp:sp modelId="{4CE07AAC-F7F4-4B66-A1CD-8C23F13203DA}">
      <dsp:nvSpPr>
        <dsp:cNvPr id="0" name=""/>
        <dsp:cNvSpPr/>
      </dsp:nvSpPr>
      <dsp:spPr>
        <a:xfrm>
          <a:off x="1024529" y="129105"/>
          <a:ext cx="1875088" cy="1875088"/>
        </a:xfrm>
        <a:prstGeom prst="pie">
          <a:avLst>
            <a:gd name="adj1" fmla="val 10800000"/>
            <a:gd name="adj2" fmla="val 16200000"/>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4</a:t>
          </a:r>
          <a:r>
            <a:rPr lang="zh-CN" altLang="en-US" sz="1500" kern="1200" dirty="0"/>
            <a:t>评价</a:t>
          </a:r>
        </a:p>
      </dsp:txBody>
      <dsp:txXfrm>
        <a:off x="1212261" y="517739"/>
        <a:ext cx="691996" cy="513417"/>
      </dsp:txXfrm>
    </dsp:sp>
    <dsp:sp modelId="{4FA216CD-B58D-4B6C-9353-A133D80D9E37}">
      <dsp:nvSpPr>
        <dsp:cNvPr id="0" name=""/>
        <dsp:cNvSpPr/>
      </dsp:nvSpPr>
      <dsp:spPr>
        <a:xfrm>
          <a:off x="971402" y="13028"/>
          <a:ext cx="2107242" cy="2107242"/>
        </a:xfrm>
        <a:prstGeom prst="circularArrow">
          <a:avLst>
            <a:gd name="adj1" fmla="val 5085"/>
            <a:gd name="adj2" fmla="val 327528"/>
            <a:gd name="adj3" fmla="val 21272472"/>
            <a:gd name="adj4" fmla="val 16200000"/>
            <a:gd name="adj5" fmla="val 5932"/>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3669E9C3-0466-48AB-8AA8-AD35CE11BE3D}">
      <dsp:nvSpPr>
        <dsp:cNvPr id="0" name=""/>
        <dsp:cNvSpPr/>
      </dsp:nvSpPr>
      <dsp:spPr>
        <a:xfrm>
          <a:off x="971402" y="75977"/>
          <a:ext cx="2107242" cy="2107242"/>
        </a:xfrm>
        <a:prstGeom prst="circularArrow">
          <a:avLst>
            <a:gd name="adj1" fmla="val 5085"/>
            <a:gd name="adj2" fmla="val 327528"/>
            <a:gd name="adj3" fmla="val 5072472"/>
            <a:gd name="adj4" fmla="val 0"/>
            <a:gd name="adj5" fmla="val 5932"/>
          </a:avLst>
        </a:prstGeom>
        <a:gradFill rotWithShape="0">
          <a:gsLst>
            <a:gs pos="0">
              <a:schemeClr val="accent5">
                <a:hueOff val="-3311292"/>
                <a:satOff val="13270"/>
                <a:lumOff val="2876"/>
                <a:alphaOff val="0"/>
                <a:shade val="51000"/>
                <a:satMod val="130000"/>
              </a:schemeClr>
            </a:gs>
            <a:gs pos="80000">
              <a:schemeClr val="accent5">
                <a:hueOff val="-3311292"/>
                <a:satOff val="13270"/>
                <a:lumOff val="2876"/>
                <a:alphaOff val="0"/>
                <a:shade val="93000"/>
                <a:satMod val="130000"/>
              </a:schemeClr>
            </a:gs>
            <a:gs pos="100000">
              <a:schemeClr val="accent5">
                <a:hueOff val="-3311292"/>
                <a:satOff val="13270"/>
                <a:lumOff val="287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FC3811D4-8108-45E5-9C97-BFBD3F7AE02C}">
      <dsp:nvSpPr>
        <dsp:cNvPr id="0" name=""/>
        <dsp:cNvSpPr/>
      </dsp:nvSpPr>
      <dsp:spPr>
        <a:xfrm>
          <a:off x="908452" y="75977"/>
          <a:ext cx="2107242" cy="2107242"/>
        </a:xfrm>
        <a:prstGeom prst="circularArrow">
          <a:avLst>
            <a:gd name="adj1" fmla="val 5085"/>
            <a:gd name="adj2" fmla="val 327528"/>
            <a:gd name="adj3" fmla="val 10472472"/>
            <a:gd name="adj4" fmla="val 5400000"/>
            <a:gd name="adj5" fmla="val 5932"/>
          </a:avLst>
        </a:prstGeom>
        <a:gradFill rotWithShape="0">
          <a:gsLst>
            <a:gs pos="0">
              <a:schemeClr val="accent5">
                <a:hueOff val="-6622584"/>
                <a:satOff val="26541"/>
                <a:lumOff val="5752"/>
                <a:alphaOff val="0"/>
                <a:shade val="51000"/>
                <a:satMod val="130000"/>
              </a:schemeClr>
            </a:gs>
            <a:gs pos="80000">
              <a:schemeClr val="accent5">
                <a:hueOff val="-6622584"/>
                <a:satOff val="26541"/>
                <a:lumOff val="5752"/>
                <a:alphaOff val="0"/>
                <a:shade val="93000"/>
                <a:satMod val="130000"/>
              </a:schemeClr>
            </a:gs>
            <a:gs pos="100000">
              <a:schemeClr val="accent5">
                <a:hueOff val="-6622584"/>
                <a:satOff val="26541"/>
                <a:lumOff val="5752"/>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A04151CC-475B-4C26-9630-3A3CB5C8AC9C}">
      <dsp:nvSpPr>
        <dsp:cNvPr id="0" name=""/>
        <dsp:cNvSpPr/>
      </dsp:nvSpPr>
      <dsp:spPr>
        <a:xfrm>
          <a:off x="908452" y="13028"/>
          <a:ext cx="2107242" cy="2107242"/>
        </a:xfrm>
        <a:prstGeom prst="circularArrow">
          <a:avLst>
            <a:gd name="adj1" fmla="val 5085"/>
            <a:gd name="adj2" fmla="val 327528"/>
            <a:gd name="adj3" fmla="val 15872472"/>
            <a:gd name="adj4" fmla="val 10800000"/>
            <a:gd name="adj5" fmla="val 5932"/>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8#1">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ar" val="1"/>
      <dgm:param type="vertAlign" val="mid"/>
      <dgm:param type="horzAlign" val="ctr"/>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srcNode" val="dummy1a"/>
                  <dgm:param type="dstNode" val="dummy1b"/>
                  <dgm:param type="begSty" val="arr"/>
                  <dgm:param type="endSty" val="noArr"/>
                  <dgm:param type="connRout" val="longCurve"/>
                  <dgm:param type="begPts" val="tL"/>
                  <dgm:param type="endPts" val="tR"/>
                </dgm:alg>
              </dgm:if>
              <dgm:else name="Name175">
                <dgm:alg type="conn">
                  <dgm:param type="srcNode" val="dummy1a"/>
                  <dgm:param type="dstNode" val="dummy1b"/>
                  <dgm:param type="begSty" val="noArr"/>
                  <dgm:param type="endSty" val="arr"/>
                  <dgm:param type="connRout" val="longCurve"/>
                  <dgm:param type="begPts" val="tL"/>
                  <dgm:param type="endPts" val="t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srcNode" val="dummy1a"/>
                  <dgm:param type="dstNode" val="dummy1b"/>
                  <dgm:param type="begSty" val="noArr"/>
                  <dgm:param type="endSty" val="arr"/>
                  <dgm:param type="connRout" val="curve"/>
                  <dgm:param type="begPts" val="tL"/>
                  <dgm:param type="endPts" val="tL"/>
                </dgm:alg>
              </dgm:if>
              <dgm:else name="Name180">
                <dgm:alg type="conn">
                  <dgm:param type="srcNode" val="dummy1a"/>
                  <dgm:param type="dstNode" val="dummy1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srcNode" val="dummy2a"/>
              <dgm:param type="dstNode" val="dummy2b"/>
              <dgm:param type="begSty" val="noArr"/>
              <dgm:param type="endSty" val="arr"/>
              <dgm:param type="connRout" val="curve"/>
              <dgm:param type="begPts" val="tL"/>
              <dgm:param type="endPts" val="tL"/>
            </dgm:alg>
          </dgm:if>
          <dgm:else name="Name185">
            <dgm:alg type="conn">
              <dgm:param type="srcNode" val="dummy2a"/>
              <dgm:param type="dstNode" val="dummy2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srcNode" val="dummy3a"/>
              <dgm:param type="dstNode" val="dummy3b"/>
              <dgm:param type="begSty" val="noArr"/>
              <dgm:param type="endSty" val="arr"/>
              <dgm:param type="connRout" val="curve"/>
              <dgm:param type="begPts" val="tL"/>
              <dgm:param type="endPts" val="tL"/>
            </dgm:alg>
          </dgm:if>
          <dgm:else name="Name189">
            <dgm:alg type="conn">
              <dgm:param type="srcNode" val="dummy3a"/>
              <dgm:param type="dstNode" val="dummy3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srcNode" val="dummy4a"/>
              <dgm:param type="dstNode" val="dummy4b"/>
              <dgm:param type="begSty" val="noArr"/>
              <dgm:param type="endSty" val="arr"/>
              <dgm:param type="connRout" val="curve"/>
              <dgm:param type="begPts" val="tL"/>
              <dgm:param type="endPts" val="tL"/>
            </dgm:alg>
          </dgm:if>
          <dgm:else name="Name193">
            <dgm:alg type="conn">
              <dgm:param type="srcNode" val="dummy4a"/>
              <dgm:param type="dstNode" val="dummy4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srcNode" val="dummy5a"/>
              <dgm:param type="dstNode" val="dummy5b"/>
              <dgm:param type="begSty" val="noArr"/>
              <dgm:param type="endSty" val="arr"/>
              <dgm:param type="connRout" val="curve"/>
              <dgm:param type="begPts" val="tL"/>
              <dgm:param type="endPts" val="tL"/>
            </dgm:alg>
          </dgm:if>
          <dgm:else name="Name197">
            <dgm:alg type="conn">
              <dgm:param type="srcNode" val="dummy5a"/>
              <dgm:param type="dstNode" val="dummy5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srcNode" val="dummy6a"/>
              <dgm:param type="dstNode" val="dummy6b"/>
              <dgm:param type="begSty" val="noArr"/>
              <dgm:param type="endSty" val="arr"/>
              <dgm:param type="connRout" val="curve"/>
              <dgm:param type="begPts" val="tL"/>
              <dgm:param type="endPts" val="tL"/>
            </dgm:alg>
          </dgm:if>
          <dgm:else name="Name201">
            <dgm:alg type="conn">
              <dgm:param type="srcNode" val="dummy6a"/>
              <dgm:param type="dstNode" val="dummy6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srcNode" val="dummy7a"/>
              <dgm:param type="dstNode" val="dummy7b"/>
              <dgm:param type="begSty" val="noArr"/>
              <dgm:param type="endSty" val="arr"/>
              <dgm:param type="connRout" val="curve"/>
              <dgm:param type="begPts" val="tL"/>
              <dgm:param type="endPts" val="tL"/>
            </dgm:alg>
          </dgm:if>
          <dgm:else name="Name205">
            <dgm:alg type="conn">
              <dgm:param type="srcNode" val="dummy7a"/>
              <dgm:param type="dstNode" val="dummy7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1">
  <dgm:title val=""/>
  <dgm:desc val=""/>
  <dgm:catLst>
    <dgm:cat type="simple" pri="105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2018/2/14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2018/2/14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2018/2/14</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2018/2/14</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2018/2/14</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2018/2/14</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2018/2/14</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2018/2/14</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2018/2/14</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2018/2/14</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2018/2/14</a:t>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2018/2/14</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2018/2/14</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http://baike.baidu.com/view/34490.htm" TargetMode="External"/><Relationship Id="rId2" Type="http://schemas.openxmlformats.org/officeDocument/2006/relationships/hyperlink" Target="http://baike.baidu.com/view/95420.htm" TargetMode="External"/><Relationship Id="rId1" Type="http://schemas.openxmlformats.org/officeDocument/2006/relationships/slideLayout" Target="../slideLayouts/slideLayout7.xml"/><Relationship Id="rId4" Type="http://schemas.openxmlformats.org/officeDocument/2006/relationships/hyperlink" Target="http://baike.baidu.com/view/118995.htm"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2346959" y="2061374"/>
            <a:ext cx="4450080" cy="829945"/>
          </a:xfrm>
          <a:prstGeom prst="rect">
            <a:avLst/>
          </a:prstGeom>
          <a:noFill/>
        </p:spPr>
        <p:txBody>
          <a:bodyPr wrap="none" rtlCol="0" anchor="ctr">
            <a:spAutoFit/>
          </a:bodyPr>
          <a:lstStyle/>
          <a:p>
            <a:pPr algn="ctr"/>
            <a:r>
              <a:rPr lang="zh-CN" altLang="en-US" sz="4800" b="1" dirty="0">
                <a:solidFill>
                  <a:schemeClr val="bg1"/>
                </a:solidFill>
                <a:latin typeface="微软雅黑" panose="020B0503020204020204" pitchFamily="34" charset="-122"/>
                <a:ea typeface="微软雅黑" panose="020B0503020204020204" pitchFamily="34" charset="-122"/>
              </a:rPr>
              <a:t>测试基础第一天</a:t>
            </a:r>
          </a:p>
        </p:txBody>
      </p:sp>
      <p:sp>
        <p:nvSpPr>
          <p:cNvPr id="5" name="TextBox 4"/>
          <p:cNvSpPr txBox="1"/>
          <p:nvPr/>
        </p:nvSpPr>
        <p:spPr>
          <a:xfrm>
            <a:off x="4479635" y="2989542"/>
            <a:ext cx="184730" cy="553998"/>
          </a:xfrm>
          <a:prstGeom prst="rect">
            <a:avLst/>
          </a:prstGeom>
          <a:noFill/>
        </p:spPr>
        <p:txBody>
          <a:bodyPr wrap="none" rtlCol="0" anchor="ctr">
            <a:spAutoFit/>
          </a:bodyPr>
          <a:lstStyle/>
          <a:p>
            <a:pPr algn="ctr"/>
            <a:endParaRPr lang="zh-CN" altLang="en-US" sz="3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62216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a:latin typeface="微软雅黑" panose="020B0503020204020204" pitchFamily="34" charset="-122"/>
                <a:ea typeface="微软雅黑" panose="020B0503020204020204" pitchFamily="34" charset="-122"/>
                <a:sym typeface="+mn-ea"/>
              </a:rPr>
              <a:t>测试模型</a:t>
            </a:r>
            <a:endParaRPr lang="zh-CN" altLang="en-US" sz="3600">
              <a:sym typeface="+mn-ea"/>
            </a:endParaRPr>
          </a:p>
        </p:txBody>
      </p:sp>
      <p:sp>
        <p:nvSpPr>
          <p:cNvPr id="26627" name="内容占位符 2"/>
          <p:cNvSpPr txBox="1"/>
          <p:nvPr/>
        </p:nvSpPr>
        <p:spPr bwMode="auto">
          <a:xfrm>
            <a:off x="457200" y="1480185"/>
            <a:ext cx="8229600" cy="405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just">
              <a:lnSpc>
                <a:spcPct val="150000"/>
              </a:lnSpc>
            </a:pPr>
            <a:r>
              <a:rPr lang="zh-CN" altLang="en-US" sz="2000" dirty="0">
                <a:latin typeface="黑体" panose="02010609060101010101" pitchFamily="49" charset="-122"/>
                <a:sym typeface="+mn-ea"/>
              </a:rPr>
              <a:t>随着测试过程的管理和发展，测试人员通过大量的实践，从而总结出了不少测试模型，如常见的</a:t>
            </a:r>
            <a:r>
              <a:rPr lang="en-US" altLang="zh-CN" sz="2000" b="1" dirty="0">
                <a:latin typeface="黑体" panose="02010609060101010101" pitchFamily="49" charset="-122"/>
                <a:sym typeface="+mn-ea"/>
              </a:rPr>
              <a:t>V</a:t>
            </a:r>
            <a:r>
              <a:rPr lang="zh-CN" altLang="en-US" sz="2000" b="1" dirty="0">
                <a:latin typeface="黑体" panose="02010609060101010101" pitchFamily="49" charset="-122"/>
                <a:sym typeface="+mn-ea"/>
              </a:rPr>
              <a:t>模型</a:t>
            </a:r>
            <a:r>
              <a:rPr lang="zh-CN" altLang="en-US" sz="2000" dirty="0">
                <a:latin typeface="黑体" panose="02010609060101010101" pitchFamily="49" charset="-122"/>
                <a:sym typeface="+mn-ea"/>
              </a:rPr>
              <a:t>、</a:t>
            </a:r>
            <a:r>
              <a:rPr lang="en-US" altLang="zh-CN" sz="2000" b="1" dirty="0">
                <a:latin typeface="黑体" panose="02010609060101010101" pitchFamily="49" charset="-122"/>
                <a:sym typeface="+mn-ea"/>
              </a:rPr>
              <a:t>W</a:t>
            </a:r>
            <a:r>
              <a:rPr lang="zh-CN" altLang="en-US" sz="2000" b="1" dirty="0">
                <a:latin typeface="黑体" panose="02010609060101010101" pitchFamily="49" charset="-122"/>
                <a:sym typeface="+mn-ea"/>
              </a:rPr>
              <a:t>模型</a:t>
            </a:r>
            <a:r>
              <a:rPr lang="zh-CN" altLang="en-US" sz="2000" dirty="0">
                <a:latin typeface="黑体" panose="02010609060101010101" pitchFamily="49" charset="-122"/>
                <a:sym typeface="+mn-ea"/>
              </a:rPr>
              <a:t>、</a:t>
            </a:r>
            <a:r>
              <a:rPr lang="en-US" altLang="zh-CN" sz="2000" b="1" dirty="0">
                <a:latin typeface="黑体" panose="02010609060101010101" pitchFamily="49" charset="-122"/>
                <a:sym typeface="+mn-ea"/>
              </a:rPr>
              <a:t>H</a:t>
            </a:r>
            <a:r>
              <a:rPr lang="zh-CN" altLang="en-US" sz="2000" b="1" dirty="0">
                <a:latin typeface="黑体" panose="02010609060101010101" pitchFamily="49" charset="-122"/>
                <a:sym typeface="+mn-ea"/>
              </a:rPr>
              <a:t>模型</a:t>
            </a:r>
            <a:r>
              <a:rPr lang="zh-CN" altLang="en-US" sz="2000" dirty="0">
                <a:latin typeface="黑体" panose="02010609060101010101" pitchFamily="49" charset="-122"/>
                <a:sym typeface="+mn-ea"/>
              </a:rPr>
              <a:t>等。这些模型与开发紧密结合，对测试活动进行了抽象，成为了测试过程管理的重要参考依据。</a:t>
            </a:r>
            <a:endParaRPr sz="2000">
              <a:latin typeface="黑体" panose="02010609060101010101" pitchFamily="49" charset="-122"/>
              <a:sym typeface="+mn-ea"/>
            </a:endParaRPr>
          </a:p>
        </p:txBody>
      </p:sp>
      <p:sp>
        <p:nvSpPr>
          <p:cNvPr id="4" name="云形标注 3"/>
          <p:cNvSpPr/>
          <p:nvPr/>
        </p:nvSpPr>
        <p:spPr>
          <a:xfrm>
            <a:off x="1882140" y="3444240"/>
            <a:ext cx="6221095" cy="2764790"/>
          </a:xfrm>
          <a:prstGeom prst="cloudCallout">
            <a:avLst>
              <a:gd name="adj1" fmla="val -38533"/>
              <a:gd name="adj2" fmla="val -64573"/>
            </a:avLst>
          </a:prstGeom>
          <a:ln w="76200"/>
        </p:spPr>
        <p:style>
          <a:lnRef idx="2">
            <a:schemeClr val="accent3"/>
          </a:lnRef>
          <a:fillRef idx="1">
            <a:schemeClr val="lt1"/>
          </a:fillRef>
          <a:effectRef idx="0">
            <a:schemeClr val="accent3"/>
          </a:effectRef>
          <a:fontRef idx="minor">
            <a:schemeClr val="dk1"/>
          </a:fontRef>
        </p:style>
        <p:txBody>
          <a:bodyPr lIns="72000" tIns="0" rIns="72000" rtlCol="0" anchor="ctr"/>
          <a:lstStyle/>
          <a:p>
            <a:pPr algn="just">
              <a:lnSpc>
                <a:spcPct val="110000"/>
              </a:lnSpc>
            </a:pPr>
            <a:r>
              <a:rPr lang="zh-CN" altLang="en-US" sz="2400" b="1" dirty="0"/>
              <a:t>　　</a:t>
            </a:r>
            <a:r>
              <a:rPr lang="zh-CN" altLang="zh-CN" sz="2000" b="1" dirty="0">
                <a:latin typeface="黑体" panose="02010609060101010101" pitchFamily="49" charset="-122"/>
                <a:ea typeface="黑体" panose="02010609060101010101" pitchFamily="49" charset="-122"/>
              </a:rPr>
              <a:t>测试的过程和软件开发的过程一样么？</a:t>
            </a:r>
            <a:endParaRPr lang="en-US" altLang="zh-CN" sz="2000" b="1" dirty="0">
              <a:latin typeface="黑体" panose="02010609060101010101" pitchFamily="49" charset="-122"/>
              <a:ea typeface="黑体" panose="02010609060101010101" pitchFamily="49" charset="-122"/>
            </a:endParaRPr>
          </a:p>
          <a:p>
            <a:pPr algn="just">
              <a:lnSpc>
                <a:spcPct val="110000"/>
              </a:lnSpc>
            </a:pPr>
            <a:r>
              <a:rPr lang="zh-CN" altLang="en-US" sz="2000" b="1" dirty="0">
                <a:latin typeface="黑体" panose="02010609060101010101" pitchFamily="49" charset="-122"/>
                <a:ea typeface="黑体" panose="02010609060101010101" pitchFamily="49" charset="-122"/>
              </a:rPr>
              <a:t>　　</a:t>
            </a:r>
            <a:r>
              <a:rPr lang="zh-CN" altLang="zh-CN" sz="2000" b="1" dirty="0">
                <a:latin typeface="黑体" panose="02010609060101010101" pitchFamily="49" charset="-122"/>
                <a:ea typeface="黑体" panose="02010609060101010101" pitchFamily="49" charset="-122"/>
              </a:rPr>
              <a:t>是否有很多的看上去很专业，似乎很有内涵的模型呢？</a:t>
            </a:r>
            <a:endParaRPr lang="zh-CN" altLang="en-US" sz="2000" b="1" dirty="0">
              <a:latin typeface="黑体" panose="02010609060101010101" pitchFamily="49" charset="-122"/>
              <a:ea typeface="黑体" panose="02010609060101010101" pitchFamily="49"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47193" y="775197"/>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a:solidFill>
                  <a:srgbClr val="FF0000"/>
                </a:solidFill>
                <a:latin typeface="微软雅黑" panose="020B0503020204020204" pitchFamily="34" charset="-122"/>
                <a:ea typeface="微软雅黑" panose="020B0503020204020204" pitchFamily="34" charset="-122"/>
                <a:sym typeface="+mn-ea"/>
              </a:rPr>
              <a:t>V模型示意图</a:t>
            </a:r>
          </a:p>
        </p:txBody>
      </p:sp>
      <p:sp>
        <p:nvSpPr>
          <p:cNvPr id="2" name="对角圆角矩形 1"/>
          <p:cNvSpPr/>
          <p:nvPr/>
        </p:nvSpPr>
        <p:spPr>
          <a:xfrm>
            <a:off x="1254295" y="2977009"/>
            <a:ext cx="14968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b="1" dirty="0">
                <a:solidFill>
                  <a:schemeClr val="tx1"/>
                </a:solidFill>
              </a:rPr>
              <a:t>概要设计</a:t>
            </a:r>
          </a:p>
        </p:txBody>
      </p:sp>
      <p:sp>
        <p:nvSpPr>
          <p:cNvPr id="3" name="对角圆角矩形 2"/>
          <p:cNvSpPr/>
          <p:nvPr/>
        </p:nvSpPr>
        <p:spPr>
          <a:xfrm>
            <a:off x="2098050" y="4057129"/>
            <a:ext cx="14968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b="1" dirty="0">
                <a:solidFill>
                  <a:schemeClr val="tx1"/>
                </a:solidFill>
              </a:rPr>
              <a:t>详细设计</a:t>
            </a:r>
          </a:p>
        </p:txBody>
      </p:sp>
      <p:sp>
        <p:nvSpPr>
          <p:cNvPr id="5" name="对角圆角矩形 4"/>
          <p:cNvSpPr/>
          <p:nvPr/>
        </p:nvSpPr>
        <p:spPr>
          <a:xfrm>
            <a:off x="3396688" y="5137249"/>
            <a:ext cx="9355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b="1" dirty="0">
                <a:solidFill>
                  <a:schemeClr val="tx1"/>
                </a:solidFill>
              </a:rPr>
              <a:t>编码</a:t>
            </a:r>
          </a:p>
        </p:txBody>
      </p:sp>
      <p:sp>
        <p:nvSpPr>
          <p:cNvPr id="13" name="对角圆角矩形 12"/>
          <p:cNvSpPr/>
          <p:nvPr/>
        </p:nvSpPr>
        <p:spPr>
          <a:xfrm>
            <a:off x="4847705" y="5137249"/>
            <a:ext cx="14968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b="1" dirty="0">
                <a:solidFill>
                  <a:schemeClr val="tx1"/>
                </a:solidFill>
              </a:rPr>
              <a:t>单元测试</a:t>
            </a:r>
          </a:p>
        </p:txBody>
      </p:sp>
      <p:sp>
        <p:nvSpPr>
          <p:cNvPr id="17" name="对角圆角矩形 16"/>
          <p:cNvSpPr/>
          <p:nvPr/>
        </p:nvSpPr>
        <p:spPr>
          <a:xfrm>
            <a:off x="5698830" y="4021073"/>
            <a:ext cx="14968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b="1" dirty="0">
                <a:solidFill>
                  <a:schemeClr val="tx1"/>
                </a:solidFill>
              </a:rPr>
              <a:t>集成测试</a:t>
            </a:r>
          </a:p>
        </p:txBody>
      </p:sp>
      <p:sp>
        <p:nvSpPr>
          <p:cNvPr id="23" name="对角圆角矩形 22"/>
          <p:cNvSpPr/>
          <p:nvPr/>
        </p:nvSpPr>
        <p:spPr>
          <a:xfrm>
            <a:off x="6549954" y="2940953"/>
            <a:ext cx="14968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b="1" dirty="0">
                <a:solidFill>
                  <a:schemeClr val="tx1"/>
                </a:solidFill>
              </a:rPr>
              <a:t>系统测试</a:t>
            </a:r>
          </a:p>
        </p:txBody>
      </p:sp>
      <p:sp>
        <p:nvSpPr>
          <p:cNvPr id="24" name="对角圆角矩形 23"/>
          <p:cNvSpPr/>
          <p:nvPr/>
        </p:nvSpPr>
        <p:spPr>
          <a:xfrm>
            <a:off x="7401079" y="1863886"/>
            <a:ext cx="14968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b="1" dirty="0">
                <a:solidFill>
                  <a:schemeClr val="tx1"/>
                </a:solidFill>
              </a:rPr>
              <a:t>验收测试</a:t>
            </a:r>
          </a:p>
        </p:txBody>
      </p:sp>
      <p:cxnSp>
        <p:nvCxnSpPr>
          <p:cNvPr id="25" name="直接箭头连接符 24"/>
          <p:cNvCxnSpPr>
            <a:stCxn id="2" idx="1"/>
            <a:endCxn id="3" idx="3"/>
          </p:cNvCxnSpPr>
          <p:nvPr/>
        </p:nvCxnSpPr>
        <p:spPr>
          <a:xfrm>
            <a:off x="2002697" y="3445009"/>
            <a:ext cx="843915" cy="61214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3" idx="1"/>
            <a:endCxn id="5" idx="3"/>
          </p:cNvCxnSpPr>
          <p:nvPr/>
        </p:nvCxnSpPr>
        <p:spPr>
          <a:xfrm>
            <a:off x="2846450" y="4525129"/>
            <a:ext cx="1017905" cy="61214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5" idx="0"/>
            <a:endCxn id="13" idx="2"/>
          </p:cNvCxnSpPr>
          <p:nvPr/>
        </p:nvCxnSpPr>
        <p:spPr>
          <a:xfrm>
            <a:off x="4332187" y="5371249"/>
            <a:ext cx="51562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3" idx="3"/>
            <a:endCxn id="17" idx="1"/>
          </p:cNvCxnSpPr>
          <p:nvPr/>
        </p:nvCxnSpPr>
        <p:spPr>
          <a:xfrm flipV="1">
            <a:off x="5596106" y="4488914"/>
            <a:ext cx="851535" cy="64833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V="1">
            <a:off x="6447233" y="3445009"/>
            <a:ext cx="851124" cy="61212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23" idx="3"/>
            <a:endCxn id="24" idx="1"/>
          </p:cNvCxnSpPr>
          <p:nvPr/>
        </p:nvCxnSpPr>
        <p:spPr>
          <a:xfrm flipV="1">
            <a:off x="7298990" y="2331992"/>
            <a:ext cx="850900" cy="60896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对角圆角矩形 30"/>
          <p:cNvSpPr/>
          <p:nvPr/>
        </p:nvSpPr>
        <p:spPr>
          <a:xfrm>
            <a:off x="403171" y="1860833"/>
            <a:ext cx="14968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b="1" dirty="0">
                <a:solidFill>
                  <a:schemeClr val="tx1"/>
                </a:solidFill>
              </a:rPr>
              <a:t>需求分析</a:t>
            </a:r>
          </a:p>
        </p:txBody>
      </p:sp>
      <p:cxnSp>
        <p:nvCxnSpPr>
          <p:cNvPr id="32" name="直接箭头连接符 31"/>
          <p:cNvCxnSpPr>
            <a:stCxn id="31" idx="1"/>
            <a:endCxn id="2" idx="3"/>
          </p:cNvCxnSpPr>
          <p:nvPr/>
        </p:nvCxnSpPr>
        <p:spPr>
          <a:xfrm>
            <a:off x="1151574" y="2328833"/>
            <a:ext cx="850900" cy="64833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500"/>
                                        <p:tgtEl>
                                          <p:spTgt spid="27"/>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500"/>
                                        <p:tgtEl>
                                          <p:spTgt spid="28"/>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fade">
                                      <p:cBhvr>
                                        <p:cTn id="51" dur="500"/>
                                        <p:tgtEl>
                                          <p:spTgt spid="29"/>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childTnLst>
                          </p:cTn>
                        </p:par>
                        <p:par>
                          <p:cTn id="56" fill="hold">
                            <p:stCondLst>
                              <p:cond delay="6500"/>
                            </p:stCondLst>
                            <p:childTnLst>
                              <p:par>
                                <p:cTn id="57" presetID="10" presetClass="entr" presetSubtype="0" fill="hold" nodeType="after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fade">
                                      <p:cBhvr>
                                        <p:cTn id="59" dur="500"/>
                                        <p:tgtEl>
                                          <p:spTgt spid="30"/>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5" grpId="0" bldLvl="0" animBg="1"/>
      <p:bldP spid="13" grpId="0" bldLvl="0" animBg="1"/>
      <p:bldP spid="17" grpId="0" bldLvl="0" animBg="1"/>
      <p:bldP spid="23" grpId="0" bldLvl="0" animBg="1"/>
      <p:bldP spid="24" grpId="0" bldLvl="0" animBg="1"/>
      <p:bldP spid="31"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50278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a:solidFill>
                  <a:srgbClr val="FF0000"/>
                </a:solidFill>
                <a:latin typeface="微软雅黑" panose="020B0503020204020204" pitchFamily="34" charset="-122"/>
                <a:ea typeface="微软雅黑" panose="020B0503020204020204" pitchFamily="34" charset="-122"/>
                <a:sym typeface="+mn-ea"/>
              </a:rPr>
              <a:t>V模型</a:t>
            </a:r>
          </a:p>
        </p:txBody>
      </p:sp>
      <p:sp>
        <p:nvSpPr>
          <p:cNvPr id="26627" name="内容占位符 2"/>
          <p:cNvSpPr txBox="1"/>
          <p:nvPr/>
        </p:nvSpPr>
        <p:spPr bwMode="auto">
          <a:xfrm>
            <a:off x="528955" y="1149985"/>
            <a:ext cx="8229600" cy="509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just">
              <a:lnSpc>
                <a:spcPct val="130000"/>
              </a:lnSpc>
            </a:pPr>
            <a:r>
              <a:rPr lang="en-US" altLang="zh-CN" sz="2000" dirty="0">
                <a:latin typeface="黑体" panose="02010609060101010101" pitchFamily="49" charset="-122"/>
                <a:sym typeface="+mn-ea"/>
              </a:rPr>
              <a:t>V</a:t>
            </a:r>
            <a:r>
              <a:rPr lang="zh-CN" altLang="en-US" sz="2000" dirty="0">
                <a:latin typeface="黑体" panose="02010609060101010101" pitchFamily="49" charset="-122"/>
                <a:sym typeface="+mn-ea"/>
              </a:rPr>
              <a:t>模型是</a:t>
            </a:r>
            <a:r>
              <a:rPr lang="zh-CN" altLang="zh-CN" sz="2000" dirty="0">
                <a:latin typeface="黑体" panose="02010609060101010101" pitchFamily="49" charset="-122"/>
                <a:sym typeface="+mn-ea"/>
              </a:rPr>
              <a:t>最具有代表意义的测试模型</a:t>
            </a:r>
            <a:r>
              <a:rPr lang="zh-CN" altLang="en-US" sz="2000" dirty="0">
                <a:latin typeface="黑体" panose="02010609060101010101" pitchFamily="49" charset="-122"/>
                <a:sym typeface="+mn-ea"/>
              </a:rPr>
              <a:t>，</a:t>
            </a:r>
            <a:r>
              <a:rPr lang="zh-CN" altLang="zh-CN" sz="2000" dirty="0">
                <a:latin typeface="黑体" panose="02010609060101010101" pitchFamily="49" charset="-122"/>
                <a:sym typeface="+mn-ea"/>
              </a:rPr>
              <a:t>最早是由</a:t>
            </a:r>
            <a:r>
              <a:rPr lang="en-US" altLang="zh-CN" sz="2000" dirty="0">
                <a:latin typeface="黑体" panose="02010609060101010101" pitchFamily="49" charset="-122"/>
                <a:sym typeface="+mn-ea"/>
              </a:rPr>
              <a:t>Paul  Rook</a:t>
            </a:r>
            <a:r>
              <a:rPr lang="zh-CN" altLang="zh-CN" sz="2000" dirty="0">
                <a:latin typeface="黑体" panose="02010609060101010101" pitchFamily="49" charset="-122"/>
                <a:sym typeface="+mn-ea"/>
              </a:rPr>
              <a:t>在</a:t>
            </a:r>
            <a:r>
              <a:rPr lang="en-US" altLang="zh-CN" sz="2000" dirty="0">
                <a:latin typeface="黑体" panose="02010609060101010101" pitchFamily="49" charset="-122"/>
                <a:sym typeface="+mn-ea"/>
              </a:rPr>
              <a:t>20</a:t>
            </a:r>
            <a:r>
              <a:rPr lang="zh-CN" altLang="zh-CN" sz="2000" dirty="0">
                <a:latin typeface="黑体" panose="02010609060101010101" pitchFamily="49" charset="-122"/>
                <a:sym typeface="+mn-ea"/>
              </a:rPr>
              <a:t>世纪</a:t>
            </a:r>
            <a:r>
              <a:rPr lang="en-US" altLang="zh-CN" sz="2000" dirty="0">
                <a:latin typeface="黑体" panose="02010609060101010101" pitchFamily="49" charset="-122"/>
                <a:sym typeface="+mn-ea"/>
              </a:rPr>
              <a:t>80</a:t>
            </a:r>
            <a:r>
              <a:rPr lang="zh-CN" altLang="zh-CN" sz="2000" dirty="0">
                <a:latin typeface="黑体" panose="02010609060101010101" pitchFamily="49" charset="-122"/>
                <a:sym typeface="+mn-ea"/>
              </a:rPr>
              <a:t>年代后期提出，由英国国家计算机中心文献中发布，旨在改进软件开发的效率和效果；</a:t>
            </a:r>
            <a:endParaRPr lang="zh-CN" altLang="zh-CN" sz="2000" dirty="0">
              <a:latin typeface="黑体" panose="02010609060101010101" pitchFamily="49" charset="-122"/>
            </a:endParaRPr>
          </a:p>
          <a:p>
            <a:pPr algn="just">
              <a:lnSpc>
                <a:spcPct val="130000"/>
              </a:lnSpc>
            </a:pPr>
            <a:r>
              <a:rPr lang="en-US" altLang="zh-CN" sz="2000" dirty="0">
                <a:latin typeface="黑体" panose="02010609060101010101" pitchFamily="49" charset="-122"/>
                <a:sym typeface="+mn-ea"/>
              </a:rPr>
              <a:t>V</a:t>
            </a:r>
            <a:r>
              <a:rPr lang="zh-CN" altLang="zh-CN" sz="2000" dirty="0">
                <a:latin typeface="黑体" panose="02010609060101010101" pitchFamily="49" charset="-122"/>
                <a:sym typeface="+mn-ea"/>
              </a:rPr>
              <a:t>模型推出之前，人们通常把测试过程作为在需求分析、概要设计、详细设计、编码全部完成之后的一个阶段，尽管当时已经出现了测试工作会占用这个项目周期一半的时间，但是大多数人认为测试只是一个收尾工作；</a:t>
            </a:r>
            <a:r>
              <a:rPr lang="en-US" altLang="zh-CN" sz="2000" dirty="0">
                <a:latin typeface="黑体" panose="02010609060101010101" pitchFamily="49" charset="-122"/>
                <a:sym typeface="+mn-ea"/>
              </a:rPr>
              <a:t>V</a:t>
            </a:r>
            <a:r>
              <a:rPr lang="zh-CN" altLang="zh-CN" sz="2000" dirty="0">
                <a:latin typeface="黑体" panose="02010609060101010101" pitchFamily="49" charset="-122"/>
                <a:sym typeface="+mn-ea"/>
              </a:rPr>
              <a:t>模型在这个时候推出，就是为了改变之前行业的普遍认识。</a:t>
            </a:r>
            <a:endParaRPr lang="zh-CN" altLang="zh-CN" sz="2000" dirty="0">
              <a:latin typeface="黑体" panose="02010609060101010101" pitchFamily="49" charset="-122"/>
            </a:endParaRPr>
          </a:p>
          <a:p>
            <a:pPr algn="just">
              <a:lnSpc>
                <a:spcPct val="130000"/>
              </a:lnSpc>
            </a:pPr>
            <a:r>
              <a:rPr lang="en-US" altLang="zh-CN" sz="2000" dirty="0">
                <a:latin typeface="黑体" panose="02010609060101010101" pitchFamily="49" charset="-122"/>
                <a:sym typeface="+mn-ea"/>
              </a:rPr>
              <a:t>V</a:t>
            </a:r>
            <a:r>
              <a:rPr lang="zh-CN" altLang="zh-CN" sz="2000" dirty="0">
                <a:latin typeface="黑体" panose="02010609060101010101" pitchFamily="49" charset="-122"/>
                <a:sym typeface="+mn-ea"/>
              </a:rPr>
              <a:t>模型本身是软件开发中瀑布模型的变种，它反映了测试活动与分析和设计的关系。</a:t>
            </a:r>
            <a:endParaRPr lang="zh-CN" altLang="zh-CN" sz="2000" dirty="0">
              <a:latin typeface="黑体" panose="02010609060101010101" pitchFamily="49" charset="-122"/>
            </a:endParaRPr>
          </a:p>
          <a:p>
            <a:pPr algn="just">
              <a:lnSpc>
                <a:spcPct val="130000"/>
              </a:lnSpc>
            </a:pPr>
            <a:r>
              <a:rPr lang="en-US" altLang="zh-CN" sz="2000" dirty="0">
                <a:latin typeface="黑体" panose="02010609060101010101" pitchFamily="49" charset="-122"/>
                <a:sym typeface="+mn-ea"/>
              </a:rPr>
              <a:t>V</a:t>
            </a:r>
            <a:r>
              <a:rPr lang="zh-CN" altLang="zh-CN" sz="2000" dirty="0">
                <a:latin typeface="黑体" panose="02010609060101010101" pitchFamily="49" charset="-122"/>
                <a:sym typeface="+mn-ea"/>
              </a:rPr>
              <a:t>模型标明了测试过程中本身存在的不同阶段，从左到右，描述了开发过程和测试过程间的阶段对应关系。</a:t>
            </a:r>
            <a:endParaRPr sz="2000">
              <a:latin typeface="黑体" panose="02010609060101010101" pitchFamily="49" charset="-122"/>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50278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buFontTx/>
              <a:buNone/>
            </a:pPr>
            <a:r>
              <a:rPr lang="zh-CN" altLang="en-US" sz="2800" b="1">
                <a:latin typeface="微软雅黑" panose="020B0503020204020204" pitchFamily="34" charset="-122"/>
                <a:ea typeface="微软雅黑" panose="020B0503020204020204" pitchFamily="34" charset="-122"/>
                <a:sym typeface="+mn-ea"/>
              </a:rPr>
              <a:t>V模型</a:t>
            </a:r>
          </a:p>
        </p:txBody>
      </p:sp>
      <p:sp>
        <p:nvSpPr>
          <p:cNvPr id="26627" name="内容占位符 2"/>
          <p:cNvSpPr txBox="1"/>
          <p:nvPr/>
        </p:nvSpPr>
        <p:spPr bwMode="auto">
          <a:xfrm>
            <a:off x="73025" y="1299845"/>
            <a:ext cx="3711575" cy="509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just">
              <a:lnSpc>
                <a:spcPct val="140000"/>
              </a:lnSpc>
            </a:pPr>
            <a:r>
              <a:rPr lang="zh-CN" altLang="en-US" sz="2000" dirty="0">
                <a:latin typeface="黑体" panose="02010609060101010101" pitchFamily="49" charset="-122"/>
                <a:sym typeface="+mn-ea"/>
              </a:rPr>
              <a:t>需求分析</a:t>
            </a:r>
            <a:endParaRPr lang="en-US" altLang="zh-CN" sz="2000" dirty="0">
              <a:latin typeface="黑体" panose="02010609060101010101" pitchFamily="49" charset="-122"/>
            </a:endParaRPr>
          </a:p>
          <a:p>
            <a:pPr marL="0" indent="396240">
              <a:lnSpc>
                <a:spcPct val="140000"/>
              </a:lnSpc>
              <a:buNone/>
            </a:pPr>
            <a:r>
              <a:rPr lang="zh-CN" altLang="en-US" sz="2000" dirty="0">
                <a:latin typeface="黑体" panose="02010609060101010101" pitchFamily="49" charset="-122"/>
                <a:sym typeface="+mn-ea"/>
              </a:rPr>
              <a:t>用户需求、业务需求、需求规格说明书</a:t>
            </a:r>
            <a:endParaRPr lang="en-US" altLang="zh-CN" sz="2000" b="0" dirty="0">
              <a:latin typeface="黑体" panose="02010609060101010101" pitchFamily="49" charset="-122"/>
            </a:endParaRPr>
          </a:p>
          <a:p>
            <a:pPr algn="just">
              <a:lnSpc>
                <a:spcPct val="140000"/>
              </a:lnSpc>
            </a:pPr>
            <a:r>
              <a:rPr lang="zh-CN" altLang="en-US" sz="2000" dirty="0">
                <a:latin typeface="黑体" panose="02010609060101010101" pitchFamily="49" charset="-122"/>
                <a:sym typeface="+mn-ea"/>
              </a:rPr>
              <a:t>概要设计</a:t>
            </a:r>
            <a:endParaRPr lang="en-US" altLang="zh-CN" sz="2000" dirty="0">
              <a:latin typeface="黑体" panose="02010609060101010101" pitchFamily="49" charset="-122"/>
            </a:endParaRPr>
          </a:p>
          <a:p>
            <a:pPr marL="0" indent="396240">
              <a:lnSpc>
                <a:spcPct val="140000"/>
              </a:lnSpc>
              <a:buNone/>
            </a:pPr>
            <a:r>
              <a:rPr lang="zh-CN" altLang="en-US" sz="2000" dirty="0">
                <a:latin typeface="黑体" panose="02010609060101010101" pitchFamily="49" charset="-122"/>
                <a:sym typeface="+mn-ea"/>
              </a:rPr>
              <a:t>系统架构、模块划分、模块与模块之间的接口。</a:t>
            </a:r>
            <a:endParaRPr lang="en-US" altLang="zh-CN" sz="2000" b="0" dirty="0">
              <a:latin typeface="黑体" panose="02010609060101010101" pitchFamily="49" charset="-122"/>
            </a:endParaRPr>
          </a:p>
          <a:p>
            <a:pPr algn="just">
              <a:lnSpc>
                <a:spcPct val="140000"/>
              </a:lnSpc>
            </a:pPr>
            <a:r>
              <a:rPr lang="zh-CN" altLang="en-US" sz="2000" dirty="0">
                <a:latin typeface="黑体" panose="02010609060101010101" pitchFamily="49" charset="-122"/>
                <a:sym typeface="+mn-ea"/>
              </a:rPr>
              <a:t>详细设计</a:t>
            </a:r>
            <a:endParaRPr lang="en-US" altLang="zh-CN" sz="2000" dirty="0">
              <a:latin typeface="黑体" panose="02010609060101010101" pitchFamily="49" charset="-122"/>
            </a:endParaRPr>
          </a:p>
          <a:p>
            <a:pPr marL="0" indent="396240">
              <a:lnSpc>
                <a:spcPct val="140000"/>
              </a:lnSpc>
              <a:buNone/>
            </a:pPr>
            <a:r>
              <a:rPr lang="zh-CN" altLang="en-US" sz="2000" dirty="0">
                <a:latin typeface="黑体" panose="02010609060101010101" pitchFamily="49" charset="-122"/>
                <a:sym typeface="+mn-ea"/>
              </a:rPr>
              <a:t>模块内部实现的逻辑和方法。</a:t>
            </a:r>
            <a:endParaRPr lang="en-US" altLang="zh-CN" sz="2000" b="0" dirty="0">
              <a:latin typeface="黑体" panose="02010609060101010101" pitchFamily="49" charset="-122"/>
            </a:endParaRPr>
          </a:p>
          <a:p>
            <a:pPr algn="just">
              <a:lnSpc>
                <a:spcPct val="140000"/>
              </a:lnSpc>
            </a:pPr>
            <a:r>
              <a:rPr lang="zh-CN" altLang="en-US" sz="2000" dirty="0">
                <a:latin typeface="黑体" panose="02010609060101010101" pitchFamily="49" charset="-122"/>
                <a:sym typeface="+mn-ea"/>
              </a:rPr>
              <a:t>编码</a:t>
            </a:r>
            <a:endParaRPr lang="en-US" altLang="zh-CN" sz="2000" dirty="0">
              <a:latin typeface="黑体" panose="02010609060101010101" pitchFamily="49" charset="-122"/>
            </a:endParaRPr>
          </a:p>
          <a:p>
            <a:pPr marL="0" indent="396240">
              <a:lnSpc>
                <a:spcPct val="140000"/>
              </a:lnSpc>
              <a:buNone/>
            </a:pPr>
            <a:r>
              <a:rPr lang="zh-CN" altLang="en-US" sz="2000" dirty="0">
                <a:latin typeface="黑体" panose="02010609060101010101" pitchFamily="49" charset="-122"/>
                <a:sym typeface="+mn-ea"/>
              </a:rPr>
              <a:t>实现上面的设计。</a:t>
            </a:r>
            <a:endParaRPr sz="2000">
              <a:latin typeface="黑体" panose="02010609060101010101" pitchFamily="49" charset="-122"/>
              <a:sym typeface="+mn-ea"/>
            </a:endParaRPr>
          </a:p>
        </p:txBody>
      </p:sp>
      <p:grpSp>
        <p:nvGrpSpPr>
          <p:cNvPr id="65" name="组合 64"/>
          <p:cNvGrpSpPr/>
          <p:nvPr/>
        </p:nvGrpSpPr>
        <p:grpSpPr>
          <a:xfrm>
            <a:off x="3886835" y="2116455"/>
            <a:ext cx="5033645" cy="3785625"/>
            <a:chOff x="4222056" y="1841771"/>
            <a:chExt cx="4248112" cy="4151350"/>
          </a:xfrm>
        </p:grpSpPr>
        <p:sp>
          <p:nvSpPr>
            <p:cNvPr id="66" name="TextBox 23"/>
            <p:cNvSpPr txBox="1"/>
            <p:nvPr/>
          </p:nvSpPr>
          <p:spPr>
            <a:xfrm rot="10800000" flipH="1" flipV="1">
              <a:off x="5580113" y="5589240"/>
              <a:ext cx="1756532" cy="403881"/>
            </a:xfrm>
            <a:prstGeom prst="rect">
              <a:avLst/>
            </a:prstGeom>
            <a:noFill/>
          </p:spPr>
          <p:txBody>
            <a:bodyPr wrap="square" rtlCol="0">
              <a:spAutoFit/>
            </a:bodyPr>
            <a:lstStyle/>
            <a:p>
              <a:pPr algn="ctr"/>
              <a:r>
                <a:rPr lang="en-US" altLang="zh-CN" b="1" dirty="0"/>
                <a:t>V</a:t>
              </a:r>
              <a:r>
                <a:rPr lang="zh-CN" altLang="en-US" b="1" dirty="0"/>
                <a:t>模型示意图</a:t>
              </a:r>
            </a:p>
          </p:txBody>
        </p:sp>
        <p:sp>
          <p:nvSpPr>
            <p:cNvPr id="67" name="对角圆角矩形 66"/>
            <p:cNvSpPr/>
            <p:nvPr/>
          </p:nvSpPr>
          <p:spPr>
            <a:xfrm>
              <a:off x="4510088" y="2816984"/>
              <a:ext cx="10800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600" b="1" dirty="0">
                  <a:solidFill>
                    <a:schemeClr val="tx1"/>
                  </a:solidFill>
                </a:rPr>
                <a:t>概要设计</a:t>
              </a:r>
            </a:p>
          </p:txBody>
        </p:sp>
        <p:sp>
          <p:nvSpPr>
            <p:cNvPr id="68" name="对角圆角矩形 67"/>
            <p:cNvSpPr/>
            <p:nvPr/>
          </p:nvSpPr>
          <p:spPr>
            <a:xfrm>
              <a:off x="4798120" y="3753088"/>
              <a:ext cx="10800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600" b="1" dirty="0">
                  <a:solidFill>
                    <a:schemeClr val="tx1"/>
                  </a:solidFill>
                </a:rPr>
                <a:t>详细设计</a:t>
              </a:r>
            </a:p>
          </p:txBody>
        </p:sp>
        <p:sp>
          <p:nvSpPr>
            <p:cNvPr id="69" name="对角圆角矩形 68"/>
            <p:cNvSpPr/>
            <p:nvPr/>
          </p:nvSpPr>
          <p:spPr>
            <a:xfrm>
              <a:off x="5364168" y="4689192"/>
              <a:ext cx="9000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600" b="1" dirty="0">
                  <a:solidFill>
                    <a:schemeClr val="tx1"/>
                  </a:solidFill>
                </a:rPr>
                <a:t>编码</a:t>
              </a:r>
            </a:p>
          </p:txBody>
        </p:sp>
        <p:sp>
          <p:nvSpPr>
            <p:cNvPr id="70" name="对角圆角矩形 69"/>
            <p:cNvSpPr/>
            <p:nvPr/>
          </p:nvSpPr>
          <p:spPr>
            <a:xfrm>
              <a:off x="6516216" y="4689192"/>
              <a:ext cx="10800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600" b="1" dirty="0">
                  <a:solidFill>
                    <a:schemeClr val="tx1"/>
                  </a:solidFill>
                </a:rPr>
                <a:t>单元测试</a:t>
              </a:r>
            </a:p>
          </p:txBody>
        </p:sp>
        <p:sp>
          <p:nvSpPr>
            <p:cNvPr id="71" name="对角圆角矩形 70"/>
            <p:cNvSpPr/>
            <p:nvPr/>
          </p:nvSpPr>
          <p:spPr>
            <a:xfrm>
              <a:off x="6814224" y="3717032"/>
              <a:ext cx="10800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600" b="1" dirty="0">
                  <a:solidFill>
                    <a:schemeClr val="tx1"/>
                  </a:solidFill>
                </a:rPr>
                <a:t>集成测试</a:t>
              </a:r>
            </a:p>
          </p:txBody>
        </p:sp>
        <p:sp>
          <p:nvSpPr>
            <p:cNvPr id="72" name="对角圆角矩形 71"/>
            <p:cNvSpPr/>
            <p:nvPr/>
          </p:nvSpPr>
          <p:spPr>
            <a:xfrm>
              <a:off x="7102136" y="2780928"/>
              <a:ext cx="10800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600" b="1" dirty="0">
                  <a:solidFill>
                    <a:schemeClr val="tx1"/>
                  </a:solidFill>
                </a:rPr>
                <a:t>系统测试</a:t>
              </a:r>
            </a:p>
          </p:txBody>
        </p:sp>
        <p:sp>
          <p:nvSpPr>
            <p:cNvPr id="73" name="对角圆角矩形 72"/>
            <p:cNvSpPr/>
            <p:nvPr/>
          </p:nvSpPr>
          <p:spPr>
            <a:xfrm>
              <a:off x="7390168" y="1844824"/>
              <a:ext cx="10800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600" b="1" dirty="0">
                  <a:solidFill>
                    <a:schemeClr val="tx1"/>
                  </a:solidFill>
                </a:rPr>
                <a:t>验收测试</a:t>
              </a:r>
            </a:p>
          </p:txBody>
        </p:sp>
        <p:cxnSp>
          <p:nvCxnSpPr>
            <p:cNvPr id="74" name="直接箭头连接符 73"/>
            <p:cNvCxnSpPr>
              <a:stCxn id="67" idx="1"/>
              <a:endCxn id="68" idx="3"/>
            </p:cNvCxnSpPr>
            <p:nvPr/>
          </p:nvCxnSpPr>
          <p:spPr>
            <a:xfrm>
              <a:off x="5050088" y="3284984"/>
              <a:ext cx="288032" cy="46810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68" idx="1"/>
              <a:endCxn id="69" idx="3"/>
            </p:cNvCxnSpPr>
            <p:nvPr/>
          </p:nvCxnSpPr>
          <p:spPr>
            <a:xfrm>
              <a:off x="5338120" y="4221088"/>
              <a:ext cx="476048" cy="46810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a:stCxn id="69" idx="0"/>
              <a:endCxn id="70" idx="2"/>
            </p:cNvCxnSpPr>
            <p:nvPr/>
          </p:nvCxnSpPr>
          <p:spPr>
            <a:xfrm>
              <a:off x="6264168" y="4923192"/>
              <a:ext cx="252048"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70" idx="3"/>
              <a:endCxn id="71" idx="1"/>
            </p:cNvCxnSpPr>
            <p:nvPr/>
          </p:nvCxnSpPr>
          <p:spPr>
            <a:xfrm flipV="1">
              <a:off x="7056216" y="4185032"/>
              <a:ext cx="298008" cy="50416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a:stCxn id="71" idx="3"/>
              <a:endCxn id="72" idx="1"/>
            </p:cNvCxnSpPr>
            <p:nvPr/>
          </p:nvCxnSpPr>
          <p:spPr>
            <a:xfrm flipV="1">
              <a:off x="7354224" y="3248928"/>
              <a:ext cx="287912" cy="46810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a:stCxn id="72" idx="3"/>
              <a:endCxn id="73" idx="1"/>
            </p:cNvCxnSpPr>
            <p:nvPr/>
          </p:nvCxnSpPr>
          <p:spPr>
            <a:xfrm flipV="1">
              <a:off x="7642136" y="2312824"/>
              <a:ext cx="288032" cy="46810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0" name="对角圆角矩形 79"/>
            <p:cNvSpPr/>
            <p:nvPr/>
          </p:nvSpPr>
          <p:spPr>
            <a:xfrm>
              <a:off x="4222056" y="1841771"/>
              <a:ext cx="10800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600" b="1" dirty="0">
                  <a:solidFill>
                    <a:schemeClr val="tx1"/>
                  </a:solidFill>
                </a:rPr>
                <a:t>需求分析</a:t>
              </a:r>
            </a:p>
          </p:txBody>
        </p:sp>
        <p:cxnSp>
          <p:nvCxnSpPr>
            <p:cNvPr id="81" name="直接箭头连接符 80"/>
            <p:cNvCxnSpPr>
              <a:stCxn id="80" idx="1"/>
              <a:endCxn id="67" idx="3"/>
            </p:cNvCxnSpPr>
            <p:nvPr/>
          </p:nvCxnSpPr>
          <p:spPr>
            <a:xfrm>
              <a:off x="4762056" y="2309771"/>
              <a:ext cx="288032" cy="50721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105" y="685800"/>
            <a:ext cx="5686425" cy="575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a:latin typeface="微软雅黑" panose="020B0503020204020204" pitchFamily="34" charset="-122"/>
                <a:ea typeface="微软雅黑" panose="020B0503020204020204" pitchFamily="34" charset="-122"/>
                <a:sym typeface="+mn-ea"/>
              </a:rPr>
              <a:t>V模型</a:t>
            </a:r>
          </a:p>
        </p:txBody>
      </p:sp>
      <p:sp>
        <p:nvSpPr>
          <p:cNvPr id="26627" name="内容占位符 2"/>
          <p:cNvSpPr txBox="1"/>
          <p:nvPr/>
        </p:nvSpPr>
        <p:spPr bwMode="auto">
          <a:xfrm>
            <a:off x="159385" y="1261745"/>
            <a:ext cx="4097655" cy="509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just"/>
            <a:r>
              <a:rPr lang="zh-CN" altLang="en-US" sz="2000" dirty="0">
                <a:latin typeface="黑体" panose="02010609060101010101" pitchFamily="49" charset="-122"/>
                <a:sym typeface="+mn-ea"/>
              </a:rPr>
              <a:t>单元测试</a:t>
            </a:r>
            <a:endParaRPr lang="zh-CN" altLang="en-US" sz="2000" dirty="0">
              <a:latin typeface="黑体" panose="02010609060101010101" pitchFamily="49" charset="-122"/>
            </a:endParaRPr>
          </a:p>
          <a:p>
            <a:pPr lvl="1"/>
            <a:r>
              <a:rPr lang="zh-CN" altLang="en-US" sz="2000" dirty="0">
                <a:latin typeface="黑体" panose="02010609060101010101" pitchFamily="49" charset="-122"/>
                <a:sym typeface="+mn-ea"/>
              </a:rPr>
              <a:t>检测代码的开发是否符合详细设计的要求。</a:t>
            </a:r>
            <a:endParaRPr lang="zh-CN" altLang="en-US" sz="2000" dirty="0">
              <a:latin typeface="黑体" panose="02010609060101010101" pitchFamily="49" charset="-122"/>
            </a:endParaRPr>
          </a:p>
          <a:p>
            <a:pPr algn="just"/>
            <a:r>
              <a:rPr lang="zh-CN" altLang="en-US" sz="2000" dirty="0">
                <a:latin typeface="黑体" panose="02010609060101010101" pitchFamily="49" charset="-122"/>
                <a:sym typeface="+mn-ea"/>
              </a:rPr>
              <a:t>集成测试</a:t>
            </a:r>
            <a:endParaRPr lang="zh-CN" altLang="en-US" sz="2000" dirty="0">
              <a:latin typeface="黑体" panose="02010609060101010101" pitchFamily="49" charset="-122"/>
            </a:endParaRPr>
          </a:p>
          <a:p>
            <a:pPr lvl="1"/>
            <a:r>
              <a:rPr lang="zh-CN" altLang="en-US" sz="2000" dirty="0">
                <a:latin typeface="黑体" panose="02010609060101010101" pitchFamily="49" charset="-122"/>
                <a:sym typeface="+mn-ea"/>
              </a:rPr>
              <a:t>检测此前测试过的各组成部分是否能完好地结合到一起。</a:t>
            </a:r>
            <a:endParaRPr lang="zh-CN" altLang="en-US" sz="2000" dirty="0">
              <a:latin typeface="黑体" panose="02010609060101010101" pitchFamily="49" charset="-122"/>
            </a:endParaRPr>
          </a:p>
          <a:p>
            <a:pPr algn="just"/>
            <a:r>
              <a:rPr lang="zh-CN" altLang="en-US" sz="2000" dirty="0">
                <a:latin typeface="黑体" panose="02010609060101010101" pitchFamily="49" charset="-122"/>
                <a:sym typeface="+mn-ea"/>
              </a:rPr>
              <a:t>系统测试</a:t>
            </a:r>
            <a:endParaRPr lang="zh-CN" altLang="en-US" sz="2000" dirty="0">
              <a:latin typeface="黑体" panose="02010609060101010101" pitchFamily="49" charset="-122"/>
            </a:endParaRPr>
          </a:p>
          <a:p>
            <a:pPr lvl="1"/>
            <a:r>
              <a:rPr lang="zh-CN" altLang="en-US" sz="2000" dirty="0">
                <a:latin typeface="黑体" panose="02010609060101010101" pitchFamily="49" charset="-122"/>
                <a:sym typeface="+mn-ea"/>
              </a:rPr>
              <a:t>检测已集成在一起的产品是否符合系统规格说明书的要求。</a:t>
            </a:r>
            <a:endParaRPr lang="zh-CN" altLang="en-US" sz="2000" dirty="0">
              <a:latin typeface="黑体" panose="02010609060101010101" pitchFamily="49" charset="-122"/>
            </a:endParaRPr>
          </a:p>
          <a:p>
            <a:pPr algn="just"/>
            <a:r>
              <a:rPr lang="zh-CN" altLang="en-US" sz="2000" dirty="0">
                <a:latin typeface="黑体" panose="02010609060101010101" pitchFamily="49" charset="-122"/>
                <a:sym typeface="+mn-ea"/>
              </a:rPr>
              <a:t>验收测试</a:t>
            </a:r>
            <a:endParaRPr lang="zh-CN" altLang="en-US" sz="2000" dirty="0">
              <a:latin typeface="黑体" panose="02010609060101010101" pitchFamily="49" charset="-122"/>
            </a:endParaRPr>
          </a:p>
          <a:p>
            <a:pPr lvl="1"/>
            <a:r>
              <a:rPr lang="zh-CN" altLang="en-US" sz="2000" dirty="0">
                <a:latin typeface="黑体" panose="02010609060101010101" pitchFamily="49" charset="-122"/>
                <a:sym typeface="+mn-ea"/>
              </a:rPr>
              <a:t>检测产品是否符合最终</a:t>
            </a:r>
            <a:r>
              <a:rPr lang="zh-CN" altLang="zh-CN" sz="2400" dirty="0">
                <a:sym typeface="+mn-ea"/>
              </a:rPr>
              <a:t>用户的需求。</a:t>
            </a:r>
            <a:endParaRPr sz="2400" dirty="0">
              <a:sym typeface="+mn-ea"/>
            </a:endParaRPr>
          </a:p>
        </p:txBody>
      </p:sp>
      <p:grpSp>
        <p:nvGrpSpPr>
          <p:cNvPr id="86" name="组合 85"/>
          <p:cNvGrpSpPr/>
          <p:nvPr/>
        </p:nvGrpSpPr>
        <p:grpSpPr>
          <a:xfrm>
            <a:off x="3930015" y="2099310"/>
            <a:ext cx="5033645" cy="3785625"/>
            <a:chOff x="4222056" y="1841771"/>
            <a:chExt cx="4248112" cy="4151350"/>
          </a:xfrm>
        </p:grpSpPr>
        <p:sp>
          <p:nvSpPr>
            <p:cNvPr id="87" name="TextBox 23"/>
            <p:cNvSpPr txBox="1"/>
            <p:nvPr/>
          </p:nvSpPr>
          <p:spPr>
            <a:xfrm rot="10800000" flipH="1" flipV="1">
              <a:off x="5580113" y="5589240"/>
              <a:ext cx="1756532" cy="403881"/>
            </a:xfrm>
            <a:prstGeom prst="rect">
              <a:avLst/>
            </a:prstGeom>
            <a:noFill/>
          </p:spPr>
          <p:txBody>
            <a:bodyPr wrap="square" rtlCol="0">
              <a:spAutoFit/>
            </a:bodyPr>
            <a:lstStyle/>
            <a:p>
              <a:pPr algn="ctr"/>
              <a:r>
                <a:rPr lang="en-US" altLang="zh-CN" b="1" dirty="0"/>
                <a:t>V</a:t>
              </a:r>
              <a:r>
                <a:rPr lang="zh-CN" altLang="en-US" b="1" dirty="0"/>
                <a:t>模型示意图</a:t>
              </a:r>
            </a:p>
          </p:txBody>
        </p:sp>
        <p:sp>
          <p:nvSpPr>
            <p:cNvPr id="88" name="对角圆角矩形 87"/>
            <p:cNvSpPr/>
            <p:nvPr/>
          </p:nvSpPr>
          <p:spPr>
            <a:xfrm>
              <a:off x="4510088" y="2816984"/>
              <a:ext cx="10800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600" b="1" dirty="0">
                  <a:solidFill>
                    <a:schemeClr val="tx1"/>
                  </a:solidFill>
                </a:rPr>
                <a:t>概要设计</a:t>
              </a:r>
            </a:p>
          </p:txBody>
        </p:sp>
        <p:sp>
          <p:nvSpPr>
            <p:cNvPr id="89" name="对角圆角矩形 88"/>
            <p:cNvSpPr/>
            <p:nvPr/>
          </p:nvSpPr>
          <p:spPr>
            <a:xfrm>
              <a:off x="4798120" y="3753088"/>
              <a:ext cx="10800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600" b="1" dirty="0">
                  <a:solidFill>
                    <a:schemeClr val="tx1"/>
                  </a:solidFill>
                </a:rPr>
                <a:t>详细设计</a:t>
              </a:r>
            </a:p>
          </p:txBody>
        </p:sp>
        <p:sp>
          <p:nvSpPr>
            <p:cNvPr id="90" name="对角圆角矩形 89"/>
            <p:cNvSpPr/>
            <p:nvPr/>
          </p:nvSpPr>
          <p:spPr>
            <a:xfrm>
              <a:off x="5364168" y="4689192"/>
              <a:ext cx="9000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600" b="1" dirty="0">
                  <a:solidFill>
                    <a:schemeClr val="tx1"/>
                  </a:solidFill>
                </a:rPr>
                <a:t>编码</a:t>
              </a:r>
            </a:p>
          </p:txBody>
        </p:sp>
        <p:sp>
          <p:nvSpPr>
            <p:cNvPr id="91" name="对角圆角矩形 90"/>
            <p:cNvSpPr/>
            <p:nvPr/>
          </p:nvSpPr>
          <p:spPr>
            <a:xfrm>
              <a:off x="6516216" y="4689192"/>
              <a:ext cx="10800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600" b="1" dirty="0">
                  <a:solidFill>
                    <a:schemeClr val="tx1"/>
                  </a:solidFill>
                </a:rPr>
                <a:t>单元测试</a:t>
              </a:r>
            </a:p>
          </p:txBody>
        </p:sp>
        <p:sp>
          <p:nvSpPr>
            <p:cNvPr id="92" name="对角圆角矩形 91"/>
            <p:cNvSpPr/>
            <p:nvPr/>
          </p:nvSpPr>
          <p:spPr>
            <a:xfrm>
              <a:off x="6814224" y="3717032"/>
              <a:ext cx="10800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600" b="1" dirty="0">
                  <a:solidFill>
                    <a:schemeClr val="tx1"/>
                  </a:solidFill>
                </a:rPr>
                <a:t>集成测试</a:t>
              </a:r>
            </a:p>
          </p:txBody>
        </p:sp>
        <p:sp>
          <p:nvSpPr>
            <p:cNvPr id="93" name="对角圆角矩形 92"/>
            <p:cNvSpPr/>
            <p:nvPr/>
          </p:nvSpPr>
          <p:spPr>
            <a:xfrm>
              <a:off x="7102136" y="2780928"/>
              <a:ext cx="10800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600" b="1" dirty="0">
                  <a:solidFill>
                    <a:schemeClr val="tx1"/>
                  </a:solidFill>
                </a:rPr>
                <a:t>系统测试</a:t>
              </a:r>
            </a:p>
          </p:txBody>
        </p:sp>
        <p:sp>
          <p:nvSpPr>
            <p:cNvPr id="94" name="对角圆角矩形 93"/>
            <p:cNvSpPr/>
            <p:nvPr/>
          </p:nvSpPr>
          <p:spPr>
            <a:xfrm>
              <a:off x="7390168" y="1844824"/>
              <a:ext cx="10800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600" b="1" dirty="0">
                  <a:solidFill>
                    <a:schemeClr val="tx1"/>
                  </a:solidFill>
                </a:rPr>
                <a:t>验收测试</a:t>
              </a:r>
            </a:p>
          </p:txBody>
        </p:sp>
        <p:cxnSp>
          <p:nvCxnSpPr>
            <p:cNvPr id="95" name="直接箭头连接符 94"/>
            <p:cNvCxnSpPr>
              <a:stCxn id="88" idx="1"/>
              <a:endCxn id="89" idx="3"/>
            </p:cNvCxnSpPr>
            <p:nvPr/>
          </p:nvCxnSpPr>
          <p:spPr>
            <a:xfrm>
              <a:off x="5050088" y="3284984"/>
              <a:ext cx="288032" cy="46810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a:stCxn id="89" idx="1"/>
              <a:endCxn id="90" idx="3"/>
            </p:cNvCxnSpPr>
            <p:nvPr/>
          </p:nvCxnSpPr>
          <p:spPr>
            <a:xfrm>
              <a:off x="5338120" y="4221088"/>
              <a:ext cx="476048" cy="46810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7" name="直接箭头连接符 96"/>
            <p:cNvCxnSpPr>
              <a:stCxn id="90" idx="0"/>
              <a:endCxn id="91" idx="2"/>
            </p:cNvCxnSpPr>
            <p:nvPr/>
          </p:nvCxnSpPr>
          <p:spPr>
            <a:xfrm>
              <a:off x="6264168" y="4923192"/>
              <a:ext cx="252048"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直接箭头连接符 97"/>
            <p:cNvCxnSpPr>
              <a:stCxn id="91" idx="3"/>
              <a:endCxn id="92" idx="1"/>
            </p:cNvCxnSpPr>
            <p:nvPr/>
          </p:nvCxnSpPr>
          <p:spPr>
            <a:xfrm flipV="1">
              <a:off x="7056216" y="4185032"/>
              <a:ext cx="298008" cy="50416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a:stCxn id="92" idx="3"/>
              <a:endCxn id="93" idx="1"/>
            </p:cNvCxnSpPr>
            <p:nvPr/>
          </p:nvCxnSpPr>
          <p:spPr>
            <a:xfrm flipV="1">
              <a:off x="7354224" y="3248928"/>
              <a:ext cx="287912" cy="46810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a:stCxn id="93" idx="3"/>
              <a:endCxn id="94" idx="1"/>
            </p:cNvCxnSpPr>
            <p:nvPr/>
          </p:nvCxnSpPr>
          <p:spPr>
            <a:xfrm flipV="1">
              <a:off x="7642136" y="2312824"/>
              <a:ext cx="288032" cy="46810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1" name="对角圆角矩形 100"/>
            <p:cNvSpPr/>
            <p:nvPr/>
          </p:nvSpPr>
          <p:spPr>
            <a:xfrm>
              <a:off x="4222056" y="1841771"/>
              <a:ext cx="10800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600" b="1" dirty="0">
                  <a:solidFill>
                    <a:schemeClr val="tx1"/>
                  </a:solidFill>
                </a:rPr>
                <a:t>需求分析</a:t>
              </a:r>
            </a:p>
          </p:txBody>
        </p:sp>
        <p:cxnSp>
          <p:nvCxnSpPr>
            <p:cNvPr id="102" name="直接箭头连接符 101"/>
            <p:cNvCxnSpPr>
              <a:stCxn id="101" idx="1"/>
              <a:endCxn id="88" idx="3"/>
            </p:cNvCxnSpPr>
            <p:nvPr/>
          </p:nvCxnSpPr>
          <p:spPr>
            <a:xfrm>
              <a:off x="4762056" y="2309771"/>
              <a:ext cx="288032" cy="50721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8778" y="88632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a:latin typeface="微软雅黑" panose="020B0503020204020204" pitchFamily="34" charset="-122"/>
                <a:ea typeface="微软雅黑" panose="020B0503020204020204" pitchFamily="34" charset="-122"/>
                <a:sym typeface="+mn-ea"/>
              </a:rPr>
              <a:t>V模型的优点</a:t>
            </a:r>
          </a:p>
        </p:txBody>
      </p:sp>
      <p:sp>
        <p:nvSpPr>
          <p:cNvPr id="26627" name="内容占位符 2"/>
          <p:cNvSpPr txBox="1"/>
          <p:nvPr/>
        </p:nvSpPr>
        <p:spPr bwMode="auto">
          <a:xfrm>
            <a:off x="456565" y="2021840"/>
            <a:ext cx="8229600" cy="382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lvl="1">
              <a:lnSpc>
                <a:spcPct val="150000"/>
              </a:lnSpc>
            </a:pPr>
            <a:r>
              <a:rPr lang="zh-CN" altLang="en-US" sz="2000" dirty="0">
                <a:latin typeface="黑体" panose="02010609060101010101" pitchFamily="49" charset="-122"/>
                <a:sym typeface="+mn-ea"/>
              </a:rPr>
              <a:t>测试</a:t>
            </a:r>
            <a:r>
              <a:rPr lang="en-US" altLang="zh-CN" sz="2000" dirty="0">
                <a:latin typeface="黑体" panose="02010609060101010101" pitchFamily="49" charset="-122"/>
                <a:sym typeface="+mn-ea"/>
              </a:rPr>
              <a:t>V</a:t>
            </a:r>
            <a:r>
              <a:rPr lang="zh-CN" altLang="zh-CN" sz="2000" dirty="0">
                <a:latin typeface="黑体" panose="02010609060101010101" pitchFamily="49" charset="-122"/>
                <a:sym typeface="+mn-ea"/>
              </a:rPr>
              <a:t>模型即包含了底层测试又包含了高层测试；</a:t>
            </a:r>
            <a:endParaRPr lang="zh-CN" altLang="zh-CN" sz="2000" dirty="0">
              <a:latin typeface="黑体" panose="02010609060101010101" pitchFamily="49" charset="-122"/>
            </a:endParaRPr>
          </a:p>
          <a:p>
            <a:pPr lvl="2">
              <a:lnSpc>
                <a:spcPct val="150000"/>
              </a:lnSpc>
            </a:pPr>
            <a:r>
              <a:rPr lang="zh-CN" altLang="zh-CN" sz="2000" dirty="0">
                <a:latin typeface="黑体" panose="02010609060101010101" pitchFamily="49" charset="-122"/>
                <a:sym typeface="+mn-ea"/>
              </a:rPr>
              <a:t>底层测试：检验源代码质量的测试，如：单元测试；</a:t>
            </a:r>
            <a:endParaRPr lang="zh-CN" altLang="zh-CN" sz="2000" dirty="0">
              <a:latin typeface="黑体" panose="02010609060101010101" pitchFamily="49" charset="-122"/>
            </a:endParaRPr>
          </a:p>
          <a:p>
            <a:pPr lvl="2">
              <a:lnSpc>
                <a:spcPct val="150000"/>
              </a:lnSpc>
            </a:pPr>
            <a:r>
              <a:rPr lang="zh-CN" altLang="zh-CN" sz="2000" dirty="0">
                <a:latin typeface="黑体" panose="02010609060101010101" pitchFamily="49" charset="-122"/>
                <a:sym typeface="+mn-ea"/>
              </a:rPr>
              <a:t>高层测试：检验整个系统的需要，如：系统测试；</a:t>
            </a:r>
            <a:endParaRPr lang="zh-CN" altLang="zh-CN" sz="2000" dirty="0">
              <a:latin typeface="黑体" panose="02010609060101010101" pitchFamily="49" charset="-122"/>
            </a:endParaRPr>
          </a:p>
          <a:p>
            <a:pPr lvl="1">
              <a:lnSpc>
                <a:spcPct val="150000"/>
              </a:lnSpc>
            </a:pPr>
            <a:r>
              <a:rPr lang="en-US" altLang="zh-CN" sz="2000" dirty="0">
                <a:latin typeface="黑体" panose="02010609060101010101" pitchFamily="49" charset="-122"/>
                <a:sym typeface="+mn-ea"/>
              </a:rPr>
              <a:t>V</a:t>
            </a:r>
            <a:r>
              <a:rPr lang="zh-CN" altLang="zh-CN" sz="2000" dirty="0">
                <a:latin typeface="黑体" panose="02010609060101010101" pitchFamily="49" charset="-122"/>
                <a:sym typeface="+mn-ea"/>
              </a:rPr>
              <a:t>模型清楚地标识出了软件开发的阶段。</a:t>
            </a:r>
            <a:endParaRPr lang="zh-CN" altLang="zh-CN" sz="2000" dirty="0">
              <a:latin typeface="黑体" panose="02010609060101010101" pitchFamily="49" charset="-122"/>
            </a:endParaRPr>
          </a:p>
          <a:p>
            <a:pPr lvl="1">
              <a:lnSpc>
                <a:spcPct val="150000"/>
              </a:lnSpc>
            </a:pPr>
            <a:r>
              <a:rPr lang="zh-CN" altLang="zh-CN" sz="2000" dirty="0">
                <a:latin typeface="黑体" panose="02010609060101010101" pitchFamily="49" charset="-122"/>
                <a:sym typeface="+mn-ea"/>
              </a:rPr>
              <a:t>它采用自顶向下逐步求精的方式把整个开发过程分成不同的阶段，每个阶段的工作都很明确，因此便于控制开发过程。当所有的阶段都完成之后，该软件的开发过程也随之结束。</a:t>
            </a:r>
            <a:endParaRPr sz="2000" dirty="0">
              <a:latin typeface="黑体" panose="02010609060101010101" pitchFamily="49" charset="-122"/>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64629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a:latin typeface="微软雅黑" panose="020B0503020204020204" pitchFamily="34" charset="-122"/>
                <a:ea typeface="微软雅黑" panose="020B0503020204020204" pitchFamily="34" charset="-122"/>
                <a:sym typeface="+mn-ea"/>
              </a:rPr>
              <a:t>V模型的缺点</a:t>
            </a:r>
            <a:endParaRPr lang="zh-CN" altLang="en-US" sz="3600">
              <a:sym typeface="+mn-ea"/>
            </a:endParaRPr>
          </a:p>
        </p:txBody>
      </p:sp>
      <p:sp>
        <p:nvSpPr>
          <p:cNvPr id="26627" name="内容占位符 2"/>
          <p:cNvSpPr txBox="1"/>
          <p:nvPr/>
        </p:nvSpPr>
        <p:spPr bwMode="auto">
          <a:xfrm>
            <a:off x="457200" y="1443355"/>
            <a:ext cx="8229600" cy="4622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marL="457200" lvl="1" indent="0">
              <a:lnSpc>
                <a:spcPct val="140000"/>
              </a:lnSpc>
              <a:buNone/>
            </a:pPr>
            <a:endParaRPr lang="zh-CN" altLang="zh-CN" sz="2000" dirty="0">
              <a:latin typeface="黑体" panose="02010609060101010101" pitchFamily="49" charset="-122"/>
            </a:endParaRPr>
          </a:p>
          <a:p>
            <a:pPr lvl="1">
              <a:lnSpc>
                <a:spcPct val="140000"/>
              </a:lnSpc>
            </a:pPr>
            <a:r>
              <a:rPr lang="en-US" altLang="zh-CN" sz="2000" dirty="0">
                <a:latin typeface="黑体" panose="02010609060101010101" pitchFamily="49" charset="-122"/>
                <a:sym typeface="+mn-ea"/>
              </a:rPr>
              <a:t>V</a:t>
            </a:r>
            <a:r>
              <a:rPr lang="zh-CN" altLang="zh-CN" sz="2000" dirty="0">
                <a:latin typeface="黑体" panose="02010609060101010101" pitchFamily="49" charset="-122"/>
                <a:sym typeface="+mn-ea"/>
              </a:rPr>
              <a:t>模型一大缺点正是它自身的顺序性所导致的。到了测试阶段，程序已经完成，错误已经产生，很多前期的错误一直到测试阶段才发现，甚至无法发现，往往无从修改了。</a:t>
            </a:r>
            <a:endParaRPr lang="zh-CN" altLang="zh-CN" sz="2000" dirty="0">
              <a:latin typeface="黑体" panose="02010609060101010101" pitchFamily="49" charset="-122"/>
            </a:endParaRPr>
          </a:p>
          <a:p>
            <a:pPr lvl="1">
              <a:lnSpc>
                <a:spcPct val="140000"/>
              </a:lnSpc>
            </a:pPr>
            <a:r>
              <a:rPr lang="zh-CN" altLang="zh-CN" sz="2000" dirty="0">
                <a:latin typeface="黑体" panose="02010609060101010101" pitchFamily="49" charset="-122"/>
                <a:sym typeface="+mn-ea"/>
              </a:rPr>
              <a:t>同时实际的开发过程中，在需求阶段很难把用户的需求完全明确下来，因此，当需求变更时将会导致阶段反复，而且都要重复需求、设计、编码、测试等过程，返工量非常大，模型灵活性比较低。</a:t>
            </a:r>
            <a:endParaRPr sz="2000">
              <a:latin typeface="黑体" panose="02010609060101010101" pitchFamily="49" charset="-122"/>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68185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buFontTx/>
              <a:buNone/>
            </a:pPr>
            <a:r>
              <a:rPr lang="zh-CN" altLang="en-US" sz="2800" b="1">
                <a:latin typeface="微软雅黑" panose="020B0503020204020204" pitchFamily="34" charset="-122"/>
                <a:ea typeface="微软雅黑" panose="020B0503020204020204" pitchFamily="34" charset="-122"/>
                <a:sym typeface="+mn-ea"/>
              </a:rPr>
              <a:t>W模型</a:t>
            </a:r>
          </a:p>
        </p:txBody>
      </p:sp>
      <p:sp>
        <p:nvSpPr>
          <p:cNvPr id="26627" name="内容占位符 2"/>
          <p:cNvSpPr txBox="1"/>
          <p:nvPr/>
        </p:nvSpPr>
        <p:spPr bwMode="auto">
          <a:xfrm>
            <a:off x="346075" y="1801495"/>
            <a:ext cx="8229600" cy="3300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lvl="1" algn="l">
              <a:lnSpc>
                <a:spcPct val="140000"/>
              </a:lnSpc>
              <a:buChar char="•"/>
            </a:pPr>
            <a:r>
              <a:rPr lang="en-US" altLang="zh-CN" sz="2000" dirty="0">
                <a:latin typeface="黑体" panose="02010609060101010101" pitchFamily="49" charset="-122"/>
                <a:sym typeface="+mn-ea"/>
              </a:rPr>
              <a:t>IEEE std1012-1998《软件验证和确认（V&amp;V）》的原则中提出了在软件的需求和设计阶段也应有测试活动，并且提出了相应的原则；</a:t>
            </a:r>
            <a:endParaRPr lang="en-US" altLang="zh-CN" sz="2000" b="0" dirty="0">
              <a:latin typeface="黑体" panose="02010609060101010101" pitchFamily="49" charset="-122"/>
            </a:endParaRPr>
          </a:p>
          <a:p>
            <a:pPr lvl="1" algn="l">
              <a:lnSpc>
                <a:spcPct val="140000"/>
              </a:lnSpc>
              <a:buChar char="•"/>
            </a:pPr>
            <a:r>
              <a:rPr lang="en-US" altLang="zh-CN" sz="2000" dirty="0">
                <a:latin typeface="黑体" panose="02010609060101010101" pitchFamily="49" charset="-122"/>
                <a:sym typeface="+mn-ea"/>
              </a:rPr>
              <a:t>W模型由Evolutif公司提出：开发一个V，测试一个V，组合的W模型；</a:t>
            </a:r>
            <a:endParaRPr lang="en-US" altLang="zh-CN" sz="2000" b="0" dirty="0">
              <a:latin typeface="黑体" panose="02010609060101010101" pitchFamily="49" charset="-122"/>
            </a:endParaRPr>
          </a:p>
          <a:p>
            <a:pPr lvl="1" algn="l">
              <a:lnSpc>
                <a:spcPct val="140000"/>
              </a:lnSpc>
              <a:buChar char="•"/>
            </a:pPr>
            <a:r>
              <a:rPr lang="en-US" altLang="zh-CN" sz="2000" dirty="0">
                <a:latin typeface="黑体" panose="02010609060101010101" pitchFamily="49" charset="-122"/>
                <a:sym typeface="+mn-ea"/>
              </a:rPr>
              <a:t>测试伴随着整个软件开发周期，并且测试的对象不仅仅是程序，需求和设计同样要测试。</a:t>
            </a:r>
            <a:endParaRPr lang="zh-CN" altLang="en-US" sz="2400" b="0" dirty="0"/>
          </a:p>
          <a:p>
            <a:pPr algn="just">
              <a:lnSpc>
                <a:spcPts val="1900"/>
              </a:lnSpc>
            </a:pPr>
            <a:endParaRPr lang="en-US" altLang="zh-CN" sz="2400" dirty="0">
              <a:solidFill>
                <a:srgbClr val="000000"/>
              </a:solidFill>
              <a:latin typeface="Times New Roman" panose="02020603050405020304" pitchFamily="18" charset="0"/>
              <a:cs typeface="Times New Roman" panose="02020603050405020304" pitchFamily="18" charset="0"/>
            </a:endParaRPr>
          </a:p>
          <a:p>
            <a:pPr algn="just" fontAlgn="auto">
              <a:spcAft>
                <a:spcPts val="0"/>
              </a:spcAft>
              <a:defRPr/>
            </a:pPr>
            <a:endParaRPr lang="en-US" altLang="zh-CN" sz="2400" dirty="0"/>
          </a:p>
          <a:p>
            <a:pPr algn="just"/>
            <a:endParaRPr sz="2400">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78980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a:solidFill>
                  <a:srgbClr val="FF0000"/>
                </a:solidFill>
                <a:latin typeface="微软雅黑" panose="020B0503020204020204" pitchFamily="34" charset="-122"/>
                <a:ea typeface="微软雅黑" panose="020B0503020204020204" pitchFamily="34" charset="-122"/>
                <a:sym typeface="+mn-ea"/>
              </a:rPr>
              <a:t>W模型示意图</a:t>
            </a:r>
          </a:p>
        </p:txBody>
      </p:sp>
      <p:sp>
        <p:nvSpPr>
          <p:cNvPr id="26627" name="内容占位符 2"/>
          <p:cNvSpPr txBox="1"/>
          <p:nvPr/>
        </p:nvSpPr>
        <p:spPr bwMode="auto">
          <a:xfrm>
            <a:off x="457200" y="1221740"/>
            <a:ext cx="8229600" cy="509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just">
              <a:defRPr/>
            </a:pPr>
            <a:endParaRPr lang="zh-CN" altLang="en-US" sz="2400" b="0" dirty="0"/>
          </a:p>
          <a:p>
            <a:pPr algn="just">
              <a:lnSpc>
                <a:spcPts val="1900"/>
              </a:lnSpc>
            </a:pPr>
            <a:endParaRPr lang="en-US" altLang="zh-CN" sz="2400" dirty="0">
              <a:solidFill>
                <a:srgbClr val="000000"/>
              </a:solidFill>
              <a:latin typeface="Times New Roman" panose="02020603050405020304" pitchFamily="18" charset="0"/>
              <a:cs typeface="Times New Roman" panose="02020603050405020304" pitchFamily="18" charset="0"/>
            </a:endParaRPr>
          </a:p>
          <a:p>
            <a:pPr algn="just" fontAlgn="auto">
              <a:spcAft>
                <a:spcPts val="0"/>
              </a:spcAft>
              <a:defRPr/>
            </a:pPr>
            <a:endParaRPr lang="en-US" altLang="zh-CN" sz="2400" dirty="0"/>
          </a:p>
          <a:p>
            <a:pPr algn="just"/>
            <a:endParaRPr sz="2400">
              <a:sym typeface="+mn-ea"/>
            </a:endParaRPr>
          </a:p>
        </p:txBody>
      </p:sp>
      <p:sp>
        <p:nvSpPr>
          <p:cNvPr id="5" name="椭圆 4"/>
          <p:cNvSpPr/>
          <p:nvPr/>
        </p:nvSpPr>
        <p:spPr>
          <a:xfrm>
            <a:off x="397327" y="2379996"/>
            <a:ext cx="1260000" cy="540000"/>
          </a:xfrm>
          <a:prstGeom prst="ellipse">
            <a:avLst/>
          </a:prstGeom>
          <a:ln>
            <a:noFill/>
          </a:ln>
          <a:effectLst/>
          <a:scene3d>
            <a:camera prst="orthographicFront">
              <a:rot lat="0" lon="0" rev="0"/>
            </a:camera>
            <a:lightRig rig="glow" dir="t">
              <a:rot lat="0" lon="0" rev="14100000"/>
            </a:lightRig>
          </a:scene3d>
          <a:sp3d prstMaterial="softEdge">
            <a:bevelT w="127000" prst="artDeco"/>
          </a:sp3d>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1600" b="1" dirty="0">
                <a:solidFill>
                  <a:schemeClr val="tx1"/>
                </a:solidFill>
              </a:rPr>
              <a:t>需求分析</a:t>
            </a:r>
          </a:p>
        </p:txBody>
      </p:sp>
      <p:sp>
        <p:nvSpPr>
          <p:cNvPr id="6" name="椭圆 5"/>
          <p:cNvSpPr/>
          <p:nvPr/>
        </p:nvSpPr>
        <p:spPr>
          <a:xfrm>
            <a:off x="958687" y="3334188"/>
            <a:ext cx="1260000" cy="540000"/>
          </a:xfrm>
          <a:prstGeom prst="ellipse">
            <a:avLst/>
          </a:prstGeom>
          <a:ln>
            <a:noFill/>
          </a:ln>
          <a:effectLst/>
          <a:scene3d>
            <a:camera prst="orthographicFront">
              <a:rot lat="0" lon="0" rev="0"/>
            </a:camera>
            <a:lightRig rig="glow" dir="t">
              <a:rot lat="0" lon="0" rev="14100000"/>
            </a:lightRig>
          </a:scene3d>
          <a:sp3d prstMaterial="softEdge">
            <a:bevelT w="127000" prst="artDeco"/>
          </a:sp3d>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1600" b="1" dirty="0">
                <a:solidFill>
                  <a:schemeClr val="tx1"/>
                </a:solidFill>
              </a:rPr>
              <a:t>概要设计</a:t>
            </a:r>
          </a:p>
        </p:txBody>
      </p:sp>
      <p:sp>
        <p:nvSpPr>
          <p:cNvPr id="7" name="椭圆 6"/>
          <p:cNvSpPr/>
          <p:nvPr/>
        </p:nvSpPr>
        <p:spPr>
          <a:xfrm>
            <a:off x="1613612" y="4288268"/>
            <a:ext cx="1260000" cy="540000"/>
          </a:xfrm>
          <a:prstGeom prst="ellipse">
            <a:avLst/>
          </a:prstGeom>
          <a:ln>
            <a:noFill/>
          </a:ln>
          <a:effectLst/>
          <a:scene3d>
            <a:camera prst="orthographicFront">
              <a:rot lat="0" lon="0" rev="0"/>
            </a:camera>
            <a:lightRig rig="glow" dir="t">
              <a:rot lat="0" lon="0" rev="14100000"/>
            </a:lightRig>
          </a:scene3d>
          <a:sp3d prstMaterial="softEdge">
            <a:bevelT w="127000" prst="artDeco"/>
          </a:sp3d>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1600" b="1" dirty="0">
                <a:solidFill>
                  <a:schemeClr val="tx1"/>
                </a:solidFill>
              </a:rPr>
              <a:t>详细设计</a:t>
            </a:r>
          </a:p>
        </p:txBody>
      </p:sp>
      <p:sp>
        <p:nvSpPr>
          <p:cNvPr id="8" name="椭圆 7"/>
          <p:cNvSpPr/>
          <p:nvPr/>
        </p:nvSpPr>
        <p:spPr>
          <a:xfrm>
            <a:off x="4654195" y="4216260"/>
            <a:ext cx="1260000" cy="540000"/>
          </a:xfrm>
          <a:prstGeom prst="ellipse">
            <a:avLst/>
          </a:prstGeom>
          <a:ln>
            <a:noFill/>
          </a:ln>
          <a:effectLst/>
          <a:scene3d>
            <a:camera prst="orthographicFront">
              <a:rot lat="0" lon="0" rev="0"/>
            </a:camera>
            <a:lightRig rig="glow" dir="t">
              <a:rot lat="0" lon="0" rev="14100000"/>
            </a:lightRig>
          </a:scene3d>
          <a:sp3d prstMaterial="softEdge">
            <a:bevelT w="127000" prst="artDeco"/>
          </a:sp3d>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1600" b="1" dirty="0">
                <a:solidFill>
                  <a:schemeClr val="tx1"/>
                </a:solidFill>
              </a:rPr>
              <a:t>集成</a:t>
            </a:r>
          </a:p>
        </p:txBody>
      </p:sp>
      <p:sp>
        <p:nvSpPr>
          <p:cNvPr id="9" name="椭圆 8"/>
          <p:cNvSpPr/>
          <p:nvPr/>
        </p:nvSpPr>
        <p:spPr>
          <a:xfrm>
            <a:off x="5215557" y="3334188"/>
            <a:ext cx="1260000" cy="540000"/>
          </a:xfrm>
          <a:prstGeom prst="ellipse">
            <a:avLst/>
          </a:prstGeom>
          <a:ln>
            <a:noFill/>
          </a:ln>
          <a:effectLst/>
          <a:scene3d>
            <a:camera prst="orthographicFront">
              <a:rot lat="0" lon="0" rev="0"/>
            </a:camera>
            <a:lightRig rig="glow" dir="t">
              <a:rot lat="0" lon="0" rev="14100000"/>
            </a:lightRig>
          </a:scene3d>
          <a:sp3d prstMaterial="softEdge">
            <a:bevelT w="127000" prst="artDeco"/>
          </a:sp3d>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1600" b="1" dirty="0">
                <a:solidFill>
                  <a:schemeClr val="tx1"/>
                </a:solidFill>
              </a:rPr>
              <a:t>实施</a:t>
            </a:r>
          </a:p>
        </p:txBody>
      </p:sp>
      <p:sp>
        <p:nvSpPr>
          <p:cNvPr id="10" name="椭圆 9"/>
          <p:cNvSpPr/>
          <p:nvPr/>
        </p:nvSpPr>
        <p:spPr>
          <a:xfrm>
            <a:off x="5776918" y="2379996"/>
            <a:ext cx="1260000" cy="540000"/>
          </a:xfrm>
          <a:prstGeom prst="ellipse">
            <a:avLst/>
          </a:prstGeom>
          <a:ln>
            <a:noFill/>
          </a:ln>
          <a:effectLst/>
          <a:scene3d>
            <a:camera prst="orthographicFront">
              <a:rot lat="0" lon="0" rev="0"/>
            </a:camera>
            <a:lightRig rig="glow" dir="t">
              <a:rot lat="0" lon="0" rev="14100000"/>
            </a:lightRig>
          </a:scene3d>
          <a:sp3d prstMaterial="softEdge">
            <a:bevelT w="127000" prst="artDeco"/>
          </a:sp3d>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1600" b="1" dirty="0">
                <a:solidFill>
                  <a:schemeClr val="tx1"/>
                </a:solidFill>
              </a:rPr>
              <a:t>交付</a:t>
            </a:r>
          </a:p>
        </p:txBody>
      </p:sp>
      <p:sp>
        <p:nvSpPr>
          <p:cNvPr id="11" name="椭圆 10"/>
          <p:cNvSpPr/>
          <p:nvPr/>
        </p:nvSpPr>
        <p:spPr>
          <a:xfrm>
            <a:off x="3250787" y="5080356"/>
            <a:ext cx="1260000" cy="540000"/>
          </a:xfrm>
          <a:prstGeom prst="ellipse">
            <a:avLst/>
          </a:prstGeom>
          <a:ln>
            <a:noFill/>
          </a:ln>
          <a:effectLst/>
          <a:scene3d>
            <a:camera prst="orthographicFront">
              <a:rot lat="0" lon="0" rev="0"/>
            </a:camera>
            <a:lightRig rig="glow" dir="t">
              <a:rot lat="0" lon="0" rev="14100000"/>
            </a:lightRig>
          </a:scene3d>
          <a:sp3d prstMaterial="softEdge">
            <a:bevelT w="127000" prst="artDeco"/>
          </a:sp3d>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1600" b="1" dirty="0">
                <a:solidFill>
                  <a:schemeClr val="tx1"/>
                </a:solidFill>
              </a:rPr>
              <a:t>编码</a:t>
            </a:r>
          </a:p>
        </p:txBody>
      </p:sp>
      <p:cxnSp>
        <p:nvCxnSpPr>
          <p:cNvPr id="12" name="直接箭头连接符 11"/>
          <p:cNvCxnSpPr>
            <a:stCxn id="5" idx="4"/>
            <a:endCxn id="6" idx="0"/>
          </p:cNvCxnSpPr>
          <p:nvPr/>
        </p:nvCxnSpPr>
        <p:spPr>
          <a:xfrm>
            <a:off x="955572" y="2919996"/>
            <a:ext cx="561340" cy="414655"/>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6" idx="4"/>
            <a:endCxn id="7" idx="0"/>
          </p:cNvCxnSpPr>
          <p:nvPr/>
        </p:nvCxnSpPr>
        <p:spPr>
          <a:xfrm>
            <a:off x="1516932" y="3874188"/>
            <a:ext cx="654685" cy="414020"/>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7" idx="4"/>
            <a:endCxn id="11" idx="2"/>
          </p:cNvCxnSpPr>
          <p:nvPr/>
        </p:nvCxnSpPr>
        <p:spPr>
          <a:xfrm>
            <a:off x="2171857" y="4827633"/>
            <a:ext cx="1007110" cy="522605"/>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11" idx="6"/>
            <a:endCxn id="8" idx="4"/>
          </p:cNvCxnSpPr>
          <p:nvPr/>
        </p:nvCxnSpPr>
        <p:spPr>
          <a:xfrm flipV="1">
            <a:off x="4438397" y="4755996"/>
            <a:ext cx="773430" cy="594360"/>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8" idx="0"/>
            <a:endCxn id="9" idx="4"/>
          </p:cNvCxnSpPr>
          <p:nvPr/>
        </p:nvCxnSpPr>
        <p:spPr>
          <a:xfrm flipV="1">
            <a:off x="5211805" y="3873995"/>
            <a:ext cx="561340" cy="342265"/>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9" idx="0"/>
            <a:endCxn id="10" idx="4"/>
          </p:cNvCxnSpPr>
          <p:nvPr/>
        </p:nvCxnSpPr>
        <p:spPr>
          <a:xfrm flipV="1">
            <a:off x="5773167" y="2919533"/>
            <a:ext cx="561975" cy="414655"/>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18" name="对角圆角矩形 17"/>
          <p:cNvSpPr/>
          <p:nvPr/>
        </p:nvSpPr>
        <p:spPr>
          <a:xfrm>
            <a:off x="2296590" y="2397972"/>
            <a:ext cx="1440000" cy="540000"/>
          </a:xfrm>
          <a:prstGeom prst="round2DiagRect">
            <a:avLst/>
          </a:prstGeom>
          <a:ln>
            <a:noFill/>
          </a:ln>
          <a:effectLst/>
          <a:scene3d>
            <a:camera prst="orthographicFront">
              <a:rot lat="0" lon="0" rev="0"/>
            </a:camera>
            <a:lightRig rig="glow" dir="t">
              <a:rot lat="0" lon="0" rev="14100000"/>
            </a:lightRig>
          </a:scene3d>
          <a:sp3d prstMaterial="softEdge">
            <a:bevelT w="127000" prst="artDeco"/>
          </a:sp3d>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600" b="1" dirty="0">
                <a:solidFill>
                  <a:schemeClr val="tx1"/>
                </a:solidFill>
              </a:rPr>
              <a:t>验收</a:t>
            </a:r>
            <a:r>
              <a:rPr lang="en-US" altLang="zh-CN" sz="1600" b="1" dirty="0">
                <a:solidFill>
                  <a:schemeClr val="tx1"/>
                </a:solidFill>
              </a:rPr>
              <a:t>/</a:t>
            </a:r>
            <a:r>
              <a:rPr lang="zh-CN" altLang="en-US" sz="1600" b="1" dirty="0">
                <a:solidFill>
                  <a:schemeClr val="tx1"/>
                </a:solidFill>
              </a:rPr>
              <a:t>系统测试设计</a:t>
            </a:r>
          </a:p>
        </p:txBody>
      </p:sp>
      <p:sp>
        <p:nvSpPr>
          <p:cNvPr id="19" name="对角圆角矩形 18"/>
          <p:cNvSpPr/>
          <p:nvPr/>
        </p:nvSpPr>
        <p:spPr>
          <a:xfrm>
            <a:off x="2764350" y="3352164"/>
            <a:ext cx="1260000" cy="540000"/>
          </a:xfrm>
          <a:prstGeom prst="round2DiagRect">
            <a:avLst/>
          </a:prstGeom>
          <a:ln>
            <a:noFill/>
          </a:ln>
          <a:effectLst/>
          <a:scene3d>
            <a:camera prst="orthographicFront">
              <a:rot lat="0" lon="0" rev="0"/>
            </a:camera>
            <a:lightRig rig="glow" dir="t">
              <a:rot lat="0" lon="0" rev="14100000"/>
            </a:lightRig>
          </a:scene3d>
          <a:sp3d prstMaterial="softEdge">
            <a:bevelT w="127000" prst="artDeco"/>
          </a:sp3d>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600" b="1" dirty="0">
                <a:solidFill>
                  <a:schemeClr val="tx1"/>
                </a:solidFill>
              </a:rPr>
              <a:t>集成测试设计</a:t>
            </a:r>
          </a:p>
        </p:txBody>
      </p:sp>
      <p:sp>
        <p:nvSpPr>
          <p:cNvPr id="20" name="对角圆角矩形 19"/>
          <p:cNvSpPr/>
          <p:nvPr/>
        </p:nvSpPr>
        <p:spPr>
          <a:xfrm>
            <a:off x="3232319" y="4234236"/>
            <a:ext cx="1260000" cy="540000"/>
          </a:xfrm>
          <a:prstGeom prst="round2DiagRect">
            <a:avLst/>
          </a:prstGeom>
          <a:ln>
            <a:noFill/>
          </a:ln>
          <a:effectLst/>
          <a:scene3d>
            <a:camera prst="orthographicFront">
              <a:rot lat="0" lon="0" rev="0"/>
            </a:camera>
            <a:lightRig rig="glow" dir="t">
              <a:rot lat="0" lon="0" rev="14100000"/>
            </a:lightRig>
          </a:scene3d>
          <a:sp3d prstMaterial="softEdge">
            <a:bevelT w="127000" prst="artDeco"/>
          </a:sp3d>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600" b="1" dirty="0">
                <a:solidFill>
                  <a:schemeClr val="tx1"/>
                </a:solidFill>
              </a:rPr>
              <a:t>单元测试设计</a:t>
            </a:r>
          </a:p>
        </p:txBody>
      </p:sp>
      <p:sp>
        <p:nvSpPr>
          <p:cNvPr id="21" name="对角圆角矩形 20"/>
          <p:cNvSpPr/>
          <p:nvPr/>
        </p:nvSpPr>
        <p:spPr>
          <a:xfrm>
            <a:off x="5056450" y="5044300"/>
            <a:ext cx="1260000" cy="540000"/>
          </a:xfrm>
          <a:prstGeom prst="round2DiagRect">
            <a:avLst/>
          </a:prstGeom>
          <a:ln>
            <a:noFill/>
          </a:ln>
          <a:effectLst/>
          <a:scene3d>
            <a:camera prst="orthographicFront">
              <a:rot lat="0" lon="0" rev="0"/>
            </a:camera>
            <a:lightRig rig="glow" dir="t">
              <a:rot lat="0" lon="0" rev="14100000"/>
            </a:lightRig>
          </a:scene3d>
          <a:sp3d prstMaterial="softEdge">
            <a:bevelT w="127000" prst="artDeco"/>
          </a:sp3d>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600" b="1" dirty="0">
                <a:solidFill>
                  <a:schemeClr val="tx1"/>
                </a:solidFill>
              </a:rPr>
              <a:t>单元测试</a:t>
            </a:r>
          </a:p>
        </p:txBody>
      </p:sp>
      <p:sp>
        <p:nvSpPr>
          <p:cNvPr id="22" name="对角圆角矩形 21"/>
          <p:cNvSpPr/>
          <p:nvPr/>
        </p:nvSpPr>
        <p:spPr>
          <a:xfrm>
            <a:off x="6413206" y="4234236"/>
            <a:ext cx="1260000" cy="540000"/>
          </a:xfrm>
          <a:prstGeom prst="round2DiagRect">
            <a:avLst/>
          </a:prstGeom>
          <a:ln>
            <a:noFill/>
          </a:ln>
          <a:effectLst/>
          <a:scene3d>
            <a:camera prst="orthographicFront">
              <a:rot lat="0" lon="0" rev="0"/>
            </a:camera>
            <a:lightRig rig="glow" dir="t">
              <a:rot lat="0" lon="0" rev="14100000"/>
            </a:lightRig>
          </a:scene3d>
          <a:sp3d prstMaterial="softEdge">
            <a:bevelT w="127000" prst="artDeco"/>
          </a:sp3d>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600" b="1" dirty="0">
                <a:solidFill>
                  <a:schemeClr val="tx1"/>
                </a:solidFill>
              </a:rPr>
              <a:t>集成测试</a:t>
            </a:r>
          </a:p>
        </p:txBody>
      </p:sp>
      <p:sp>
        <p:nvSpPr>
          <p:cNvPr id="23" name="对角圆角矩形 22"/>
          <p:cNvSpPr/>
          <p:nvPr/>
        </p:nvSpPr>
        <p:spPr>
          <a:xfrm>
            <a:off x="7068126" y="3352164"/>
            <a:ext cx="1260000" cy="540000"/>
          </a:xfrm>
          <a:prstGeom prst="round2DiagRect">
            <a:avLst/>
          </a:prstGeom>
          <a:ln>
            <a:noFill/>
          </a:ln>
          <a:effectLst/>
          <a:scene3d>
            <a:camera prst="orthographicFront">
              <a:rot lat="0" lon="0" rev="0"/>
            </a:camera>
            <a:lightRig rig="glow" dir="t">
              <a:rot lat="0" lon="0" rev="14100000"/>
            </a:lightRig>
          </a:scene3d>
          <a:sp3d prstMaterial="softEdge">
            <a:bevelT w="127000" prst="artDeco"/>
          </a:sp3d>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600" b="1" dirty="0">
                <a:solidFill>
                  <a:schemeClr val="tx1"/>
                </a:solidFill>
              </a:rPr>
              <a:t>系统测试</a:t>
            </a:r>
          </a:p>
        </p:txBody>
      </p:sp>
      <p:sp>
        <p:nvSpPr>
          <p:cNvPr id="24" name="对角圆角矩形 23"/>
          <p:cNvSpPr/>
          <p:nvPr/>
        </p:nvSpPr>
        <p:spPr>
          <a:xfrm>
            <a:off x="7629490" y="2397972"/>
            <a:ext cx="1260000" cy="540000"/>
          </a:xfrm>
          <a:prstGeom prst="round2DiagRect">
            <a:avLst/>
          </a:prstGeom>
          <a:ln>
            <a:noFill/>
          </a:ln>
          <a:effectLst/>
          <a:scene3d>
            <a:camera prst="orthographicFront">
              <a:rot lat="0" lon="0" rev="0"/>
            </a:camera>
            <a:lightRig rig="glow" dir="t">
              <a:rot lat="0" lon="0" rev="14100000"/>
            </a:lightRig>
          </a:scene3d>
          <a:sp3d prstMaterial="softEdge">
            <a:bevelT w="127000" prst="artDeco"/>
          </a:sp3d>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600" b="1" dirty="0">
                <a:solidFill>
                  <a:schemeClr val="tx1"/>
                </a:solidFill>
              </a:rPr>
              <a:t>验收测试</a:t>
            </a:r>
          </a:p>
        </p:txBody>
      </p:sp>
      <p:cxnSp>
        <p:nvCxnSpPr>
          <p:cNvPr id="25" name="直接箭头连接符 24"/>
          <p:cNvCxnSpPr>
            <a:stCxn id="18" idx="1"/>
            <a:endCxn id="19" idx="3"/>
          </p:cNvCxnSpPr>
          <p:nvPr/>
        </p:nvCxnSpPr>
        <p:spPr>
          <a:xfrm>
            <a:off x="2944835" y="2937337"/>
            <a:ext cx="377190" cy="414655"/>
          </a:xfrm>
          <a:prstGeom prst="straightConnector1">
            <a:avLst/>
          </a:prstGeom>
          <a:ln w="28575">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9" idx="1"/>
            <a:endCxn id="20" idx="3"/>
          </p:cNvCxnSpPr>
          <p:nvPr/>
        </p:nvCxnSpPr>
        <p:spPr>
          <a:xfrm>
            <a:off x="3322595" y="3892164"/>
            <a:ext cx="467995" cy="342265"/>
          </a:xfrm>
          <a:prstGeom prst="straightConnector1">
            <a:avLst/>
          </a:prstGeom>
          <a:ln w="28575">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20" idx="1"/>
            <a:endCxn id="21" idx="2"/>
          </p:cNvCxnSpPr>
          <p:nvPr/>
        </p:nvCxnSpPr>
        <p:spPr>
          <a:xfrm>
            <a:off x="3790564" y="4774236"/>
            <a:ext cx="1194435" cy="540385"/>
          </a:xfrm>
          <a:prstGeom prst="straightConnector1">
            <a:avLst/>
          </a:prstGeom>
          <a:ln w="28575">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21" idx="0"/>
            <a:endCxn id="22" idx="1"/>
          </p:cNvCxnSpPr>
          <p:nvPr/>
        </p:nvCxnSpPr>
        <p:spPr>
          <a:xfrm flipV="1">
            <a:off x="6244695" y="4773915"/>
            <a:ext cx="727075" cy="540385"/>
          </a:xfrm>
          <a:prstGeom prst="straightConnector1">
            <a:avLst/>
          </a:prstGeom>
          <a:ln w="28575">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22" idx="3"/>
            <a:endCxn id="23" idx="1"/>
          </p:cNvCxnSpPr>
          <p:nvPr/>
        </p:nvCxnSpPr>
        <p:spPr>
          <a:xfrm flipV="1">
            <a:off x="6971451" y="3891971"/>
            <a:ext cx="654685" cy="342265"/>
          </a:xfrm>
          <a:prstGeom prst="straightConnector1">
            <a:avLst/>
          </a:prstGeom>
          <a:ln w="28575">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23" idx="3"/>
            <a:endCxn id="24" idx="1"/>
          </p:cNvCxnSpPr>
          <p:nvPr/>
        </p:nvCxnSpPr>
        <p:spPr>
          <a:xfrm flipV="1">
            <a:off x="7626371" y="2937509"/>
            <a:ext cx="561340" cy="414655"/>
          </a:xfrm>
          <a:prstGeom prst="straightConnector1">
            <a:avLst/>
          </a:prstGeom>
          <a:ln w="28575">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500"/>
                                        <p:tgtEl>
                                          <p:spTgt spid="9"/>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fade">
                                      <p:cBhvr>
                                        <p:cTn id="55" dur="500"/>
                                        <p:tgtEl>
                                          <p:spTgt spid="10"/>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fade">
                                      <p:cBhvr>
                                        <p:cTn id="60" dur="500"/>
                                        <p:tgtEl>
                                          <p:spTgt spid="18"/>
                                        </p:tgtEl>
                                      </p:cBhvr>
                                    </p:animEffect>
                                  </p:childTnLst>
                                </p:cTn>
                              </p:par>
                            </p:childTnLst>
                          </p:cTn>
                        </p:par>
                        <p:par>
                          <p:cTn id="61" fill="hold">
                            <p:stCondLst>
                              <p:cond delay="500"/>
                            </p:stCondLst>
                            <p:childTnLst>
                              <p:par>
                                <p:cTn id="62" presetID="10" presetClass="entr" presetSubtype="0" fill="hold" nodeType="after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fade">
                                      <p:cBhvr>
                                        <p:cTn id="64" dur="500"/>
                                        <p:tgtEl>
                                          <p:spTgt spid="25"/>
                                        </p:tgtEl>
                                      </p:cBhvr>
                                    </p:animEffect>
                                  </p:childTnLst>
                                </p:cTn>
                              </p:par>
                            </p:childTnLst>
                          </p:cTn>
                        </p:par>
                        <p:par>
                          <p:cTn id="65" fill="hold">
                            <p:stCondLst>
                              <p:cond delay="1000"/>
                            </p:stCondLst>
                            <p:childTnLst>
                              <p:par>
                                <p:cTn id="66" presetID="10" presetClass="entr" presetSubtype="0" fill="hold" grpId="0" nodeType="after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fade">
                                      <p:cBhvr>
                                        <p:cTn id="68" dur="500"/>
                                        <p:tgtEl>
                                          <p:spTgt spid="19"/>
                                        </p:tgtEl>
                                      </p:cBhvr>
                                    </p:animEffect>
                                  </p:childTnLst>
                                </p:cTn>
                              </p:par>
                            </p:childTnLst>
                          </p:cTn>
                        </p:par>
                        <p:par>
                          <p:cTn id="69" fill="hold">
                            <p:stCondLst>
                              <p:cond delay="1500"/>
                            </p:stCondLst>
                            <p:childTnLst>
                              <p:par>
                                <p:cTn id="70" presetID="10" presetClass="entr" presetSubtype="0" fill="hold" nodeType="after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fade">
                                      <p:cBhvr>
                                        <p:cTn id="72" dur="500"/>
                                        <p:tgtEl>
                                          <p:spTgt spid="26"/>
                                        </p:tgtEl>
                                      </p:cBhvr>
                                    </p:animEffect>
                                  </p:childTnLst>
                                </p:cTn>
                              </p:par>
                            </p:childTnLst>
                          </p:cTn>
                        </p:par>
                        <p:par>
                          <p:cTn id="73" fill="hold">
                            <p:stCondLst>
                              <p:cond delay="2000"/>
                            </p:stCondLst>
                            <p:childTnLst>
                              <p:par>
                                <p:cTn id="74" presetID="10" presetClass="entr" presetSubtype="0" fill="hold" grpId="0" nodeType="afterEffect">
                                  <p:stCondLst>
                                    <p:cond delay="0"/>
                                  </p:stCondLst>
                                  <p:childTnLst>
                                    <p:set>
                                      <p:cBhvr>
                                        <p:cTn id="75" dur="1" fill="hold">
                                          <p:stCondLst>
                                            <p:cond delay="0"/>
                                          </p:stCondLst>
                                        </p:cTn>
                                        <p:tgtEl>
                                          <p:spTgt spid="20"/>
                                        </p:tgtEl>
                                        <p:attrNameLst>
                                          <p:attrName>style.visibility</p:attrName>
                                        </p:attrNameLst>
                                      </p:cBhvr>
                                      <p:to>
                                        <p:strVal val="visible"/>
                                      </p:to>
                                    </p:set>
                                    <p:animEffect transition="in" filter="fade">
                                      <p:cBhvr>
                                        <p:cTn id="76" dur="500"/>
                                        <p:tgtEl>
                                          <p:spTgt spid="20"/>
                                        </p:tgtEl>
                                      </p:cBhvr>
                                    </p:animEffect>
                                  </p:childTnLst>
                                </p:cTn>
                              </p:par>
                            </p:childTnLst>
                          </p:cTn>
                        </p:par>
                        <p:par>
                          <p:cTn id="77" fill="hold">
                            <p:stCondLst>
                              <p:cond delay="2500"/>
                            </p:stCondLst>
                            <p:childTnLst>
                              <p:par>
                                <p:cTn id="78" presetID="10" presetClass="entr" presetSubtype="0" fill="hold" nodeType="afterEffect">
                                  <p:stCondLst>
                                    <p:cond delay="0"/>
                                  </p:stCondLst>
                                  <p:childTnLst>
                                    <p:set>
                                      <p:cBhvr>
                                        <p:cTn id="79" dur="1" fill="hold">
                                          <p:stCondLst>
                                            <p:cond delay="0"/>
                                          </p:stCondLst>
                                        </p:cTn>
                                        <p:tgtEl>
                                          <p:spTgt spid="27"/>
                                        </p:tgtEl>
                                        <p:attrNameLst>
                                          <p:attrName>style.visibility</p:attrName>
                                        </p:attrNameLst>
                                      </p:cBhvr>
                                      <p:to>
                                        <p:strVal val="visible"/>
                                      </p:to>
                                    </p:set>
                                    <p:animEffect transition="in" filter="fade">
                                      <p:cBhvr>
                                        <p:cTn id="80" dur="500"/>
                                        <p:tgtEl>
                                          <p:spTgt spid="27"/>
                                        </p:tgtEl>
                                      </p:cBhvr>
                                    </p:animEffect>
                                  </p:childTnLst>
                                </p:cTn>
                              </p:par>
                            </p:childTnLst>
                          </p:cTn>
                        </p:par>
                        <p:par>
                          <p:cTn id="81" fill="hold">
                            <p:stCondLst>
                              <p:cond delay="3000"/>
                            </p:stCondLst>
                            <p:childTnLst>
                              <p:par>
                                <p:cTn id="82" presetID="10" presetClass="entr" presetSubtype="0" fill="hold" grpId="0" nodeType="afterEffect">
                                  <p:stCondLst>
                                    <p:cond delay="0"/>
                                  </p:stCondLst>
                                  <p:childTnLst>
                                    <p:set>
                                      <p:cBhvr>
                                        <p:cTn id="83" dur="1" fill="hold">
                                          <p:stCondLst>
                                            <p:cond delay="0"/>
                                          </p:stCondLst>
                                        </p:cTn>
                                        <p:tgtEl>
                                          <p:spTgt spid="21"/>
                                        </p:tgtEl>
                                        <p:attrNameLst>
                                          <p:attrName>style.visibility</p:attrName>
                                        </p:attrNameLst>
                                      </p:cBhvr>
                                      <p:to>
                                        <p:strVal val="visible"/>
                                      </p:to>
                                    </p:set>
                                    <p:animEffect transition="in" filter="fade">
                                      <p:cBhvr>
                                        <p:cTn id="84" dur="500"/>
                                        <p:tgtEl>
                                          <p:spTgt spid="21"/>
                                        </p:tgtEl>
                                      </p:cBhvr>
                                    </p:animEffect>
                                  </p:childTnLst>
                                </p:cTn>
                              </p:par>
                            </p:childTnLst>
                          </p:cTn>
                        </p:par>
                        <p:par>
                          <p:cTn id="85" fill="hold">
                            <p:stCondLst>
                              <p:cond delay="3500"/>
                            </p:stCondLst>
                            <p:childTnLst>
                              <p:par>
                                <p:cTn id="86" presetID="10" presetClass="entr" presetSubtype="0" fill="hold" nodeType="afterEffect">
                                  <p:stCondLst>
                                    <p:cond delay="0"/>
                                  </p:stCondLst>
                                  <p:childTnLst>
                                    <p:set>
                                      <p:cBhvr>
                                        <p:cTn id="87" dur="1" fill="hold">
                                          <p:stCondLst>
                                            <p:cond delay="0"/>
                                          </p:stCondLst>
                                        </p:cTn>
                                        <p:tgtEl>
                                          <p:spTgt spid="28"/>
                                        </p:tgtEl>
                                        <p:attrNameLst>
                                          <p:attrName>style.visibility</p:attrName>
                                        </p:attrNameLst>
                                      </p:cBhvr>
                                      <p:to>
                                        <p:strVal val="visible"/>
                                      </p:to>
                                    </p:set>
                                    <p:animEffect transition="in" filter="fade">
                                      <p:cBhvr>
                                        <p:cTn id="88" dur="500"/>
                                        <p:tgtEl>
                                          <p:spTgt spid="28"/>
                                        </p:tgtEl>
                                      </p:cBhvr>
                                    </p:animEffect>
                                  </p:childTnLst>
                                </p:cTn>
                              </p:par>
                            </p:childTnLst>
                          </p:cTn>
                        </p:par>
                        <p:par>
                          <p:cTn id="89" fill="hold">
                            <p:stCondLst>
                              <p:cond delay="4000"/>
                            </p:stCondLst>
                            <p:childTnLst>
                              <p:par>
                                <p:cTn id="90" presetID="10" presetClass="entr" presetSubtype="0" fill="hold" grpId="0" nodeType="afterEffect">
                                  <p:stCondLst>
                                    <p:cond delay="0"/>
                                  </p:stCondLst>
                                  <p:childTnLst>
                                    <p:set>
                                      <p:cBhvr>
                                        <p:cTn id="91" dur="1" fill="hold">
                                          <p:stCondLst>
                                            <p:cond delay="0"/>
                                          </p:stCondLst>
                                        </p:cTn>
                                        <p:tgtEl>
                                          <p:spTgt spid="22"/>
                                        </p:tgtEl>
                                        <p:attrNameLst>
                                          <p:attrName>style.visibility</p:attrName>
                                        </p:attrNameLst>
                                      </p:cBhvr>
                                      <p:to>
                                        <p:strVal val="visible"/>
                                      </p:to>
                                    </p:set>
                                    <p:animEffect transition="in" filter="fade">
                                      <p:cBhvr>
                                        <p:cTn id="92" dur="500"/>
                                        <p:tgtEl>
                                          <p:spTgt spid="22"/>
                                        </p:tgtEl>
                                      </p:cBhvr>
                                    </p:animEffect>
                                  </p:childTnLst>
                                </p:cTn>
                              </p:par>
                            </p:childTnLst>
                          </p:cTn>
                        </p:par>
                        <p:par>
                          <p:cTn id="93" fill="hold">
                            <p:stCondLst>
                              <p:cond delay="4500"/>
                            </p:stCondLst>
                            <p:childTnLst>
                              <p:par>
                                <p:cTn id="94" presetID="10" presetClass="entr" presetSubtype="0" fill="hold" nodeType="afterEffect">
                                  <p:stCondLst>
                                    <p:cond delay="0"/>
                                  </p:stCondLst>
                                  <p:childTnLst>
                                    <p:set>
                                      <p:cBhvr>
                                        <p:cTn id="95" dur="1" fill="hold">
                                          <p:stCondLst>
                                            <p:cond delay="0"/>
                                          </p:stCondLst>
                                        </p:cTn>
                                        <p:tgtEl>
                                          <p:spTgt spid="29"/>
                                        </p:tgtEl>
                                        <p:attrNameLst>
                                          <p:attrName>style.visibility</p:attrName>
                                        </p:attrNameLst>
                                      </p:cBhvr>
                                      <p:to>
                                        <p:strVal val="visible"/>
                                      </p:to>
                                    </p:set>
                                    <p:animEffect transition="in" filter="fade">
                                      <p:cBhvr>
                                        <p:cTn id="96" dur="500"/>
                                        <p:tgtEl>
                                          <p:spTgt spid="29"/>
                                        </p:tgtEl>
                                      </p:cBhvr>
                                    </p:animEffect>
                                  </p:childTnLst>
                                </p:cTn>
                              </p:par>
                            </p:childTnLst>
                          </p:cTn>
                        </p:par>
                        <p:par>
                          <p:cTn id="97" fill="hold">
                            <p:stCondLst>
                              <p:cond delay="5000"/>
                            </p:stCondLst>
                            <p:childTnLst>
                              <p:par>
                                <p:cTn id="98" presetID="10" presetClass="entr" presetSubtype="0" fill="hold" grpId="0" nodeType="afterEffect">
                                  <p:stCondLst>
                                    <p:cond delay="0"/>
                                  </p:stCondLst>
                                  <p:childTnLst>
                                    <p:set>
                                      <p:cBhvr>
                                        <p:cTn id="99" dur="1" fill="hold">
                                          <p:stCondLst>
                                            <p:cond delay="0"/>
                                          </p:stCondLst>
                                        </p:cTn>
                                        <p:tgtEl>
                                          <p:spTgt spid="23"/>
                                        </p:tgtEl>
                                        <p:attrNameLst>
                                          <p:attrName>style.visibility</p:attrName>
                                        </p:attrNameLst>
                                      </p:cBhvr>
                                      <p:to>
                                        <p:strVal val="visible"/>
                                      </p:to>
                                    </p:set>
                                    <p:animEffect transition="in" filter="fade">
                                      <p:cBhvr>
                                        <p:cTn id="100" dur="500"/>
                                        <p:tgtEl>
                                          <p:spTgt spid="23"/>
                                        </p:tgtEl>
                                      </p:cBhvr>
                                    </p:animEffect>
                                  </p:childTnLst>
                                </p:cTn>
                              </p:par>
                            </p:childTnLst>
                          </p:cTn>
                        </p:par>
                        <p:par>
                          <p:cTn id="101" fill="hold">
                            <p:stCondLst>
                              <p:cond delay="5500"/>
                            </p:stCondLst>
                            <p:childTnLst>
                              <p:par>
                                <p:cTn id="102" presetID="10" presetClass="entr" presetSubtype="0" fill="hold" nodeType="afterEffect">
                                  <p:stCondLst>
                                    <p:cond delay="0"/>
                                  </p:stCondLst>
                                  <p:childTnLst>
                                    <p:set>
                                      <p:cBhvr>
                                        <p:cTn id="103" dur="1" fill="hold">
                                          <p:stCondLst>
                                            <p:cond delay="0"/>
                                          </p:stCondLst>
                                        </p:cTn>
                                        <p:tgtEl>
                                          <p:spTgt spid="30"/>
                                        </p:tgtEl>
                                        <p:attrNameLst>
                                          <p:attrName>style.visibility</p:attrName>
                                        </p:attrNameLst>
                                      </p:cBhvr>
                                      <p:to>
                                        <p:strVal val="visible"/>
                                      </p:to>
                                    </p:set>
                                    <p:animEffect transition="in" filter="fade">
                                      <p:cBhvr>
                                        <p:cTn id="104" dur="500"/>
                                        <p:tgtEl>
                                          <p:spTgt spid="30"/>
                                        </p:tgtEl>
                                      </p:cBhvr>
                                    </p:animEffect>
                                  </p:childTnLst>
                                </p:cTn>
                              </p:par>
                            </p:childTnLst>
                          </p:cTn>
                        </p:par>
                        <p:par>
                          <p:cTn id="105" fill="hold">
                            <p:stCondLst>
                              <p:cond delay="6000"/>
                            </p:stCondLst>
                            <p:childTnLst>
                              <p:par>
                                <p:cTn id="106" presetID="10" presetClass="entr" presetSubtype="0" fill="hold" grpId="0" nodeType="afterEffect">
                                  <p:stCondLst>
                                    <p:cond delay="0"/>
                                  </p:stCondLst>
                                  <p:childTnLst>
                                    <p:set>
                                      <p:cBhvr>
                                        <p:cTn id="107" dur="1" fill="hold">
                                          <p:stCondLst>
                                            <p:cond delay="0"/>
                                          </p:stCondLst>
                                        </p:cTn>
                                        <p:tgtEl>
                                          <p:spTgt spid="24"/>
                                        </p:tgtEl>
                                        <p:attrNameLst>
                                          <p:attrName>style.visibility</p:attrName>
                                        </p:attrNameLst>
                                      </p:cBhvr>
                                      <p:to>
                                        <p:strVal val="visible"/>
                                      </p:to>
                                    </p:set>
                                    <p:animEffect transition="in" filter="fade">
                                      <p:cBhvr>
                                        <p:cTn id="10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8" grpId="0" bldLvl="0" animBg="1"/>
      <p:bldP spid="9" grpId="0" bldLvl="0" animBg="1"/>
      <p:bldP spid="10" grpId="0" bldLvl="0" animBg="1"/>
      <p:bldP spid="11" grpId="0" bldLvl="0" animBg="1"/>
      <p:bldP spid="18" grpId="0" bldLvl="0" animBg="1"/>
      <p:bldP spid="19" grpId="0" bldLvl="0" animBg="1"/>
      <p:bldP spid="20" grpId="0" bldLvl="0" animBg="1"/>
      <p:bldP spid="21" grpId="0" bldLvl="0" animBg="1"/>
      <p:bldP spid="22" grpId="0" bldLvl="0" animBg="1"/>
      <p:bldP spid="23" grpId="0" bldLvl="0" animBg="1"/>
      <p:bldP spid="24"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50278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a:solidFill>
                  <a:srgbClr val="FF0000"/>
                </a:solidFill>
                <a:latin typeface="微软雅黑" panose="020B0503020204020204" pitchFamily="34" charset="-122"/>
                <a:ea typeface="微软雅黑" panose="020B0503020204020204" pitchFamily="34" charset="-122"/>
                <a:sym typeface="+mn-ea"/>
              </a:rPr>
              <a:t>W模型优缺点</a:t>
            </a:r>
          </a:p>
        </p:txBody>
      </p:sp>
      <p:sp>
        <p:nvSpPr>
          <p:cNvPr id="26627" name="内容占位符 2"/>
          <p:cNvSpPr txBox="1"/>
          <p:nvPr/>
        </p:nvSpPr>
        <p:spPr bwMode="auto">
          <a:xfrm>
            <a:off x="-207645" y="795655"/>
            <a:ext cx="8229600" cy="509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just">
              <a:defRPr/>
            </a:pPr>
            <a:endParaRPr lang="zh-CN" altLang="en-US" sz="2400" b="0" dirty="0"/>
          </a:p>
          <a:p>
            <a:pPr algn="just">
              <a:lnSpc>
                <a:spcPts val="1900"/>
              </a:lnSpc>
            </a:pPr>
            <a:endParaRPr lang="en-US" altLang="zh-CN" sz="2400" dirty="0">
              <a:solidFill>
                <a:srgbClr val="000000"/>
              </a:solidFill>
              <a:latin typeface="Times New Roman" panose="02020603050405020304" pitchFamily="18" charset="0"/>
              <a:cs typeface="Times New Roman" panose="02020603050405020304" pitchFamily="18" charset="0"/>
            </a:endParaRPr>
          </a:p>
          <a:p>
            <a:pPr algn="just" fontAlgn="auto">
              <a:spcAft>
                <a:spcPts val="0"/>
              </a:spcAft>
              <a:defRPr/>
            </a:pPr>
            <a:endParaRPr lang="en-US" altLang="zh-CN" sz="2400" dirty="0"/>
          </a:p>
          <a:p>
            <a:pPr algn="just"/>
            <a:endParaRPr sz="2400">
              <a:sym typeface="+mn-ea"/>
            </a:endParaRPr>
          </a:p>
        </p:txBody>
      </p:sp>
      <p:sp>
        <p:nvSpPr>
          <p:cNvPr id="2" name="内容占位符 1"/>
          <p:cNvSpPr>
            <a:spLocks noGrp="1"/>
          </p:cNvSpPr>
          <p:nvPr/>
        </p:nvSpPr>
        <p:spPr>
          <a:xfrm>
            <a:off x="326390" y="1582420"/>
            <a:ext cx="3949700" cy="4518025"/>
          </a:xfrm>
          <a:prstGeom prst="rect">
            <a:avLst/>
          </a:prstGeom>
        </p:spPr>
        <p:style>
          <a:lnRef idx="1">
            <a:schemeClr val="accent2"/>
          </a:lnRef>
          <a:fillRef idx="2">
            <a:schemeClr val="accent2"/>
          </a:fillRef>
          <a:effectRef idx="1">
            <a:schemeClr val="accent2"/>
          </a:effectRef>
          <a:fontRef idx="minor">
            <a:schemeClr val="dk1"/>
          </a:fontRef>
        </p:style>
        <p:txBody>
          <a:bodyPr>
            <a:normAutofit fontScale="85000" lnSpcReduction="20000"/>
          </a:bodyPr>
          <a:lstStyle>
            <a:lvl1pPr marL="228600" indent="-228600" algn="l" defTabSz="914400" rtl="0" eaLnBrk="1" latinLnBrk="0" hangingPunct="1">
              <a:lnSpc>
                <a:spcPct val="100000"/>
              </a:lnSpc>
              <a:spcBef>
                <a:spcPts val="600"/>
              </a:spcBef>
              <a:spcAft>
                <a:spcPts val="600"/>
              </a:spcAft>
              <a:buClr>
                <a:srgbClr val="0070C0"/>
              </a:buClr>
              <a:buFont typeface="Wingdings" panose="05000000000000000000" pitchFamily="2" charset="2"/>
              <a:buChar char="u"/>
              <a:defRPr sz="2800" kern="1200">
                <a:solidFill>
                  <a:schemeClr val="dk1"/>
                </a:solidFill>
                <a:latin typeface="微软雅黑" panose="020B0503020204020204" pitchFamily="34" charset="-122"/>
                <a:ea typeface="微软雅黑" panose="020B0503020204020204" pitchFamily="34" charset="-122"/>
                <a:cs typeface="+mn-cs"/>
              </a:defRPr>
            </a:lvl1pPr>
            <a:lvl2pPr marL="647700" indent="-228600" algn="l" defTabSz="914400" rtl="0" eaLnBrk="1" latinLnBrk="0" hangingPunct="1">
              <a:lnSpc>
                <a:spcPct val="110000"/>
              </a:lnSpc>
              <a:spcBef>
                <a:spcPts val="600"/>
              </a:spcBef>
              <a:buClr>
                <a:srgbClr val="0070C0"/>
              </a:buClr>
              <a:buFont typeface="Wingdings" panose="05000000000000000000" pitchFamily="2" charset="2"/>
              <a:buChar char="Ø"/>
              <a:defRPr sz="2400" kern="1200">
                <a:solidFill>
                  <a:schemeClr val="dk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10000"/>
              </a:lnSpc>
              <a:spcBef>
                <a:spcPts val="0"/>
              </a:spcBef>
              <a:buClr>
                <a:srgbClr val="0070C0"/>
              </a:buClr>
              <a:buFont typeface="Wingdings" panose="05000000000000000000" pitchFamily="2" charset="2"/>
              <a:buChar char="l"/>
              <a:defRPr sz="2000" kern="1200">
                <a:solidFill>
                  <a:schemeClr val="dk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00000"/>
              </a:lnSpc>
              <a:spcBef>
                <a:spcPts val="0"/>
              </a:spcBef>
              <a:buClr>
                <a:srgbClr val="0070C0"/>
              </a:buClr>
              <a:buFont typeface="微软雅黑" panose="020B0503020204020204" pitchFamily="34" charset="-122"/>
              <a:buChar char="−"/>
              <a:defRPr sz="1800" kern="1200">
                <a:solidFill>
                  <a:schemeClr val="dk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00000"/>
              </a:lnSpc>
              <a:spcBef>
                <a:spcPts val="0"/>
              </a:spcBef>
              <a:buClr>
                <a:srgbClr val="0070C0"/>
              </a:buClr>
              <a:buFont typeface="微软雅黑" panose="020B0503020204020204" pitchFamily="34" charset="-122"/>
              <a:buChar char="−"/>
              <a:defRPr sz="1800" kern="1200">
                <a:solidFill>
                  <a:schemeClr val="dk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r>
              <a:rPr lang="en-US" altLang="zh-CN" sz="3100" dirty="0"/>
              <a:t>W</a:t>
            </a:r>
            <a:r>
              <a:rPr lang="zh-CN" altLang="en-US" sz="3100" dirty="0"/>
              <a:t>模型的优点：</a:t>
            </a:r>
            <a:endParaRPr lang="en-US" altLang="zh-CN" sz="3100" dirty="0"/>
          </a:p>
          <a:p>
            <a:pPr lvl="2"/>
            <a:endParaRPr lang="en-US" altLang="zh-CN" dirty="0"/>
          </a:p>
          <a:p>
            <a:pPr lvl="1"/>
            <a:r>
              <a:rPr lang="zh-CN" altLang="en-US" dirty="0"/>
              <a:t>开发强调测试伴随着整个软件开发周期，而且测试的对象不仅仅是程序，需求和概要设计同样要测试；</a:t>
            </a:r>
            <a:endParaRPr lang="en-US" altLang="zh-CN" dirty="0"/>
          </a:p>
          <a:p>
            <a:pPr lvl="1"/>
            <a:endParaRPr lang="en-US" altLang="zh-CN" dirty="0"/>
          </a:p>
          <a:p>
            <a:pPr lvl="1"/>
            <a:r>
              <a:rPr lang="zh-CN" altLang="en-US" dirty="0"/>
              <a:t>更早地接入测试，可以发现开发初期的缺陷，那么可以用更加低的成本进行缺陷修复。</a:t>
            </a:r>
            <a:endParaRPr lang="en-US" altLang="zh-CN" dirty="0"/>
          </a:p>
          <a:p>
            <a:pPr lvl="1"/>
            <a:endParaRPr lang="en-US" altLang="zh-CN" dirty="0"/>
          </a:p>
          <a:p>
            <a:pPr lvl="1"/>
            <a:r>
              <a:rPr lang="zh-CN" altLang="en-US" dirty="0"/>
              <a:t>同样是分阶段的工作，便于控制项目过程。</a:t>
            </a:r>
            <a:endParaRPr lang="en-US" altLang="zh-CN" dirty="0"/>
          </a:p>
        </p:txBody>
      </p:sp>
      <p:sp>
        <p:nvSpPr>
          <p:cNvPr id="4" name="内容占位符 1"/>
          <p:cNvSpPr txBox="1"/>
          <p:nvPr/>
        </p:nvSpPr>
        <p:spPr>
          <a:xfrm>
            <a:off x="4850130" y="1582420"/>
            <a:ext cx="3949065" cy="4518025"/>
          </a:xfrm>
          <a:prstGeom prst="rect">
            <a:avLst/>
          </a:prstGeom>
        </p:spPr>
        <p:style>
          <a:lnRef idx="1">
            <a:schemeClr val="accent1"/>
          </a:lnRef>
          <a:fillRef idx="2">
            <a:schemeClr val="accent1"/>
          </a:fillRef>
          <a:effectRef idx="1">
            <a:schemeClr val="accent1"/>
          </a:effectRef>
          <a:fontRef idx="minor">
            <a:schemeClr val="dk1"/>
          </a:fontRef>
        </p:style>
        <p:txBody>
          <a:bodyPr>
            <a:normAutofit fontScale="97500" lnSpcReduction="10000"/>
          </a:bodyPr>
          <a:lstStyle>
            <a:lvl1pPr marL="228600" indent="-228600" algn="l" defTabSz="914400" rtl="0" eaLnBrk="1" latinLnBrk="0" hangingPunct="1">
              <a:lnSpc>
                <a:spcPct val="100000"/>
              </a:lnSpc>
              <a:spcBef>
                <a:spcPts val="600"/>
              </a:spcBef>
              <a:spcAft>
                <a:spcPts val="600"/>
              </a:spcAft>
              <a:buClr>
                <a:srgbClr val="0070C0"/>
              </a:buClr>
              <a:buFont typeface="Wingdings" panose="05000000000000000000" pitchFamily="2" charset="2"/>
              <a:buChar char="u"/>
              <a:defRPr sz="2800" kern="1200">
                <a:solidFill>
                  <a:schemeClr val="dk1"/>
                </a:solidFill>
                <a:latin typeface="微软雅黑" panose="020B0503020204020204" pitchFamily="34" charset="-122"/>
                <a:ea typeface="微软雅黑" panose="020B0503020204020204" pitchFamily="34" charset="-122"/>
                <a:cs typeface="+mn-cs"/>
              </a:defRPr>
            </a:lvl1pPr>
            <a:lvl2pPr marL="647700" indent="-228600" algn="l" defTabSz="914400" rtl="0" eaLnBrk="1" latinLnBrk="0" hangingPunct="1">
              <a:lnSpc>
                <a:spcPct val="110000"/>
              </a:lnSpc>
              <a:spcBef>
                <a:spcPts val="600"/>
              </a:spcBef>
              <a:buClr>
                <a:srgbClr val="0070C0"/>
              </a:buClr>
              <a:buFont typeface="Wingdings" panose="05000000000000000000" pitchFamily="2" charset="2"/>
              <a:buChar char="Ø"/>
              <a:defRPr sz="2400" kern="1200">
                <a:solidFill>
                  <a:schemeClr val="dk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10000"/>
              </a:lnSpc>
              <a:spcBef>
                <a:spcPts val="0"/>
              </a:spcBef>
              <a:buClr>
                <a:srgbClr val="0070C0"/>
              </a:buClr>
              <a:buFont typeface="Wingdings" panose="05000000000000000000" pitchFamily="2" charset="2"/>
              <a:buChar char="l"/>
              <a:defRPr sz="2000" kern="1200">
                <a:solidFill>
                  <a:schemeClr val="dk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00000"/>
              </a:lnSpc>
              <a:spcBef>
                <a:spcPts val="0"/>
              </a:spcBef>
              <a:buClr>
                <a:srgbClr val="0070C0"/>
              </a:buClr>
              <a:buFont typeface="微软雅黑" panose="020B0503020204020204" pitchFamily="34" charset="-122"/>
              <a:buChar char="−"/>
              <a:defRPr sz="1800" kern="1200">
                <a:solidFill>
                  <a:schemeClr val="dk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00000"/>
              </a:lnSpc>
              <a:spcBef>
                <a:spcPts val="0"/>
              </a:spcBef>
              <a:buClr>
                <a:srgbClr val="0070C0"/>
              </a:buClr>
              <a:buFont typeface="微软雅黑" panose="020B0503020204020204" pitchFamily="34" charset="-122"/>
              <a:buChar char="−"/>
              <a:defRPr sz="1800" kern="1200">
                <a:solidFill>
                  <a:schemeClr val="dk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r>
              <a:rPr lang="en-US" altLang="zh-CN" sz="2400" dirty="0"/>
              <a:t>W</a:t>
            </a:r>
            <a:r>
              <a:rPr lang="zh-CN" altLang="en-US" sz="2400" dirty="0"/>
              <a:t>模型的缺点：</a:t>
            </a:r>
            <a:endParaRPr lang="en-US" altLang="zh-CN" sz="2400" dirty="0"/>
          </a:p>
          <a:p>
            <a:pPr lvl="2"/>
            <a:endParaRPr lang="en-US" altLang="zh-CN" dirty="0"/>
          </a:p>
          <a:p>
            <a:pPr lvl="1"/>
            <a:r>
              <a:rPr lang="zh-CN" altLang="en-US" sz="1800" dirty="0"/>
              <a:t>依赖于软件开发和软件测试依然保持一前一后的线性关系，依然无法支持迭代、自发性和需求等变更调整；</a:t>
            </a:r>
            <a:endParaRPr lang="en-US" altLang="zh-CN" sz="1800" dirty="0"/>
          </a:p>
          <a:p>
            <a:pPr lvl="1"/>
            <a:endParaRPr lang="en-US" altLang="zh-CN" sz="1800" dirty="0"/>
          </a:p>
          <a:p>
            <a:pPr lvl="1">
              <a:defRPr/>
            </a:pPr>
            <a:r>
              <a:rPr lang="zh-CN" altLang="en-US" sz="1800" dirty="0"/>
              <a:t>对于当前很多项目，在执行的过程中根本不产生文档，那么</a:t>
            </a:r>
            <a:r>
              <a:rPr lang="en-US" altLang="zh-CN" sz="1800" dirty="0"/>
              <a:t>W</a:t>
            </a:r>
            <a:r>
              <a:rPr lang="zh-CN" altLang="en-US" sz="1800" dirty="0"/>
              <a:t>模型基本无法适用；</a:t>
            </a:r>
            <a:endParaRPr lang="en-US" altLang="zh-CN" sz="1800" dirty="0"/>
          </a:p>
          <a:p>
            <a:pPr lvl="1">
              <a:defRPr/>
            </a:pPr>
            <a:endParaRPr lang="en-US" altLang="zh-CN" sz="1800" dirty="0"/>
          </a:p>
          <a:p>
            <a:pPr lvl="1">
              <a:defRPr/>
            </a:pPr>
            <a:r>
              <a:rPr lang="zh-CN" altLang="en-US" sz="1800" dirty="0"/>
              <a:t>使用起来技术复杂度很高，对于需求和设计的测试要求很高，实践起来困难。</a:t>
            </a:r>
            <a:endParaRPr lang="en-US" altLang="zh-CN"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50278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a:latin typeface="微软雅黑" panose="020B0503020204020204" pitchFamily="34" charset="-122"/>
                <a:ea typeface="微软雅黑" panose="020B0503020204020204" pitchFamily="34" charset="-122"/>
                <a:sym typeface="+mn-ea"/>
              </a:rPr>
              <a:t>软件开发过程模型</a:t>
            </a:r>
            <a:endParaRPr lang="zh-CN" altLang="en-US" sz="3600">
              <a:sym typeface="+mn-ea"/>
            </a:endParaRPr>
          </a:p>
        </p:txBody>
      </p:sp>
      <p:sp>
        <p:nvSpPr>
          <p:cNvPr id="26627" name="内容占位符 2"/>
          <p:cNvSpPr txBox="1"/>
          <p:nvPr/>
        </p:nvSpPr>
        <p:spPr bwMode="auto">
          <a:xfrm>
            <a:off x="457200" y="1340485"/>
            <a:ext cx="8229600" cy="485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marL="0" indent="0" algn="just">
              <a:lnSpc>
                <a:spcPct val="130000"/>
              </a:lnSpc>
              <a:buNone/>
            </a:pPr>
            <a:r>
              <a:rPr lang="zh-CN" altLang="en-US" sz="2000" dirty="0">
                <a:sym typeface="+mn-ea"/>
              </a:rPr>
              <a:t>在软件开发的几十年实践中，人们总结了很多软件开发模型用来描述和表示一个复杂的开发过程，如：</a:t>
            </a:r>
          </a:p>
          <a:p>
            <a:pPr indent="0" algn="just">
              <a:lnSpc>
                <a:spcPct val="130000"/>
              </a:lnSpc>
              <a:buNone/>
            </a:pPr>
            <a:endParaRPr lang="zh-CN" altLang="en-US" sz="2000" dirty="0">
              <a:sym typeface="+mn-ea"/>
            </a:endParaRPr>
          </a:p>
          <a:p>
            <a:pPr indent="0" algn="just">
              <a:lnSpc>
                <a:spcPct val="130000"/>
              </a:lnSpc>
              <a:buNone/>
            </a:pPr>
            <a:endParaRPr lang="en-US" altLang="zh-CN" sz="2000" b="0" dirty="0"/>
          </a:p>
          <a:p>
            <a:pPr indent="0" algn="just">
              <a:lnSpc>
                <a:spcPct val="130000"/>
              </a:lnSpc>
              <a:buNone/>
            </a:pPr>
            <a:endParaRPr lang="en-US" altLang="zh-CN" sz="2000" dirty="0"/>
          </a:p>
          <a:p>
            <a:pPr indent="0" algn="just">
              <a:lnSpc>
                <a:spcPct val="130000"/>
              </a:lnSpc>
              <a:buNone/>
            </a:pPr>
            <a:endParaRPr lang="en-US" altLang="zh-CN" sz="2000" b="0" dirty="0"/>
          </a:p>
          <a:p>
            <a:pPr indent="0" algn="just">
              <a:lnSpc>
                <a:spcPct val="130000"/>
              </a:lnSpc>
              <a:buNone/>
            </a:pPr>
            <a:endParaRPr lang="en-US" altLang="zh-CN" sz="2000" dirty="0"/>
          </a:p>
          <a:p>
            <a:pPr marL="0" indent="0" algn="just">
              <a:lnSpc>
                <a:spcPct val="130000"/>
              </a:lnSpc>
              <a:buNone/>
            </a:pPr>
            <a:endParaRPr lang="zh-CN" altLang="en-US" sz="2000" dirty="0">
              <a:sym typeface="+mn-ea"/>
            </a:endParaRPr>
          </a:p>
          <a:p>
            <a:pPr marL="0" indent="0" algn="just">
              <a:lnSpc>
                <a:spcPct val="130000"/>
              </a:lnSpc>
              <a:buNone/>
            </a:pPr>
            <a:r>
              <a:rPr lang="zh-CN" altLang="en-US" sz="2000" dirty="0">
                <a:sym typeface="+mn-ea"/>
              </a:rPr>
              <a:t>软件测试与软件的开发模式有着紧密的联系，作为一名测试人员，应该充分理解软件的开发模式，以便找准自己在其中的位置，从而发挥自身的价值。</a:t>
            </a:r>
            <a:endParaRPr lang="en-US" altLang="zh-CN" sz="2000" b="0" dirty="0"/>
          </a:p>
          <a:p>
            <a:pPr marL="457200" lvl="1" indent="0" algn="l">
              <a:lnSpc>
                <a:spcPct val="130000"/>
              </a:lnSpc>
              <a:buNone/>
            </a:pPr>
            <a:endParaRPr lang="en-US" altLang="zh-CN" sz="2000" b="0" dirty="0"/>
          </a:p>
          <a:p>
            <a:pPr marL="457200" lvl="1" indent="0" algn="l">
              <a:lnSpc>
                <a:spcPct val="130000"/>
              </a:lnSpc>
              <a:buNone/>
            </a:pPr>
            <a:endParaRPr lang="en-US" altLang="zh-CN" sz="2000" b="0" dirty="0"/>
          </a:p>
          <a:p>
            <a:pPr marL="457200" lvl="1" indent="0" algn="l">
              <a:buNone/>
            </a:pPr>
            <a:endParaRPr lang="en-US" altLang="zh-CN" sz="2000" b="0" dirty="0"/>
          </a:p>
          <a:p>
            <a:pPr marL="457200" lvl="1" indent="0" algn="l">
              <a:buNone/>
            </a:pPr>
            <a:endParaRPr sz="2400">
              <a:sym typeface="+mn-ea"/>
            </a:endParaRPr>
          </a:p>
        </p:txBody>
      </p:sp>
      <p:sp>
        <p:nvSpPr>
          <p:cNvPr id="6" name="正五边形 5"/>
          <p:cNvSpPr/>
          <p:nvPr/>
        </p:nvSpPr>
        <p:spPr>
          <a:xfrm>
            <a:off x="1159699" y="2802910"/>
            <a:ext cx="1800000" cy="1440000"/>
          </a:xfrm>
          <a:prstGeom prst="pentagon">
            <a:avLst/>
          </a:pr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0" tIns="32004" rIns="0" bIns="32004" numCol="1" spcCol="1270" anchor="ctr" anchorCtr="0">
            <a:noAutofit/>
          </a:bodyPr>
          <a:lstStyle/>
          <a:p>
            <a:pPr lvl="0" algn="ctr" defTabSz="1066800">
              <a:lnSpc>
                <a:spcPct val="90000"/>
              </a:lnSpc>
              <a:spcBef>
                <a:spcPct val="0"/>
              </a:spcBef>
              <a:spcAft>
                <a:spcPct val="35000"/>
              </a:spcAft>
            </a:pPr>
            <a:r>
              <a:rPr lang="zh-CN" altLang="en-US" sz="2400" b="1" kern="1200" dirty="0"/>
              <a:t>瀑布模型</a:t>
            </a:r>
          </a:p>
        </p:txBody>
      </p:sp>
      <p:sp>
        <p:nvSpPr>
          <p:cNvPr id="7" name="正五边形 6"/>
          <p:cNvSpPr/>
          <p:nvPr/>
        </p:nvSpPr>
        <p:spPr>
          <a:xfrm>
            <a:off x="3704107" y="2802910"/>
            <a:ext cx="1800000" cy="1440000"/>
          </a:xfrm>
          <a:prstGeom prst="pentagon">
            <a:avLst/>
          </a:pr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0" tIns="32004" rIns="0" bIns="32004" numCol="1" spcCol="1270" anchor="ctr" anchorCtr="0">
            <a:noAutofit/>
          </a:bodyPr>
          <a:lstStyle/>
          <a:p>
            <a:pPr lvl="0" algn="ctr" defTabSz="1066800">
              <a:lnSpc>
                <a:spcPct val="90000"/>
              </a:lnSpc>
              <a:spcBef>
                <a:spcPct val="0"/>
              </a:spcBef>
              <a:spcAft>
                <a:spcPct val="35000"/>
              </a:spcAft>
            </a:pPr>
            <a:r>
              <a:rPr lang="zh-CN" altLang="en-US" sz="2400" b="1" kern="1200" dirty="0"/>
              <a:t>快速原型模型</a:t>
            </a:r>
          </a:p>
        </p:txBody>
      </p:sp>
      <p:sp>
        <p:nvSpPr>
          <p:cNvPr id="8" name="正五边形 7"/>
          <p:cNvSpPr/>
          <p:nvPr/>
        </p:nvSpPr>
        <p:spPr>
          <a:xfrm>
            <a:off x="6248511" y="2802910"/>
            <a:ext cx="1800000" cy="1440000"/>
          </a:xfrm>
          <a:prstGeom prst="pentagon">
            <a:avLst/>
          </a:pr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0" tIns="32004" rIns="0" bIns="32004" numCol="1" spcCol="1270" anchor="ctr" anchorCtr="0">
            <a:noAutofit/>
          </a:bodyPr>
          <a:lstStyle/>
          <a:p>
            <a:pPr lvl="0" algn="ctr" defTabSz="1066800">
              <a:lnSpc>
                <a:spcPct val="90000"/>
              </a:lnSpc>
              <a:spcBef>
                <a:spcPct val="0"/>
              </a:spcBef>
              <a:spcAft>
                <a:spcPct val="35000"/>
              </a:spcAft>
            </a:pPr>
            <a:r>
              <a:rPr lang="zh-CN" altLang="en-US" sz="2400" b="1" kern="1200" dirty="0"/>
              <a:t>螺旋模型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par>
                          <p:cTn id="8" fill="hold">
                            <p:stCondLst>
                              <p:cond delay="1000"/>
                            </p:stCondLst>
                            <p:childTnLst>
                              <p:par>
                                <p:cTn id="9" presetID="10" presetClass="entr" presetSubtype="0" fill="hold" grpId="0" nodeType="after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childTnLst>
                                </p:cTn>
                              </p:par>
                            </p:childTnLst>
                          </p:cTn>
                        </p:par>
                        <p:par>
                          <p:cTn id="12" fill="hold">
                            <p:stCondLst>
                              <p:cond delay="3000"/>
                            </p:stCondLst>
                            <p:childTnLst>
                              <p:par>
                                <p:cTn id="13" presetID="10" presetClass="entr" presetSubtype="0" fill="hold" grpId="0" nodeType="afterEffect">
                                  <p:stCondLst>
                                    <p:cond delay="10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50278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a:solidFill>
                  <a:srgbClr val="92D050"/>
                </a:solidFill>
                <a:latin typeface="微软雅黑" panose="020B0503020204020204" pitchFamily="34" charset="-122"/>
                <a:ea typeface="微软雅黑" panose="020B0503020204020204" pitchFamily="34" charset="-122"/>
                <a:sym typeface="+mn-ea"/>
              </a:rPr>
              <a:t>H模型</a:t>
            </a:r>
          </a:p>
        </p:txBody>
      </p:sp>
      <p:sp>
        <p:nvSpPr>
          <p:cNvPr id="26627" name="内容占位符 2"/>
          <p:cNvSpPr txBox="1"/>
          <p:nvPr/>
        </p:nvSpPr>
        <p:spPr bwMode="auto">
          <a:xfrm>
            <a:off x="457200" y="1434465"/>
            <a:ext cx="8229600" cy="509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lvl="1" algn="l">
              <a:lnSpc>
                <a:spcPct val="140000"/>
              </a:lnSpc>
              <a:buChar char="•"/>
            </a:pPr>
            <a:r>
              <a:rPr lang="en-US" altLang="zh-CN" sz="2000" dirty="0">
                <a:latin typeface="黑体" panose="02010609060101010101" pitchFamily="49" charset="-122"/>
                <a:sym typeface="+mn-ea"/>
              </a:rPr>
              <a:t>H模型诞生背景</a:t>
            </a:r>
            <a:endParaRPr lang="en-US" altLang="zh-CN" sz="2000" dirty="0">
              <a:latin typeface="黑体" panose="02010609060101010101" pitchFamily="49" charset="-122"/>
            </a:endParaRPr>
          </a:p>
          <a:p>
            <a:pPr lvl="1" algn="l">
              <a:lnSpc>
                <a:spcPct val="140000"/>
              </a:lnSpc>
              <a:buChar char="•"/>
            </a:pPr>
            <a:endParaRPr lang="en-US" altLang="zh-CN" sz="2000" dirty="0">
              <a:latin typeface="黑体" panose="02010609060101010101" pitchFamily="49" charset="-122"/>
            </a:endParaRPr>
          </a:p>
          <a:p>
            <a:pPr lvl="1" algn="l">
              <a:lnSpc>
                <a:spcPct val="140000"/>
              </a:lnSpc>
            </a:pPr>
            <a:r>
              <a:rPr lang="en-US" altLang="zh-CN" sz="2000" dirty="0">
                <a:latin typeface="黑体" panose="02010609060101010101" pitchFamily="49" charset="-122"/>
                <a:sym typeface="+mn-ea"/>
              </a:rPr>
              <a:t>人们发现虽然软件开发中需求、设计、编码等活动被分阶段执行、但是实践中，他们并不是完全串行的，它们之间更多时候是交叉进行的，更多的是迭代执行。</a:t>
            </a:r>
            <a:endParaRPr lang="en-US" altLang="zh-CN" sz="2000" dirty="0">
              <a:latin typeface="黑体" panose="02010609060101010101" pitchFamily="49" charset="-122"/>
            </a:endParaRPr>
          </a:p>
          <a:p>
            <a:pPr lvl="1" algn="l">
              <a:lnSpc>
                <a:spcPct val="140000"/>
              </a:lnSpc>
            </a:pPr>
            <a:endParaRPr lang="en-US" altLang="zh-CN" sz="2000" dirty="0">
              <a:latin typeface="黑体" panose="02010609060101010101" pitchFamily="49" charset="-122"/>
            </a:endParaRPr>
          </a:p>
          <a:p>
            <a:pPr lvl="1" algn="l">
              <a:lnSpc>
                <a:spcPct val="140000"/>
              </a:lnSpc>
            </a:pPr>
            <a:r>
              <a:rPr lang="en-US" altLang="zh-CN" sz="2000" dirty="0">
                <a:latin typeface="黑体" panose="02010609060101010101" pitchFamily="49" charset="-122"/>
                <a:sym typeface="+mn-ea"/>
              </a:rPr>
              <a:t>为了解决上面的问题，有专家专门提出了H模型，它将测试活动完全独立出来，形成一个完全独立的流程，同时将测试准备和测试执行也清晰表现出来。</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50278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a:solidFill>
                  <a:srgbClr val="92D050"/>
                </a:solidFill>
                <a:latin typeface="微软雅黑" panose="020B0503020204020204" pitchFamily="34" charset="-122"/>
                <a:ea typeface="微软雅黑" panose="020B0503020204020204" pitchFamily="34" charset="-122"/>
                <a:sym typeface="+mn-ea"/>
              </a:rPr>
              <a:t>H模型</a:t>
            </a:r>
          </a:p>
        </p:txBody>
      </p:sp>
      <p:sp>
        <p:nvSpPr>
          <p:cNvPr id="26627" name="内容占位符 2"/>
          <p:cNvSpPr txBox="1"/>
          <p:nvPr/>
        </p:nvSpPr>
        <p:spPr bwMode="auto">
          <a:xfrm>
            <a:off x="541020" y="1374775"/>
            <a:ext cx="8229600" cy="2218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just"/>
            <a:r>
              <a:rPr lang="en-US" altLang="zh-CN" sz="2000" dirty="0">
                <a:latin typeface="黑体" panose="02010609060101010101" pitchFamily="49" charset="-122"/>
                <a:sym typeface="+mn-ea"/>
              </a:rPr>
              <a:t>测试流程</a:t>
            </a:r>
            <a:endParaRPr lang="en-US" altLang="zh-CN" sz="2000" dirty="0">
              <a:latin typeface="黑体" panose="02010609060101010101" pitchFamily="49" charset="-122"/>
            </a:endParaRPr>
          </a:p>
          <a:p>
            <a:pPr lvl="1"/>
            <a:r>
              <a:rPr lang="en-US" altLang="zh-CN" sz="2000" dirty="0">
                <a:latin typeface="黑体" panose="02010609060101010101" pitchFamily="49" charset="-122"/>
                <a:sym typeface="+mn-ea"/>
              </a:rPr>
              <a:t>测试准备：所有测试执行活动的准备；判断是否到测试就绪点；</a:t>
            </a:r>
            <a:endParaRPr lang="en-US" altLang="zh-CN" sz="2000" b="0" dirty="0">
              <a:latin typeface="黑体" panose="02010609060101010101" pitchFamily="49" charset="-122"/>
            </a:endParaRPr>
          </a:p>
          <a:p>
            <a:pPr lvl="1"/>
            <a:r>
              <a:rPr lang="en-US" altLang="zh-CN" sz="2000" dirty="0">
                <a:latin typeface="黑体" panose="02010609060101010101" pitchFamily="49" charset="-122"/>
                <a:sym typeface="+mn-ea"/>
              </a:rPr>
              <a:t>测试就绪点：测试准入准则，即是否可以开始执行测试的条件；</a:t>
            </a:r>
            <a:endParaRPr lang="en-US" altLang="zh-CN" sz="2000" b="0" dirty="0">
              <a:latin typeface="黑体" panose="02010609060101010101" pitchFamily="49" charset="-122"/>
            </a:endParaRPr>
          </a:p>
          <a:p>
            <a:pPr lvl="1"/>
            <a:r>
              <a:rPr lang="en-US" altLang="zh-CN" sz="2000" dirty="0">
                <a:latin typeface="黑体" panose="02010609060101010101" pitchFamily="49" charset="-122"/>
                <a:sym typeface="+mn-ea"/>
              </a:rPr>
              <a:t>测试执行：具体的执行测试的程序。</a:t>
            </a:r>
            <a:endParaRPr lang="en-US" altLang="zh-CN" sz="2000" b="0" dirty="0">
              <a:latin typeface="黑体" panose="02010609060101010101" pitchFamily="49" charset="-122"/>
            </a:endParaRPr>
          </a:p>
          <a:p>
            <a:pPr algn="just"/>
            <a:r>
              <a:rPr lang="en-US" altLang="zh-CN" sz="2000" dirty="0">
                <a:latin typeface="黑体" panose="02010609060101010101" pitchFamily="49" charset="-122"/>
                <a:sym typeface="+mn-ea"/>
              </a:rPr>
              <a:t>其他流程</a:t>
            </a:r>
            <a:endParaRPr lang="en-US" altLang="zh-CN" sz="2000" dirty="0">
              <a:latin typeface="黑体" panose="02010609060101010101" pitchFamily="49" charset="-122"/>
            </a:endParaRPr>
          </a:p>
          <a:p>
            <a:pPr lvl="1"/>
            <a:r>
              <a:rPr lang="en-US" altLang="zh-CN" sz="2000" dirty="0">
                <a:latin typeface="黑体" panose="02010609060101010101" pitchFamily="49" charset="-122"/>
                <a:sym typeface="+mn-ea"/>
              </a:rPr>
              <a:t>具体开发中的流程，如：设计流程</a:t>
            </a:r>
            <a:endParaRPr lang="en-US" altLang="zh-CN" sz="2000" dirty="0">
              <a:latin typeface="黑体" panose="02010609060101010101" pitchFamily="49" charset="-122"/>
            </a:endParaRPr>
          </a:p>
          <a:p>
            <a:pPr marL="0" indent="396240">
              <a:buNone/>
            </a:pPr>
            <a:endParaRPr sz="2400">
              <a:sym typeface="+mn-ea"/>
            </a:endParaRPr>
          </a:p>
        </p:txBody>
      </p:sp>
      <p:grpSp>
        <p:nvGrpSpPr>
          <p:cNvPr id="39" name="组合 38"/>
          <p:cNvGrpSpPr/>
          <p:nvPr/>
        </p:nvGrpSpPr>
        <p:grpSpPr>
          <a:xfrm>
            <a:off x="2493052" y="3959855"/>
            <a:ext cx="5456432" cy="2160240"/>
            <a:chOff x="3851920" y="2708920"/>
            <a:chExt cx="4199500" cy="2160240"/>
          </a:xfrm>
        </p:grpSpPr>
        <p:grpSp>
          <p:nvGrpSpPr>
            <p:cNvPr id="37" name="组合 36"/>
            <p:cNvGrpSpPr/>
            <p:nvPr/>
          </p:nvGrpSpPr>
          <p:grpSpPr>
            <a:xfrm>
              <a:off x="3851920" y="2708920"/>
              <a:ext cx="4199500" cy="2160240"/>
              <a:chOff x="3851920" y="1844824"/>
              <a:chExt cx="4199500" cy="2160240"/>
            </a:xfrm>
          </p:grpSpPr>
          <p:sp>
            <p:nvSpPr>
              <p:cNvPr id="5" name="椭圆 4"/>
              <p:cNvSpPr/>
              <p:nvPr/>
            </p:nvSpPr>
            <p:spPr>
              <a:xfrm>
                <a:off x="5199433" y="1844824"/>
                <a:ext cx="692678" cy="9000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dirty="0"/>
              </a:p>
            </p:txBody>
          </p:sp>
          <p:cxnSp>
            <p:nvCxnSpPr>
              <p:cNvPr id="8" name="直接箭头连接符 7"/>
              <p:cNvCxnSpPr/>
              <p:nvPr/>
            </p:nvCxnSpPr>
            <p:spPr>
              <a:xfrm flipV="1">
                <a:off x="3851920" y="2413578"/>
                <a:ext cx="1385355" cy="0"/>
              </a:xfrm>
              <a:prstGeom prst="straightConnector1">
                <a:avLst/>
              </a:prstGeom>
              <a:ln w="38100">
                <a:tailEnd type="arrow"/>
              </a:ln>
            </p:spPr>
            <p:style>
              <a:lnRef idx="3">
                <a:schemeClr val="accent5"/>
              </a:lnRef>
              <a:fillRef idx="0">
                <a:schemeClr val="accent5"/>
              </a:fillRef>
              <a:effectRef idx="2">
                <a:schemeClr val="accent5"/>
              </a:effectRef>
              <a:fontRef idx="minor">
                <a:schemeClr val="tx1"/>
              </a:fontRef>
            </p:style>
          </p:cxnSp>
          <p:cxnSp>
            <p:nvCxnSpPr>
              <p:cNvPr id="9" name="直接箭头连接符 8"/>
              <p:cNvCxnSpPr/>
              <p:nvPr/>
            </p:nvCxnSpPr>
            <p:spPr>
              <a:xfrm flipV="1">
                <a:off x="5836843" y="2395626"/>
                <a:ext cx="1385355" cy="0"/>
              </a:xfrm>
              <a:prstGeom prst="straightConnector1">
                <a:avLst/>
              </a:prstGeom>
              <a:ln w="38100">
                <a:tailEnd type="arrow"/>
              </a:ln>
            </p:spPr>
            <p:style>
              <a:lnRef idx="3">
                <a:schemeClr val="accent5"/>
              </a:lnRef>
              <a:fillRef idx="0">
                <a:schemeClr val="accent5"/>
              </a:fillRef>
              <a:effectRef idx="2">
                <a:schemeClr val="accent5"/>
              </a:effectRef>
              <a:fontRef idx="minor">
                <a:schemeClr val="tx1"/>
              </a:fontRef>
            </p:style>
          </p:cxnSp>
          <p:cxnSp>
            <p:nvCxnSpPr>
              <p:cNvPr id="12" name="直接箭头连接符 11"/>
              <p:cNvCxnSpPr/>
              <p:nvPr/>
            </p:nvCxnSpPr>
            <p:spPr>
              <a:xfrm>
                <a:off x="3851920" y="2996952"/>
                <a:ext cx="1385355" cy="0"/>
              </a:xfrm>
              <a:prstGeom prst="straightConnector1">
                <a:avLst/>
              </a:prstGeom>
              <a:ln w="38100">
                <a:tailEnd type="arrow"/>
              </a:ln>
            </p:spPr>
            <p:style>
              <a:lnRef idx="3">
                <a:schemeClr val="accent5"/>
              </a:lnRef>
              <a:fillRef idx="0">
                <a:schemeClr val="accent5"/>
              </a:fillRef>
              <a:effectRef idx="2">
                <a:schemeClr val="accent5"/>
              </a:effectRef>
              <a:fontRef idx="minor">
                <a:schemeClr val="tx1"/>
              </a:fontRef>
            </p:style>
          </p:cxnSp>
          <p:cxnSp>
            <p:nvCxnSpPr>
              <p:cNvPr id="13" name="直接箭头连接符 12"/>
              <p:cNvCxnSpPr/>
              <p:nvPr/>
            </p:nvCxnSpPr>
            <p:spPr>
              <a:xfrm>
                <a:off x="5836689" y="2975466"/>
                <a:ext cx="1385355" cy="10743"/>
              </a:xfrm>
              <a:prstGeom prst="straightConnector1">
                <a:avLst/>
              </a:prstGeom>
              <a:ln w="38100">
                <a:tailEnd type="arrow"/>
              </a:ln>
            </p:spPr>
            <p:style>
              <a:lnRef idx="3">
                <a:schemeClr val="accent5"/>
              </a:lnRef>
              <a:fillRef idx="0">
                <a:schemeClr val="accent5"/>
              </a:fillRef>
              <a:effectRef idx="2">
                <a:schemeClr val="accent5"/>
              </a:effectRef>
              <a:fontRef idx="minor">
                <a:schemeClr val="tx1"/>
              </a:fontRef>
            </p:style>
          </p:cxnSp>
          <p:sp>
            <p:nvSpPr>
              <p:cNvPr id="14" name="上箭头 13"/>
              <p:cNvSpPr/>
              <p:nvPr/>
            </p:nvSpPr>
            <p:spPr>
              <a:xfrm>
                <a:off x="5332608" y="2781008"/>
                <a:ext cx="396000" cy="720000"/>
              </a:xfrm>
              <a:prstGeom prst="up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4112076" y="2031812"/>
                <a:ext cx="773800" cy="338554"/>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zh-CN" altLang="en-US" sz="1600" dirty="0"/>
                  <a:t>测试准备</a:t>
                </a:r>
              </a:p>
            </p:txBody>
          </p:sp>
          <p:sp>
            <p:nvSpPr>
              <p:cNvPr id="18" name="TextBox 17"/>
              <p:cNvSpPr txBox="1"/>
              <p:nvPr/>
            </p:nvSpPr>
            <p:spPr>
              <a:xfrm>
                <a:off x="6088970" y="2031812"/>
                <a:ext cx="773800" cy="338554"/>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zh-CN" altLang="en-US" sz="1600" dirty="0"/>
                  <a:t>测试执行</a:t>
                </a:r>
              </a:p>
            </p:txBody>
          </p:sp>
          <p:sp>
            <p:nvSpPr>
              <p:cNvPr id="19" name="TextBox 18"/>
              <p:cNvSpPr txBox="1"/>
              <p:nvPr/>
            </p:nvSpPr>
            <p:spPr>
              <a:xfrm>
                <a:off x="7277620" y="2802414"/>
                <a:ext cx="773800" cy="338554"/>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zh-CN" altLang="en-US" sz="1600" dirty="0"/>
                  <a:t>其他流程</a:t>
                </a:r>
                <a:endParaRPr lang="en-US" altLang="zh-CN" sz="1600" dirty="0"/>
              </a:p>
            </p:txBody>
          </p:sp>
          <p:sp>
            <p:nvSpPr>
              <p:cNvPr id="20" name="TextBox 19"/>
              <p:cNvSpPr txBox="1"/>
              <p:nvPr/>
            </p:nvSpPr>
            <p:spPr>
              <a:xfrm>
                <a:off x="7277620" y="2154342"/>
                <a:ext cx="773800" cy="338554"/>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zh-CN" altLang="en-US" sz="1600" dirty="0"/>
                  <a:t>测试流程</a:t>
                </a:r>
              </a:p>
            </p:txBody>
          </p:sp>
          <p:sp>
            <p:nvSpPr>
              <p:cNvPr id="21" name="TextBox 20"/>
              <p:cNvSpPr txBox="1"/>
              <p:nvPr/>
            </p:nvSpPr>
            <p:spPr>
              <a:xfrm>
                <a:off x="4972338" y="3635732"/>
                <a:ext cx="1141454" cy="369332"/>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altLang="zh-CN" dirty="0"/>
                  <a:t>H</a:t>
                </a:r>
                <a:r>
                  <a:rPr lang="zh-CN" altLang="en-US" dirty="0"/>
                  <a:t>模型示意图</a:t>
                </a:r>
              </a:p>
            </p:txBody>
          </p:sp>
        </p:grpSp>
        <p:sp>
          <p:nvSpPr>
            <p:cNvPr id="38" name="TextBox 37"/>
            <p:cNvSpPr txBox="1"/>
            <p:nvPr/>
          </p:nvSpPr>
          <p:spPr>
            <a:xfrm>
              <a:off x="5227066" y="2852936"/>
              <a:ext cx="615882" cy="584775"/>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zh-CN" altLang="en-US" sz="1600" dirty="0"/>
                <a:t>测试</a:t>
              </a:r>
              <a:endParaRPr lang="en-US" altLang="zh-CN" sz="1600" dirty="0"/>
            </a:p>
            <a:p>
              <a:pPr algn="ctr"/>
              <a:r>
                <a:rPr lang="zh-CN" altLang="en-US" sz="1600" dirty="0"/>
                <a:t>就绪点</a:t>
              </a: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50278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a:latin typeface="微软雅黑" panose="020B0503020204020204" pitchFamily="34" charset="-122"/>
                <a:ea typeface="微软雅黑" panose="020B0503020204020204" pitchFamily="34" charset="-122"/>
                <a:sym typeface="+mn-ea"/>
              </a:rPr>
              <a:t>H模型优缺点</a:t>
            </a:r>
          </a:p>
        </p:txBody>
      </p:sp>
      <p:sp>
        <p:nvSpPr>
          <p:cNvPr id="26627" name="内容占位符 2"/>
          <p:cNvSpPr txBox="1"/>
          <p:nvPr/>
        </p:nvSpPr>
        <p:spPr bwMode="auto">
          <a:xfrm>
            <a:off x="457200" y="1221740"/>
            <a:ext cx="8229600" cy="509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just">
              <a:defRPr/>
            </a:pPr>
            <a:endParaRPr lang="zh-CN" altLang="en-US" sz="2400" b="0" dirty="0"/>
          </a:p>
          <a:p>
            <a:pPr algn="just">
              <a:lnSpc>
                <a:spcPts val="1900"/>
              </a:lnSpc>
            </a:pPr>
            <a:endParaRPr lang="en-US" altLang="zh-CN" sz="2400" dirty="0">
              <a:solidFill>
                <a:srgbClr val="000000"/>
              </a:solidFill>
              <a:latin typeface="Times New Roman" panose="02020603050405020304" pitchFamily="18" charset="0"/>
              <a:cs typeface="Times New Roman" panose="02020603050405020304" pitchFamily="18" charset="0"/>
            </a:endParaRPr>
          </a:p>
          <a:p>
            <a:pPr algn="just" fontAlgn="auto">
              <a:spcAft>
                <a:spcPts val="0"/>
              </a:spcAft>
              <a:defRPr/>
            </a:pPr>
            <a:endParaRPr lang="en-US" altLang="zh-CN" sz="2400" dirty="0"/>
          </a:p>
          <a:p>
            <a:pPr algn="just"/>
            <a:endParaRPr sz="2400">
              <a:sym typeface="+mn-ea"/>
            </a:endParaRPr>
          </a:p>
        </p:txBody>
      </p:sp>
      <p:sp>
        <p:nvSpPr>
          <p:cNvPr id="3" name="内容占位符 1"/>
          <p:cNvSpPr>
            <a:spLocks noGrp="1"/>
          </p:cNvSpPr>
          <p:nvPr/>
        </p:nvSpPr>
        <p:spPr>
          <a:xfrm>
            <a:off x="186690" y="1466850"/>
            <a:ext cx="4242435" cy="4679950"/>
          </a:xfrm>
          <a:prstGeom prst="rect">
            <a:avLst/>
          </a:prstGeom>
        </p:spPr>
        <p:style>
          <a:lnRef idx="1">
            <a:schemeClr val="accent2"/>
          </a:lnRef>
          <a:fillRef idx="2">
            <a:schemeClr val="accent2"/>
          </a:fillRef>
          <a:effectRef idx="1">
            <a:schemeClr val="accent2"/>
          </a:effectRef>
          <a:fontRef idx="minor">
            <a:schemeClr val="dk1"/>
          </a:fontRef>
        </p:style>
        <p:txBody>
          <a:bodyPr>
            <a:normAutofit/>
          </a:bodyPr>
          <a:lstStyle>
            <a:lvl1pPr marL="228600" indent="-228600" algn="l" defTabSz="914400" rtl="0" eaLnBrk="1" latinLnBrk="0" hangingPunct="1">
              <a:lnSpc>
                <a:spcPct val="100000"/>
              </a:lnSpc>
              <a:spcBef>
                <a:spcPts val="600"/>
              </a:spcBef>
              <a:spcAft>
                <a:spcPts val="600"/>
              </a:spcAft>
              <a:buClr>
                <a:srgbClr val="0070C0"/>
              </a:buClr>
              <a:buFont typeface="Wingdings" panose="05000000000000000000" pitchFamily="2" charset="2"/>
              <a:buChar char="u"/>
              <a:defRPr sz="2800" kern="1200">
                <a:solidFill>
                  <a:schemeClr val="dk1"/>
                </a:solidFill>
                <a:latin typeface="微软雅黑" panose="020B0503020204020204" pitchFamily="34" charset="-122"/>
                <a:ea typeface="微软雅黑" panose="020B0503020204020204" pitchFamily="34" charset="-122"/>
                <a:cs typeface="+mn-cs"/>
              </a:defRPr>
            </a:lvl1pPr>
            <a:lvl2pPr marL="647700" indent="-228600" algn="l" defTabSz="914400" rtl="0" eaLnBrk="1" latinLnBrk="0" hangingPunct="1">
              <a:lnSpc>
                <a:spcPct val="110000"/>
              </a:lnSpc>
              <a:spcBef>
                <a:spcPts val="600"/>
              </a:spcBef>
              <a:buClr>
                <a:srgbClr val="0070C0"/>
              </a:buClr>
              <a:buFont typeface="Wingdings" panose="05000000000000000000" pitchFamily="2" charset="2"/>
              <a:buChar char="Ø"/>
              <a:defRPr sz="2400" kern="1200">
                <a:solidFill>
                  <a:schemeClr val="dk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10000"/>
              </a:lnSpc>
              <a:spcBef>
                <a:spcPts val="0"/>
              </a:spcBef>
              <a:buClr>
                <a:srgbClr val="0070C0"/>
              </a:buClr>
              <a:buFont typeface="Wingdings" panose="05000000000000000000" pitchFamily="2" charset="2"/>
              <a:buChar char="l"/>
              <a:defRPr sz="2000" kern="1200">
                <a:solidFill>
                  <a:schemeClr val="dk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00000"/>
              </a:lnSpc>
              <a:spcBef>
                <a:spcPts val="0"/>
              </a:spcBef>
              <a:buClr>
                <a:srgbClr val="0070C0"/>
              </a:buClr>
              <a:buFont typeface="微软雅黑" panose="020B0503020204020204" pitchFamily="34" charset="-122"/>
              <a:buChar char="−"/>
              <a:defRPr sz="1800" kern="1200">
                <a:solidFill>
                  <a:schemeClr val="dk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00000"/>
              </a:lnSpc>
              <a:spcBef>
                <a:spcPts val="0"/>
              </a:spcBef>
              <a:buClr>
                <a:srgbClr val="0070C0"/>
              </a:buClr>
              <a:buFont typeface="微软雅黑" panose="020B0503020204020204" pitchFamily="34" charset="-122"/>
              <a:buChar char="−"/>
              <a:defRPr sz="1800" kern="1200">
                <a:solidFill>
                  <a:schemeClr val="dk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r>
              <a:rPr lang="en-US" altLang="zh-CN" sz="2400" dirty="0">
                <a:latin typeface="黑体" panose="02010609060101010101" pitchFamily="49" charset="-122"/>
                <a:ea typeface="黑体" panose="02010609060101010101" pitchFamily="49" charset="-122"/>
              </a:rPr>
              <a:t>H</a:t>
            </a:r>
            <a:r>
              <a:rPr lang="zh-CN" altLang="en-US" sz="2400" dirty="0">
                <a:latin typeface="黑体" panose="02010609060101010101" pitchFamily="49" charset="-122"/>
                <a:ea typeface="黑体" panose="02010609060101010101" pitchFamily="49" charset="-122"/>
              </a:rPr>
              <a:t>模型的优点：</a:t>
            </a:r>
            <a:endParaRPr lang="en-US" altLang="zh-CN" sz="2400" dirty="0">
              <a:latin typeface="黑体" panose="02010609060101010101" pitchFamily="49" charset="-122"/>
              <a:ea typeface="黑体" panose="02010609060101010101" pitchFamily="49" charset="-122"/>
            </a:endParaRPr>
          </a:p>
          <a:p>
            <a:pPr lvl="1" algn="l">
              <a:lnSpc>
                <a:spcPct val="150000"/>
              </a:lnSpc>
            </a:pPr>
            <a:r>
              <a:rPr lang="zh-CN" altLang="en-US" sz="1800" dirty="0"/>
              <a:t>开发的H模型揭示了软件测试除测试执行外，还有很多工作；</a:t>
            </a:r>
          </a:p>
          <a:p>
            <a:pPr lvl="1" algn="l">
              <a:lnSpc>
                <a:spcPct val="150000"/>
              </a:lnSpc>
            </a:pPr>
            <a:r>
              <a:rPr lang="zh-CN" altLang="en-US" sz="1800" dirty="0"/>
              <a:t>软件测试完全独立，贯穿整个生命周期，且与其他流程并发进行；</a:t>
            </a:r>
          </a:p>
          <a:p>
            <a:pPr lvl="1" algn="l">
              <a:lnSpc>
                <a:spcPct val="150000"/>
              </a:lnSpc>
            </a:pPr>
            <a:r>
              <a:rPr lang="zh-CN" altLang="en-US" sz="1800" dirty="0"/>
              <a:t>软件测试活动可以尽早准备、尽早执行，具有很强的灵活性；</a:t>
            </a:r>
          </a:p>
          <a:p>
            <a:pPr lvl="1" algn="l">
              <a:lnSpc>
                <a:spcPct val="150000"/>
              </a:lnSpc>
            </a:pPr>
            <a:r>
              <a:rPr lang="zh-CN" altLang="en-US" sz="1800" dirty="0"/>
              <a:t>软件测试可以根据被测物的不同而分层次、分阶段、分次序的执行，同时也是可以被迭代的。</a:t>
            </a:r>
          </a:p>
        </p:txBody>
      </p:sp>
      <p:sp>
        <p:nvSpPr>
          <p:cNvPr id="5" name="内容占位符 1"/>
          <p:cNvSpPr txBox="1"/>
          <p:nvPr/>
        </p:nvSpPr>
        <p:spPr>
          <a:xfrm>
            <a:off x="4686300" y="1466850"/>
            <a:ext cx="4242435" cy="4679950"/>
          </a:xfrm>
          <a:prstGeom prst="rect">
            <a:avLst/>
          </a:prstGeom>
        </p:spPr>
        <p:style>
          <a:lnRef idx="1">
            <a:schemeClr val="accent1"/>
          </a:lnRef>
          <a:fillRef idx="2">
            <a:schemeClr val="accent1"/>
          </a:fillRef>
          <a:effectRef idx="1">
            <a:schemeClr val="accent1"/>
          </a:effectRef>
          <a:fontRef idx="minor">
            <a:schemeClr val="dk1"/>
          </a:fontRef>
        </p:style>
        <p:txBody>
          <a:bodyPr>
            <a:normAutofit fontScale="90000" lnSpcReduction="20000"/>
          </a:bodyPr>
          <a:lstStyle>
            <a:lvl1pPr marL="228600" indent="-228600" algn="l" defTabSz="914400" rtl="0" eaLnBrk="1" latinLnBrk="0" hangingPunct="1">
              <a:lnSpc>
                <a:spcPct val="100000"/>
              </a:lnSpc>
              <a:spcBef>
                <a:spcPts val="600"/>
              </a:spcBef>
              <a:spcAft>
                <a:spcPts val="600"/>
              </a:spcAft>
              <a:buClr>
                <a:srgbClr val="0070C0"/>
              </a:buClr>
              <a:buFont typeface="Wingdings" panose="05000000000000000000" pitchFamily="2" charset="2"/>
              <a:buChar char="u"/>
              <a:defRPr sz="2800" kern="1200">
                <a:solidFill>
                  <a:schemeClr val="dk1"/>
                </a:solidFill>
                <a:latin typeface="微软雅黑" panose="020B0503020204020204" pitchFamily="34" charset="-122"/>
                <a:ea typeface="微软雅黑" panose="020B0503020204020204" pitchFamily="34" charset="-122"/>
                <a:cs typeface="+mn-cs"/>
              </a:defRPr>
            </a:lvl1pPr>
            <a:lvl2pPr marL="647700" indent="-228600" algn="l" defTabSz="914400" rtl="0" eaLnBrk="1" latinLnBrk="0" hangingPunct="1">
              <a:lnSpc>
                <a:spcPct val="110000"/>
              </a:lnSpc>
              <a:spcBef>
                <a:spcPts val="600"/>
              </a:spcBef>
              <a:buClr>
                <a:srgbClr val="0070C0"/>
              </a:buClr>
              <a:buFont typeface="Wingdings" panose="05000000000000000000" pitchFamily="2" charset="2"/>
              <a:buChar char="Ø"/>
              <a:defRPr sz="2400" kern="1200">
                <a:solidFill>
                  <a:schemeClr val="dk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10000"/>
              </a:lnSpc>
              <a:spcBef>
                <a:spcPts val="0"/>
              </a:spcBef>
              <a:buClr>
                <a:srgbClr val="0070C0"/>
              </a:buClr>
              <a:buFont typeface="Wingdings" panose="05000000000000000000" pitchFamily="2" charset="2"/>
              <a:buChar char="l"/>
              <a:defRPr sz="2000" kern="1200">
                <a:solidFill>
                  <a:schemeClr val="dk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00000"/>
              </a:lnSpc>
              <a:spcBef>
                <a:spcPts val="0"/>
              </a:spcBef>
              <a:buClr>
                <a:srgbClr val="0070C0"/>
              </a:buClr>
              <a:buFont typeface="微软雅黑" panose="020B0503020204020204" pitchFamily="34" charset="-122"/>
              <a:buChar char="−"/>
              <a:defRPr sz="1800" kern="1200">
                <a:solidFill>
                  <a:schemeClr val="dk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00000"/>
              </a:lnSpc>
              <a:spcBef>
                <a:spcPts val="0"/>
              </a:spcBef>
              <a:buClr>
                <a:srgbClr val="0070C0"/>
              </a:buClr>
              <a:buFont typeface="微软雅黑" panose="020B0503020204020204" pitchFamily="34" charset="-122"/>
              <a:buChar char="−"/>
              <a:defRPr sz="1800" kern="1200">
                <a:solidFill>
                  <a:schemeClr val="dk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algn="just"/>
            <a:r>
              <a:rPr lang="en-US" altLang="zh-CN" sz="2400" dirty="0"/>
              <a:t>H</a:t>
            </a:r>
            <a:r>
              <a:rPr lang="zh-CN" altLang="en-US" sz="2400" dirty="0"/>
              <a:t>模型的缺点：</a:t>
            </a:r>
            <a:endParaRPr lang="en-US" altLang="zh-CN" sz="2400" dirty="0"/>
          </a:p>
          <a:p>
            <a:pPr lvl="1" algn="just"/>
            <a:r>
              <a:rPr lang="zh-CN" altLang="en-US" sz="1800" b="1" dirty="0">
                <a:latin typeface="黑体" panose="02010609060101010101" pitchFamily="49" charset="-122"/>
                <a:ea typeface="黑体" panose="02010609060101010101" pitchFamily="49" charset="-122"/>
              </a:rPr>
              <a:t>管理型要求高：</a:t>
            </a:r>
            <a:r>
              <a:rPr lang="zh-CN" altLang="en-US" sz="1800" dirty="0">
                <a:latin typeface="黑体" panose="02010609060101010101" pitchFamily="49" charset="-122"/>
                <a:ea typeface="黑体" panose="02010609060101010101" pitchFamily="49" charset="-122"/>
              </a:rPr>
              <a:t>由于模型很灵活，必须要定义清晰的规则和管理制度，否则测试过程将非常难以管理和控制；</a:t>
            </a:r>
            <a:endParaRPr lang="en-US" altLang="zh-CN" sz="1800" dirty="0">
              <a:latin typeface="黑体" panose="02010609060101010101" pitchFamily="49" charset="-122"/>
              <a:ea typeface="黑体" panose="02010609060101010101" pitchFamily="49" charset="-122"/>
            </a:endParaRPr>
          </a:p>
          <a:p>
            <a:pPr lvl="1" algn="just">
              <a:defRPr/>
            </a:pPr>
            <a:r>
              <a:rPr lang="zh-CN" altLang="en-US" sz="1800" b="1" dirty="0">
                <a:latin typeface="黑体" panose="02010609060101010101" pitchFamily="49" charset="-122"/>
                <a:ea typeface="黑体" panose="02010609060101010101" pitchFamily="49" charset="-122"/>
              </a:rPr>
              <a:t>技能要求高：</a:t>
            </a:r>
            <a:r>
              <a:rPr lang="en-US" altLang="zh-CN" sz="1800" dirty="0">
                <a:latin typeface="黑体" panose="02010609060101010101" pitchFamily="49" charset="-122"/>
                <a:ea typeface="黑体" panose="02010609060101010101" pitchFamily="49" charset="-122"/>
              </a:rPr>
              <a:t>H</a:t>
            </a:r>
            <a:r>
              <a:rPr lang="zh-CN" altLang="en-US" sz="1800" dirty="0">
                <a:latin typeface="黑体" panose="02010609060101010101" pitchFamily="49" charset="-122"/>
                <a:ea typeface="黑体" panose="02010609060101010101" pitchFamily="49" charset="-122"/>
              </a:rPr>
              <a:t>模型要求能够很好的定义每个迭代的规模，不能太大也不能太小；</a:t>
            </a:r>
            <a:endParaRPr lang="en-US" altLang="zh-CN" sz="1800" dirty="0">
              <a:latin typeface="黑体" panose="02010609060101010101" pitchFamily="49" charset="-122"/>
              <a:ea typeface="黑体" panose="02010609060101010101" pitchFamily="49" charset="-122"/>
            </a:endParaRPr>
          </a:p>
          <a:p>
            <a:pPr lvl="1" algn="just">
              <a:defRPr/>
            </a:pPr>
            <a:r>
              <a:rPr lang="zh-CN" altLang="en-US" sz="1800" b="1" dirty="0">
                <a:latin typeface="黑体" panose="02010609060101010101" pitchFamily="49" charset="-122"/>
                <a:ea typeface="黑体" panose="02010609060101010101" pitchFamily="49" charset="-122"/>
              </a:rPr>
              <a:t>测试就绪点分析困难：</a:t>
            </a:r>
            <a:r>
              <a:rPr lang="zh-CN" altLang="en-US" sz="1800" dirty="0">
                <a:latin typeface="黑体" panose="02010609060101010101" pitchFamily="49" charset="-122"/>
                <a:ea typeface="黑体" panose="02010609060101010101" pitchFamily="49" charset="-122"/>
              </a:rPr>
              <a:t>测试很多时候，你并不知道测试准备到什么时候是合适的，就绪点在哪里，就绪点的标准是什么，这就对后续的测试执行的启动带来很大困难；</a:t>
            </a:r>
            <a:endParaRPr lang="en-US" altLang="zh-CN" sz="1800" dirty="0">
              <a:latin typeface="黑体" panose="02010609060101010101" pitchFamily="49" charset="-122"/>
              <a:ea typeface="黑体" panose="02010609060101010101" pitchFamily="49" charset="-122"/>
            </a:endParaRPr>
          </a:p>
          <a:p>
            <a:pPr lvl="1" algn="just">
              <a:defRPr/>
            </a:pPr>
            <a:r>
              <a:rPr lang="zh-CN" altLang="en-US" sz="1800" b="1" dirty="0">
                <a:latin typeface="黑体" panose="02010609060101010101" pitchFamily="49" charset="-122"/>
                <a:ea typeface="黑体" panose="02010609060101010101" pitchFamily="49" charset="-122"/>
              </a:rPr>
              <a:t>对于整个项目组的人员要求非常高：</a:t>
            </a:r>
            <a:r>
              <a:rPr lang="zh-CN" altLang="en-US" sz="1800" dirty="0">
                <a:latin typeface="黑体" panose="02010609060101010101" pitchFamily="49" charset="-122"/>
                <a:ea typeface="黑体" panose="02010609060101010101" pitchFamily="49" charset="-122"/>
              </a:rPr>
              <a:t>在很好的规范制度下，大家都能高效的工作，否则容易混乱。例如：你分了一个小的迭代，但是因为人员技能不足，使得无法有效完成，那么整个项目就会受到很大的干扰。</a:t>
            </a:r>
            <a:endParaRPr lang="en-US" altLang="zh-CN" sz="1800" dirty="0">
              <a:latin typeface="黑体" panose="02010609060101010101" pitchFamily="49" charset="-122"/>
              <a:ea typeface="黑体" panose="02010609060101010101" pitchFamily="49"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2262178" y="645657"/>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软件测试分类</a:t>
            </a:r>
            <a:endParaRPr lang="en-US" altLang="zh-CN" sz="2800" b="1">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endParaRPr>
          </a:p>
        </p:txBody>
      </p:sp>
      <p:sp>
        <p:nvSpPr>
          <p:cNvPr id="4" name="椭圆 3"/>
          <p:cNvSpPr/>
          <p:nvPr/>
        </p:nvSpPr>
        <p:spPr>
          <a:xfrm>
            <a:off x="343535" y="3587750"/>
            <a:ext cx="883920" cy="62103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en-US" sz="1400" b="1" dirty="0">
                <a:solidFill>
                  <a:schemeClr val="tx1"/>
                </a:solidFill>
              </a:rPr>
              <a:t>软件测试</a:t>
            </a:r>
          </a:p>
        </p:txBody>
      </p:sp>
      <p:sp>
        <p:nvSpPr>
          <p:cNvPr id="7" name="圆角矩形 6"/>
          <p:cNvSpPr/>
          <p:nvPr/>
        </p:nvSpPr>
        <p:spPr>
          <a:xfrm>
            <a:off x="2118360" y="1808480"/>
            <a:ext cx="909320" cy="51244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1200" b="1" dirty="0">
                <a:solidFill>
                  <a:schemeClr val="tx1"/>
                </a:solidFill>
              </a:rPr>
              <a:t>按测试阶段划分</a:t>
            </a:r>
          </a:p>
        </p:txBody>
      </p:sp>
      <p:sp>
        <p:nvSpPr>
          <p:cNvPr id="8" name="圆角矩形 7"/>
          <p:cNvSpPr/>
          <p:nvPr/>
        </p:nvSpPr>
        <p:spPr>
          <a:xfrm>
            <a:off x="2118360" y="2709545"/>
            <a:ext cx="909320" cy="512445"/>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1200" b="1" dirty="0">
                <a:solidFill>
                  <a:schemeClr val="tx1"/>
                </a:solidFill>
              </a:rPr>
              <a:t>是否覆盖源代码</a:t>
            </a:r>
          </a:p>
        </p:txBody>
      </p:sp>
      <p:sp>
        <p:nvSpPr>
          <p:cNvPr id="9" name="圆角矩形 8"/>
          <p:cNvSpPr/>
          <p:nvPr/>
        </p:nvSpPr>
        <p:spPr>
          <a:xfrm>
            <a:off x="2118360" y="3611245"/>
            <a:ext cx="909320" cy="512445"/>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1200" b="1" dirty="0">
                <a:solidFill>
                  <a:schemeClr val="tx1"/>
                </a:solidFill>
              </a:rPr>
              <a:t>是否运行</a:t>
            </a:r>
          </a:p>
        </p:txBody>
      </p:sp>
      <p:sp>
        <p:nvSpPr>
          <p:cNvPr id="10" name="圆角矩形 9"/>
          <p:cNvSpPr/>
          <p:nvPr/>
        </p:nvSpPr>
        <p:spPr>
          <a:xfrm>
            <a:off x="2118360" y="4512310"/>
            <a:ext cx="909320" cy="512445"/>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sz="1200" b="1" dirty="0">
                <a:solidFill>
                  <a:schemeClr val="tx1"/>
                </a:solidFill>
              </a:rPr>
              <a:t>其他</a:t>
            </a:r>
          </a:p>
        </p:txBody>
      </p:sp>
      <p:sp>
        <p:nvSpPr>
          <p:cNvPr id="11" name="圆角矩形 10"/>
          <p:cNvSpPr/>
          <p:nvPr/>
        </p:nvSpPr>
        <p:spPr>
          <a:xfrm>
            <a:off x="4034155" y="1637665"/>
            <a:ext cx="909320" cy="2425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b="1" dirty="0">
                <a:solidFill>
                  <a:schemeClr val="tx1"/>
                </a:solidFill>
              </a:rPr>
              <a:t>单元测试</a:t>
            </a:r>
          </a:p>
        </p:txBody>
      </p:sp>
      <p:sp>
        <p:nvSpPr>
          <p:cNvPr id="12" name="圆角矩形 11"/>
          <p:cNvSpPr/>
          <p:nvPr/>
        </p:nvSpPr>
        <p:spPr>
          <a:xfrm>
            <a:off x="4034155" y="2000885"/>
            <a:ext cx="909320" cy="2425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b="1" dirty="0">
                <a:solidFill>
                  <a:schemeClr val="tx1"/>
                </a:solidFill>
              </a:rPr>
              <a:t>集成测试</a:t>
            </a:r>
          </a:p>
        </p:txBody>
      </p:sp>
      <p:sp>
        <p:nvSpPr>
          <p:cNvPr id="13" name="圆角矩形 12"/>
          <p:cNvSpPr/>
          <p:nvPr/>
        </p:nvSpPr>
        <p:spPr>
          <a:xfrm>
            <a:off x="4034155" y="2364105"/>
            <a:ext cx="909320" cy="2425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b="1" dirty="0">
                <a:solidFill>
                  <a:schemeClr val="tx1"/>
                </a:solidFill>
              </a:rPr>
              <a:t>系统测试</a:t>
            </a:r>
          </a:p>
        </p:txBody>
      </p:sp>
      <p:sp>
        <p:nvSpPr>
          <p:cNvPr id="14" name="圆角矩形 13"/>
          <p:cNvSpPr/>
          <p:nvPr/>
        </p:nvSpPr>
        <p:spPr>
          <a:xfrm>
            <a:off x="4034155" y="2727325"/>
            <a:ext cx="909320" cy="24257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200" b="1" dirty="0">
                <a:solidFill>
                  <a:schemeClr val="tx1"/>
                </a:solidFill>
              </a:rPr>
              <a:t>白盒测试</a:t>
            </a:r>
          </a:p>
        </p:txBody>
      </p:sp>
      <p:sp>
        <p:nvSpPr>
          <p:cNvPr id="15" name="圆角矩形 14"/>
          <p:cNvSpPr/>
          <p:nvPr/>
        </p:nvSpPr>
        <p:spPr>
          <a:xfrm>
            <a:off x="4034155" y="3090545"/>
            <a:ext cx="909320" cy="24257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200" b="1" dirty="0">
                <a:solidFill>
                  <a:schemeClr val="tx1"/>
                </a:solidFill>
              </a:rPr>
              <a:t>黑盒测试</a:t>
            </a:r>
          </a:p>
        </p:txBody>
      </p:sp>
      <p:sp>
        <p:nvSpPr>
          <p:cNvPr id="16" name="圆角矩形 15"/>
          <p:cNvSpPr/>
          <p:nvPr/>
        </p:nvSpPr>
        <p:spPr>
          <a:xfrm>
            <a:off x="4034155" y="3453765"/>
            <a:ext cx="909320" cy="24257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200" b="1" dirty="0">
                <a:solidFill>
                  <a:schemeClr val="tx1"/>
                </a:solidFill>
              </a:rPr>
              <a:t>静态测试</a:t>
            </a:r>
          </a:p>
        </p:txBody>
      </p:sp>
      <p:sp>
        <p:nvSpPr>
          <p:cNvPr id="17" name="圆角矩形 16"/>
          <p:cNvSpPr/>
          <p:nvPr/>
        </p:nvSpPr>
        <p:spPr>
          <a:xfrm>
            <a:off x="4034155" y="3816985"/>
            <a:ext cx="909320" cy="24257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200" b="1" dirty="0">
                <a:solidFill>
                  <a:schemeClr val="tx1"/>
                </a:solidFill>
              </a:rPr>
              <a:t>动态测试</a:t>
            </a:r>
          </a:p>
        </p:txBody>
      </p:sp>
      <p:sp>
        <p:nvSpPr>
          <p:cNvPr id="18" name="圆角矩形 17"/>
          <p:cNvSpPr/>
          <p:nvPr/>
        </p:nvSpPr>
        <p:spPr>
          <a:xfrm>
            <a:off x="4034155" y="4180205"/>
            <a:ext cx="909320" cy="24257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200" b="1" dirty="0">
                <a:solidFill>
                  <a:schemeClr val="tx1"/>
                </a:solidFill>
              </a:rPr>
              <a:t>回归测试</a:t>
            </a:r>
          </a:p>
        </p:txBody>
      </p:sp>
      <p:sp>
        <p:nvSpPr>
          <p:cNvPr id="19" name="圆角矩形 18"/>
          <p:cNvSpPr/>
          <p:nvPr/>
        </p:nvSpPr>
        <p:spPr>
          <a:xfrm>
            <a:off x="4034155" y="4543425"/>
            <a:ext cx="909320" cy="24257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200" b="1" dirty="0">
                <a:solidFill>
                  <a:schemeClr val="tx1"/>
                </a:solidFill>
              </a:rPr>
              <a:t>冒烟测试</a:t>
            </a:r>
          </a:p>
        </p:txBody>
      </p:sp>
      <p:sp>
        <p:nvSpPr>
          <p:cNvPr id="20" name="圆角矩形 19"/>
          <p:cNvSpPr/>
          <p:nvPr/>
        </p:nvSpPr>
        <p:spPr>
          <a:xfrm>
            <a:off x="4034155" y="4906645"/>
            <a:ext cx="909320" cy="24257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200" b="1" dirty="0">
                <a:solidFill>
                  <a:schemeClr val="tx1"/>
                </a:solidFill>
              </a:rPr>
              <a:t>随机测试</a:t>
            </a:r>
          </a:p>
        </p:txBody>
      </p:sp>
      <p:sp>
        <p:nvSpPr>
          <p:cNvPr id="21" name="圆角矩形 20"/>
          <p:cNvSpPr/>
          <p:nvPr/>
        </p:nvSpPr>
        <p:spPr>
          <a:xfrm>
            <a:off x="4034155" y="5269865"/>
            <a:ext cx="909320" cy="24257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200" b="1" dirty="0">
                <a:solidFill>
                  <a:schemeClr val="tx1"/>
                </a:solidFill>
              </a:rPr>
              <a:t>验收测试</a:t>
            </a:r>
          </a:p>
        </p:txBody>
      </p:sp>
      <p:sp>
        <p:nvSpPr>
          <p:cNvPr id="129" name="圆角矩形 128"/>
          <p:cNvSpPr/>
          <p:nvPr/>
        </p:nvSpPr>
        <p:spPr>
          <a:xfrm>
            <a:off x="5746750" y="2119630"/>
            <a:ext cx="389890" cy="944245"/>
          </a:xfrm>
          <a:prstGeom prst="roundRect">
            <a:avLst/>
          </a:prstGeom>
          <a:ln w="28575"/>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1200" b="1" dirty="0">
                <a:solidFill>
                  <a:schemeClr val="tx1"/>
                </a:solidFill>
              </a:rPr>
              <a:t>功能测试</a:t>
            </a:r>
          </a:p>
        </p:txBody>
      </p:sp>
      <p:sp>
        <p:nvSpPr>
          <p:cNvPr id="130" name="圆角矩形 129"/>
          <p:cNvSpPr/>
          <p:nvPr/>
        </p:nvSpPr>
        <p:spPr>
          <a:xfrm>
            <a:off x="5746750" y="3898265"/>
            <a:ext cx="389890" cy="944245"/>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200" b="1" dirty="0">
                <a:solidFill>
                  <a:schemeClr val="tx1"/>
                </a:solidFill>
              </a:rPr>
              <a:t>性能</a:t>
            </a:r>
            <a:r>
              <a:rPr lang="zh-CN" altLang="en-US" sz="1400" b="1" dirty="0">
                <a:solidFill>
                  <a:schemeClr val="tx1"/>
                </a:solidFill>
              </a:rPr>
              <a:t>测试</a:t>
            </a:r>
          </a:p>
        </p:txBody>
      </p:sp>
      <p:sp>
        <p:nvSpPr>
          <p:cNvPr id="131" name="圆角矩形 130"/>
          <p:cNvSpPr/>
          <p:nvPr/>
        </p:nvSpPr>
        <p:spPr>
          <a:xfrm>
            <a:off x="6972300" y="1637665"/>
            <a:ext cx="1298575" cy="269875"/>
          </a:xfrm>
          <a:prstGeom prst="roundRect">
            <a:avLst/>
          </a:prstGeom>
          <a:ln w="28575"/>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1200" b="1" dirty="0">
                <a:solidFill>
                  <a:schemeClr val="tx1"/>
                </a:solidFill>
              </a:rPr>
              <a:t>逻辑功能测试</a:t>
            </a:r>
          </a:p>
        </p:txBody>
      </p:sp>
      <p:sp>
        <p:nvSpPr>
          <p:cNvPr id="132" name="圆角矩形 131"/>
          <p:cNvSpPr/>
          <p:nvPr/>
        </p:nvSpPr>
        <p:spPr>
          <a:xfrm>
            <a:off x="6972300" y="2033905"/>
            <a:ext cx="1298575" cy="269875"/>
          </a:xfrm>
          <a:prstGeom prst="roundRect">
            <a:avLst/>
          </a:prstGeom>
          <a:ln w="28575"/>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1200" b="1" dirty="0">
                <a:solidFill>
                  <a:schemeClr val="tx1"/>
                </a:solidFill>
              </a:rPr>
              <a:t>界面测试</a:t>
            </a:r>
          </a:p>
        </p:txBody>
      </p:sp>
      <p:sp>
        <p:nvSpPr>
          <p:cNvPr id="133" name="圆角矩形 132"/>
          <p:cNvSpPr/>
          <p:nvPr/>
        </p:nvSpPr>
        <p:spPr>
          <a:xfrm>
            <a:off x="6972300" y="2450465"/>
            <a:ext cx="1298575" cy="269875"/>
          </a:xfrm>
          <a:prstGeom prst="roundRect">
            <a:avLst/>
          </a:prstGeom>
          <a:ln w="28575"/>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1200" b="1" dirty="0">
                <a:solidFill>
                  <a:schemeClr val="tx1"/>
                </a:solidFill>
              </a:rPr>
              <a:t>易用性测试</a:t>
            </a:r>
          </a:p>
        </p:txBody>
      </p:sp>
      <p:sp>
        <p:nvSpPr>
          <p:cNvPr id="134" name="圆角矩形 133"/>
          <p:cNvSpPr/>
          <p:nvPr/>
        </p:nvSpPr>
        <p:spPr>
          <a:xfrm>
            <a:off x="6972300" y="2851150"/>
            <a:ext cx="1298575" cy="269875"/>
          </a:xfrm>
          <a:prstGeom prst="roundRect">
            <a:avLst/>
          </a:prstGeom>
          <a:ln w="28575"/>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1200" b="1" dirty="0">
                <a:solidFill>
                  <a:schemeClr val="tx1"/>
                </a:solidFill>
              </a:rPr>
              <a:t>安装测试</a:t>
            </a:r>
          </a:p>
        </p:txBody>
      </p:sp>
      <p:sp>
        <p:nvSpPr>
          <p:cNvPr id="135" name="圆角矩形 134"/>
          <p:cNvSpPr/>
          <p:nvPr/>
        </p:nvSpPr>
        <p:spPr>
          <a:xfrm>
            <a:off x="6972300" y="3247390"/>
            <a:ext cx="1298575" cy="269875"/>
          </a:xfrm>
          <a:prstGeom prst="roundRect">
            <a:avLst/>
          </a:prstGeom>
          <a:ln w="28575"/>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1400" b="1" dirty="0">
                <a:solidFill>
                  <a:schemeClr val="tx1"/>
                </a:solidFill>
              </a:rPr>
              <a:t>兼容性测试</a:t>
            </a:r>
          </a:p>
        </p:txBody>
      </p:sp>
      <p:sp>
        <p:nvSpPr>
          <p:cNvPr id="136" name="圆角矩形 135"/>
          <p:cNvSpPr/>
          <p:nvPr/>
        </p:nvSpPr>
        <p:spPr>
          <a:xfrm>
            <a:off x="6972300" y="3679825"/>
            <a:ext cx="1298575" cy="269875"/>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200" b="1" dirty="0">
                <a:solidFill>
                  <a:schemeClr val="tx1"/>
                </a:solidFill>
              </a:rPr>
              <a:t>一般性能测试</a:t>
            </a:r>
          </a:p>
        </p:txBody>
      </p:sp>
      <p:sp>
        <p:nvSpPr>
          <p:cNvPr id="137" name="圆角矩形 136"/>
          <p:cNvSpPr/>
          <p:nvPr/>
        </p:nvSpPr>
        <p:spPr>
          <a:xfrm>
            <a:off x="6972300" y="4076065"/>
            <a:ext cx="1298575" cy="269875"/>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200" b="1" dirty="0">
                <a:solidFill>
                  <a:schemeClr val="tx1"/>
                </a:solidFill>
              </a:rPr>
              <a:t>稳定性测试</a:t>
            </a:r>
          </a:p>
        </p:txBody>
      </p:sp>
      <p:sp>
        <p:nvSpPr>
          <p:cNvPr id="138" name="圆角矩形 137"/>
          <p:cNvSpPr/>
          <p:nvPr/>
        </p:nvSpPr>
        <p:spPr>
          <a:xfrm>
            <a:off x="6972300" y="4472305"/>
            <a:ext cx="1298575" cy="269875"/>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200" b="1" dirty="0">
                <a:solidFill>
                  <a:schemeClr val="tx1"/>
                </a:solidFill>
              </a:rPr>
              <a:t>负载测试</a:t>
            </a:r>
          </a:p>
        </p:txBody>
      </p:sp>
      <p:sp>
        <p:nvSpPr>
          <p:cNvPr id="139" name="圆角矩形 138"/>
          <p:cNvSpPr/>
          <p:nvPr/>
        </p:nvSpPr>
        <p:spPr>
          <a:xfrm>
            <a:off x="6972300" y="4868545"/>
            <a:ext cx="1298575" cy="269875"/>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200" b="1" dirty="0">
                <a:solidFill>
                  <a:schemeClr val="tx1"/>
                </a:solidFill>
              </a:rPr>
              <a:t>压力测试</a:t>
            </a:r>
          </a:p>
        </p:txBody>
      </p:sp>
      <p:sp>
        <p:nvSpPr>
          <p:cNvPr id="57" name="圆角矩形 56"/>
          <p:cNvSpPr/>
          <p:nvPr/>
        </p:nvSpPr>
        <p:spPr>
          <a:xfrm>
            <a:off x="2118360" y="5412105"/>
            <a:ext cx="909320" cy="512445"/>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en-US" sz="1200" b="1" dirty="0">
                <a:solidFill>
                  <a:schemeClr val="tx1"/>
                </a:solidFill>
              </a:rPr>
              <a:t>是否自动化</a:t>
            </a:r>
          </a:p>
        </p:txBody>
      </p:sp>
      <p:sp>
        <p:nvSpPr>
          <p:cNvPr id="58" name="圆角矩形 57"/>
          <p:cNvSpPr/>
          <p:nvPr/>
        </p:nvSpPr>
        <p:spPr>
          <a:xfrm>
            <a:off x="4034155" y="5633085"/>
            <a:ext cx="909320" cy="24257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200" b="1" dirty="0">
                <a:solidFill>
                  <a:schemeClr val="tx1"/>
                </a:solidFill>
              </a:rPr>
              <a:t>人工测试</a:t>
            </a:r>
          </a:p>
        </p:txBody>
      </p:sp>
      <p:sp>
        <p:nvSpPr>
          <p:cNvPr id="66" name="圆角矩形 65"/>
          <p:cNvSpPr/>
          <p:nvPr/>
        </p:nvSpPr>
        <p:spPr>
          <a:xfrm>
            <a:off x="6972300" y="5290820"/>
            <a:ext cx="1300480" cy="242570"/>
          </a:xfrm>
          <a:prstGeom prst="roundRect">
            <a:avLst/>
          </a:prstGeom>
          <a:ln w="28575">
            <a:solidFill>
              <a:schemeClr val="accent4">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b="1" dirty="0">
                <a:solidFill>
                  <a:schemeClr val="tx1"/>
                </a:solidFill>
              </a:rPr>
              <a:t>α</a:t>
            </a:r>
            <a:r>
              <a:rPr lang="zh-CN" altLang="en-US" sz="1200" b="1" dirty="0">
                <a:solidFill>
                  <a:schemeClr val="tx1"/>
                </a:solidFill>
              </a:rPr>
              <a:t>测试</a:t>
            </a:r>
          </a:p>
        </p:txBody>
      </p:sp>
      <p:sp>
        <p:nvSpPr>
          <p:cNvPr id="67" name="圆角矩形 66"/>
          <p:cNvSpPr/>
          <p:nvPr/>
        </p:nvSpPr>
        <p:spPr>
          <a:xfrm>
            <a:off x="6972300" y="5680075"/>
            <a:ext cx="1300480" cy="242570"/>
          </a:xfrm>
          <a:prstGeom prst="roundRect">
            <a:avLst/>
          </a:prstGeom>
          <a:ln w="28575">
            <a:solidFill>
              <a:schemeClr val="accent4">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b="1" dirty="0">
                <a:solidFill>
                  <a:schemeClr val="tx1"/>
                </a:solidFill>
              </a:rPr>
              <a:t>β</a:t>
            </a:r>
            <a:r>
              <a:rPr lang="zh-CN" altLang="en-US" sz="1200" b="1" dirty="0">
                <a:solidFill>
                  <a:schemeClr val="tx1"/>
                </a:solidFill>
              </a:rPr>
              <a:t>测试</a:t>
            </a:r>
          </a:p>
        </p:txBody>
      </p:sp>
      <p:sp>
        <p:nvSpPr>
          <p:cNvPr id="71" name="圆角矩形 70"/>
          <p:cNvSpPr/>
          <p:nvPr/>
        </p:nvSpPr>
        <p:spPr>
          <a:xfrm>
            <a:off x="6972300" y="6076315"/>
            <a:ext cx="1300480" cy="242570"/>
          </a:xfrm>
          <a:prstGeom prst="roundRect">
            <a:avLst/>
          </a:prstGeom>
          <a:ln w="28575">
            <a:solidFill>
              <a:schemeClr val="accent4">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b="1" dirty="0">
                <a:solidFill>
                  <a:schemeClr val="tx1"/>
                </a:solidFill>
              </a:rPr>
              <a:t>γ</a:t>
            </a:r>
            <a:r>
              <a:rPr lang="zh-CN" altLang="en-US" sz="1200" b="1" dirty="0">
                <a:solidFill>
                  <a:schemeClr val="tx1"/>
                </a:solidFill>
              </a:rPr>
              <a:t>测试</a:t>
            </a:r>
          </a:p>
        </p:txBody>
      </p:sp>
      <p:sp>
        <p:nvSpPr>
          <p:cNvPr id="3" name="圆角矩形 2"/>
          <p:cNvSpPr/>
          <p:nvPr/>
        </p:nvSpPr>
        <p:spPr>
          <a:xfrm>
            <a:off x="4034155" y="5996305"/>
            <a:ext cx="909320" cy="24257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200" b="1" dirty="0">
                <a:solidFill>
                  <a:schemeClr val="tx1"/>
                </a:solidFill>
              </a:rPr>
              <a:t>自动测试</a:t>
            </a:r>
          </a:p>
        </p:txBody>
      </p:sp>
      <p:cxnSp>
        <p:nvCxnSpPr>
          <p:cNvPr id="5" name="直接连接符 4"/>
          <p:cNvCxnSpPr>
            <a:stCxn id="4" idx="6"/>
          </p:cNvCxnSpPr>
          <p:nvPr/>
        </p:nvCxnSpPr>
        <p:spPr>
          <a:xfrm>
            <a:off x="1227455" y="3898265"/>
            <a:ext cx="894715"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6" name="直接连接符 5"/>
          <p:cNvCxnSpPr/>
          <p:nvPr/>
        </p:nvCxnSpPr>
        <p:spPr>
          <a:xfrm>
            <a:off x="1653540" y="2053590"/>
            <a:ext cx="0" cy="3645535"/>
          </a:xfrm>
          <a:prstGeom prst="line">
            <a:avLst/>
          </a:prstGeom>
        </p:spPr>
        <p:style>
          <a:lnRef idx="2">
            <a:schemeClr val="accent3"/>
          </a:lnRef>
          <a:fillRef idx="0">
            <a:schemeClr val="accent3"/>
          </a:fillRef>
          <a:effectRef idx="1">
            <a:schemeClr val="accent3"/>
          </a:effectRef>
          <a:fontRef idx="minor">
            <a:schemeClr val="tx1"/>
          </a:fontRef>
        </p:style>
      </p:cxnSp>
      <p:cxnSp>
        <p:nvCxnSpPr>
          <p:cNvPr id="23" name="直接连接符 22"/>
          <p:cNvCxnSpPr>
            <a:endCxn id="7" idx="1"/>
          </p:cNvCxnSpPr>
          <p:nvPr/>
        </p:nvCxnSpPr>
        <p:spPr>
          <a:xfrm>
            <a:off x="1653540" y="2065020"/>
            <a:ext cx="464820"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24" name="直接连接符 23"/>
          <p:cNvCxnSpPr>
            <a:endCxn id="8" idx="1"/>
          </p:cNvCxnSpPr>
          <p:nvPr/>
        </p:nvCxnSpPr>
        <p:spPr>
          <a:xfrm>
            <a:off x="1653540" y="2965450"/>
            <a:ext cx="464820" cy="635"/>
          </a:xfrm>
          <a:prstGeom prst="line">
            <a:avLst/>
          </a:prstGeom>
        </p:spPr>
        <p:style>
          <a:lnRef idx="2">
            <a:schemeClr val="accent3"/>
          </a:lnRef>
          <a:fillRef idx="0">
            <a:schemeClr val="accent3"/>
          </a:fillRef>
          <a:effectRef idx="1">
            <a:schemeClr val="accent3"/>
          </a:effectRef>
          <a:fontRef idx="minor">
            <a:schemeClr val="tx1"/>
          </a:fontRef>
        </p:style>
      </p:cxnSp>
      <p:cxnSp>
        <p:nvCxnSpPr>
          <p:cNvPr id="31" name="直接连接符 30"/>
          <p:cNvCxnSpPr/>
          <p:nvPr/>
        </p:nvCxnSpPr>
        <p:spPr>
          <a:xfrm>
            <a:off x="1653540" y="4785995"/>
            <a:ext cx="464820" cy="635"/>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直接连接符 31"/>
          <p:cNvCxnSpPr/>
          <p:nvPr/>
        </p:nvCxnSpPr>
        <p:spPr>
          <a:xfrm>
            <a:off x="1657350" y="5699125"/>
            <a:ext cx="464820" cy="635"/>
          </a:xfrm>
          <a:prstGeom prst="line">
            <a:avLst/>
          </a:prstGeom>
        </p:spPr>
        <p:style>
          <a:lnRef idx="2">
            <a:schemeClr val="accent3"/>
          </a:lnRef>
          <a:fillRef idx="0">
            <a:schemeClr val="accent3"/>
          </a:fillRef>
          <a:effectRef idx="1">
            <a:schemeClr val="accent3"/>
          </a:effectRef>
          <a:fontRef idx="minor">
            <a:schemeClr val="tx1"/>
          </a:fontRef>
        </p:style>
      </p:cxnSp>
      <p:cxnSp>
        <p:nvCxnSpPr>
          <p:cNvPr id="33" name="直接连接符 32"/>
          <p:cNvCxnSpPr/>
          <p:nvPr/>
        </p:nvCxnSpPr>
        <p:spPr>
          <a:xfrm>
            <a:off x="3510915" y="2485390"/>
            <a:ext cx="52324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34" name="直接连接符 33"/>
          <p:cNvCxnSpPr/>
          <p:nvPr/>
        </p:nvCxnSpPr>
        <p:spPr>
          <a:xfrm>
            <a:off x="3016885" y="2122170"/>
            <a:ext cx="101727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36" name="直接连接符 35"/>
          <p:cNvCxnSpPr/>
          <p:nvPr/>
        </p:nvCxnSpPr>
        <p:spPr>
          <a:xfrm>
            <a:off x="3510915" y="1758950"/>
            <a:ext cx="52324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37" name="直接连接符 36"/>
          <p:cNvCxnSpPr/>
          <p:nvPr/>
        </p:nvCxnSpPr>
        <p:spPr>
          <a:xfrm>
            <a:off x="3510915" y="1747520"/>
            <a:ext cx="0" cy="749935"/>
          </a:xfrm>
          <a:prstGeom prst="line">
            <a:avLst/>
          </a:prstGeom>
        </p:spPr>
        <p:style>
          <a:lnRef idx="2">
            <a:schemeClr val="accent5"/>
          </a:lnRef>
          <a:fillRef idx="0">
            <a:schemeClr val="accent5"/>
          </a:fillRef>
          <a:effectRef idx="1">
            <a:schemeClr val="accent5"/>
          </a:effectRef>
          <a:fontRef idx="minor">
            <a:schemeClr val="tx1"/>
          </a:fontRef>
        </p:style>
      </p:cxnSp>
      <p:cxnSp>
        <p:nvCxnSpPr>
          <p:cNvPr id="39" name="直接连接符 38"/>
          <p:cNvCxnSpPr/>
          <p:nvPr/>
        </p:nvCxnSpPr>
        <p:spPr>
          <a:xfrm>
            <a:off x="3510915" y="3221990"/>
            <a:ext cx="52324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40" name="直接连接符 39"/>
          <p:cNvCxnSpPr/>
          <p:nvPr/>
        </p:nvCxnSpPr>
        <p:spPr>
          <a:xfrm>
            <a:off x="3026410" y="3063875"/>
            <a:ext cx="48514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42" name="直接连接符 41"/>
          <p:cNvCxnSpPr/>
          <p:nvPr/>
        </p:nvCxnSpPr>
        <p:spPr>
          <a:xfrm>
            <a:off x="3510915" y="2844165"/>
            <a:ext cx="52324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43" name="直接连接符 42"/>
          <p:cNvCxnSpPr/>
          <p:nvPr/>
        </p:nvCxnSpPr>
        <p:spPr>
          <a:xfrm>
            <a:off x="3510915" y="2838450"/>
            <a:ext cx="0" cy="391795"/>
          </a:xfrm>
          <a:prstGeom prst="line">
            <a:avLst/>
          </a:prstGeom>
        </p:spPr>
        <p:style>
          <a:lnRef idx="2">
            <a:schemeClr val="accent2"/>
          </a:lnRef>
          <a:fillRef idx="0">
            <a:schemeClr val="accent2"/>
          </a:fillRef>
          <a:effectRef idx="1">
            <a:schemeClr val="accent2"/>
          </a:effectRef>
          <a:fontRef idx="minor">
            <a:schemeClr val="tx1"/>
          </a:fontRef>
        </p:style>
      </p:cxnSp>
      <p:cxnSp>
        <p:nvCxnSpPr>
          <p:cNvPr id="46" name="直接连接符 45"/>
          <p:cNvCxnSpPr/>
          <p:nvPr/>
        </p:nvCxnSpPr>
        <p:spPr>
          <a:xfrm>
            <a:off x="3510915" y="3971290"/>
            <a:ext cx="523240"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47" name="直接连接符 46"/>
          <p:cNvCxnSpPr/>
          <p:nvPr/>
        </p:nvCxnSpPr>
        <p:spPr>
          <a:xfrm>
            <a:off x="3026410" y="3813175"/>
            <a:ext cx="485140"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49" name="直接连接符 48"/>
          <p:cNvCxnSpPr/>
          <p:nvPr/>
        </p:nvCxnSpPr>
        <p:spPr>
          <a:xfrm>
            <a:off x="3510915" y="3593465"/>
            <a:ext cx="523240"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50" name="直接连接符 49"/>
          <p:cNvCxnSpPr/>
          <p:nvPr/>
        </p:nvCxnSpPr>
        <p:spPr>
          <a:xfrm>
            <a:off x="3510915" y="3587750"/>
            <a:ext cx="0" cy="391795"/>
          </a:xfrm>
          <a:prstGeom prst="line">
            <a:avLst/>
          </a:prstGeom>
        </p:spPr>
        <p:style>
          <a:lnRef idx="2">
            <a:schemeClr val="accent6"/>
          </a:lnRef>
          <a:fillRef idx="0">
            <a:schemeClr val="accent6"/>
          </a:fillRef>
          <a:effectRef idx="1">
            <a:schemeClr val="accent6"/>
          </a:effectRef>
          <a:fontRef idx="minor">
            <a:schemeClr val="tx1"/>
          </a:fontRef>
        </p:style>
      </p:cxnSp>
      <p:cxnSp>
        <p:nvCxnSpPr>
          <p:cNvPr id="51" name="直接连接符 50"/>
          <p:cNvCxnSpPr/>
          <p:nvPr/>
        </p:nvCxnSpPr>
        <p:spPr>
          <a:xfrm>
            <a:off x="3510915" y="5003800"/>
            <a:ext cx="523240"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52" name="直接连接符 51"/>
          <p:cNvCxnSpPr/>
          <p:nvPr/>
        </p:nvCxnSpPr>
        <p:spPr>
          <a:xfrm>
            <a:off x="3026410" y="4768850"/>
            <a:ext cx="485140"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54" name="直接连接符 53"/>
          <p:cNvCxnSpPr/>
          <p:nvPr/>
        </p:nvCxnSpPr>
        <p:spPr>
          <a:xfrm>
            <a:off x="3510915" y="4312285"/>
            <a:ext cx="523240"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55" name="直接连接符 54"/>
          <p:cNvCxnSpPr/>
          <p:nvPr/>
        </p:nvCxnSpPr>
        <p:spPr>
          <a:xfrm>
            <a:off x="3510915" y="4312285"/>
            <a:ext cx="0" cy="1087120"/>
          </a:xfrm>
          <a:prstGeom prst="line">
            <a:avLst/>
          </a:prstGeom>
        </p:spPr>
        <p:style>
          <a:lnRef idx="2">
            <a:schemeClr val="accent4"/>
          </a:lnRef>
          <a:fillRef idx="0">
            <a:schemeClr val="accent4"/>
          </a:fillRef>
          <a:effectRef idx="1">
            <a:schemeClr val="accent4"/>
          </a:effectRef>
          <a:fontRef idx="minor">
            <a:schemeClr val="tx1"/>
          </a:fontRef>
        </p:style>
      </p:cxnSp>
      <p:cxnSp>
        <p:nvCxnSpPr>
          <p:cNvPr id="73" name="直接连接符 72"/>
          <p:cNvCxnSpPr/>
          <p:nvPr/>
        </p:nvCxnSpPr>
        <p:spPr>
          <a:xfrm>
            <a:off x="3512185" y="4664710"/>
            <a:ext cx="523240"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74" name="直接连接符 73"/>
          <p:cNvCxnSpPr/>
          <p:nvPr/>
        </p:nvCxnSpPr>
        <p:spPr>
          <a:xfrm>
            <a:off x="3496945" y="5412105"/>
            <a:ext cx="537210"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79" name="直接连接符 78"/>
          <p:cNvCxnSpPr/>
          <p:nvPr/>
        </p:nvCxnSpPr>
        <p:spPr>
          <a:xfrm>
            <a:off x="3496945" y="6117590"/>
            <a:ext cx="523240"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80" name="直接连接符 79"/>
          <p:cNvCxnSpPr/>
          <p:nvPr/>
        </p:nvCxnSpPr>
        <p:spPr>
          <a:xfrm>
            <a:off x="3026410" y="5739765"/>
            <a:ext cx="485140"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81" name="直接连接符 80"/>
          <p:cNvCxnSpPr/>
          <p:nvPr/>
        </p:nvCxnSpPr>
        <p:spPr>
          <a:xfrm>
            <a:off x="3497580" y="5739765"/>
            <a:ext cx="523240"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82" name="直接连接符 81"/>
          <p:cNvCxnSpPr/>
          <p:nvPr/>
        </p:nvCxnSpPr>
        <p:spPr>
          <a:xfrm>
            <a:off x="3497580" y="5739765"/>
            <a:ext cx="0" cy="391795"/>
          </a:xfrm>
          <a:prstGeom prst="line">
            <a:avLst/>
          </a:prstGeom>
        </p:spPr>
        <p:style>
          <a:lnRef idx="3">
            <a:schemeClr val="accent3"/>
          </a:lnRef>
          <a:fillRef idx="0">
            <a:schemeClr val="accent3"/>
          </a:fillRef>
          <a:effectRef idx="2">
            <a:schemeClr val="accent3"/>
          </a:effectRef>
          <a:fontRef idx="minor">
            <a:schemeClr val="tx1"/>
          </a:fontRef>
        </p:style>
      </p:cxnSp>
      <p:cxnSp>
        <p:nvCxnSpPr>
          <p:cNvPr id="83" name="直接连接符 82"/>
          <p:cNvCxnSpPr/>
          <p:nvPr/>
        </p:nvCxnSpPr>
        <p:spPr>
          <a:xfrm>
            <a:off x="5428615" y="4352925"/>
            <a:ext cx="300355" cy="0"/>
          </a:xfrm>
          <a:prstGeom prst="line">
            <a:avLst/>
          </a:prstGeom>
          <a:ln>
            <a:solidFill>
              <a:srgbClr val="BE4A47"/>
            </a:solidFill>
          </a:ln>
        </p:spPr>
        <p:style>
          <a:lnRef idx="2">
            <a:schemeClr val="accent2"/>
          </a:lnRef>
          <a:fillRef idx="0">
            <a:schemeClr val="accent2"/>
          </a:fillRef>
          <a:effectRef idx="1">
            <a:schemeClr val="accent2"/>
          </a:effectRef>
          <a:fontRef idx="minor">
            <a:schemeClr val="tx1"/>
          </a:fontRef>
        </p:style>
      </p:cxnSp>
      <p:cxnSp>
        <p:nvCxnSpPr>
          <p:cNvPr id="84" name="直接连接符 83"/>
          <p:cNvCxnSpPr/>
          <p:nvPr/>
        </p:nvCxnSpPr>
        <p:spPr>
          <a:xfrm>
            <a:off x="4944110" y="3185160"/>
            <a:ext cx="485140" cy="0"/>
          </a:xfrm>
          <a:prstGeom prst="line">
            <a:avLst/>
          </a:prstGeom>
          <a:ln>
            <a:solidFill>
              <a:srgbClr val="BE4A47"/>
            </a:solidFill>
          </a:ln>
        </p:spPr>
        <p:style>
          <a:lnRef idx="2">
            <a:schemeClr val="accent2"/>
          </a:lnRef>
          <a:fillRef idx="0">
            <a:schemeClr val="accent2"/>
          </a:fillRef>
          <a:effectRef idx="1">
            <a:schemeClr val="accent2"/>
          </a:effectRef>
          <a:fontRef idx="minor">
            <a:schemeClr val="tx1"/>
          </a:fontRef>
        </p:style>
      </p:cxnSp>
      <p:cxnSp>
        <p:nvCxnSpPr>
          <p:cNvPr id="85" name="直接连接符 84"/>
          <p:cNvCxnSpPr/>
          <p:nvPr/>
        </p:nvCxnSpPr>
        <p:spPr>
          <a:xfrm>
            <a:off x="5429250" y="2606675"/>
            <a:ext cx="319405" cy="0"/>
          </a:xfrm>
          <a:prstGeom prst="line">
            <a:avLst/>
          </a:prstGeom>
          <a:ln>
            <a:solidFill>
              <a:srgbClr val="BE4A47"/>
            </a:solidFill>
          </a:ln>
        </p:spPr>
        <p:style>
          <a:lnRef idx="2">
            <a:schemeClr val="accent2"/>
          </a:lnRef>
          <a:fillRef idx="0">
            <a:schemeClr val="accent2"/>
          </a:fillRef>
          <a:effectRef idx="1">
            <a:schemeClr val="accent2"/>
          </a:effectRef>
          <a:fontRef idx="minor">
            <a:schemeClr val="tx1"/>
          </a:fontRef>
        </p:style>
      </p:cxnSp>
      <p:cxnSp>
        <p:nvCxnSpPr>
          <p:cNvPr id="86" name="直接连接符 85"/>
          <p:cNvCxnSpPr/>
          <p:nvPr/>
        </p:nvCxnSpPr>
        <p:spPr>
          <a:xfrm>
            <a:off x="5429250" y="2595880"/>
            <a:ext cx="0" cy="1767840"/>
          </a:xfrm>
          <a:prstGeom prst="line">
            <a:avLst/>
          </a:prstGeom>
          <a:ln>
            <a:solidFill>
              <a:srgbClr val="BE4A47"/>
            </a:solidFill>
          </a:ln>
        </p:spPr>
        <p:style>
          <a:lnRef idx="2">
            <a:schemeClr val="accent2"/>
          </a:lnRef>
          <a:fillRef idx="0">
            <a:schemeClr val="accent2"/>
          </a:fillRef>
          <a:effectRef idx="1">
            <a:schemeClr val="accent2"/>
          </a:effectRef>
          <a:fontRef idx="minor">
            <a:schemeClr val="tx1"/>
          </a:fontRef>
        </p:style>
      </p:cxnSp>
      <p:cxnSp>
        <p:nvCxnSpPr>
          <p:cNvPr id="87" name="直接连接符 86"/>
          <p:cNvCxnSpPr/>
          <p:nvPr/>
        </p:nvCxnSpPr>
        <p:spPr>
          <a:xfrm>
            <a:off x="6508115" y="1772920"/>
            <a:ext cx="0" cy="1581150"/>
          </a:xfrm>
          <a:prstGeom prst="line">
            <a:avLst/>
          </a:prstGeom>
          <a:ln>
            <a:solidFill>
              <a:srgbClr val="4BACC6"/>
            </a:solidFill>
          </a:ln>
        </p:spPr>
        <p:style>
          <a:lnRef idx="2">
            <a:schemeClr val="accent5"/>
          </a:lnRef>
          <a:fillRef idx="0">
            <a:schemeClr val="accent5"/>
          </a:fillRef>
          <a:effectRef idx="1">
            <a:schemeClr val="accent5"/>
          </a:effectRef>
          <a:fontRef idx="minor">
            <a:schemeClr val="tx1"/>
          </a:fontRef>
        </p:style>
      </p:cxnSp>
      <p:cxnSp>
        <p:nvCxnSpPr>
          <p:cNvPr id="89" name="直接连接符 88"/>
          <p:cNvCxnSpPr/>
          <p:nvPr/>
        </p:nvCxnSpPr>
        <p:spPr>
          <a:xfrm>
            <a:off x="6139815" y="2606675"/>
            <a:ext cx="368300" cy="0"/>
          </a:xfrm>
          <a:prstGeom prst="line">
            <a:avLst/>
          </a:prstGeom>
          <a:ln>
            <a:solidFill>
              <a:srgbClr val="4BACC6"/>
            </a:solidFill>
          </a:ln>
        </p:spPr>
        <p:style>
          <a:lnRef idx="2">
            <a:schemeClr val="accent5"/>
          </a:lnRef>
          <a:fillRef idx="0">
            <a:schemeClr val="accent5"/>
          </a:fillRef>
          <a:effectRef idx="1">
            <a:schemeClr val="accent5"/>
          </a:effectRef>
          <a:fontRef idx="minor">
            <a:schemeClr val="tx1"/>
          </a:fontRef>
        </p:style>
      </p:cxnSp>
      <p:cxnSp>
        <p:nvCxnSpPr>
          <p:cNvPr id="90" name="直接连接符 89"/>
          <p:cNvCxnSpPr/>
          <p:nvPr/>
        </p:nvCxnSpPr>
        <p:spPr>
          <a:xfrm>
            <a:off x="6508115" y="1772285"/>
            <a:ext cx="464185" cy="0"/>
          </a:xfrm>
          <a:prstGeom prst="line">
            <a:avLst/>
          </a:prstGeom>
          <a:ln>
            <a:solidFill>
              <a:srgbClr val="4BACC6"/>
            </a:solidFill>
          </a:ln>
        </p:spPr>
        <p:style>
          <a:lnRef idx="2">
            <a:schemeClr val="accent5"/>
          </a:lnRef>
          <a:fillRef idx="0">
            <a:schemeClr val="accent5"/>
          </a:fillRef>
          <a:effectRef idx="1">
            <a:schemeClr val="accent5"/>
          </a:effectRef>
          <a:fontRef idx="minor">
            <a:schemeClr val="tx1"/>
          </a:fontRef>
        </p:style>
      </p:cxnSp>
      <p:cxnSp>
        <p:nvCxnSpPr>
          <p:cNvPr id="91" name="直接连接符 90"/>
          <p:cNvCxnSpPr/>
          <p:nvPr/>
        </p:nvCxnSpPr>
        <p:spPr>
          <a:xfrm>
            <a:off x="6508115" y="2169160"/>
            <a:ext cx="464185" cy="0"/>
          </a:xfrm>
          <a:prstGeom prst="line">
            <a:avLst/>
          </a:prstGeom>
          <a:ln>
            <a:solidFill>
              <a:srgbClr val="4BACC6"/>
            </a:solidFill>
          </a:ln>
        </p:spPr>
        <p:style>
          <a:lnRef idx="2">
            <a:schemeClr val="accent5"/>
          </a:lnRef>
          <a:fillRef idx="0">
            <a:schemeClr val="accent5"/>
          </a:fillRef>
          <a:effectRef idx="1">
            <a:schemeClr val="accent5"/>
          </a:effectRef>
          <a:fontRef idx="minor">
            <a:schemeClr val="tx1"/>
          </a:fontRef>
        </p:style>
      </p:cxnSp>
      <p:cxnSp>
        <p:nvCxnSpPr>
          <p:cNvPr id="92" name="直接连接符 91"/>
          <p:cNvCxnSpPr/>
          <p:nvPr/>
        </p:nvCxnSpPr>
        <p:spPr>
          <a:xfrm>
            <a:off x="6508115" y="2606675"/>
            <a:ext cx="464185" cy="0"/>
          </a:xfrm>
          <a:prstGeom prst="line">
            <a:avLst/>
          </a:prstGeom>
          <a:ln>
            <a:solidFill>
              <a:srgbClr val="4BACC6"/>
            </a:solidFill>
          </a:ln>
        </p:spPr>
        <p:style>
          <a:lnRef idx="2">
            <a:schemeClr val="accent5"/>
          </a:lnRef>
          <a:fillRef idx="0">
            <a:schemeClr val="accent5"/>
          </a:fillRef>
          <a:effectRef idx="1">
            <a:schemeClr val="accent5"/>
          </a:effectRef>
          <a:fontRef idx="minor">
            <a:schemeClr val="tx1"/>
          </a:fontRef>
        </p:style>
      </p:cxnSp>
      <p:cxnSp>
        <p:nvCxnSpPr>
          <p:cNvPr id="93" name="直接连接符 92"/>
          <p:cNvCxnSpPr/>
          <p:nvPr/>
        </p:nvCxnSpPr>
        <p:spPr>
          <a:xfrm>
            <a:off x="6508115" y="2986405"/>
            <a:ext cx="464185" cy="0"/>
          </a:xfrm>
          <a:prstGeom prst="line">
            <a:avLst/>
          </a:prstGeom>
          <a:ln>
            <a:solidFill>
              <a:srgbClr val="4BACC6"/>
            </a:solidFill>
          </a:ln>
        </p:spPr>
        <p:style>
          <a:lnRef idx="2">
            <a:schemeClr val="accent5"/>
          </a:lnRef>
          <a:fillRef idx="0">
            <a:schemeClr val="accent5"/>
          </a:fillRef>
          <a:effectRef idx="1">
            <a:schemeClr val="accent5"/>
          </a:effectRef>
          <a:fontRef idx="minor">
            <a:schemeClr val="tx1"/>
          </a:fontRef>
        </p:style>
      </p:cxnSp>
      <p:cxnSp>
        <p:nvCxnSpPr>
          <p:cNvPr id="94" name="直接连接符 93"/>
          <p:cNvCxnSpPr/>
          <p:nvPr/>
        </p:nvCxnSpPr>
        <p:spPr>
          <a:xfrm>
            <a:off x="6508115" y="3354070"/>
            <a:ext cx="464185" cy="0"/>
          </a:xfrm>
          <a:prstGeom prst="line">
            <a:avLst/>
          </a:prstGeom>
          <a:ln>
            <a:solidFill>
              <a:srgbClr val="4BACC6"/>
            </a:solidFill>
          </a:ln>
        </p:spPr>
        <p:style>
          <a:lnRef idx="2">
            <a:schemeClr val="accent5"/>
          </a:lnRef>
          <a:fillRef idx="0">
            <a:schemeClr val="accent5"/>
          </a:fillRef>
          <a:effectRef idx="1">
            <a:schemeClr val="accent5"/>
          </a:effectRef>
          <a:fontRef idx="minor">
            <a:schemeClr val="tx1"/>
          </a:fontRef>
        </p:style>
      </p:cxnSp>
      <p:cxnSp>
        <p:nvCxnSpPr>
          <p:cNvPr id="95" name="直接连接符 94"/>
          <p:cNvCxnSpPr/>
          <p:nvPr/>
        </p:nvCxnSpPr>
        <p:spPr>
          <a:xfrm>
            <a:off x="6136640" y="4422775"/>
            <a:ext cx="368300" cy="0"/>
          </a:xfrm>
          <a:prstGeom prst="line">
            <a:avLst/>
          </a:prstGeom>
          <a:ln>
            <a:solidFill>
              <a:srgbClr val="F79646"/>
            </a:solidFill>
          </a:ln>
        </p:spPr>
        <p:style>
          <a:lnRef idx="2">
            <a:schemeClr val="accent5"/>
          </a:lnRef>
          <a:fillRef idx="0">
            <a:schemeClr val="accent5"/>
          </a:fillRef>
          <a:effectRef idx="1">
            <a:schemeClr val="accent5"/>
          </a:effectRef>
          <a:fontRef idx="minor">
            <a:schemeClr val="tx1"/>
          </a:fontRef>
        </p:style>
      </p:cxnSp>
      <p:cxnSp>
        <p:nvCxnSpPr>
          <p:cNvPr id="96" name="直接连接符 95"/>
          <p:cNvCxnSpPr/>
          <p:nvPr/>
        </p:nvCxnSpPr>
        <p:spPr>
          <a:xfrm>
            <a:off x="6508115" y="3813175"/>
            <a:ext cx="0" cy="1207135"/>
          </a:xfrm>
          <a:prstGeom prst="line">
            <a:avLst/>
          </a:prstGeom>
          <a:ln>
            <a:solidFill>
              <a:srgbClr val="F79646"/>
            </a:solidFill>
          </a:ln>
        </p:spPr>
        <p:style>
          <a:lnRef idx="2">
            <a:schemeClr val="accent5"/>
          </a:lnRef>
          <a:fillRef idx="0">
            <a:schemeClr val="accent5"/>
          </a:fillRef>
          <a:effectRef idx="1">
            <a:schemeClr val="accent5"/>
          </a:effectRef>
          <a:fontRef idx="minor">
            <a:schemeClr val="tx1"/>
          </a:fontRef>
        </p:style>
      </p:cxnSp>
      <p:cxnSp>
        <p:nvCxnSpPr>
          <p:cNvPr id="97" name="直接连接符 96"/>
          <p:cNvCxnSpPr/>
          <p:nvPr/>
        </p:nvCxnSpPr>
        <p:spPr>
          <a:xfrm>
            <a:off x="6504940" y="3816985"/>
            <a:ext cx="464185" cy="0"/>
          </a:xfrm>
          <a:prstGeom prst="line">
            <a:avLst/>
          </a:prstGeom>
          <a:ln>
            <a:solidFill>
              <a:srgbClr val="F79646"/>
            </a:solidFill>
          </a:ln>
        </p:spPr>
        <p:style>
          <a:lnRef idx="2">
            <a:schemeClr val="accent5"/>
          </a:lnRef>
          <a:fillRef idx="0">
            <a:schemeClr val="accent5"/>
          </a:fillRef>
          <a:effectRef idx="1">
            <a:schemeClr val="accent5"/>
          </a:effectRef>
          <a:fontRef idx="minor">
            <a:schemeClr val="tx1"/>
          </a:fontRef>
        </p:style>
      </p:cxnSp>
      <p:cxnSp>
        <p:nvCxnSpPr>
          <p:cNvPr id="98" name="直接连接符 97"/>
          <p:cNvCxnSpPr/>
          <p:nvPr/>
        </p:nvCxnSpPr>
        <p:spPr>
          <a:xfrm>
            <a:off x="6508115" y="4243070"/>
            <a:ext cx="464185" cy="0"/>
          </a:xfrm>
          <a:prstGeom prst="line">
            <a:avLst/>
          </a:prstGeom>
          <a:ln>
            <a:solidFill>
              <a:srgbClr val="F79646"/>
            </a:solidFill>
          </a:ln>
        </p:spPr>
        <p:style>
          <a:lnRef idx="2">
            <a:schemeClr val="accent5"/>
          </a:lnRef>
          <a:fillRef idx="0">
            <a:schemeClr val="accent5"/>
          </a:fillRef>
          <a:effectRef idx="1">
            <a:schemeClr val="accent5"/>
          </a:effectRef>
          <a:fontRef idx="minor">
            <a:schemeClr val="tx1"/>
          </a:fontRef>
        </p:style>
      </p:cxnSp>
      <p:cxnSp>
        <p:nvCxnSpPr>
          <p:cNvPr id="99" name="直接连接符 98"/>
          <p:cNvCxnSpPr/>
          <p:nvPr/>
        </p:nvCxnSpPr>
        <p:spPr>
          <a:xfrm>
            <a:off x="6504940" y="4606925"/>
            <a:ext cx="464185" cy="0"/>
          </a:xfrm>
          <a:prstGeom prst="line">
            <a:avLst/>
          </a:prstGeom>
          <a:ln>
            <a:solidFill>
              <a:srgbClr val="F79646"/>
            </a:solidFill>
          </a:ln>
        </p:spPr>
        <p:style>
          <a:lnRef idx="2">
            <a:schemeClr val="accent5"/>
          </a:lnRef>
          <a:fillRef idx="0">
            <a:schemeClr val="accent5"/>
          </a:fillRef>
          <a:effectRef idx="1">
            <a:schemeClr val="accent5"/>
          </a:effectRef>
          <a:fontRef idx="minor">
            <a:schemeClr val="tx1"/>
          </a:fontRef>
        </p:style>
      </p:cxnSp>
      <p:cxnSp>
        <p:nvCxnSpPr>
          <p:cNvPr id="100" name="直接连接符 99"/>
          <p:cNvCxnSpPr/>
          <p:nvPr/>
        </p:nvCxnSpPr>
        <p:spPr>
          <a:xfrm>
            <a:off x="6504940" y="5003165"/>
            <a:ext cx="464185" cy="0"/>
          </a:xfrm>
          <a:prstGeom prst="line">
            <a:avLst/>
          </a:prstGeom>
          <a:ln>
            <a:solidFill>
              <a:srgbClr val="F79646"/>
            </a:solidFill>
          </a:ln>
        </p:spPr>
        <p:style>
          <a:lnRef idx="2">
            <a:schemeClr val="accent5"/>
          </a:lnRef>
          <a:fillRef idx="0">
            <a:schemeClr val="accent5"/>
          </a:fillRef>
          <a:effectRef idx="1">
            <a:schemeClr val="accent5"/>
          </a:effectRef>
          <a:fontRef idx="minor">
            <a:schemeClr val="tx1"/>
          </a:fontRef>
        </p:style>
      </p:cxnSp>
      <p:cxnSp>
        <p:nvCxnSpPr>
          <p:cNvPr id="101" name="直接连接符 100"/>
          <p:cNvCxnSpPr/>
          <p:nvPr/>
        </p:nvCxnSpPr>
        <p:spPr>
          <a:xfrm>
            <a:off x="4944110" y="5391150"/>
            <a:ext cx="2007235" cy="0"/>
          </a:xfrm>
          <a:prstGeom prst="line">
            <a:avLst/>
          </a:prstGeom>
          <a:ln>
            <a:solidFill>
              <a:srgbClr val="6D5488"/>
            </a:solidFill>
          </a:ln>
        </p:spPr>
        <p:style>
          <a:lnRef idx="2">
            <a:schemeClr val="accent2"/>
          </a:lnRef>
          <a:fillRef idx="0">
            <a:schemeClr val="accent2"/>
          </a:fillRef>
          <a:effectRef idx="1">
            <a:schemeClr val="accent2"/>
          </a:effectRef>
          <a:fontRef idx="minor">
            <a:schemeClr val="tx1"/>
          </a:fontRef>
        </p:style>
      </p:cxnSp>
      <p:cxnSp>
        <p:nvCxnSpPr>
          <p:cNvPr id="102" name="直接连接符 101"/>
          <p:cNvCxnSpPr/>
          <p:nvPr/>
        </p:nvCxnSpPr>
        <p:spPr>
          <a:xfrm>
            <a:off x="5902960" y="5391150"/>
            <a:ext cx="0" cy="814705"/>
          </a:xfrm>
          <a:prstGeom prst="line">
            <a:avLst/>
          </a:prstGeom>
          <a:ln>
            <a:solidFill>
              <a:srgbClr val="6D5488"/>
            </a:solidFill>
          </a:ln>
        </p:spPr>
        <p:style>
          <a:lnRef idx="2">
            <a:schemeClr val="accent5"/>
          </a:lnRef>
          <a:fillRef idx="0">
            <a:schemeClr val="accent5"/>
          </a:fillRef>
          <a:effectRef idx="1">
            <a:schemeClr val="accent5"/>
          </a:effectRef>
          <a:fontRef idx="minor">
            <a:schemeClr val="tx1"/>
          </a:fontRef>
        </p:style>
      </p:cxnSp>
      <p:cxnSp>
        <p:nvCxnSpPr>
          <p:cNvPr id="103" name="直接连接符 102"/>
          <p:cNvCxnSpPr>
            <a:endCxn id="67" idx="1"/>
          </p:cNvCxnSpPr>
          <p:nvPr/>
        </p:nvCxnSpPr>
        <p:spPr>
          <a:xfrm>
            <a:off x="5902960" y="5801360"/>
            <a:ext cx="1069340" cy="0"/>
          </a:xfrm>
          <a:prstGeom prst="line">
            <a:avLst/>
          </a:prstGeom>
          <a:ln>
            <a:solidFill>
              <a:srgbClr val="6D5488"/>
            </a:solidFill>
          </a:ln>
        </p:spPr>
        <p:style>
          <a:lnRef idx="2">
            <a:schemeClr val="accent5"/>
          </a:lnRef>
          <a:fillRef idx="0">
            <a:schemeClr val="accent5"/>
          </a:fillRef>
          <a:effectRef idx="1">
            <a:schemeClr val="accent5"/>
          </a:effectRef>
          <a:fontRef idx="minor">
            <a:schemeClr val="tx1"/>
          </a:fontRef>
        </p:style>
      </p:cxnSp>
      <p:cxnSp>
        <p:nvCxnSpPr>
          <p:cNvPr id="104" name="直接连接符 103"/>
          <p:cNvCxnSpPr/>
          <p:nvPr/>
        </p:nvCxnSpPr>
        <p:spPr>
          <a:xfrm>
            <a:off x="5882005" y="6197600"/>
            <a:ext cx="1069340" cy="0"/>
          </a:xfrm>
          <a:prstGeom prst="line">
            <a:avLst/>
          </a:prstGeom>
          <a:ln>
            <a:solidFill>
              <a:srgbClr val="6D5488"/>
            </a:solidFill>
          </a:ln>
        </p:spPr>
        <p:style>
          <a:lnRef idx="2">
            <a:schemeClr val="accent5"/>
          </a:lnRef>
          <a:fillRef idx="0">
            <a:schemeClr val="accent5"/>
          </a:fillRef>
          <a:effectRef idx="1">
            <a:schemeClr val="accent5"/>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500"/>
                                        <p:tgtEl>
                                          <p:spTgt spid="2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29"/>
                                        </p:tgtEl>
                                        <p:attrNameLst>
                                          <p:attrName>style.visibility</p:attrName>
                                        </p:attrNameLst>
                                      </p:cBhvr>
                                      <p:to>
                                        <p:strVal val="visible"/>
                                      </p:to>
                                    </p:set>
                                    <p:animEffect transition="in" filter="fade">
                                      <p:cBhvr>
                                        <p:cTn id="56" dur="500"/>
                                        <p:tgtEl>
                                          <p:spTgt spid="12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30"/>
                                        </p:tgtEl>
                                        <p:attrNameLst>
                                          <p:attrName>style.visibility</p:attrName>
                                        </p:attrNameLst>
                                      </p:cBhvr>
                                      <p:to>
                                        <p:strVal val="visible"/>
                                      </p:to>
                                    </p:set>
                                    <p:animEffect transition="in" filter="fade">
                                      <p:cBhvr>
                                        <p:cTn id="59" dur="500"/>
                                        <p:tgtEl>
                                          <p:spTgt spid="130"/>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35"/>
                                        </p:tgtEl>
                                        <p:attrNameLst>
                                          <p:attrName>style.visibility</p:attrName>
                                        </p:attrNameLst>
                                      </p:cBhvr>
                                      <p:to>
                                        <p:strVal val="visible"/>
                                      </p:to>
                                    </p:set>
                                    <p:animEffect transition="in" filter="fade">
                                      <p:cBhvr>
                                        <p:cTn id="62" dur="500"/>
                                        <p:tgtEl>
                                          <p:spTgt spid="135"/>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34"/>
                                        </p:tgtEl>
                                        <p:attrNameLst>
                                          <p:attrName>style.visibility</p:attrName>
                                        </p:attrNameLst>
                                      </p:cBhvr>
                                      <p:to>
                                        <p:strVal val="visible"/>
                                      </p:to>
                                    </p:set>
                                    <p:animEffect transition="in" filter="fade">
                                      <p:cBhvr>
                                        <p:cTn id="65" dur="500"/>
                                        <p:tgtEl>
                                          <p:spTgt spid="134"/>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33"/>
                                        </p:tgtEl>
                                        <p:attrNameLst>
                                          <p:attrName>style.visibility</p:attrName>
                                        </p:attrNameLst>
                                      </p:cBhvr>
                                      <p:to>
                                        <p:strVal val="visible"/>
                                      </p:to>
                                    </p:set>
                                    <p:animEffect transition="in" filter="fade">
                                      <p:cBhvr>
                                        <p:cTn id="68" dur="500"/>
                                        <p:tgtEl>
                                          <p:spTgt spid="133"/>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32"/>
                                        </p:tgtEl>
                                        <p:attrNameLst>
                                          <p:attrName>style.visibility</p:attrName>
                                        </p:attrNameLst>
                                      </p:cBhvr>
                                      <p:to>
                                        <p:strVal val="visible"/>
                                      </p:to>
                                    </p:set>
                                    <p:animEffect transition="in" filter="fade">
                                      <p:cBhvr>
                                        <p:cTn id="71" dur="500"/>
                                        <p:tgtEl>
                                          <p:spTgt spid="132"/>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31"/>
                                        </p:tgtEl>
                                        <p:attrNameLst>
                                          <p:attrName>style.visibility</p:attrName>
                                        </p:attrNameLst>
                                      </p:cBhvr>
                                      <p:to>
                                        <p:strVal val="visible"/>
                                      </p:to>
                                    </p:set>
                                    <p:animEffect transition="in" filter="fade">
                                      <p:cBhvr>
                                        <p:cTn id="74" dur="500"/>
                                        <p:tgtEl>
                                          <p:spTgt spid="131"/>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36"/>
                                        </p:tgtEl>
                                        <p:attrNameLst>
                                          <p:attrName>style.visibility</p:attrName>
                                        </p:attrNameLst>
                                      </p:cBhvr>
                                      <p:to>
                                        <p:strVal val="visible"/>
                                      </p:to>
                                    </p:set>
                                    <p:animEffect transition="in" filter="fade">
                                      <p:cBhvr>
                                        <p:cTn id="77" dur="500"/>
                                        <p:tgtEl>
                                          <p:spTgt spid="136"/>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37"/>
                                        </p:tgtEl>
                                        <p:attrNameLst>
                                          <p:attrName>style.visibility</p:attrName>
                                        </p:attrNameLst>
                                      </p:cBhvr>
                                      <p:to>
                                        <p:strVal val="visible"/>
                                      </p:to>
                                    </p:set>
                                    <p:animEffect transition="in" filter="fade">
                                      <p:cBhvr>
                                        <p:cTn id="80" dur="500"/>
                                        <p:tgtEl>
                                          <p:spTgt spid="137"/>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138"/>
                                        </p:tgtEl>
                                        <p:attrNameLst>
                                          <p:attrName>style.visibility</p:attrName>
                                        </p:attrNameLst>
                                      </p:cBhvr>
                                      <p:to>
                                        <p:strVal val="visible"/>
                                      </p:to>
                                    </p:set>
                                    <p:animEffect transition="in" filter="fade">
                                      <p:cBhvr>
                                        <p:cTn id="83" dur="500"/>
                                        <p:tgtEl>
                                          <p:spTgt spid="138"/>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39"/>
                                        </p:tgtEl>
                                        <p:attrNameLst>
                                          <p:attrName>style.visibility</p:attrName>
                                        </p:attrNameLst>
                                      </p:cBhvr>
                                      <p:to>
                                        <p:strVal val="visible"/>
                                      </p:to>
                                    </p:set>
                                    <p:animEffect transition="in" filter="fade">
                                      <p:cBhvr>
                                        <p:cTn id="86" dur="500"/>
                                        <p:tgtEl>
                                          <p:spTgt spid="139"/>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57"/>
                                        </p:tgtEl>
                                        <p:attrNameLst>
                                          <p:attrName>style.visibility</p:attrName>
                                        </p:attrNameLst>
                                      </p:cBhvr>
                                      <p:to>
                                        <p:strVal val="visible"/>
                                      </p:to>
                                    </p:set>
                                    <p:animEffect transition="in" filter="fade">
                                      <p:cBhvr>
                                        <p:cTn id="89" dur="500"/>
                                        <p:tgtEl>
                                          <p:spTgt spid="57"/>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58"/>
                                        </p:tgtEl>
                                        <p:attrNameLst>
                                          <p:attrName>style.visibility</p:attrName>
                                        </p:attrNameLst>
                                      </p:cBhvr>
                                      <p:to>
                                        <p:strVal val="visible"/>
                                      </p:to>
                                    </p:set>
                                    <p:animEffect transition="in" filter="fade">
                                      <p:cBhvr>
                                        <p:cTn id="92" dur="500"/>
                                        <p:tgtEl>
                                          <p:spTgt spid="58"/>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66"/>
                                        </p:tgtEl>
                                        <p:attrNameLst>
                                          <p:attrName>style.visibility</p:attrName>
                                        </p:attrNameLst>
                                      </p:cBhvr>
                                      <p:to>
                                        <p:strVal val="visible"/>
                                      </p:to>
                                    </p:set>
                                    <p:animEffect transition="in" filter="fade">
                                      <p:cBhvr>
                                        <p:cTn id="95" dur="500"/>
                                        <p:tgtEl>
                                          <p:spTgt spid="66"/>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67"/>
                                        </p:tgtEl>
                                        <p:attrNameLst>
                                          <p:attrName>style.visibility</p:attrName>
                                        </p:attrNameLst>
                                      </p:cBhvr>
                                      <p:to>
                                        <p:strVal val="visible"/>
                                      </p:to>
                                    </p:set>
                                    <p:animEffect transition="in" filter="fade">
                                      <p:cBhvr>
                                        <p:cTn id="98" dur="500"/>
                                        <p:tgtEl>
                                          <p:spTgt spid="67"/>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71"/>
                                        </p:tgtEl>
                                        <p:attrNameLst>
                                          <p:attrName>style.visibility</p:attrName>
                                        </p:attrNameLst>
                                      </p:cBhvr>
                                      <p:to>
                                        <p:strVal val="visible"/>
                                      </p:to>
                                    </p:set>
                                    <p:animEffect transition="in" filter="fade">
                                      <p:cBhvr>
                                        <p:cTn id="101" dur="500"/>
                                        <p:tgtEl>
                                          <p:spTgt spid="71"/>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3"/>
                                        </p:tgtEl>
                                        <p:attrNameLst>
                                          <p:attrName>style.visibility</p:attrName>
                                        </p:attrNameLst>
                                      </p:cBhvr>
                                      <p:to>
                                        <p:strVal val="visible"/>
                                      </p:to>
                                    </p:set>
                                    <p:animEffect transition="in" filter="fade">
                                      <p:cBhvr>
                                        <p:cTn id="10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9" grpId="0" bldLvl="0" animBg="1"/>
      <p:bldP spid="10" grpId="0" bldLvl="0" animBg="1"/>
      <p:bldP spid="11" grpId="0" bldLvl="0" animBg="1"/>
      <p:bldP spid="12" grpId="0" bldLvl="0" animBg="1"/>
      <p:bldP spid="13" grpId="0" bldLvl="0" animBg="1"/>
      <p:bldP spid="14" grpId="0" bldLvl="0" animBg="1"/>
      <p:bldP spid="15" grpId="0" bldLvl="0" animBg="1"/>
      <p:bldP spid="16" grpId="0" bldLvl="0" animBg="1"/>
      <p:bldP spid="17" grpId="0" bldLvl="0" animBg="1"/>
      <p:bldP spid="18" grpId="0" bldLvl="0" animBg="1"/>
      <p:bldP spid="19" grpId="0" bldLvl="0" animBg="1"/>
      <p:bldP spid="20" grpId="0" bldLvl="0" animBg="1"/>
      <p:bldP spid="21" grpId="0" bldLvl="0" animBg="1"/>
      <p:bldP spid="129" grpId="0" bldLvl="0" animBg="1"/>
      <p:bldP spid="130" grpId="0" bldLvl="0" animBg="1"/>
      <p:bldP spid="131" grpId="0" bldLvl="0" animBg="1"/>
      <p:bldP spid="132" grpId="0" bldLvl="0" animBg="1"/>
      <p:bldP spid="133" grpId="0" bldLvl="0" animBg="1"/>
      <p:bldP spid="134" grpId="0" bldLvl="0" animBg="1"/>
      <p:bldP spid="135" grpId="0" bldLvl="0" animBg="1"/>
      <p:bldP spid="136" grpId="0" bldLvl="0" animBg="1"/>
      <p:bldP spid="137" grpId="0" bldLvl="0" animBg="1"/>
      <p:bldP spid="138" grpId="0" bldLvl="0" animBg="1"/>
      <p:bldP spid="139" grpId="0" bldLvl="0" animBg="1"/>
      <p:bldP spid="57" grpId="0" bldLvl="0" animBg="1"/>
      <p:bldP spid="58" grpId="0" bldLvl="0" animBg="1"/>
      <p:bldP spid="66" grpId="0" bldLvl="0" animBg="1"/>
      <p:bldP spid="67" grpId="0" bldLvl="0" animBg="1"/>
      <p:bldP spid="71" grpId="0" bldLvl="0" animBg="1"/>
      <p:bldP spid="3"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50278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a:latin typeface="微软雅黑" panose="020B0503020204020204" pitchFamily="34" charset="-122"/>
                <a:ea typeface="微软雅黑" panose="020B0503020204020204" pitchFamily="34" charset="-122"/>
                <a:sym typeface="+mn-ea"/>
              </a:rPr>
              <a:t>按开发阶段分类</a:t>
            </a:r>
            <a:endParaRPr lang="zh-CN" altLang="en-US" sz="3600">
              <a:sym typeface="+mn-ea"/>
            </a:endParaRPr>
          </a:p>
        </p:txBody>
      </p:sp>
      <p:sp>
        <p:nvSpPr>
          <p:cNvPr id="26627" name="内容占位符 2"/>
          <p:cNvSpPr txBox="1"/>
          <p:nvPr/>
        </p:nvSpPr>
        <p:spPr bwMode="auto">
          <a:xfrm>
            <a:off x="31115" y="1072515"/>
            <a:ext cx="8783320" cy="509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marL="457200" lvl="1" indent="0" algn="just">
              <a:lnSpc>
                <a:spcPct val="140000"/>
              </a:lnSpc>
              <a:buNone/>
            </a:pPr>
            <a:r>
              <a:rPr lang="en-US" altLang="zh-CN" sz="2000" dirty="0" err="1">
                <a:solidFill>
                  <a:srgbClr val="C00000"/>
                </a:solidFill>
                <a:latin typeface="黑体" panose="02010609060101010101" pitchFamily="49" charset="-122"/>
                <a:cs typeface="Times New Roman" panose="02020603050405020304" pitchFamily="18" charset="0"/>
                <a:sym typeface="+mn-ea"/>
              </a:rPr>
              <a:t>单元测试</a:t>
            </a:r>
            <a:endParaRPr lang="en-US" altLang="zh-CN" sz="2000" dirty="0">
              <a:solidFill>
                <a:srgbClr val="000000"/>
              </a:solidFill>
              <a:latin typeface="黑体" panose="02010609060101010101" pitchFamily="49" charset="-122"/>
              <a:cs typeface="Times New Roman" panose="02020603050405020304" pitchFamily="18" charset="0"/>
            </a:endParaRPr>
          </a:p>
          <a:p>
            <a:pPr lvl="1" indent="0">
              <a:lnSpc>
                <a:spcPct val="140000"/>
              </a:lnSpc>
              <a:buNone/>
            </a:pPr>
            <a:r>
              <a:rPr lang="en-US" altLang="zh-CN" sz="2000" dirty="0" err="1">
                <a:solidFill>
                  <a:srgbClr val="000000"/>
                </a:solidFill>
                <a:latin typeface="黑体" panose="02010609060101010101" pitchFamily="49" charset="-122"/>
                <a:cs typeface="Times New Roman" panose="02020603050405020304" pitchFamily="18" charset="0"/>
                <a:sym typeface="+mn-ea"/>
              </a:rPr>
              <a:t>又称模块测试</a:t>
            </a:r>
            <a:r>
              <a:rPr lang="zh-CN" altLang="en-US" sz="2000" dirty="0">
                <a:solidFill>
                  <a:srgbClr val="000000"/>
                </a:solidFill>
                <a:latin typeface="黑体" panose="02010609060101010101" pitchFamily="49" charset="-122"/>
                <a:cs typeface="Times New Roman" panose="02020603050405020304" pitchFamily="18" charset="0"/>
                <a:sym typeface="+mn-ea"/>
              </a:rPr>
              <a:t>，</a:t>
            </a:r>
            <a:r>
              <a:rPr lang="en-US" altLang="zh-CN" sz="2000" dirty="0" err="1">
                <a:latin typeface="黑体" panose="02010609060101010101" pitchFamily="49" charset="-122"/>
                <a:cs typeface="Times New Roman" panose="02020603050405020304" pitchFamily="18" charset="0"/>
                <a:sym typeface="+mn-ea"/>
              </a:rPr>
              <a:t>针对软件设计中的最小单位</a:t>
            </a:r>
            <a:r>
              <a:rPr lang="en-US" altLang="zh-CN" sz="2000" dirty="0">
                <a:latin typeface="黑体" panose="02010609060101010101" pitchFamily="49" charset="-122"/>
                <a:cs typeface="Times New Roman" panose="02020603050405020304" pitchFamily="18" charset="0"/>
                <a:sym typeface="+mn-ea"/>
              </a:rPr>
              <a:t>——</a:t>
            </a:r>
            <a:r>
              <a:rPr lang="en-US" altLang="zh-CN" sz="2000" dirty="0" err="1">
                <a:latin typeface="黑体" panose="02010609060101010101" pitchFamily="49" charset="-122"/>
                <a:cs typeface="Times New Roman" panose="02020603050405020304" pitchFamily="18" charset="0"/>
                <a:sym typeface="+mn-ea"/>
              </a:rPr>
              <a:t>程序模块</a:t>
            </a:r>
            <a:r>
              <a:rPr lang="zh-CN" altLang="en-US" sz="2000" dirty="0">
                <a:latin typeface="黑体" panose="02010609060101010101" pitchFamily="49" charset="-122"/>
                <a:cs typeface="Times New Roman" panose="02020603050405020304" pitchFamily="18" charset="0"/>
                <a:sym typeface="+mn-ea"/>
              </a:rPr>
              <a:t>，</a:t>
            </a:r>
            <a:r>
              <a:rPr lang="en-US" altLang="zh-CN" sz="2000" dirty="0" err="1">
                <a:solidFill>
                  <a:srgbClr val="000000"/>
                </a:solidFill>
                <a:latin typeface="黑体" panose="02010609060101010101" pitchFamily="49" charset="-122"/>
                <a:cs typeface="Times New Roman" panose="02020603050405020304" pitchFamily="18" charset="0"/>
                <a:sym typeface="+mn-ea"/>
              </a:rPr>
              <a:t>进行正确性检查的测试工作</a:t>
            </a:r>
            <a:r>
              <a:rPr lang="zh-CN" altLang="en-US" sz="2000" dirty="0">
                <a:solidFill>
                  <a:srgbClr val="000000"/>
                </a:solidFill>
                <a:latin typeface="黑体" panose="02010609060101010101" pitchFamily="49" charset="-122"/>
                <a:cs typeface="Times New Roman" panose="02020603050405020304" pitchFamily="18" charset="0"/>
                <a:sym typeface="+mn-ea"/>
              </a:rPr>
              <a:t>。</a:t>
            </a:r>
            <a:r>
              <a:rPr lang="en-US" altLang="zh-CN" sz="2000" dirty="0" err="1">
                <a:solidFill>
                  <a:srgbClr val="000000"/>
                </a:solidFill>
                <a:latin typeface="黑体" panose="02010609060101010101" pitchFamily="49" charset="-122"/>
                <a:cs typeface="Times New Roman" panose="02020603050405020304" pitchFamily="18" charset="0"/>
                <a:sym typeface="+mn-ea"/>
              </a:rPr>
              <a:t>单元测试需要从程序的内部结构出发设计测试用例</a:t>
            </a:r>
            <a:r>
              <a:rPr lang="zh-CN" altLang="en-US" sz="2000" dirty="0">
                <a:solidFill>
                  <a:srgbClr val="000000"/>
                </a:solidFill>
                <a:latin typeface="黑体" panose="02010609060101010101" pitchFamily="49" charset="-122"/>
                <a:cs typeface="Times New Roman" panose="02020603050405020304" pitchFamily="18" charset="0"/>
                <a:sym typeface="+mn-ea"/>
              </a:rPr>
              <a:t>。</a:t>
            </a:r>
            <a:r>
              <a:rPr lang="en-US" altLang="zh-CN" sz="2000" dirty="0" err="1">
                <a:solidFill>
                  <a:srgbClr val="000000"/>
                </a:solidFill>
                <a:latin typeface="黑体" panose="02010609060101010101" pitchFamily="49" charset="-122"/>
                <a:cs typeface="Times New Roman" panose="02020603050405020304" pitchFamily="18" charset="0"/>
                <a:sym typeface="+mn-ea"/>
              </a:rPr>
              <a:t>多个模块可以平行地独立进行单元测试</a:t>
            </a:r>
            <a:r>
              <a:rPr lang="en-US" altLang="zh-CN" sz="2000" dirty="0">
                <a:solidFill>
                  <a:srgbClr val="000000"/>
                </a:solidFill>
                <a:latin typeface="黑体" panose="02010609060101010101" pitchFamily="49" charset="-122"/>
                <a:cs typeface="Times New Roman" panose="02020603050405020304" pitchFamily="18" charset="0"/>
                <a:sym typeface="+mn-ea"/>
              </a:rPr>
              <a:t>。</a:t>
            </a:r>
            <a:endParaRPr lang="en-US" altLang="zh-CN" sz="2000" b="0" dirty="0">
              <a:solidFill>
                <a:srgbClr val="000000"/>
              </a:solidFill>
              <a:latin typeface="黑体" panose="02010609060101010101" pitchFamily="49" charset="-122"/>
              <a:cs typeface="Times New Roman" panose="02020603050405020304" pitchFamily="18" charset="0"/>
            </a:endParaRPr>
          </a:p>
          <a:p>
            <a:pPr lvl="1" indent="0">
              <a:lnSpc>
                <a:spcPct val="140000"/>
              </a:lnSpc>
              <a:buNone/>
            </a:pPr>
            <a:r>
              <a:rPr lang="en-US" altLang="zh-CN" sz="2000" dirty="0" err="1">
                <a:latin typeface="黑体" panose="02010609060101010101" pitchFamily="49" charset="-122"/>
                <a:cs typeface="Times New Roman" panose="02020603050405020304" pitchFamily="18" charset="0"/>
                <a:sym typeface="+mn-ea"/>
              </a:rPr>
              <a:t>单元定义</a:t>
            </a:r>
            <a:r>
              <a:rPr lang="zh-CN" altLang="en-US" sz="2000" dirty="0">
                <a:latin typeface="黑体" panose="02010609060101010101" pitchFamily="49" charset="-122"/>
                <a:cs typeface="Times New Roman" panose="02020603050405020304" pitchFamily="18" charset="0"/>
                <a:sym typeface="+mn-ea"/>
              </a:rPr>
              <a:t>：</a:t>
            </a:r>
            <a:r>
              <a:rPr lang="en-US" altLang="zh-CN" sz="2000" dirty="0">
                <a:solidFill>
                  <a:srgbClr val="000000"/>
                </a:solidFill>
                <a:latin typeface="黑体" panose="02010609060101010101" pitchFamily="49" charset="-122"/>
                <a:cs typeface="Times New Roman" panose="02020603050405020304" pitchFamily="18" charset="0"/>
                <a:sym typeface="+mn-ea"/>
              </a:rPr>
              <a:t>C中指一个函数，Java中指一个类，在图形化的软件中，单元一般指1个窗口，1个菜单。</a:t>
            </a:r>
            <a:endParaRPr lang="en-US" altLang="zh-CN" sz="2000" dirty="0">
              <a:latin typeface="黑体" panose="02010609060101010101" pitchFamily="49" charset="-122"/>
            </a:endParaRPr>
          </a:p>
          <a:p>
            <a:pPr lvl="1"/>
            <a:endParaRPr lang="en-US" altLang="zh-CN" sz="2000" b="0" dirty="0">
              <a:solidFill>
                <a:srgbClr val="000000"/>
              </a:solidFill>
              <a:latin typeface="黑体" panose="02010609060101010101" pitchFamily="49" charset="-122"/>
              <a:cs typeface="Times New Roman" panose="02020603050405020304" pitchFamily="18" charset="0"/>
            </a:endParaRPr>
          </a:p>
          <a:p>
            <a:pPr marL="457200" lvl="1" indent="0" algn="just">
              <a:buNone/>
            </a:pPr>
            <a:endParaRPr sz="2400" dirty="0">
              <a:sym typeface="+mn-ea"/>
            </a:endParaRPr>
          </a:p>
        </p:txBody>
      </p:sp>
      <p:grpSp>
        <p:nvGrpSpPr>
          <p:cNvPr id="12" name="组合 11"/>
          <p:cNvGrpSpPr/>
          <p:nvPr/>
        </p:nvGrpSpPr>
        <p:grpSpPr>
          <a:xfrm>
            <a:off x="755650" y="3842385"/>
            <a:ext cx="4723765" cy="2567940"/>
            <a:chOff x="1331913" y="2564904"/>
            <a:chExt cx="8254314" cy="348615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1913" y="2564904"/>
              <a:ext cx="8254314" cy="3486150"/>
            </a:xfrm>
            <a:prstGeom prst="rect">
              <a:avLst/>
            </a:prstGeom>
          </p:spPr>
        </p:pic>
        <p:sp>
          <p:nvSpPr>
            <p:cNvPr id="7" name="TextBox 1"/>
            <p:cNvSpPr txBox="1">
              <a:spLocks noChangeArrowheads="1"/>
            </p:cNvSpPr>
            <p:nvPr/>
          </p:nvSpPr>
          <p:spPr bwMode="auto">
            <a:xfrm>
              <a:off x="2995203" y="3716609"/>
              <a:ext cx="1702126" cy="462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2300"/>
                </a:lnSpc>
              </a:pPr>
              <a:r>
                <a:rPr lang="en-US" altLang="zh-CN" sz="1600" b="1" dirty="0" err="1">
                  <a:solidFill>
                    <a:srgbClr val="FF3300"/>
                  </a:solidFill>
                  <a:latin typeface="Times New Roman" panose="02020603050405020304" pitchFamily="18" charset="0"/>
                  <a:cs typeface="Times New Roman" panose="02020603050405020304" pitchFamily="18" charset="0"/>
                </a:rPr>
                <a:t>单元测试</a:t>
              </a:r>
              <a:endParaRPr lang="en-US" altLang="zh-CN" sz="1600" b="1" dirty="0">
                <a:solidFill>
                  <a:srgbClr val="FF3300"/>
                </a:solidFill>
                <a:latin typeface="Times New Roman" panose="02020603050405020304" pitchFamily="18" charset="0"/>
                <a:cs typeface="Times New Roman" panose="02020603050405020304" pitchFamily="18" charset="0"/>
              </a:endParaRPr>
            </a:p>
          </p:txBody>
        </p:sp>
        <p:sp>
          <p:nvSpPr>
            <p:cNvPr id="8" name="TextBox 1"/>
            <p:cNvSpPr txBox="1">
              <a:spLocks noChangeArrowheads="1"/>
            </p:cNvSpPr>
            <p:nvPr/>
          </p:nvSpPr>
          <p:spPr bwMode="auto">
            <a:xfrm>
              <a:off x="6380593" y="3807987"/>
              <a:ext cx="1748730" cy="462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2300"/>
                </a:lnSpc>
              </a:pPr>
              <a:r>
                <a:rPr lang="en-US" altLang="zh-CN" sz="1600" b="1" dirty="0" err="1">
                  <a:solidFill>
                    <a:srgbClr val="FFFFFF"/>
                  </a:solidFill>
                  <a:latin typeface="Times New Roman" panose="02020603050405020304" pitchFamily="18" charset="0"/>
                  <a:cs typeface="Times New Roman" panose="02020603050405020304" pitchFamily="18" charset="0"/>
                </a:rPr>
                <a:t>单元测试</a:t>
              </a:r>
              <a:endParaRPr lang="en-US" altLang="zh-CN" sz="1600" b="1" dirty="0">
                <a:solidFill>
                  <a:srgbClr val="FFFFFF"/>
                </a:solidFill>
                <a:latin typeface="Times New Roman" panose="02020603050405020304" pitchFamily="18" charset="0"/>
                <a:cs typeface="Times New Roman" panose="02020603050405020304" pitchFamily="18" charset="0"/>
              </a:endParaRPr>
            </a:p>
          </p:txBody>
        </p:sp>
        <p:sp>
          <p:nvSpPr>
            <p:cNvPr id="9" name="TextBox 1"/>
            <p:cNvSpPr txBox="1">
              <a:spLocks noChangeArrowheads="1"/>
            </p:cNvSpPr>
            <p:nvPr/>
          </p:nvSpPr>
          <p:spPr bwMode="auto">
            <a:xfrm>
              <a:off x="4578603" y="4652801"/>
              <a:ext cx="1554550" cy="462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2300"/>
                </a:lnSpc>
              </a:pPr>
              <a:r>
                <a:rPr lang="en-US" altLang="zh-CN" sz="1600" b="1" dirty="0" err="1">
                  <a:solidFill>
                    <a:srgbClr val="393939"/>
                  </a:solidFill>
                  <a:latin typeface="Times New Roman" panose="02020603050405020304" pitchFamily="18" charset="0"/>
                  <a:cs typeface="Times New Roman" panose="02020603050405020304" pitchFamily="18" charset="0"/>
                </a:rPr>
                <a:t>单元测试</a:t>
              </a:r>
              <a:endParaRPr lang="en-US" altLang="zh-CN" sz="1600" b="1" dirty="0">
                <a:solidFill>
                  <a:srgbClr val="393939"/>
                </a:solidFill>
                <a:latin typeface="Times New Roman" panose="02020603050405020304" pitchFamily="18" charset="0"/>
                <a:cs typeface="Times New Roman" panose="02020603050405020304" pitchFamily="18" charset="0"/>
              </a:endParaRPr>
            </a:p>
          </p:txBody>
        </p:sp>
        <p:sp>
          <p:nvSpPr>
            <p:cNvPr id="10" name="TextBox 1"/>
            <p:cNvSpPr txBox="1">
              <a:spLocks noChangeArrowheads="1"/>
            </p:cNvSpPr>
            <p:nvPr/>
          </p:nvSpPr>
          <p:spPr bwMode="auto">
            <a:xfrm>
              <a:off x="1553833" y="4941589"/>
              <a:ext cx="1821963" cy="462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2300"/>
                </a:lnSpc>
              </a:pPr>
              <a:r>
                <a:rPr lang="en-US" altLang="zh-CN" sz="1600" b="1">
                  <a:solidFill>
                    <a:srgbClr val="FFFF00"/>
                  </a:solidFill>
                  <a:latin typeface="Times New Roman" panose="02020603050405020304" pitchFamily="18" charset="0"/>
                  <a:cs typeface="Times New Roman" panose="02020603050405020304" pitchFamily="18" charset="0"/>
                </a:rPr>
                <a:t>单元测试</a:t>
              </a:r>
            </a:p>
          </p:txBody>
        </p:sp>
        <p:sp>
          <p:nvSpPr>
            <p:cNvPr id="11" name="TextBox 1"/>
            <p:cNvSpPr txBox="1">
              <a:spLocks noChangeArrowheads="1"/>
            </p:cNvSpPr>
            <p:nvPr/>
          </p:nvSpPr>
          <p:spPr bwMode="auto">
            <a:xfrm>
              <a:off x="7222779" y="4941589"/>
              <a:ext cx="1734305" cy="462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2300"/>
                </a:lnSpc>
              </a:pPr>
              <a:r>
                <a:rPr lang="en-US" altLang="zh-CN" sz="1600" b="1" dirty="0" err="1">
                  <a:solidFill>
                    <a:srgbClr val="65FF33"/>
                  </a:solidFill>
                  <a:latin typeface="Times New Roman" panose="02020603050405020304" pitchFamily="18" charset="0"/>
                  <a:cs typeface="Times New Roman" panose="02020603050405020304" pitchFamily="18" charset="0"/>
                </a:rPr>
                <a:t>单元测试</a:t>
              </a:r>
              <a:endParaRPr lang="en-US" altLang="zh-CN" sz="1600" b="1" dirty="0">
                <a:solidFill>
                  <a:srgbClr val="65FF33"/>
                </a:solidFill>
                <a:latin typeface="Times New Roman" panose="02020603050405020304" pitchFamily="18" charset="0"/>
                <a:cs typeface="Times New Roman" panose="02020603050405020304" pitchFamily="18" charset="0"/>
              </a:endParaRPr>
            </a:p>
          </p:txBody>
        </p:sp>
      </p:grpSp>
      <p:sp>
        <p:nvSpPr>
          <p:cNvPr id="13" name="矩形 12"/>
          <p:cNvSpPr/>
          <p:nvPr/>
        </p:nvSpPr>
        <p:spPr>
          <a:xfrm>
            <a:off x="5107368" y="3665691"/>
            <a:ext cx="3960000" cy="2687955"/>
          </a:xfrm>
          <a:prstGeom prst="rect">
            <a:avLst/>
          </a:prstGeom>
        </p:spPr>
        <p:txBody>
          <a:bodyPr wrap="square">
            <a:spAutoFit/>
          </a:bodyPr>
          <a:lstStyle/>
          <a:p>
            <a:pPr marL="647700" lvl="1" indent="-360045" algn="just">
              <a:lnSpc>
                <a:spcPct val="110000"/>
              </a:lnSpc>
              <a:spcBef>
                <a:spcPts val="600"/>
              </a:spcBef>
              <a:spcAft>
                <a:spcPts val="600"/>
              </a:spcAft>
              <a:buClr>
                <a:srgbClr val="0070C0"/>
              </a:buClr>
              <a:buFont typeface="Wingdings" panose="05000000000000000000" pitchFamily="2" charset="2"/>
              <a:buChar char="Ø"/>
            </a:pPr>
            <a:r>
              <a:rPr lang="en-US" altLang="zh-CN" dirty="0">
                <a:solidFill>
                  <a:srgbClr val="000000"/>
                </a:solidFill>
                <a:latin typeface="黑体" panose="02010609060101010101" pitchFamily="49" charset="-122"/>
                <a:ea typeface="黑体" panose="02010609060101010101" pitchFamily="49" charset="-122"/>
                <a:cs typeface="Times New Roman" panose="02020603050405020304" pitchFamily="18" charset="0"/>
              </a:rPr>
              <a:t>1.什么时候进行单元测试？</a:t>
            </a:r>
          </a:p>
          <a:p>
            <a:pPr marL="647700" lvl="1" indent="-360045" algn="just">
              <a:lnSpc>
                <a:spcPct val="110000"/>
              </a:lnSpc>
              <a:spcBef>
                <a:spcPts val="600"/>
              </a:spcBef>
              <a:spcAft>
                <a:spcPts val="600"/>
              </a:spcAft>
              <a:buClr>
                <a:srgbClr val="0070C0"/>
              </a:buClr>
              <a:buFont typeface="Wingdings" panose="05000000000000000000" pitchFamily="2" charset="2"/>
              <a:buChar char="Ø"/>
            </a:pPr>
            <a:r>
              <a:rPr lang="en-US" altLang="zh-CN" dirty="0">
                <a:solidFill>
                  <a:srgbClr val="000000"/>
                </a:solidFill>
                <a:latin typeface="黑体" panose="02010609060101010101" pitchFamily="49" charset="-122"/>
                <a:ea typeface="黑体" panose="02010609060101010101" pitchFamily="49" charset="-122"/>
                <a:cs typeface="Times New Roman" panose="02020603050405020304" pitchFamily="18" charset="0"/>
              </a:rPr>
              <a:t>2.由谁来做单元测试？</a:t>
            </a:r>
          </a:p>
          <a:p>
            <a:pPr marL="647700" lvl="1" indent="-360045" algn="just">
              <a:lnSpc>
                <a:spcPct val="110000"/>
              </a:lnSpc>
              <a:spcBef>
                <a:spcPts val="600"/>
              </a:spcBef>
              <a:spcAft>
                <a:spcPts val="600"/>
              </a:spcAft>
              <a:buClr>
                <a:srgbClr val="0070C0"/>
              </a:buClr>
              <a:buFont typeface="Wingdings" panose="05000000000000000000" pitchFamily="2" charset="2"/>
              <a:buChar char="Ø"/>
              <a:defRPr/>
            </a:pPr>
            <a:r>
              <a:rPr lang="en-US" altLang="zh-CN" dirty="0">
                <a:solidFill>
                  <a:srgbClr val="000000"/>
                </a:solidFill>
                <a:latin typeface="黑体" panose="02010609060101010101" pitchFamily="49" charset="-122"/>
                <a:ea typeface="黑体" panose="02010609060101010101" pitchFamily="49" charset="-122"/>
                <a:cs typeface="Times New Roman" panose="02020603050405020304" pitchFamily="18" charset="0"/>
              </a:rPr>
              <a:t>3.单元测试的依据？</a:t>
            </a:r>
          </a:p>
          <a:p>
            <a:pPr marL="647700" lvl="1" indent="-360045" algn="just">
              <a:lnSpc>
                <a:spcPct val="110000"/>
              </a:lnSpc>
              <a:spcBef>
                <a:spcPts val="600"/>
              </a:spcBef>
              <a:spcAft>
                <a:spcPts val="600"/>
              </a:spcAft>
              <a:buClr>
                <a:srgbClr val="0070C0"/>
              </a:buClr>
              <a:buFont typeface="Wingdings" panose="05000000000000000000" pitchFamily="2" charset="2"/>
              <a:buChar char="Ø"/>
              <a:defRPr/>
            </a:pPr>
            <a:r>
              <a:rPr lang="en-US" altLang="zh-CN" dirty="0">
                <a:solidFill>
                  <a:srgbClr val="000000"/>
                </a:solidFill>
                <a:latin typeface="黑体" panose="02010609060101010101" pitchFamily="49" charset="-122"/>
                <a:ea typeface="黑体" panose="02010609060101010101" pitchFamily="49" charset="-122"/>
                <a:cs typeface="Times New Roman" panose="02020603050405020304" pitchFamily="18" charset="0"/>
              </a:rPr>
              <a:t>4.单元测试的通过标准？</a:t>
            </a:r>
          </a:p>
          <a:p>
            <a:pPr marL="647700" lvl="1" indent="-360045" algn="just">
              <a:lnSpc>
                <a:spcPct val="110000"/>
              </a:lnSpc>
              <a:spcBef>
                <a:spcPts val="600"/>
              </a:spcBef>
              <a:spcAft>
                <a:spcPts val="600"/>
              </a:spcAft>
              <a:buClr>
                <a:srgbClr val="0070C0"/>
              </a:buClr>
              <a:buFont typeface="Wingdings" panose="05000000000000000000" pitchFamily="2" charset="2"/>
              <a:buChar char="Ø"/>
              <a:defRPr/>
            </a:pPr>
            <a:r>
              <a:rPr lang="en-US" altLang="zh-CN" dirty="0">
                <a:solidFill>
                  <a:srgbClr val="000000"/>
                </a:solidFill>
                <a:latin typeface="黑体" panose="02010609060101010101" pitchFamily="49" charset="-122"/>
                <a:ea typeface="黑体" panose="02010609060101010101" pitchFamily="49" charset="-122"/>
                <a:cs typeface="Times New Roman" panose="02020603050405020304" pitchFamily="18" charset="0"/>
              </a:rPr>
              <a:t>5.国内单元测试的现状？</a:t>
            </a:r>
          </a:p>
          <a:p>
            <a:pPr marL="647700" lvl="1" indent="-360045" algn="just">
              <a:lnSpc>
                <a:spcPct val="110000"/>
              </a:lnSpc>
              <a:spcBef>
                <a:spcPts val="600"/>
              </a:spcBef>
              <a:spcAft>
                <a:spcPts val="600"/>
              </a:spcAft>
              <a:buClr>
                <a:srgbClr val="0070C0"/>
              </a:buClr>
              <a:buFont typeface="Wingdings" panose="05000000000000000000" pitchFamily="2" charset="2"/>
              <a:buChar char="Ø"/>
              <a:defRPr/>
            </a:pPr>
            <a:r>
              <a:rPr lang="en-US" altLang="zh-CN" dirty="0">
                <a:solidFill>
                  <a:srgbClr val="000000"/>
                </a:solidFill>
                <a:latin typeface="黑体" panose="02010609060101010101" pitchFamily="49" charset="-122"/>
                <a:ea typeface="黑体" panose="02010609060101010101" pitchFamily="49" charset="-122"/>
                <a:cs typeface="Times New Roman" panose="02020603050405020304" pitchFamily="18" charset="0"/>
              </a:rPr>
              <a:t>6.如何进行单元测试?</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64629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a:latin typeface="微软雅黑" panose="020B0503020204020204" pitchFamily="34" charset="-122"/>
                <a:ea typeface="微软雅黑" panose="020B0503020204020204" pitchFamily="34" charset="-122"/>
                <a:sym typeface="+mn-ea"/>
              </a:rPr>
              <a:t>按开发阶段分类</a:t>
            </a:r>
          </a:p>
        </p:txBody>
      </p:sp>
      <p:sp>
        <p:nvSpPr>
          <p:cNvPr id="26627" name="内容占位符 2"/>
          <p:cNvSpPr txBox="1"/>
          <p:nvPr/>
        </p:nvSpPr>
        <p:spPr bwMode="auto">
          <a:xfrm>
            <a:off x="457200" y="1221740"/>
            <a:ext cx="8229600" cy="509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just">
              <a:lnSpc>
                <a:spcPct val="140000"/>
              </a:lnSpc>
            </a:pPr>
            <a:r>
              <a:rPr lang="en-US" altLang="zh-CN" sz="2000" dirty="0" err="1">
                <a:solidFill>
                  <a:srgbClr val="C00000"/>
                </a:solidFill>
                <a:latin typeface="黑体" panose="02010609060101010101" pitchFamily="49" charset="-122"/>
                <a:cs typeface="Times New Roman" panose="02020603050405020304" pitchFamily="18" charset="0"/>
                <a:sym typeface="+mn-ea"/>
              </a:rPr>
              <a:t>集成测试</a:t>
            </a:r>
            <a:endParaRPr lang="en-US" altLang="zh-CN" sz="2000" dirty="0">
              <a:solidFill>
                <a:srgbClr val="C00000"/>
              </a:solidFill>
              <a:latin typeface="黑体" panose="02010609060101010101" pitchFamily="49" charset="-122"/>
              <a:cs typeface="Times New Roman" panose="02020603050405020304" pitchFamily="18" charset="0"/>
            </a:endParaRPr>
          </a:p>
          <a:p>
            <a:pPr lvl="1">
              <a:lnSpc>
                <a:spcPct val="140000"/>
              </a:lnSpc>
            </a:pPr>
            <a:r>
              <a:rPr lang="en-US" altLang="zh-CN" sz="2000" dirty="0" err="1">
                <a:solidFill>
                  <a:srgbClr val="000000"/>
                </a:solidFill>
                <a:latin typeface="黑体" panose="02010609060101010101" pitchFamily="49" charset="-122"/>
                <a:cs typeface="Times New Roman" panose="02020603050405020304" pitchFamily="18" charset="0"/>
                <a:sym typeface="+mn-ea"/>
              </a:rPr>
              <a:t>又叫组装测试，通常在单元测试的基础上，将所有程序模块进行有序的、递增的测试。重点测试不同模块的接口部分</a:t>
            </a:r>
            <a:r>
              <a:rPr lang="en-US" altLang="zh-CN" sz="2000" dirty="0">
                <a:solidFill>
                  <a:srgbClr val="000000"/>
                </a:solidFill>
                <a:latin typeface="黑体" panose="02010609060101010101" pitchFamily="49" charset="-122"/>
                <a:cs typeface="Times New Roman" panose="02020603050405020304" pitchFamily="18" charset="0"/>
                <a:sym typeface="+mn-ea"/>
              </a:rPr>
              <a:t>。</a:t>
            </a:r>
            <a:endParaRPr lang="en-US" altLang="zh-CN" sz="2000" b="0" dirty="0">
              <a:solidFill>
                <a:srgbClr val="000000"/>
              </a:solidFill>
              <a:latin typeface="黑体" panose="02010609060101010101" pitchFamily="49" charset="-122"/>
              <a:cs typeface="Times New Roman" panose="02020603050405020304" pitchFamily="18" charset="0"/>
            </a:endParaRPr>
          </a:p>
          <a:p>
            <a:pPr lvl="1">
              <a:lnSpc>
                <a:spcPct val="140000"/>
              </a:lnSpc>
            </a:pPr>
            <a:r>
              <a:rPr lang="en-US" altLang="zh-CN" sz="2000" dirty="0">
                <a:solidFill>
                  <a:srgbClr val="000000"/>
                </a:solidFill>
                <a:latin typeface="黑体" panose="02010609060101010101" pitchFamily="49" charset="-122"/>
                <a:cs typeface="Times New Roman" panose="02020603050405020304" pitchFamily="18" charset="0"/>
                <a:sym typeface="+mn-ea"/>
              </a:rPr>
              <a:t>1.什么时候进行集成测试？</a:t>
            </a:r>
            <a:endParaRPr lang="en-US" altLang="zh-CN" sz="2000" dirty="0">
              <a:latin typeface="黑体" panose="02010609060101010101" pitchFamily="49" charset="-122"/>
            </a:endParaRPr>
          </a:p>
          <a:p>
            <a:pPr lvl="1">
              <a:lnSpc>
                <a:spcPct val="140000"/>
              </a:lnSpc>
            </a:pPr>
            <a:r>
              <a:rPr lang="en-US" altLang="zh-CN" sz="2000" dirty="0">
                <a:solidFill>
                  <a:srgbClr val="000000"/>
                </a:solidFill>
                <a:latin typeface="黑体" panose="02010609060101010101" pitchFamily="49" charset="-122"/>
                <a:cs typeface="Times New Roman" panose="02020603050405020304" pitchFamily="18" charset="0"/>
                <a:sym typeface="+mn-ea"/>
              </a:rPr>
              <a:t>2.由谁来做集成测试？</a:t>
            </a:r>
            <a:r>
              <a:rPr lang="zh-CN" altLang="en-US" sz="2000" dirty="0">
                <a:solidFill>
                  <a:srgbClr val="000000"/>
                </a:solidFill>
                <a:latin typeface="黑体" panose="02010609060101010101" pitchFamily="49" charset="-122"/>
                <a:cs typeface="Times New Roman" panose="02020603050405020304" pitchFamily="18" charset="0"/>
                <a:sym typeface="+mn-ea"/>
              </a:rPr>
              <a:t>测试人员</a:t>
            </a:r>
          </a:p>
          <a:p>
            <a:pPr lvl="1">
              <a:lnSpc>
                <a:spcPct val="140000"/>
              </a:lnSpc>
            </a:pPr>
            <a:r>
              <a:rPr lang="en-US" altLang="zh-CN" sz="2000" dirty="0">
                <a:solidFill>
                  <a:srgbClr val="000000"/>
                </a:solidFill>
                <a:latin typeface="黑体" panose="02010609060101010101" pitchFamily="49" charset="-122"/>
                <a:cs typeface="Times New Roman" panose="02020603050405020304" pitchFamily="18" charset="0"/>
                <a:sym typeface="+mn-ea"/>
              </a:rPr>
              <a:t>3.集成测试的依据？</a:t>
            </a:r>
            <a:endParaRPr sz="2000">
              <a:latin typeface="黑体" panose="02010609060101010101" pitchFamily="49" charset="-122"/>
              <a:sym typeface="+mn-ea"/>
            </a:endParaRPr>
          </a:p>
        </p:txBody>
      </p:sp>
      <p:grpSp>
        <p:nvGrpSpPr>
          <p:cNvPr id="28" name="组合 27"/>
          <p:cNvGrpSpPr/>
          <p:nvPr/>
        </p:nvGrpSpPr>
        <p:grpSpPr>
          <a:xfrm>
            <a:off x="5306442" y="3024515"/>
            <a:ext cx="3240360" cy="2304256"/>
            <a:chOff x="7098831" y="2927167"/>
            <a:chExt cx="3954162" cy="2838450"/>
          </a:xfrm>
        </p:grpSpPr>
        <p:pic>
          <p:nvPicPr>
            <p:cNvPr id="27" name="图片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98831" y="2927167"/>
              <a:ext cx="3954162" cy="2838450"/>
            </a:xfrm>
            <a:prstGeom prst="rect">
              <a:avLst/>
            </a:prstGeom>
          </p:spPr>
        </p:pic>
        <p:sp>
          <p:nvSpPr>
            <p:cNvPr id="22" name="TextBox 1"/>
            <p:cNvSpPr txBox="1">
              <a:spLocks noChangeArrowheads="1"/>
            </p:cNvSpPr>
            <p:nvPr/>
          </p:nvSpPr>
          <p:spPr bwMode="auto">
            <a:xfrm>
              <a:off x="7552900" y="3356993"/>
              <a:ext cx="929742" cy="26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1700"/>
                </a:lnSpc>
              </a:pPr>
              <a:r>
                <a:rPr lang="en-US" altLang="zh-CN" b="1" dirty="0" err="1">
                  <a:solidFill>
                    <a:srgbClr val="FFFF00"/>
                  </a:solidFill>
                  <a:latin typeface="Times New Roman" panose="02020603050405020304" pitchFamily="18" charset="0"/>
                  <a:cs typeface="Times New Roman" panose="02020603050405020304" pitchFamily="18" charset="0"/>
                </a:rPr>
                <a:t>单元测试</a:t>
              </a:r>
              <a:endParaRPr lang="en-US" altLang="zh-CN" b="1" dirty="0">
                <a:solidFill>
                  <a:srgbClr val="FFFF00"/>
                </a:solidFill>
                <a:latin typeface="Times New Roman" panose="02020603050405020304" pitchFamily="18" charset="0"/>
                <a:cs typeface="Times New Roman" panose="02020603050405020304" pitchFamily="18" charset="0"/>
              </a:endParaRPr>
            </a:p>
          </p:txBody>
        </p:sp>
        <p:sp>
          <p:nvSpPr>
            <p:cNvPr id="23" name="TextBox 1"/>
            <p:cNvSpPr txBox="1">
              <a:spLocks noChangeArrowheads="1"/>
            </p:cNvSpPr>
            <p:nvPr/>
          </p:nvSpPr>
          <p:spPr bwMode="auto">
            <a:xfrm>
              <a:off x="9599046" y="3407793"/>
              <a:ext cx="929742" cy="26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1700"/>
                </a:lnSpc>
              </a:pPr>
              <a:r>
                <a:rPr lang="en-US" altLang="zh-CN" b="1">
                  <a:solidFill>
                    <a:srgbClr val="FFFFFF"/>
                  </a:solidFill>
                  <a:latin typeface="Times New Roman" panose="02020603050405020304" pitchFamily="18" charset="0"/>
                  <a:cs typeface="Times New Roman" panose="02020603050405020304" pitchFamily="18" charset="0"/>
                </a:rPr>
                <a:t>单元测试</a:t>
              </a:r>
            </a:p>
          </p:txBody>
        </p:sp>
        <p:sp>
          <p:nvSpPr>
            <p:cNvPr id="24" name="TextBox 1"/>
            <p:cNvSpPr txBox="1">
              <a:spLocks noChangeArrowheads="1"/>
            </p:cNvSpPr>
            <p:nvPr/>
          </p:nvSpPr>
          <p:spPr bwMode="auto">
            <a:xfrm>
              <a:off x="8493467" y="4207893"/>
              <a:ext cx="9297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1800"/>
                </a:lnSpc>
              </a:pPr>
              <a:r>
                <a:rPr lang="en-US" altLang="zh-CN" b="1" dirty="0" err="1">
                  <a:solidFill>
                    <a:srgbClr val="FF3300"/>
                  </a:solidFill>
                  <a:latin typeface="Times New Roman" panose="02020603050405020304" pitchFamily="18" charset="0"/>
                  <a:cs typeface="Times New Roman" panose="02020603050405020304" pitchFamily="18" charset="0"/>
                </a:rPr>
                <a:t>单元测试</a:t>
              </a:r>
              <a:endParaRPr lang="en-US" altLang="zh-CN" b="1" dirty="0">
                <a:solidFill>
                  <a:srgbClr val="FF3300"/>
                </a:solidFill>
                <a:latin typeface="Times New Roman" panose="02020603050405020304" pitchFamily="18" charset="0"/>
                <a:cs typeface="Times New Roman" panose="02020603050405020304" pitchFamily="18" charset="0"/>
              </a:endParaRPr>
            </a:p>
          </p:txBody>
        </p:sp>
        <p:sp>
          <p:nvSpPr>
            <p:cNvPr id="25" name="TextBox 1"/>
            <p:cNvSpPr txBox="1">
              <a:spLocks noChangeArrowheads="1"/>
            </p:cNvSpPr>
            <p:nvPr/>
          </p:nvSpPr>
          <p:spPr bwMode="auto">
            <a:xfrm>
              <a:off x="9665051" y="5007993"/>
              <a:ext cx="9297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1800"/>
                </a:lnSpc>
              </a:pPr>
              <a:r>
                <a:rPr lang="en-US" altLang="zh-CN" b="1">
                  <a:solidFill>
                    <a:srgbClr val="65FF33"/>
                  </a:solidFill>
                  <a:latin typeface="Times New Roman" panose="02020603050405020304" pitchFamily="18" charset="0"/>
                  <a:cs typeface="Times New Roman" panose="02020603050405020304" pitchFamily="18" charset="0"/>
                </a:rPr>
                <a:t>单元测试</a:t>
              </a:r>
            </a:p>
          </p:txBody>
        </p:sp>
        <p:sp>
          <p:nvSpPr>
            <p:cNvPr id="26" name="TextBox 1"/>
            <p:cNvSpPr txBox="1">
              <a:spLocks noChangeArrowheads="1"/>
            </p:cNvSpPr>
            <p:nvPr/>
          </p:nvSpPr>
          <p:spPr bwMode="auto">
            <a:xfrm>
              <a:off x="7437391" y="5007993"/>
              <a:ext cx="9297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1800"/>
                </a:lnSpc>
              </a:pPr>
              <a:r>
                <a:rPr lang="en-US" altLang="zh-CN" b="1" dirty="0" err="1">
                  <a:solidFill>
                    <a:srgbClr val="EEECE1"/>
                  </a:solidFill>
                  <a:latin typeface="Times New Roman" panose="02020603050405020304" pitchFamily="18" charset="0"/>
                  <a:cs typeface="Times New Roman" panose="02020603050405020304" pitchFamily="18" charset="0"/>
                </a:rPr>
                <a:t>单元测试</a:t>
              </a:r>
              <a:endParaRPr lang="en-US" altLang="zh-CN" b="1" dirty="0">
                <a:solidFill>
                  <a:srgbClr val="EEECE1"/>
                </a:solidFill>
                <a:latin typeface="Times New Roman" panose="02020603050405020304" pitchFamily="18" charset="0"/>
                <a:cs typeface="Times New Roman" panose="02020603050405020304" pitchFamily="18" charset="0"/>
              </a:endParaRPr>
            </a:p>
          </p:txBody>
        </p:sp>
      </p:grpSp>
      <p:pic>
        <p:nvPicPr>
          <p:cNvPr id="29" name="图片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4585" y="4730539"/>
            <a:ext cx="3672408" cy="1519154"/>
          </a:xfrm>
          <a:prstGeom prst="rect">
            <a:avLst/>
          </a:prstGeom>
        </p:spPr>
      </p:pic>
      <p:sp>
        <p:nvSpPr>
          <p:cNvPr id="32" name="下箭头 31"/>
          <p:cNvSpPr/>
          <p:nvPr/>
        </p:nvSpPr>
        <p:spPr>
          <a:xfrm rot="2648252">
            <a:off x="4572051" y="3828989"/>
            <a:ext cx="396044" cy="9838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93331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a:latin typeface="微软雅黑" panose="020B0503020204020204" pitchFamily="34" charset="-122"/>
                <a:ea typeface="微软雅黑" panose="020B0503020204020204" pitchFamily="34" charset="-122"/>
                <a:sym typeface="+mn-ea"/>
              </a:rPr>
              <a:t>按开发阶段分类</a:t>
            </a:r>
            <a:endParaRPr lang="zh-CN" altLang="en-US" sz="3600">
              <a:sym typeface="+mn-ea"/>
            </a:endParaRPr>
          </a:p>
        </p:txBody>
      </p:sp>
      <p:sp>
        <p:nvSpPr>
          <p:cNvPr id="26627" name="内容占位符 2"/>
          <p:cNvSpPr txBox="1"/>
          <p:nvPr/>
        </p:nvSpPr>
        <p:spPr bwMode="auto">
          <a:xfrm>
            <a:off x="457200" y="1939290"/>
            <a:ext cx="8229600" cy="3173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just">
              <a:lnSpc>
                <a:spcPct val="150000"/>
              </a:lnSpc>
            </a:pPr>
            <a:r>
              <a:rPr lang="en-US" altLang="zh-CN" sz="2000" dirty="0" err="1">
                <a:latin typeface="Times New Roman" panose="02020603050405020304" pitchFamily="18" charset="0"/>
                <a:cs typeface="Times New Roman" panose="02020603050405020304" pitchFamily="18" charset="0"/>
                <a:sym typeface="+mn-ea"/>
              </a:rPr>
              <a:t>系统测试</a:t>
            </a:r>
            <a:r>
              <a:rPr lang="en-US" altLang="zh-CN" sz="2000" dirty="0">
                <a:solidFill>
                  <a:srgbClr val="000000"/>
                </a:solidFill>
                <a:latin typeface="Times New Roman" panose="02020603050405020304" pitchFamily="18" charset="0"/>
                <a:cs typeface="Times New Roman" panose="02020603050405020304" pitchFamily="18" charset="0"/>
                <a:sym typeface="+mn-ea"/>
              </a:rPr>
              <a:t>(system</a:t>
            </a:r>
            <a:r>
              <a:rPr lang="en-US" altLang="zh-CN" sz="2000" dirty="0">
                <a:latin typeface="Times New Roman" panose="02020603050405020304" pitchFamily="18" charset="0"/>
                <a:cs typeface="Times New Roman" panose="02020603050405020304" pitchFamily="18" charset="0"/>
                <a:sym typeface="+mn-ea"/>
              </a:rPr>
              <a:t>  </a:t>
            </a:r>
            <a:r>
              <a:rPr lang="en-US" altLang="zh-CN" sz="2000" dirty="0">
                <a:solidFill>
                  <a:srgbClr val="000000"/>
                </a:solidFill>
                <a:latin typeface="Times New Roman" panose="02020603050405020304" pitchFamily="18" charset="0"/>
                <a:cs typeface="Times New Roman" panose="02020603050405020304" pitchFamily="18" charset="0"/>
                <a:sym typeface="+mn-ea"/>
              </a:rPr>
              <a:t>testing)：</a:t>
            </a:r>
            <a:endParaRPr lang="en-US" altLang="zh-CN" sz="2000" dirty="0">
              <a:solidFill>
                <a:srgbClr val="000000"/>
              </a:solidFill>
              <a:latin typeface="Times New Roman" panose="02020603050405020304" pitchFamily="18" charset="0"/>
              <a:cs typeface="Times New Roman" panose="02020603050405020304" pitchFamily="18" charset="0"/>
            </a:endParaRPr>
          </a:p>
          <a:p>
            <a:pPr lvl="1">
              <a:lnSpc>
                <a:spcPct val="150000"/>
              </a:lnSpc>
            </a:pPr>
            <a:r>
              <a:rPr lang="en-US" altLang="zh-CN" sz="2000" dirty="0" err="1">
                <a:solidFill>
                  <a:srgbClr val="000000"/>
                </a:solidFill>
                <a:latin typeface="Times New Roman" panose="02020603050405020304" pitchFamily="18" charset="0"/>
                <a:cs typeface="Times New Roman" panose="02020603050405020304" pitchFamily="18" charset="0"/>
                <a:sym typeface="+mn-ea"/>
              </a:rPr>
              <a:t>指的是将整个软件系统看为一个整体进行测试，包括对功能、性能、以及软件所运行的软硬件环境进行测试</a:t>
            </a:r>
            <a:r>
              <a:rPr lang="en-US" altLang="zh-CN" sz="2000" dirty="0">
                <a:solidFill>
                  <a:srgbClr val="000000"/>
                </a:solidFill>
                <a:latin typeface="Times New Roman" panose="02020603050405020304" pitchFamily="18" charset="0"/>
                <a:cs typeface="Times New Roman" panose="02020603050405020304" pitchFamily="18" charset="0"/>
                <a:sym typeface="+mn-ea"/>
              </a:rPr>
              <a:t>。</a:t>
            </a:r>
            <a:endParaRPr lang="en-US" altLang="zh-CN" sz="2000" dirty="0">
              <a:solidFill>
                <a:srgbClr val="000000"/>
              </a:solidFill>
              <a:latin typeface="Times New Roman" panose="02020603050405020304" pitchFamily="18" charset="0"/>
              <a:cs typeface="Times New Roman" panose="02020603050405020304" pitchFamily="18" charset="0"/>
            </a:endParaRPr>
          </a:p>
          <a:p>
            <a:pPr lvl="1">
              <a:lnSpc>
                <a:spcPct val="150000"/>
              </a:lnSpc>
            </a:pPr>
            <a:r>
              <a:rPr lang="en-US" altLang="zh-CN" sz="2000" dirty="0" err="1">
                <a:solidFill>
                  <a:srgbClr val="000000"/>
                </a:solidFill>
                <a:latin typeface="Times New Roman" panose="02020603050405020304" pitchFamily="18" charset="0"/>
                <a:cs typeface="Times New Roman" panose="02020603050405020304" pitchFamily="18" charset="0"/>
                <a:sym typeface="+mn-ea"/>
              </a:rPr>
              <a:t>系统测试</a:t>
            </a:r>
            <a:r>
              <a:rPr lang="zh-CN" altLang="en-US" sz="2000" dirty="0" err="1">
                <a:solidFill>
                  <a:srgbClr val="000000"/>
                </a:solidFill>
                <a:latin typeface="Times New Roman" panose="02020603050405020304" pitchFamily="18" charset="0"/>
                <a:cs typeface="Times New Roman" panose="02020603050405020304" pitchFamily="18" charset="0"/>
                <a:sym typeface="+mn-ea"/>
              </a:rPr>
              <a:t>在</a:t>
            </a:r>
            <a:r>
              <a:rPr lang="zh-CN" altLang="en-US" sz="2000" dirty="0">
                <a:solidFill>
                  <a:srgbClr val="000000"/>
                </a:solidFill>
                <a:latin typeface="Times New Roman" panose="02020603050405020304" pitchFamily="18" charset="0"/>
                <a:cs typeface="Times New Roman" panose="02020603050405020304" pitchFamily="18" charset="0"/>
                <a:sym typeface="+mn-ea"/>
              </a:rPr>
              <a:t>系统集成完毕后进行测试，前期主要测试系统的</a:t>
            </a:r>
            <a:r>
              <a:rPr lang="zh-CN" altLang="en-US" sz="2000" dirty="0">
                <a:solidFill>
                  <a:srgbClr val="FF0000"/>
                </a:solidFill>
                <a:latin typeface="Times New Roman" panose="02020603050405020304" pitchFamily="18" charset="0"/>
                <a:cs typeface="Times New Roman" panose="02020603050405020304" pitchFamily="18" charset="0"/>
                <a:sym typeface="+mn-ea"/>
              </a:rPr>
              <a:t>功能是否满足需求</a:t>
            </a:r>
            <a:r>
              <a:rPr lang="zh-CN" altLang="en-US" sz="2000" dirty="0">
                <a:solidFill>
                  <a:srgbClr val="000000"/>
                </a:solidFill>
                <a:latin typeface="Times New Roman" panose="02020603050405020304" pitchFamily="18" charset="0"/>
                <a:cs typeface="Times New Roman" panose="02020603050405020304" pitchFamily="18" charset="0"/>
                <a:sym typeface="+mn-ea"/>
              </a:rPr>
              <a:t>，后期主要测试系统运行的</a:t>
            </a:r>
            <a:r>
              <a:rPr lang="zh-CN" altLang="en-US" sz="2000" dirty="0">
                <a:solidFill>
                  <a:srgbClr val="FF0000"/>
                </a:solidFill>
                <a:latin typeface="Times New Roman" panose="02020603050405020304" pitchFamily="18" charset="0"/>
                <a:cs typeface="Times New Roman" panose="02020603050405020304" pitchFamily="18" charset="0"/>
                <a:sym typeface="+mn-ea"/>
              </a:rPr>
              <a:t>性能</a:t>
            </a:r>
            <a:r>
              <a:rPr lang="zh-CN" altLang="en-US" sz="2000" dirty="0">
                <a:solidFill>
                  <a:srgbClr val="000000"/>
                </a:solidFill>
                <a:latin typeface="Times New Roman" panose="02020603050405020304" pitchFamily="18" charset="0"/>
                <a:cs typeface="Times New Roman" panose="02020603050405020304" pitchFamily="18" charset="0"/>
                <a:sym typeface="+mn-ea"/>
              </a:rPr>
              <a:t>是否满足</a:t>
            </a:r>
            <a:r>
              <a:rPr lang="en-US" altLang="zh-CN" sz="2000" dirty="0" err="1">
                <a:solidFill>
                  <a:srgbClr val="000000"/>
                </a:solidFill>
                <a:latin typeface="Times New Roman" panose="02020603050405020304" pitchFamily="18" charset="0"/>
                <a:cs typeface="Times New Roman" panose="02020603050405020304" pitchFamily="18" charset="0"/>
                <a:sym typeface="+mn-ea"/>
              </a:rPr>
              <a:t>需求，以及系统在不同的软硬件环境中的</a:t>
            </a:r>
            <a:r>
              <a:rPr lang="en-US" altLang="zh-CN" sz="2000" dirty="0" err="1">
                <a:solidFill>
                  <a:srgbClr val="FF0000"/>
                </a:solidFill>
                <a:latin typeface="Times New Roman" panose="02020603050405020304" pitchFamily="18" charset="0"/>
                <a:cs typeface="Times New Roman" panose="02020603050405020304" pitchFamily="18" charset="0"/>
                <a:sym typeface="+mn-ea"/>
              </a:rPr>
              <a:t>兼容性</a:t>
            </a:r>
            <a:r>
              <a:rPr lang="en-US" altLang="zh-CN" sz="2000" dirty="0" err="1">
                <a:solidFill>
                  <a:srgbClr val="000000"/>
                </a:solidFill>
                <a:latin typeface="Times New Roman" panose="02020603050405020304" pitchFamily="18" charset="0"/>
                <a:cs typeface="Times New Roman" panose="02020603050405020304" pitchFamily="18" charset="0"/>
                <a:sym typeface="+mn-ea"/>
              </a:rPr>
              <a:t>等</a:t>
            </a:r>
            <a:r>
              <a:rPr lang="zh-CN" altLang="en-US" sz="2000" dirty="0">
                <a:solidFill>
                  <a:srgbClr val="000000"/>
                </a:solidFill>
                <a:latin typeface="Times New Roman" panose="02020603050405020304" pitchFamily="18" charset="0"/>
                <a:cs typeface="Times New Roman" panose="02020603050405020304" pitchFamily="18" charset="0"/>
                <a:sym typeface="+mn-ea"/>
              </a:rPr>
              <a:t>。</a:t>
            </a:r>
            <a:endParaRPr lang="zh-CN" altLang="en-US" sz="2000" dirty="0">
              <a:solidFill>
                <a:srgbClr val="000000"/>
              </a:solidFill>
              <a:latin typeface="Times New Roman" panose="02020603050405020304" pitchFamily="18" charset="0"/>
              <a:cs typeface="Times New Roman" panose="02020603050405020304" pitchFamily="18" charset="0"/>
            </a:endParaRPr>
          </a:p>
          <a:p>
            <a:pPr marL="0" indent="0">
              <a:lnSpc>
                <a:spcPct val="100000"/>
              </a:lnSpc>
              <a:spcBef>
                <a:spcPts val="0"/>
              </a:spcBef>
              <a:buClrTx/>
              <a:buNone/>
              <a:defRPr/>
            </a:pPr>
            <a:endParaRPr lang="en-US" altLang="zh-CN" sz="2000" dirty="0">
              <a:solidFill>
                <a:srgbClr val="000000"/>
              </a:solidFill>
              <a:latin typeface="Times New Roman" panose="02020603050405020304" pitchFamily="18" charset="0"/>
              <a:cs typeface="Times New Roman" panose="02020603050405020304" pitchFamily="18" charset="0"/>
            </a:endParaRPr>
          </a:p>
          <a:p>
            <a:pPr algn="just"/>
            <a:endParaRPr sz="2000">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50278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a:latin typeface="微软雅黑" panose="020B0503020204020204" pitchFamily="34" charset="-122"/>
                <a:ea typeface="微软雅黑" panose="020B0503020204020204" pitchFamily="34" charset="-122"/>
                <a:sym typeface="+mn-ea"/>
              </a:rPr>
              <a:t>按是否查看源代码</a:t>
            </a:r>
          </a:p>
        </p:txBody>
      </p:sp>
      <p:sp>
        <p:nvSpPr>
          <p:cNvPr id="26627" name="内容占位符 2"/>
          <p:cNvSpPr txBox="1"/>
          <p:nvPr/>
        </p:nvSpPr>
        <p:spPr bwMode="auto">
          <a:xfrm>
            <a:off x="457200" y="1221740"/>
            <a:ext cx="8229600" cy="509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just">
              <a:lnSpc>
                <a:spcPct val="140000"/>
              </a:lnSpc>
            </a:pPr>
            <a:r>
              <a:rPr lang="en-US" altLang="zh-CN" sz="2000" dirty="0" err="1">
                <a:solidFill>
                  <a:srgbClr val="FF0000"/>
                </a:solidFill>
                <a:latin typeface="黑体" panose="02010609060101010101" pitchFamily="49" charset="-122"/>
                <a:cs typeface="Times New Roman" panose="02020603050405020304" pitchFamily="18" charset="0"/>
                <a:sym typeface="+mn-ea"/>
              </a:rPr>
              <a:t>黑盒测试</a:t>
            </a:r>
            <a:r>
              <a:rPr lang="zh-CN" altLang="en-US" sz="2000" dirty="0">
                <a:solidFill>
                  <a:srgbClr val="000000"/>
                </a:solidFill>
                <a:latin typeface="黑体" panose="02010609060101010101" pitchFamily="49" charset="-122"/>
                <a:cs typeface="Times New Roman" panose="02020603050405020304" pitchFamily="18" charset="0"/>
                <a:sym typeface="+mn-ea"/>
              </a:rPr>
              <a:t>（</a:t>
            </a:r>
            <a:r>
              <a:rPr lang="en-US" altLang="zh-CN" sz="2000" dirty="0">
                <a:solidFill>
                  <a:srgbClr val="000000"/>
                </a:solidFill>
                <a:latin typeface="黑体" panose="02010609060101010101" pitchFamily="49" charset="-122"/>
                <a:cs typeface="Times New Roman" panose="02020603050405020304" pitchFamily="18" charset="0"/>
                <a:sym typeface="+mn-ea"/>
              </a:rPr>
              <a:t>black-box</a:t>
            </a:r>
            <a:r>
              <a:rPr lang="en-US" altLang="zh-CN" sz="2000" dirty="0">
                <a:latin typeface="黑体" panose="02010609060101010101" pitchFamily="49" charset="-122"/>
                <a:cs typeface="Times New Roman" panose="02020603050405020304" pitchFamily="18" charset="0"/>
                <a:sym typeface="+mn-ea"/>
              </a:rPr>
              <a:t>  </a:t>
            </a:r>
            <a:r>
              <a:rPr lang="en-US" altLang="zh-CN" sz="2000" dirty="0">
                <a:solidFill>
                  <a:srgbClr val="000000"/>
                </a:solidFill>
                <a:latin typeface="黑体" panose="02010609060101010101" pitchFamily="49" charset="-122"/>
                <a:cs typeface="Times New Roman" panose="02020603050405020304" pitchFamily="18" charset="0"/>
                <a:sym typeface="+mn-ea"/>
              </a:rPr>
              <a:t>testing</a:t>
            </a:r>
            <a:r>
              <a:rPr lang="zh-CN" altLang="en-US" sz="2000" dirty="0">
                <a:solidFill>
                  <a:srgbClr val="000000"/>
                </a:solidFill>
                <a:latin typeface="黑体" panose="02010609060101010101" pitchFamily="49" charset="-122"/>
                <a:cs typeface="Times New Roman" panose="02020603050405020304" pitchFamily="18" charset="0"/>
                <a:sym typeface="+mn-ea"/>
              </a:rPr>
              <a:t>）</a:t>
            </a:r>
            <a:endParaRPr lang="en-US" altLang="zh-CN" sz="2000" dirty="0">
              <a:solidFill>
                <a:srgbClr val="000000"/>
              </a:solidFill>
              <a:latin typeface="黑体" panose="02010609060101010101" pitchFamily="49" charset="-122"/>
              <a:cs typeface="Times New Roman" panose="02020603050405020304" pitchFamily="18" charset="0"/>
            </a:endParaRPr>
          </a:p>
          <a:p>
            <a:pPr lvl="1">
              <a:lnSpc>
                <a:spcPct val="140000"/>
              </a:lnSpc>
            </a:pPr>
            <a:r>
              <a:rPr lang="zh-CN" altLang="en-US" sz="2000" dirty="0">
                <a:latin typeface="黑体" panose="02010609060101010101" pitchFamily="49" charset="-122"/>
                <a:sym typeface="+mn-ea"/>
              </a:rPr>
              <a:t>又称数据驱动测试，完全不考虑程序内部结构和内部特性，注重于测试软件的功能需求，</a:t>
            </a:r>
            <a:r>
              <a:rPr lang="en-US" altLang="zh-CN" sz="2000" dirty="0" err="1">
                <a:latin typeface="黑体" panose="02010609060101010101" pitchFamily="49" charset="-122"/>
                <a:cs typeface="Times New Roman" panose="02020603050405020304" pitchFamily="18" charset="0"/>
                <a:sym typeface="+mn-ea"/>
              </a:rPr>
              <a:t>只关心软件的</a:t>
            </a:r>
            <a:r>
              <a:rPr lang="en-US" altLang="zh-CN" sz="2000" dirty="0" err="1">
                <a:solidFill>
                  <a:srgbClr val="FF0000"/>
                </a:solidFill>
                <a:latin typeface="黑体" panose="02010609060101010101" pitchFamily="49" charset="-122"/>
                <a:cs typeface="Times New Roman" panose="02020603050405020304" pitchFamily="18" charset="0"/>
                <a:sym typeface="+mn-ea"/>
              </a:rPr>
              <a:t>输入数据</a:t>
            </a:r>
            <a:r>
              <a:rPr lang="en-US" altLang="zh-CN" sz="2000" dirty="0" err="1">
                <a:latin typeface="黑体" panose="02010609060101010101" pitchFamily="49" charset="-122"/>
                <a:cs typeface="Times New Roman" panose="02020603050405020304" pitchFamily="18" charset="0"/>
                <a:sym typeface="+mn-ea"/>
              </a:rPr>
              <a:t>和</a:t>
            </a:r>
            <a:r>
              <a:rPr lang="en-US" altLang="zh-CN" sz="2000" dirty="0" err="1">
                <a:solidFill>
                  <a:srgbClr val="FF0000"/>
                </a:solidFill>
                <a:latin typeface="黑体" panose="02010609060101010101" pitchFamily="49" charset="-122"/>
                <a:cs typeface="Times New Roman" panose="02020603050405020304" pitchFamily="18" charset="0"/>
                <a:sym typeface="+mn-ea"/>
              </a:rPr>
              <a:t>输出数据</a:t>
            </a:r>
            <a:r>
              <a:rPr lang="en-US" altLang="zh-CN" sz="2000" dirty="0">
                <a:solidFill>
                  <a:srgbClr val="7E7E7E"/>
                </a:solidFill>
                <a:latin typeface="黑体" panose="02010609060101010101" pitchFamily="49" charset="-122"/>
                <a:cs typeface="Times New Roman" panose="02020603050405020304" pitchFamily="18" charset="0"/>
                <a:sym typeface="+mn-ea"/>
              </a:rPr>
              <a:t>。</a:t>
            </a:r>
            <a:endParaRPr lang="en-US" altLang="zh-CN" sz="2000" b="0" dirty="0">
              <a:solidFill>
                <a:srgbClr val="7E7E7E"/>
              </a:solidFill>
              <a:latin typeface="黑体" panose="02010609060101010101" pitchFamily="49" charset="-122"/>
              <a:cs typeface="Times New Roman" panose="02020603050405020304" pitchFamily="18" charset="0"/>
            </a:endParaRPr>
          </a:p>
          <a:p>
            <a:pPr algn="just">
              <a:lnSpc>
                <a:spcPct val="140000"/>
              </a:lnSpc>
            </a:pPr>
            <a:r>
              <a:rPr lang="en-US" altLang="zh-CN" sz="2000" dirty="0" err="1">
                <a:solidFill>
                  <a:srgbClr val="FF0000"/>
                </a:solidFill>
                <a:latin typeface="黑体" panose="02010609060101010101" pitchFamily="49" charset="-122"/>
                <a:cs typeface="Times New Roman" panose="02020603050405020304" pitchFamily="18" charset="0"/>
                <a:sym typeface="+mn-ea"/>
              </a:rPr>
              <a:t>白盒测试</a:t>
            </a:r>
            <a:r>
              <a:rPr lang="en-US" altLang="zh-CN" sz="2000" dirty="0" err="1">
                <a:solidFill>
                  <a:srgbClr val="000000"/>
                </a:solidFill>
                <a:latin typeface="黑体" panose="02010609060101010101" pitchFamily="49" charset="-122"/>
                <a:cs typeface="Times New Roman" panose="02020603050405020304" pitchFamily="18" charset="0"/>
                <a:sym typeface="+mn-ea"/>
              </a:rPr>
              <a:t>（white-box</a:t>
            </a:r>
            <a:r>
              <a:rPr lang="en-US" altLang="zh-CN" sz="2000" dirty="0">
                <a:latin typeface="黑体" panose="02010609060101010101" pitchFamily="49" charset="-122"/>
                <a:cs typeface="Times New Roman" panose="02020603050405020304" pitchFamily="18" charset="0"/>
                <a:sym typeface="+mn-ea"/>
              </a:rPr>
              <a:t>  </a:t>
            </a:r>
            <a:r>
              <a:rPr lang="en-US" altLang="zh-CN" sz="2000" dirty="0">
                <a:solidFill>
                  <a:srgbClr val="000000"/>
                </a:solidFill>
                <a:latin typeface="黑体" panose="02010609060101010101" pitchFamily="49" charset="-122"/>
                <a:cs typeface="Times New Roman" panose="02020603050405020304" pitchFamily="18" charset="0"/>
                <a:sym typeface="+mn-ea"/>
              </a:rPr>
              <a:t>testing）</a:t>
            </a:r>
            <a:endParaRPr lang="en-US" altLang="zh-CN" sz="2000" dirty="0">
              <a:solidFill>
                <a:srgbClr val="000000"/>
              </a:solidFill>
              <a:latin typeface="黑体" panose="02010609060101010101" pitchFamily="49" charset="-122"/>
              <a:cs typeface="Times New Roman" panose="02020603050405020304" pitchFamily="18" charset="0"/>
            </a:endParaRPr>
          </a:p>
          <a:p>
            <a:pPr lvl="1">
              <a:lnSpc>
                <a:spcPct val="140000"/>
              </a:lnSpc>
            </a:pPr>
            <a:r>
              <a:rPr lang="en-US" altLang="zh-CN" sz="2000" dirty="0" err="1">
                <a:solidFill>
                  <a:srgbClr val="000000"/>
                </a:solidFill>
                <a:latin typeface="黑体" panose="02010609060101010101" pitchFamily="49" charset="-122"/>
                <a:cs typeface="Times New Roman" panose="02020603050405020304" pitchFamily="18" charset="0"/>
                <a:sym typeface="+mn-ea"/>
              </a:rPr>
              <a:t>指的是把盒子打</a:t>
            </a:r>
            <a:r>
              <a:rPr lang="zh-CN" altLang="en-US" sz="2000" dirty="0">
                <a:solidFill>
                  <a:srgbClr val="000000"/>
                </a:solidFill>
                <a:latin typeface="黑体" panose="02010609060101010101" pitchFamily="49" charset="-122"/>
                <a:cs typeface="Times New Roman" panose="02020603050405020304" pitchFamily="18" charset="0"/>
                <a:sym typeface="+mn-ea"/>
              </a:rPr>
              <a:t>开</a:t>
            </a:r>
            <a:r>
              <a:rPr lang="en-US" altLang="zh-CN" sz="2000" dirty="0">
                <a:solidFill>
                  <a:srgbClr val="000000"/>
                </a:solidFill>
                <a:latin typeface="黑体" panose="02010609060101010101" pitchFamily="49" charset="-122"/>
                <a:cs typeface="Times New Roman" panose="02020603050405020304" pitchFamily="18" charset="0"/>
                <a:sym typeface="+mn-ea"/>
              </a:rPr>
              <a:t>，</a:t>
            </a:r>
            <a:r>
              <a:rPr lang="en-US" altLang="zh-CN" sz="2000" dirty="0" err="1">
                <a:latin typeface="黑体" panose="02010609060101010101" pitchFamily="49" charset="-122"/>
                <a:cs typeface="Times New Roman" panose="02020603050405020304" pitchFamily="18" charset="0"/>
                <a:sym typeface="+mn-ea"/>
              </a:rPr>
              <a:t>去研究里面的源代码和程序结构</a:t>
            </a:r>
            <a:r>
              <a:rPr lang="en-US" altLang="zh-CN" sz="2000" dirty="0">
                <a:solidFill>
                  <a:srgbClr val="7E7E7E"/>
                </a:solidFill>
                <a:latin typeface="黑体" panose="02010609060101010101" pitchFamily="49" charset="-122"/>
                <a:cs typeface="Times New Roman" panose="02020603050405020304" pitchFamily="18" charset="0"/>
                <a:sym typeface="+mn-ea"/>
              </a:rPr>
              <a:t>。</a:t>
            </a:r>
            <a:endParaRPr lang="en-US" altLang="zh-CN" sz="2000" dirty="0">
              <a:solidFill>
                <a:srgbClr val="7E7E7E"/>
              </a:solidFill>
              <a:latin typeface="黑体" panose="02010609060101010101" pitchFamily="49" charset="-122"/>
              <a:cs typeface="Times New Roman" panose="02020603050405020304" pitchFamily="18" charset="0"/>
            </a:endParaRPr>
          </a:p>
          <a:p>
            <a:pPr algn="just">
              <a:lnSpc>
                <a:spcPct val="140000"/>
              </a:lnSpc>
            </a:pPr>
            <a:endParaRPr lang="en-US" altLang="zh-CN" sz="2000" b="0" dirty="0">
              <a:solidFill>
                <a:srgbClr val="7E7E7E"/>
              </a:solidFill>
              <a:latin typeface="黑体" panose="02010609060101010101" pitchFamily="49" charset="-122"/>
              <a:cs typeface="Times New Roman" panose="02020603050405020304" pitchFamily="18" charset="0"/>
            </a:endParaRPr>
          </a:p>
          <a:p>
            <a:pPr algn="just">
              <a:lnSpc>
                <a:spcPct val="140000"/>
              </a:lnSpc>
            </a:pPr>
            <a:endParaRPr lang="en-US" altLang="zh-CN" sz="2000" dirty="0">
              <a:latin typeface="黑体" panose="02010609060101010101" pitchFamily="49" charset="-122"/>
            </a:endParaRPr>
          </a:p>
          <a:p>
            <a:pPr algn="just">
              <a:lnSpc>
                <a:spcPct val="140000"/>
              </a:lnSpc>
            </a:pPr>
            <a:endParaRPr sz="2000">
              <a:latin typeface="黑体" panose="02010609060101010101" pitchFamily="49" charset="-122"/>
              <a:sym typeface="+mn-ea"/>
            </a:endParaRPr>
          </a:p>
        </p:txBody>
      </p:sp>
      <p:grpSp>
        <p:nvGrpSpPr>
          <p:cNvPr id="2" name="组合 1"/>
          <p:cNvGrpSpPr/>
          <p:nvPr/>
        </p:nvGrpSpPr>
        <p:grpSpPr>
          <a:xfrm>
            <a:off x="968648" y="4018291"/>
            <a:ext cx="3679061" cy="2192960"/>
            <a:chOff x="3483824" y="-27384"/>
            <a:chExt cx="3968496" cy="274320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83824" y="-27384"/>
              <a:ext cx="3968496" cy="2743200"/>
            </a:xfrm>
            <a:prstGeom prst="rect">
              <a:avLst/>
            </a:prstGeom>
          </p:spPr>
        </p:pic>
        <p:sp>
          <p:nvSpPr>
            <p:cNvPr id="5" name="TextBox 1"/>
            <p:cNvSpPr txBox="1">
              <a:spLocks noChangeArrowheads="1"/>
            </p:cNvSpPr>
            <p:nvPr/>
          </p:nvSpPr>
          <p:spPr bwMode="auto">
            <a:xfrm>
              <a:off x="4351740" y="123528"/>
              <a:ext cx="892611" cy="290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1500"/>
                </a:lnSpc>
              </a:pPr>
              <a:r>
                <a:rPr lang="en-US" altLang="zh-CN" b="1" dirty="0" err="1">
                  <a:solidFill>
                    <a:srgbClr val="00009A"/>
                  </a:solidFill>
                  <a:latin typeface="微软雅黑" panose="020B0503020204020204" pitchFamily="34" charset="-122"/>
                  <a:ea typeface="微软雅黑" panose="020B0503020204020204" pitchFamily="34" charset="-122"/>
                </a:rPr>
                <a:t>客户需求</a:t>
              </a:r>
              <a:endParaRPr lang="en-US" altLang="zh-CN" b="1" dirty="0">
                <a:solidFill>
                  <a:srgbClr val="00009A"/>
                </a:solidFill>
                <a:latin typeface="微软雅黑" panose="020B0503020204020204" pitchFamily="34" charset="-122"/>
                <a:ea typeface="微软雅黑" panose="020B0503020204020204" pitchFamily="34" charset="-122"/>
              </a:endParaRPr>
            </a:p>
          </p:txBody>
        </p:sp>
        <p:sp>
          <p:nvSpPr>
            <p:cNvPr id="6" name="TextBox 1"/>
            <p:cNvSpPr txBox="1">
              <a:spLocks noChangeArrowheads="1"/>
            </p:cNvSpPr>
            <p:nvPr/>
          </p:nvSpPr>
          <p:spPr bwMode="auto">
            <a:xfrm>
              <a:off x="6485340" y="275927"/>
              <a:ext cx="446306" cy="290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1500"/>
                </a:lnSpc>
              </a:pPr>
              <a:r>
                <a:rPr lang="en-US" altLang="zh-CN" b="1">
                  <a:solidFill>
                    <a:srgbClr val="00009A"/>
                  </a:solidFill>
                  <a:latin typeface="微软雅黑" panose="020B0503020204020204" pitchFamily="34" charset="-122"/>
                  <a:ea typeface="微软雅黑" panose="020B0503020204020204" pitchFamily="34" charset="-122"/>
                </a:rPr>
                <a:t>输出</a:t>
              </a:r>
            </a:p>
          </p:txBody>
        </p:sp>
        <p:sp>
          <p:nvSpPr>
            <p:cNvPr id="7" name="TextBox 1"/>
            <p:cNvSpPr txBox="1">
              <a:spLocks noChangeArrowheads="1"/>
            </p:cNvSpPr>
            <p:nvPr/>
          </p:nvSpPr>
          <p:spPr bwMode="auto">
            <a:xfrm>
              <a:off x="5697940" y="2015828"/>
              <a:ext cx="892611" cy="290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1500"/>
                </a:lnSpc>
              </a:pPr>
              <a:r>
                <a:rPr lang="en-US" altLang="zh-CN" b="1">
                  <a:solidFill>
                    <a:srgbClr val="00009A"/>
                  </a:solidFill>
                  <a:latin typeface="微软雅黑" panose="020B0503020204020204" pitchFamily="34" charset="-122"/>
                  <a:ea typeface="微软雅黑" panose="020B0503020204020204" pitchFamily="34" charset="-122"/>
                </a:rPr>
                <a:t>事件驱动</a:t>
              </a:r>
            </a:p>
          </p:txBody>
        </p:sp>
        <p:sp>
          <p:nvSpPr>
            <p:cNvPr id="8" name="TextBox 1"/>
            <p:cNvSpPr txBox="1">
              <a:spLocks noChangeArrowheads="1"/>
            </p:cNvSpPr>
            <p:nvPr/>
          </p:nvSpPr>
          <p:spPr bwMode="auto">
            <a:xfrm>
              <a:off x="3627840" y="1469728"/>
              <a:ext cx="446306" cy="290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1500"/>
                </a:lnSpc>
              </a:pPr>
              <a:r>
                <a:rPr lang="en-US" altLang="zh-CN" b="1">
                  <a:solidFill>
                    <a:srgbClr val="00009A"/>
                  </a:solidFill>
                  <a:latin typeface="微软雅黑" panose="020B0503020204020204" pitchFamily="34" charset="-122"/>
                  <a:ea typeface="微软雅黑" panose="020B0503020204020204" pitchFamily="34" charset="-122"/>
                </a:rPr>
                <a:t>输入</a:t>
              </a:r>
            </a:p>
          </p:txBody>
        </p:sp>
      </p:gr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90619" y="3843996"/>
            <a:ext cx="3240360" cy="2476124"/>
          </a:xfrm>
          <a:prstGeom prst="rect">
            <a:avLst/>
          </a:prstGeom>
        </p:spPr>
      </p:pic>
    </p:spTree>
    <p:extLst>
      <p:ext uri="{BB962C8B-B14F-4D97-AF65-F5344CB8AC3E}">
        <p14:creationId xmlns:p14="http://schemas.microsoft.com/office/powerpoint/2010/main" val="41618359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50278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a:latin typeface="微软雅黑" panose="020B0503020204020204" pitchFamily="34" charset="-122"/>
                <a:ea typeface="微软雅黑" panose="020B0503020204020204" pitchFamily="34" charset="-122"/>
                <a:sym typeface="+mn-ea"/>
              </a:rPr>
              <a:t>按是否查看源代码</a:t>
            </a:r>
            <a:endParaRPr lang="zh-CN" altLang="en-US" sz="3600">
              <a:sym typeface="+mn-ea"/>
            </a:endParaRPr>
          </a:p>
        </p:txBody>
      </p:sp>
      <p:sp>
        <p:nvSpPr>
          <p:cNvPr id="26627" name="内容占位符 2"/>
          <p:cNvSpPr txBox="1"/>
          <p:nvPr/>
        </p:nvSpPr>
        <p:spPr bwMode="auto">
          <a:xfrm>
            <a:off x="457200" y="1221740"/>
            <a:ext cx="8229600" cy="509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just">
              <a:lnSpc>
                <a:spcPct val="140000"/>
              </a:lnSpc>
            </a:pPr>
            <a:r>
              <a:rPr lang="zh-CN" altLang="zh-CN" sz="2000" dirty="0">
                <a:sym typeface="+mn-ea"/>
              </a:rPr>
              <a:t>在软件公司，往往采用黑盒测试</a:t>
            </a:r>
            <a:r>
              <a:rPr lang="en-US" altLang="zh-CN" sz="2000" dirty="0">
                <a:sym typeface="+mn-ea"/>
              </a:rPr>
              <a:t>&amp;</a:t>
            </a:r>
            <a:r>
              <a:rPr lang="zh-CN" altLang="zh-CN" sz="2000" dirty="0">
                <a:sym typeface="+mn-ea"/>
              </a:rPr>
              <a:t>白盒测试相结合的方式。</a:t>
            </a:r>
            <a:endParaRPr lang="zh-CN" altLang="zh-CN" sz="2000" dirty="0"/>
          </a:p>
          <a:p>
            <a:pPr lvl="1">
              <a:lnSpc>
                <a:spcPct val="140000"/>
              </a:lnSpc>
            </a:pPr>
            <a:r>
              <a:rPr lang="zh-CN" altLang="zh-CN" sz="2000" dirty="0">
                <a:sym typeface="+mn-ea"/>
              </a:rPr>
              <a:t>软件的整体</a:t>
            </a:r>
            <a:r>
              <a:rPr lang="zh-CN" altLang="zh-CN" sz="2000" b="1" dirty="0">
                <a:solidFill>
                  <a:srgbClr val="FF0000"/>
                </a:solidFill>
                <a:sym typeface="+mn-ea"/>
              </a:rPr>
              <a:t>功能</a:t>
            </a:r>
            <a:r>
              <a:rPr lang="zh-CN" altLang="zh-CN" sz="2000" dirty="0">
                <a:sym typeface="+mn-ea"/>
              </a:rPr>
              <a:t>和性能进行黑盒测试</a:t>
            </a:r>
            <a:endParaRPr lang="zh-CN" altLang="zh-CN" sz="2000" dirty="0"/>
          </a:p>
          <a:p>
            <a:pPr lvl="1">
              <a:lnSpc>
                <a:spcPct val="140000"/>
              </a:lnSpc>
            </a:pPr>
            <a:r>
              <a:rPr lang="zh-CN" altLang="zh-CN" sz="2000" dirty="0">
                <a:sym typeface="+mn-ea"/>
              </a:rPr>
              <a:t>软件的源代码采用白盒测试</a:t>
            </a:r>
            <a:endParaRPr lang="zh-CN" altLang="zh-CN" sz="2000" dirty="0"/>
          </a:p>
          <a:p>
            <a:pPr algn="just"/>
            <a:endParaRPr sz="2000">
              <a:sym typeface="+mn-ea"/>
            </a:endParaRPr>
          </a:p>
        </p:txBody>
      </p:sp>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6440" y="2877185"/>
            <a:ext cx="8166100" cy="3278505"/>
          </a:xfrm>
          <a:prstGeom prst="rect">
            <a:avLst/>
          </a:prstGeom>
        </p:spPr>
      </p:pic>
      <p:sp>
        <p:nvSpPr>
          <p:cNvPr id="15" name="TextBox 1"/>
          <p:cNvSpPr txBox="1">
            <a:spLocks noChangeArrowheads="1"/>
          </p:cNvSpPr>
          <p:nvPr/>
        </p:nvSpPr>
        <p:spPr bwMode="auto">
          <a:xfrm>
            <a:off x="1161480" y="5354126"/>
            <a:ext cx="6159500" cy="70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tabLst>
                <a:tab pos="4445000" algn="l"/>
              </a:tabLst>
              <a:defRPr>
                <a:solidFill>
                  <a:schemeClr val="tx1"/>
                </a:solidFill>
                <a:latin typeface="Arial" panose="020B0604020202020204" pitchFamily="34" charset="0"/>
                <a:ea typeface="宋体" panose="02010600030101010101" pitchFamily="2" charset="-122"/>
              </a:defRPr>
            </a:lvl1pPr>
            <a:lvl2pPr marL="742950" indent="-285750">
              <a:tabLst>
                <a:tab pos="4445000" algn="l"/>
              </a:tabLst>
              <a:defRPr>
                <a:solidFill>
                  <a:schemeClr val="tx1"/>
                </a:solidFill>
                <a:latin typeface="Arial" panose="020B0604020202020204" pitchFamily="34" charset="0"/>
                <a:ea typeface="宋体" panose="02010600030101010101" pitchFamily="2" charset="-122"/>
              </a:defRPr>
            </a:lvl2pPr>
            <a:lvl3pPr marL="1143000" indent="-228600">
              <a:tabLst>
                <a:tab pos="4445000" algn="l"/>
              </a:tabLst>
              <a:defRPr>
                <a:solidFill>
                  <a:schemeClr val="tx1"/>
                </a:solidFill>
                <a:latin typeface="Arial" panose="020B0604020202020204" pitchFamily="34" charset="0"/>
                <a:ea typeface="宋体" panose="02010600030101010101" pitchFamily="2" charset="-122"/>
              </a:defRPr>
            </a:lvl3pPr>
            <a:lvl4pPr marL="1600200" indent="-228600">
              <a:tabLst>
                <a:tab pos="4445000" algn="l"/>
              </a:tabLst>
              <a:defRPr>
                <a:solidFill>
                  <a:schemeClr val="tx1"/>
                </a:solidFill>
                <a:latin typeface="Arial" panose="020B0604020202020204" pitchFamily="34" charset="0"/>
                <a:ea typeface="宋体" panose="02010600030101010101" pitchFamily="2" charset="-122"/>
              </a:defRPr>
            </a:lvl4pPr>
            <a:lvl5pPr marL="2057400" indent="-228600">
              <a:tabLst>
                <a:tab pos="4445000"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tabLst>
                <a:tab pos="4445000"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tabLst>
                <a:tab pos="4445000"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tabLst>
                <a:tab pos="4445000"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tabLst>
                <a:tab pos="4445000" algn="l"/>
              </a:tabLst>
              <a:defRPr>
                <a:solidFill>
                  <a:schemeClr val="tx1"/>
                </a:solidFill>
                <a:latin typeface="Arial" panose="020B0604020202020204" pitchFamily="34" charset="0"/>
                <a:ea typeface="宋体" panose="02010600030101010101" pitchFamily="2" charset="-122"/>
              </a:defRPr>
            </a:lvl9pPr>
          </a:lstStyle>
          <a:p>
            <a:pPr>
              <a:spcBef>
                <a:spcPts val="600"/>
              </a:spcBef>
            </a:pPr>
            <a:r>
              <a:rPr lang="en-US" altLang="zh-CN" dirty="0" err="1">
                <a:latin typeface="微软雅黑" panose="020B0503020204020204" pitchFamily="34" charset="-122"/>
                <a:ea typeface="微软雅黑" panose="020B0503020204020204" pitchFamily="34" charset="-122"/>
              </a:rPr>
              <a:t>白盒测试工程师</a:t>
            </a:r>
          </a:p>
          <a:p>
            <a:pPr>
              <a:spcBef>
                <a:spcPts val="600"/>
              </a:spcBef>
            </a:pPr>
            <a:r>
              <a:rPr lang="en-US" altLang="zh-CN" sz="2000" dirty="0">
                <a:latin typeface="Calibri" panose="020F0502020204030204" charset="0"/>
              </a:rPr>
              <a:t>	  </a:t>
            </a:r>
            <a:r>
              <a:rPr lang="en-US" altLang="zh-CN" dirty="0" err="1">
                <a:latin typeface="微软雅黑" panose="020B0503020204020204" pitchFamily="34" charset="-122"/>
                <a:ea typeface="微软雅黑" panose="020B0503020204020204" pitchFamily="34" charset="-122"/>
              </a:rPr>
              <a:t>黑盒测试工程师</a:t>
            </a:r>
            <a:endParaRPr lang="en-US" altLang="zh-CN" dirty="0">
              <a:latin typeface="微软雅黑" panose="020B0503020204020204" pitchFamily="34" charset="-122"/>
              <a:ea typeface="微软雅黑" panose="020B0503020204020204" pitchFamily="34" charset="-122"/>
            </a:endParaRPr>
          </a:p>
        </p:txBody>
      </p:sp>
      <p:sp>
        <p:nvSpPr>
          <p:cNvPr id="16" name="TextBox 1"/>
          <p:cNvSpPr txBox="1">
            <a:spLocks noChangeArrowheads="1"/>
          </p:cNvSpPr>
          <p:nvPr/>
        </p:nvSpPr>
        <p:spPr bwMode="auto">
          <a:xfrm>
            <a:off x="5435600" y="3019341"/>
            <a:ext cx="2641600" cy="494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1600"/>
              </a:lnSpc>
            </a:pPr>
            <a:r>
              <a:rPr lang="en-US" altLang="zh-CN" sz="1600" dirty="0" err="1">
                <a:solidFill>
                  <a:srgbClr val="C00000"/>
                </a:solidFill>
                <a:latin typeface="Times New Roman" panose="02020603050405020304" pitchFamily="18" charset="0"/>
                <a:cs typeface="Times New Roman" panose="02020603050405020304" pitchFamily="18" charset="0"/>
              </a:rPr>
              <a:t>按照所从事软件测试的种类</a:t>
            </a:r>
            <a:r>
              <a:rPr lang="en-US" altLang="zh-CN" sz="1600" dirty="0">
                <a:solidFill>
                  <a:srgbClr val="C00000"/>
                </a:solidFill>
                <a:latin typeface="Times New Roman" panose="02020603050405020304" pitchFamily="18" charset="0"/>
                <a:cs typeface="Times New Roman" panose="02020603050405020304" pitchFamily="18" charset="0"/>
              </a:rPr>
              <a:t>，</a:t>
            </a:r>
          </a:p>
          <a:p>
            <a:pPr>
              <a:lnSpc>
                <a:spcPts val="1900"/>
              </a:lnSpc>
            </a:pPr>
            <a:r>
              <a:rPr lang="en-US" altLang="zh-CN" sz="1600" dirty="0" err="1">
                <a:solidFill>
                  <a:srgbClr val="C00000"/>
                </a:solidFill>
                <a:latin typeface="Times New Roman" panose="02020603050405020304" pitchFamily="18" charset="0"/>
                <a:cs typeface="Times New Roman" panose="02020603050405020304" pitchFamily="18" charset="0"/>
              </a:rPr>
              <a:t>谁更加厉害一</a:t>
            </a:r>
            <a:r>
              <a:rPr lang="zh-CN" altLang="en-US" sz="1600" dirty="0">
                <a:solidFill>
                  <a:srgbClr val="C00000"/>
                </a:solidFill>
                <a:latin typeface="Times New Roman" panose="02020603050405020304" pitchFamily="18" charset="0"/>
                <a:cs typeface="Times New Roman" panose="02020603050405020304" pitchFamily="18" charset="0"/>
              </a:rPr>
              <a:t>点？</a:t>
            </a:r>
            <a:endParaRPr lang="en-US" altLang="zh-CN" sz="1600" dirty="0">
              <a:solidFill>
                <a:srgbClr val="C00000"/>
              </a:solidFill>
              <a:latin typeface="Times New Roman" panose="02020603050405020304" pitchFamily="18" charset="0"/>
              <a:cs typeface="Times New Roman" panose="02020603050405020304" pitchFamily="18" charset="0"/>
            </a:endParaRPr>
          </a:p>
        </p:txBody>
      </p:sp>
      <p:sp>
        <p:nvSpPr>
          <p:cNvPr id="17" name="TextBox 1"/>
          <p:cNvSpPr txBox="1">
            <a:spLocks noChangeArrowheads="1"/>
          </p:cNvSpPr>
          <p:nvPr/>
        </p:nvSpPr>
        <p:spPr bwMode="auto">
          <a:xfrm>
            <a:off x="5272916" y="4100939"/>
            <a:ext cx="232537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1900"/>
              </a:lnSpc>
            </a:pPr>
            <a:r>
              <a:rPr lang="zh-CN" altLang="en-US" sz="1600" dirty="0">
                <a:solidFill>
                  <a:srgbClr val="C00000"/>
                </a:solidFill>
                <a:latin typeface="Times New Roman" panose="02020603050405020304" pitchFamily="18" charset="0"/>
                <a:cs typeface="Times New Roman" panose="02020603050405020304" pitchFamily="18" charset="0"/>
              </a:rPr>
              <a:t>你想做黑盒还是白盒测试</a:t>
            </a:r>
            <a:r>
              <a:rPr lang="en-US" altLang="zh-CN" sz="1600" dirty="0">
                <a:solidFill>
                  <a:srgbClr val="C0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5827453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50278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a:latin typeface="微软雅黑" panose="020B0503020204020204" pitchFamily="34" charset="-122"/>
                <a:ea typeface="微软雅黑" panose="020B0503020204020204" pitchFamily="34" charset="-122"/>
                <a:sym typeface="+mn-ea"/>
              </a:rPr>
              <a:t>黑盒测试</a:t>
            </a:r>
            <a:endParaRPr lang="zh-CN" altLang="en-US" sz="3600">
              <a:sym typeface="+mn-ea"/>
            </a:endParaRPr>
          </a:p>
        </p:txBody>
      </p:sp>
      <p:sp>
        <p:nvSpPr>
          <p:cNvPr id="26627" name="内容占位符 2"/>
          <p:cNvSpPr txBox="1"/>
          <p:nvPr/>
        </p:nvSpPr>
        <p:spPr bwMode="auto">
          <a:xfrm>
            <a:off x="607695" y="1298575"/>
            <a:ext cx="3927475" cy="2551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just">
              <a:lnSpc>
                <a:spcPct val="110000"/>
              </a:lnSpc>
            </a:pPr>
            <a:r>
              <a:rPr lang="zh-CN" altLang="en-US" sz="2000" dirty="0">
                <a:sym typeface="+mn-ea"/>
              </a:rPr>
              <a:t>黑盒测试能发现以下几类错误：</a:t>
            </a:r>
            <a:endParaRPr lang="en-US" altLang="zh-CN" sz="2000" dirty="0"/>
          </a:p>
          <a:p>
            <a:pPr lvl="1">
              <a:lnSpc>
                <a:spcPct val="110000"/>
              </a:lnSpc>
            </a:pPr>
            <a:r>
              <a:rPr lang="zh-CN" altLang="en-US" sz="2000" dirty="0">
                <a:sym typeface="+mn-ea"/>
              </a:rPr>
              <a:t>功能不对或功能遗漏。</a:t>
            </a:r>
            <a:endParaRPr lang="zh-CN" altLang="en-US" sz="2000" dirty="0"/>
          </a:p>
          <a:p>
            <a:pPr lvl="1">
              <a:lnSpc>
                <a:spcPct val="110000"/>
              </a:lnSpc>
            </a:pPr>
            <a:r>
              <a:rPr lang="zh-CN" altLang="en-US" sz="2000" dirty="0">
                <a:sym typeface="+mn-ea"/>
              </a:rPr>
              <a:t>界面错误。</a:t>
            </a:r>
            <a:endParaRPr lang="zh-CN" altLang="en-US" sz="2000" dirty="0"/>
          </a:p>
          <a:p>
            <a:pPr lvl="1">
              <a:lnSpc>
                <a:spcPct val="110000"/>
              </a:lnSpc>
            </a:pPr>
            <a:r>
              <a:rPr lang="zh-CN" altLang="en-US" sz="2000" dirty="0">
                <a:sym typeface="+mn-ea"/>
              </a:rPr>
              <a:t>数据库访问或者处理错误。</a:t>
            </a:r>
            <a:endParaRPr lang="zh-CN" altLang="en-US" sz="2000" dirty="0"/>
          </a:p>
          <a:p>
            <a:pPr lvl="1">
              <a:lnSpc>
                <a:spcPct val="110000"/>
              </a:lnSpc>
            </a:pPr>
            <a:r>
              <a:rPr lang="zh-CN" altLang="en-US" sz="2000" dirty="0">
                <a:sym typeface="+mn-ea"/>
              </a:rPr>
              <a:t>性能问题。</a:t>
            </a:r>
            <a:endParaRPr lang="zh-CN" altLang="en-US" sz="2000" dirty="0"/>
          </a:p>
          <a:p>
            <a:pPr algn="just"/>
            <a:endParaRPr sz="2000">
              <a:sym typeface="+mn-ea"/>
            </a:endParaRPr>
          </a:p>
        </p:txBody>
      </p:sp>
      <p:sp>
        <p:nvSpPr>
          <p:cNvPr id="4" name="矩形 3"/>
          <p:cNvSpPr/>
          <p:nvPr/>
        </p:nvSpPr>
        <p:spPr>
          <a:xfrm>
            <a:off x="607695" y="3850005"/>
            <a:ext cx="8002905" cy="250063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228600" indent="-431800" algn="just">
              <a:spcBef>
                <a:spcPts val="600"/>
              </a:spcBef>
              <a:spcAft>
                <a:spcPts val="600"/>
              </a:spcAft>
              <a:buClr>
                <a:srgbClr val="0070C0"/>
              </a:buClr>
              <a:buFont typeface="Wingdings" panose="05000000000000000000" pitchFamily="2" charset="2"/>
              <a:buChar char="u"/>
            </a:pPr>
            <a:r>
              <a:rPr lang="zh-CN" altLang="en-US" dirty="0">
                <a:solidFill>
                  <a:schemeClr val="tx1"/>
                </a:solidFill>
                <a:latin typeface="微软雅黑" panose="020B0503020204020204" pitchFamily="34" charset="-122"/>
                <a:ea typeface="微软雅黑" panose="020B0503020204020204" pitchFamily="34" charset="-122"/>
              </a:rPr>
              <a:t>黑盒测试的优点</a:t>
            </a:r>
          </a:p>
          <a:p>
            <a:pPr marL="647700" lvl="1" indent="-360045" algn="just">
              <a:lnSpc>
                <a:spcPct val="110000"/>
              </a:lnSpc>
              <a:spcBef>
                <a:spcPts val="600"/>
              </a:spcBef>
              <a:spcAft>
                <a:spcPts val="600"/>
              </a:spcAft>
              <a:buClr>
                <a:srgbClr val="0070C0"/>
              </a:buClr>
              <a:buFont typeface="Wingdings" panose="05000000000000000000" pitchFamily="2" charset="2"/>
              <a:buChar char="Ø"/>
            </a:pPr>
            <a:r>
              <a:rPr lang="zh-CN" altLang="en-US" sz="1600" dirty="0">
                <a:solidFill>
                  <a:schemeClr val="tx1"/>
                </a:solidFill>
                <a:latin typeface="微软雅黑" panose="020B0503020204020204" pitchFamily="34" charset="-122"/>
                <a:ea typeface="微软雅黑" panose="020B0503020204020204" pitchFamily="34" charset="-122"/>
              </a:rPr>
              <a:t>测试人员不需要了解实现得细节，包括特定的编程语言（没有编程经验的人也可以设计测试用例）；</a:t>
            </a:r>
          </a:p>
          <a:p>
            <a:pPr marL="647700" lvl="1" indent="-360045" algn="just">
              <a:lnSpc>
                <a:spcPct val="110000"/>
              </a:lnSpc>
              <a:spcBef>
                <a:spcPts val="600"/>
              </a:spcBef>
              <a:spcAft>
                <a:spcPts val="600"/>
              </a:spcAft>
              <a:buClr>
                <a:srgbClr val="0070C0"/>
              </a:buClr>
              <a:buFont typeface="Wingdings" panose="05000000000000000000" pitchFamily="2" charset="2"/>
              <a:buChar char="Ø"/>
            </a:pPr>
            <a:r>
              <a:rPr lang="zh-CN" altLang="en-US" sz="1600" dirty="0">
                <a:solidFill>
                  <a:schemeClr val="tx1"/>
                </a:solidFill>
                <a:latin typeface="微软雅黑" panose="020B0503020204020204" pitchFamily="34" charset="-122"/>
                <a:ea typeface="微软雅黑" panose="020B0503020204020204" pitchFamily="34" charset="-122"/>
              </a:rPr>
              <a:t>测试人员和编程人员是相互独立的（黑盒测试用例设计与程序如何实现无关）；</a:t>
            </a:r>
          </a:p>
          <a:p>
            <a:pPr marL="647700" lvl="1" indent="-360045" algn="just">
              <a:lnSpc>
                <a:spcPct val="110000"/>
              </a:lnSpc>
              <a:spcBef>
                <a:spcPts val="600"/>
              </a:spcBef>
              <a:spcAft>
                <a:spcPts val="600"/>
              </a:spcAft>
              <a:buClr>
                <a:srgbClr val="0070C0"/>
              </a:buClr>
              <a:buFont typeface="Wingdings" panose="05000000000000000000" pitchFamily="2" charset="2"/>
              <a:buChar char="Ø"/>
            </a:pPr>
            <a:r>
              <a:rPr lang="zh-CN" altLang="en-US" sz="1600" dirty="0">
                <a:solidFill>
                  <a:schemeClr val="tx1"/>
                </a:solidFill>
                <a:latin typeface="微软雅黑" panose="020B0503020204020204" pitchFamily="34" charset="-122"/>
                <a:ea typeface="微软雅黑" panose="020B0503020204020204" pitchFamily="34" charset="-122"/>
              </a:rPr>
              <a:t>从用户的角度进行测试，很容易被接受和理解；</a:t>
            </a:r>
          </a:p>
          <a:p>
            <a:pPr marL="647700" lvl="1" indent="-360045" algn="just">
              <a:lnSpc>
                <a:spcPct val="110000"/>
              </a:lnSpc>
              <a:spcBef>
                <a:spcPts val="600"/>
              </a:spcBef>
              <a:spcAft>
                <a:spcPts val="600"/>
              </a:spcAft>
              <a:buClr>
                <a:srgbClr val="0070C0"/>
              </a:buClr>
              <a:buFont typeface="Wingdings" panose="05000000000000000000" pitchFamily="2" charset="2"/>
              <a:buChar char="Ø"/>
            </a:pPr>
            <a:r>
              <a:rPr lang="zh-CN" altLang="en-US" sz="1600" dirty="0">
                <a:solidFill>
                  <a:schemeClr val="tx1"/>
                </a:solidFill>
                <a:latin typeface="微软雅黑" panose="020B0503020204020204" pitchFamily="34" charset="-122"/>
                <a:ea typeface="微软雅黑" panose="020B0503020204020204" pitchFamily="34" charset="-122"/>
              </a:rPr>
              <a:t>有助于暴露任何与规格不一致或者歧异的地方；</a:t>
            </a:r>
          </a:p>
        </p:txBody>
      </p:sp>
      <p:sp>
        <p:nvSpPr>
          <p:cNvPr id="5" name="矩形 4"/>
          <p:cNvSpPr/>
          <p:nvPr/>
        </p:nvSpPr>
        <p:spPr>
          <a:xfrm>
            <a:off x="4650740" y="1418590"/>
            <a:ext cx="3959860" cy="225806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marL="228600" indent="-431800" algn="just">
              <a:spcBef>
                <a:spcPts val="600"/>
              </a:spcBef>
              <a:spcAft>
                <a:spcPts val="600"/>
              </a:spcAft>
              <a:buClr>
                <a:srgbClr val="0070C0"/>
              </a:buClr>
              <a:buFont typeface="Wingdings" panose="05000000000000000000" pitchFamily="2" charset="2"/>
              <a:buChar char="u"/>
            </a:pPr>
            <a:r>
              <a:rPr lang="zh-CN" altLang="en-US" dirty="0">
                <a:solidFill>
                  <a:schemeClr val="tx1"/>
                </a:solidFill>
                <a:latin typeface="微软雅黑" panose="020B0503020204020204" pitchFamily="34" charset="-122"/>
                <a:ea typeface="微软雅黑" panose="020B0503020204020204" pitchFamily="34" charset="-122"/>
              </a:rPr>
              <a:t>黑盒测试的缺点</a:t>
            </a:r>
          </a:p>
          <a:p>
            <a:pPr marL="647700" lvl="1" indent="-360045" algn="just">
              <a:lnSpc>
                <a:spcPct val="110000"/>
              </a:lnSpc>
              <a:spcBef>
                <a:spcPts val="600"/>
              </a:spcBef>
              <a:spcAft>
                <a:spcPts val="600"/>
              </a:spcAft>
              <a:buClr>
                <a:srgbClr val="0070C0"/>
              </a:buClr>
              <a:buFont typeface="Wingdings" panose="05000000000000000000" pitchFamily="2" charset="2"/>
              <a:buChar char="Ø"/>
            </a:pPr>
            <a:r>
              <a:rPr lang="zh-CN" altLang="en-US" sz="1600" dirty="0">
                <a:solidFill>
                  <a:schemeClr val="tx1"/>
                </a:solidFill>
                <a:latin typeface="微软雅黑" panose="020B0503020204020204" pitchFamily="34" charset="-122"/>
                <a:ea typeface="微软雅黑" panose="020B0503020204020204" pitchFamily="34" charset="-122"/>
              </a:rPr>
              <a:t>不能测试程序内部特定部位；</a:t>
            </a:r>
          </a:p>
          <a:p>
            <a:pPr marL="647700" lvl="1" indent="-360045" algn="just">
              <a:lnSpc>
                <a:spcPct val="110000"/>
              </a:lnSpc>
              <a:spcBef>
                <a:spcPts val="600"/>
              </a:spcBef>
              <a:spcAft>
                <a:spcPts val="600"/>
              </a:spcAft>
              <a:buClr>
                <a:srgbClr val="0070C0"/>
              </a:buClr>
              <a:buFont typeface="Wingdings" panose="05000000000000000000" pitchFamily="2" charset="2"/>
              <a:buChar char="Ø"/>
            </a:pPr>
            <a:r>
              <a:rPr lang="zh-CN" altLang="en-US" sz="1600" dirty="0">
                <a:solidFill>
                  <a:schemeClr val="tx1"/>
                </a:solidFill>
                <a:latin typeface="微软雅黑" panose="020B0503020204020204" pitchFamily="34" charset="-122"/>
                <a:ea typeface="微软雅黑" panose="020B0503020204020204" pitchFamily="34" charset="-122"/>
              </a:rPr>
              <a:t>如果程序未执行的代码无法发现；</a:t>
            </a:r>
            <a:endParaRPr lang="en-US" altLang="zh-CN" sz="1600" dirty="0">
              <a:solidFill>
                <a:schemeClr val="tx1"/>
              </a:solidFill>
              <a:latin typeface="微软雅黑" panose="020B0503020204020204" pitchFamily="34" charset="-122"/>
              <a:ea typeface="微软雅黑" panose="020B0503020204020204" pitchFamily="34" charset="-122"/>
            </a:endParaRPr>
          </a:p>
          <a:p>
            <a:pPr marL="647700" lvl="1" indent="-360045" algn="just">
              <a:lnSpc>
                <a:spcPct val="110000"/>
              </a:lnSpc>
              <a:spcBef>
                <a:spcPts val="600"/>
              </a:spcBef>
              <a:spcAft>
                <a:spcPts val="600"/>
              </a:spcAft>
              <a:buClr>
                <a:srgbClr val="0070C0"/>
              </a:buClr>
              <a:buFont typeface="Wingdings" panose="05000000000000000000" pitchFamily="2" charset="2"/>
              <a:buChar char="Ø"/>
            </a:pPr>
            <a:r>
              <a:rPr lang="zh-CN" altLang="en-US" sz="1600" dirty="0">
                <a:solidFill>
                  <a:schemeClr val="tx1"/>
                </a:solidFill>
                <a:latin typeface="微软雅黑" panose="020B0503020204020204" pitchFamily="34" charset="-122"/>
                <a:ea typeface="微软雅黑" panose="020B0503020204020204" pitchFamily="34" charset="-122"/>
              </a:rPr>
              <a:t>不可能做到穷举测试</a:t>
            </a:r>
          </a:p>
        </p:txBody>
      </p:sp>
    </p:spTree>
    <p:extLst>
      <p:ext uri="{BB962C8B-B14F-4D97-AF65-F5344CB8AC3E}">
        <p14:creationId xmlns:p14="http://schemas.microsoft.com/office/powerpoint/2010/main" val="926335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5248910" y="937260"/>
            <a:ext cx="3292475" cy="762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a:solidFill>
                  <a:srgbClr val="FF0000"/>
                </a:solidFill>
                <a:latin typeface="微软雅黑" panose="020B0503020204020204" pitchFamily="34" charset="-122"/>
                <a:ea typeface="微软雅黑" panose="020B0503020204020204" pitchFamily="34" charset="-122"/>
                <a:sym typeface="+mn-ea"/>
              </a:rPr>
              <a:t>瀑布模型</a:t>
            </a:r>
          </a:p>
        </p:txBody>
      </p:sp>
      <p:sp>
        <p:nvSpPr>
          <p:cNvPr id="26627" name="内容占位符 2"/>
          <p:cNvSpPr txBox="1"/>
          <p:nvPr/>
        </p:nvSpPr>
        <p:spPr bwMode="auto">
          <a:xfrm>
            <a:off x="4561205" y="1699895"/>
            <a:ext cx="4251325" cy="4646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lvl="1">
              <a:lnSpc>
                <a:spcPct val="120000"/>
              </a:lnSpc>
            </a:pPr>
            <a:r>
              <a:rPr lang="en-US" altLang="zh-CN" sz="2000" dirty="0">
                <a:sym typeface="+mn-ea"/>
              </a:rPr>
              <a:t>1</a:t>
            </a:r>
            <a:r>
              <a:rPr lang="zh-CN" altLang="en-US" sz="2000" dirty="0">
                <a:sym typeface="+mn-ea"/>
              </a:rPr>
              <a:t>、是线性模型的一种，在所有模型中占有重要地位，是所有其他模型的一个基础。</a:t>
            </a:r>
            <a:endParaRPr lang="en-US" altLang="zh-CN" sz="2000" dirty="0"/>
          </a:p>
          <a:p>
            <a:pPr lvl="1">
              <a:lnSpc>
                <a:spcPct val="120000"/>
              </a:lnSpc>
            </a:pPr>
            <a:r>
              <a:rPr lang="en-US" altLang="zh-CN" sz="2000" dirty="0">
                <a:sym typeface="+mn-ea"/>
              </a:rPr>
              <a:t>2</a:t>
            </a:r>
            <a:r>
              <a:rPr lang="zh-CN" altLang="en-US" sz="2000" dirty="0">
                <a:sym typeface="+mn-ea"/>
              </a:rPr>
              <a:t>、每一个阶段执行一次，按线性顺序进行软件开发。</a:t>
            </a:r>
            <a:endParaRPr lang="en-US" altLang="zh-CN" sz="2000" dirty="0"/>
          </a:p>
          <a:p>
            <a:pPr marL="457200" lvl="1" indent="0" algn="l">
              <a:lnSpc>
                <a:spcPct val="120000"/>
              </a:lnSpc>
              <a:buNone/>
            </a:pPr>
            <a:r>
              <a:rPr lang="zh-CN" altLang="en-US" sz="2000" dirty="0">
                <a:solidFill>
                  <a:srgbClr val="FF0000"/>
                </a:solidFill>
                <a:sym typeface="+mn-ea"/>
              </a:rPr>
              <a:t>测试的切入点：</a:t>
            </a:r>
          </a:p>
          <a:p>
            <a:pPr lvl="1">
              <a:lnSpc>
                <a:spcPct val="120000"/>
              </a:lnSpc>
            </a:pPr>
            <a:r>
              <a:rPr lang="zh-CN" altLang="en-US" sz="2000" dirty="0">
                <a:solidFill>
                  <a:srgbClr val="FF0000"/>
                </a:solidFill>
                <a:sym typeface="+mn-ea"/>
              </a:rPr>
              <a:t>测试阶段处于软件实现后，必须在代码完成后留出足够的时间给测试活动，否则将导致测试不充分，很多问题到项目后期才暴露</a:t>
            </a:r>
          </a:p>
        </p:txBody>
      </p:sp>
      <p:sp>
        <p:nvSpPr>
          <p:cNvPr id="4" name="圆角矩形 3"/>
          <p:cNvSpPr/>
          <p:nvPr/>
        </p:nvSpPr>
        <p:spPr>
          <a:xfrm>
            <a:off x="467752" y="1052736"/>
            <a:ext cx="1637125" cy="360000"/>
          </a:xfrm>
          <a:prstGeom prst="roundRect">
            <a:avLst/>
          </a:prstGeom>
          <a:ln w="38100">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b="1" dirty="0">
                <a:solidFill>
                  <a:schemeClr val="tx1"/>
                </a:solidFill>
              </a:rPr>
              <a:t>需求分析</a:t>
            </a:r>
          </a:p>
        </p:txBody>
      </p:sp>
      <p:sp>
        <p:nvSpPr>
          <p:cNvPr id="9" name="圆角矩形 8"/>
          <p:cNvSpPr/>
          <p:nvPr/>
        </p:nvSpPr>
        <p:spPr>
          <a:xfrm>
            <a:off x="935502" y="1772736"/>
            <a:ext cx="1637125" cy="360000"/>
          </a:xfrm>
          <a:prstGeom prst="roundRect">
            <a:avLst/>
          </a:prstGeom>
          <a:ln w="38100">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b="1" dirty="0">
                <a:solidFill>
                  <a:schemeClr val="tx1"/>
                </a:solidFill>
              </a:rPr>
              <a:t>设计</a:t>
            </a:r>
          </a:p>
        </p:txBody>
      </p:sp>
      <p:sp>
        <p:nvSpPr>
          <p:cNvPr id="10" name="圆角矩形 9"/>
          <p:cNvSpPr/>
          <p:nvPr/>
        </p:nvSpPr>
        <p:spPr>
          <a:xfrm>
            <a:off x="1403252" y="2492736"/>
            <a:ext cx="1637125" cy="360000"/>
          </a:xfrm>
          <a:prstGeom prst="roundRect">
            <a:avLst/>
          </a:prstGeom>
          <a:ln w="38100">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b="1" dirty="0">
                <a:solidFill>
                  <a:schemeClr val="tx1"/>
                </a:solidFill>
              </a:rPr>
              <a:t>编码</a:t>
            </a:r>
          </a:p>
        </p:txBody>
      </p:sp>
      <p:sp>
        <p:nvSpPr>
          <p:cNvPr id="12" name="圆角矩形 11"/>
          <p:cNvSpPr/>
          <p:nvPr/>
        </p:nvSpPr>
        <p:spPr>
          <a:xfrm>
            <a:off x="1871002" y="3212736"/>
            <a:ext cx="1637125" cy="360000"/>
          </a:xfrm>
          <a:prstGeom prst="roundRect">
            <a:avLst/>
          </a:prstGeom>
          <a:ln w="38100">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b="1" dirty="0">
                <a:solidFill>
                  <a:schemeClr val="tx1"/>
                </a:solidFill>
              </a:rPr>
              <a:t>实现</a:t>
            </a:r>
          </a:p>
        </p:txBody>
      </p:sp>
      <p:sp>
        <p:nvSpPr>
          <p:cNvPr id="13" name="圆角矩形 12"/>
          <p:cNvSpPr/>
          <p:nvPr/>
        </p:nvSpPr>
        <p:spPr>
          <a:xfrm>
            <a:off x="2338752" y="3932736"/>
            <a:ext cx="1637125" cy="360000"/>
          </a:xfrm>
          <a:prstGeom prst="roundRect">
            <a:avLst/>
          </a:prstGeom>
          <a:ln w="38100">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b="1" dirty="0">
                <a:solidFill>
                  <a:schemeClr val="tx1"/>
                </a:solidFill>
              </a:rPr>
              <a:t>软件测试</a:t>
            </a:r>
          </a:p>
        </p:txBody>
      </p:sp>
      <p:sp>
        <p:nvSpPr>
          <p:cNvPr id="14" name="圆角矩形 13"/>
          <p:cNvSpPr/>
          <p:nvPr/>
        </p:nvSpPr>
        <p:spPr>
          <a:xfrm>
            <a:off x="2806502" y="4652736"/>
            <a:ext cx="1637125" cy="360000"/>
          </a:xfrm>
          <a:prstGeom prst="roundRect">
            <a:avLst/>
          </a:prstGeom>
          <a:ln w="38100">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b="1" dirty="0">
                <a:solidFill>
                  <a:schemeClr val="tx1"/>
                </a:solidFill>
              </a:rPr>
              <a:t>完成</a:t>
            </a:r>
          </a:p>
        </p:txBody>
      </p:sp>
      <p:sp>
        <p:nvSpPr>
          <p:cNvPr id="15" name="圆角矩形 14"/>
          <p:cNvSpPr/>
          <p:nvPr/>
        </p:nvSpPr>
        <p:spPr>
          <a:xfrm>
            <a:off x="3274252" y="5372736"/>
            <a:ext cx="1637125" cy="360000"/>
          </a:xfrm>
          <a:prstGeom prst="roundRect">
            <a:avLst/>
          </a:prstGeom>
          <a:ln w="38100">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b="1" dirty="0">
                <a:solidFill>
                  <a:schemeClr val="tx1"/>
                </a:solidFill>
              </a:rPr>
              <a:t>维护</a:t>
            </a:r>
          </a:p>
        </p:txBody>
      </p:sp>
      <p:sp>
        <p:nvSpPr>
          <p:cNvPr id="16" name="圆角矩形 15"/>
          <p:cNvSpPr/>
          <p:nvPr/>
        </p:nvSpPr>
        <p:spPr>
          <a:xfrm>
            <a:off x="4092813" y="2222736"/>
            <a:ext cx="467750" cy="1260000"/>
          </a:xfrm>
          <a:prstGeom prst="round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000" b="1" dirty="0">
                <a:solidFill>
                  <a:srgbClr val="C00000"/>
                </a:solidFill>
              </a:rPr>
              <a:t>切入点</a:t>
            </a:r>
          </a:p>
        </p:txBody>
      </p:sp>
      <p:sp>
        <p:nvSpPr>
          <p:cNvPr id="17" name="圆角矩形 16"/>
          <p:cNvSpPr/>
          <p:nvPr/>
        </p:nvSpPr>
        <p:spPr>
          <a:xfrm>
            <a:off x="701043" y="4202736"/>
            <a:ext cx="467750" cy="1260000"/>
          </a:xfrm>
          <a:prstGeom prst="roundRect">
            <a:avLst/>
          </a:prstGeom>
          <a:ln w="57150">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000" b="1" dirty="0">
                <a:solidFill>
                  <a:srgbClr val="C00000"/>
                </a:solidFill>
              </a:rPr>
              <a:t>需</a:t>
            </a:r>
            <a:endParaRPr lang="en-US" altLang="zh-CN" sz="2000" b="1" dirty="0">
              <a:solidFill>
                <a:srgbClr val="C00000"/>
              </a:solidFill>
            </a:endParaRPr>
          </a:p>
          <a:p>
            <a:pPr algn="ctr"/>
            <a:r>
              <a:rPr lang="zh-CN" altLang="en-US" sz="2000" b="1" dirty="0">
                <a:solidFill>
                  <a:srgbClr val="C00000"/>
                </a:solidFill>
              </a:rPr>
              <a:t>求</a:t>
            </a:r>
            <a:endParaRPr lang="en-US" altLang="zh-CN" sz="2000" b="1" dirty="0">
              <a:solidFill>
                <a:srgbClr val="C00000"/>
              </a:solidFill>
            </a:endParaRPr>
          </a:p>
          <a:p>
            <a:pPr algn="ctr"/>
            <a:r>
              <a:rPr lang="zh-CN" altLang="en-US" sz="2000" b="1" dirty="0">
                <a:solidFill>
                  <a:srgbClr val="C00000"/>
                </a:solidFill>
              </a:rPr>
              <a:t>变</a:t>
            </a:r>
            <a:endParaRPr lang="en-US" altLang="zh-CN" sz="2000" b="1" dirty="0">
              <a:solidFill>
                <a:srgbClr val="C00000"/>
              </a:solidFill>
            </a:endParaRPr>
          </a:p>
          <a:p>
            <a:pPr algn="ctr"/>
            <a:r>
              <a:rPr lang="zh-CN" altLang="en-US" sz="2000" b="1" dirty="0">
                <a:solidFill>
                  <a:srgbClr val="C00000"/>
                </a:solidFill>
              </a:rPr>
              <a:t>更</a:t>
            </a:r>
          </a:p>
        </p:txBody>
      </p:sp>
      <p:cxnSp>
        <p:nvCxnSpPr>
          <p:cNvPr id="18" name="直接箭头连接符 17"/>
          <p:cNvCxnSpPr>
            <a:stCxn id="4" idx="2"/>
            <a:endCxn id="9" idx="0"/>
          </p:cNvCxnSpPr>
          <p:nvPr/>
        </p:nvCxnSpPr>
        <p:spPr>
          <a:xfrm>
            <a:off x="1286313" y="1412736"/>
            <a:ext cx="467750" cy="360000"/>
          </a:xfrm>
          <a:prstGeom prst="straightConnector1">
            <a:avLst/>
          </a:prstGeom>
          <a:ln w="38100">
            <a:solidFill>
              <a:schemeClr val="tx1">
                <a:lumMod val="65000"/>
                <a:lumOff val="35000"/>
              </a:schemeClr>
            </a:solidFill>
            <a:tailEnd type="arrow"/>
          </a:ln>
        </p:spPr>
        <p:style>
          <a:lnRef idx="2">
            <a:schemeClr val="dk1"/>
          </a:lnRef>
          <a:fillRef idx="1">
            <a:schemeClr val="lt1"/>
          </a:fillRef>
          <a:effectRef idx="0">
            <a:schemeClr val="dk1"/>
          </a:effectRef>
          <a:fontRef idx="minor">
            <a:schemeClr val="dk1"/>
          </a:fontRef>
        </p:style>
      </p:cxnSp>
      <p:cxnSp>
        <p:nvCxnSpPr>
          <p:cNvPr id="19" name="直接箭头连接符 18"/>
          <p:cNvCxnSpPr/>
          <p:nvPr/>
        </p:nvCxnSpPr>
        <p:spPr>
          <a:xfrm flipH="1">
            <a:off x="3508125" y="2852736"/>
            <a:ext cx="584688" cy="540000"/>
          </a:xfrm>
          <a:prstGeom prst="straightConnector1">
            <a:avLst/>
          </a:prstGeom>
          <a:ln w="38100">
            <a:tailEnd type="arrow"/>
          </a:ln>
        </p:spPr>
        <p:style>
          <a:lnRef idx="2">
            <a:schemeClr val="accent2"/>
          </a:lnRef>
          <a:fillRef idx="1">
            <a:schemeClr val="lt1"/>
          </a:fillRef>
          <a:effectRef idx="0">
            <a:schemeClr val="accent2"/>
          </a:effectRef>
          <a:fontRef idx="minor">
            <a:schemeClr val="dk1"/>
          </a:fontRef>
        </p:style>
      </p:cxnSp>
      <p:cxnSp>
        <p:nvCxnSpPr>
          <p:cNvPr id="20" name="肘形连接符 19"/>
          <p:cNvCxnSpPr/>
          <p:nvPr/>
        </p:nvCxnSpPr>
        <p:spPr>
          <a:xfrm rot="10800000" flipH="1" flipV="1">
            <a:off x="2338752" y="4112736"/>
            <a:ext cx="935500" cy="1440000"/>
          </a:xfrm>
          <a:prstGeom prst="bentConnector3">
            <a:avLst>
              <a:gd name="adj1" fmla="val -186142"/>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1754063" y="2132736"/>
            <a:ext cx="467750" cy="360000"/>
          </a:xfrm>
          <a:prstGeom prst="straightConnector1">
            <a:avLst/>
          </a:prstGeom>
          <a:ln w="38100">
            <a:solidFill>
              <a:schemeClr val="tx1">
                <a:lumMod val="65000"/>
                <a:lumOff val="35000"/>
              </a:schemeClr>
            </a:solidFill>
            <a:tailEnd type="arrow"/>
          </a:ln>
        </p:spPr>
        <p:style>
          <a:lnRef idx="2">
            <a:schemeClr val="dk1"/>
          </a:lnRef>
          <a:fillRef idx="1">
            <a:schemeClr val="lt1"/>
          </a:fillRef>
          <a:effectRef idx="0">
            <a:schemeClr val="dk1"/>
          </a:effectRef>
          <a:fontRef idx="minor">
            <a:schemeClr val="dk1"/>
          </a:fontRef>
        </p:style>
      </p:cxnSp>
      <p:cxnSp>
        <p:nvCxnSpPr>
          <p:cNvPr id="22" name="直接箭头连接符 21"/>
          <p:cNvCxnSpPr/>
          <p:nvPr/>
        </p:nvCxnSpPr>
        <p:spPr>
          <a:xfrm>
            <a:off x="2221813" y="2852736"/>
            <a:ext cx="467750" cy="360000"/>
          </a:xfrm>
          <a:prstGeom prst="straightConnector1">
            <a:avLst/>
          </a:prstGeom>
          <a:ln w="38100">
            <a:solidFill>
              <a:schemeClr val="tx1">
                <a:lumMod val="65000"/>
                <a:lumOff val="35000"/>
              </a:schemeClr>
            </a:solidFill>
            <a:tailEnd type="arrow"/>
          </a:ln>
        </p:spPr>
        <p:style>
          <a:lnRef idx="2">
            <a:schemeClr val="dk1"/>
          </a:lnRef>
          <a:fillRef idx="1">
            <a:schemeClr val="lt1"/>
          </a:fillRef>
          <a:effectRef idx="0">
            <a:schemeClr val="dk1"/>
          </a:effectRef>
          <a:fontRef idx="minor">
            <a:schemeClr val="dk1"/>
          </a:fontRef>
        </p:style>
      </p:cxnSp>
      <p:cxnSp>
        <p:nvCxnSpPr>
          <p:cNvPr id="23" name="直接箭头连接符 22"/>
          <p:cNvCxnSpPr/>
          <p:nvPr/>
        </p:nvCxnSpPr>
        <p:spPr>
          <a:xfrm>
            <a:off x="2689563" y="3572736"/>
            <a:ext cx="467750" cy="360000"/>
          </a:xfrm>
          <a:prstGeom prst="straightConnector1">
            <a:avLst/>
          </a:prstGeom>
          <a:ln w="38100">
            <a:solidFill>
              <a:schemeClr val="tx1">
                <a:lumMod val="65000"/>
                <a:lumOff val="35000"/>
              </a:schemeClr>
            </a:solidFill>
            <a:tailEnd type="arrow"/>
          </a:ln>
        </p:spPr>
        <p:style>
          <a:lnRef idx="2">
            <a:schemeClr val="dk1"/>
          </a:lnRef>
          <a:fillRef idx="1">
            <a:schemeClr val="lt1"/>
          </a:fillRef>
          <a:effectRef idx="0">
            <a:schemeClr val="dk1"/>
          </a:effectRef>
          <a:fontRef idx="minor">
            <a:schemeClr val="dk1"/>
          </a:fontRef>
        </p:style>
      </p:cxnSp>
      <p:cxnSp>
        <p:nvCxnSpPr>
          <p:cNvPr id="24" name="直接箭头连接符 23"/>
          <p:cNvCxnSpPr/>
          <p:nvPr/>
        </p:nvCxnSpPr>
        <p:spPr>
          <a:xfrm>
            <a:off x="3157313" y="4292736"/>
            <a:ext cx="467750" cy="360000"/>
          </a:xfrm>
          <a:prstGeom prst="straightConnector1">
            <a:avLst/>
          </a:prstGeom>
          <a:ln w="38100">
            <a:solidFill>
              <a:schemeClr val="tx1">
                <a:lumMod val="65000"/>
                <a:lumOff val="35000"/>
              </a:schemeClr>
            </a:solidFill>
            <a:tailEnd type="arrow"/>
          </a:ln>
        </p:spPr>
        <p:style>
          <a:lnRef idx="2">
            <a:schemeClr val="dk1"/>
          </a:lnRef>
          <a:fillRef idx="1">
            <a:schemeClr val="lt1"/>
          </a:fillRef>
          <a:effectRef idx="0">
            <a:schemeClr val="dk1"/>
          </a:effectRef>
          <a:fontRef idx="minor">
            <a:schemeClr val="dk1"/>
          </a:fontRef>
        </p:style>
      </p:cxnSp>
      <p:cxnSp>
        <p:nvCxnSpPr>
          <p:cNvPr id="25" name="直接箭头连接符 24"/>
          <p:cNvCxnSpPr/>
          <p:nvPr/>
        </p:nvCxnSpPr>
        <p:spPr>
          <a:xfrm>
            <a:off x="3625062" y="5012736"/>
            <a:ext cx="467750" cy="360000"/>
          </a:xfrm>
          <a:prstGeom prst="straightConnector1">
            <a:avLst/>
          </a:prstGeom>
          <a:ln w="38100">
            <a:solidFill>
              <a:schemeClr val="tx1">
                <a:lumMod val="65000"/>
                <a:lumOff val="35000"/>
              </a:schemeClr>
            </a:solidFill>
            <a:tailEnd type="arrow"/>
          </a:ln>
        </p:spPr>
        <p:style>
          <a:lnRef idx="2">
            <a:schemeClr val="dk1"/>
          </a:lnRef>
          <a:fillRef idx="1">
            <a:schemeClr val="lt1"/>
          </a:fillRef>
          <a:effectRef idx="0">
            <a:schemeClr val="dk1"/>
          </a:effectRef>
          <a:fontRef idx="minor">
            <a:schemeClr val="dk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childTnLst>
                          </p:cTn>
                        </p:par>
                        <p:par>
                          <p:cTn id="37" fill="hold">
                            <p:stCondLst>
                              <p:cond delay="500"/>
                            </p:stCondLst>
                            <p:childTnLst>
                              <p:par>
                                <p:cTn id="38" presetID="10" presetClass="entr" presetSubtype="0" fill="hold" grpId="0" nodeType="after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childTnLst>
                          </p:cTn>
                        </p:par>
                        <p:par>
                          <p:cTn id="41" fill="hold">
                            <p:stCondLst>
                              <p:cond delay="1000"/>
                            </p:stCondLst>
                            <p:childTnLst>
                              <p:par>
                                <p:cTn id="42" presetID="10" presetClass="entr" presetSubtype="0" fill="hold" nodeType="after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9" grpId="0" bldLvl="0" animBg="1"/>
      <p:bldP spid="10" grpId="0" bldLvl="0" animBg="1"/>
      <p:bldP spid="12" grpId="0" bldLvl="0" animBg="1"/>
      <p:bldP spid="13" grpId="0" bldLvl="0" animBg="1"/>
      <p:bldP spid="14" grpId="0" bldLvl="0" animBg="1"/>
      <p:bldP spid="15" grpId="0" bldLvl="0" animBg="1"/>
      <p:bldP spid="16" grpId="0" bldLvl="0" animBg="1"/>
      <p:bldP spid="17"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805623" y="50278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a:latin typeface="微软雅黑" panose="020B0503020204020204" pitchFamily="34" charset="-122"/>
                <a:ea typeface="微软雅黑" panose="020B0503020204020204" pitchFamily="34" charset="-122"/>
                <a:sym typeface="+mn-ea"/>
              </a:rPr>
              <a:t>黑盒测试的分类</a:t>
            </a:r>
            <a:endParaRPr lang="zh-CN" altLang="en-US" sz="3600">
              <a:sym typeface="+mn-ea"/>
            </a:endParaRPr>
          </a:p>
        </p:txBody>
      </p:sp>
      <p:sp>
        <p:nvSpPr>
          <p:cNvPr id="26627" name="内容占位符 2"/>
          <p:cNvSpPr txBox="1"/>
          <p:nvPr/>
        </p:nvSpPr>
        <p:spPr bwMode="auto">
          <a:xfrm>
            <a:off x="534035" y="1426210"/>
            <a:ext cx="8229600" cy="509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just">
              <a:lnSpc>
                <a:spcPct val="140000"/>
              </a:lnSpc>
            </a:pPr>
            <a:r>
              <a:rPr lang="zh-CN" altLang="en-US" sz="2000" dirty="0">
                <a:solidFill>
                  <a:srgbClr val="C00000"/>
                </a:solidFill>
                <a:latin typeface="黑体" panose="02010609060101010101" pitchFamily="49" charset="-122"/>
                <a:sym typeface="+mn-ea"/>
              </a:rPr>
              <a:t>功能测试（</a:t>
            </a:r>
            <a:r>
              <a:rPr lang="en-US" altLang="zh-CN" sz="2000" dirty="0" err="1">
                <a:solidFill>
                  <a:srgbClr val="C00000"/>
                </a:solidFill>
                <a:latin typeface="黑体" panose="02010609060101010101" pitchFamily="49" charset="-122"/>
                <a:sym typeface="+mn-ea"/>
              </a:rPr>
              <a:t>functiontesting</a:t>
            </a:r>
            <a:r>
              <a:rPr lang="zh-CN" altLang="en-US" sz="2000" dirty="0">
                <a:solidFill>
                  <a:srgbClr val="C00000"/>
                </a:solidFill>
                <a:latin typeface="黑体" panose="02010609060101010101" pitchFamily="49" charset="-122"/>
                <a:sym typeface="+mn-ea"/>
              </a:rPr>
              <a:t>）</a:t>
            </a:r>
            <a:endParaRPr lang="en-US" altLang="zh-CN" sz="2000" dirty="0">
              <a:latin typeface="黑体" panose="02010609060101010101" pitchFamily="49" charset="-122"/>
            </a:endParaRPr>
          </a:p>
          <a:p>
            <a:pPr lvl="1">
              <a:lnSpc>
                <a:spcPct val="140000"/>
              </a:lnSpc>
            </a:pPr>
            <a:r>
              <a:rPr lang="zh-CN" altLang="en-US" sz="2000" dirty="0">
                <a:latin typeface="黑体" panose="02010609060101010101" pitchFamily="49" charset="-122"/>
                <a:sym typeface="+mn-ea"/>
              </a:rPr>
              <a:t>是黑盒测试的一方面，它检查实际软件的功能</a:t>
            </a:r>
            <a:r>
              <a:rPr lang="zh-CN" altLang="en-US" sz="2000" b="1" dirty="0">
                <a:latin typeface="黑体" panose="02010609060101010101" pitchFamily="49" charset="-122"/>
                <a:sym typeface="+mn-ea"/>
              </a:rPr>
              <a:t>是否符合</a:t>
            </a:r>
            <a:r>
              <a:rPr lang="zh-CN" altLang="en-US" sz="2000" dirty="0">
                <a:latin typeface="黑体" panose="02010609060101010101" pitchFamily="49" charset="-122"/>
                <a:sym typeface="+mn-ea"/>
              </a:rPr>
              <a:t>用户的需求。</a:t>
            </a:r>
            <a:endParaRPr lang="en-US" altLang="zh-CN" sz="2000" b="0" dirty="0">
              <a:latin typeface="黑体" panose="02010609060101010101" pitchFamily="49" charset="-122"/>
            </a:endParaRPr>
          </a:p>
          <a:p>
            <a:pPr algn="just">
              <a:lnSpc>
                <a:spcPct val="140000"/>
              </a:lnSpc>
            </a:pPr>
            <a:endParaRPr lang="en-US" altLang="zh-CN" sz="2000" b="0" dirty="0">
              <a:latin typeface="黑体" panose="02010609060101010101" pitchFamily="49" charset="-122"/>
            </a:endParaRPr>
          </a:p>
          <a:p>
            <a:pPr lvl="2">
              <a:lnSpc>
                <a:spcPct val="140000"/>
              </a:lnSpc>
            </a:pPr>
            <a:r>
              <a:rPr lang="zh-CN" altLang="en-US" sz="2000" dirty="0">
                <a:latin typeface="黑体" panose="02010609060101010101" pitchFamily="49" charset="-122"/>
                <a:sym typeface="+mn-ea"/>
              </a:rPr>
              <a:t>逻辑功能测试</a:t>
            </a:r>
            <a:r>
              <a:rPr lang="en-US" altLang="zh-CN" sz="2000" dirty="0">
                <a:latin typeface="黑体" panose="02010609060101010101" pitchFamily="49" charset="-122"/>
                <a:sym typeface="+mn-ea"/>
              </a:rPr>
              <a:t>(</a:t>
            </a:r>
            <a:r>
              <a:rPr lang="en-US" altLang="zh-CN" sz="2000" dirty="0" err="1">
                <a:latin typeface="黑体" panose="02010609060101010101" pitchFamily="49" charset="-122"/>
                <a:sym typeface="+mn-ea"/>
              </a:rPr>
              <a:t>functiontesting</a:t>
            </a:r>
            <a:r>
              <a:rPr lang="en-US" altLang="zh-CN" sz="2000" dirty="0">
                <a:latin typeface="黑体" panose="02010609060101010101" pitchFamily="49" charset="-122"/>
                <a:sym typeface="+mn-ea"/>
              </a:rPr>
              <a:t>)</a:t>
            </a:r>
            <a:endParaRPr lang="en-US" altLang="zh-CN" sz="2000" dirty="0">
              <a:latin typeface="黑体" panose="02010609060101010101" pitchFamily="49" charset="-122"/>
            </a:endParaRPr>
          </a:p>
          <a:p>
            <a:pPr lvl="2">
              <a:lnSpc>
                <a:spcPct val="140000"/>
              </a:lnSpc>
            </a:pPr>
            <a:r>
              <a:rPr lang="zh-CN" altLang="en-US" sz="2000" dirty="0">
                <a:latin typeface="黑体" panose="02010609060101010101" pitchFamily="49" charset="-122"/>
                <a:sym typeface="+mn-ea"/>
              </a:rPr>
              <a:t>界面测试</a:t>
            </a:r>
            <a:r>
              <a:rPr lang="en-US" altLang="zh-CN" sz="2000" dirty="0">
                <a:latin typeface="黑体" panose="02010609060101010101" pitchFamily="49" charset="-122"/>
                <a:sym typeface="+mn-ea"/>
              </a:rPr>
              <a:t>(</a:t>
            </a:r>
            <a:r>
              <a:rPr lang="en-US" altLang="zh-CN" sz="2000" dirty="0" err="1">
                <a:latin typeface="黑体" panose="02010609060101010101" pitchFamily="49" charset="-122"/>
                <a:sym typeface="+mn-ea"/>
              </a:rPr>
              <a:t>UItesting</a:t>
            </a:r>
            <a:r>
              <a:rPr lang="en-US" altLang="zh-CN" sz="2000" dirty="0">
                <a:latin typeface="黑体" panose="02010609060101010101" pitchFamily="49" charset="-122"/>
                <a:sym typeface="+mn-ea"/>
              </a:rPr>
              <a:t>)</a:t>
            </a:r>
            <a:endParaRPr lang="en-US" altLang="zh-CN" sz="2000" dirty="0">
              <a:latin typeface="黑体" panose="02010609060101010101" pitchFamily="49" charset="-122"/>
            </a:endParaRPr>
          </a:p>
          <a:p>
            <a:pPr lvl="2">
              <a:lnSpc>
                <a:spcPct val="140000"/>
              </a:lnSpc>
            </a:pPr>
            <a:r>
              <a:rPr lang="zh-CN" altLang="en-US" sz="2000" dirty="0">
                <a:latin typeface="黑体" panose="02010609060101010101" pitchFamily="49" charset="-122"/>
                <a:sym typeface="+mn-ea"/>
              </a:rPr>
              <a:t>易用性测试</a:t>
            </a:r>
            <a:r>
              <a:rPr lang="en-US" altLang="zh-CN" sz="2000" dirty="0">
                <a:latin typeface="黑体" panose="02010609060101010101" pitchFamily="49" charset="-122"/>
                <a:sym typeface="+mn-ea"/>
              </a:rPr>
              <a:t>(usability testing)</a:t>
            </a:r>
            <a:endParaRPr lang="en-US" altLang="zh-CN" sz="2000" dirty="0">
              <a:latin typeface="黑体" panose="02010609060101010101" pitchFamily="49" charset="-122"/>
            </a:endParaRPr>
          </a:p>
          <a:p>
            <a:pPr lvl="2">
              <a:lnSpc>
                <a:spcPct val="140000"/>
              </a:lnSpc>
            </a:pPr>
            <a:r>
              <a:rPr lang="zh-CN" altLang="en-US" sz="2000" dirty="0">
                <a:latin typeface="黑体" panose="02010609060101010101" pitchFamily="49" charset="-122"/>
                <a:sym typeface="+mn-ea"/>
              </a:rPr>
              <a:t>安装测试</a:t>
            </a:r>
            <a:r>
              <a:rPr lang="en-US" altLang="zh-CN" sz="2000" dirty="0">
                <a:latin typeface="黑体" panose="02010609060101010101" pitchFamily="49" charset="-122"/>
                <a:sym typeface="+mn-ea"/>
              </a:rPr>
              <a:t>(</a:t>
            </a:r>
            <a:r>
              <a:rPr lang="en-US" altLang="zh-CN" sz="2000" dirty="0" err="1">
                <a:latin typeface="黑体" panose="02010609060101010101" pitchFamily="49" charset="-122"/>
                <a:sym typeface="+mn-ea"/>
              </a:rPr>
              <a:t>installationtesting</a:t>
            </a:r>
            <a:r>
              <a:rPr lang="en-US" altLang="zh-CN" sz="2000" dirty="0">
                <a:latin typeface="黑体" panose="02010609060101010101" pitchFamily="49" charset="-122"/>
                <a:sym typeface="+mn-ea"/>
              </a:rPr>
              <a:t>)</a:t>
            </a:r>
            <a:endParaRPr lang="en-US" altLang="zh-CN" sz="2000" dirty="0">
              <a:latin typeface="黑体" panose="02010609060101010101" pitchFamily="49" charset="-122"/>
            </a:endParaRPr>
          </a:p>
          <a:p>
            <a:pPr lvl="2">
              <a:lnSpc>
                <a:spcPct val="140000"/>
              </a:lnSpc>
            </a:pPr>
            <a:r>
              <a:rPr lang="zh-CN" altLang="en-US" sz="2000" dirty="0">
                <a:latin typeface="黑体" panose="02010609060101010101" pitchFamily="49" charset="-122"/>
                <a:sym typeface="+mn-ea"/>
              </a:rPr>
              <a:t>兼容性测试</a:t>
            </a:r>
            <a:r>
              <a:rPr lang="en-US" altLang="zh-CN" sz="2000" dirty="0">
                <a:latin typeface="黑体" panose="02010609060101010101" pitchFamily="49" charset="-122"/>
                <a:sym typeface="+mn-ea"/>
              </a:rPr>
              <a:t>(</a:t>
            </a:r>
            <a:r>
              <a:rPr lang="en-US" altLang="zh-CN" sz="2000" dirty="0" err="1">
                <a:latin typeface="黑体" panose="02010609060101010101" pitchFamily="49" charset="-122"/>
                <a:sym typeface="+mn-ea"/>
              </a:rPr>
              <a:t>compatibilitytesting</a:t>
            </a:r>
            <a:r>
              <a:rPr lang="en-US" altLang="zh-CN" sz="2000" dirty="0">
                <a:latin typeface="黑体" panose="02010609060101010101" pitchFamily="49" charset="-122"/>
                <a:sym typeface="+mn-ea"/>
              </a:rPr>
              <a:t>)</a:t>
            </a:r>
            <a:endParaRPr sz="2000" dirty="0">
              <a:latin typeface="黑体" panose="02010609060101010101" pitchFamily="49" charset="-122"/>
              <a:sym typeface="+mn-ea"/>
            </a:endParaRPr>
          </a:p>
        </p:txBody>
      </p:sp>
    </p:spTree>
    <p:extLst>
      <p:ext uri="{BB962C8B-B14F-4D97-AF65-F5344CB8AC3E}">
        <p14:creationId xmlns:p14="http://schemas.microsoft.com/office/powerpoint/2010/main" val="1315677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50278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a:latin typeface="微软雅黑" panose="020B0503020204020204" pitchFamily="34" charset="-122"/>
                <a:ea typeface="微软雅黑" panose="020B0503020204020204" pitchFamily="34" charset="-122"/>
                <a:sym typeface="+mn-ea"/>
              </a:rPr>
              <a:t>黑盒测试的分类</a:t>
            </a:r>
            <a:endParaRPr lang="zh-CN" altLang="en-US" sz="3600">
              <a:sym typeface="+mn-ea"/>
            </a:endParaRPr>
          </a:p>
        </p:txBody>
      </p:sp>
      <p:sp>
        <p:nvSpPr>
          <p:cNvPr id="26627" name="内容占位符 2"/>
          <p:cNvSpPr txBox="1"/>
          <p:nvPr/>
        </p:nvSpPr>
        <p:spPr bwMode="auto">
          <a:xfrm>
            <a:off x="15240" y="1229995"/>
            <a:ext cx="9149080" cy="509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just">
              <a:lnSpc>
                <a:spcPct val="120000"/>
              </a:lnSpc>
            </a:pPr>
            <a:r>
              <a:rPr lang="zh-CN" altLang="en-US" sz="2000" dirty="0">
                <a:solidFill>
                  <a:schemeClr val="tx1"/>
                </a:solidFill>
                <a:sym typeface="+mn-ea"/>
              </a:rPr>
              <a:t>性能测试（</a:t>
            </a:r>
            <a:r>
              <a:rPr lang="en-US" altLang="zh-CN" sz="2000" dirty="0">
                <a:solidFill>
                  <a:schemeClr val="tx1"/>
                </a:solidFill>
                <a:sym typeface="+mn-ea"/>
              </a:rPr>
              <a:t>performance testing</a:t>
            </a:r>
            <a:r>
              <a:rPr lang="zh-CN" altLang="en-US" sz="2000" dirty="0">
                <a:solidFill>
                  <a:schemeClr val="tx1"/>
                </a:solidFill>
                <a:sym typeface="+mn-ea"/>
              </a:rPr>
              <a:t>）峰值</a:t>
            </a:r>
            <a:r>
              <a:rPr lang="en-US" altLang="zh-CN" sz="2000" dirty="0">
                <a:solidFill>
                  <a:schemeClr val="tx1"/>
                </a:solidFill>
                <a:sym typeface="+mn-ea"/>
              </a:rPr>
              <a:t>(</a:t>
            </a:r>
            <a:r>
              <a:rPr lang="zh-CN" altLang="en-US" sz="2000" dirty="0">
                <a:solidFill>
                  <a:schemeClr val="tx1"/>
                </a:solidFill>
                <a:sym typeface="+mn-ea"/>
              </a:rPr>
              <a:t>后面详细 现在了解</a:t>
            </a:r>
            <a:r>
              <a:rPr lang="en-US" altLang="zh-CN" sz="2000" dirty="0">
                <a:solidFill>
                  <a:schemeClr val="tx1"/>
                </a:solidFill>
                <a:sym typeface="+mn-ea"/>
              </a:rPr>
              <a:t>)</a:t>
            </a:r>
          </a:p>
          <a:p>
            <a:pPr lvl="1">
              <a:lnSpc>
                <a:spcPct val="120000"/>
              </a:lnSpc>
            </a:pPr>
            <a:r>
              <a:rPr lang="zh-CN" altLang="en-US" sz="2000" dirty="0">
                <a:sym typeface="+mn-ea"/>
              </a:rPr>
              <a:t>是软件测试的高端领域，性能测试工程师的待遇和白盒测试工程师不相上下，通常我们所说的高级软件测试工程师一般就是指性能测试或是白盒测试工程师。</a:t>
            </a:r>
            <a:endParaRPr lang="en-US" altLang="zh-CN" sz="2000" b="0" dirty="0"/>
          </a:p>
          <a:p>
            <a:pPr lvl="2">
              <a:lnSpc>
                <a:spcPct val="120000"/>
              </a:lnSpc>
            </a:pPr>
            <a:r>
              <a:rPr lang="zh-CN" altLang="en-US" sz="2000" dirty="0">
                <a:sym typeface="+mn-ea"/>
              </a:rPr>
              <a:t>时间性能（事务响应时间等）</a:t>
            </a:r>
            <a:endParaRPr lang="en-US" altLang="zh-CN" sz="2000" dirty="0"/>
          </a:p>
          <a:p>
            <a:pPr lvl="2">
              <a:lnSpc>
                <a:spcPct val="120000"/>
              </a:lnSpc>
            </a:pPr>
            <a:r>
              <a:rPr lang="zh-CN" altLang="en-US" sz="2000" dirty="0">
                <a:sym typeface="+mn-ea"/>
              </a:rPr>
              <a:t>空间性能（系统资源消耗）</a:t>
            </a:r>
            <a:endParaRPr lang="en-US" altLang="zh-CN" sz="2000" dirty="0"/>
          </a:p>
          <a:p>
            <a:pPr lvl="2">
              <a:lnSpc>
                <a:spcPct val="120000"/>
              </a:lnSpc>
            </a:pPr>
            <a:r>
              <a:rPr lang="zh-CN" altLang="en-US" sz="2000" dirty="0">
                <a:sym typeface="+mn-ea"/>
              </a:rPr>
              <a:t>一般性能测试</a:t>
            </a:r>
            <a:endParaRPr lang="en-US" altLang="zh-CN" sz="2000" dirty="0"/>
          </a:p>
          <a:p>
            <a:pPr lvl="2">
              <a:lnSpc>
                <a:spcPct val="120000"/>
              </a:lnSpc>
            </a:pPr>
            <a:r>
              <a:rPr lang="zh-CN" altLang="en-US" sz="2000" dirty="0">
                <a:sym typeface="+mn-ea"/>
              </a:rPr>
              <a:t>稳定性测试</a:t>
            </a:r>
            <a:endParaRPr lang="en-US" altLang="zh-CN" sz="2000" dirty="0"/>
          </a:p>
          <a:p>
            <a:pPr lvl="2">
              <a:lnSpc>
                <a:spcPct val="120000"/>
              </a:lnSpc>
            </a:pPr>
            <a:r>
              <a:rPr lang="zh-CN" altLang="en-US" sz="2000" dirty="0">
                <a:sym typeface="+mn-ea"/>
              </a:rPr>
              <a:t>负载测试：通过负载测试来确定在各种工作负载下，系统各项性能指标的变化情况。</a:t>
            </a:r>
            <a:endParaRPr lang="en-US" altLang="zh-CN" sz="2000" dirty="0"/>
          </a:p>
          <a:p>
            <a:pPr lvl="2">
              <a:lnSpc>
                <a:spcPct val="120000"/>
              </a:lnSpc>
            </a:pPr>
            <a:r>
              <a:rPr lang="zh-CN" altLang="en-US" sz="2000" dirty="0">
                <a:sym typeface="+mn-ea"/>
              </a:rPr>
              <a:t>压力测试：通过确定一个系统的瓶颈或者刚好不能接受的性能点，来获得系统能够提供的最大服务级别。</a:t>
            </a:r>
            <a:endParaRPr sz="2000" dirty="0">
              <a:sym typeface="+mn-ea"/>
            </a:endParaRPr>
          </a:p>
        </p:txBody>
      </p:sp>
    </p:spTree>
    <p:extLst>
      <p:ext uri="{BB962C8B-B14F-4D97-AF65-F5344CB8AC3E}">
        <p14:creationId xmlns:p14="http://schemas.microsoft.com/office/powerpoint/2010/main" val="12004509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8778" y="1363207"/>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a:solidFill>
                  <a:srgbClr val="92D050"/>
                </a:solidFill>
                <a:latin typeface="微软雅黑" panose="020B0503020204020204" pitchFamily="34" charset="-122"/>
                <a:ea typeface="微软雅黑" panose="020B0503020204020204" pitchFamily="34" charset="-122"/>
                <a:sym typeface="+mn-ea"/>
              </a:rPr>
              <a:t>灰盒测试</a:t>
            </a:r>
          </a:p>
        </p:txBody>
      </p:sp>
      <p:sp>
        <p:nvSpPr>
          <p:cNvPr id="26627" name="内容占位符 2"/>
          <p:cNvSpPr txBox="1"/>
          <p:nvPr/>
        </p:nvSpPr>
        <p:spPr bwMode="auto">
          <a:xfrm>
            <a:off x="456565" y="2647950"/>
            <a:ext cx="8229600" cy="171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just">
              <a:lnSpc>
                <a:spcPct val="140000"/>
              </a:lnSpc>
            </a:pPr>
            <a:r>
              <a:rPr lang="zh-CN" altLang="en-US" sz="2000" dirty="0">
                <a:sym typeface="+mn-ea"/>
              </a:rPr>
              <a:t>灰盒测试，是介于白盒测试与黑盒测试之间的一种测试，既可保证黑盒的关注点又可掌控白盒的内部结构，但不会去对内部程序功能和运作做详细了解，灰盒测试结合了白盒测试和黑盒测试的要素。</a:t>
            </a:r>
            <a:endParaRPr lang="zh-CN" sz="2000" dirty="0">
              <a:solidFill>
                <a:srgbClr val="92D050"/>
              </a:solidFill>
              <a:latin typeface="黑体" panose="02010609060101010101" pitchFamily="49" charset="-122"/>
              <a:sym typeface="+mn-ea"/>
            </a:endParaRPr>
          </a:p>
        </p:txBody>
      </p:sp>
    </p:spTree>
    <p:extLst>
      <p:ext uri="{BB962C8B-B14F-4D97-AF65-F5344CB8AC3E}">
        <p14:creationId xmlns:p14="http://schemas.microsoft.com/office/powerpoint/2010/main" val="30911551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50278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buFontTx/>
              <a:buNone/>
            </a:pPr>
            <a:r>
              <a:rPr lang="zh-CN" altLang="en-US" sz="2800" b="1">
                <a:latin typeface="微软雅黑" panose="020B0503020204020204" pitchFamily="34" charset="-122"/>
                <a:ea typeface="微软雅黑" panose="020B0503020204020204" pitchFamily="34" charset="-122"/>
                <a:sym typeface="+mn-ea"/>
              </a:rPr>
              <a:t>按是否运行分类</a:t>
            </a:r>
          </a:p>
        </p:txBody>
      </p:sp>
      <p:sp>
        <p:nvSpPr>
          <p:cNvPr id="26627" name="内容占位符 2"/>
          <p:cNvSpPr txBox="1"/>
          <p:nvPr/>
        </p:nvSpPr>
        <p:spPr bwMode="auto">
          <a:xfrm>
            <a:off x="457200" y="1221740"/>
            <a:ext cx="8229600" cy="509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just">
              <a:lnSpc>
                <a:spcPct val="140000"/>
              </a:lnSpc>
            </a:pPr>
            <a:r>
              <a:rPr lang="en-US" altLang="zh-CN" sz="2000" dirty="0" err="1">
                <a:solidFill>
                  <a:srgbClr val="FF0000"/>
                </a:solidFill>
                <a:latin typeface="黑体" panose="02010609060101010101" pitchFamily="49" charset="-122"/>
                <a:cs typeface="Times New Roman" panose="02020603050405020304" pitchFamily="18" charset="0"/>
                <a:sym typeface="+mn-ea"/>
              </a:rPr>
              <a:t>静态测试</a:t>
            </a:r>
            <a:r>
              <a:rPr lang="zh-CN" altLang="en-US" sz="2000" dirty="0">
                <a:latin typeface="黑体" panose="02010609060101010101" pitchFamily="49" charset="-122"/>
                <a:cs typeface="Times New Roman" panose="02020603050405020304" pitchFamily="18" charset="0"/>
                <a:sym typeface="+mn-ea"/>
              </a:rPr>
              <a:t>（</a:t>
            </a:r>
            <a:r>
              <a:rPr lang="en-US" altLang="zh-CN" sz="2000" dirty="0">
                <a:latin typeface="黑体" panose="02010609060101010101" pitchFamily="49" charset="-122"/>
                <a:cs typeface="Times New Roman" panose="02020603050405020304" pitchFamily="18" charset="0"/>
                <a:sym typeface="+mn-ea"/>
              </a:rPr>
              <a:t>static  testing</a:t>
            </a:r>
            <a:r>
              <a:rPr lang="zh-CN" altLang="en-US" sz="2000" dirty="0">
                <a:latin typeface="黑体" panose="02010609060101010101" pitchFamily="49" charset="-122"/>
                <a:cs typeface="Times New Roman" panose="02020603050405020304" pitchFamily="18" charset="0"/>
                <a:sym typeface="+mn-ea"/>
              </a:rPr>
              <a:t>），</a:t>
            </a:r>
            <a:r>
              <a:rPr lang="zh-CN" altLang="en-US" sz="2000" dirty="0">
                <a:solidFill>
                  <a:srgbClr val="000000"/>
                </a:solidFill>
                <a:latin typeface="黑体" panose="02010609060101010101" pitchFamily="49" charset="-122"/>
                <a:cs typeface="Times New Roman" panose="02020603050405020304" pitchFamily="18" charset="0"/>
                <a:sym typeface="+mn-ea"/>
              </a:rPr>
              <a:t>指不实际运行被测软</a:t>
            </a:r>
            <a:r>
              <a:rPr lang="en-US" altLang="zh-CN" sz="2000" dirty="0" err="1">
                <a:solidFill>
                  <a:srgbClr val="000000"/>
                </a:solidFill>
                <a:latin typeface="黑体" panose="02010609060101010101" pitchFamily="49" charset="-122"/>
                <a:cs typeface="Times New Roman" panose="02020603050405020304" pitchFamily="18" charset="0"/>
                <a:sym typeface="+mn-ea"/>
              </a:rPr>
              <a:t>件，而只是静态地检查程序代码、界面或文档中可能存在的错误过程</a:t>
            </a:r>
            <a:r>
              <a:rPr lang="en-US" altLang="zh-CN" sz="2000" dirty="0">
                <a:solidFill>
                  <a:srgbClr val="000000"/>
                </a:solidFill>
                <a:latin typeface="黑体" panose="02010609060101010101" pitchFamily="49" charset="-122"/>
                <a:cs typeface="Times New Roman" panose="02020603050405020304" pitchFamily="18" charset="0"/>
                <a:sym typeface="+mn-ea"/>
              </a:rPr>
              <a:t>。</a:t>
            </a:r>
            <a:endParaRPr lang="en-US" altLang="zh-CN" sz="2000" b="0" dirty="0">
              <a:solidFill>
                <a:srgbClr val="000000"/>
              </a:solidFill>
              <a:latin typeface="黑体" panose="02010609060101010101" pitchFamily="49" charset="-122"/>
              <a:cs typeface="Times New Roman" panose="02020603050405020304" pitchFamily="18" charset="0"/>
            </a:endParaRPr>
          </a:p>
          <a:p>
            <a:pPr lvl="2" indent="-457200">
              <a:lnSpc>
                <a:spcPct val="140000"/>
              </a:lnSpc>
              <a:spcBef>
                <a:spcPts val="600"/>
              </a:spcBef>
              <a:spcAft>
                <a:spcPts val="600"/>
              </a:spcAft>
              <a:buFont typeface="Wingdings" panose="05000000000000000000" pitchFamily="2" charset="2"/>
              <a:buChar char="Ø"/>
            </a:pPr>
            <a:endParaRPr lang="en-US" altLang="zh-CN" sz="2000" dirty="0">
              <a:latin typeface="黑体" panose="02010609060101010101" pitchFamily="49" charset="-122"/>
              <a:cs typeface="Times New Roman" panose="02020603050405020304" pitchFamily="18" charset="0"/>
            </a:endParaRPr>
          </a:p>
          <a:p>
            <a:pPr lvl="2" indent="-457200">
              <a:lnSpc>
                <a:spcPct val="140000"/>
              </a:lnSpc>
              <a:spcBef>
                <a:spcPts val="600"/>
              </a:spcBef>
              <a:spcAft>
                <a:spcPts val="600"/>
              </a:spcAft>
              <a:buFont typeface="Wingdings" panose="05000000000000000000" pitchFamily="2" charset="2"/>
              <a:buChar char="Ø"/>
            </a:pPr>
            <a:endParaRPr lang="en-US" altLang="zh-CN" sz="2000" dirty="0">
              <a:latin typeface="黑体" panose="02010609060101010101" pitchFamily="49" charset="-122"/>
              <a:cs typeface="Times New Roman" panose="02020603050405020304" pitchFamily="18" charset="0"/>
            </a:endParaRPr>
          </a:p>
          <a:p>
            <a:pPr lvl="2" indent="-457200">
              <a:lnSpc>
                <a:spcPct val="140000"/>
              </a:lnSpc>
              <a:spcBef>
                <a:spcPts val="600"/>
              </a:spcBef>
              <a:spcAft>
                <a:spcPts val="600"/>
              </a:spcAft>
              <a:buFont typeface="Wingdings" panose="05000000000000000000" pitchFamily="2" charset="2"/>
              <a:buChar char="Ø"/>
            </a:pPr>
            <a:endParaRPr lang="en-US" altLang="zh-CN" sz="2000" dirty="0">
              <a:latin typeface="黑体" panose="02010609060101010101" pitchFamily="49" charset="-122"/>
              <a:cs typeface="Times New Roman" panose="02020603050405020304" pitchFamily="18" charset="0"/>
            </a:endParaRPr>
          </a:p>
          <a:p>
            <a:pPr algn="just">
              <a:lnSpc>
                <a:spcPct val="140000"/>
              </a:lnSpc>
            </a:pPr>
            <a:endParaRPr lang="en-US" altLang="zh-CN" sz="2000" dirty="0">
              <a:solidFill>
                <a:srgbClr val="FF0000"/>
              </a:solidFill>
              <a:latin typeface="黑体" panose="02010609060101010101" pitchFamily="49" charset="-122"/>
              <a:cs typeface="Times New Roman" panose="02020603050405020304" pitchFamily="18" charset="0"/>
            </a:endParaRPr>
          </a:p>
          <a:p>
            <a:pPr algn="just">
              <a:lnSpc>
                <a:spcPct val="140000"/>
              </a:lnSpc>
            </a:pPr>
            <a:endParaRPr lang="en-US" altLang="zh-CN" sz="2000" dirty="0">
              <a:solidFill>
                <a:srgbClr val="FF0000"/>
              </a:solidFill>
              <a:latin typeface="黑体" panose="02010609060101010101" pitchFamily="49" charset="-122"/>
              <a:cs typeface="Times New Roman" panose="02020603050405020304" pitchFamily="18" charset="0"/>
            </a:endParaRPr>
          </a:p>
          <a:p>
            <a:pPr algn="just">
              <a:lnSpc>
                <a:spcPct val="140000"/>
              </a:lnSpc>
            </a:pPr>
            <a:endParaRPr lang="en-US" altLang="zh-CN" sz="2000" dirty="0">
              <a:solidFill>
                <a:srgbClr val="FF0000"/>
              </a:solidFill>
              <a:latin typeface="黑体" panose="02010609060101010101" pitchFamily="49" charset="-122"/>
              <a:cs typeface="Times New Roman" panose="02020603050405020304" pitchFamily="18" charset="0"/>
            </a:endParaRPr>
          </a:p>
          <a:p>
            <a:pPr algn="just">
              <a:lnSpc>
                <a:spcPct val="140000"/>
              </a:lnSpc>
            </a:pPr>
            <a:r>
              <a:rPr lang="en-US" altLang="zh-CN" sz="2000" dirty="0" err="1">
                <a:solidFill>
                  <a:srgbClr val="FF0000"/>
                </a:solidFill>
                <a:latin typeface="黑体" panose="02010609060101010101" pitchFamily="49" charset="-122"/>
                <a:cs typeface="Times New Roman" panose="02020603050405020304" pitchFamily="18" charset="0"/>
                <a:sym typeface="+mn-ea"/>
              </a:rPr>
              <a:t>动态测试</a:t>
            </a:r>
            <a:r>
              <a:rPr lang="zh-CN" altLang="en-US" sz="2000" dirty="0">
                <a:latin typeface="黑体" panose="02010609060101010101" pitchFamily="49" charset="-122"/>
                <a:cs typeface="Times New Roman" panose="02020603050405020304" pitchFamily="18" charset="0"/>
                <a:sym typeface="+mn-ea"/>
              </a:rPr>
              <a:t>（</a:t>
            </a:r>
            <a:r>
              <a:rPr lang="en-US" altLang="zh-CN" sz="2000" dirty="0">
                <a:latin typeface="黑体" panose="02010609060101010101" pitchFamily="49" charset="-122"/>
                <a:cs typeface="Times New Roman" panose="02020603050405020304" pitchFamily="18" charset="0"/>
                <a:sym typeface="+mn-ea"/>
              </a:rPr>
              <a:t>dynamic testing</a:t>
            </a:r>
            <a:r>
              <a:rPr lang="zh-CN" altLang="en-US" sz="2000" dirty="0">
                <a:latin typeface="黑体" panose="02010609060101010101" pitchFamily="49" charset="-122"/>
                <a:cs typeface="Times New Roman" panose="02020603050405020304" pitchFamily="18" charset="0"/>
                <a:sym typeface="+mn-ea"/>
              </a:rPr>
              <a:t>），</a:t>
            </a:r>
            <a:r>
              <a:rPr lang="en-US" altLang="zh-CN" sz="2000" dirty="0" err="1">
                <a:latin typeface="黑体" panose="02010609060101010101" pitchFamily="49" charset="-122"/>
                <a:cs typeface="Times New Roman" panose="02020603050405020304" pitchFamily="18" charset="0"/>
                <a:sym typeface="+mn-ea"/>
              </a:rPr>
              <a:t>是指实际运行被测程序，输入相应的测试数据，检查实际输出结果和预期结果是否相符的过程</a:t>
            </a:r>
            <a:r>
              <a:rPr lang="en-US" altLang="zh-CN" sz="2000" dirty="0">
                <a:solidFill>
                  <a:srgbClr val="000000"/>
                </a:solidFill>
                <a:latin typeface="黑体" panose="02010609060101010101" pitchFamily="49" charset="-122"/>
                <a:cs typeface="Times New Roman" panose="02020603050405020304" pitchFamily="18" charset="0"/>
                <a:sym typeface="+mn-ea"/>
              </a:rPr>
              <a:t>。</a:t>
            </a:r>
            <a:endParaRPr lang="en-US" altLang="zh-CN" sz="2000" dirty="0">
              <a:solidFill>
                <a:srgbClr val="FF0000"/>
              </a:solidFill>
              <a:latin typeface="黑体" panose="02010609060101010101" pitchFamily="49" charset="-122"/>
              <a:cs typeface="Times New Roman" panose="02020603050405020304" pitchFamily="18" charset="0"/>
            </a:endParaRPr>
          </a:p>
          <a:p>
            <a:pPr algn="just">
              <a:lnSpc>
                <a:spcPct val="140000"/>
              </a:lnSpc>
            </a:pPr>
            <a:endParaRPr sz="2000" dirty="0">
              <a:latin typeface="黑体" panose="02010609060101010101" pitchFamily="49" charset="-122"/>
              <a:sym typeface="+mn-ea"/>
            </a:endParaRPr>
          </a:p>
        </p:txBody>
      </p:sp>
      <p:grpSp>
        <p:nvGrpSpPr>
          <p:cNvPr id="4" name="组合 3"/>
          <p:cNvGrpSpPr/>
          <p:nvPr/>
        </p:nvGrpSpPr>
        <p:grpSpPr>
          <a:xfrm>
            <a:off x="2360722" y="2385591"/>
            <a:ext cx="4422699" cy="2808312"/>
            <a:chOff x="2905014" y="2492896"/>
            <a:chExt cx="6635811" cy="3223299"/>
          </a:xfrm>
        </p:grpSpPr>
        <p:pic>
          <p:nvPicPr>
            <p:cNvPr id="21"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096" t="14023" r="41205" b="40036"/>
            <a:stretch>
              <a:fillRect/>
            </a:stretch>
          </p:blipFill>
          <p:spPr bwMode="auto">
            <a:xfrm>
              <a:off x="2905014" y="2501775"/>
              <a:ext cx="6635811" cy="316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Box 1"/>
            <p:cNvSpPr txBox="1">
              <a:spLocks noChangeArrowheads="1"/>
            </p:cNvSpPr>
            <p:nvPr/>
          </p:nvSpPr>
          <p:spPr bwMode="auto">
            <a:xfrm>
              <a:off x="5010350" y="2492896"/>
              <a:ext cx="538609" cy="238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1500"/>
                </a:lnSpc>
              </a:pPr>
              <a:r>
                <a:rPr lang="en-US" altLang="zh-CN" sz="1400" b="1">
                  <a:solidFill>
                    <a:srgbClr val="000000"/>
                  </a:solidFill>
                  <a:latin typeface="微软雅黑" panose="020B0503020204020204" pitchFamily="34" charset="-122"/>
                  <a:ea typeface="微软雅黑" panose="020B0503020204020204" pitchFamily="34" charset="-122"/>
                </a:rPr>
                <a:t>主持人</a:t>
              </a:r>
            </a:p>
          </p:txBody>
        </p:sp>
        <p:sp>
          <p:nvSpPr>
            <p:cNvPr id="26" name="TextBox 1"/>
            <p:cNvSpPr txBox="1">
              <a:spLocks noChangeArrowheads="1"/>
            </p:cNvSpPr>
            <p:nvPr/>
          </p:nvSpPr>
          <p:spPr bwMode="auto">
            <a:xfrm>
              <a:off x="7287513" y="3038996"/>
              <a:ext cx="359073" cy="238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1500"/>
                </a:lnSpc>
              </a:pPr>
              <a:r>
                <a:rPr lang="en-US" altLang="zh-CN" sz="1400" b="1">
                  <a:solidFill>
                    <a:srgbClr val="000000"/>
                  </a:solidFill>
                  <a:latin typeface="微软雅黑" panose="020B0503020204020204" pitchFamily="34" charset="-122"/>
                  <a:ea typeface="微软雅黑" panose="020B0503020204020204" pitchFamily="34" charset="-122"/>
                </a:rPr>
                <a:t>作者</a:t>
              </a:r>
            </a:p>
          </p:txBody>
        </p:sp>
        <p:sp>
          <p:nvSpPr>
            <p:cNvPr id="27" name="TextBox 1"/>
            <p:cNvSpPr txBox="1">
              <a:spLocks noChangeArrowheads="1"/>
            </p:cNvSpPr>
            <p:nvPr/>
          </p:nvSpPr>
          <p:spPr bwMode="auto">
            <a:xfrm>
              <a:off x="6198435" y="2556396"/>
              <a:ext cx="538609" cy="238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1500"/>
                </a:lnSpc>
              </a:pPr>
              <a:r>
                <a:rPr lang="en-US" altLang="zh-CN" sz="1400" b="1">
                  <a:solidFill>
                    <a:srgbClr val="000000"/>
                  </a:solidFill>
                  <a:latin typeface="微软雅黑" panose="020B0503020204020204" pitchFamily="34" charset="-122"/>
                  <a:ea typeface="微软雅黑" panose="020B0503020204020204" pitchFamily="34" charset="-122"/>
                </a:rPr>
                <a:t>内审员</a:t>
              </a:r>
            </a:p>
          </p:txBody>
        </p:sp>
        <p:sp>
          <p:nvSpPr>
            <p:cNvPr id="28" name="TextBox 1"/>
            <p:cNvSpPr txBox="1">
              <a:spLocks noChangeArrowheads="1"/>
            </p:cNvSpPr>
            <p:nvPr/>
          </p:nvSpPr>
          <p:spPr bwMode="auto">
            <a:xfrm>
              <a:off x="8591106" y="3750196"/>
              <a:ext cx="718145" cy="238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1500"/>
                </a:lnSpc>
              </a:pPr>
              <a:r>
                <a:rPr lang="en-US" altLang="zh-CN" sz="1400" b="1">
                  <a:solidFill>
                    <a:srgbClr val="000000"/>
                  </a:solidFill>
                  <a:latin typeface="微软雅黑" panose="020B0503020204020204" pitchFamily="34" charset="-122"/>
                  <a:ea typeface="微软雅黑" panose="020B0503020204020204" pitchFamily="34" charset="-122"/>
                </a:rPr>
                <a:t>列席人员</a:t>
              </a:r>
            </a:p>
          </p:txBody>
        </p:sp>
        <p:sp>
          <p:nvSpPr>
            <p:cNvPr id="29" name="TextBox 1"/>
            <p:cNvSpPr txBox="1">
              <a:spLocks noChangeArrowheads="1"/>
            </p:cNvSpPr>
            <p:nvPr/>
          </p:nvSpPr>
          <p:spPr bwMode="auto">
            <a:xfrm>
              <a:off x="3178718" y="3673996"/>
              <a:ext cx="1077218" cy="238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1500"/>
                </a:lnSpc>
              </a:pPr>
              <a:r>
                <a:rPr lang="en-US" altLang="zh-CN" sz="1400" b="1">
                  <a:solidFill>
                    <a:srgbClr val="000000"/>
                  </a:solidFill>
                  <a:latin typeface="微软雅黑" panose="020B0503020204020204" pitchFamily="34" charset="-122"/>
                  <a:ea typeface="微软雅黑" panose="020B0503020204020204" pitchFamily="34" charset="-122"/>
                </a:rPr>
                <a:t>技术专业人员</a:t>
              </a:r>
            </a:p>
          </p:txBody>
        </p:sp>
        <p:sp>
          <p:nvSpPr>
            <p:cNvPr id="30" name="TextBox 1"/>
            <p:cNvSpPr txBox="1">
              <a:spLocks noChangeArrowheads="1"/>
            </p:cNvSpPr>
            <p:nvPr/>
          </p:nvSpPr>
          <p:spPr bwMode="auto">
            <a:xfrm>
              <a:off x="4878340" y="4499496"/>
              <a:ext cx="538609" cy="238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1500"/>
                </a:lnSpc>
              </a:pPr>
              <a:r>
                <a:rPr lang="en-US" altLang="zh-CN" sz="1400" b="1" dirty="0" err="1">
                  <a:solidFill>
                    <a:srgbClr val="000000"/>
                  </a:solidFill>
                  <a:latin typeface="微软雅黑" panose="020B0503020204020204" pitchFamily="34" charset="-122"/>
                  <a:ea typeface="微软雅黑" panose="020B0503020204020204" pitchFamily="34" charset="-122"/>
                </a:rPr>
                <a:t>记录员</a:t>
              </a:r>
              <a:endParaRPr lang="en-US" altLang="zh-CN" sz="1400" b="1" dirty="0">
                <a:solidFill>
                  <a:srgbClr val="000000"/>
                </a:solidFill>
                <a:latin typeface="微软雅黑" panose="020B0503020204020204" pitchFamily="34" charset="-122"/>
                <a:ea typeface="微软雅黑" panose="020B0503020204020204" pitchFamily="34" charset="-122"/>
              </a:endParaRPr>
            </a:p>
          </p:txBody>
        </p:sp>
        <p:sp>
          <p:nvSpPr>
            <p:cNvPr id="31" name="TextBox 1"/>
            <p:cNvSpPr txBox="1">
              <a:spLocks noChangeArrowheads="1"/>
            </p:cNvSpPr>
            <p:nvPr/>
          </p:nvSpPr>
          <p:spPr bwMode="auto">
            <a:xfrm>
              <a:off x="6264440" y="4753496"/>
              <a:ext cx="718145" cy="238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1500"/>
                </a:lnSpc>
              </a:pPr>
              <a:r>
                <a:rPr lang="en-US" altLang="zh-CN" sz="1400" b="1" dirty="0" err="1">
                  <a:solidFill>
                    <a:srgbClr val="000000"/>
                  </a:solidFill>
                  <a:latin typeface="微软雅黑" panose="020B0503020204020204" pitchFamily="34" charset="-122"/>
                  <a:ea typeface="微软雅黑" panose="020B0503020204020204" pitchFamily="34" charset="-122"/>
                </a:rPr>
                <a:t>用户代表</a:t>
              </a:r>
              <a:endParaRPr lang="en-US" altLang="zh-CN" sz="1400" b="1" dirty="0">
                <a:solidFill>
                  <a:srgbClr val="000000"/>
                </a:solidFill>
                <a:latin typeface="微软雅黑" panose="020B0503020204020204" pitchFamily="34" charset="-122"/>
                <a:ea typeface="微软雅黑" panose="020B0503020204020204" pitchFamily="34" charset="-122"/>
              </a:endParaRPr>
            </a:p>
          </p:txBody>
        </p:sp>
        <p:sp>
          <p:nvSpPr>
            <p:cNvPr id="32" name="TextBox 1"/>
            <p:cNvSpPr txBox="1">
              <a:spLocks noChangeArrowheads="1"/>
            </p:cNvSpPr>
            <p:nvPr/>
          </p:nvSpPr>
          <p:spPr bwMode="auto">
            <a:xfrm>
              <a:off x="2991598" y="5054475"/>
              <a:ext cx="538609"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tabLst>
                  <a:tab pos="38100" algn="l"/>
                </a:tabLst>
                <a:defRPr>
                  <a:solidFill>
                    <a:schemeClr val="tx1"/>
                  </a:solidFill>
                  <a:latin typeface="Arial" panose="020B0604020202020204" pitchFamily="34" charset="0"/>
                  <a:ea typeface="宋体" panose="02010600030101010101" pitchFamily="2" charset="-122"/>
                </a:defRPr>
              </a:lvl1pPr>
              <a:lvl2pPr marL="742950" indent="-285750">
                <a:tabLst>
                  <a:tab pos="38100" algn="l"/>
                </a:tabLst>
                <a:defRPr>
                  <a:solidFill>
                    <a:schemeClr val="tx1"/>
                  </a:solidFill>
                  <a:latin typeface="Arial" panose="020B0604020202020204" pitchFamily="34" charset="0"/>
                  <a:ea typeface="宋体" panose="02010600030101010101" pitchFamily="2" charset="-122"/>
                </a:defRPr>
              </a:lvl2pPr>
              <a:lvl3pPr marL="1143000" indent="-228600">
                <a:tabLst>
                  <a:tab pos="38100" algn="l"/>
                </a:tabLst>
                <a:defRPr>
                  <a:solidFill>
                    <a:schemeClr val="tx1"/>
                  </a:solidFill>
                  <a:latin typeface="Arial" panose="020B0604020202020204" pitchFamily="34" charset="0"/>
                  <a:ea typeface="宋体" panose="02010600030101010101" pitchFamily="2" charset="-122"/>
                </a:defRPr>
              </a:lvl3pPr>
              <a:lvl4pPr marL="1600200" indent="-228600">
                <a:tabLst>
                  <a:tab pos="38100" algn="l"/>
                </a:tabLst>
                <a:defRPr>
                  <a:solidFill>
                    <a:schemeClr val="tx1"/>
                  </a:solidFill>
                  <a:latin typeface="Arial" panose="020B0604020202020204" pitchFamily="34" charset="0"/>
                  <a:ea typeface="宋体" panose="02010600030101010101" pitchFamily="2" charset="-122"/>
                </a:defRPr>
              </a:lvl4pPr>
              <a:lvl5pPr marL="2057400" indent="-228600">
                <a:tabLst>
                  <a:tab pos="38100"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tabLst>
                  <a:tab pos="38100"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tabLst>
                  <a:tab pos="38100"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tabLst>
                  <a:tab pos="38100"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tabLst>
                  <a:tab pos="38100" algn="l"/>
                </a:tabLst>
                <a:defRPr>
                  <a:solidFill>
                    <a:schemeClr val="tx1"/>
                  </a:solidFill>
                  <a:latin typeface="Arial" panose="020B0604020202020204" pitchFamily="34" charset="0"/>
                  <a:ea typeface="宋体" panose="02010600030101010101" pitchFamily="2" charset="-122"/>
                </a:defRPr>
              </a:lvl9pPr>
            </a:lstStyle>
            <a:p>
              <a:pPr>
                <a:lnSpc>
                  <a:spcPts val="1900"/>
                </a:lnSpc>
              </a:pPr>
              <a:r>
                <a:rPr lang="en-US" altLang="zh-CN" sz="1400" b="1" dirty="0" err="1">
                  <a:solidFill>
                    <a:srgbClr val="CC009A"/>
                  </a:solidFill>
                  <a:latin typeface="Times New Roman" panose="02020603050405020304" pitchFamily="18" charset="0"/>
                  <a:cs typeface="Times New Roman" panose="02020603050405020304" pitchFamily="18" charset="0"/>
                </a:rPr>
                <a:t>不正式</a:t>
              </a:r>
              <a:endParaRPr lang="en-US" altLang="zh-CN" sz="1400" b="1" dirty="0">
                <a:solidFill>
                  <a:srgbClr val="CC009A"/>
                </a:solidFill>
                <a:latin typeface="Times New Roman" panose="02020603050405020304" pitchFamily="18" charset="0"/>
                <a:cs typeface="Times New Roman" panose="02020603050405020304" pitchFamily="18" charset="0"/>
              </a:endParaRPr>
            </a:p>
            <a:p>
              <a:pPr>
                <a:lnSpc>
                  <a:spcPts val="1000"/>
                </a:lnSpc>
              </a:pPr>
              <a:endParaRPr lang="en-US" altLang="zh-CN" sz="2000" b="1" dirty="0">
                <a:latin typeface="Calibri" panose="020F0502020204030204" charset="0"/>
              </a:endParaRPr>
            </a:p>
            <a:p>
              <a:pPr>
                <a:lnSpc>
                  <a:spcPts val="1900"/>
                </a:lnSpc>
              </a:pPr>
              <a:r>
                <a:rPr lang="en-US" altLang="zh-CN" sz="2000" b="1" dirty="0">
                  <a:latin typeface="Calibri" panose="020F0502020204030204" charset="0"/>
                </a:rPr>
                <a:t>	</a:t>
              </a:r>
              <a:r>
                <a:rPr lang="en-US" altLang="zh-CN" sz="1400" b="1" dirty="0" err="1">
                  <a:solidFill>
                    <a:srgbClr val="000000"/>
                  </a:solidFill>
                  <a:latin typeface="微软雅黑" panose="020B0503020204020204" pitchFamily="34" charset="-122"/>
                  <a:ea typeface="微软雅黑" panose="020B0503020204020204" pitchFamily="34" charset="-122"/>
                </a:rPr>
                <a:t>互审</a:t>
              </a:r>
              <a:endParaRPr lang="en-US" altLang="zh-CN" sz="1400" b="1" dirty="0">
                <a:solidFill>
                  <a:srgbClr val="000000"/>
                </a:solidFill>
                <a:latin typeface="微软雅黑" panose="020B0503020204020204" pitchFamily="34" charset="-122"/>
                <a:ea typeface="微软雅黑" panose="020B0503020204020204" pitchFamily="34" charset="-122"/>
              </a:endParaRPr>
            </a:p>
          </p:txBody>
        </p:sp>
        <p:sp>
          <p:nvSpPr>
            <p:cNvPr id="33" name="TextBox 1"/>
            <p:cNvSpPr txBox="1">
              <a:spLocks noChangeArrowheads="1"/>
            </p:cNvSpPr>
            <p:nvPr/>
          </p:nvSpPr>
          <p:spPr bwMode="auto">
            <a:xfrm>
              <a:off x="6126822" y="5460876"/>
              <a:ext cx="359073" cy="238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1500"/>
                </a:lnSpc>
              </a:pPr>
              <a:r>
                <a:rPr lang="en-US" altLang="zh-CN" sz="1400" b="1">
                  <a:solidFill>
                    <a:srgbClr val="000000"/>
                  </a:solidFill>
                  <a:latin typeface="微软雅黑" panose="020B0503020204020204" pitchFamily="34" charset="-122"/>
                  <a:ea typeface="微软雅黑" panose="020B0503020204020204" pitchFamily="34" charset="-122"/>
                </a:rPr>
                <a:t>走读</a:t>
              </a:r>
            </a:p>
          </p:txBody>
        </p:sp>
        <p:sp>
          <p:nvSpPr>
            <p:cNvPr id="34" name="TextBox 1"/>
            <p:cNvSpPr txBox="1">
              <a:spLocks noChangeArrowheads="1"/>
            </p:cNvSpPr>
            <p:nvPr/>
          </p:nvSpPr>
          <p:spPr bwMode="auto">
            <a:xfrm>
              <a:off x="9080534" y="5105276"/>
              <a:ext cx="397545" cy="597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tabLst>
                  <a:tab pos="38100" algn="l"/>
                </a:tabLst>
                <a:defRPr>
                  <a:solidFill>
                    <a:schemeClr val="tx1"/>
                  </a:solidFill>
                  <a:latin typeface="Arial" panose="020B0604020202020204" pitchFamily="34" charset="0"/>
                  <a:ea typeface="宋体" panose="02010600030101010101" pitchFamily="2" charset="-122"/>
                </a:defRPr>
              </a:lvl1pPr>
              <a:lvl2pPr marL="742950" indent="-285750">
                <a:tabLst>
                  <a:tab pos="38100" algn="l"/>
                </a:tabLst>
                <a:defRPr>
                  <a:solidFill>
                    <a:schemeClr val="tx1"/>
                  </a:solidFill>
                  <a:latin typeface="Arial" panose="020B0604020202020204" pitchFamily="34" charset="0"/>
                  <a:ea typeface="宋体" panose="02010600030101010101" pitchFamily="2" charset="-122"/>
                </a:defRPr>
              </a:lvl2pPr>
              <a:lvl3pPr marL="1143000" indent="-228600">
                <a:tabLst>
                  <a:tab pos="38100" algn="l"/>
                </a:tabLst>
                <a:defRPr>
                  <a:solidFill>
                    <a:schemeClr val="tx1"/>
                  </a:solidFill>
                  <a:latin typeface="Arial" panose="020B0604020202020204" pitchFamily="34" charset="0"/>
                  <a:ea typeface="宋体" panose="02010600030101010101" pitchFamily="2" charset="-122"/>
                </a:defRPr>
              </a:lvl3pPr>
              <a:lvl4pPr marL="1600200" indent="-228600">
                <a:tabLst>
                  <a:tab pos="38100" algn="l"/>
                </a:tabLst>
                <a:defRPr>
                  <a:solidFill>
                    <a:schemeClr val="tx1"/>
                  </a:solidFill>
                  <a:latin typeface="Arial" panose="020B0604020202020204" pitchFamily="34" charset="0"/>
                  <a:ea typeface="宋体" panose="02010600030101010101" pitchFamily="2" charset="-122"/>
                </a:defRPr>
              </a:lvl4pPr>
              <a:lvl5pPr marL="2057400" indent="-228600">
                <a:tabLst>
                  <a:tab pos="38100"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tabLst>
                  <a:tab pos="38100"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tabLst>
                  <a:tab pos="38100"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tabLst>
                  <a:tab pos="38100"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tabLst>
                  <a:tab pos="38100" algn="l"/>
                </a:tabLst>
                <a:defRPr>
                  <a:solidFill>
                    <a:schemeClr val="tx1"/>
                  </a:solidFill>
                  <a:latin typeface="Arial" panose="020B0604020202020204" pitchFamily="34" charset="0"/>
                  <a:ea typeface="宋体" panose="02010600030101010101" pitchFamily="2" charset="-122"/>
                </a:defRPr>
              </a:lvl9pPr>
            </a:lstStyle>
            <a:p>
              <a:pPr>
                <a:lnSpc>
                  <a:spcPts val="1300"/>
                </a:lnSpc>
              </a:pPr>
              <a:r>
                <a:rPr lang="en-US" altLang="zh-CN" sz="1400" b="1">
                  <a:solidFill>
                    <a:srgbClr val="CC009A"/>
                  </a:solidFill>
                  <a:latin typeface="Times New Roman" panose="02020603050405020304" pitchFamily="18" charset="0"/>
                  <a:cs typeface="Times New Roman" panose="02020603050405020304" pitchFamily="18" charset="0"/>
                </a:rPr>
                <a:t>正式</a:t>
              </a:r>
            </a:p>
            <a:p>
              <a:pPr>
                <a:lnSpc>
                  <a:spcPts val="1000"/>
                </a:lnSpc>
              </a:pPr>
              <a:endParaRPr lang="en-US" altLang="zh-CN" sz="2000" b="1">
                <a:latin typeface="Calibri" panose="020F0502020204030204" charset="0"/>
              </a:endParaRPr>
            </a:p>
            <a:p>
              <a:pPr>
                <a:lnSpc>
                  <a:spcPts val="2000"/>
                </a:lnSpc>
              </a:pPr>
              <a:r>
                <a:rPr lang="en-US" altLang="zh-CN" sz="2000" b="1">
                  <a:latin typeface="Calibri" panose="020F0502020204030204" charset="0"/>
                </a:rPr>
                <a:t>	</a:t>
              </a:r>
              <a:r>
                <a:rPr lang="en-US" altLang="zh-CN" sz="1400" b="1">
                  <a:solidFill>
                    <a:srgbClr val="000000"/>
                  </a:solidFill>
                  <a:latin typeface="微软雅黑" panose="020B0503020204020204" pitchFamily="34" charset="-122"/>
                  <a:ea typeface="微软雅黑" panose="020B0503020204020204" pitchFamily="34" charset="-122"/>
                </a:rPr>
                <a:t>审查</a:t>
              </a: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50278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buFontTx/>
              <a:buNone/>
            </a:pPr>
            <a:r>
              <a:rPr lang="zh-CN" altLang="en-US" sz="2800" b="1">
                <a:solidFill>
                  <a:srgbClr val="FF0000"/>
                </a:solidFill>
                <a:latin typeface="微软雅黑" panose="020B0503020204020204" pitchFamily="34" charset="-122"/>
                <a:ea typeface="微软雅黑" panose="020B0503020204020204" pitchFamily="34" charset="-122"/>
                <a:sym typeface="+mn-ea"/>
              </a:rPr>
              <a:t>验收测试</a:t>
            </a:r>
          </a:p>
        </p:txBody>
      </p:sp>
      <p:sp>
        <p:nvSpPr>
          <p:cNvPr id="26627" name="内容占位符 2"/>
          <p:cNvSpPr txBox="1"/>
          <p:nvPr/>
        </p:nvSpPr>
        <p:spPr bwMode="auto">
          <a:xfrm>
            <a:off x="313690" y="1149985"/>
            <a:ext cx="8229600" cy="509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just"/>
            <a:endParaRPr sz="2400">
              <a:sym typeface="+mn-ea"/>
            </a:endParaRPr>
          </a:p>
        </p:txBody>
      </p:sp>
      <p:sp>
        <p:nvSpPr>
          <p:cNvPr id="2" name="内容占位符 2"/>
          <p:cNvSpPr>
            <a:spLocks noGrp="1"/>
          </p:cNvSpPr>
          <p:nvPr/>
        </p:nvSpPr>
        <p:spPr>
          <a:xfrm>
            <a:off x="-31115" y="1115060"/>
            <a:ext cx="8670290" cy="5039995"/>
          </a:xfrm>
          <a:prstGeom prst="rect">
            <a:avLst/>
          </a:prstGeom>
          <a:ln>
            <a:noFill/>
          </a:ln>
        </p:spPr>
        <p:txBody>
          <a:bodyPr/>
          <a:lstStyle>
            <a:lvl1pPr marL="228600" indent="-431800" algn="just" defTabSz="914400" rtl="0" eaLnBrk="1" latinLnBrk="0" hangingPunct="1">
              <a:lnSpc>
                <a:spcPct val="100000"/>
              </a:lnSpc>
              <a:spcBef>
                <a:spcPts val="600"/>
              </a:spcBef>
              <a:spcAft>
                <a:spcPts val="600"/>
              </a:spcAft>
              <a:buClr>
                <a:srgbClr val="0070C0"/>
              </a:buClr>
              <a:buFont typeface="Wingdings" panose="05000000000000000000" pitchFamily="2" charset="2"/>
              <a:buChar char="u"/>
              <a:defRPr sz="2400" kern="1200">
                <a:solidFill>
                  <a:schemeClr val="tx1"/>
                </a:solidFill>
                <a:latin typeface="微软雅黑" panose="020B0503020204020204" pitchFamily="34" charset="-122"/>
                <a:ea typeface="微软雅黑" panose="020B0503020204020204" pitchFamily="34" charset="-122"/>
                <a:cs typeface="+mn-cs"/>
              </a:defRPr>
            </a:lvl1pPr>
            <a:lvl2pPr marL="647700" indent="-360045" algn="just" defTabSz="914400" rtl="0" eaLnBrk="1" latinLnBrk="0" hangingPunct="1">
              <a:lnSpc>
                <a:spcPct val="110000"/>
              </a:lnSpc>
              <a:spcBef>
                <a:spcPts val="600"/>
              </a:spcBef>
              <a:buClr>
                <a:srgbClr val="0070C0"/>
              </a:buClr>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just" defTabSz="914400" rtl="0" eaLnBrk="1" latinLnBrk="0" hangingPunct="1">
              <a:lnSpc>
                <a:spcPct val="130000"/>
              </a:lnSpc>
              <a:spcBef>
                <a:spcPts val="0"/>
              </a:spcBef>
              <a:buClr>
                <a:srgbClr val="0070C0"/>
              </a:buClr>
              <a:buFont typeface="Wingdings" panose="05000000000000000000" pitchFamily="2" charset="2"/>
              <a:buChar char="l"/>
              <a:defRPr sz="18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just" defTabSz="914400" rtl="0" eaLnBrk="1" latinLnBrk="0" hangingPunct="1">
              <a:lnSpc>
                <a:spcPct val="110000"/>
              </a:lnSpc>
              <a:spcBef>
                <a:spcPts val="0"/>
              </a:spcBef>
              <a:buClr>
                <a:srgbClr val="0070C0"/>
              </a:buClr>
              <a:buFont typeface="微软雅黑" panose="020B0503020204020204" pitchFamily="34" charset="-122"/>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just" defTabSz="914400" rtl="0" eaLnBrk="1" latinLnBrk="0" hangingPunct="1">
              <a:lnSpc>
                <a:spcPct val="100000"/>
              </a:lnSpc>
              <a:spcBef>
                <a:spcPts val="0"/>
              </a:spcBef>
              <a:buClr>
                <a:srgbClr val="0070C0"/>
              </a:buClr>
              <a:buFont typeface="微软雅黑" panose="020B0503020204020204" pitchFamily="34" charset="-122"/>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olidFill>
                  <a:srgbClr val="C00000"/>
                </a:solidFill>
              </a:rPr>
              <a:t>α</a:t>
            </a:r>
            <a:r>
              <a:rPr lang="zh-CN" altLang="en-US" dirty="0">
                <a:solidFill>
                  <a:srgbClr val="C00000"/>
                </a:solidFill>
              </a:rPr>
              <a:t>测试</a:t>
            </a:r>
            <a:endParaRPr lang="en-US" altLang="zh-CN" dirty="0">
              <a:solidFill>
                <a:srgbClr val="C00000"/>
              </a:solidFill>
            </a:endParaRPr>
          </a:p>
          <a:p>
            <a:pPr lvl="1"/>
            <a:endParaRPr lang="en-US" altLang="zh-CN" dirty="0">
              <a:solidFill>
                <a:srgbClr val="C00000"/>
              </a:solidFill>
            </a:endParaRPr>
          </a:p>
          <a:p>
            <a:pPr lvl="1"/>
            <a:endParaRPr lang="en-US" altLang="zh-CN" dirty="0">
              <a:solidFill>
                <a:srgbClr val="C00000"/>
              </a:solidFill>
            </a:endParaRPr>
          </a:p>
          <a:p>
            <a:r>
              <a:rPr lang="en-US" altLang="zh-CN" dirty="0">
                <a:solidFill>
                  <a:srgbClr val="C00000"/>
                </a:solidFill>
              </a:rPr>
              <a:t>β</a:t>
            </a:r>
            <a:r>
              <a:rPr lang="zh-CN" altLang="en-US" dirty="0">
                <a:solidFill>
                  <a:srgbClr val="C00000"/>
                </a:solidFill>
              </a:rPr>
              <a:t>测试</a:t>
            </a:r>
            <a:endParaRPr lang="en-US" altLang="zh-CN" sz="1800" dirty="0">
              <a:solidFill>
                <a:srgbClr val="C00000"/>
              </a:solidFill>
            </a:endParaRPr>
          </a:p>
          <a:p>
            <a:endParaRPr lang="en-US" altLang="zh-CN" dirty="0">
              <a:solidFill>
                <a:srgbClr val="C00000"/>
              </a:solidFill>
            </a:endParaRPr>
          </a:p>
          <a:p>
            <a:endParaRPr lang="en-US" altLang="zh-CN" dirty="0">
              <a:solidFill>
                <a:srgbClr val="C00000"/>
              </a:solidFill>
            </a:endParaRPr>
          </a:p>
          <a:p>
            <a:endParaRPr lang="en-US" altLang="zh-CN" dirty="0">
              <a:solidFill>
                <a:srgbClr val="C00000"/>
              </a:solidFill>
            </a:endParaRPr>
          </a:p>
          <a:p>
            <a:r>
              <a:rPr lang="en-US" altLang="zh-CN" dirty="0">
                <a:solidFill>
                  <a:srgbClr val="C00000"/>
                </a:solidFill>
              </a:rPr>
              <a:t>γ</a:t>
            </a:r>
            <a:r>
              <a:rPr lang="zh-CN" altLang="en-US" dirty="0">
                <a:solidFill>
                  <a:srgbClr val="C00000"/>
                </a:solidFill>
              </a:rPr>
              <a:t>测试</a:t>
            </a:r>
            <a:endParaRPr lang="en-US" altLang="zh-CN" dirty="0">
              <a:solidFill>
                <a:srgbClr val="C00000"/>
              </a:solidFill>
            </a:endParaRPr>
          </a:p>
          <a:p>
            <a:endParaRPr lang="en-US" altLang="zh-CN" dirty="0">
              <a:solidFill>
                <a:srgbClr val="C00000"/>
              </a:solidFill>
            </a:endParaRPr>
          </a:p>
        </p:txBody>
      </p:sp>
      <p:sp>
        <p:nvSpPr>
          <p:cNvPr id="7" name="矩形 6"/>
          <p:cNvSpPr/>
          <p:nvPr/>
        </p:nvSpPr>
        <p:spPr>
          <a:xfrm>
            <a:off x="5975985" y="2370455"/>
            <a:ext cx="2861310" cy="407606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nSpc>
                <a:spcPct val="100000"/>
              </a:lnSpc>
              <a:defRPr/>
            </a:pPr>
            <a:r>
              <a:rPr lang="zh-CN" altLang="en-US" sz="1400" dirty="0"/>
              <a:t>　</a:t>
            </a:r>
            <a:r>
              <a:rPr lang="zh-CN" altLang="en-US" sz="1300" dirty="0"/>
              <a:t>　软件正式版本推出之前的几个版本</a:t>
            </a:r>
            <a:r>
              <a:rPr lang="en-US" altLang="zh-CN" sz="1300" dirty="0"/>
              <a:t>, </a:t>
            </a:r>
            <a:r>
              <a:rPr lang="zh-CN" altLang="en-US" sz="1300" dirty="0"/>
              <a:t>需要有人测试一下</a:t>
            </a:r>
            <a:r>
              <a:rPr lang="en-US" altLang="zh-CN" sz="1300" dirty="0"/>
              <a:t>, </a:t>
            </a:r>
            <a:r>
              <a:rPr lang="zh-CN" altLang="en-US" sz="1300" dirty="0"/>
              <a:t>看看是不是有问题。在开发该软件的公司内部的由该公司内部人员测试的称为</a:t>
            </a:r>
            <a:r>
              <a:rPr lang="en-US" altLang="zh-CN" sz="1300" dirty="0"/>
              <a:t>: Alpha </a:t>
            </a:r>
            <a:r>
              <a:rPr lang="zh-CN" altLang="en-US" sz="1300" dirty="0"/>
              <a:t>测试</a:t>
            </a:r>
            <a:r>
              <a:rPr lang="en-US" altLang="zh-CN" sz="1300" dirty="0"/>
              <a:t>, Alpha </a:t>
            </a:r>
            <a:r>
              <a:rPr lang="zh-CN" altLang="en-US" sz="1300" dirty="0"/>
              <a:t>测试主要看有没有功能缺失或系统错误</a:t>
            </a:r>
            <a:r>
              <a:rPr lang="en-US" altLang="zh-CN" sz="1300" dirty="0"/>
              <a:t>, Alpha </a:t>
            </a:r>
            <a:r>
              <a:rPr lang="zh-CN" altLang="en-US" sz="1300" dirty="0"/>
              <a:t>测试完后一般不会有大问题了。然后把软件拿给用户测试</a:t>
            </a:r>
            <a:r>
              <a:rPr lang="en-US" altLang="zh-CN" sz="1300" dirty="0"/>
              <a:t>,</a:t>
            </a:r>
            <a:r>
              <a:rPr lang="zh-CN" altLang="en-US" sz="1300" dirty="0"/>
              <a:t>称为</a:t>
            </a:r>
            <a:r>
              <a:rPr lang="en-US" altLang="zh-CN" sz="1300" dirty="0"/>
              <a:t>: beta </a:t>
            </a:r>
            <a:r>
              <a:rPr lang="zh-CN" altLang="en-US" sz="1300" dirty="0"/>
              <a:t>测试</a:t>
            </a:r>
            <a:r>
              <a:rPr lang="en-US" altLang="zh-CN" sz="1300" dirty="0"/>
              <a:t>, </a:t>
            </a:r>
            <a:r>
              <a:rPr lang="zh-CN" altLang="en-US" sz="1300" dirty="0"/>
              <a:t>主要是看用户对软件外观、使用方便等的反应。这么多的测试版一方面为了最终产品尽可能地满足用户的需要</a:t>
            </a:r>
            <a:r>
              <a:rPr lang="en-US" altLang="zh-CN" sz="1300" dirty="0"/>
              <a:t>, </a:t>
            </a:r>
            <a:r>
              <a:rPr lang="zh-CN" altLang="en-US" sz="1300" dirty="0"/>
              <a:t>另一方面也尽量减少了软件中的</a:t>
            </a:r>
            <a:r>
              <a:rPr lang="en-US" altLang="zh-CN" sz="1300" dirty="0"/>
              <a:t>bug</a:t>
            </a:r>
            <a:r>
              <a:rPr lang="zh-CN" altLang="en-US" sz="1300" dirty="0"/>
              <a:t>。然后做过一些修改</a:t>
            </a:r>
            <a:r>
              <a:rPr lang="en-US" altLang="zh-CN" sz="1300" dirty="0"/>
              <a:t>, </a:t>
            </a:r>
            <a:r>
              <a:rPr lang="zh-CN" altLang="en-US" sz="1300" dirty="0"/>
              <a:t>成为正式发布的候选版本时</a:t>
            </a:r>
            <a:r>
              <a:rPr lang="en-US" altLang="zh-CN" sz="1300" dirty="0"/>
              <a:t>, </a:t>
            </a:r>
            <a:r>
              <a:rPr lang="zh-CN" altLang="en-US" sz="1300" dirty="0"/>
              <a:t>叫做</a:t>
            </a:r>
            <a:r>
              <a:rPr lang="en-US" altLang="zh-CN" sz="1300" dirty="0"/>
              <a:t>gamma( </a:t>
            </a:r>
            <a:r>
              <a:rPr lang="zh-CN" altLang="en-US" sz="1300" dirty="0"/>
              <a:t>现在叫做</a:t>
            </a:r>
            <a:r>
              <a:rPr lang="en-US" altLang="zh-CN" sz="1300" dirty="0"/>
              <a:t>RC - Release Candidate) </a:t>
            </a:r>
            <a:r>
              <a:rPr lang="zh-CN" altLang="en-US" sz="1300" dirty="0"/>
              <a:t>。</a:t>
            </a:r>
            <a:endParaRPr lang="en-US" altLang="zh-CN" sz="1300" dirty="0"/>
          </a:p>
          <a:p>
            <a:pPr algn="just">
              <a:lnSpc>
                <a:spcPct val="100000"/>
              </a:lnSpc>
            </a:pPr>
            <a:r>
              <a:rPr lang="zh-CN" altLang="en-US" sz="1300" dirty="0"/>
              <a:t>　　简单来说，阿尔法测试主要是测试人员在开发环境下的测试，贝塔测试是在实际环境中的测试，或者公司内部人员在模拟真实环境中的测试。</a:t>
            </a:r>
          </a:p>
        </p:txBody>
      </p:sp>
      <p:sp>
        <p:nvSpPr>
          <p:cNvPr id="8" name="矩形 7"/>
          <p:cNvSpPr/>
          <p:nvPr/>
        </p:nvSpPr>
        <p:spPr>
          <a:xfrm>
            <a:off x="180340" y="1589405"/>
            <a:ext cx="8656320" cy="7200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hlinkClick r:id="rId2"/>
              </a:rPr>
              <a:t>Alpha</a:t>
            </a:r>
            <a:r>
              <a:rPr lang="zh-CN" altLang="en-US" sz="1400" dirty="0"/>
              <a:t> 是内测版本，即现在所说的</a:t>
            </a:r>
            <a:r>
              <a:rPr lang="en-US" altLang="zh-CN" sz="1400" dirty="0"/>
              <a:t>CB</a:t>
            </a:r>
            <a:r>
              <a:rPr lang="zh-CN" altLang="en-US" sz="1400" dirty="0"/>
              <a:t>，此版本表示该软件仅仅是一个初步完成品</a:t>
            </a:r>
            <a:r>
              <a:rPr lang="en-US" altLang="zh-CN" sz="1400" dirty="0"/>
              <a:t>, </a:t>
            </a:r>
            <a:r>
              <a:rPr lang="zh-CN" altLang="en-US" sz="1400" dirty="0"/>
              <a:t>通常只在软件开发者内部交流</a:t>
            </a:r>
            <a:r>
              <a:rPr lang="en-US" altLang="zh-CN" sz="1400" dirty="0"/>
              <a:t>, </a:t>
            </a:r>
            <a:r>
              <a:rPr lang="zh-CN" altLang="en-US" sz="1400" dirty="0"/>
              <a:t>也有很少一部分发布给专业测试人员。一般而言</a:t>
            </a:r>
            <a:r>
              <a:rPr lang="en-US" altLang="zh-CN" sz="1400" dirty="0"/>
              <a:t>, </a:t>
            </a:r>
            <a:r>
              <a:rPr lang="zh-CN" altLang="en-US" sz="1400" dirty="0"/>
              <a:t>该版本软件的</a:t>
            </a:r>
            <a:r>
              <a:rPr lang="en-US" altLang="zh-CN" sz="1400" dirty="0"/>
              <a:t>bug </a:t>
            </a:r>
            <a:r>
              <a:rPr lang="zh-CN" altLang="en-US" sz="1400" dirty="0"/>
              <a:t>较多</a:t>
            </a:r>
            <a:r>
              <a:rPr lang="en-US" altLang="zh-CN" sz="1400" dirty="0"/>
              <a:t>, </a:t>
            </a:r>
            <a:r>
              <a:rPr lang="zh-CN" altLang="en-US" sz="1400" dirty="0"/>
              <a:t>普通用户最好不要安装。</a:t>
            </a:r>
            <a:endParaRPr lang="en-US" altLang="zh-CN" sz="1400" dirty="0"/>
          </a:p>
        </p:txBody>
      </p:sp>
      <p:sp>
        <p:nvSpPr>
          <p:cNvPr id="10" name="矩形 9"/>
          <p:cNvSpPr/>
          <p:nvPr/>
        </p:nvSpPr>
        <p:spPr>
          <a:xfrm>
            <a:off x="153313" y="2916959"/>
            <a:ext cx="5688000" cy="165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altLang="zh-CN" sz="1400" dirty="0">
                <a:hlinkClick r:id="rId3"/>
              </a:rPr>
              <a:t>Beta</a:t>
            </a:r>
            <a:r>
              <a:rPr lang="zh-CN" altLang="en-US" sz="1400" dirty="0"/>
              <a:t>是公测版本，是对所有用户开放的测试版本。该版本相对于</a:t>
            </a:r>
            <a:r>
              <a:rPr lang="en-US" altLang="zh-CN" sz="1400" dirty="0"/>
              <a:t>α </a:t>
            </a:r>
            <a:r>
              <a:rPr lang="zh-CN" altLang="en-US" sz="1400" dirty="0"/>
              <a:t>版已有了很大的改进</a:t>
            </a:r>
            <a:r>
              <a:rPr lang="en-US" altLang="zh-CN" sz="1400" dirty="0"/>
              <a:t>,</a:t>
            </a:r>
            <a:r>
              <a:rPr lang="zh-CN" altLang="en-US" sz="1400" dirty="0"/>
              <a:t>消除了严重的错误</a:t>
            </a:r>
            <a:r>
              <a:rPr lang="en-US" altLang="zh-CN" sz="1400" dirty="0"/>
              <a:t>, </a:t>
            </a:r>
            <a:r>
              <a:rPr lang="zh-CN" altLang="en-US" sz="1400" dirty="0"/>
              <a:t>但还是存在着一些缺陷</a:t>
            </a:r>
            <a:r>
              <a:rPr lang="en-US" altLang="zh-CN" sz="1400" dirty="0"/>
              <a:t>,</a:t>
            </a:r>
            <a:r>
              <a:rPr lang="zh-CN" altLang="en-US" sz="1400" dirty="0"/>
              <a:t>需要经过大规模的发布测试来进一步消除。这一版本通常由软件公司免费发布</a:t>
            </a:r>
            <a:r>
              <a:rPr lang="en-US" altLang="zh-CN" sz="1400" dirty="0"/>
              <a:t>, </a:t>
            </a:r>
            <a:r>
              <a:rPr lang="zh-CN" altLang="en-US" sz="1400" dirty="0"/>
              <a:t>用户可从相关的站点下载。通过一些专业爱好者的测试</a:t>
            </a:r>
            <a:r>
              <a:rPr lang="en-US" altLang="zh-CN" sz="1400" dirty="0"/>
              <a:t>, </a:t>
            </a:r>
            <a:r>
              <a:rPr lang="zh-CN" altLang="en-US" sz="1400" dirty="0"/>
              <a:t>将结果反馈给开发者</a:t>
            </a:r>
            <a:r>
              <a:rPr lang="en-US" altLang="zh-CN" sz="1400" dirty="0"/>
              <a:t>, </a:t>
            </a:r>
            <a:r>
              <a:rPr lang="zh-CN" altLang="en-US" sz="1400" dirty="0"/>
              <a:t>开发者们再进行有针对性的修改。该版本也不适合一般用户安装。</a:t>
            </a:r>
            <a:endParaRPr lang="en-US" altLang="zh-CN" sz="1400" dirty="0"/>
          </a:p>
        </p:txBody>
      </p:sp>
      <p:sp>
        <p:nvSpPr>
          <p:cNvPr id="11" name="矩形 10"/>
          <p:cNvSpPr/>
          <p:nvPr/>
        </p:nvSpPr>
        <p:spPr>
          <a:xfrm>
            <a:off x="153313" y="5075565"/>
            <a:ext cx="5688632"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en-US" altLang="zh-CN" sz="1400" dirty="0">
                <a:hlinkClick r:id="rId4"/>
              </a:rPr>
              <a:t>Gamma</a:t>
            </a:r>
            <a:r>
              <a:rPr lang="zh-CN" altLang="en-US" sz="1400" dirty="0"/>
              <a:t>版本，指的是软件版本正式发行的候选版。该版本已经相当成熟了</a:t>
            </a:r>
            <a:r>
              <a:rPr lang="en-US" altLang="zh-CN" sz="1400" dirty="0"/>
              <a:t>, </a:t>
            </a:r>
            <a:r>
              <a:rPr lang="zh-CN" altLang="en-US" sz="1400" dirty="0"/>
              <a:t>与即将发行的正式版相差无几</a:t>
            </a:r>
            <a:r>
              <a:rPr lang="en-US" altLang="zh-CN" sz="1400" dirty="0"/>
              <a:t>, </a:t>
            </a:r>
            <a:r>
              <a:rPr lang="zh-CN" altLang="en-US" sz="1400" dirty="0"/>
              <a:t>成为正式发布的候选版本。</a:t>
            </a:r>
            <a:endParaRPr lang="en-US" altLang="zh-CN"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10" grpId="0" bldLvl="0" animBg="1"/>
      <p:bldP spid="11"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8778" y="129526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buFontTx/>
              <a:buNone/>
            </a:pPr>
            <a:r>
              <a:rPr lang="zh-CN" altLang="en-US" sz="2800" b="1">
                <a:latin typeface="微软雅黑" panose="020B0503020204020204" pitchFamily="34" charset="-122"/>
                <a:ea typeface="微软雅黑" panose="020B0503020204020204" pitchFamily="34" charset="-122"/>
                <a:sym typeface="+mn-ea"/>
              </a:rPr>
              <a:t>随机测试（探索测试）</a:t>
            </a:r>
            <a:endParaRPr lang="zh-CN" altLang="en-US" sz="3600" dirty="0">
              <a:sym typeface="+mn-ea"/>
            </a:endParaRPr>
          </a:p>
        </p:txBody>
      </p:sp>
      <p:sp>
        <p:nvSpPr>
          <p:cNvPr id="26627" name="内容占位符 2"/>
          <p:cNvSpPr txBox="1"/>
          <p:nvPr/>
        </p:nvSpPr>
        <p:spPr bwMode="auto">
          <a:xfrm>
            <a:off x="457200" y="2473325"/>
            <a:ext cx="8229600" cy="284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just">
              <a:lnSpc>
                <a:spcPct val="160000"/>
              </a:lnSpc>
            </a:pPr>
            <a:r>
              <a:rPr lang="en-US" altLang="zh-CN" sz="2400" dirty="0">
                <a:sym typeface="+mn-ea"/>
              </a:rPr>
              <a:t>   </a:t>
            </a:r>
            <a:r>
              <a:rPr lang="en-US" altLang="zh-CN" sz="2000" dirty="0">
                <a:sym typeface="+mn-ea"/>
              </a:rPr>
              <a:t> </a:t>
            </a:r>
            <a:r>
              <a:rPr lang="zh-CN" altLang="en-US" sz="2000" dirty="0">
                <a:sym typeface="+mn-ea"/>
              </a:rPr>
              <a:t>随机测试主要是对被测软件的一些重要功能进行复测，也包括测试那些当前的测试用例没有覆盖到的部分。另外，对于软件更新和新增加的功能要重点测试。重点对一些特殊点情况点、特殊的使用环境、并发性、进行检查。尤其对以前测试发现的重大Bug，进行再次测试，可以结合回归测试(Regressivetesting)一起进行。</a:t>
            </a:r>
            <a:endParaRPr sz="2000" dirty="0">
              <a:solidFill>
                <a:schemeClr val="tx1"/>
              </a:solidFill>
              <a:sym typeface="+mn-ea"/>
            </a:endParaRPr>
          </a:p>
          <a:p>
            <a:pPr algn="just">
              <a:lnSpc>
                <a:spcPct val="160000"/>
              </a:lnSpc>
            </a:pPr>
            <a:endParaRPr sz="2000" dirty="0">
              <a:solidFill>
                <a:srgbClr val="92D050"/>
              </a:solidFill>
              <a:sym typeface="+mn-e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idx="4294967295"/>
          </p:nvPr>
        </p:nvSpPr>
        <p:spPr>
          <a:xfrm>
            <a:off x="-8577" y="574358"/>
            <a:ext cx="5686425" cy="796925"/>
          </a:xfrm>
          <a:prstGeom prst="rect">
            <a:avLst/>
          </a:prstGeom>
        </p:spPr>
        <p:txBody>
          <a:bodyPr/>
          <a:lstStyle/>
          <a:p>
            <a:pPr algn="r" eaLnBrk="1" hangingPunct="1"/>
            <a:r>
              <a:rPr lang="zh-CN" altLang="en-US" dirty="0">
                <a:solidFill>
                  <a:srgbClr val="386698"/>
                </a:solidFill>
              </a:rPr>
              <a:t>测试用例</a:t>
            </a:r>
          </a:p>
        </p:txBody>
      </p:sp>
      <p:sp>
        <p:nvSpPr>
          <p:cNvPr id="5123" name="内容占位符 2"/>
          <p:cNvSpPr>
            <a:spLocks noGrp="1"/>
          </p:cNvSpPr>
          <p:nvPr>
            <p:ph idx="4294967295"/>
          </p:nvPr>
        </p:nvSpPr>
        <p:spPr>
          <a:xfrm>
            <a:off x="457200" y="1214438"/>
            <a:ext cx="8229600" cy="4911725"/>
          </a:xfrm>
          <a:prstGeom prst="rect">
            <a:avLst/>
          </a:prstGeom>
        </p:spPr>
        <p:txBody>
          <a:bodyPr/>
          <a:lstStyle/>
          <a:p>
            <a:pPr eaLnBrk="1" hangingPunct="1">
              <a:defRPr/>
            </a:pPr>
            <a:r>
              <a:rPr lang="zh-CN" altLang="en-US" sz="2400" dirty="0"/>
              <a:t>买手机、买电脑，要试用一下：开机、屏幕、运行速度、内存大小；这就是生活中的测试用例！</a:t>
            </a:r>
          </a:p>
          <a:p>
            <a:pPr marL="0" indent="0" eaLnBrk="1" hangingPunct="1">
              <a:buFont typeface="Arial" panose="020B0604020202020204" pitchFamily="34" charset="0"/>
              <a:buNone/>
              <a:defRPr/>
            </a:pPr>
            <a:endParaRPr lang="en-US" altLang="zh-CN" sz="2400" dirty="0"/>
          </a:p>
          <a:p>
            <a:pPr marL="0" indent="0" eaLnBrk="1" hangingPunct="1">
              <a:buFont typeface="Arial" panose="020B0604020202020204" pitchFamily="34" charset="0"/>
              <a:buNone/>
              <a:defRPr/>
            </a:pPr>
            <a:endParaRPr lang="en-US" altLang="zh-CN" sz="2400" dirty="0"/>
          </a:p>
        </p:txBody>
      </p:sp>
      <p:pic>
        <p:nvPicPr>
          <p:cNvPr id="2" name="图片 1"/>
          <p:cNvPicPr>
            <a:picLocks noChangeAspect="1"/>
          </p:cNvPicPr>
          <p:nvPr/>
        </p:nvPicPr>
        <p:blipFill>
          <a:blip r:embed="rId2"/>
          <a:stretch>
            <a:fillRect/>
          </a:stretch>
        </p:blipFill>
        <p:spPr>
          <a:xfrm>
            <a:off x="1316990" y="2029460"/>
            <a:ext cx="6510655" cy="4343400"/>
          </a:xfrm>
          <a:prstGeom prst="rect">
            <a:avLst/>
          </a:prstGeom>
        </p:spPr>
      </p:pic>
    </p:spTree>
    <p:extLst>
      <p:ext uri="{BB962C8B-B14F-4D97-AF65-F5344CB8AC3E}">
        <p14:creationId xmlns:p14="http://schemas.microsoft.com/office/powerpoint/2010/main" val="12902602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idx="4294967295"/>
          </p:nvPr>
        </p:nvSpPr>
        <p:spPr>
          <a:xfrm>
            <a:off x="-8577" y="574358"/>
            <a:ext cx="5686425" cy="796925"/>
          </a:xfrm>
          <a:prstGeom prst="rect">
            <a:avLst/>
          </a:prstGeom>
        </p:spPr>
        <p:txBody>
          <a:bodyPr/>
          <a:lstStyle/>
          <a:p>
            <a:pPr algn="r" eaLnBrk="1" hangingPunct="1"/>
            <a:r>
              <a:rPr lang="zh-CN" altLang="en-US" dirty="0">
                <a:solidFill>
                  <a:srgbClr val="386698"/>
                </a:solidFill>
              </a:rPr>
              <a:t>测试用例</a:t>
            </a:r>
          </a:p>
        </p:txBody>
      </p:sp>
      <p:sp>
        <p:nvSpPr>
          <p:cNvPr id="5123" name="内容占位符 2"/>
          <p:cNvSpPr>
            <a:spLocks noGrp="1"/>
          </p:cNvSpPr>
          <p:nvPr>
            <p:ph idx="4294967295"/>
          </p:nvPr>
        </p:nvSpPr>
        <p:spPr>
          <a:xfrm>
            <a:off x="457200" y="1214438"/>
            <a:ext cx="8229600" cy="4911725"/>
          </a:xfrm>
          <a:prstGeom prst="rect">
            <a:avLst/>
          </a:prstGeom>
        </p:spPr>
        <p:txBody>
          <a:bodyPr/>
          <a:lstStyle/>
          <a:p>
            <a:pPr eaLnBrk="1" hangingPunct="1">
              <a:defRPr/>
            </a:pPr>
            <a:r>
              <a:rPr lang="zh-CN" altLang="en-US" sz="2400" dirty="0"/>
              <a:t>定义：测试用例(Test Case)是为特定的目的而设计的一组测试输入、执行条件和预期的结果，以便测试是否满足某个特定需求。通过大量的测试用例来检验软件的运行效果，它是指导测试工作进行的依据。</a:t>
            </a:r>
          </a:p>
          <a:p>
            <a:pPr marL="0" indent="0" eaLnBrk="1" hangingPunct="1">
              <a:buFont typeface="Arial" panose="020B0604020202020204" pitchFamily="34" charset="0"/>
              <a:buNone/>
              <a:defRPr/>
            </a:pPr>
            <a:endParaRPr lang="en-US" altLang="zh-CN" sz="2400" dirty="0"/>
          </a:p>
          <a:p>
            <a:pPr marL="0" indent="0" eaLnBrk="1" hangingPunct="1">
              <a:buFont typeface="Arial" panose="020B0604020202020204" pitchFamily="34" charset="0"/>
              <a:buNone/>
              <a:defRPr/>
            </a:pPr>
            <a:endParaRPr lang="en-US" altLang="zh-CN" sz="2400" dirty="0"/>
          </a:p>
        </p:txBody>
      </p:sp>
    </p:spTree>
    <p:extLst>
      <p:ext uri="{BB962C8B-B14F-4D97-AF65-F5344CB8AC3E}">
        <p14:creationId xmlns:p14="http://schemas.microsoft.com/office/powerpoint/2010/main" val="30705354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idx="4294967295"/>
          </p:nvPr>
        </p:nvSpPr>
        <p:spPr>
          <a:xfrm>
            <a:off x="1728783" y="582613"/>
            <a:ext cx="5686425" cy="796925"/>
          </a:xfrm>
          <a:prstGeom prst="rect">
            <a:avLst/>
          </a:prstGeom>
        </p:spPr>
        <p:txBody>
          <a:bodyPr/>
          <a:lstStyle/>
          <a:p>
            <a:pPr algn="r" eaLnBrk="1" hangingPunct="1"/>
            <a:r>
              <a:rPr lang="zh-CN" altLang="en-US" dirty="0">
                <a:solidFill>
                  <a:srgbClr val="386698"/>
                </a:solidFill>
              </a:rPr>
              <a:t>测试用例：举例说明</a:t>
            </a:r>
            <a:r>
              <a:rPr lang="en-US" altLang="zh-CN" dirty="0">
                <a:solidFill>
                  <a:srgbClr val="386698"/>
                </a:solidFill>
              </a:rPr>
              <a:t>1</a:t>
            </a:r>
          </a:p>
        </p:txBody>
      </p:sp>
      <p:sp>
        <p:nvSpPr>
          <p:cNvPr id="5123" name="内容占位符 2"/>
          <p:cNvSpPr>
            <a:spLocks noGrp="1"/>
          </p:cNvSpPr>
          <p:nvPr>
            <p:ph idx="4294967295"/>
          </p:nvPr>
        </p:nvSpPr>
        <p:spPr>
          <a:xfrm>
            <a:off x="457200" y="1214438"/>
            <a:ext cx="8229600" cy="4911725"/>
          </a:xfrm>
          <a:prstGeom prst="rect">
            <a:avLst/>
          </a:prstGeom>
        </p:spPr>
        <p:txBody>
          <a:bodyPr/>
          <a:lstStyle/>
          <a:p>
            <a:pPr eaLnBrk="1" hangingPunct="1">
              <a:defRPr/>
            </a:pPr>
            <a:r>
              <a:rPr lang="zh-CN" altLang="en-US" sz="2400" dirty="0"/>
              <a:t>买手机：按开机键，相当于输入了一组数据来测试，执行条件指的是开机的前提条件，比如是否有电；预期结果就是能顺利打开手机，那么测试完毕后，是否达到了想要的需求（顺利开机）。</a:t>
            </a:r>
          </a:p>
          <a:p>
            <a:pPr eaLnBrk="1" hangingPunct="1">
              <a:defRPr/>
            </a:pPr>
            <a:r>
              <a:rPr lang="zh-CN" altLang="en-US" sz="2400" dirty="0">
                <a:solidFill>
                  <a:srgbClr val="FF0000"/>
                </a:solidFill>
              </a:rPr>
              <a:t>所以通过上面的描述，我们不难看出，测试用例主要解决的问题是要测什么？怎么测？</a:t>
            </a:r>
          </a:p>
          <a:p>
            <a:pPr marL="0" indent="0" eaLnBrk="1" hangingPunct="1">
              <a:buFont typeface="Arial" panose="020B0604020202020204" pitchFamily="34" charset="0"/>
              <a:buNone/>
              <a:defRPr/>
            </a:pPr>
            <a:endParaRPr lang="en-US" altLang="zh-CN" sz="2400" dirty="0"/>
          </a:p>
          <a:p>
            <a:pPr marL="0" indent="0" eaLnBrk="1" hangingPunct="1">
              <a:buFont typeface="Arial" panose="020B0604020202020204" pitchFamily="34" charset="0"/>
              <a:buNone/>
              <a:defRPr/>
            </a:pPr>
            <a:endParaRPr lang="en-US" altLang="zh-CN" sz="2400" dirty="0"/>
          </a:p>
        </p:txBody>
      </p:sp>
    </p:spTree>
    <p:extLst>
      <p:ext uri="{BB962C8B-B14F-4D97-AF65-F5344CB8AC3E}">
        <p14:creationId xmlns:p14="http://schemas.microsoft.com/office/powerpoint/2010/main" val="16839063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idx="4294967295"/>
          </p:nvPr>
        </p:nvSpPr>
        <p:spPr>
          <a:xfrm>
            <a:off x="1728783" y="582613"/>
            <a:ext cx="5686425" cy="796925"/>
          </a:xfrm>
          <a:prstGeom prst="rect">
            <a:avLst/>
          </a:prstGeom>
        </p:spPr>
        <p:txBody>
          <a:bodyPr/>
          <a:lstStyle/>
          <a:p>
            <a:pPr algn="r" eaLnBrk="1" hangingPunct="1"/>
            <a:r>
              <a:rPr lang="zh-CN" altLang="en-US" dirty="0">
                <a:solidFill>
                  <a:srgbClr val="386698"/>
                </a:solidFill>
              </a:rPr>
              <a:t>测试用例：举例说明</a:t>
            </a:r>
            <a:r>
              <a:rPr lang="en-US" altLang="zh-CN" dirty="0">
                <a:solidFill>
                  <a:srgbClr val="386698"/>
                </a:solidFill>
              </a:rPr>
              <a:t>2</a:t>
            </a:r>
          </a:p>
        </p:txBody>
      </p:sp>
      <p:sp>
        <p:nvSpPr>
          <p:cNvPr id="5123" name="内容占位符 2"/>
          <p:cNvSpPr>
            <a:spLocks noGrp="1"/>
          </p:cNvSpPr>
          <p:nvPr>
            <p:ph idx="4294967295"/>
          </p:nvPr>
        </p:nvSpPr>
        <p:spPr>
          <a:xfrm>
            <a:off x="457200" y="1214438"/>
            <a:ext cx="8229600" cy="4911725"/>
          </a:xfrm>
          <a:prstGeom prst="rect">
            <a:avLst/>
          </a:prstGeom>
        </p:spPr>
        <p:txBody>
          <a:bodyPr/>
          <a:lstStyle/>
          <a:p>
            <a:pPr eaLnBrk="1" hangingPunct="1">
              <a:defRPr/>
            </a:pPr>
            <a:r>
              <a:rPr lang="zh-CN" altLang="en-US" sz="2400" dirty="0">
                <a:solidFill>
                  <a:schemeClr val="tx1"/>
                </a:solidFill>
              </a:rPr>
              <a:t>新浪注册页面：https://login.sina.com.cn/signup/signup?entry=homepage</a:t>
            </a:r>
          </a:p>
          <a:p>
            <a:pPr eaLnBrk="1" hangingPunct="1">
              <a:defRPr/>
            </a:pPr>
            <a:r>
              <a:rPr lang="zh-CN" altLang="en-US" sz="2400" dirty="0">
                <a:solidFill>
                  <a:schemeClr val="tx1"/>
                </a:solidFill>
              </a:rPr>
              <a:t>这次测试的是邮箱地址格式是否正确，怎么测试的呢？分别输入了正确的地址和错误的地址进行测试的。</a:t>
            </a:r>
          </a:p>
          <a:p>
            <a:pPr marL="0" indent="0" eaLnBrk="1" hangingPunct="1">
              <a:buFont typeface="Arial" panose="020B0604020202020204" pitchFamily="34" charset="0"/>
              <a:buNone/>
              <a:defRPr/>
            </a:pPr>
            <a:endParaRPr lang="en-US" altLang="zh-CN" sz="2400" dirty="0"/>
          </a:p>
          <a:p>
            <a:pPr marL="0" indent="0" eaLnBrk="1" hangingPunct="1">
              <a:buFont typeface="Arial" panose="020B0604020202020204" pitchFamily="34" charset="0"/>
              <a:buNone/>
              <a:defRPr/>
            </a:pPr>
            <a:endParaRPr lang="en-US" altLang="zh-CN" sz="2400" dirty="0"/>
          </a:p>
        </p:txBody>
      </p:sp>
      <p:pic>
        <p:nvPicPr>
          <p:cNvPr id="2" name="图片 1"/>
          <p:cNvPicPr>
            <a:picLocks noChangeAspect="1"/>
          </p:cNvPicPr>
          <p:nvPr/>
        </p:nvPicPr>
        <p:blipFill>
          <a:blip r:embed="rId2"/>
          <a:stretch>
            <a:fillRect/>
          </a:stretch>
        </p:blipFill>
        <p:spPr>
          <a:xfrm>
            <a:off x="2460625" y="2829560"/>
            <a:ext cx="4222750" cy="3047365"/>
          </a:xfrm>
          <a:prstGeom prst="rect">
            <a:avLst/>
          </a:prstGeom>
        </p:spPr>
      </p:pic>
    </p:spTree>
    <p:extLst>
      <p:ext uri="{BB962C8B-B14F-4D97-AF65-F5344CB8AC3E}">
        <p14:creationId xmlns:p14="http://schemas.microsoft.com/office/powerpoint/2010/main" val="1567062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50278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a:latin typeface="微软雅黑" panose="020B0503020204020204" pitchFamily="34" charset="-122"/>
                <a:ea typeface="微软雅黑" panose="020B0503020204020204" pitchFamily="34" charset="-122"/>
                <a:sym typeface="+mn-ea"/>
              </a:rPr>
              <a:t>瀑布模型的优缺点</a:t>
            </a:r>
            <a:endParaRPr lang="zh-CN" altLang="en-US" sz="3600">
              <a:sym typeface="+mn-ea"/>
            </a:endParaRPr>
          </a:p>
        </p:txBody>
      </p:sp>
      <p:sp>
        <p:nvSpPr>
          <p:cNvPr id="2" name="内容占位符 1"/>
          <p:cNvSpPr>
            <a:spLocks noGrp="1"/>
          </p:cNvSpPr>
          <p:nvPr/>
        </p:nvSpPr>
        <p:spPr>
          <a:xfrm>
            <a:off x="483870" y="1299845"/>
            <a:ext cx="3302000" cy="3392805"/>
          </a:xfrm>
          <a:prstGeom prst="rect">
            <a:avLst/>
          </a:prstGeom>
          <a:solidFill>
            <a:schemeClr val="accent2">
              <a:lumMod val="20000"/>
              <a:lumOff val="80000"/>
            </a:schemeClr>
          </a:solidFill>
          <a:ln w="76200">
            <a:solidFill>
              <a:schemeClr val="accent2"/>
            </a:solidFill>
          </a:ln>
        </p:spPr>
        <p:txBody>
          <a:bodyPr>
            <a:normAutofit/>
          </a:bodyPr>
          <a:lstStyle>
            <a:lvl1pPr marL="228600" indent="-228600" algn="l" defTabSz="914400" rtl="0" eaLnBrk="1" latinLnBrk="0" hangingPunct="1">
              <a:lnSpc>
                <a:spcPct val="100000"/>
              </a:lnSpc>
              <a:spcBef>
                <a:spcPts val="600"/>
              </a:spcBef>
              <a:spcAft>
                <a:spcPts val="600"/>
              </a:spcAft>
              <a:buClr>
                <a:srgbClr val="0070C0"/>
              </a:buClr>
              <a:buFont typeface="Wingdings" panose="05000000000000000000" pitchFamily="2" charset="2"/>
              <a:buChar char="u"/>
              <a:defRPr sz="2800" kern="1200">
                <a:solidFill>
                  <a:schemeClr val="tx1"/>
                </a:solidFill>
                <a:latin typeface="微软雅黑" panose="020B0503020204020204" pitchFamily="34" charset="-122"/>
                <a:ea typeface="微软雅黑" panose="020B0503020204020204" pitchFamily="34" charset="-122"/>
                <a:cs typeface="+mn-cs"/>
              </a:defRPr>
            </a:lvl1pPr>
            <a:lvl2pPr marL="647700" indent="-228600" algn="l" defTabSz="914400" rtl="0" eaLnBrk="1" latinLnBrk="0" hangingPunct="1">
              <a:lnSpc>
                <a:spcPct val="110000"/>
              </a:lnSpc>
              <a:spcBef>
                <a:spcPts val="600"/>
              </a:spcBef>
              <a:buClr>
                <a:srgbClr val="0070C0"/>
              </a:buClr>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10000"/>
              </a:lnSpc>
              <a:spcBef>
                <a:spcPts val="0"/>
              </a:spcBef>
              <a:buClr>
                <a:srgbClr val="0070C0"/>
              </a:buClr>
              <a:buFont typeface="Wingdings" panose="05000000000000000000" pitchFamily="2" charset="2"/>
              <a:buChar char="l"/>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00000"/>
              </a:lnSpc>
              <a:spcBef>
                <a:spcPts val="0"/>
              </a:spcBef>
              <a:buClr>
                <a:srgbClr val="0070C0"/>
              </a:buClr>
              <a:buFont typeface="微软雅黑" panose="020B0503020204020204" pitchFamily="34" charset="-122"/>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00000"/>
              </a:lnSpc>
              <a:spcBef>
                <a:spcPts val="0"/>
              </a:spcBef>
              <a:buClr>
                <a:srgbClr val="0070C0"/>
              </a:buClr>
              <a:buFont typeface="微软雅黑" panose="020B0503020204020204" pitchFamily="34" charset="-122"/>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latin typeface="黑体" panose="02010609060101010101" pitchFamily="49" charset="-122"/>
                <a:ea typeface="黑体" panose="02010609060101010101" pitchFamily="49" charset="-122"/>
              </a:rPr>
              <a:t>优点</a:t>
            </a:r>
            <a:endParaRPr lang="en-US" altLang="zh-CN" sz="2400" dirty="0">
              <a:latin typeface="黑体" panose="02010609060101010101" pitchFamily="49" charset="-122"/>
              <a:ea typeface="黑体" panose="02010609060101010101" pitchFamily="49" charset="-122"/>
            </a:endParaRPr>
          </a:p>
          <a:p>
            <a:pPr lvl="1"/>
            <a:r>
              <a:rPr lang="zh-CN" altLang="en-US" sz="1800" dirty="0">
                <a:latin typeface="黑体" panose="02010609060101010101" pitchFamily="49" charset="-122"/>
                <a:ea typeface="黑体" panose="02010609060101010101" pitchFamily="49" charset="-122"/>
              </a:rPr>
              <a:t>开发的各个阶段比较清晰。</a:t>
            </a:r>
            <a:endParaRPr lang="en-US" altLang="zh-CN" sz="1800" dirty="0">
              <a:latin typeface="黑体" panose="02010609060101010101" pitchFamily="49" charset="-122"/>
              <a:ea typeface="黑体" panose="02010609060101010101" pitchFamily="49" charset="-122"/>
            </a:endParaRPr>
          </a:p>
          <a:p>
            <a:pPr lvl="1"/>
            <a:r>
              <a:rPr lang="zh-CN" altLang="en-US" sz="1800" dirty="0">
                <a:latin typeface="黑体" panose="02010609060101010101" pitchFamily="49" charset="-122"/>
                <a:ea typeface="黑体" panose="02010609060101010101" pitchFamily="49" charset="-122"/>
              </a:rPr>
              <a:t>强调早期计划及需求调查。</a:t>
            </a:r>
            <a:endParaRPr lang="en-US" altLang="zh-CN" sz="1800" dirty="0">
              <a:latin typeface="黑体" panose="02010609060101010101" pitchFamily="49" charset="-122"/>
              <a:ea typeface="黑体" panose="02010609060101010101" pitchFamily="49" charset="-122"/>
            </a:endParaRPr>
          </a:p>
          <a:p>
            <a:pPr lvl="1"/>
            <a:r>
              <a:rPr lang="zh-CN" altLang="en-US" sz="1800" dirty="0">
                <a:latin typeface="黑体" panose="02010609060101010101" pitchFamily="49" charset="-122"/>
                <a:ea typeface="黑体" panose="02010609060101010101" pitchFamily="49" charset="-122"/>
              </a:rPr>
              <a:t>适合需求稳定的产品开发。</a:t>
            </a:r>
            <a:endParaRPr lang="en-US" altLang="zh-CN" sz="1800" dirty="0">
              <a:latin typeface="黑体" panose="02010609060101010101" pitchFamily="49" charset="-122"/>
              <a:ea typeface="黑体" panose="02010609060101010101" pitchFamily="49" charset="-122"/>
            </a:endParaRPr>
          </a:p>
          <a:p>
            <a:pPr lvl="1"/>
            <a:endParaRPr lang="zh-CN" altLang="en-US" sz="1800" dirty="0">
              <a:latin typeface="黑体" panose="02010609060101010101" pitchFamily="49" charset="-122"/>
              <a:ea typeface="黑体" panose="02010609060101010101" pitchFamily="49" charset="-122"/>
            </a:endParaRPr>
          </a:p>
        </p:txBody>
      </p:sp>
      <p:sp>
        <p:nvSpPr>
          <p:cNvPr id="4" name="内容占位符 1"/>
          <p:cNvSpPr txBox="1"/>
          <p:nvPr/>
        </p:nvSpPr>
        <p:spPr bwMode="auto">
          <a:xfrm>
            <a:off x="4933315" y="1309370"/>
            <a:ext cx="3728085" cy="3383915"/>
          </a:xfrm>
          <a:prstGeom prst="rect">
            <a:avLst/>
          </a:prstGeom>
          <a:solidFill>
            <a:schemeClr val="accent5">
              <a:lumMod val="20000"/>
              <a:lumOff val="80000"/>
            </a:schemeClr>
          </a:solidFill>
          <a:ln w="76200">
            <a:solidFill>
              <a:schemeClr val="accent1"/>
            </a:solidFill>
            <a:miter lim="800000"/>
          </a:ln>
        </p:spPr>
        <p:txBody>
          <a:bodyPr vert="horz" wrap="square" lIns="91440" tIns="45720" rIns="91440" bIns="45720" numCol="1" rtlCol="0" anchor="t" anchorCtr="0" compatLnSpc="1">
            <a:noAutofit/>
          </a:bodyPr>
          <a:lstStyle>
            <a:lvl1pPr marL="457200" indent="-457200" algn="just" rtl="0" eaLnBrk="1" fontAlgn="base" hangingPunct="1">
              <a:lnSpc>
                <a:spcPct val="120000"/>
              </a:lnSpc>
              <a:spcBef>
                <a:spcPct val="20000"/>
              </a:spcBef>
              <a:spcAft>
                <a:spcPct val="0"/>
              </a:spcAft>
              <a:buClr>
                <a:srgbClr val="77933C"/>
              </a:buClr>
              <a:buBlip>
                <a:blip r:embed="rId2"/>
              </a:buBlip>
              <a:defRPr sz="2400" b="0" kern="1200">
                <a:solidFill>
                  <a:schemeClr val="tx1"/>
                </a:solidFill>
                <a:latin typeface="+mn-lt"/>
                <a:ea typeface="+mn-ea"/>
                <a:cs typeface="+mn-cs"/>
              </a:defRPr>
            </a:lvl1pPr>
            <a:lvl2pPr marL="742950" indent="-285750" algn="just" rtl="0" eaLnBrk="1" fontAlgn="base" hangingPunct="1">
              <a:lnSpc>
                <a:spcPct val="120000"/>
              </a:lnSpc>
              <a:spcBef>
                <a:spcPct val="20000"/>
              </a:spcBef>
              <a:spcAft>
                <a:spcPct val="0"/>
              </a:spcAft>
              <a:buClr>
                <a:srgbClr val="92D050"/>
              </a:buClr>
              <a:buFont typeface="Wingdings" panose="05000000000000000000" pitchFamily="2" charset="2"/>
              <a:buChar char="Ø"/>
              <a:defRPr sz="2000" kern="1200">
                <a:solidFill>
                  <a:schemeClr val="tx1"/>
                </a:solidFill>
                <a:latin typeface="+mn-lt"/>
                <a:ea typeface="+mn-ea"/>
                <a:cs typeface="+mn-cs"/>
              </a:defRPr>
            </a:lvl2pPr>
            <a:lvl3pPr marL="1143000" indent="-228600" algn="just" rtl="0" eaLnBrk="1" fontAlgn="base" hangingPunct="1">
              <a:lnSpc>
                <a:spcPct val="120000"/>
              </a:lnSpc>
              <a:spcBef>
                <a:spcPct val="20000"/>
              </a:spcBef>
              <a:spcAft>
                <a:spcPct val="0"/>
              </a:spcAft>
              <a:buClr>
                <a:srgbClr val="92D050"/>
              </a:buClr>
              <a:buFont typeface="Arial" panose="020B0604020202020204" pitchFamily="34" charset="0"/>
              <a:buChar char="•"/>
              <a:defRPr sz="18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28600" indent="-228600" algn="l">
              <a:lnSpc>
                <a:spcPct val="100000"/>
              </a:lnSpc>
              <a:spcBef>
                <a:spcPts val="600"/>
              </a:spcBef>
              <a:spcAft>
                <a:spcPts val="600"/>
              </a:spcAft>
              <a:buClr>
                <a:srgbClr val="0070C0"/>
              </a:buClr>
              <a:buFont typeface="Wingdings" panose="05000000000000000000" pitchFamily="2" charset="2"/>
              <a:buChar char="u"/>
            </a:pPr>
            <a:r>
              <a:rPr lang="zh-CN" altLang="en-US" dirty="0">
                <a:latin typeface="微软雅黑" panose="020B0503020204020204" pitchFamily="34" charset="-122"/>
                <a:ea typeface="微软雅黑" panose="020B0503020204020204" pitchFamily="34" charset="-122"/>
              </a:rPr>
              <a:t>缺点</a:t>
            </a:r>
            <a:endParaRPr lang="en-US" altLang="zh-CN" dirty="0">
              <a:latin typeface="微软雅黑" panose="020B0503020204020204" pitchFamily="34" charset="-122"/>
              <a:ea typeface="微软雅黑" panose="020B0503020204020204" pitchFamily="34" charset="-122"/>
            </a:endParaRPr>
          </a:p>
          <a:p>
            <a:pPr lvl="1" indent="-228600" algn="l">
              <a:spcBef>
                <a:spcPts val="600"/>
              </a:spcBef>
              <a:buClr>
                <a:srgbClr val="0070C0"/>
              </a:buClr>
            </a:pPr>
            <a:r>
              <a:rPr lang="zh-CN" altLang="en-US" sz="1800" dirty="0">
                <a:latin typeface="黑体" panose="02010609060101010101" pitchFamily="49" charset="-122"/>
                <a:ea typeface="黑体" panose="02010609060101010101" pitchFamily="49" charset="-122"/>
              </a:rPr>
              <a:t>依赖于早期的需求调查，不适应需求的变化。</a:t>
            </a:r>
            <a:endParaRPr lang="en-US" altLang="zh-CN" sz="1800" dirty="0">
              <a:latin typeface="黑体" panose="02010609060101010101" pitchFamily="49" charset="-122"/>
              <a:ea typeface="黑体" panose="02010609060101010101" pitchFamily="49" charset="-122"/>
            </a:endParaRPr>
          </a:p>
          <a:p>
            <a:pPr lvl="1" indent="-228600" algn="l">
              <a:spcBef>
                <a:spcPts val="600"/>
              </a:spcBef>
              <a:buClr>
                <a:srgbClr val="0070C0"/>
              </a:buClr>
            </a:pPr>
            <a:r>
              <a:rPr lang="zh-CN" altLang="en-US" sz="1800" dirty="0">
                <a:latin typeface="黑体" panose="02010609060101010101" pitchFamily="49" charset="-122"/>
                <a:ea typeface="黑体" panose="02010609060101010101" pitchFamily="49" charset="-122"/>
              </a:rPr>
              <a:t>单一流程不可逆。</a:t>
            </a:r>
            <a:endParaRPr lang="en-US" altLang="zh-CN" sz="1800" dirty="0">
              <a:latin typeface="黑体" panose="02010609060101010101" pitchFamily="49" charset="-122"/>
              <a:ea typeface="黑体" panose="02010609060101010101" pitchFamily="49" charset="-122"/>
            </a:endParaRPr>
          </a:p>
          <a:p>
            <a:pPr lvl="1" indent="-228600" algn="l">
              <a:spcBef>
                <a:spcPts val="600"/>
              </a:spcBef>
              <a:buClr>
                <a:srgbClr val="0070C0"/>
              </a:buClr>
            </a:pPr>
            <a:r>
              <a:rPr lang="zh-CN" altLang="en-US" sz="1800" dirty="0">
                <a:latin typeface="黑体" panose="02010609060101010101" pitchFamily="49" charset="-122"/>
                <a:ea typeface="黑体" panose="02010609060101010101" pitchFamily="49" charset="-122"/>
              </a:rPr>
              <a:t>风险往往延至后期才显露，失去及早纠正的机会。</a:t>
            </a:r>
            <a:endParaRPr lang="en-US" altLang="zh-CN" sz="1800" dirty="0">
              <a:latin typeface="黑体" panose="02010609060101010101" pitchFamily="49" charset="-122"/>
              <a:ea typeface="黑体" panose="02010609060101010101" pitchFamily="49" charset="-122"/>
            </a:endParaRPr>
          </a:p>
          <a:p>
            <a:pPr lvl="1" indent="-228600" algn="l">
              <a:spcBef>
                <a:spcPts val="600"/>
              </a:spcBef>
              <a:buClr>
                <a:srgbClr val="0070C0"/>
              </a:buClr>
            </a:pPr>
            <a:r>
              <a:rPr lang="zh-CN" altLang="en-US" sz="1800" dirty="0">
                <a:latin typeface="黑体" panose="02010609060101010101" pitchFamily="49" charset="-122"/>
                <a:ea typeface="黑体" panose="02010609060101010101" pitchFamily="49" charset="-122"/>
              </a:rPr>
              <a:t>问题在项目后期才开始暴露。</a:t>
            </a:r>
          </a:p>
          <a:p>
            <a:pPr marL="0" lvl="1" indent="-228600" algn="l">
              <a:spcBef>
                <a:spcPts val="600"/>
              </a:spcBef>
              <a:buClr>
                <a:srgbClr val="0070C0"/>
              </a:buClr>
            </a:pPr>
            <a:r>
              <a:rPr lang="zh-CN" altLang="en-US" sz="1800" dirty="0">
                <a:latin typeface="黑体" panose="02010609060101010101" pitchFamily="49" charset="-122"/>
                <a:ea typeface="黑体" panose="02010609060101010101" pitchFamily="49" charset="-122"/>
                <a:sym typeface="+mn-ea"/>
              </a:rPr>
              <a:t>前面未发现的错误会传递并扩散到后面的阶段，可能导致项目失败。</a:t>
            </a:r>
            <a:endParaRPr lang="zh-CN" altLang="en-US" sz="1800" dirty="0">
              <a:latin typeface="黑体" panose="02010609060101010101" pitchFamily="49" charset="-122"/>
              <a:ea typeface="黑体" panose="02010609060101010101" pitchFamily="49" charset="-122"/>
            </a:endParaRPr>
          </a:p>
          <a:p>
            <a:pPr lvl="1" indent="-228600" algn="l">
              <a:spcBef>
                <a:spcPts val="600"/>
              </a:spcBef>
              <a:buClr>
                <a:srgbClr val="0070C0"/>
              </a:buClr>
            </a:pPr>
            <a:endParaRPr lang="zh-CN" altLang="en-US" sz="1800" dirty="0">
              <a:latin typeface="黑体" panose="02010609060101010101" pitchFamily="49" charset="-122"/>
              <a:ea typeface="黑体" panose="02010609060101010101" pitchFamily="49" charset="-122"/>
            </a:endParaRPr>
          </a:p>
        </p:txBody>
      </p:sp>
      <p:sp>
        <p:nvSpPr>
          <p:cNvPr id="5" name="内容占位符 1"/>
          <p:cNvSpPr txBox="1"/>
          <p:nvPr/>
        </p:nvSpPr>
        <p:spPr bwMode="auto">
          <a:xfrm>
            <a:off x="483870" y="5017770"/>
            <a:ext cx="8177530" cy="1278255"/>
          </a:xfrm>
          <a:prstGeom prst="rect">
            <a:avLst/>
          </a:prstGeom>
          <a:solidFill>
            <a:schemeClr val="accent3">
              <a:lumMod val="20000"/>
              <a:lumOff val="80000"/>
            </a:schemeClr>
          </a:solidFill>
          <a:ln w="76200">
            <a:solidFill>
              <a:schemeClr val="accent3"/>
            </a:solidFill>
            <a:miter lim="800000"/>
          </a:ln>
        </p:spPr>
        <p:txBody>
          <a:bodyPr vert="horz" wrap="square" lIns="91440" tIns="45720" rIns="91440" bIns="45720" numCol="1" rtlCol="0" anchor="t" anchorCtr="0" compatLnSpc="1">
            <a:normAutofit/>
          </a:bodyPr>
          <a:lstStyle>
            <a:lvl1pPr marL="457200" indent="-457200" algn="just" rtl="0" eaLnBrk="1" fontAlgn="base" hangingPunct="1">
              <a:lnSpc>
                <a:spcPct val="120000"/>
              </a:lnSpc>
              <a:spcBef>
                <a:spcPct val="20000"/>
              </a:spcBef>
              <a:spcAft>
                <a:spcPct val="0"/>
              </a:spcAft>
              <a:buClr>
                <a:srgbClr val="77933C"/>
              </a:buClr>
              <a:buBlip>
                <a:blip r:embed="rId2"/>
              </a:buBlip>
              <a:defRPr sz="2400" b="0" kern="1200">
                <a:solidFill>
                  <a:schemeClr val="tx1"/>
                </a:solidFill>
                <a:latin typeface="+mn-lt"/>
                <a:ea typeface="+mn-ea"/>
                <a:cs typeface="+mn-cs"/>
              </a:defRPr>
            </a:lvl1pPr>
            <a:lvl2pPr marL="742950" indent="-285750" algn="just" rtl="0" eaLnBrk="1" fontAlgn="base" hangingPunct="1">
              <a:lnSpc>
                <a:spcPct val="120000"/>
              </a:lnSpc>
              <a:spcBef>
                <a:spcPct val="20000"/>
              </a:spcBef>
              <a:spcAft>
                <a:spcPct val="0"/>
              </a:spcAft>
              <a:buClr>
                <a:srgbClr val="92D050"/>
              </a:buClr>
              <a:buFont typeface="Wingdings" panose="05000000000000000000" pitchFamily="2" charset="2"/>
              <a:buChar char="Ø"/>
              <a:defRPr sz="2000" kern="1200">
                <a:solidFill>
                  <a:schemeClr val="tx1"/>
                </a:solidFill>
                <a:latin typeface="+mn-lt"/>
                <a:ea typeface="+mn-ea"/>
                <a:cs typeface="+mn-cs"/>
              </a:defRPr>
            </a:lvl2pPr>
            <a:lvl3pPr marL="1143000" indent="-228600" algn="just" rtl="0" eaLnBrk="1" fontAlgn="base" hangingPunct="1">
              <a:lnSpc>
                <a:spcPct val="120000"/>
              </a:lnSpc>
              <a:spcBef>
                <a:spcPct val="20000"/>
              </a:spcBef>
              <a:spcAft>
                <a:spcPct val="0"/>
              </a:spcAft>
              <a:buClr>
                <a:srgbClr val="92D050"/>
              </a:buClr>
              <a:buFont typeface="Arial" panose="020B0604020202020204" pitchFamily="34" charset="0"/>
              <a:buChar char="•"/>
              <a:defRPr sz="18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28600" indent="-228600" algn="l">
              <a:lnSpc>
                <a:spcPct val="100000"/>
              </a:lnSpc>
              <a:spcBef>
                <a:spcPts val="600"/>
              </a:spcBef>
              <a:spcAft>
                <a:spcPts val="600"/>
              </a:spcAft>
              <a:buClr>
                <a:srgbClr val="0070C0"/>
              </a:buClr>
              <a:buFont typeface="Wingdings" panose="05000000000000000000" pitchFamily="2" charset="2"/>
              <a:buChar char="u"/>
            </a:pPr>
            <a:r>
              <a:rPr lang="zh-CN" altLang="en-US" dirty="0">
                <a:latin typeface="微软雅黑" panose="020B0503020204020204" pitchFamily="34" charset="-122"/>
                <a:ea typeface="微软雅黑" panose="020B0503020204020204" pitchFamily="34" charset="-122"/>
              </a:rPr>
              <a:t>改良</a:t>
            </a:r>
          </a:p>
          <a:p>
            <a:pPr marL="647700" lvl="1" indent="-228600" algn="l">
              <a:lnSpc>
                <a:spcPct val="110000"/>
              </a:lnSpc>
              <a:spcBef>
                <a:spcPts val="600"/>
              </a:spcBef>
              <a:buClr>
                <a:srgbClr val="0070C0"/>
              </a:buClr>
            </a:pPr>
            <a:r>
              <a:rPr lang="zh-CN" altLang="en-US" sz="1800" dirty="0">
                <a:latin typeface="黑体" panose="02010609060101010101" pitchFamily="49" charset="-122"/>
                <a:ea typeface="黑体" panose="02010609060101010101" pitchFamily="49" charset="-122"/>
              </a:rPr>
              <a:t>沿用瀑布模型的线性思想，细化了各个阶段，在某些重要关注的阶段之间掺入迭代的思想。</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idx="4294967295"/>
          </p:nvPr>
        </p:nvSpPr>
        <p:spPr>
          <a:xfrm>
            <a:off x="1728783" y="598488"/>
            <a:ext cx="5686425" cy="796925"/>
          </a:xfrm>
          <a:prstGeom prst="rect">
            <a:avLst/>
          </a:prstGeom>
        </p:spPr>
        <p:txBody>
          <a:bodyPr/>
          <a:lstStyle/>
          <a:p>
            <a:pPr algn="ctr" eaLnBrk="1" hangingPunct="1"/>
            <a:r>
              <a:rPr lang="zh-CN" altLang="en-US" dirty="0">
                <a:solidFill>
                  <a:srgbClr val="386698"/>
                </a:solidFill>
              </a:rPr>
              <a:t>等价类划分法</a:t>
            </a:r>
          </a:p>
        </p:txBody>
      </p:sp>
      <p:sp>
        <p:nvSpPr>
          <p:cNvPr id="5123" name="内容占位符 2"/>
          <p:cNvSpPr>
            <a:spLocks noGrp="1"/>
          </p:cNvSpPr>
          <p:nvPr>
            <p:ph idx="4294967295"/>
          </p:nvPr>
        </p:nvSpPr>
        <p:spPr>
          <a:xfrm>
            <a:off x="457200" y="1214438"/>
            <a:ext cx="8229600" cy="4911725"/>
          </a:xfrm>
          <a:prstGeom prst="rect">
            <a:avLst/>
          </a:prstGeom>
        </p:spPr>
        <p:txBody>
          <a:bodyPr/>
          <a:lstStyle/>
          <a:p>
            <a:pPr eaLnBrk="1" hangingPunct="1">
              <a:defRPr/>
            </a:pPr>
            <a:r>
              <a:rPr lang="zh-CN" altLang="en-US" sz="2400" dirty="0">
                <a:solidFill>
                  <a:schemeClr val="tx1"/>
                </a:solidFill>
              </a:rPr>
              <a:t>计算器：到底输入几组数据才算测试完毕？</a:t>
            </a:r>
            <a:r>
              <a:rPr lang="zh-CN" altLang="en-US" sz="2400" dirty="0">
                <a:sym typeface="+mn-ea"/>
              </a:rPr>
              <a:t>（讨论课题）</a:t>
            </a:r>
          </a:p>
          <a:p>
            <a:pPr eaLnBrk="1" hangingPunct="1">
              <a:defRPr/>
            </a:pPr>
            <a:r>
              <a:rPr lang="zh-CN" altLang="en-US" sz="2400" dirty="0">
                <a:sym typeface="+mn-ea"/>
              </a:rPr>
              <a:t>答案：一个一个测试效率低下，一定要分类测试！</a:t>
            </a:r>
          </a:p>
          <a:p>
            <a:pPr eaLnBrk="1" hangingPunct="1">
              <a:defRPr/>
            </a:pPr>
            <a:r>
              <a:rPr lang="en-US" altLang="zh-CN" sz="2400" dirty="0">
                <a:sym typeface="+mn-ea"/>
              </a:rPr>
              <a:t>1</a:t>
            </a:r>
            <a:r>
              <a:rPr lang="zh-CN" altLang="en-US" sz="2400" dirty="0">
                <a:sym typeface="+mn-ea"/>
              </a:rPr>
              <a:t>、整数（在范围内的整数</a:t>
            </a:r>
            <a:r>
              <a:rPr lang="en-US" altLang="zh-CN" sz="2400" dirty="0">
                <a:sym typeface="+mn-ea"/>
              </a:rPr>
              <a:t>-99</a:t>
            </a:r>
            <a:r>
              <a:rPr lang="zh-CN" altLang="en-US" sz="2400" dirty="0">
                <a:sym typeface="+mn-ea"/>
              </a:rPr>
              <a:t>到</a:t>
            </a:r>
            <a:r>
              <a:rPr lang="en-US" altLang="zh-CN" sz="2400" dirty="0">
                <a:sym typeface="+mn-ea"/>
              </a:rPr>
              <a:t>99</a:t>
            </a:r>
            <a:r>
              <a:rPr lang="zh-CN" altLang="en-US" sz="2400" dirty="0">
                <a:sym typeface="+mn-ea"/>
              </a:rPr>
              <a:t>）取最大、最小、中间</a:t>
            </a:r>
          </a:p>
          <a:p>
            <a:pPr eaLnBrk="1" hangingPunct="1">
              <a:defRPr/>
            </a:pPr>
            <a:r>
              <a:rPr lang="en-US" altLang="zh-CN" sz="2400" dirty="0">
                <a:sym typeface="+mn-ea"/>
              </a:rPr>
              <a:t>2</a:t>
            </a:r>
            <a:r>
              <a:rPr lang="zh-CN" altLang="en-US" sz="2400" dirty="0">
                <a:sym typeface="+mn-ea"/>
              </a:rPr>
              <a:t>、小数（在范围内的整数</a:t>
            </a:r>
            <a:r>
              <a:rPr lang="en-US" altLang="zh-CN" sz="2400" dirty="0">
                <a:sym typeface="+mn-ea"/>
              </a:rPr>
              <a:t>-99</a:t>
            </a:r>
            <a:r>
              <a:rPr lang="zh-CN" altLang="en-US" sz="2400" dirty="0">
                <a:sym typeface="+mn-ea"/>
              </a:rPr>
              <a:t>到</a:t>
            </a:r>
            <a:r>
              <a:rPr lang="en-US" altLang="zh-CN" sz="2400" dirty="0">
                <a:sym typeface="+mn-ea"/>
              </a:rPr>
              <a:t>99</a:t>
            </a:r>
            <a:r>
              <a:rPr lang="zh-CN" altLang="en-US" sz="2400" dirty="0">
                <a:sym typeface="+mn-ea"/>
              </a:rPr>
              <a:t>）</a:t>
            </a:r>
          </a:p>
          <a:p>
            <a:pPr eaLnBrk="1" hangingPunct="1">
              <a:defRPr/>
            </a:pPr>
            <a:r>
              <a:rPr lang="en-US" altLang="zh-CN" sz="2400" dirty="0">
                <a:sym typeface="+mn-ea"/>
              </a:rPr>
              <a:t>3</a:t>
            </a:r>
            <a:r>
              <a:rPr lang="zh-CN" altLang="en-US" sz="2400" dirty="0">
                <a:sym typeface="+mn-ea"/>
              </a:rPr>
              <a:t>、符号（</a:t>
            </a:r>
            <a:r>
              <a:rPr lang="en-US" altLang="zh-CN" sz="2400" dirty="0">
                <a:sym typeface="+mn-ea"/>
              </a:rPr>
              <a:t>+-/*</a:t>
            </a:r>
            <a:r>
              <a:rPr lang="zh-CN" altLang="en-US" sz="2400" dirty="0">
                <a:sym typeface="+mn-ea"/>
              </a:rPr>
              <a:t>，。、！</a:t>
            </a:r>
            <a:r>
              <a:rPr lang="en-US" altLang="zh-CN" sz="2400" dirty="0">
                <a:sym typeface="+mn-ea"/>
              </a:rPr>
              <a:t>@#</a:t>
            </a:r>
            <a:r>
              <a:rPr lang="zh-CN" altLang="en-US" sz="2400" dirty="0">
                <a:sym typeface="+mn-ea"/>
              </a:rPr>
              <a:t>￥</a:t>
            </a:r>
            <a:r>
              <a:rPr lang="en-US" altLang="zh-CN" sz="2400" dirty="0">
                <a:sym typeface="+mn-ea"/>
              </a:rPr>
              <a:t>%……&amp;*</a:t>
            </a:r>
            <a:r>
              <a:rPr lang="zh-CN" altLang="en-US" sz="2400" dirty="0">
                <a:sym typeface="+mn-ea"/>
              </a:rPr>
              <a:t>（））</a:t>
            </a:r>
          </a:p>
          <a:p>
            <a:pPr eaLnBrk="1" hangingPunct="1">
              <a:defRPr/>
            </a:pPr>
            <a:r>
              <a:rPr lang="en-US" altLang="zh-CN" sz="2400" dirty="0">
                <a:sym typeface="+mn-ea"/>
              </a:rPr>
              <a:t>5</a:t>
            </a:r>
            <a:r>
              <a:rPr lang="zh-CN" altLang="en-US" sz="2400" dirty="0">
                <a:sym typeface="+mn-ea"/>
              </a:rPr>
              <a:t>、汉字</a:t>
            </a:r>
          </a:p>
          <a:p>
            <a:pPr eaLnBrk="1" hangingPunct="1">
              <a:defRPr/>
            </a:pPr>
            <a:r>
              <a:rPr lang="en-US" altLang="zh-CN" sz="2400" dirty="0">
                <a:sym typeface="+mn-ea"/>
              </a:rPr>
              <a:t>6</a:t>
            </a:r>
            <a:r>
              <a:rPr lang="zh-CN" altLang="en-US" sz="2400" dirty="0">
                <a:sym typeface="+mn-ea"/>
              </a:rPr>
              <a:t>、空格</a:t>
            </a:r>
          </a:p>
          <a:p>
            <a:pPr eaLnBrk="1" hangingPunct="1">
              <a:defRPr/>
            </a:pPr>
            <a:r>
              <a:rPr lang="en-US" altLang="zh-CN" sz="2400" dirty="0">
                <a:sym typeface="+mn-ea"/>
              </a:rPr>
              <a:t>7</a:t>
            </a:r>
            <a:r>
              <a:rPr lang="zh-CN" altLang="en-US" sz="2400" dirty="0">
                <a:sym typeface="+mn-ea"/>
              </a:rPr>
              <a:t>、不输入</a:t>
            </a:r>
          </a:p>
          <a:p>
            <a:pPr marL="0" indent="0" eaLnBrk="1" hangingPunct="1">
              <a:buNone/>
              <a:defRPr/>
            </a:pPr>
            <a:r>
              <a:rPr lang="zh-CN" altLang="en-US" sz="2400" dirty="0">
                <a:sym typeface="+mn-ea"/>
              </a:rPr>
              <a:t>通过上面的描述，我们发现我们用户所有可能输入的数据，划分成了若干份（或者也可以称为子集），然后从每一个子集当中选取少数具有代表性的数据作为测试用例，这种测试用例我们称为“等价类划分法”。</a:t>
            </a:r>
          </a:p>
          <a:p>
            <a:pPr marL="0" indent="0" eaLnBrk="1" hangingPunct="1">
              <a:buFont typeface="Arial" panose="020B0604020202020204" pitchFamily="34" charset="0"/>
              <a:buNone/>
              <a:defRPr/>
            </a:pPr>
            <a:endParaRPr lang="en-US" altLang="zh-CN" sz="2400" dirty="0"/>
          </a:p>
          <a:p>
            <a:pPr marL="0" indent="0" eaLnBrk="1" hangingPunct="1">
              <a:buFont typeface="Arial" panose="020B0604020202020204" pitchFamily="34" charset="0"/>
              <a:buNone/>
              <a:defRPr/>
            </a:pPr>
            <a:endParaRPr lang="en-US" altLang="zh-CN" sz="2400" dirty="0"/>
          </a:p>
        </p:txBody>
      </p:sp>
    </p:spTree>
    <p:extLst>
      <p:ext uri="{BB962C8B-B14F-4D97-AF65-F5344CB8AC3E}">
        <p14:creationId xmlns:p14="http://schemas.microsoft.com/office/powerpoint/2010/main" val="40642536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4"/>
          <p:cNvSpPr txBox="1"/>
          <p:nvPr/>
        </p:nvSpPr>
        <p:spPr>
          <a:xfrm>
            <a:off x="393700" y="1441450"/>
            <a:ext cx="8356600" cy="2306955"/>
          </a:xfrm>
          <a:prstGeom prst="rect">
            <a:avLst/>
          </a:prstGeom>
          <a:noFill/>
          <a:ln w="9525">
            <a:noFill/>
          </a:ln>
        </p:spPr>
        <p:txBody>
          <a:bodyPr wrap="square" anchor="t">
            <a:spAutoFit/>
          </a:bodyPr>
          <a:lstStyle/>
          <a:p>
            <a:pPr>
              <a:lnSpc>
                <a:spcPct val="150000"/>
              </a:lnSpc>
              <a:buFont typeface="Arial" panose="020B0604020202020204" pitchFamily="34" charset="0"/>
              <a:buNone/>
            </a:pPr>
            <a:r>
              <a:rPr lang="zh-CN" altLang="en-US" sz="2400">
                <a:solidFill>
                  <a:srgbClr val="386698"/>
                </a:solidFill>
                <a:latin typeface="Franklin Gothic Book" panose="020B0503020102020204" pitchFamily="34" charset="0"/>
                <a:ea typeface="黑体" panose="02010609060101010101" pitchFamily="49" charset="-122"/>
                <a:sym typeface="+mn-ea"/>
              </a:rPr>
              <a:t>等价类划分是一种重要的、常用的黑盒测试方法，</a:t>
            </a:r>
            <a:r>
              <a:rPr lang="zh-CN" altLang="en-US" sz="2400" u="sng">
                <a:solidFill>
                  <a:srgbClr val="386698"/>
                </a:solidFill>
                <a:latin typeface="Franklin Gothic Book" panose="020B0503020102020204" pitchFamily="34" charset="0"/>
                <a:ea typeface="黑体" panose="02010609060101010101" pitchFamily="49" charset="-122"/>
                <a:sym typeface="+mn-ea"/>
              </a:rPr>
              <a:t>不需要考虑程序的内部结构</a:t>
            </a:r>
            <a:r>
              <a:rPr lang="zh-CN" altLang="en-US" sz="2400">
                <a:solidFill>
                  <a:srgbClr val="386698"/>
                </a:solidFill>
                <a:latin typeface="Franklin Gothic Book" panose="020B0503020102020204" pitchFamily="34" charset="0"/>
                <a:ea typeface="黑体" panose="02010609060101010101" pitchFamily="49" charset="-122"/>
                <a:sym typeface="+mn-ea"/>
              </a:rPr>
              <a:t>，只需要考虑程序的输入规格即可。它将不能穷举的测试过程进行合理分类，从而保证设计出来的测试用例具有完整性和代表性。</a:t>
            </a:r>
            <a:endParaRPr lang="zh-CN" altLang="zh-CN" sz="2400" dirty="0">
              <a:latin typeface="黑体" panose="02010609060101010101" pitchFamily="49" charset="-122"/>
              <a:ea typeface="黑体" panose="02010609060101010101" pitchFamily="49" charset="-122"/>
              <a:sym typeface="Calibri" panose="020F0502020204030204" charset="0"/>
            </a:endParaRPr>
          </a:p>
        </p:txBody>
      </p:sp>
      <p:sp>
        <p:nvSpPr>
          <p:cNvPr id="33795" name="文本框 2"/>
          <p:cNvSpPr txBox="1"/>
          <p:nvPr/>
        </p:nvSpPr>
        <p:spPr>
          <a:xfrm>
            <a:off x="369888" y="710565"/>
            <a:ext cx="8224837" cy="521970"/>
          </a:xfrm>
          <a:prstGeom prst="rect">
            <a:avLst/>
          </a:prstGeom>
          <a:noFill/>
          <a:ln w="9525">
            <a:noFill/>
          </a:ln>
        </p:spPr>
        <p:txBody>
          <a:bodyPr wrap="square" anchor="t">
            <a:spAutoFit/>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sym typeface="+mn-ea"/>
              </a:rPr>
              <a:t>等价类划分法</a:t>
            </a:r>
            <a:endParaRPr lang="zh-CN" altLang="zh-CN" sz="4400" b="1" dirty="0">
              <a:solidFill>
                <a:srgbClr val="0E71AA"/>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42665" y="3688715"/>
            <a:ext cx="4844415" cy="2449830"/>
          </a:xfrm>
          <a:prstGeom prst="rect">
            <a:avLst/>
          </a:prstGeom>
        </p:spPr>
      </p:pic>
      <p:sp>
        <p:nvSpPr>
          <p:cNvPr id="7" name="内容占位符 2"/>
          <p:cNvSpPr txBox="1"/>
          <p:nvPr/>
        </p:nvSpPr>
        <p:spPr bwMode="auto">
          <a:xfrm>
            <a:off x="4246245" y="4672965"/>
            <a:ext cx="2185670" cy="1322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42900" indent="-342900" algn="l" defTabSz="0" rtl="0" eaLnBrk="1" fontAlgn="base" hangingPunct="1">
              <a:spcBef>
                <a:spcPct val="20000"/>
              </a:spcBef>
              <a:spcAft>
                <a:spcPct val="0"/>
              </a:spcAft>
              <a:buClr>
                <a:schemeClr val="hlink"/>
              </a:buClr>
              <a:buFont typeface="Wingdings" panose="05000000000000000000" pitchFamily="2" charset="2"/>
              <a:buChar char="l"/>
              <a:defRPr sz="2800" b="1" baseline="0">
                <a:solidFill>
                  <a:schemeClr val="tx1"/>
                </a:solidFill>
                <a:latin typeface="+mn-lt"/>
                <a:ea typeface="宋体" panose="02010600030101010101" pitchFamily="2" charset="-122"/>
                <a:cs typeface="+mn-cs"/>
                <a:sym typeface="Arial" panose="020B0604020202020204" pitchFamily="34" charset="0"/>
              </a:defRPr>
            </a:lvl1pPr>
            <a:lvl2pPr marL="742950" indent="-285750" algn="l" defTabSz="0" rtl="0" eaLnBrk="1" fontAlgn="base" hangingPunct="1">
              <a:spcBef>
                <a:spcPct val="20000"/>
              </a:spcBef>
              <a:spcAft>
                <a:spcPct val="0"/>
              </a:spcAft>
              <a:buClr>
                <a:schemeClr val="accent1"/>
              </a:buClr>
              <a:buFont typeface="Wingdings" panose="05000000000000000000" pitchFamily="2" charset="2"/>
              <a:buChar char="Ø"/>
              <a:defRPr sz="2400" baseline="0">
                <a:solidFill>
                  <a:schemeClr val="tx1"/>
                </a:solidFill>
                <a:latin typeface="Times New Roman" panose="02020603050405020304" pitchFamily="18" charset="0"/>
                <a:ea typeface="宋体" panose="02010600030101010101" pitchFamily="2" charset="-122"/>
                <a:cs typeface="+mn-cs"/>
                <a:sym typeface="Arial" panose="020B0604020202020204" pitchFamily="34" charset="0"/>
              </a:defRPr>
            </a:lvl2pPr>
            <a:lvl3pPr marL="1143000" indent="-228600" algn="l" defTabSz="0" rtl="0" eaLnBrk="1" fontAlgn="base" hangingPunct="1">
              <a:spcBef>
                <a:spcPct val="20000"/>
              </a:spcBef>
              <a:spcAft>
                <a:spcPct val="0"/>
              </a:spcAft>
              <a:buClr>
                <a:schemeClr val="tx1"/>
              </a:buClr>
              <a:buChar char="•"/>
              <a:defRPr sz="2000" baseline="0">
                <a:solidFill>
                  <a:schemeClr val="tx1"/>
                </a:solidFill>
                <a:latin typeface="Times New Roman" panose="02020603050405020304" pitchFamily="18" charset="0"/>
                <a:ea typeface="宋体" panose="02010600030101010101" pitchFamily="2" charset="-122"/>
                <a:cs typeface="+mn-cs"/>
                <a:sym typeface="Arial" panose="020B0604020202020204" pitchFamily="34" charset="0"/>
              </a:defRPr>
            </a:lvl3pPr>
            <a:lvl4pPr marL="1600200" indent="-228600" algn="l" defTabSz="0" rtl="0" eaLnBrk="1" fontAlgn="base" hangingPunct="1">
              <a:spcBef>
                <a:spcPct val="20000"/>
              </a:spcBef>
              <a:spcAft>
                <a:spcPct val="0"/>
              </a:spcAft>
              <a:buClr>
                <a:schemeClr val="tx1"/>
              </a:buClr>
              <a:buChar char="–"/>
              <a:defRPr sz="1800">
                <a:solidFill>
                  <a:schemeClr val="tx1"/>
                </a:solidFill>
                <a:latin typeface="+mn-lt"/>
                <a:cs typeface="+mn-cs"/>
                <a:sym typeface="Arial" panose="020B0604020202020204" pitchFamily="34" charset="0"/>
              </a:defRPr>
            </a:lvl4pPr>
            <a:lvl5pPr marL="1828800" indent="0" algn="l" defTabSz="0" rtl="0" eaLnBrk="1" fontAlgn="base" hangingPunct="1">
              <a:spcBef>
                <a:spcPct val="20000"/>
              </a:spcBef>
              <a:spcAft>
                <a:spcPct val="0"/>
              </a:spcAft>
              <a:buClr>
                <a:schemeClr val="tx1"/>
              </a:buClr>
              <a:buFontTx/>
              <a:buNone/>
              <a:defRPr sz="1800">
                <a:solidFill>
                  <a:schemeClr val="tx1"/>
                </a:solidFill>
                <a:latin typeface="+mn-lt"/>
                <a:cs typeface="+mn-cs"/>
                <a:sym typeface="Arial" panose="020B0604020202020204" pitchFamily="34" charset="0"/>
              </a:defRPr>
            </a:lvl5pPr>
            <a:lvl6pPr marL="2514600" indent="-228600" algn="l" defTabSz="0"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cs typeface="+mn-cs"/>
                <a:sym typeface="Arial" panose="020B0604020202020204" pitchFamily="34" charset="0"/>
              </a:defRPr>
            </a:lvl6pPr>
            <a:lvl7pPr marL="2971800" indent="-228600" algn="l" defTabSz="0"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cs typeface="+mn-cs"/>
                <a:sym typeface="Arial" panose="020B0604020202020204" pitchFamily="34" charset="0"/>
              </a:defRPr>
            </a:lvl7pPr>
            <a:lvl8pPr marL="3429000" indent="-228600" algn="l" defTabSz="0"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cs typeface="+mn-cs"/>
                <a:sym typeface="Arial" panose="020B0604020202020204" pitchFamily="34" charset="0"/>
              </a:defRPr>
            </a:lvl8pPr>
            <a:lvl9pPr marL="3886200" indent="-228600" algn="l" defTabSz="0"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cs typeface="+mn-cs"/>
                <a:sym typeface="Arial" panose="020B0604020202020204" pitchFamily="34" charset="0"/>
              </a:defRPr>
            </a:lvl9pPr>
          </a:lstStyle>
          <a:p>
            <a:pPr marL="57150" indent="0">
              <a:buNone/>
            </a:pPr>
            <a:r>
              <a:rPr lang="zh-CN" altLang="en-US" sz="1600" b="0" dirty="0">
                <a:solidFill>
                  <a:srgbClr val="FF0000"/>
                </a:solidFill>
                <a:latin typeface="黑体" panose="02010609060101010101" pitchFamily="49" charset="-122"/>
                <a:ea typeface="黑体" panose="02010609060101010101" pitchFamily="49" charset="-122"/>
              </a:rPr>
              <a:t>在有限的测试资源的情况下，用少量有代表性的数据得到比较好的测试效果。</a:t>
            </a:r>
          </a:p>
        </p:txBody>
      </p:sp>
    </p:spTree>
    <p:extLst>
      <p:ext uri="{BB962C8B-B14F-4D97-AF65-F5344CB8AC3E}">
        <p14:creationId xmlns:p14="http://schemas.microsoft.com/office/powerpoint/2010/main" val="404992844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500" fill="hold"/>
                                        <p:tgtEl>
                                          <p:spTgt spid="6"/>
                                        </p:tgtEl>
                                        <p:attrNameLst>
                                          <p:attrName>ppt_x</p:attrName>
                                        </p:attrNameLst>
                                      </p:cBhvr>
                                      <p:tavLst>
                                        <p:tav tm="0">
                                          <p:val>
                                            <p:strVal val="1+#ppt_w/2"/>
                                          </p:val>
                                        </p:tav>
                                        <p:tav tm="100000">
                                          <p:val>
                                            <p:strVal val="#ppt_x"/>
                                          </p:val>
                                        </p:tav>
                                      </p:tavLst>
                                    </p:anim>
                                    <p:anim calcmode="lin" valueType="num">
                                      <p:cBhvr additive="base">
                                        <p:cTn id="8" dur="1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53" presetClass="entr" presetSubtype="16"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2000" fill="hold"/>
                                        <p:tgtEl>
                                          <p:spTgt spid="7"/>
                                        </p:tgtEl>
                                        <p:attrNameLst>
                                          <p:attrName>ppt_w</p:attrName>
                                        </p:attrNameLst>
                                      </p:cBhvr>
                                      <p:tavLst>
                                        <p:tav tm="0">
                                          <p:val>
                                            <p:fltVal val="0"/>
                                          </p:val>
                                        </p:tav>
                                        <p:tav tm="100000">
                                          <p:val>
                                            <p:strVal val="#ppt_w"/>
                                          </p:val>
                                        </p:tav>
                                      </p:tavLst>
                                    </p:anim>
                                    <p:anim calcmode="lin" valueType="num">
                                      <p:cBhvr>
                                        <p:cTn id="13" dur="2000" fill="hold"/>
                                        <p:tgtEl>
                                          <p:spTgt spid="7"/>
                                        </p:tgtEl>
                                        <p:attrNameLst>
                                          <p:attrName>ppt_h</p:attrName>
                                        </p:attrNameLst>
                                      </p:cBhvr>
                                      <p:tavLst>
                                        <p:tav tm="0">
                                          <p:val>
                                            <p:fltVal val="0"/>
                                          </p:val>
                                        </p:tav>
                                        <p:tav tm="100000">
                                          <p:val>
                                            <p:strVal val="#ppt_h"/>
                                          </p:val>
                                        </p:tav>
                                      </p:tavLst>
                                    </p:anim>
                                    <p:animEffect transition="in" filter="fade">
                                      <p:cBhvr>
                                        <p:cTn id="14"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4"/>
          <p:cNvSpPr txBox="1"/>
          <p:nvPr/>
        </p:nvSpPr>
        <p:spPr>
          <a:xfrm>
            <a:off x="393700" y="2190750"/>
            <a:ext cx="8356600" cy="2676525"/>
          </a:xfrm>
          <a:prstGeom prst="rect">
            <a:avLst/>
          </a:prstGeom>
          <a:noFill/>
          <a:ln w="9525">
            <a:noFill/>
          </a:ln>
        </p:spPr>
        <p:txBody>
          <a:bodyPr wrap="square" anchor="t">
            <a:spAutoFit/>
          </a:bodyPr>
          <a:lstStyle/>
          <a:p>
            <a:pPr>
              <a:lnSpc>
                <a:spcPct val="150000"/>
              </a:lnSpc>
              <a:buFont typeface="Arial" panose="020B0604020202020204" pitchFamily="34" charset="0"/>
              <a:buNone/>
            </a:pPr>
            <a:r>
              <a:rPr lang="zh-CN" altLang="en-US" sz="2400" b="1">
                <a:solidFill>
                  <a:srgbClr val="386698"/>
                </a:solidFill>
                <a:latin typeface="Franklin Gothic Book" panose="020B0503020102020204" pitchFamily="34" charset="0"/>
                <a:ea typeface="黑体" panose="02010609060101010101" pitchFamily="49" charset="-122"/>
                <a:sym typeface="+mn-ea"/>
              </a:rPr>
              <a:t>等价类的分类</a:t>
            </a:r>
          </a:p>
          <a:p>
            <a:pPr>
              <a:lnSpc>
                <a:spcPct val="150000"/>
              </a:lnSpc>
              <a:buFont typeface="Arial" panose="020B0604020202020204" pitchFamily="34" charset="0"/>
              <a:buNone/>
            </a:pPr>
            <a:r>
              <a:rPr lang="zh-CN" altLang="en-US" sz="2400">
                <a:solidFill>
                  <a:srgbClr val="386698"/>
                </a:solidFill>
                <a:latin typeface="Franklin Gothic Book" panose="020B0503020102020204" pitchFamily="34" charset="0"/>
                <a:ea typeface="黑体" panose="02010609060101010101" pitchFamily="49" charset="-122"/>
                <a:sym typeface="+mn-ea"/>
              </a:rPr>
              <a:t>   有效等价类</a:t>
            </a:r>
            <a:endParaRPr lang="zh-CN" altLang="en-US" sz="2400">
              <a:solidFill>
                <a:srgbClr val="386698"/>
              </a:solidFill>
              <a:latin typeface="Franklin Gothic Book" panose="020B0503020102020204" pitchFamily="34" charset="0"/>
              <a:ea typeface="黑体" panose="02010609060101010101" pitchFamily="49" charset="-122"/>
            </a:endParaRPr>
          </a:p>
          <a:p>
            <a:pPr lvl="2"/>
            <a:r>
              <a:rPr lang="zh-CN" altLang="en-US" sz="2400">
                <a:solidFill>
                  <a:srgbClr val="386698"/>
                </a:solidFill>
                <a:latin typeface="Franklin Gothic Book" panose="020B0503020102020204" pitchFamily="34" charset="0"/>
                <a:ea typeface="黑体" panose="02010609060101010101" pitchFamily="49" charset="-122"/>
                <a:sym typeface="+mn-ea"/>
              </a:rPr>
              <a:t>指符合《需求规格说明书》，输入合理的数据集合</a:t>
            </a:r>
            <a:endParaRPr lang="zh-CN" altLang="en-US" sz="2400">
              <a:solidFill>
                <a:srgbClr val="386698"/>
              </a:solidFill>
              <a:latin typeface="Franklin Gothic Book" panose="020B0503020102020204" pitchFamily="34" charset="0"/>
              <a:ea typeface="黑体" panose="02010609060101010101" pitchFamily="49" charset="-122"/>
            </a:endParaRPr>
          </a:p>
          <a:p>
            <a:pPr lvl="1"/>
            <a:r>
              <a:rPr lang="zh-CN" altLang="en-US" sz="2400">
                <a:solidFill>
                  <a:srgbClr val="386698"/>
                </a:solidFill>
                <a:latin typeface="Franklin Gothic Book" panose="020B0503020102020204" pitchFamily="34" charset="0"/>
                <a:ea typeface="黑体" panose="02010609060101010101" pitchFamily="49" charset="-122"/>
                <a:sym typeface="+mn-ea"/>
              </a:rPr>
              <a:t>无效等价类</a:t>
            </a:r>
            <a:endParaRPr lang="zh-CN" altLang="en-US" sz="2400">
              <a:solidFill>
                <a:srgbClr val="386698"/>
              </a:solidFill>
              <a:latin typeface="Franklin Gothic Book" panose="020B0503020102020204" pitchFamily="34" charset="0"/>
              <a:ea typeface="黑体" panose="02010609060101010101" pitchFamily="49" charset="-122"/>
            </a:endParaRPr>
          </a:p>
          <a:p>
            <a:pPr lvl="2"/>
            <a:r>
              <a:rPr lang="zh-CN" altLang="en-US" sz="2400">
                <a:solidFill>
                  <a:srgbClr val="386698"/>
                </a:solidFill>
                <a:latin typeface="Franklin Gothic Book" panose="020B0503020102020204" pitchFamily="34" charset="0"/>
                <a:ea typeface="黑体" panose="02010609060101010101" pitchFamily="49" charset="-122"/>
                <a:sym typeface="+mn-ea"/>
              </a:rPr>
              <a:t>指不符合《需求规格说明书》，输入不合理的数据集合</a:t>
            </a:r>
            <a:endParaRPr lang="zh-CN" altLang="en-US" sz="2400">
              <a:solidFill>
                <a:srgbClr val="386698"/>
              </a:solidFill>
              <a:latin typeface="Franklin Gothic Book" panose="020B0503020102020204" pitchFamily="34" charset="0"/>
              <a:ea typeface="黑体" panose="02010609060101010101" pitchFamily="49" charset="-122"/>
              <a:sym typeface="Calibri" panose="020F0502020204030204" charset="0"/>
            </a:endParaRPr>
          </a:p>
        </p:txBody>
      </p:sp>
      <p:sp>
        <p:nvSpPr>
          <p:cNvPr id="33795" name="文本框 2"/>
          <p:cNvSpPr txBox="1"/>
          <p:nvPr/>
        </p:nvSpPr>
        <p:spPr>
          <a:xfrm>
            <a:off x="393383" y="1060450"/>
            <a:ext cx="8224837" cy="521970"/>
          </a:xfrm>
          <a:prstGeom prst="rect">
            <a:avLst/>
          </a:prstGeom>
          <a:noFill/>
          <a:ln w="9525">
            <a:noFill/>
          </a:ln>
        </p:spPr>
        <p:txBody>
          <a:bodyPr wrap="square" anchor="t">
            <a:spAutoFit/>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sym typeface="宋体" panose="02010600030101010101" pitchFamily="2" charset="-122"/>
              </a:rPr>
              <a:t>等价类划分</a:t>
            </a:r>
          </a:p>
        </p:txBody>
      </p:sp>
    </p:spTree>
    <p:extLst>
      <p:ext uri="{BB962C8B-B14F-4D97-AF65-F5344CB8AC3E}">
        <p14:creationId xmlns:p14="http://schemas.microsoft.com/office/powerpoint/2010/main" val="2488274053"/>
      </p:ext>
    </p:extLst>
  </p:cSld>
  <p:clrMapOvr>
    <a:masterClrMapping/>
  </p:clrMapOvr>
  <p:transition spd="slow">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4"/>
          <p:cNvSpPr txBox="1"/>
          <p:nvPr/>
        </p:nvSpPr>
        <p:spPr>
          <a:xfrm>
            <a:off x="393700" y="1998345"/>
            <a:ext cx="8356600" cy="2861310"/>
          </a:xfrm>
          <a:prstGeom prst="rect">
            <a:avLst/>
          </a:prstGeom>
          <a:noFill/>
          <a:ln w="9525">
            <a:noFill/>
          </a:ln>
        </p:spPr>
        <p:txBody>
          <a:bodyPr wrap="square" anchor="t">
            <a:spAutoFit/>
          </a:bodyPr>
          <a:lstStyle/>
          <a:p>
            <a:pPr>
              <a:lnSpc>
                <a:spcPct val="150000"/>
              </a:lnSpc>
              <a:buFont typeface="Arial" panose="020B0604020202020204" pitchFamily="34" charset="0"/>
              <a:buNone/>
            </a:pPr>
            <a:r>
              <a:rPr lang="zh-CN" altLang="en-US" sz="2400" dirty="0">
                <a:solidFill>
                  <a:srgbClr val="386698"/>
                </a:solidFill>
                <a:latin typeface="Franklin Gothic Book" panose="020B0503020102020204" pitchFamily="34" charset="0"/>
                <a:ea typeface="黑体" panose="02010609060101010101" pitchFamily="49" charset="-122"/>
                <a:sym typeface="+mn-ea"/>
              </a:rPr>
              <a:t>1、先确定有效和无效等价类</a:t>
            </a:r>
          </a:p>
          <a:p>
            <a:pPr>
              <a:lnSpc>
                <a:spcPct val="150000"/>
              </a:lnSpc>
              <a:buFont typeface="Arial" panose="020B0604020202020204" pitchFamily="34" charset="0"/>
              <a:buNone/>
            </a:pPr>
            <a:r>
              <a:rPr lang="zh-CN" altLang="en-US" sz="2400" dirty="0">
                <a:solidFill>
                  <a:srgbClr val="386698"/>
                </a:solidFill>
                <a:latin typeface="Franklin Gothic Book" panose="020B0503020102020204" pitchFamily="34" charset="0"/>
                <a:ea typeface="黑体" panose="02010609060101010101" pitchFamily="49" charset="-122"/>
                <a:sym typeface="+mn-ea"/>
              </a:rPr>
              <a:t>2、有效等价类就是题目条件（两端的极值（边界值）要判断、中间随意一个值也要判断）</a:t>
            </a:r>
          </a:p>
          <a:p>
            <a:pPr>
              <a:lnSpc>
                <a:spcPct val="150000"/>
              </a:lnSpc>
              <a:buFont typeface="Arial" panose="020B0604020202020204" pitchFamily="34" charset="0"/>
              <a:buNone/>
            </a:pPr>
            <a:r>
              <a:rPr lang="zh-CN" altLang="en-US" sz="2400" dirty="0">
                <a:solidFill>
                  <a:srgbClr val="386698"/>
                </a:solidFill>
                <a:latin typeface="Franklin Gothic Book" panose="020B0503020102020204" pitchFamily="34" charset="0"/>
                <a:ea typeface="黑体" panose="02010609060101010101" pitchFamily="49" charset="-122"/>
                <a:sym typeface="+mn-ea"/>
              </a:rPr>
              <a:t>3、无效等价类先划分与条件相反的情况，再找到特殊情况（中文、英文、符号、空格、空）</a:t>
            </a:r>
            <a:endParaRPr altLang="zh-CN" sz="1600" dirty="0">
              <a:sym typeface="+mn-ea"/>
            </a:endParaRPr>
          </a:p>
        </p:txBody>
      </p:sp>
      <p:sp>
        <p:nvSpPr>
          <p:cNvPr id="33795" name="文本框 2"/>
          <p:cNvSpPr txBox="1"/>
          <p:nvPr/>
        </p:nvSpPr>
        <p:spPr>
          <a:xfrm>
            <a:off x="393383" y="1094105"/>
            <a:ext cx="8224837" cy="521970"/>
          </a:xfrm>
          <a:prstGeom prst="rect">
            <a:avLst/>
          </a:prstGeom>
          <a:noFill/>
          <a:ln w="9525">
            <a:noFill/>
          </a:ln>
        </p:spPr>
        <p:txBody>
          <a:bodyPr wrap="square" anchor="t">
            <a:spAutoFit/>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sym typeface="宋体" panose="02010600030101010101" pitchFamily="2" charset="-122"/>
              </a:rPr>
              <a:t>等价类思考步骤</a:t>
            </a:r>
          </a:p>
        </p:txBody>
      </p:sp>
    </p:spTree>
    <p:extLst>
      <p:ext uri="{BB962C8B-B14F-4D97-AF65-F5344CB8AC3E}">
        <p14:creationId xmlns:p14="http://schemas.microsoft.com/office/powerpoint/2010/main" val="2612538813"/>
      </p:ext>
    </p:extLst>
  </p:cSld>
  <p:clrMapOvr>
    <a:masterClrMapping/>
  </p:clrMapOvr>
  <p:transition spd="slow">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idx="4294967295"/>
          </p:nvPr>
        </p:nvSpPr>
        <p:spPr>
          <a:xfrm>
            <a:off x="1728783" y="598488"/>
            <a:ext cx="5686425" cy="796925"/>
          </a:xfrm>
          <a:prstGeom prst="rect">
            <a:avLst/>
          </a:prstGeom>
        </p:spPr>
        <p:txBody>
          <a:bodyPr/>
          <a:lstStyle/>
          <a:p>
            <a:pPr algn="ctr" eaLnBrk="1" hangingPunct="1"/>
            <a:r>
              <a:rPr lang="zh-CN" altLang="en-US" dirty="0">
                <a:solidFill>
                  <a:srgbClr val="386698"/>
                </a:solidFill>
              </a:rPr>
              <a:t>等价类分类</a:t>
            </a:r>
          </a:p>
        </p:txBody>
      </p:sp>
      <p:sp>
        <p:nvSpPr>
          <p:cNvPr id="5123" name="内容占位符 2"/>
          <p:cNvSpPr>
            <a:spLocks noGrp="1"/>
          </p:cNvSpPr>
          <p:nvPr>
            <p:ph idx="4294967295"/>
          </p:nvPr>
        </p:nvSpPr>
        <p:spPr>
          <a:xfrm>
            <a:off x="457200" y="1214438"/>
            <a:ext cx="8229600" cy="4911725"/>
          </a:xfrm>
          <a:prstGeom prst="rect">
            <a:avLst/>
          </a:prstGeom>
        </p:spPr>
        <p:txBody>
          <a:bodyPr/>
          <a:lstStyle/>
          <a:p>
            <a:pPr eaLnBrk="1" hangingPunct="1">
              <a:defRPr/>
            </a:pPr>
            <a:r>
              <a:rPr lang="zh-CN" altLang="en-US" sz="2400" dirty="0">
                <a:solidFill>
                  <a:schemeClr val="tx1"/>
                </a:solidFill>
              </a:rPr>
              <a:t>我们可以把 “有效等价”和“无效等价”用例写在一个Excel表格中（写出来永远比自己脑子里想要好）！</a:t>
            </a:r>
          </a:p>
          <a:p>
            <a:pPr eaLnBrk="1" hangingPunct="1">
              <a:defRPr/>
            </a:pPr>
            <a:r>
              <a:rPr lang="zh-CN" altLang="en-US" sz="2400" dirty="0">
                <a:solidFill>
                  <a:schemeClr val="tx1"/>
                </a:solidFill>
              </a:rPr>
              <a:t>例：计算 1---100的整数之和（包括</a:t>
            </a:r>
            <a:r>
              <a:rPr lang="en-US" altLang="zh-CN" sz="2400" dirty="0">
                <a:solidFill>
                  <a:schemeClr val="tx1"/>
                </a:solidFill>
              </a:rPr>
              <a:t>1</a:t>
            </a:r>
            <a:r>
              <a:rPr lang="zh-CN" altLang="en-US" sz="2400" dirty="0">
                <a:solidFill>
                  <a:schemeClr val="tx1"/>
                </a:solidFill>
              </a:rPr>
              <a:t>和</a:t>
            </a:r>
            <a:r>
              <a:rPr lang="en-US" altLang="zh-CN" sz="2400" dirty="0">
                <a:solidFill>
                  <a:schemeClr val="tx1"/>
                </a:solidFill>
              </a:rPr>
              <a:t>100</a:t>
            </a:r>
            <a:r>
              <a:rPr lang="zh-CN" altLang="en-US" sz="2400" dirty="0">
                <a:solidFill>
                  <a:schemeClr val="tx1"/>
                </a:solidFill>
              </a:rPr>
              <a:t>）</a:t>
            </a:r>
          </a:p>
          <a:p>
            <a:pPr eaLnBrk="1" hangingPunct="1">
              <a:defRPr/>
            </a:pPr>
            <a:endParaRPr lang="zh-CN" altLang="en-US" sz="2400" dirty="0">
              <a:solidFill>
                <a:schemeClr val="tx1"/>
              </a:solidFill>
            </a:endParaRPr>
          </a:p>
          <a:p>
            <a:pPr eaLnBrk="1" hangingPunct="1">
              <a:defRPr/>
            </a:pPr>
            <a:endParaRPr lang="zh-CN" altLang="en-US" sz="2400" dirty="0">
              <a:solidFill>
                <a:schemeClr val="tx1"/>
              </a:solidFill>
            </a:endParaRPr>
          </a:p>
          <a:p>
            <a:pPr eaLnBrk="1" hangingPunct="1">
              <a:defRPr/>
            </a:pPr>
            <a:endParaRPr lang="zh-CN" altLang="en-US" sz="2400" dirty="0">
              <a:solidFill>
                <a:schemeClr val="tx1"/>
              </a:solidFill>
            </a:endParaRPr>
          </a:p>
          <a:p>
            <a:pPr eaLnBrk="1" hangingPunct="1">
              <a:defRPr/>
            </a:pPr>
            <a:endParaRPr lang="zh-CN" altLang="en-US" sz="2400" dirty="0">
              <a:solidFill>
                <a:schemeClr val="tx1"/>
              </a:solidFill>
            </a:endParaRPr>
          </a:p>
          <a:p>
            <a:pPr eaLnBrk="1" hangingPunct="1">
              <a:defRPr/>
            </a:pPr>
            <a:endParaRPr lang="zh-CN" altLang="en-US" sz="2400" dirty="0">
              <a:solidFill>
                <a:schemeClr val="tx1"/>
              </a:solidFill>
            </a:endParaRPr>
          </a:p>
          <a:p>
            <a:pPr eaLnBrk="1" hangingPunct="1">
              <a:defRPr/>
            </a:pPr>
            <a:endParaRPr lang="zh-CN" altLang="en-US" sz="2400" dirty="0">
              <a:solidFill>
                <a:schemeClr val="tx1"/>
              </a:solidFill>
            </a:endParaRPr>
          </a:p>
          <a:p>
            <a:pPr eaLnBrk="1" hangingPunct="1">
              <a:defRPr/>
            </a:pPr>
            <a:r>
              <a:rPr lang="zh-CN" altLang="en-US" sz="2000" dirty="0">
                <a:solidFill>
                  <a:srgbClr val="FF0000"/>
                </a:solidFill>
              </a:rPr>
              <a:t>一般是一个框输入正确的值，一个框输入错误的值，没有两个框都输入错误的值，因为更容易确定到底是哪个框出现错误的值。</a:t>
            </a:r>
          </a:p>
          <a:p>
            <a:pPr marL="0" indent="0" eaLnBrk="1" hangingPunct="1">
              <a:buFont typeface="Arial" panose="020B0604020202020204" pitchFamily="34" charset="0"/>
              <a:buNone/>
              <a:defRPr/>
            </a:pPr>
            <a:endParaRPr lang="en-US" altLang="zh-CN" sz="2400" dirty="0"/>
          </a:p>
          <a:p>
            <a:pPr marL="0" indent="0" eaLnBrk="1" hangingPunct="1">
              <a:buFont typeface="Arial" panose="020B0604020202020204" pitchFamily="34" charset="0"/>
              <a:buNone/>
              <a:defRPr/>
            </a:pPr>
            <a:endParaRPr lang="en-US" altLang="zh-CN" sz="2400" dirty="0"/>
          </a:p>
        </p:txBody>
      </p:sp>
      <p:pic>
        <p:nvPicPr>
          <p:cNvPr id="2" name="图片 1"/>
          <p:cNvPicPr>
            <a:picLocks noChangeAspect="1"/>
          </p:cNvPicPr>
          <p:nvPr/>
        </p:nvPicPr>
        <p:blipFill>
          <a:blip r:embed="rId2"/>
          <a:stretch>
            <a:fillRect/>
          </a:stretch>
        </p:blipFill>
        <p:spPr>
          <a:xfrm>
            <a:off x="591820" y="2415540"/>
            <a:ext cx="8476615" cy="2695575"/>
          </a:xfrm>
          <a:prstGeom prst="rect">
            <a:avLst/>
          </a:prstGeom>
        </p:spPr>
      </p:pic>
    </p:spTree>
    <p:extLst>
      <p:ext uri="{BB962C8B-B14F-4D97-AF65-F5344CB8AC3E}">
        <p14:creationId xmlns:p14="http://schemas.microsoft.com/office/powerpoint/2010/main" val="2987501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idx="4294967295"/>
          </p:nvPr>
        </p:nvSpPr>
        <p:spPr>
          <a:xfrm>
            <a:off x="1728783" y="598488"/>
            <a:ext cx="5686425" cy="796925"/>
          </a:xfrm>
          <a:prstGeom prst="rect">
            <a:avLst/>
          </a:prstGeom>
        </p:spPr>
        <p:txBody>
          <a:bodyPr/>
          <a:lstStyle/>
          <a:p>
            <a:pPr algn="ctr" eaLnBrk="1" hangingPunct="1"/>
            <a:r>
              <a:rPr lang="zh-CN" altLang="en-US" dirty="0">
                <a:solidFill>
                  <a:srgbClr val="386698"/>
                </a:solidFill>
              </a:rPr>
              <a:t>等价类分类强化练习</a:t>
            </a:r>
          </a:p>
        </p:txBody>
      </p:sp>
      <p:sp>
        <p:nvSpPr>
          <p:cNvPr id="5123" name="内容占位符 2"/>
          <p:cNvSpPr>
            <a:spLocks noGrp="1"/>
          </p:cNvSpPr>
          <p:nvPr>
            <p:ph idx="4294967295"/>
          </p:nvPr>
        </p:nvSpPr>
        <p:spPr>
          <a:xfrm>
            <a:off x="457200" y="1214438"/>
            <a:ext cx="8229600" cy="4911725"/>
          </a:xfrm>
          <a:prstGeom prst="rect">
            <a:avLst/>
          </a:prstGeom>
        </p:spPr>
        <p:txBody>
          <a:bodyPr/>
          <a:lstStyle/>
          <a:p>
            <a:pPr marL="0" indent="0" eaLnBrk="1" hangingPunct="1">
              <a:buNone/>
              <a:defRPr/>
            </a:pPr>
            <a:r>
              <a:rPr lang="zh-CN" altLang="en-US" sz="2400" dirty="0">
                <a:solidFill>
                  <a:schemeClr val="tx1"/>
                </a:solidFill>
              </a:rPr>
              <a:t>测试要求是：测试QQ账号，账号的要求是  6---10位正整数。</a:t>
            </a:r>
          </a:p>
          <a:p>
            <a:pPr marL="0" indent="0" eaLnBrk="1" hangingPunct="1">
              <a:buNone/>
              <a:defRPr/>
            </a:pPr>
            <a:r>
              <a:rPr lang="zh-CN" altLang="en-US" sz="2400" dirty="0">
                <a:solidFill>
                  <a:schemeClr val="tx1"/>
                </a:solidFill>
              </a:rPr>
              <a:t>有效的等价类：</a:t>
            </a:r>
          </a:p>
          <a:p>
            <a:pPr marL="0" indent="0" eaLnBrk="1" hangingPunct="1">
              <a:buNone/>
              <a:defRPr/>
            </a:pPr>
            <a:r>
              <a:rPr lang="en-US" altLang="zh-CN" sz="2400" dirty="0">
                <a:solidFill>
                  <a:schemeClr val="tx1"/>
                </a:solidFill>
              </a:rPr>
              <a:t>	</a:t>
            </a:r>
            <a:r>
              <a:rPr lang="zh-CN" altLang="en-US" sz="2400" dirty="0">
                <a:solidFill>
                  <a:schemeClr val="tx1"/>
                </a:solidFill>
              </a:rPr>
              <a:t>1：长度在6—10位之间的整数</a:t>
            </a:r>
          </a:p>
          <a:p>
            <a:pPr marL="0" indent="0" eaLnBrk="1" hangingPunct="1">
              <a:buNone/>
              <a:defRPr/>
            </a:pPr>
            <a:r>
              <a:rPr lang="zh-CN" altLang="en-US" sz="2400" dirty="0">
                <a:solidFill>
                  <a:schemeClr val="tx1"/>
                </a:solidFill>
              </a:rPr>
              <a:t>无效等价类：</a:t>
            </a:r>
          </a:p>
          <a:p>
            <a:pPr marL="0" indent="0" eaLnBrk="1" hangingPunct="1">
              <a:buNone/>
              <a:defRPr/>
            </a:pPr>
            <a:r>
              <a:rPr lang="en-US" altLang="zh-CN" sz="2400" dirty="0">
                <a:solidFill>
                  <a:schemeClr val="tx1"/>
                </a:solidFill>
              </a:rPr>
              <a:t>	</a:t>
            </a:r>
            <a:r>
              <a:rPr lang="zh-CN" altLang="en-US" sz="2400" dirty="0">
                <a:solidFill>
                  <a:schemeClr val="tx1"/>
                </a:solidFill>
              </a:rPr>
              <a:t>1:长度小于6</a:t>
            </a:r>
          </a:p>
          <a:p>
            <a:pPr marL="0" indent="0" eaLnBrk="1" hangingPunct="1">
              <a:buNone/>
              <a:defRPr/>
            </a:pPr>
            <a:r>
              <a:rPr lang="en-US" altLang="zh-CN" sz="2400" dirty="0">
                <a:solidFill>
                  <a:schemeClr val="tx1"/>
                </a:solidFill>
              </a:rPr>
              <a:t>	</a:t>
            </a:r>
            <a:r>
              <a:rPr lang="zh-CN" altLang="en-US" sz="2400" dirty="0">
                <a:solidFill>
                  <a:schemeClr val="tx1"/>
                </a:solidFill>
              </a:rPr>
              <a:t>2:长度大于10.</a:t>
            </a:r>
          </a:p>
          <a:p>
            <a:pPr marL="0" indent="0" eaLnBrk="1" hangingPunct="1">
              <a:buNone/>
              <a:defRPr/>
            </a:pPr>
            <a:r>
              <a:rPr lang="en-US" altLang="zh-CN" sz="2400" dirty="0">
                <a:solidFill>
                  <a:schemeClr val="tx1"/>
                </a:solidFill>
              </a:rPr>
              <a:t>	</a:t>
            </a:r>
            <a:r>
              <a:rPr lang="zh-CN" altLang="en-US" sz="2400" dirty="0">
                <a:solidFill>
                  <a:schemeClr val="tx1"/>
                </a:solidFill>
              </a:rPr>
              <a:t>3：负数</a:t>
            </a:r>
          </a:p>
          <a:p>
            <a:pPr marL="0" indent="0" eaLnBrk="1" hangingPunct="1">
              <a:buNone/>
              <a:defRPr/>
            </a:pPr>
            <a:r>
              <a:rPr lang="en-US" altLang="zh-CN" sz="2400" dirty="0">
                <a:solidFill>
                  <a:schemeClr val="tx1"/>
                </a:solidFill>
              </a:rPr>
              <a:t>	</a:t>
            </a:r>
            <a:r>
              <a:rPr lang="zh-CN" altLang="en-US" sz="2400" dirty="0">
                <a:solidFill>
                  <a:schemeClr val="tx1"/>
                </a:solidFill>
              </a:rPr>
              <a:t>4：小数</a:t>
            </a:r>
          </a:p>
          <a:p>
            <a:pPr marL="0" indent="0" eaLnBrk="1" hangingPunct="1">
              <a:buNone/>
              <a:defRPr/>
            </a:pPr>
            <a:r>
              <a:rPr lang="en-US" altLang="zh-CN" sz="2400" dirty="0">
                <a:solidFill>
                  <a:schemeClr val="tx1"/>
                </a:solidFill>
              </a:rPr>
              <a:t>	</a:t>
            </a:r>
            <a:r>
              <a:rPr lang="zh-CN" altLang="en-US" sz="2400" dirty="0">
                <a:solidFill>
                  <a:schemeClr val="tx1"/>
                </a:solidFill>
              </a:rPr>
              <a:t>5：英文字母</a:t>
            </a:r>
          </a:p>
          <a:p>
            <a:pPr marL="0" indent="0" eaLnBrk="1" hangingPunct="1">
              <a:buNone/>
              <a:defRPr/>
            </a:pPr>
            <a:r>
              <a:rPr lang="en-US" altLang="zh-CN" sz="2400" dirty="0">
                <a:solidFill>
                  <a:schemeClr val="tx1"/>
                </a:solidFill>
              </a:rPr>
              <a:t>	</a:t>
            </a:r>
            <a:r>
              <a:rPr lang="zh-CN" altLang="en-US" sz="2400" dirty="0">
                <a:solidFill>
                  <a:schemeClr val="tx1"/>
                </a:solidFill>
              </a:rPr>
              <a:t>6：中文</a:t>
            </a:r>
          </a:p>
          <a:p>
            <a:pPr marL="0" indent="0" eaLnBrk="1" hangingPunct="1">
              <a:buNone/>
              <a:defRPr/>
            </a:pPr>
            <a:r>
              <a:rPr lang="en-US" altLang="zh-CN" sz="2400" dirty="0">
                <a:solidFill>
                  <a:schemeClr val="tx1"/>
                </a:solidFill>
              </a:rPr>
              <a:t>	</a:t>
            </a:r>
            <a:r>
              <a:rPr lang="zh-CN" altLang="en-US" sz="2400" dirty="0">
                <a:solidFill>
                  <a:schemeClr val="tx1"/>
                </a:solidFill>
              </a:rPr>
              <a:t>7：空格</a:t>
            </a:r>
          </a:p>
          <a:p>
            <a:pPr marL="0" indent="0" eaLnBrk="1" hangingPunct="1">
              <a:buNone/>
              <a:defRPr/>
            </a:pPr>
            <a:r>
              <a:rPr lang="en-US" altLang="zh-CN" sz="2400" dirty="0">
                <a:solidFill>
                  <a:schemeClr val="tx1"/>
                </a:solidFill>
              </a:rPr>
              <a:t>	</a:t>
            </a:r>
            <a:r>
              <a:rPr lang="zh-CN" altLang="en-US" sz="2400" dirty="0">
                <a:solidFill>
                  <a:schemeClr val="tx1"/>
                </a:solidFill>
              </a:rPr>
              <a:t>8：特殊字符</a:t>
            </a:r>
          </a:p>
        </p:txBody>
      </p:sp>
      <p:pic>
        <p:nvPicPr>
          <p:cNvPr id="7171" name="Picture 3"/>
          <p:cNvPicPr>
            <a:picLocks noChangeAspect="1" noChangeArrowheads="1"/>
          </p:cNvPicPr>
          <p:nvPr/>
        </p:nvPicPr>
        <p:blipFill>
          <a:blip r:embed="rId2" cstate="print"/>
          <a:srcRect/>
          <a:stretch>
            <a:fillRect/>
          </a:stretch>
        </p:blipFill>
        <p:spPr>
          <a:xfrm>
            <a:off x="3916998" y="2594928"/>
            <a:ext cx="4392295" cy="3599815"/>
          </a:xfrm>
          <a:prstGeom prst="rect">
            <a:avLst/>
          </a:prstGeom>
          <a:noFill/>
          <a:ln w="9525">
            <a:noFill/>
            <a:miter lim="800000"/>
            <a:headEnd/>
            <a:tailEnd/>
          </a:ln>
        </p:spPr>
      </p:pic>
    </p:spTree>
    <p:extLst>
      <p:ext uri="{BB962C8B-B14F-4D97-AF65-F5344CB8AC3E}">
        <p14:creationId xmlns:p14="http://schemas.microsoft.com/office/powerpoint/2010/main" val="27940412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idx="4294967295"/>
          </p:nvPr>
        </p:nvSpPr>
        <p:spPr>
          <a:xfrm>
            <a:off x="1728783" y="598488"/>
            <a:ext cx="5686425" cy="796925"/>
          </a:xfrm>
          <a:prstGeom prst="rect">
            <a:avLst/>
          </a:prstGeom>
        </p:spPr>
        <p:txBody>
          <a:bodyPr/>
          <a:lstStyle/>
          <a:p>
            <a:pPr algn="ctr" eaLnBrk="1" hangingPunct="1"/>
            <a:r>
              <a:rPr lang="zh-CN" altLang="en-US" dirty="0">
                <a:solidFill>
                  <a:srgbClr val="386698"/>
                </a:solidFill>
              </a:rPr>
              <a:t>等价类分类强化练习</a:t>
            </a:r>
          </a:p>
        </p:txBody>
      </p:sp>
      <p:sp>
        <p:nvSpPr>
          <p:cNvPr id="5123" name="内容占位符 2"/>
          <p:cNvSpPr>
            <a:spLocks noGrp="1"/>
          </p:cNvSpPr>
          <p:nvPr>
            <p:ph idx="4294967295"/>
          </p:nvPr>
        </p:nvSpPr>
        <p:spPr>
          <a:xfrm>
            <a:off x="457200" y="1214438"/>
            <a:ext cx="8229600" cy="4911725"/>
          </a:xfrm>
          <a:prstGeom prst="rect">
            <a:avLst/>
          </a:prstGeom>
        </p:spPr>
        <p:txBody>
          <a:bodyPr/>
          <a:lstStyle/>
          <a:p>
            <a:pPr marL="0" indent="0" eaLnBrk="1" hangingPunct="1">
              <a:buNone/>
              <a:defRPr/>
            </a:pPr>
            <a:r>
              <a:rPr lang="zh-CN" altLang="en-US" sz="2400" dirty="0">
                <a:solidFill>
                  <a:schemeClr val="tx1"/>
                </a:solidFill>
              </a:rPr>
              <a:t>某城市电话号码由三部分组成，分别是</a:t>
            </a:r>
          </a:p>
          <a:p>
            <a:pPr marL="0" indent="0" eaLnBrk="1" hangingPunct="1">
              <a:buNone/>
              <a:defRPr/>
            </a:pPr>
            <a:r>
              <a:rPr lang="zh-CN" altLang="en-US" sz="2400" dirty="0">
                <a:solidFill>
                  <a:schemeClr val="tx1"/>
                </a:solidFill>
              </a:rPr>
              <a:t>地区码：空白或是3位数字</a:t>
            </a:r>
          </a:p>
          <a:p>
            <a:pPr marL="0" indent="0" eaLnBrk="1" hangingPunct="1">
              <a:buNone/>
              <a:defRPr/>
            </a:pPr>
            <a:r>
              <a:rPr lang="zh-CN" altLang="en-US" sz="2400" dirty="0">
                <a:solidFill>
                  <a:schemeClr val="tx1"/>
                </a:solidFill>
              </a:rPr>
              <a:t>前缀：非‘0’且非‘1’开头的三位数字</a:t>
            </a:r>
          </a:p>
          <a:p>
            <a:pPr marL="0" indent="0" eaLnBrk="1" hangingPunct="1">
              <a:buNone/>
              <a:defRPr/>
            </a:pPr>
            <a:r>
              <a:rPr lang="zh-CN" altLang="en-US" sz="2400" dirty="0">
                <a:solidFill>
                  <a:schemeClr val="tx1"/>
                </a:solidFill>
              </a:rPr>
              <a:t>后缀：4位数字</a:t>
            </a:r>
          </a:p>
          <a:p>
            <a:pPr marL="0" indent="0" eaLnBrk="1" hangingPunct="1">
              <a:buNone/>
              <a:defRPr/>
            </a:pPr>
            <a:endParaRPr lang="zh-CN" altLang="en-US" sz="2400" dirty="0">
              <a:solidFill>
                <a:schemeClr val="tx1"/>
              </a:solidFill>
            </a:endParaRPr>
          </a:p>
          <a:p>
            <a:pPr marL="0" indent="0" eaLnBrk="1" hangingPunct="1">
              <a:buNone/>
              <a:defRPr/>
            </a:pPr>
            <a:r>
              <a:rPr lang="zh-CN" altLang="en-US" sz="2400" dirty="0">
                <a:solidFill>
                  <a:schemeClr val="tx1"/>
                </a:solidFill>
              </a:rPr>
              <a:t>例子：</a:t>
            </a:r>
            <a:r>
              <a:rPr lang="en-US" altLang="zh-CN" sz="2400" dirty="0">
                <a:solidFill>
                  <a:schemeClr val="tx1"/>
                </a:solidFill>
              </a:rPr>
              <a:t>1232341234</a:t>
            </a:r>
          </a:p>
          <a:p>
            <a:pPr marL="0" indent="0" eaLnBrk="1" hangingPunct="1">
              <a:buNone/>
              <a:defRPr/>
            </a:pPr>
            <a:endParaRPr lang="zh-CN" altLang="en-US" sz="2400" dirty="0">
              <a:solidFill>
                <a:schemeClr val="tx1"/>
              </a:solidFill>
            </a:endParaRPr>
          </a:p>
        </p:txBody>
      </p:sp>
    </p:spTree>
    <p:extLst>
      <p:ext uri="{BB962C8B-B14F-4D97-AF65-F5344CB8AC3E}">
        <p14:creationId xmlns:p14="http://schemas.microsoft.com/office/powerpoint/2010/main" val="38423239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idx="4294967295"/>
          </p:nvPr>
        </p:nvSpPr>
        <p:spPr>
          <a:xfrm>
            <a:off x="1728783" y="598488"/>
            <a:ext cx="5686425" cy="796925"/>
          </a:xfrm>
          <a:prstGeom prst="rect">
            <a:avLst/>
          </a:prstGeom>
        </p:spPr>
        <p:txBody>
          <a:bodyPr/>
          <a:lstStyle/>
          <a:p>
            <a:pPr algn="ctr" eaLnBrk="1" hangingPunct="1"/>
            <a:r>
              <a:rPr lang="zh-CN" altLang="en-US" dirty="0">
                <a:solidFill>
                  <a:srgbClr val="386698"/>
                </a:solidFill>
              </a:rPr>
              <a:t>等价类分类强化练习</a:t>
            </a:r>
          </a:p>
        </p:txBody>
      </p:sp>
      <p:sp>
        <p:nvSpPr>
          <p:cNvPr id="5123" name="内容占位符 2"/>
          <p:cNvSpPr>
            <a:spLocks noGrp="1"/>
          </p:cNvSpPr>
          <p:nvPr>
            <p:ph idx="4294967295"/>
          </p:nvPr>
        </p:nvSpPr>
        <p:spPr>
          <a:xfrm>
            <a:off x="457200" y="1214438"/>
            <a:ext cx="8229600" cy="4911725"/>
          </a:xfrm>
          <a:prstGeom prst="rect">
            <a:avLst/>
          </a:prstGeom>
        </p:spPr>
        <p:txBody>
          <a:bodyPr/>
          <a:lstStyle/>
          <a:p>
            <a:pPr marL="0" indent="0" eaLnBrk="1" hangingPunct="1">
              <a:buNone/>
              <a:defRPr/>
            </a:pPr>
            <a:r>
              <a:rPr lang="zh-CN" altLang="en-US" sz="2400" dirty="0">
                <a:sym typeface="+mn-ea"/>
              </a:rPr>
              <a:t>-</a:t>
            </a:r>
            <a:r>
              <a:rPr lang="zh-CN" altLang="en-US" sz="2400" dirty="0">
                <a:solidFill>
                  <a:schemeClr val="tx1"/>
                </a:solidFill>
              </a:rPr>
              <a:t>用户名（昵称）长度为  3-19：以字母开头</a:t>
            </a:r>
          </a:p>
          <a:p>
            <a:pPr marL="0" indent="0" eaLnBrk="1" hangingPunct="1">
              <a:buNone/>
              <a:defRPr/>
            </a:pPr>
            <a:r>
              <a:rPr lang="zh-CN" altLang="en-US" sz="2400" dirty="0">
                <a:solidFill>
                  <a:schemeClr val="tx1"/>
                </a:solidFill>
              </a:rPr>
              <a:t>-登录名称：非空</a:t>
            </a:r>
          </a:p>
          <a:p>
            <a:pPr marL="0" indent="0" eaLnBrk="1" hangingPunct="1">
              <a:buNone/>
              <a:defRPr/>
            </a:pPr>
            <a:r>
              <a:rPr lang="zh-CN" altLang="en-US" sz="2400" dirty="0">
                <a:solidFill>
                  <a:schemeClr val="tx1"/>
                </a:solidFill>
              </a:rPr>
              <a:t>-密码： 非空</a:t>
            </a:r>
          </a:p>
          <a:p>
            <a:pPr marL="0" indent="0" eaLnBrk="1" hangingPunct="1">
              <a:buNone/>
              <a:defRPr/>
            </a:pPr>
            <a:r>
              <a:rPr lang="zh-CN" altLang="en-US" sz="2400" dirty="0">
                <a:solidFill>
                  <a:schemeClr val="tx1"/>
                </a:solidFill>
              </a:rPr>
              <a:t>-确认密码： 值和密码相同</a:t>
            </a:r>
          </a:p>
          <a:p>
            <a:pPr marL="0" indent="0" eaLnBrk="1" hangingPunct="1">
              <a:buNone/>
              <a:defRPr/>
            </a:pPr>
            <a:endParaRPr lang="zh-CN" altLang="en-US" sz="2400" dirty="0">
              <a:solidFill>
                <a:schemeClr val="tx1"/>
              </a:solidFill>
            </a:endParaRPr>
          </a:p>
          <a:p>
            <a:pPr marL="0" indent="0" eaLnBrk="1" hangingPunct="1">
              <a:buNone/>
              <a:defRPr/>
            </a:pPr>
            <a:endParaRPr lang="zh-CN" altLang="en-US" sz="2400" dirty="0">
              <a:solidFill>
                <a:schemeClr val="tx1"/>
              </a:solidFill>
            </a:endParaRPr>
          </a:p>
        </p:txBody>
      </p:sp>
      <p:pic>
        <p:nvPicPr>
          <p:cNvPr id="2" name="图片 1" descr="图片1"/>
          <p:cNvPicPr>
            <a:picLocks noChangeAspect="1"/>
          </p:cNvPicPr>
          <p:nvPr/>
        </p:nvPicPr>
        <p:blipFill>
          <a:blip r:embed="rId2"/>
          <a:stretch>
            <a:fillRect/>
          </a:stretch>
        </p:blipFill>
        <p:spPr>
          <a:xfrm>
            <a:off x="2070100" y="3001010"/>
            <a:ext cx="5003800" cy="3268980"/>
          </a:xfrm>
          <a:prstGeom prst="rect">
            <a:avLst/>
          </a:prstGeom>
        </p:spPr>
      </p:pic>
    </p:spTree>
    <p:extLst>
      <p:ext uri="{BB962C8B-B14F-4D97-AF65-F5344CB8AC3E}">
        <p14:creationId xmlns:p14="http://schemas.microsoft.com/office/powerpoint/2010/main" val="1629761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idx="4294967295"/>
          </p:nvPr>
        </p:nvSpPr>
        <p:spPr>
          <a:xfrm>
            <a:off x="1728783" y="598488"/>
            <a:ext cx="5686425" cy="796925"/>
          </a:xfrm>
          <a:prstGeom prst="rect">
            <a:avLst/>
          </a:prstGeom>
        </p:spPr>
        <p:txBody>
          <a:bodyPr/>
          <a:lstStyle/>
          <a:p>
            <a:pPr algn="ctr" eaLnBrk="1" hangingPunct="1"/>
            <a:r>
              <a:rPr lang="zh-CN" altLang="en-US" dirty="0">
                <a:solidFill>
                  <a:srgbClr val="386698"/>
                </a:solidFill>
              </a:rPr>
              <a:t>等价类分类总结</a:t>
            </a:r>
          </a:p>
        </p:txBody>
      </p:sp>
      <p:sp>
        <p:nvSpPr>
          <p:cNvPr id="5123" name="内容占位符 2"/>
          <p:cNvSpPr>
            <a:spLocks noGrp="1"/>
          </p:cNvSpPr>
          <p:nvPr>
            <p:ph idx="4294967295"/>
          </p:nvPr>
        </p:nvSpPr>
        <p:spPr>
          <a:xfrm>
            <a:off x="457200" y="1214438"/>
            <a:ext cx="8229600" cy="4911725"/>
          </a:xfrm>
          <a:prstGeom prst="rect">
            <a:avLst/>
          </a:prstGeom>
        </p:spPr>
        <p:txBody>
          <a:bodyPr/>
          <a:lstStyle/>
          <a:p>
            <a:pPr marL="0" indent="0" eaLnBrk="1" hangingPunct="1">
              <a:buNone/>
              <a:defRPr/>
            </a:pPr>
            <a:r>
              <a:rPr lang="zh-CN" altLang="en-US" sz="2400" dirty="0"/>
              <a:t>通过上面的案例，我们可以总结一下，当我们在测试文本框</a:t>
            </a:r>
          </a:p>
          <a:p>
            <a:pPr marL="0" indent="0" eaLnBrk="1" hangingPunct="1">
              <a:buNone/>
              <a:defRPr/>
            </a:pPr>
            <a:r>
              <a:rPr lang="zh-CN" altLang="en-US" sz="2400" dirty="0"/>
              <a:t>的程序可以考虑如下的情况：</a:t>
            </a:r>
          </a:p>
          <a:p>
            <a:pPr marL="0" indent="0" eaLnBrk="1" hangingPunct="1">
              <a:buNone/>
              <a:defRPr/>
            </a:pPr>
            <a:r>
              <a:rPr lang="zh-CN" altLang="en-US" sz="2400" dirty="0"/>
              <a:t>1：文本框要求输入的长度</a:t>
            </a:r>
          </a:p>
          <a:p>
            <a:pPr marL="0" indent="0" eaLnBrk="1" hangingPunct="1">
              <a:buNone/>
              <a:defRPr/>
            </a:pPr>
            <a:r>
              <a:rPr lang="zh-CN" altLang="en-US" sz="2400" dirty="0"/>
              <a:t>2：输入的类型</a:t>
            </a:r>
          </a:p>
          <a:p>
            <a:pPr marL="0" indent="0" eaLnBrk="1" hangingPunct="1">
              <a:buNone/>
              <a:defRPr/>
            </a:pPr>
            <a:r>
              <a:rPr lang="zh-CN" altLang="en-US" sz="2400" dirty="0"/>
              <a:t>3：组成规则</a:t>
            </a:r>
          </a:p>
          <a:p>
            <a:pPr marL="0" indent="0" eaLnBrk="1" hangingPunct="1">
              <a:buNone/>
              <a:defRPr/>
            </a:pPr>
            <a:r>
              <a:rPr lang="zh-CN" altLang="en-US" sz="2400" dirty="0"/>
              <a:t>4：是否为空</a:t>
            </a:r>
          </a:p>
          <a:p>
            <a:pPr marL="0" indent="0" eaLnBrk="1" hangingPunct="1">
              <a:buNone/>
              <a:defRPr/>
            </a:pPr>
            <a:r>
              <a:rPr lang="zh-CN" altLang="en-US" sz="2400" dirty="0"/>
              <a:t>5：是否重复---区分大小写， </a:t>
            </a:r>
          </a:p>
          <a:p>
            <a:pPr marL="0" indent="0" eaLnBrk="1" hangingPunct="1">
              <a:buNone/>
              <a:defRPr/>
            </a:pPr>
            <a:r>
              <a:rPr lang="en-US" altLang="zh-CN" sz="2400" dirty="0"/>
              <a:t>6</a:t>
            </a:r>
            <a:r>
              <a:rPr lang="zh-CN" altLang="en-US" sz="2400" dirty="0"/>
              <a:t>：是否去除空格</a:t>
            </a:r>
          </a:p>
          <a:p>
            <a:pPr marL="0" indent="0" eaLnBrk="1" hangingPunct="1">
              <a:buNone/>
              <a:defRPr/>
            </a:pPr>
            <a:endParaRPr lang="zh-CN" altLang="en-US" sz="2400" dirty="0">
              <a:solidFill>
                <a:schemeClr val="tx1"/>
              </a:solidFill>
            </a:endParaRPr>
          </a:p>
          <a:p>
            <a:pPr marL="0" indent="0" eaLnBrk="1" hangingPunct="1">
              <a:buNone/>
              <a:defRPr/>
            </a:pPr>
            <a:endParaRPr lang="zh-CN" altLang="en-US" sz="2400" dirty="0">
              <a:solidFill>
                <a:schemeClr val="tx1"/>
              </a:solidFill>
            </a:endParaRPr>
          </a:p>
        </p:txBody>
      </p:sp>
    </p:spTree>
    <p:extLst>
      <p:ext uri="{BB962C8B-B14F-4D97-AF65-F5344CB8AC3E}">
        <p14:creationId xmlns:p14="http://schemas.microsoft.com/office/powerpoint/2010/main" val="2331218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50695" y="50278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a:solidFill>
                  <a:srgbClr val="92D050"/>
                </a:solidFill>
                <a:latin typeface="微软雅黑" panose="020B0503020204020204" pitchFamily="34" charset="-122"/>
                <a:ea typeface="微软雅黑" panose="020B0503020204020204" pitchFamily="34" charset="-122"/>
                <a:sym typeface="+mn-ea"/>
              </a:rPr>
              <a:t>快速原型模型</a:t>
            </a:r>
          </a:p>
        </p:txBody>
      </p:sp>
      <p:sp>
        <p:nvSpPr>
          <p:cNvPr id="26627" name="内容占位符 2"/>
          <p:cNvSpPr txBox="1"/>
          <p:nvPr/>
        </p:nvSpPr>
        <p:spPr bwMode="auto">
          <a:xfrm>
            <a:off x="57785" y="1129030"/>
            <a:ext cx="9072245" cy="509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marL="457200" lvl="1" indent="0" algn="l">
              <a:lnSpc>
                <a:spcPct val="130000"/>
              </a:lnSpc>
              <a:buNone/>
            </a:pPr>
            <a:r>
              <a:rPr lang="zh-CN" altLang="en-US" sz="2000" dirty="0">
                <a:latin typeface="黑体" panose="02010609060101010101" pitchFamily="49" charset="-122"/>
                <a:sym typeface="+mn-ea"/>
              </a:rPr>
              <a:t>在开发真实系统之前，构造一个原型，在该原型的基础上，逐渐完成整个系统的开发工作。</a:t>
            </a:r>
            <a:endParaRPr lang="en-US" altLang="zh-CN" sz="2000" dirty="0">
              <a:latin typeface="黑体" panose="02010609060101010101" pitchFamily="49" charset="-122"/>
            </a:endParaRPr>
          </a:p>
          <a:p>
            <a:pPr lvl="1" indent="0" algn="l">
              <a:lnSpc>
                <a:spcPct val="130000"/>
              </a:lnSpc>
              <a:buNone/>
            </a:pPr>
            <a:r>
              <a:rPr lang="zh-CN" altLang="en-US" sz="2000" dirty="0">
                <a:latin typeface="黑体" panose="02010609060101010101" pitchFamily="49" charset="-122"/>
                <a:sym typeface="+mn-ea"/>
              </a:rPr>
              <a:t>第一步是建造一个快速原型，实现用户与系统的交互，用户对原型进行评价，进一步细化待开发软件的需求。通过逐步调整原型使其满足用户的要求，开发人员可以确定用户的真正需求是什么。</a:t>
            </a:r>
            <a:endParaRPr lang="en-US" altLang="zh-CN" sz="2000" b="0" dirty="0">
              <a:latin typeface="黑体" panose="02010609060101010101" pitchFamily="49" charset="-122"/>
            </a:endParaRPr>
          </a:p>
          <a:p>
            <a:pPr lvl="1" indent="0" algn="l">
              <a:lnSpc>
                <a:spcPct val="130000"/>
              </a:lnSpc>
              <a:buNone/>
            </a:pPr>
            <a:r>
              <a:rPr lang="zh-CN" altLang="en-US" sz="2000" dirty="0">
                <a:latin typeface="黑体" panose="02010609060101010101" pitchFamily="49" charset="-122"/>
                <a:sym typeface="+mn-ea"/>
              </a:rPr>
              <a:t>第二步是在第一步的基础上开发出用户满意的软件产品。</a:t>
            </a:r>
            <a:endParaRPr sz="2000">
              <a:latin typeface="黑体" panose="02010609060101010101" pitchFamily="49" charset="-122"/>
              <a:sym typeface="+mn-ea"/>
            </a:endParaRPr>
          </a:p>
        </p:txBody>
      </p:sp>
      <p:graphicFrame>
        <p:nvGraphicFramePr>
          <p:cNvPr id="3" name="内容占位符 3"/>
          <p:cNvGraphicFramePr/>
          <p:nvPr/>
        </p:nvGraphicFramePr>
        <p:xfrm>
          <a:off x="5219281" y="4001641"/>
          <a:ext cx="2982306" cy="24482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图示 5"/>
          <p:cNvGraphicFramePr/>
          <p:nvPr/>
        </p:nvGraphicFramePr>
        <p:xfrm>
          <a:off x="57835" y="4109462"/>
          <a:ext cx="4023097" cy="223224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50278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buFontTx/>
              <a:buNone/>
            </a:pPr>
            <a:r>
              <a:rPr lang="zh-CN" altLang="en-US" sz="2800" b="1">
                <a:solidFill>
                  <a:srgbClr val="92D050"/>
                </a:solidFill>
                <a:latin typeface="微软雅黑" panose="020B0503020204020204" pitchFamily="34" charset="-122"/>
                <a:ea typeface="微软雅黑" panose="020B0503020204020204" pitchFamily="34" charset="-122"/>
                <a:sym typeface="+mn-ea"/>
              </a:rPr>
              <a:t>快速原型模型的优缺点</a:t>
            </a:r>
          </a:p>
        </p:txBody>
      </p:sp>
      <p:sp>
        <p:nvSpPr>
          <p:cNvPr id="26627" name="内容占位符 2"/>
          <p:cNvSpPr txBox="1"/>
          <p:nvPr/>
        </p:nvSpPr>
        <p:spPr bwMode="auto">
          <a:xfrm>
            <a:off x="457200" y="1196975"/>
            <a:ext cx="8229600" cy="509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marL="457200" lvl="1" indent="0" algn="l">
              <a:buNone/>
            </a:pPr>
            <a:endParaRPr sz="2400">
              <a:sym typeface="+mn-ea"/>
            </a:endParaRPr>
          </a:p>
        </p:txBody>
      </p:sp>
      <p:sp>
        <p:nvSpPr>
          <p:cNvPr id="3" name="内容占位符 1"/>
          <p:cNvSpPr txBox="1"/>
          <p:nvPr/>
        </p:nvSpPr>
        <p:spPr bwMode="auto">
          <a:xfrm>
            <a:off x="534035" y="1527810"/>
            <a:ext cx="3825240" cy="3802380"/>
          </a:xfrm>
          <a:prstGeom prst="rect">
            <a:avLst/>
          </a:prstGeom>
          <a:solidFill>
            <a:schemeClr val="accent2">
              <a:lumMod val="20000"/>
              <a:lumOff val="80000"/>
            </a:schemeClr>
          </a:solidFill>
          <a:ln w="76200">
            <a:solidFill>
              <a:schemeClr val="accent2"/>
            </a:solidFill>
          </a:ln>
        </p:spPr>
        <p:txBody>
          <a:bodyPr vert="horz" wrap="square" lIns="0" tIns="0" rIns="0" bIns="0" numCol="1" rtlCol="0" anchor="t" anchorCtr="0" compatLnSpc="1">
            <a:normAutofit/>
          </a:bodyPr>
          <a:lstStyle>
            <a:lvl1pPr marL="457200" indent="-457200" algn="just" rtl="0" eaLnBrk="1" fontAlgn="base" hangingPunct="1">
              <a:lnSpc>
                <a:spcPct val="120000"/>
              </a:lnSpc>
              <a:spcBef>
                <a:spcPct val="20000"/>
              </a:spcBef>
              <a:spcAft>
                <a:spcPct val="0"/>
              </a:spcAft>
              <a:buClr>
                <a:srgbClr val="77933C"/>
              </a:buClr>
              <a:buBlip>
                <a:blip r:embed="rId2"/>
              </a:buBlip>
              <a:defRPr sz="2400" b="0" kern="1200">
                <a:solidFill>
                  <a:schemeClr val="tx1"/>
                </a:solidFill>
                <a:latin typeface="+mn-lt"/>
                <a:ea typeface="+mn-ea"/>
                <a:cs typeface="+mn-cs"/>
              </a:defRPr>
            </a:lvl1pPr>
            <a:lvl2pPr marL="742950" indent="-285750" algn="just" rtl="0" eaLnBrk="1" fontAlgn="base" hangingPunct="1">
              <a:lnSpc>
                <a:spcPct val="120000"/>
              </a:lnSpc>
              <a:spcBef>
                <a:spcPct val="20000"/>
              </a:spcBef>
              <a:spcAft>
                <a:spcPct val="0"/>
              </a:spcAft>
              <a:buClr>
                <a:srgbClr val="92D050"/>
              </a:buClr>
              <a:buFont typeface="Wingdings" panose="05000000000000000000" pitchFamily="2" charset="2"/>
              <a:buChar char="Ø"/>
              <a:defRPr sz="2000" kern="1200">
                <a:solidFill>
                  <a:schemeClr val="tx1"/>
                </a:solidFill>
                <a:latin typeface="+mn-lt"/>
                <a:ea typeface="+mn-ea"/>
                <a:cs typeface="+mn-cs"/>
              </a:defRPr>
            </a:lvl2pPr>
            <a:lvl3pPr marL="1143000" indent="-228600" algn="just" rtl="0" eaLnBrk="1" fontAlgn="base" hangingPunct="1">
              <a:lnSpc>
                <a:spcPct val="120000"/>
              </a:lnSpc>
              <a:spcBef>
                <a:spcPct val="20000"/>
              </a:spcBef>
              <a:spcAft>
                <a:spcPct val="0"/>
              </a:spcAft>
              <a:buClr>
                <a:srgbClr val="92D050"/>
              </a:buClr>
              <a:buFont typeface="Arial" panose="020B0604020202020204" pitchFamily="34" charset="0"/>
              <a:buChar char="•"/>
              <a:defRPr sz="18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28600" indent="-228600" algn="l">
              <a:lnSpc>
                <a:spcPct val="180000"/>
              </a:lnSpc>
              <a:spcBef>
                <a:spcPts val="600"/>
              </a:spcBef>
              <a:spcAft>
                <a:spcPts val="600"/>
              </a:spcAft>
              <a:buClr>
                <a:srgbClr val="0070C0"/>
              </a:buClr>
              <a:buFont typeface="Wingdings" panose="05000000000000000000" pitchFamily="2" charset="2"/>
              <a:buChar char="u"/>
            </a:pPr>
            <a:r>
              <a:rPr lang="zh-CN" altLang="en-US" dirty="0">
                <a:latin typeface="微软雅黑" panose="020B0503020204020204" pitchFamily="34" charset="-122"/>
                <a:ea typeface="微软雅黑" panose="020B0503020204020204" pitchFamily="34" charset="-122"/>
              </a:rPr>
              <a:t>优点</a:t>
            </a:r>
            <a:endParaRPr lang="en-US" altLang="zh-CN" dirty="0">
              <a:latin typeface="微软雅黑" panose="020B0503020204020204" pitchFamily="34" charset="-122"/>
              <a:ea typeface="微软雅黑" panose="020B0503020204020204" pitchFamily="34" charset="-122"/>
            </a:endParaRPr>
          </a:p>
          <a:p>
            <a:pPr marL="647700" lvl="1" indent="-228600" algn="l">
              <a:lnSpc>
                <a:spcPct val="200000"/>
              </a:lnSpc>
              <a:spcBef>
                <a:spcPts val="600"/>
              </a:spcBef>
              <a:spcAft>
                <a:spcPts val="600"/>
              </a:spcAft>
              <a:buClr>
                <a:srgbClr val="0070C0"/>
              </a:buClr>
            </a:pPr>
            <a:r>
              <a:rPr lang="zh-CN" altLang="en-US" sz="1800" dirty="0">
                <a:latin typeface="微软雅黑" panose="020B0503020204020204" pitchFamily="34" charset="-122"/>
                <a:ea typeface="微软雅黑" panose="020B0503020204020204" pitchFamily="34" charset="-122"/>
              </a:rPr>
              <a:t>克服瀑布模型的缺点，更好地满足用户的需求并减少由于软件需求不明确带来的项目开发风险。适合预先不能确切定义需求的软件系统的开发。</a:t>
            </a:r>
          </a:p>
        </p:txBody>
      </p:sp>
      <p:sp>
        <p:nvSpPr>
          <p:cNvPr id="6" name="内容占位符 1"/>
          <p:cNvSpPr txBox="1"/>
          <p:nvPr/>
        </p:nvSpPr>
        <p:spPr bwMode="auto">
          <a:xfrm>
            <a:off x="4861560" y="1528445"/>
            <a:ext cx="3825240" cy="3801745"/>
          </a:xfrm>
          <a:prstGeom prst="rect">
            <a:avLst/>
          </a:prstGeom>
          <a:solidFill>
            <a:schemeClr val="accent5">
              <a:lumMod val="20000"/>
              <a:lumOff val="80000"/>
            </a:schemeClr>
          </a:solidFill>
          <a:ln w="76200">
            <a:solidFill>
              <a:schemeClr val="accent1"/>
            </a:solidFill>
            <a:miter lim="800000"/>
          </a:ln>
        </p:spPr>
        <p:txBody>
          <a:bodyPr vert="horz" wrap="square" lIns="0" tIns="0" rIns="0" bIns="0" numCol="1" rtlCol="0" anchor="t" anchorCtr="0" compatLnSpc="1">
            <a:normAutofit/>
          </a:bodyPr>
          <a:lstStyle>
            <a:lvl1pPr marL="457200" indent="-457200" algn="just" rtl="0" eaLnBrk="1" fontAlgn="base" hangingPunct="1">
              <a:lnSpc>
                <a:spcPct val="120000"/>
              </a:lnSpc>
              <a:spcBef>
                <a:spcPct val="20000"/>
              </a:spcBef>
              <a:spcAft>
                <a:spcPct val="0"/>
              </a:spcAft>
              <a:buClr>
                <a:srgbClr val="77933C"/>
              </a:buClr>
              <a:buBlip>
                <a:blip r:embed="rId2"/>
              </a:buBlip>
              <a:defRPr sz="2400" b="0" kern="1200">
                <a:solidFill>
                  <a:schemeClr val="tx1"/>
                </a:solidFill>
                <a:latin typeface="+mn-lt"/>
                <a:ea typeface="+mn-ea"/>
                <a:cs typeface="+mn-cs"/>
              </a:defRPr>
            </a:lvl1pPr>
            <a:lvl2pPr marL="742950" indent="-285750" algn="just" rtl="0" eaLnBrk="1" fontAlgn="base" hangingPunct="1">
              <a:lnSpc>
                <a:spcPct val="120000"/>
              </a:lnSpc>
              <a:spcBef>
                <a:spcPct val="20000"/>
              </a:spcBef>
              <a:spcAft>
                <a:spcPct val="0"/>
              </a:spcAft>
              <a:buClr>
                <a:srgbClr val="92D050"/>
              </a:buClr>
              <a:buFont typeface="Wingdings" panose="05000000000000000000" pitchFamily="2" charset="2"/>
              <a:buChar char="Ø"/>
              <a:defRPr sz="2000" kern="1200">
                <a:solidFill>
                  <a:schemeClr val="tx1"/>
                </a:solidFill>
                <a:latin typeface="+mn-lt"/>
                <a:ea typeface="+mn-ea"/>
                <a:cs typeface="+mn-cs"/>
              </a:defRPr>
            </a:lvl2pPr>
            <a:lvl3pPr marL="1143000" indent="-228600" algn="just" rtl="0" eaLnBrk="1" fontAlgn="base" hangingPunct="1">
              <a:lnSpc>
                <a:spcPct val="120000"/>
              </a:lnSpc>
              <a:spcBef>
                <a:spcPct val="20000"/>
              </a:spcBef>
              <a:spcAft>
                <a:spcPct val="0"/>
              </a:spcAft>
              <a:buClr>
                <a:srgbClr val="92D050"/>
              </a:buClr>
              <a:buFont typeface="Arial" panose="020B0604020202020204" pitchFamily="34" charset="0"/>
              <a:buChar char="•"/>
              <a:defRPr sz="18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28600" indent="-228600" algn="l">
              <a:lnSpc>
                <a:spcPct val="180000"/>
              </a:lnSpc>
              <a:spcBef>
                <a:spcPts val="600"/>
              </a:spcBef>
              <a:spcAft>
                <a:spcPts val="600"/>
              </a:spcAft>
              <a:buClr>
                <a:srgbClr val="0070C0"/>
              </a:buClr>
              <a:buFont typeface="Wingdings" panose="05000000000000000000" pitchFamily="2" charset="2"/>
              <a:buChar char="u"/>
            </a:pPr>
            <a:r>
              <a:rPr lang="zh-CN" altLang="en-US" dirty="0">
                <a:latin typeface="微软雅黑" panose="020B0503020204020204" pitchFamily="34" charset="-122"/>
                <a:ea typeface="微软雅黑" panose="020B0503020204020204" pitchFamily="34" charset="-122"/>
              </a:rPr>
              <a:t>缺点：</a:t>
            </a:r>
          </a:p>
          <a:p>
            <a:pPr marL="647700" lvl="1" indent="-228600" algn="l">
              <a:lnSpc>
                <a:spcPct val="180000"/>
              </a:lnSpc>
              <a:spcBef>
                <a:spcPts val="600"/>
              </a:spcBef>
              <a:buClr>
                <a:srgbClr val="0070C0"/>
              </a:buClr>
            </a:pPr>
            <a:r>
              <a:rPr lang="zh-CN" altLang="en-US" sz="1800" dirty="0">
                <a:latin typeface="微软雅黑" panose="020B0503020204020204" pitchFamily="34" charset="-122"/>
                <a:ea typeface="微软雅黑" panose="020B0503020204020204" pitchFamily="34" charset="-122"/>
              </a:rPr>
              <a:t>不适合大型系统的开发（适合开发小型的、灵活性高的系统）。前提要有一个展示性的产品原型，因此在一定程度上可能会限制开发人员的创新。</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50278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a:solidFill>
                  <a:srgbClr val="92D050"/>
                </a:solidFill>
                <a:latin typeface="微软雅黑" panose="020B0503020204020204" pitchFamily="34" charset="-122"/>
                <a:ea typeface="微软雅黑" panose="020B0503020204020204" pitchFamily="34" charset="-122"/>
                <a:sym typeface="+mn-ea"/>
              </a:rPr>
              <a:t>螺旋模型</a:t>
            </a:r>
          </a:p>
        </p:txBody>
      </p:sp>
      <p:sp>
        <p:nvSpPr>
          <p:cNvPr id="26627" name="内容占位符 2"/>
          <p:cNvSpPr txBox="1"/>
          <p:nvPr/>
        </p:nvSpPr>
        <p:spPr bwMode="auto">
          <a:xfrm>
            <a:off x="38100" y="1412240"/>
            <a:ext cx="8952865" cy="509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marL="457200" lvl="1" indent="0" algn="l">
              <a:lnSpc>
                <a:spcPct val="130000"/>
              </a:lnSpc>
              <a:buNone/>
            </a:pPr>
            <a:r>
              <a:rPr lang="zh-CN" altLang="en-US" sz="2000" dirty="0">
                <a:latin typeface="黑体" panose="02010609060101010101" pitchFamily="49" charset="-122"/>
                <a:sym typeface="+mn-ea"/>
              </a:rPr>
              <a:t>螺旋模型将开发过程分为几个螺旋周期，每个螺旋周期大致和瀑布模型相符合，螺旋模型沿着螺旋线旋转，即在坐标的</a:t>
            </a:r>
            <a:r>
              <a:rPr lang="en-US" altLang="zh-CN" sz="2000" dirty="0">
                <a:latin typeface="黑体" panose="02010609060101010101" pitchFamily="49" charset="-122"/>
                <a:sym typeface="+mn-ea"/>
              </a:rPr>
              <a:t>4</a:t>
            </a:r>
            <a:r>
              <a:rPr lang="zh-CN" altLang="en-US" sz="2000" dirty="0">
                <a:latin typeface="黑体" panose="02010609060101010101" pitchFamily="49" charset="-122"/>
                <a:sym typeface="+mn-ea"/>
              </a:rPr>
              <a:t>个象限上分别表示了</a:t>
            </a:r>
            <a:r>
              <a:rPr lang="en-US" altLang="zh-CN" sz="2000" dirty="0">
                <a:latin typeface="黑体" panose="02010609060101010101" pitchFamily="49" charset="-122"/>
                <a:sym typeface="+mn-ea"/>
              </a:rPr>
              <a:t>4</a:t>
            </a:r>
            <a:r>
              <a:rPr lang="zh-CN" altLang="en-US" sz="2000" dirty="0">
                <a:latin typeface="黑体" panose="02010609060101010101" pitchFamily="49" charset="-122"/>
                <a:sym typeface="+mn-ea"/>
              </a:rPr>
              <a:t>个方面的活动，如图所示：</a:t>
            </a:r>
            <a:endParaRPr lang="en-US" altLang="zh-CN" sz="2000" dirty="0">
              <a:latin typeface="黑体" panose="02010609060101010101" pitchFamily="49" charset="-122"/>
            </a:endParaRPr>
          </a:p>
          <a:p>
            <a:pPr lvl="1" indent="0" algn="l">
              <a:lnSpc>
                <a:spcPct val="130000"/>
              </a:lnSpc>
              <a:buNone/>
            </a:pPr>
            <a:r>
              <a:rPr lang="zh-CN" altLang="en-US" sz="2000" dirty="0">
                <a:latin typeface="黑体" panose="02010609060101010101" pitchFamily="49" charset="-122"/>
                <a:sym typeface="+mn-ea"/>
              </a:rPr>
              <a:t>制定计划</a:t>
            </a:r>
            <a:endParaRPr lang="zh-CN" altLang="en-US" sz="2000" dirty="0">
              <a:latin typeface="黑体" panose="02010609060101010101" pitchFamily="49" charset="-122"/>
            </a:endParaRPr>
          </a:p>
          <a:p>
            <a:pPr lvl="1" indent="0" algn="l">
              <a:lnSpc>
                <a:spcPct val="130000"/>
              </a:lnSpc>
              <a:buNone/>
            </a:pPr>
            <a:r>
              <a:rPr lang="zh-CN" altLang="en-US" sz="2000" dirty="0">
                <a:latin typeface="黑体" panose="02010609060101010101" pitchFamily="49" charset="-122"/>
                <a:sym typeface="+mn-ea"/>
              </a:rPr>
              <a:t>风险分析</a:t>
            </a:r>
            <a:endParaRPr lang="zh-CN" altLang="en-US" sz="2000" dirty="0">
              <a:latin typeface="黑体" panose="02010609060101010101" pitchFamily="49" charset="-122"/>
            </a:endParaRPr>
          </a:p>
          <a:p>
            <a:pPr lvl="1" indent="0" algn="l">
              <a:lnSpc>
                <a:spcPct val="130000"/>
              </a:lnSpc>
              <a:buNone/>
            </a:pPr>
            <a:r>
              <a:rPr lang="zh-CN" altLang="en-US" sz="2000" dirty="0">
                <a:latin typeface="黑体" panose="02010609060101010101" pitchFamily="49" charset="-122"/>
                <a:sym typeface="+mn-ea"/>
              </a:rPr>
              <a:t>实施开发</a:t>
            </a:r>
            <a:endParaRPr lang="zh-CN" altLang="en-US" sz="2000" dirty="0">
              <a:latin typeface="黑体" panose="02010609060101010101" pitchFamily="49" charset="-122"/>
            </a:endParaRPr>
          </a:p>
          <a:p>
            <a:pPr lvl="1" indent="0" algn="l">
              <a:lnSpc>
                <a:spcPct val="130000"/>
              </a:lnSpc>
              <a:buNone/>
            </a:pPr>
            <a:r>
              <a:rPr lang="zh-CN" altLang="en-US" sz="2000" dirty="0">
                <a:latin typeface="黑体" panose="02010609060101010101" pitchFamily="49" charset="-122"/>
                <a:sym typeface="+mn-ea"/>
              </a:rPr>
              <a:t>客户评估</a:t>
            </a:r>
            <a:endParaRPr sz="2000">
              <a:latin typeface="黑体" panose="02010609060101010101" pitchFamily="49" charset="-122"/>
              <a:sym typeface="+mn-ea"/>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13449" y="2662952"/>
            <a:ext cx="6408712" cy="3744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50278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a:solidFill>
                  <a:srgbClr val="92D050"/>
                </a:solidFill>
                <a:latin typeface="微软雅黑" panose="020B0503020204020204" pitchFamily="34" charset="-122"/>
                <a:ea typeface="微软雅黑" panose="020B0503020204020204" pitchFamily="34" charset="-122"/>
                <a:sym typeface="+mn-ea"/>
              </a:rPr>
              <a:t>螺旋模型的优缺点</a:t>
            </a:r>
          </a:p>
        </p:txBody>
      </p:sp>
      <p:sp>
        <p:nvSpPr>
          <p:cNvPr id="26627" name="内容占位符 2"/>
          <p:cNvSpPr txBox="1"/>
          <p:nvPr/>
        </p:nvSpPr>
        <p:spPr bwMode="auto">
          <a:xfrm>
            <a:off x="457200" y="1196975"/>
            <a:ext cx="8229600" cy="509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marL="457200" lvl="1" indent="0" algn="l">
              <a:buNone/>
            </a:pPr>
            <a:endParaRPr sz="2400">
              <a:sym typeface="+mn-ea"/>
            </a:endParaRPr>
          </a:p>
        </p:txBody>
      </p:sp>
      <p:sp>
        <p:nvSpPr>
          <p:cNvPr id="4" name="内容占位符 1"/>
          <p:cNvSpPr txBox="1"/>
          <p:nvPr/>
        </p:nvSpPr>
        <p:spPr bwMode="auto">
          <a:xfrm>
            <a:off x="525145" y="1412875"/>
            <a:ext cx="3918585" cy="4357370"/>
          </a:xfrm>
          <a:prstGeom prst="rect">
            <a:avLst/>
          </a:prstGeom>
          <a:solidFill>
            <a:schemeClr val="accent2">
              <a:lumMod val="20000"/>
              <a:lumOff val="80000"/>
            </a:schemeClr>
          </a:solidFill>
          <a:ln w="76200">
            <a:solidFill>
              <a:schemeClr val="accent2"/>
            </a:solidFill>
          </a:ln>
        </p:spPr>
        <p:txBody>
          <a:bodyPr vert="horz" wrap="square" lIns="91440" tIns="45720" rIns="91440" bIns="45720" numCol="1" rtlCol="0" anchor="t" anchorCtr="0" compatLnSpc="1">
            <a:normAutofit/>
          </a:bodyPr>
          <a:lstStyle>
            <a:lvl1pPr marL="457200" indent="-457200" algn="just" rtl="0" eaLnBrk="1" fontAlgn="base" hangingPunct="1">
              <a:lnSpc>
                <a:spcPct val="120000"/>
              </a:lnSpc>
              <a:spcBef>
                <a:spcPct val="20000"/>
              </a:spcBef>
              <a:spcAft>
                <a:spcPct val="0"/>
              </a:spcAft>
              <a:buClr>
                <a:srgbClr val="77933C"/>
              </a:buClr>
              <a:buBlip>
                <a:blip r:embed="rId2"/>
              </a:buBlip>
              <a:defRPr sz="2400" b="0" kern="1200">
                <a:solidFill>
                  <a:schemeClr val="tx1"/>
                </a:solidFill>
                <a:latin typeface="+mn-lt"/>
                <a:ea typeface="+mn-ea"/>
                <a:cs typeface="+mn-cs"/>
              </a:defRPr>
            </a:lvl1pPr>
            <a:lvl2pPr marL="742950" indent="-285750" algn="just" rtl="0" eaLnBrk="1" fontAlgn="base" hangingPunct="1">
              <a:lnSpc>
                <a:spcPct val="120000"/>
              </a:lnSpc>
              <a:spcBef>
                <a:spcPct val="20000"/>
              </a:spcBef>
              <a:spcAft>
                <a:spcPct val="0"/>
              </a:spcAft>
              <a:buClr>
                <a:srgbClr val="92D050"/>
              </a:buClr>
              <a:buFont typeface="Wingdings" panose="05000000000000000000" pitchFamily="2" charset="2"/>
              <a:buChar char="Ø"/>
              <a:defRPr sz="2000" kern="1200">
                <a:solidFill>
                  <a:schemeClr val="tx1"/>
                </a:solidFill>
                <a:latin typeface="+mn-lt"/>
                <a:ea typeface="+mn-ea"/>
                <a:cs typeface="+mn-cs"/>
              </a:defRPr>
            </a:lvl2pPr>
            <a:lvl3pPr marL="1143000" indent="-228600" algn="just" rtl="0" eaLnBrk="1" fontAlgn="base" hangingPunct="1">
              <a:lnSpc>
                <a:spcPct val="120000"/>
              </a:lnSpc>
              <a:spcBef>
                <a:spcPct val="20000"/>
              </a:spcBef>
              <a:spcAft>
                <a:spcPct val="0"/>
              </a:spcAft>
              <a:buClr>
                <a:srgbClr val="92D050"/>
              </a:buClr>
              <a:buFont typeface="Arial" panose="020B0604020202020204" pitchFamily="34" charset="0"/>
              <a:buChar char="•"/>
              <a:defRPr sz="18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28600" indent="-228600" algn="l">
              <a:lnSpc>
                <a:spcPct val="210000"/>
              </a:lnSpc>
              <a:spcBef>
                <a:spcPts val="600"/>
              </a:spcBef>
              <a:spcAft>
                <a:spcPts val="600"/>
              </a:spcAft>
              <a:buClr>
                <a:srgbClr val="0070C0"/>
              </a:buClr>
              <a:buFont typeface="Wingdings" panose="05000000000000000000" pitchFamily="2" charset="2"/>
              <a:buChar char="u"/>
            </a:pPr>
            <a:r>
              <a:rPr lang="zh-CN" altLang="en-US" dirty="0">
                <a:latin typeface="黑体" panose="02010609060101010101" pitchFamily="49" charset="-122"/>
                <a:ea typeface="黑体" panose="02010609060101010101" pitchFamily="49" charset="-122"/>
              </a:rPr>
              <a:t>优点</a:t>
            </a:r>
          </a:p>
          <a:p>
            <a:pPr marL="647700" lvl="1" indent="-228600" algn="l">
              <a:lnSpc>
                <a:spcPct val="210000"/>
              </a:lnSpc>
              <a:spcBef>
                <a:spcPts val="600"/>
              </a:spcBef>
              <a:buClr>
                <a:srgbClr val="0070C0"/>
              </a:buClr>
            </a:pPr>
            <a:r>
              <a:rPr lang="zh-CN" altLang="en-US" sz="1800" dirty="0">
                <a:latin typeface="黑体" panose="02010609060101010101" pitchFamily="49" charset="-122"/>
                <a:ea typeface="黑体" panose="02010609060101010101" pitchFamily="49" charset="-122"/>
              </a:rPr>
              <a:t>螺旋模型很大程度上是一种风险驱动的方法体系，因为在每个阶段之前及经常发生的循环之前，都必须首先进行风险评估。</a:t>
            </a:r>
          </a:p>
        </p:txBody>
      </p:sp>
      <p:sp>
        <p:nvSpPr>
          <p:cNvPr id="5" name="内容占位符 1"/>
          <p:cNvSpPr txBox="1"/>
          <p:nvPr/>
        </p:nvSpPr>
        <p:spPr bwMode="auto">
          <a:xfrm>
            <a:off x="4887595" y="1412875"/>
            <a:ext cx="3918585" cy="4356735"/>
          </a:xfrm>
          <a:prstGeom prst="rect">
            <a:avLst/>
          </a:prstGeom>
          <a:solidFill>
            <a:schemeClr val="accent5">
              <a:lumMod val="20000"/>
              <a:lumOff val="80000"/>
            </a:schemeClr>
          </a:solidFill>
          <a:ln w="76200">
            <a:solidFill>
              <a:schemeClr val="accent1"/>
            </a:solidFill>
            <a:miter lim="800000"/>
          </a:ln>
        </p:spPr>
        <p:txBody>
          <a:bodyPr vert="horz" wrap="square" lIns="91440" tIns="45720" rIns="91440" bIns="45720" numCol="1" rtlCol="0" anchor="t" anchorCtr="0" compatLnSpc="1">
            <a:normAutofit/>
          </a:bodyPr>
          <a:lstStyle>
            <a:lvl1pPr marL="457200" indent="-457200" algn="just" rtl="0" eaLnBrk="1" fontAlgn="base" hangingPunct="1">
              <a:lnSpc>
                <a:spcPct val="120000"/>
              </a:lnSpc>
              <a:spcBef>
                <a:spcPct val="20000"/>
              </a:spcBef>
              <a:spcAft>
                <a:spcPct val="0"/>
              </a:spcAft>
              <a:buClr>
                <a:srgbClr val="77933C"/>
              </a:buClr>
              <a:buBlip>
                <a:blip r:embed="rId2"/>
              </a:buBlip>
              <a:defRPr sz="2400" b="0" kern="1200">
                <a:solidFill>
                  <a:schemeClr val="tx1"/>
                </a:solidFill>
                <a:latin typeface="+mn-lt"/>
                <a:ea typeface="+mn-ea"/>
                <a:cs typeface="+mn-cs"/>
              </a:defRPr>
            </a:lvl1pPr>
            <a:lvl2pPr marL="742950" indent="-285750" algn="just" rtl="0" eaLnBrk="1" fontAlgn="base" hangingPunct="1">
              <a:lnSpc>
                <a:spcPct val="120000"/>
              </a:lnSpc>
              <a:spcBef>
                <a:spcPct val="20000"/>
              </a:spcBef>
              <a:spcAft>
                <a:spcPct val="0"/>
              </a:spcAft>
              <a:buClr>
                <a:srgbClr val="92D050"/>
              </a:buClr>
              <a:buFont typeface="Wingdings" panose="05000000000000000000" pitchFamily="2" charset="2"/>
              <a:buChar char="Ø"/>
              <a:defRPr sz="2000" kern="1200">
                <a:solidFill>
                  <a:schemeClr val="tx1"/>
                </a:solidFill>
                <a:latin typeface="+mn-lt"/>
                <a:ea typeface="+mn-ea"/>
                <a:cs typeface="+mn-cs"/>
              </a:defRPr>
            </a:lvl2pPr>
            <a:lvl3pPr marL="1143000" indent="-228600" algn="just" rtl="0" eaLnBrk="1" fontAlgn="base" hangingPunct="1">
              <a:lnSpc>
                <a:spcPct val="120000"/>
              </a:lnSpc>
              <a:spcBef>
                <a:spcPct val="20000"/>
              </a:spcBef>
              <a:spcAft>
                <a:spcPct val="0"/>
              </a:spcAft>
              <a:buClr>
                <a:srgbClr val="92D050"/>
              </a:buClr>
              <a:buFont typeface="Arial" panose="020B0604020202020204" pitchFamily="34" charset="0"/>
              <a:buChar char="•"/>
              <a:defRPr sz="18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28600" indent="-228600" algn="l">
              <a:lnSpc>
                <a:spcPct val="230000"/>
              </a:lnSpc>
              <a:spcBef>
                <a:spcPts val="600"/>
              </a:spcBef>
              <a:spcAft>
                <a:spcPts val="600"/>
              </a:spcAft>
              <a:buClr>
                <a:srgbClr val="0070C0"/>
              </a:buClr>
              <a:buFont typeface="Wingdings" panose="05000000000000000000" pitchFamily="2" charset="2"/>
              <a:buChar char="u"/>
            </a:pPr>
            <a:r>
              <a:rPr lang="zh-CN" altLang="en-US" dirty="0">
                <a:latin typeface="黑体" panose="02010609060101010101" pitchFamily="49" charset="-122"/>
                <a:ea typeface="黑体" panose="02010609060101010101" pitchFamily="49" charset="-122"/>
              </a:rPr>
              <a:t>缺点</a:t>
            </a:r>
          </a:p>
          <a:p>
            <a:pPr marL="647700" lvl="1" indent="-228600" algn="l">
              <a:lnSpc>
                <a:spcPct val="160000"/>
              </a:lnSpc>
              <a:spcBef>
                <a:spcPts val="600"/>
              </a:spcBef>
              <a:buClr>
                <a:srgbClr val="0070C0"/>
              </a:buClr>
            </a:pPr>
            <a:r>
              <a:rPr lang="zh-CN" altLang="en-US" sz="1800" dirty="0">
                <a:latin typeface="黑体" panose="02010609060101010101" pitchFamily="49" charset="-122"/>
                <a:ea typeface="黑体" panose="02010609060101010101" pitchFamily="49" charset="-122"/>
              </a:rPr>
              <a:t>采用螺旋模型需要具有相当丰富的风险评估经验和专门知识，在风险较大的项目开发中</a:t>
            </a:r>
            <a:r>
              <a:rPr lang="en-US" altLang="zh-CN" sz="1800" dirty="0">
                <a:latin typeface="黑体" panose="02010609060101010101" pitchFamily="49" charset="-122"/>
                <a:ea typeface="黑体" panose="02010609060101010101" pitchFamily="49" charset="-122"/>
              </a:rPr>
              <a:t>,  </a:t>
            </a:r>
            <a:r>
              <a:rPr lang="zh-CN" altLang="en-US" sz="1800" dirty="0">
                <a:latin typeface="黑体" panose="02010609060101010101" pitchFamily="49" charset="-122"/>
                <a:ea typeface="黑体" panose="02010609060101010101" pitchFamily="49" charset="-122"/>
              </a:rPr>
              <a:t>如果未能够及时标识风险，势必造成重大损失。过多的迭代次数会增加开发成本，延迟提交时间。</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891338" y="83044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a:latin typeface="微软雅黑" panose="020B0503020204020204" pitchFamily="34" charset="-122"/>
                <a:ea typeface="微软雅黑" panose="020B0503020204020204" pitchFamily="34" charset="-122"/>
                <a:sym typeface="+mn-ea"/>
              </a:rPr>
              <a:t>软件测试&amp;软件工程</a:t>
            </a:r>
            <a:endParaRPr lang="zh-CN" altLang="en-US" sz="3600">
              <a:sym typeface="+mn-ea"/>
            </a:endParaRPr>
          </a:p>
        </p:txBody>
      </p:sp>
      <p:sp>
        <p:nvSpPr>
          <p:cNvPr id="26627" name="内容占位符 2"/>
          <p:cNvSpPr txBox="1"/>
          <p:nvPr/>
        </p:nvSpPr>
        <p:spPr bwMode="auto">
          <a:xfrm>
            <a:off x="457200" y="1914525"/>
            <a:ext cx="8229600" cy="3905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just">
              <a:lnSpc>
                <a:spcPct val="130000"/>
              </a:lnSpc>
            </a:pPr>
            <a:r>
              <a:rPr lang="zh-CN" altLang="en-US" sz="2000" dirty="0">
                <a:latin typeface="黑体" panose="02010609060101010101" pitchFamily="49" charset="-122"/>
                <a:sym typeface="+mn-ea"/>
              </a:rPr>
              <a:t>软件测试与软件工程息息相关，软件测试是软件工程组成中不可或缺的一部分。</a:t>
            </a:r>
            <a:endParaRPr lang="en-US" altLang="zh-CN" sz="2000" dirty="0">
              <a:latin typeface="黑体" panose="02010609060101010101" pitchFamily="49" charset="-122"/>
            </a:endParaRPr>
          </a:p>
          <a:p>
            <a:pPr algn="just">
              <a:lnSpc>
                <a:spcPct val="130000"/>
              </a:lnSpc>
            </a:pPr>
            <a:endParaRPr lang="zh-CN" altLang="en-US" sz="2000" dirty="0">
              <a:latin typeface="黑体" panose="02010609060101010101" pitchFamily="49" charset="-122"/>
            </a:endParaRPr>
          </a:p>
          <a:p>
            <a:pPr algn="just">
              <a:lnSpc>
                <a:spcPct val="130000"/>
              </a:lnSpc>
            </a:pPr>
            <a:r>
              <a:rPr lang="zh-CN" altLang="en-US" sz="2000" dirty="0">
                <a:latin typeface="黑体" panose="02010609060101010101" pitchFamily="49" charset="-122"/>
                <a:sym typeface="+mn-ea"/>
              </a:rPr>
              <a:t>在软件工程、项目管理、质量管理得到规范化应用的企业，软件测试也会进行得比较顺利，软件测试发挥的价值也会更大。</a:t>
            </a:r>
            <a:endParaRPr lang="en-US" altLang="zh-CN" sz="2000" dirty="0">
              <a:latin typeface="黑体" panose="02010609060101010101" pitchFamily="49" charset="-122"/>
            </a:endParaRPr>
          </a:p>
          <a:p>
            <a:pPr algn="just">
              <a:lnSpc>
                <a:spcPct val="130000"/>
              </a:lnSpc>
            </a:pPr>
            <a:endParaRPr lang="zh-CN" altLang="en-US" sz="2000" dirty="0">
              <a:latin typeface="黑体" panose="02010609060101010101" pitchFamily="49" charset="-122"/>
            </a:endParaRPr>
          </a:p>
          <a:p>
            <a:pPr algn="just">
              <a:lnSpc>
                <a:spcPct val="130000"/>
              </a:lnSpc>
            </a:pPr>
            <a:r>
              <a:rPr lang="zh-CN" altLang="en-US" sz="2000" dirty="0">
                <a:latin typeface="黑体" panose="02010609060101010101" pitchFamily="49" charset="-122"/>
                <a:sym typeface="+mn-ea"/>
              </a:rPr>
              <a:t>要关注软件工程、质量管理以及配置管理与软件测试的关系；在不同的开发模式下，如何进行软件测试。</a:t>
            </a:r>
            <a:endParaRPr sz="2000">
              <a:latin typeface="黑体" panose="02010609060101010101" pitchFamily="49" charset="-122"/>
              <a:sym typeface="+mn-ea"/>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prstDash val="sysDash"/>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3579</Words>
  <Application>Microsoft Office PowerPoint</Application>
  <PresentationFormat>全屏显示(4:3)</PresentationFormat>
  <Paragraphs>454</Paragraphs>
  <Slides>49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49</vt:i4>
      </vt:variant>
    </vt:vector>
  </HeadingPairs>
  <TitlesOfParts>
    <vt:vector size="59" baseType="lpstr">
      <vt:lpstr>黑体</vt:lpstr>
      <vt:lpstr>宋体</vt:lpstr>
      <vt:lpstr>微软雅黑</vt:lpstr>
      <vt:lpstr>Arial</vt:lpstr>
      <vt:lpstr>Calibri</vt:lpstr>
      <vt:lpstr>Franklin Gothic Book</vt:lpstr>
      <vt:lpstr>Franklin Gothic Medium</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测试用例</vt:lpstr>
      <vt:lpstr>测试用例</vt:lpstr>
      <vt:lpstr>测试用例：举例说明1</vt:lpstr>
      <vt:lpstr>测试用例：举例说明2</vt:lpstr>
      <vt:lpstr>等价类划分法</vt:lpstr>
      <vt:lpstr>PowerPoint 演示文稿</vt:lpstr>
      <vt:lpstr>PowerPoint 演示文稿</vt:lpstr>
      <vt:lpstr>PowerPoint 演示文稿</vt:lpstr>
      <vt:lpstr>等价类分类</vt:lpstr>
      <vt:lpstr>等价类分类强化练习</vt:lpstr>
      <vt:lpstr>等价类分类强化练习</vt:lpstr>
      <vt:lpstr>等价类分类强化练习</vt:lpstr>
      <vt:lpstr>等价类分类总结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dc:creator>
  <cp:lastModifiedBy>恩意</cp:lastModifiedBy>
  <cp:revision>396</cp:revision>
  <dcterms:created xsi:type="dcterms:W3CDTF">2015-06-29T07:19:00Z</dcterms:created>
  <dcterms:modified xsi:type="dcterms:W3CDTF">2018-02-16T14:26:58Z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