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handoutMasterIdLst>
    <p:handoutMasterId r:id="rId66"/>
  </p:handoutMasterIdLst>
  <p:sldIdLst>
    <p:sldId id="256" r:id="rId2"/>
    <p:sldId id="259" r:id="rId3"/>
    <p:sldId id="260" r:id="rId4"/>
    <p:sldId id="261" r:id="rId5"/>
    <p:sldId id="262" r:id="rId6"/>
    <p:sldId id="263" r:id="rId7"/>
    <p:sldId id="264" r:id="rId8"/>
    <p:sldId id="266" r:id="rId9"/>
    <p:sldId id="267" r:id="rId10"/>
    <p:sldId id="268" r:id="rId11"/>
    <p:sldId id="269" r:id="rId12"/>
    <p:sldId id="270" r:id="rId13"/>
    <p:sldId id="32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05" r:id="rId62"/>
    <p:sldId id="306" r:id="rId63"/>
    <p:sldId id="258"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0">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54"/>
      </p:cViewPr>
      <p:guideLst>
        <p:guide orient="horz" pos="2290"/>
        <p:guide pos="28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2018/2/20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2018/2/20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 例</a:t>
            </a:r>
            <a:r>
              <a:rPr lang="en-US" altLang="zh-CN" dirty="0"/>
              <a:t>1</a:t>
            </a:r>
            <a:r>
              <a:rPr lang="zh-CN" altLang="en-US" dirty="0"/>
              <a:t>：请输入一个学生成绩</a:t>
            </a:r>
            <a:r>
              <a:rPr lang="en-US" altLang="zh-CN" dirty="0"/>
              <a:t>n</a:t>
            </a:r>
            <a:r>
              <a:rPr lang="zh-CN" altLang="en-US" dirty="0"/>
              <a:t>，判断是否及格；</a:t>
            </a:r>
          </a:p>
          <a:p>
            <a:r>
              <a:rPr lang="zh-CN" altLang="en-US" dirty="0"/>
              <a:t> </a:t>
            </a:r>
            <a:r>
              <a:rPr lang="en-US" altLang="zh-CN" dirty="0"/>
              <a:t>(1)</a:t>
            </a:r>
            <a:r>
              <a:rPr lang="zh-CN" altLang="en-US" dirty="0"/>
              <a:t>、画流程图；</a:t>
            </a:r>
          </a:p>
          <a:p>
            <a:r>
              <a:rPr lang="zh-CN" altLang="en-US" dirty="0"/>
              <a:t> </a:t>
            </a:r>
            <a:r>
              <a:rPr lang="en-US" altLang="zh-CN" dirty="0"/>
              <a:t>(2)</a:t>
            </a:r>
            <a:r>
              <a:rPr lang="zh-CN" altLang="en-US" dirty="0"/>
              <a:t>、有效区域：</a:t>
            </a:r>
            <a:r>
              <a:rPr lang="en-US" altLang="zh-CN" dirty="0"/>
              <a:t>n[0,100]</a:t>
            </a:r>
            <a:r>
              <a:rPr lang="zh-CN" altLang="en-US" dirty="0"/>
              <a:t>；取值：</a:t>
            </a:r>
            <a:r>
              <a:rPr lang="en-US" altLang="zh-CN" dirty="0"/>
              <a:t>60</a:t>
            </a:r>
            <a:r>
              <a:rPr lang="zh-CN" altLang="en-US" dirty="0"/>
              <a:t>、</a:t>
            </a:r>
            <a:r>
              <a:rPr lang="en-US" altLang="zh-CN" dirty="0"/>
              <a:t>59.5</a:t>
            </a:r>
            <a:r>
              <a:rPr lang="zh-CN" altLang="en-US" dirty="0"/>
              <a:t>；</a:t>
            </a:r>
          </a:p>
          <a:p>
            <a:r>
              <a:rPr lang="zh-CN" altLang="en-US" dirty="0"/>
              <a:t> </a:t>
            </a:r>
            <a:r>
              <a:rPr lang="en-US" altLang="zh-CN" dirty="0"/>
              <a:t>(4)</a:t>
            </a:r>
            <a:r>
              <a:rPr lang="zh-CN" altLang="en-US" dirty="0"/>
              <a:t>、无效区域：</a:t>
            </a:r>
          </a:p>
          <a:p>
            <a:r>
              <a:rPr lang="zh-CN" altLang="en-US" dirty="0"/>
              <a:t>    </a:t>
            </a:r>
            <a:r>
              <a:rPr lang="en-US" altLang="zh-CN" dirty="0"/>
              <a:t>a</a:t>
            </a:r>
            <a:r>
              <a:rPr lang="zh-CN" altLang="en-US" dirty="0"/>
              <a:t>、非数值</a:t>
            </a:r>
            <a:r>
              <a:rPr lang="en-US" altLang="zh-CN" dirty="0"/>
              <a:t>-&gt;</a:t>
            </a:r>
            <a:r>
              <a:rPr lang="zh-CN" altLang="en-US" dirty="0"/>
              <a:t>细化无效－</a:t>
            </a:r>
            <a:r>
              <a:rPr lang="en-US" altLang="zh-CN" dirty="0"/>
              <a:t>&gt;</a:t>
            </a:r>
            <a:r>
              <a:rPr lang="zh-CN" altLang="en-US" dirty="0"/>
              <a:t>英文字符、中文字符、特殊字符、空；取值：</a:t>
            </a:r>
            <a:r>
              <a:rPr lang="en-US" altLang="zh-CN" dirty="0"/>
              <a:t>a</a:t>
            </a:r>
            <a:r>
              <a:rPr lang="zh-CN" altLang="en-US" dirty="0"/>
              <a:t>，中，*、</a:t>
            </a:r>
            <a:r>
              <a:rPr lang="en-US" altLang="zh-CN" dirty="0"/>
              <a:t>""</a:t>
            </a:r>
          </a:p>
          <a:p>
            <a:r>
              <a:rPr lang="en-US" altLang="zh-CN" dirty="0"/>
              <a:t>    b</a:t>
            </a:r>
            <a:r>
              <a:rPr lang="zh-CN" altLang="en-US" dirty="0"/>
              <a:t>、</a:t>
            </a:r>
            <a:r>
              <a:rPr lang="en-US" altLang="zh-CN" dirty="0"/>
              <a:t>n&lt;0</a:t>
            </a:r>
            <a:r>
              <a:rPr lang="zh-CN" altLang="en-US" dirty="0"/>
              <a:t>，</a:t>
            </a:r>
            <a:r>
              <a:rPr lang="en-US" altLang="zh-CN" dirty="0"/>
              <a:t>n&gt;100-&gt;</a:t>
            </a:r>
            <a:r>
              <a:rPr lang="zh-CN" altLang="en-US" dirty="0"/>
              <a:t>细化无效</a:t>
            </a:r>
            <a:r>
              <a:rPr lang="en-US" altLang="zh-CN" dirty="0"/>
              <a:t>-&gt;</a:t>
            </a:r>
            <a:r>
              <a:rPr lang="zh-CN" altLang="en-US" dirty="0"/>
              <a:t>取值：</a:t>
            </a:r>
            <a:r>
              <a:rPr lang="en-US" altLang="zh-CN" dirty="0"/>
              <a:t>-10</a:t>
            </a:r>
            <a:r>
              <a:rPr lang="zh-CN" altLang="en-US" dirty="0"/>
              <a:t>、－</a:t>
            </a:r>
            <a:r>
              <a:rPr lang="en-US" altLang="zh-CN" dirty="0"/>
              <a:t>0.99</a:t>
            </a:r>
            <a:r>
              <a:rPr lang="zh-CN" altLang="en-US" dirty="0"/>
              <a:t>、</a:t>
            </a:r>
            <a:r>
              <a:rPr lang="en-US" altLang="zh-CN" dirty="0"/>
              <a:t>101</a:t>
            </a:r>
            <a:r>
              <a:rPr lang="zh-CN" altLang="en-US" dirty="0"/>
              <a:t>、</a:t>
            </a:r>
            <a:r>
              <a:rPr lang="en-US" altLang="zh-CN" dirty="0"/>
              <a:t>100.1</a:t>
            </a:r>
          </a:p>
          <a:p>
            <a:r>
              <a:rPr lang="en-US" altLang="zh-CN" dirty="0"/>
              <a:t> (5)</a:t>
            </a:r>
            <a:r>
              <a:rPr lang="zh-CN" altLang="en-US" dirty="0"/>
              <a:t>、临界点：</a:t>
            </a:r>
            <a:r>
              <a:rPr lang="en-US" altLang="zh-CN" dirty="0"/>
              <a:t>0</a:t>
            </a:r>
            <a:r>
              <a:rPr lang="zh-CN" altLang="en-US" dirty="0"/>
              <a:t>、</a:t>
            </a:r>
            <a:r>
              <a:rPr lang="en-US" altLang="zh-CN" dirty="0"/>
              <a:t>60</a:t>
            </a:r>
            <a:r>
              <a:rPr lang="zh-CN" altLang="en-US" dirty="0"/>
              <a:t>、</a:t>
            </a:r>
            <a:r>
              <a:rPr lang="en-US" altLang="zh-CN" dirty="0"/>
              <a:t>100</a:t>
            </a:r>
            <a:r>
              <a:rPr lang="zh-CN" altLang="en-US" dirty="0"/>
              <a:t>；</a:t>
            </a:r>
          </a:p>
          <a:p>
            <a:r>
              <a:rPr lang="zh-CN" altLang="en-US" dirty="0"/>
              <a:t> </a:t>
            </a:r>
            <a:r>
              <a:rPr lang="en-US" altLang="zh-CN" dirty="0"/>
              <a:t>(6)</a:t>
            </a:r>
            <a:r>
              <a:rPr lang="zh-CN" altLang="en-US" dirty="0"/>
              <a:t>、取值：－</a:t>
            </a:r>
            <a:r>
              <a:rPr lang="en-US" altLang="zh-CN" dirty="0"/>
              <a:t>1</a:t>
            </a:r>
            <a:r>
              <a:rPr lang="zh-CN" altLang="en-US" dirty="0"/>
              <a:t>、</a:t>
            </a:r>
            <a:r>
              <a:rPr lang="en-US" altLang="zh-CN" dirty="0"/>
              <a:t>0</a:t>
            </a:r>
            <a:r>
              <a:rPr lang="zh-CN" altLang="en-US" dirty="0"/>
              <a:t>、</a:t>
            </a:r>
            <a:r>
              <a:rPr lang="en-US" altLang="zh-CN" dirty="0"/>
              <a:t>1</a:t>
            </a:r>
            <a:r>
              <a:rPr lang="zh-CN" altLang="en-US" dirty="0"/>
              <a:t>、</a:t>
            </a:r>
            <a:r>
              <a:rPr lang="en-US" altLang="zh-CN" dirty="0"/>
              <a:t>59.9</a:t>
            </a:r>
            <a:r>
              <a:rPr lang="zh-CN" altLang="en-US" dirty="0"/>
              <a:t>、</a:t>
            </a:r>
            <a:r>
              <a:rPr lang="en-US" altLang="zh-CN" dirty="0"/>
              <a:t>60</a:t>
            </a:r>
            <a:r>
              <a:rPr lang="zh-CN" altLang="en-US" dirty="0"/>
              <a:t>、</a:t>
            </a:r>
            <a:r>
              <a:rPr lang="en-US" altLang="zh-CN" dirty="0"/>
              <a:t>60.1</a:t>
            </a:r>
            <a:r>
              <a:rPr lang="zh-CN" altLang="en-US" dirty="0"/>
              <a:t>、</a:t>
            </a:r>
            <a:r>
              <a:rPr lang="en-US" altLang="zh-CN" dirty="0"/>
              <a:t>99</a:t>
            </a:r>
            <a:r>
              <a:rPr lang="zh-CN" altLang="en-US" dirty="0"/>
              <a:t>、</a:t>
            </a:r>
            <a:r>
              <a:rPr lang="en-US" altLang="zh-CN" dirty="0"/>
              <a:t>99.9</a:t>
            </a:r>
            <a:r>
              <a:rPr lang="zh-CN" altLang="en-US" dirty="0"/>
              <a:t>、</a:t>
            </a:r>
            <a:r>
              <a:rPr lang="en-US" altLang="zh-CN" dirty="0"/>
              <a:t>100</a:t>
            </a:r>
            <a:r>
              <a:rPr lang="zh-CN" altLang="en-US" dirty="0"/>
              <a:t>、</a:t>
            </a:r>
            <a:r>
              <a:rPr lang="en-US" altLang="zh-CN" dirty="0"/>
              <a:t>100.1</a:t>
            </a:r>
            <a:r>
              <a:rPr lang="zh-CN" altLang="en-US" dirty="0"/>
              <a:t>；</a:t>
            </a:r>
          </a:p>
          <a:p>
            <a:r>
              <a:rPr lang="zh-CN" altLang="en-US" dirty="0"/>
              <a:t> </a:t>
            </a:r>
            <a:r>
              <a:rPr lang="en-US" altLang="zh-CN" dirty="0"/>
              <a:t>(7)</a:t>
            </a:r>
            <a:r>
              <a:rPr lang="zh-CN" altLang="en-US" dirty="0"/>
              <a:t>、具体测试用例；</a:t>
            </a:r>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t>8</a:t>
            </a:fld>
            <a:endParaRPr lang="zh-CN" altLang="en-US"/>
          </a:p>
        </p:txBody>
      </p:sp>
    </p:spTree>
    <p:extLst>
      <p:ext uri="{BB962C8B-B14F-4D97-AF65-F5344CB8AC3E}">
        <p14:creationId xmlns:p14="http://schemas.microsoft.com/office/powerpoint/2010/main" val="115153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22</a:t>
            </a:fld>
            <a:endParaRPr lang="zh-CN" altLang="en-US"/>
          </a:p>
        </p:txBody>
      </p:sp>
    </p:spTree>
    <p:extLst>
      <p:ext uri="{BB962C8B-B14F-4D97-AF65-F5344CB8AC3E}">
        <p14:creationId xmlns:p14="http://schemas.microsoft.com/office/powerpoint/2010/main" val="1688808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23</a:t>
            </a:fld>
            <a:endParaRPr lang="zh-CN" altLang="en-US"/>
          </a:p>
        </p:txBody>
      </p:sp>
    </p:spTree>
    <p:extLst>
      <p:ext uri="{BB962C8B-B14F-4D97-AF65-F5344CB8AC3E}">
        <p14:creationId xmlns:p14="http://schemas.microsoft.com/office/powerpoint/2010/main" val="101947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24</a:t>
            </a:fld>
            <a:endParaRPr lang="zh-CN" altLang="en-US"/>
          </a:p>
        </p:txBody>
      </p:sp>
    </p:spTree>
    <p:extLst>
      <p:ext uri="{BB962C8B-B14F-4D97-AF65-F5344CB8AC3E}">
        <p14:creationId xmlns:p14="http://schemas.microsoft.com/office/powerpoint/2010/main" val="205953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25</a:t>
            </a:fld>
            <a:endParaRPr lang="zh-CN" altLang="en-US"/>
          </a:p>
        </p:txBody>
      </p:sp>
    </p:spTree>
    <p:extLst>
      <p:ext uri="{BB962C8B-B14F-4D97-AF65-F5344CB8AC3E}">
        <p14:creationId xmlns:p14="http://schemas.microsoft.com/office/powerpoint/2010/main" val="133828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26</a:t>
            </a:fld>
            <a:endParaRPr lang="zh-CN" altLang="en-US"/>
          </a:p>
        </p:txBody>
      </p:sp>
    </p:spTree>
    <p:extLst>
      <p:ext uri="{BB962C8B-B14F-4D97-AF65-F5344CB8AC3E}">
        <p14:creationId xmlns:p14="http://schemas.microsoft.com/office/powerpoint/2010/main" val="199764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27</a:t>
            </a:fld>
            <a:endParaRPr lang="zh-CN" altLang="en-US"/>
          </a:p>
        </p:txBody>
      </p:sp>
    </p:spTree>
    <p:extLst>
      <p:ext uri="{BB962C8B-B14F-4D97-AF65-F5344CB8AC3E}">
        <p14:creationId xmlns:p14="http://schemas.microsoft.com/office/powerpoint/2010/main" val="2010558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28</a:t>
            </a:fld>
            <a:endParaRPr lang="zh-CN" altLang="en-US"/>
          </a:p>
        </p:txBody>
      </p:sp>
    </p:spTree>
    <p:extLst>
      <p:ext uri="{BB962C8B-B14F-4D97-AF65-F5344CB8AC3E}">
        <p14:creationId xmlns:p14="http://schemas.microsoft.com/office/powerpoint/2010/main" val="1114952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29</a:t>
            </a:fld>
            <a:endParaRPr lang="zh-CN" altLang="en-US"/>
          </a:p>
        </p:txBody>
      </p:sp>
    </p:spTree>
    <p:extLst>
      <p:ext uri="{BB962C8B-B14F-4D97-AF65-F5344CB8AC3E}">
        <p14:creationId xmlns:p14="http://schemas.microsoft.com/office/powerpoint/2010/main" val="4109053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30</a:t>
            </a:fld>
            <a:endParaRPr lang="zh-CN" altLang="en-US"/>
          </a:p>
        </p:txBody>
      </p:sp>
    </p:spTree>
    <p:extLst>
      <p:ext uri="{BB962C8B-B14F-4D97-AF65-F5344CB8AC3E}">
        <p14:creationId xmlns:p14="http://schemas.microsoft.com/office/powerpoint/2010/main" val="619208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31</a:t>
            </a:fld>
            <a:endParaRPr lang="zh-CN" altLang="en-US"/>
          </a:p>
        </p:txBody>
      </p:sp>
    </p:spTree>
    <p:extLst>
      <p:ext uri="{BB962C8B-B14F-4D97-AF65-F5344CB8AC3E}">
        <p14:creationId xmlns:p14="http://schemas.microsoft.com/office/powerpoint/2010/main" val="398741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zh-CN" altLang="en-US" dirty="0"/>
              <a:t> 例</a:t>
            </a:r>
            <a:r>
              <a:rPr lang="en-US" altLang="zh-CN" dirty="0"/>
              <a:t>1</a:t>
            </a:r>
            <a:r>
              <a:rPr lang="zh-CN" altLang="en-US" dirty="0"/>
              <a:t>：请输入一个学生成绩</a:t>
            </a:r>
            <a:r>
              <a:rPr lang="en-US" altLang="zh-CN" dirty="0"/>
              <a:t>n</a:t>
            </a:r>
            <a:r>
              <a:rPr lang="zh-CN" altLang="en-US" dirty="0"/>
              <a:t>，判断是否及格；</a:t>
            </a:r>
          </a:p>
          <a:p>
            <a:r>
              <a:rPr lang="zh-CN" altLang="en-US" dirty="0"/>
              <a:t> </a:t>
            </a:r>
            <a:r>
              <a:rPr lang="en-US" altLang="zh-CN" dirty="0"/>
              <a:t>(1)</a:t>
            </a:r>
            <a:r>
              <a:rPr lang="zh-CN" altLang="en-US" dirty="0"/>
              <a:t>、画流程图；</a:t>
            </a:r>
          </a:p>
          <a:p>
            <a:r>
              <a:rPr lang="zh-CN" altLang="en-US" dirty="0"/>
              <a:t> </a:t>
            </a:r>
            <a:r>
              <a:rPr lang="en-US" altLang="zh-CN" dirty="0"/>
              <a:t>(2)</a:t>
            </a:r>
            <a:r>
              <a:rPr lang="zh-CN" altLang="en-US" dirty="0"/>
              <a:t>、有效区域：</a:t>
            </a:r>
            <a:r>
              <a:rPr lang="en-US" altLang="zh-CN" dirty="0"/>
              <a:t>n[0,100]</a:t>
            </a:r>
            <a:r>
              <a:rPr lang="zh-CN" altLang="en-US" dirty="0"/>
              <a:t>；取值：</a:t>
            </a:r>
            <a:r>
              <a:rPr lang="en-US" altLang="zh-CN" dirty="0"/>
              <a:t>60</a:t>
            </a:r>
            <a:r>
              <a:rPr lang="zh-CN" altLang="en-US" dirty="0"/>
              <a:t>、</a:t>
            </a:r>
            <a:r>
              <a:rPr lang="en-US" altLang="zh-CN" dirty="0"/>
              <a:t>59.5</a:t>
            </a:r>
            <a:r>
              <a:rPr lang="zh-CN" altLang="en-US" dirty="0"/>
              <a:t>；</a:t>
            </a:r>
          </a:p>
          <a:p>
            <a:r>
              <a:rPr lang="zh-CN" altLang="en-US" dirty="0"/>
              <a:t> </a:t>
            </a:r>
            <a:r>
              <a:rPr lang="en-US" altLang="zh-CN" dirty="0"/>
              <a:t>(4)</a:t>
            </a:r>
            <a:r>
              <a:rPr lang="zh-CN" altLang="en-US" dirty="0"/>
              <a:t>、无效区域：</a:t>
            </a:r>
          </a:p>
          <a:p>
            <a:r>
              <a:rPr lang="zh-CN" altLang="en-US" dirty="0"/>
              <a:t>    </a:t>
            </a:r>
            <a:r>
              <a:rPr lang="en-US" altLang="zh-CN" dirty="0"/>
              <a:t>a</a:t>
            </a:r>
            <a:r>
              <a:rPr lang="zh-CN" altLang="en-US" dirty="0"/>
              <a:t>、非数值</a:t>
            </a:r>
            <a:r>
              <a:rPr lang="en-US" altLang="zh-CN" dirty="0"/>
              <a:t>-&gt;</a:t>
            </a:r>
            <a:r>
              <a:rPr lang="zh-CN" altLang="en-US" dirty="0"/>
              <a:t>细化无效－</a:t>
            </a:r>
            <a:r>
              <a:rPr lang="en-US" altLang="zh-CN" dirty="0"/>
              <a:t>&gt;</a:t>
            </a:r>
            <a:r>
              <a:rPr lang="zh-CN" altLang="en-US" dirty="0"/>
              <a:t>英文字符、中文字符、特殊字符、空；取值：</a:t>
            </a:r>
            <a:r>
              <a:rPr lang="en-US" altLang="zh-CN" dirty="0"/>
              <a:t>a</a:t>
            </a:r>
            <a:r>
              <a:rPr lang="zh-CN" altLang="en-US" dirty="0"/>
              <a:t>，中，*、</a:t>
            </a:r>
            <a:r>
              <a:rPr lang="en-US" altLang="zh-CN" dirty="0"/>
              <a:t>""</a:t>
            </a:r>
          </a:p>
          <a:p>
            <a:r>
              <a:rPr lang="en-US" altLang="zh-CN" dirty="0"/>
              <a:t>    b</a:t>
            </a:r>
            <a:r>
              <a:rPr lang="zh-CN" altLang="en-US" dirty="0"/>
              <a:t>、</a:t>
            </a:r>
            <a:r>
              <a:rPr lang="en-US" altLang="zh-CN" dirty="0"/>
              <a:t>n&lt;0</a:t>
            </a:r>
            <a:r>
              <a:rPr lang="zh-CN" altLang="en-US" dirty="0"/>
              <a:t>，</a:t>
            </a:r>
            <a:r>
              <a:rPr lang="en-US" altLang="zh-CN" dirty="0"/>
              <a:t>n&gt;100-&gt;</a:t>
            </a:r>
            <a:r>
              <a:rPr lang="zh-CN" altLang="en-US" dirty="0"/>
              <a:t>细化无效</a:t>
            </a:r>
            <a:r>
              <a:rPr lang="en-US" altLang="zh-CN" dirty="0"/>
              <a:t>-&gt;</a:t>
            </a:r>
            <a:r>
              <a:rPr lang="zh-CN" altLang="en-US" dirty="0"/>
              <a:t>取值：</a:t>
            </a:r>
            <a:r>
              <a:rPr lang="en-US" altLang="zh-CN" dirty="0"/>
              <a:t>-10</a:t>
            </a:r>
            <a:r>
              <a:rPr lang="zh-CN" altLang="en-US" dirty="0"/>
              <a:t>、－</a:t>
            </a:r>
            <a:r>
              <a:rPr lang="en-US" altLang="zh-CN" dirty="0"/>
              <a:t>0.99</a:t>
            </a:r>
            <a:r>
              <a:rPr lang="zh-CN" altLang="en-US" dirty="0"/>
              <a:t>、</a:t>
            </a:r>
            <a:r>
              <a:rPr lang="en-US" altLang="zh-CN" dirty="0"/>
              <a:t>101</a:t>
            </a:r>
            <a:r>
              <a:rPr lang="zh-CN" altLang="en-US" dirty="0"/>
              <a:t>、</a:t>
            </a:r>
            <a:r>
              <a:rPr lang="en-US" altLang="zh-CN" dirty="0"/>
              <a:t>100.1</a:t>
            </a:r>
          </a:p>
          <a:p>
            <a:r>
              <a:rPr lang="en-US" altLang="zh-CN" dirty="0"/>
              <a:t> (5)</a:t>
            </a:r>
            <a:r>
              <a:rPr lang="zh-CN" altLang="en-US" dirty="0"/>
              <a:t>、临界点：</a:t>
            </a:r>
            <a:r>
              <a:rPr lang="en-US" altLang="zh-CN" dirty="0"/>
              <a:t>0</a:t>
            </a:r>
            <a:r>
              <a:rPr lang="zh-CN" altLang="en-US" dirty="0"/>
              <a:t>、</a:t>
            </a:r>
            <a:r>
              <a:rPr lang="en-US" altLang="zh-CN" dirty="0"/>
              <a:t>60</a:t>
            </a:r>
            <a:r>
              <a:rPr lang="zh-CN" altLang="en-US" dirty="0"/>
              <a:t>、</a:t>
            </a:r>
            <a:r>
              <a:rPr lang="en-US" altLang="zh-CN" dirty="0"/>
              <a:t>100</a:t>
            </a:r>
            <a:r>
              <a:rPr lang="zh-CN" altLang="en-US" dirty="0"/>
              <a:t>；</a:t>
            </a:r>
          </a:p>
          <a:p>
            <a:r>
              <a:rPr lang="zh-CN" altLang="en-US" dirty="0"/>
              <a:t> </a:t>
            </a:r>
            <a:r>
              <a:rPr lang="en-US" altLang="zh-CN" dirty="0"/>
              <a:t>(6)</a:t>
            </a:r>
            <a:r>
              <a:rPr lang="zh-CN" altLang="en-US" dirty="0"/>
              <a:t>、取值：－</a:t>
            </a:r>
            <a:r>
              <a:rPr lang="en-US" altLang="zh-CN" dirty="0"/>
              <a:t>1</a:t>
            </a:r>
            <a:r>
              <a:rPr lang="zh-CN" altLang="en-US" dirty="0"/>
              <a:t>、</a:t>
            </a:r>
            <a:r>
              <a:rPr lang="en-US" altLang="zh-CN" dirty="0"/>
              <a:t>0</a:t>
            </a:r>
            <a:r>
              <a:rPr lang="zh-CN" altLang="en-US" dirty="0"/>
              <a:t>、</a:t>
            </a:r>
            <a:r>
              <a:rPr lang="en-US" altLang="zh-CN" dirty="0"/>
              <a:t>1</a:t>
            </a:r>
            <a:r>
              <a:rPr lang="zh-CN" altLang="en-US" dirty="0"/>
              <a:t>、</a:t>
            </a:r>
            <a:r>
              <a:rPr lang="en-US" altLang="zh-CN" dirty="0"/>
              <a:t>59.9</a:t>
            </a:r>
            <a:r>
              <a:rPr lang="zh-CN" altLang="en-US" dirty="0"/>
              <a:t>、</a:t>
            </a:r>
            <a:r>
              <a:rPr lang="en-US" altLang="zh-CN" dirty="0"/>
              <a:t>60</a:t>
            </a:r>
            <a:r>
              <a:rPr lang="zh-CN" altLang="en-US" dirty="0"/>
              <a:t>、</a:t>
            </a:r>
            <a:r>
              <a:rPr lang="en-US" altLang="zh-CN" dirty="0"/>
              <a:t>60.1</a:t>
            </a:r>
            <a:r>
              <a:rPr lang="zh-CN" altLang="en-US" dirty="0"/>
              <a:t>、</a:t>
            </a:r>
            <a:r>
              <a:rPr lang="en-US" altLang="zh-CN" dirty="0"/>
              <a:t>99</a:t>
            </a:r>
            <a:r>
              <a:rPr lang="zh-CN" altLang="en-US" dirty="0"/>
              <a:t>、</a:t>
            </a:r>
            <a:r>
              <a:rPr lang="en-US" altLang="zh-CN" dirty="0"/>
              <a:t>99.9</a:t>
            </a:r>
            <a:r>
              <a:rPr lang="zh-CN" altLang="en-US" dirty="0"/>
              <a:t>、</a:t>
            </a:r>
            <a:r>
              <a:rPr lang="en-US" altLang="zh-CN" dirty="0"/>
              <a:t>100</a:t>
            </a:r>
            <a:r>
              <a:rPr lang="zh-CN" altLang="en-US" dirty="0"/>
              <a:t>、</a:t>
            </a:r>
            <a:r>
              <a:rPr lang="en-US" altLang="zh-CN" dirty="0"/>
              <a:t>100.1</a:t>
            </a:r>
            <a:r>
              <a:rPr lang="zh-CN" altLang="en-US" dirty="0"/>
              <a:t>；</a:t>
            </a:r>
          </a:p>
          <a:p>
            <a:r>
              <a:rPr lang="zh-CN" altLang="en-US" dirty="0"/>
              <a:t> </a:t>
            </a:r>
            <a:r>
              <a:rPr lang="en-US" altLang="zh-CN" dirty="0"/>
              <a:t>(7)</a:t>
            </a:r>
            <a:r>
              <a:rPr lang="zh-CN" altLang="en-US" dirty="0"/>
              <a:t>、具体测试用例；</a:t>
            </a:r>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t>9</a:t>
            </a:fld>
            <a:endParaRPr lang="zh-CN" altLang="en-US"/>
          </a:p>
        </p:txBody>
      </p:sp>
    </p:spTree>
    <p:extLst>
      <p:ext uri="{BB962C8B-B14F-4D97-AF65-F5344CB8AC3E}">
        <p14:creationId xmlns:p14="http://schemas.microsoft.com/office/powerpoint/2010/main" val="74012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32</a:t>
            </a:fld>
            <a:endParaRPr lang="zh-CN" altLang="en-US"/>
          </a:p>
        </p:txBody>
      </p:sp>
    </p:spTree>
    <p:extLst>
      <p:ext uri="{BB962C8B-B14F-4D97-AF65-F5344CB8AC3E}">
        <p14:creationId xmlns:p14="http://schemas.microsoft.com/office/powerpoint/2010/main" val="137403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33</a:t>
            </a:fld>
            <a:endParaRPr lang="zh-CN" altLang="en-US"/>
          </a:p>
        </p:txBody>
      </p:sp>
    </p:spTree>
    <p:extLst>
      <p:ext uri="{BB962C8B-B14F-4D97-AF65-F5344CB8AC3E}">
        <p14:creationId xmlns:p14="http://schemas.microsoft.com/office/powerpoint/2010/main" val="258481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34</a:t>
            </a:fld>
            <a:endParaRPr lang="zh-CN" altLang="en-US"/>
          </a:p>
        </p:txBody>
      </p:sp>
    </p:spTree>
    <p:extLst>
      <p:ext uri="{BB962C8B-B14F-4D97-AF65-F5344CB8AC3E}">
        <p14:creationId xmlns:p14="http://schemas.microsoft.com/office/powerpoint/2010/main" val="3361266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35</a:t>
            </a:fld>
            <a:endParaRPr lang="zh-CN" altLang="en-US"/>
          </a:p>
        </p:txBody>
      </p:sp>
    </p:spTree>
    <p:extLst>
      <p:ext uri="{BB962C8B-B14F-4D97-AF65-F5344CB8AC3E}">
        <p14:creationId xmlns:p14="http://schemas.microsoft.com/office/powerpoint/2010/main" val="2237884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36</a:t>
            </a:fld>
            <a:endParaRPr lang="zh-CN" altLang="en-US"/>
          </a:p>
        </p:txBody>
      </p:sp>
    </p:spTree>
    <p:extLst>
      <p:ext uri="{BB962C8B-B14F-4D97-AF65-F5344CB8AC3E}">
        <p14:creationId xmlns:p14="http://schemas.microsoft.com/office/powerpoint/2010/main" val="4261159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37</a:t>
            </a:fld>
            <a:endParaRPr lang="zh-CN" altLang="en-US"/>
          </a:p>
        </p:txBody>
      </p:sp>
    </p:spTree>
    <p:extLst>
      <p:ext uri="{BB962C8B-B14F-4D97-AF65-F5344CB8AC3E}">
        <p14:creationId xmlns:p14="http://schemas.microsoft.com/office/powerpoint/2010/main" val="2062957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38</a:t>
            </a:fld>
            <a:endParaRPr lang="zh-CN" altLang="en-US"/>
          </a:p>
        </p:txBody>
      </p:sp>
    </p:spTree>
    <p:extLst>
      <p:ext uri="{BB962C8B-B14F-4D97-AF65-F5344CB8AC3E}">
        <p14:creationId xmlns:p14="http://schemas.microsoft.com/office/powerpoint/2010/main" val="3382707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39</a:t>
            </a:fld>
            <a:endParaRPr lang="zh-CN" altLang="en-US"/>
          </a:p>
        </p:txBody>
      </p:sp>
    </p:spTree>
    <p:extLst>
      <p:ext uri="{BB962C8B-B14F-4D97-AF65-F5344CB8AC3E}">
        <p14:creationId xmlns:p14="http://schemas.microsoft.com/office/powerpoint/2010/main" val="3946591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40</a:t>
            </a:fld>
            <a:endParaRPr lang="zh-CN" altLang="en-US"/>
          </a:p>
        </p:txBody>
      </p:sp>
    </p:spTree>
    <p:extLst>
      <p:ext uri="{BB962C8B-B14F-4D97-AF65-F5344CB8AC3E}">
        <p14:creationId xmlns:p14="http://schemas.microsoft.com/office/powerpoint/2010/main" val="3721763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41</a:t>
            </a:fld>
            <a:endParaRPr lang="zh-CN" altLang="en-US"/>
          </a:p>
        </p:txBody>
      </p:sp>
    </p:spTree>
    <p:extLst>
      <p:ext uri="{BB962C8B-B14F-4D97-AF65-F5344CB8AC3E}">
        <p14:creationId xmlns:p14="http://schemas.microsoft.com/office/powerpoint/2010/main" val="201460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t>10</a:t>
            </a:fld>
            <a:endParaRPr lang="zh-CN" altLang="en-US"/>
          </a:p>
        </p:txBody>
      </p:sp>
    </p:spTree>
    <p:extLst>
      <p:ext uri="{BB962C8B-B14F-4D97-AF65-F5344CB8AC3E}">
        <p14:creationId xmlns:p14="http://schemas.microsoft.com/office/powerpoint/2010/main" val="3089941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42</a:t>
            </a:fld>
            <a:endParaRPr lang="zh-CN" altLang="en-US"/>
          </a:p>
        </p:txBody>
      </p:sp>
    </p:spTree>
    <p:extLst>
      <p:ext uri="{BB962C8B-B14F-4D97-AF65-F5344CB8AC3E}">
        <p14:creationId xmlns:p14="http://schemas.microsoft.com/office/powerpoint/2010/main" val="442126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48</a:t>
            </a:fld>
            <a:endParaRPr lang="zh-CN" altLang="en-US"/>
          </a:p>
        </p:txBody>
      </p:sp>
    </p:spTree>
    <p:extLst>
      <p:ext uri="{BB962C8B-B14F-4D97-AF65-F5344CB8AC3E}">
        <p14:creationId xmlns:p14="http://schemas.microsoft.com/office/powerpoint/2010/main" val="2804939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49</a:t>
            </a:fld>
            <a:endParaRPr lang="zh-CN" altLang="en-US"/>
          </a:p>
        </p:txBody>
      </p:sp>
    </p:spTree>
    <p:extLst>
      <p:ext uri="{BB962C8B-B14F-4D97-AF65-F5344CB8AC3E}">
        <p14:creationId xmlns:p14="http://schemas.microsoft.com/office/powerpoint/2010/main" val="1271761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50</a:t>
            </a:fld>
            <a:endParaRPr lang="zh-CN" altLang="en-US"/>
          </a:p>
        </p:txBody>
      </p:sp>
    </p:spTree>
    <p:extLst>
      <p:ext uri="{BB962C8B-B14F-4D97-AF65-F5344CB8AC3E}">
        <p14:creationId xmlns:p14="http://schemas.microsoft.com/office/powerpoint/2010/main" val="3784904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51</a:t>
            </a:fld>
            <a:endParaRPr lang="zh-CN" altLang="en-US"/>
          </a:p>
        </p:txBody>
      </p:sp>
    </p:spTree>
    <p:extLst>
      <p:ext uri="{BB962C8B-B14F-4D97-AF65-F5344CB8AC3E}">
        <p14:creationId xmlns:p14="http://schemas.microsoft.com/office/powerpoint/2010/main" val="1532961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52</a:t>
            </a:fld>
            <a:endParaRPr lang="zh-CN" altLang="en-US"/>
          </a:p>
        </p:txBody>
      </p:sp>
    </p:spTree>
    <p:extLst>
      <p:ext uri="{BB962C8B-B14F-4D97-AF65-F5344CB8AC3E}">
        <p14:creationId xmlns:p14="http://schemas.microsoft.com/office/powerpoint/2010/main" val="6918146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0" dirty="0"/>
              <a:t>我们在编程时，一般都需要画程序的算法流程图，可以将这一思想应用到黑盒测试领域。算法流程图是针对程序的内部结构的，而黑盒测试的流程图是针对整个系统业务功能流程的。</a:t>
            </a:r>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53</a:t>
            </a:fld>
            <a:endParaRPr lang="zh-CN" altLang="en-US"/>
          </a:p>
        </p:txBody>
      </p:sp>
    </p:spTree>
    <p:extLst>
      <p:ext uri="{BB962C8B-B14F-4D97-AF65-F5344CB8AC3E}">
        <p14:creationId xmlns:p14="http://schemas.microsoft.com/office/powerpoint/2010/main" val="460237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1">
              <a:lnSpc>
                <a:spcPct val="140000"/>
              </a:lnSpc>
              <a:spcBef>
                <a:spcPts val="0"/>
              </a:spcBef>
            </a:pPr>
            <a:r>
              <a:rPr lang="en-US" altLang="zh-CN" b="0" dirty="0"/>
              <a:t>1</a:t>
            </a:r>
            <a:r>
              <a:rPr lang="zh-CN" altLang="en-US" b="0" dirty="0"/>
              <a:t>、</a:t>
            </a:r>
            <a:r>
              <a:rPr lang="zh-CN" altLang="zh-CN" b="0" dirty="0"/>
              <a:t>用户向</a:t>
            </a:r>
            <a:r>
              <a:rPr lang="en-US" altLang="zh-CN" b="0" dirty="0"/>
              <a:t>ATM</a:t>
            </a:r>
            <a:r>
              <a:rPr lang="zh-CN" altLang="zh-CN" b="0" dirty="0"/>
              <a:t>取款机中插入银行卡，若银行卡合法，取款机提示用户输入密码</a:t>
            </a:r>
            <a:r>
              <a:rPr lang="zh-CN" altLang="en-US" b="0" dirty="0"/>
              <a:t>；</a:t>
            </a:r>
            <a:r>
              <a:rPr lang="zh-CN" altLang="zh-CN" b="0" dirty="0"/>
              <a:t>若插入无效银行卡，取款机提示用户</a:t>
            </a:r>
            <a:r>
              <a:rPr lang="en-US" altLang="zh-CN" b="0" dirty="0"/>
              <a:t>“</a:t>
            </a:r>
            <a:r>
              <a:rPr lang="zh-CN" altLang="zh-CN" b="0" dirty="0"/>
              <a:t>银行卡无效</a:t>
            </a:r>
            <a:r>
              <a:rPr lang="en-US" altLang="zh-CN" b="0" dirty="0"/>
              <a:t>”</a:t>
            </a:r>
            <a:r>
              <a:rPr lang="zh-CN" altLang="zh-CN" b="0" dirty="0"/>
              <a:t>，并自动退卡。</a:t>
            </a:r>
          </a:p>
          <a:p>
            <a:pPr lvl="1">
              <a:lnSpc>
                <a:spcPct val="140000"/>
              </a:lnSpc>
              <a:spcBef>
                <a:spcPts val="0"/>
              </a:spcBef>
            </a:pPr>
            <a:r>
              <a:rPr lang="en-US" altLang="zh-CN" b="0" dirty="0"/>
              <a:t>2</a:t>
            </a:r>
            <a:r>
              <a:rPr lang="zh-CN" altLang="en-US" b="0" dirty="0"/>
              <a:t>、</a:t>
            </a:r>
            <a:r>
              <a:rPr lang="zh-CN" altLang="zh-CN" b="0" dirty="0"/>
              <a:t>用户输入银行卡密码，</a:t>
            </a:r>
            <a:r>
              <a:rPr lang="en-US" altLang="zh-CN" b="0" dirty="0"/>
              <a:t>ATM</a:t>
            </a:r>
            <a:r>
              <a:rPr lang="zh-CN" altLang="en-US" b="0" dirty="0"/>
              <a:t>机</a:t>
            </a:r>
            <a:r>
              <a:rPr lang="zh-CN" altLang="zh-CN" b="0" dirty="0"/>
              <a:t>将密码传至银行主机校验。若密码正确，</a:t>
            </a:r>
            <a:r>
              <a:rPr lang="en-US" altLang="zh-CN" b="0" dirty="0"/>
              <a:t>ATM</a:t>
            </a:r>
            <a:r>
              <a:rPr lang="zh-CN" altLang="zh-CN" b="0" dirty="0"/>
              <a:t>机提示用户输入取款金额</a:t>
            </a:r>
            <a:r>
              <a:rPr lang="zh-CN" altLang="en-US" b="0" dirty="0"/>
              <a:t>；</a:t>
            </a:r>
            <a:r>
              <a:rPr lang="zh-CN" altLang="zh-CN" b="0" dirty="0"/>
              <a:t>若密码错误，</a:t>
            </a:r>
            <a:r>
              <a:rPr lang="en-US" altLang="zh-CN" b="0" dirty="0"/>
              <a:t>ATM</a:t>
            </a:r>
            <a:r>
              <a:rPr lang="zh-CN" altLang="zh-CN" b="0" dirty="0"/>
              <a:t>机提示密码错误并退回输入密码界面。当三次输入密码错误时，自动退卡，锁卡。</a:t>
            </a:r>
            <a:r>
              <a:rPr lang="zh-CN" altLang="en-US" b="0" dirty="0"/>
              <a:t>并给出密码输入超过次数限制的提示。</a:t>
            </a:r>
            <a:endParaRPr lang="zh-CN" altLang="zh-CN" b="0" dirty="0"/>
          </a:p>
          <a:p>
            <a:pPr lvl="1">
              <a:lnSpc>
                <a:spcPct val="140000"/>
              </a:lnSpc>
              <a:spcBef>
                <a:spcPts val="0"/>
              </a:spcBef>
            </a:pPr>
            <a:r>
              <a:rPr lang="en-US" altLang="zh-CN" b="0" dirty="0"/>
              <a:t>3</a:t>
            </a:r>
            <a:r>
              <a:rPr lang="zh-CN" altLang="en-US" b="0" dirty="0"/>
              <a:t>、</a:t>
            </a:r>
            <a:r>
              <a:rPr lang="zh-CN" altLang="zh-CN" b="0" dirty="0"/>
              <a:t>用户输入取款金额，系统校验金额正确。即</a:t>
            </a:r>
            <a:r>
              <a:rPr lang="en-US" altLang="zh-CN" b="0" dirty="0"/>
              <a:t>ATM</a:t>
            </a:r>
            <a:r>
              <a:rPr lang="zh-CN" altLang="en-US" b="0" dirty="0"/>
              <a:t>机</a:t>
            </a:r>
            <a:r>
              <a:rPr lang="zh-CN" altLang="zh-CN" b="0" dirty="0"/>
              <a:t>余款大于用户取款金额。</a:t>
            </a:r>
            <a:r>
              <a:rPr lang="zh-CN" altLang="en-US" b="0" dirty="0"/>
              <a:t>则给出确认</a:t>
            </a:r>
            <a:r>
              <a:rPr lang="zh-CN" altLang="zh-CN" b="0" dirty="0"/>
              <a:t>取款金额</a:t>
            </a:r>
            <a:r>
              <a:rPr lang="zh-CN" altLang="en-US" b="0" dirty="0"/>
              <a:t>提示</a:t>
            </a:r>
            <a:r>
              <a:rPr lang="zh-CN" altLang="zh-CN" b="0" dirty="0"/>
              <a:t>。若用户输入取款金额不正确，</a:t>
            </a:r>
            <a:r>
              <a:rPr lang="zh-CN" altLang="en-US" b="0" dirty="0"/>
              <a:t>则</a:t>
            </a:r>
            <a:r>
              <a:rPr lang="zh-CN" altLang="zh-CN" b="0" dirty="0"/>
              <a:t>提示输入错误。</a:t>
            </a:r>
          </a:p>
          <a:p>
            <a:pPr lvl="1">
              <a:lnSpc>
                <a:spcPct val="140000"/>
              </a:lnSpc>
              <a:spcBef>
                <a:spcPts val="0"/>
              </a:spcBef>
            </a:pPr>
            <a:r>
              <a:rPr lang="en-US" altLang="zh-CN" b="0" dirty="0"/>
              <a:t>4</a:t>
            </a:r>
            <a:r>
              <a:rPr lang="zh-CN" altLang="en-US" b="0" dirty="0"/>
              <a:t>、</a:t>
            </a:r>
            <a:r>
              <a:rPr lang="zh-CN" altLang="zh-CN" b="0" dirty="0"/>
              <a:t>系统同步银行主机，点钞票，输出给用户并减去用户卡中相应数目的存款金额。若卡内余额小于用户取款金额，则提示：</a:t>
            </a:r>
            <a:r>
              <a:rPr lang="en-US" altLang="zh-CN" b="0" dirty="0"/>
              <a:t>“</a:t>
            </a:r>
            <a:r>
              <a:rPr lang="zh-CN" altLang="zh-CN" b="0" dirty="0"/>
              <a:t>余额不足！</a:t>
            </a:r>
            <a:r>
              <a:rPr lang="en-US" altLang="zh-CN" b="0" dirty="0"/>
              <a:t>”</a:t>
            </a:r>
            <a:r>
              <a:rPr lang="zh-CN" altLang="zh-CN" b="0" dirty="0"/>
              <a:t>，并退回输入取款金额界面。若取款机与银行主机通信超时、通信中断、传输错误等情况，提示：</a:t>
            </a:r>
            <a:r>
              <a:rPr lang="en-US" altLang="zh-CN" b="0" dirty="0"/>
              <a:t>“</a:t>
            </a:r>
            <a:r>
              <a:rPr lang="zh-CN" altLang="zh-CN" b="0" dirty="0"/>
              <a:t>连接超时，本次操作取消</a:t>
            </a:r>
            <a:r>
              <a:rPr lang="en-US" altLang="zh-CN" b="0" dirty="0"/>
              <a:t>”</a:t>
            </a:r>
            <a:r>
              <a:rPr lang="zh-CN" altLang="zh-CN" b="0" dirty="0"/>
              <a:t>。若主机已经做了</a:t>
            </a:r>
            <a:r>
              <a:rPr lang="zh-CN" altLang="en-US" b="0" dirty="0"/>
              <a:t>数据库</a:t>
            </a:r>
            <a:r>
              <a:rPr lang="zh-CN" altLang="zh-CN" b="0" dirty="0"/>
              <a:t>操作，减去了用户存款余额，则要做回退操作。</a:t>
            </a:r>
          </a:p>
          <a:p>
            <a:pPr lvl="1">
              <a:lnSpc>
                <a:spcPct val="140000"/>
              </a:lnSpc>
              <a:spcBef>
                <a:spcPts val="0"/>
              </a:spcBef>
            </a:pPr>
            <a:r>
              <a:rPr lang="en-US" altLang="zh-CN" b="0" dirty="0"/>
              <a:t>5</a:t>
            </a:r>
            <a:r>
              <a:rPr lang="zh-CN" altLang="en-US" b="0" dirty="0"/>
              <a:t>、</a:t>
            </a:r>
            <a:r>
              <a:rPr lang="zh-CN" altLang="zh-CN" b="0" dirty="0"/>
              <a:t>用户取款，银行卡退卡。用户拔出银行卡。取款机恢复初始界面。正常取款操作结束。若用户未按时拿走取出的钱款、用户未按时拔出银行卡，则取款机做相应异常处理操作。</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zh-CN" b="0" dirty="0"/>
              <a:t>此处为分析方便忽略输入取款金额错误的各种情况下的异常流程处理，降低分析的复杂度。</a:t>
            </a:r>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55</a:t>
            </a:fld>
            <a:endParaRPr lang="zh-CN" altLang="en-US"/>
          </a:p>
        </p:txBody>
      </p:sp>
    </p:spTree>
    <p:extLst>
      <p:ext uri="{BB962C8B-B14F-4D97-AF65-F5344CB8AC3E}">
        <p14:creationId xmlns:p14="http://schemas.microsoft.com/office/powerpoint/2010/main" val="4106378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zh-CN" altLang="en-US" dirty="0"/>
              <a:t>这个业务流程中，只描述了正常流程。异常流程未做描述，是为了分析方便。</a:t>
            </a:r>
            <a:endParaRPr lang="en-US" altLang="zh-CN" dirty="0"/>
          </a:p>
          <a:p>
            <a:r>
              <a:rPr lang="zh-CN" altLang="en-US" dirty="0"/>
              <a:t>实际中异常流程必须在业务流程图中描述清楚状态、分支等。</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56</a:t>
            </a:fld>
            <a:endParaRPr lang="zh-CN" altLang="en-US"/>
          </a:p>
        </p:txBody>
      </p:sp>
    </p:spTree>
    <p:extLst>
      <p:ext uri="{BB962C8B-B14F-4D97-AF65-F5344CB8AC3E}">
        <p14:creationId xmlns:p14="http://schemas.microsoft.com/office/powerpoint/2010/main" val="714660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57</a:t>
            </a:fld>
            <a:endParaRPr lang="zh-CN" altLang="en-US"/>
          </a:p>
        </p:txBody>
      </p:sp>
    </p:spTree>
    <p:extLst>
      <p:ext uri="{BB962C8B-B14F-4D97-AF65-F5344CB8AC3E}">
        <p14:creationId xmlns:p14="http://schemas.microsoft.com/office/powerpoint/2010/main" val="3501882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 例</a:t>
            </a:r>
            <a:r>
              <a:rPr lang="en-US" altLang="zh-CN" dirty="0"/>
              <a:t>2</a:t>
            </a:r>
            <a:r>
              <a:rPr lang="zh-CN" altLang="en-US" dirty="0"/>
              <a:t>：修改手机银行登录密码，密码须字母与数字组合，且两次输入相同，密码长度不小于</a:t>
            </a:r>
            <a:r>
              <a:rPr lang="en-US" altLang="zh-CN" dirty="0"/>
              <a:t>8</a:t>
            </a:r>
            <a:r>
              <a:rPr lang="zh-CN" altLang="en-US" dirty="0"/>
              <a:t>；</a:t>
            </a:r>
          </a:p>
          <a:p>
            <a:r>
              <a:rPr lang="zh-CN" altLang="en-US" dirty="0"/>
              <a:t> </a:t>
            </a:r>
            <a:r>
              <a:rPr lang="en-US" altLang="zh-CN" dirty="0"/>
              <a:t>(1)</a:t>
            </a:r>
            <a:r>
              <a:rPr lang="zh-CN" altLang="en-US" dirty="0"/>
              <a:t>、画流程图；</a:t>
            </a:r>
          </a:p>
          <a:p>
            <a:r>
              <a:rPr lang="zh-CN" altLang="en-US" dirty="0"/>
              <a:t> </a:t>
            </a:r>
            <a:r>
              <a:rPr lang="en-US" altLang="zh-CN" dirty="0"/>
              <a:t>(2)</a:t>
            </a:r>
            <a:r>
              <a:rPr lang="zh-CN" altLang="en-US" dirty="0"/>
              <a:t>、有效区域：字母与数字组合；取值：</a:t>
            </a:r>
            <a:r>
              <a:rPr lang="en-US" altLang="zh-CN" dirty="0"/>
              <a:t>abcd1234</a:t>
            </a:r>
            <a:r>
              <a:rPr lang="zh-CN" altLang="en-US" dirty="0"/>
              <a:t>，</a:t>
            </a:r>
            <a:r>
              <a:rPr lang="en-US" altLang="zh-CN" dirty="0"/>
              <a:t>123456ab</a:t>
            </a:r>
            <a:r>
              <a:rPr lang="zh-CN" altLang="en-US" dirty="0"/>
              <a:t>，</a:t>
            </a:r>
            <a:r>
              <a:rPr lang="en-US" altLang="zh-CN" dirty="0"/>
              <a:t>a123456b</a:t>
            </a:r>
            <a:r>
              <a:rPr lang="zh-CN" altLang="en-US" dirty="0"/>
              <a:t>；</a:t>
            </a:r>
          </a:p>
          <a:p>
            <a:r>
              <a:rPr lang="zh-CN" altLang="en-US" dirty="0"/>
              <a:t> </a:t>
            </a:r>
            <a:r>
              <a:rPr lang="en-US" altLang="zh-CN" dirty="0"/>
              <a:t>(3)</a:t>
            </a:r>
            <a:r>
              <a:rPr lang="zh-CN" altLang="en-US" dirty="0"/>
              <a:t>、无效区域：非字母与数字组合</a:t>
            </a:r>
            <a:r>
              <a:rPr lang="en-US" altLang="zh-CN" dirty="0"/>
              <a:t>-&gt;</a:t>
            </a:r>
            <a:r>
              <a:rPr lang="zh-CN" altLang="en-US" dirty="0"/>
              <a:t>细化无效－</a:t>
            </a:r>
            <a:r>
              <a:rPr lang="en-US" altLang="zh-CN" dirty="0"/>
              <a:t>&gt;</a:t>
            </a:r>
            <a:r>
              <a:rPr lang="zh-CN" altLang="en-US" dirty="0"/>
              <a:t>纯字母、纯数字、包含（特殊符号、中字、标点符号）、空；取值：</a:t>
            </a:r>
            <a:r>
              <a:rPr lang="en-US" altLang="zh-CN" dirty="0" err="1"/>
              <a:t>abcdefgh</a:t>
            </a:r>
            <a:r>
              <a:rPr lang="zh-CN" altLang="en-US" dirty="0"/>
              <a:t>、</a:t>
            </a:r>
            <a:r>
              <a:rPr lang="en-US" altLang="zh-CN" dirty="0"/>
              <a:t>12345678</a:t>
            </a:r>
            <a:r>
              <a:rPr lang="zh-CN" altLang="en-US" dirty="0"/>
              <a:t>、</a:t>
            </a:r>
            <a:r>
              <a:rPr lang="en-US" altLang="zh-CN" dirty="0"/>
              <a:t>&amp;*%$#@!.</a:t>
            </a:r>
            <a:r>
              <a:rPr lang="zh-CN" altLang="en-US" dirty="0"/>
              <a:t>、是不是这样的夜晚、</a:t>
            </a:r>
            <a:r>
              <a:rPr lang="en-US" altLang="zh-CN" dirty="0"/>
              <a:t>""</a:t>
            </a:r>
          </a:p>
          <a:p>
            <a:r>
              <a:rPr lang="en-US" altLang="zh-CN" dirty="0"/>
              <a:t> (4)</a:t>
            </a:r>
            <a:r>
              <a:rPr lang="zh-CN" altLang="en-US" dirty="0"/>
              <a:t>、临界点：长度</a:t>
            </a:r>
            <a:r>
              <a:rPr lang="en-US" altLang="zh-CN" dirty="0"/>
              <a:t>8</a:t>
            </a:r>
            <a:r>
              <a:rPr lang="zh-CN" altLang="en-US" dirty="0"/>
              <a:t>；</a:t>
            </a:r>
          </a:p>
          <a:p>
            <a:r>
              <a:rPr lang="zh-CN" altLang="en-US" dirty="0"/>
              <a:t> </a:t>
            </a:r>
            <a:r>
              <a:rPr lang="en-US" altLang="zh-CN" dirty="0"/>
              <a:t>(5)</a:t>
            </a:r>
            <a:r>
              <a:rPr lang="zh-CN" altLang="en-US" dirty="0"/>
              <a:t>、取值：</a:t>
            </a:r>
            <a:r>
              <a:rPr lang="en-US" altLang="zh-CN" dirty="0"/>
              <a:t>abcd123</a:t>
            </a:r>
            <a:r>
              <a:rPr lang="zh-CN" altLang="en-US" dirty="0"/>
              <a:t>，</a:t>
            </a:r>
            <a:r>
              <a:rPr lang="en-US" altLang="zh-CN" dirty="0"/>
              <a:t>abcd1234</a:t>
            </a:r>
            <a:r>
              <a:rPr lang="zh-CN" altLang="en-US" dirty="0"/>
              <a:t>、</a:t>
            </a:r>
            <a:r>
              <a:rPr lang="en-US" altLang="zh-CN" dirty="0"/>
              <a:t>abcd12345</a:t>
            </a:r>
            <a:r>
              <a:rPr lang="zh-CN" altLang="en-US" dirty="0"/>
              <a:t>；</a:t>
            </a:r>
          </a:p>
          <a:p>
            <a:r>
              <a:rPr lang="zh-CN" altLang="en-US" dirty="0"/>
              <a:t> </a:t>
            </a:r>
            <a:r>
              <a:rPr lang="en-US" altLang="zh-CN" dirty="0"/>
              <a:t>(4)</a:t>
            </a:r>
            <a:r>
              <a:rPr lang="zh-CN" altLang="en-US" dirty="0"/>
              <a:t>、具体测试用例；</a:t>
            </a:r>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t>11</a:t>
            </a:fld>
            <a:endParaRPr lang="zh-CN" altLang="en-US"/>
          </a:p>
        </p:txBody>
      </p:sp>
    </p:spTree>
    <p:extLst>
      <p:ext uri="{BB962C8B-B14F-4D97-AF65-F5344CB8AC3E}">
        <p14:creationId xmlns:p14="http://schemas.microsoft.com/office/powerpoint/2010/main" val="16173301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59</a:t>
            </a:fld>
            <a:endParaRPr lang="zh-CN" altLang="en-US"/>
          </a:p>
        </p:txBody>
      </p:sp>
    </p:spTree>
    <p:extLst>
      <p:ext uri="{BB962C8B-B14F-4D97-AF65-F5344CB8AC3E}">
        <p14:creationId xmlns:p14="http://schemas.microsoft.com/office/powerpoint/2010/main" val="2101338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zh-CN" altLang="en-US" dirty="0"/>
              <a:t>测试本质上并不是一门非常严谨的课程，测试人员的经验也直觉能对这种不严谨性作出很好的补充。</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60</a:t>
            </a:fld>
            <a:endParaRPr lang="zh-CN" altLang="en-US"/>
          </a:p>
        </p:txBody>
      </p:sp>
    </p:spTree>
    <p:extLst>
      <p:ext uri="{BB962C8B-B14F-4D97-AF65-F5344CB8AC3E}">
        <p14:creationId xmlns:p14="http://schemas.microsoft.com/office/powerpoint/2010/main" val="1014678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14</a:t>
            </a:fld>
            <a:endParaRPr lang="zh-CN" altLang="en-US"/>
          </a:p>
        </p:txBody>
      </p:sp>
    </p:spTree>
    <p:extLst>
      <p:ext uri="{BB962C8B-B14F-4D97-AF65-F5344CB8AC3E}">
        <p14:creationId xmlns:p14="http://schemas.microsoft.com/office/powerpoint/2010/main" val="60613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比如：某一食堂饭卡自动充值系统，投币方式有：</a:t>
            </a:r>
            <a:r>
              <a:rPr lang="en-US" altLang="zh-CN" dirty="0"/>
              <a:t>50</a:t>
            </a:r>
            <a:r>
              <a:rPr lang="zh-CN" altLang="en-US" dirty="0"/>
              <a:t>元，</a:t>
            </a:r>
            <a:r>
              <a:rPr lang="en-US" altLang="zh-CN" dirty="0"/>
              <a:t>100</a:t>
            </a:r>
            <a:r>
              <a:rPr lang="zh-CN" altLang="en-US" dirty="0"/>
              <a:t>元两种</a:t>
            </a:r>
            <a:endParaRPr lang="en-US" altLang="zh-CN" dirty="0"/>
          </a:p>
          <a:p>
            <a:r>
              <a:rPr lang="zh-CN" altLang="en-US" dirty="0"/>
              <a:t>充值金额有</a:t>
            </a:r>
            <a:r>
              <a:rPr lang="en-US" altLang="zh-CN" dirty="0"/>
              <a:t>50</a:t>
            </a:r>
            <a:r>
              <a:rPr lang="zh-CN" altLang="en-US" dirty="0"/>
              <a:t>元，</a:t>
            </a:r>
            <a:r>
              <a:rPr lang="en-US" altLang="zh-CN" dirty="0"/>
              <a:t>100</a:t>
            </a:r>
            <a:r>
              <a:rPr lang="zh-CN" altLang="en-US" dirty="0"/>
              <a:t>元两种</a:t>
            </a:r>
            <a:endParaRPr lang="en-US" altLang="zh-CN" dirty="0"/>
          </a:p>
          <a:p>
            <a:r>
              <a:rPr lang="zh-CN" altLang="en-US" dirty="0"/>
              <a:t>结果：充值成功，无找零。</a:t>
            </a:r>
            <a:r>
              <a:rPr lang="en-US" altLang="zh-CN" dirty="0"/>
              <a:t>——</a:t>
            </a:r>
            <a:r>
              <a:rPr lang="zh-CN" altLang="en-US" dirty="0"/>
              <a:t>充值成功，找零</a:t>
            </a:r>
            <a:r>
              <a:rPr lang="en-US" altLang="zh-CN" dirty="0"/>
              <a:t>50</a:t>
            </a:r>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15</a:t>
            </a:fld>
            <a:endParaRPr lang="zh-CN" altLang="en-US"/>
          </a:p>
        </p:txBody>
      </p:sp>
    </p:spTree>
    <p:extLst>
      <p:ext uri="{BB962C8B-B14F-4D97-AF65-F5344CB8AC3E}">
        <p14:creationId xmlns:p14="http://schemas.microsoft.com/office/powerpoint/2010/main" val="986291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0"/>
            <a:r>
              <a:rPr lang="zh-CN" altLang="en-US" b="0" dirty="0"/>
              <a:t>恒等：若原因出现，则结果出现；若原因不出现，则结果不出现。</a:t>
            </a:r>
          </a:p>
          <a:p>
            <a:pPr lvl="0"/>
            <a:r>
              <a:rPr lang="zh-CN" altLang="en-US" b="0" dirty="0"/>
              <a:t>非</a:t>
            </a:r>
            <a:r>
              <a:rPr lang="en-US" altLang="zh-CN" b="0" dirty="0"/>
              <a:t>(</a:t>
            </a:r>
            <a:r>
              <a:rPr lang="zh-CN" altLang="en-US" b="0" dirty="0"/>
              <a:t>～</a:t>
            </a:r>
            <a:r>
              <a:rPr lang="en-US" altLang="zh-CN" b="0" dirty="0"/>
              <a:t>)</a:t>
            </a:r>
            <a:r>
              <a:rPr lang="zh-CN" altLang="en-US" b="0" dirty="0"/>
              <a:t>：若原因出现，则结果不出现；若原因不出现，则结果出现。</a:t>
            </a:r>
          </a:p>
          <a:p>
            <a:pPr lvl="0"/>
            <a:r>
              <a:rPr lang="zh-CN" altLang="en-US" b="0" dirty="0"/>
              <a:t>或</a:t>
            </a:r>
            <a:r>
              <a:rPr lang="en-US" altLang="zh-CN" b="0" dirty="0"/>
              <a:t>(</a:t>
            </a:r>
            <a:r>
              <a:rPr lang="zh-CN" altLang="en-US" b="0" dirty="0"/>
              <a:t>∨</a:t>
            </a:r>
            <a:r>
              <a:rPr lang="en-US" altLang="zh-CN" b="0" dirty="0"/>
              <a:t>)</a:t>
            </a:r>
            <a:r>
              <a:rPr lang="zh-CN" altLang="en-US" b="0" dirty="0"/>
              <a:t>：若几个原因中有一个出现，则结果出现；若几个原因都不出现，则结果不出现。即：</a:t>
            </a:r>
            <a:r>
              <a:rPr lang="en-US" altLang="zh-CN" b="0" dirty="0"/>
              <a:t>c1</a:t>
            </a:r>
            <a:r>
              <a:rPr lang="zh-CN" altLang="en-US" b="0" dirty="0"/>
              <a:t>、</a:t>
            </a:r>
            <a:r>
              <a:rPr lang="en-US" altLang="zh-CN" b="0" dirty="0"/>
              <a:t>c2</a:t>
            </a:r>
            <a:r>
              <a:rPr lang="zh-CN" altLang="en-US" b="0" dirty="0"/>
              <a:t>、</a:t>
            </a:r>
            <a:r>
              <a:rPr lang="en-US" altLang="zh-CN" b="0" dirty="0"/>
              <a:t>c3</a:t>
            </a:r>
            <a:r>
              <a:rPr lang="zh-CN" altLang="en-US" b="0" dirty="0"/>
              <a:t>三个原因不会同时成立，最多有一个可能成立。</a:t>
            </a:r>
          </a:p>
          <a:p>
            <a:pPr lvl="0"/>
            <a:r>
              <a:rPr lang="zh-CN" altLang="en-US" b="0" dirty="0"/>
              <a:t>与</a:t>
            </a:r>
            <a:r>
              <a:rPr lang="en-US" altLang="zh-CN" b="0" dirty="0"/>
              <a:t>(</a:t>
            </a:r>
            <a:r>
              <a:rPr lang="zh-CN" altLang="en-US" b="0" dirty="0"/>
              <a:t>∧</a:t>
            </a:r>
            <a:r>
              <a:rPr lang="en-US" altLang="zh-CN" b="0" dirty="0"/>
              <a:t>)</a:t>
            </a:r>
            <a:r>
              <a:rPr lang="zh-CN" altLang="en-US" b="0" dirty="0"/>
              <a:t>：若几个原因都出现，结果才出现；若其中有一个原因不出现，则结果不出现。</a:t>
            </a:r>
          </a:p>
        </p:txBody>
      </p:sp>
      <p:sp>
        <p:nvSpPr>
          <p:cNvPr id="4" name="灯片编号占位符 3"/>
          <p:cNvSpPr>
            <a:spLocks noGrp="1"/>
          </p:cNvSpPr>
          <p:nvPr>
            <p:ph type="sldNum" sz="quarter" idx="10"/>
          </p:nvPr>
        </p:nvSpPr>
        <p:spPr/>
        <p:txBody>
          <a:bodyPr/>
          <a:lstStyle/>
          <a:p>
            <a:fld id="{665ECEE6-8F8C-4449-953F-0765469ED670}" type="slidenum">
              <a:rPr lang="zh-CN" altLang="en-US" smtClean="0"/>
              <a:t>17</a:t>
            </a:fld>
            <a:endParaRPr lang="zh-CN" altLang="en-US"/>
          </a:p>
        </p:txBody>
      </p:sp>
    </p:spTree>
    <p:extLst>
      <p:ext uri="{BB962C8B-B14F-4D97-AF65-F5344CB8AC3E}">
        <p14:creationId xmlns:p14="http://schemas.microsoft.com/office/powerpoint/2010/main" val="373857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zh-CN" altLang="en-US" dirty="0"/>
              <a:t>互斥（</a:t>
            </a:r>
            <a:r>
              <a:rPr lang="en-US" altLang="zh-CN" dirty="0"/>
              <a:t>E</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三个原因不会同时成立，最多有一个可能成立</a:t>
            </a:r>
          </a:p>
          <a:p>
            <a:r>
              <a:rPr lang="en-US" altLang="zh-CN" dirty="0"/>
              <a:t>a</a:t>
            </a:r>
            <a:r>
              <a:rPr lang="zh-CN" altLang="en-US" dirty="0"/>
              <a:t>、</a:t>
            </a:r>
            <a:r>
              <a:rPr lang="en-US" altLang="zh-CN" dirty="0"/>
              <a:t>b</a:t>
            </a:r>
            <a:r>
              <a:rPr lang="zh-CN" altLang="en-US" dirty="0"/>
              <a:t>、</a:t>
            </a:r>
            <a:r>
              <a:rPr lang="en-US" altLang="zh-CN" dirty="0"/>
              <a:t>c</a:t>
            </a:r>
            <a:r>
              <a:rPr lang="zh-CN" altLang="en-US" dirty="0"/>
              <a:t>不同时为</a:t>
            </a:r>
            <a:r>
              <a:rPr lang="en-US" altLang="zh-CN" dirty="0"/>
              <a:t>1</a:t>
            </a:r>
            <a:r>
              <a:rPr lang="zh-CN" altLang="en-US" dirty="0"/>
              <a:t>，即</a:t>
            </a:r>
            <a:r>
              <a:rPr lang="en-US" altLang="zh-CN" dirty="0" err="1"/>
              <a:t>a,b,c</a:t>
            </a:r>
            <a:r>
              <a:rPr lang="zh-CN" altLang="en-US" dirty="0"/>
              <a:t>中至多只有一个</a:t>
            </a:r>
            <a:r>
              <a:rPr lang="en-US" altLang="zh-CN" dirty="0"/>
              <a:t>1</a:t>
            </a:r>
          </a:p>
          <a:p>
            <a:endParaRPr lang="en-US" altLang="zh-CN" dirty="0"/>
          </a:p>
          <a:p>
            <a:r>
              <a:rPr lang="zh-CN" altLang="en-US" dirty="0"/>
              <a:t>包含（</a:t>
            </a:r>
            <a:r>
              <a:rPr lang="en-US" altLang="zh-CN" dirty="0"/>
              <a:t>I</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这</a:t>
            </a:r>
            <a:r>
              <a:rPr lang="en-US" altLang="zh-CN" dirty="0"/>
              <a:t>3</a:t>
            </a:r>
            <a:r>
              <a:rPr lang="zh-CN" altLang="en-US" dirty="0"/>
              <a:t>个原因中至少有一个必须成立</a:t>
            </a:r>
          </a:p>
          <a:p>
            <a:r>
              <a:rPr lang="en-US" altLang="zh-CN" dirty="0"/>
              <a:t>a</a:t>
            </a:r>
            <a:r>
              <a:rPr lang="zh-CN" altLang="en-US" dirty="0"/>
              <a:t>、</a:t>
            </a:r>
            <a:r>
              <a:rPr lang="en-US" altLang="zh-CN" dirty="0"/>
              <a:t>b</a:t>
            </a:r>
            <a:r>
              <a:rPr lang="zh-CN" altLang="en-US" dirty="0"/>
              <a:t>、</a:t>
            </a:r>
            <a:r>
              <a:rPr lang="en-US" altLang="zh-CN" dirty="0"/>
              <a:t>c</a:t>
            </a:r>
            <a:r>
              <a:rPr lang="zh-CN" altLang="en-US" dirty="0"/>
              <a:t>至少有一个</a:t>
            </a:r>
            <a:r>
              <a:rPr lang="en-US" altLang="zh-CN" dirty="0"/>
              <a:t>1</a:t>
            </a:r>
            <a:r>
              <a:rPr lang="zh-CN" altLang="en-US" dirty="0"/>
              <a:t>，即</a:t>
            </a:r>
            <a:r>
              <a:rPr lang="en-US" altLang="zh-CN" dirty="0"/>
              <a:t>a</a:t>
            </a:r>
            <a:r>
              <a:rPr lang="zh-CN" altLang="en-US" dirty="0"/>
              <a:t>，</a:t>
            </a:r>
            <a:r>
              <a:rPr lang="en-US" altLang="zh-CN" dirty="0"/>
              <a:t>b</a:t>
            </a:r>
            <a:r>
              <a:rPr lang="zh-CN" altLang="en-US" dirty="0"/>
              <a:t>，</a:t>
            </a:r>
            <a:r>
              <a:rPr lang="en-US" altLang="zh-CN" dirty="0"/>
              <a:t>c</a:t>
            </a:r>
            <a:r>
              <a:rPr lang="zh-CN" altLang="en-US" dirty="0"/>
              <a:t>中不能同时为</a:t>
            </a:r>
            <a:r>
              <a:rPr lang="en-US" altLang="zh-CN" dirty="0"/>
              <a:t>0</a:t>
            </a:r>
          </a:p>
          <a:p>
            <a:endParaRPr lang="en-US" altLang="zh-CN" dirty="0"/>
          </a:p>
          <a:p>
            <a:r>
              <a:rPr lang="zh-CN" altLang="en-US" dirty="0"/>
              <a:t>唯一（</a:t>
            </a:r>
            <a:r>
              <a:rPr lang="en-US" altLang="zh-CN" dirty="0"/>
              <a:t>O</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中必须有一个成立，且仅有一个成立</a:t>
            </a:r>
            <a:endParaRPr lang="en-US" altLang="zh-CN" dirty="0"/>
          </a:p>
          <a:p>
            <a:endParaRPr lang="zh-CN" altLang="en-US" dirty="0"/>
          </a:p>
          <a:p>
            <a:r>
              <a:rPr lang="zh-CN" altLang="en-US" dirty="0"/>
              <a:t>要求（</a:t>
            </a:r>
            <a:r>
              <a:rPr lang="en-US" altLang="zh-CN" dirty="0"/>
              <a:t>R</a:t>
            </a:r>
            <a:r>
              <a:rPr lang="zh-CN" altLang="en-US" dirty="0"/>
              <a:t>）含义：表示当</a:t>
            </a:r>
            <a:r>
              <a:rPr lang="en-US" altLang="zh-CN" dirty="0"/>
              <a:t>a</a:t>
            </a:r>
            <a:r>
              <a:rPr lang="zh-CN" altLang="en-US" dirty="0"/>
              <a:t>出现时，</a:t>
            </a:r>
            <a:r>
              <a:rPr lang="en-US" altLang="zh-CN" dirty="0"/>
              <a:t>b</a:t>
            </a:r>
            <a:r>
              <a:rPr lang="zh-CN" altLang="en-US" dirty="0"/>
              <a:t>必须也出现</a:t>
            </a:r>
          </a:p>
          <a:p>
            <a:r>
              <a:rPr lang="zh-CN" altLang="en-US" dirty="0"/>
              <a:t>若</a:t>
            </a:r>
            <a:r>
              <a:rPr lang="en-US" altLang="zh-CN" dirty="0"/>
              <a:t>a=1</a:t>
            </a:r>
            <a:r>
              <a:rPr lang="zh-CN" altLang="en-US" dirty="0"/>
              <a:t>，则</a:t>
            </a:r>
            <a:r>
              <a:rPr lang="en-US" altLang="zh-CN" dirty="0"/>
              <a:t>b</a:t>
            </a:r>
            <a:r>
              <a:rPr lang="zh-CN" altLang="en-US" dirty="0"/>
              <a:t>必须为</a:t>
            </a:r>
            <a:r>
              <a:rPr lang="en-US" altLang="zh-CN" dirty="0"/>
              <a:t>1</a:t>
            </a:r>
            <a:r>
              <a:rPr lang="zh-CN" altLang="en-US" dirty="0"/>
              <a:t>。即不可能</a:t>
            </a:r>
            <a:r>
              <a:rPr lang="en-US" altLang="zh-CN" dirty="0"/>
              <a:t>a=1</a:t>
            </a:r>
            <a:r>
              <a:rPr lang="zh-CN" altLang="en-US" dirty="0"/>
              <a:t>且</a:t>
            </a:r>
            <a:r>
              <a:rPr lang="en-US" altLang="zh-CN" dirty="0"/>
              <a:t>b=0</a:t>
            </a:r>
          </a:p>
          <a:p>
            <a:endParaRPr lang="en-US" altLang="zh-CN" dirty="0"/>
          </a:p>
          <a:p>
            <a:r>
              <a:rPr lang="zh-CN" altLang="en-US" dirty="0"/>
              <a:t>屏蔽（</a:t>
            </a:r>
            <a:r>
              <a:rPr lang="en-US" altLang="zh-CN" dirty="0"/>
              <a:t>M</a:t>
            </a:r>
            <a:r>
              <a:rPr lang="zh-CN" altLang="en-US" dirty="0"/>
              <a:t>）含义：</a:t>
            </a:r>
          </a:p>
          <a:p>
            <a:r>
              <a:rPr lang="zh-CN" altLang="en-US" dirty="0"/>
              <a:t>若</a:t>
            </a:r>
            <a:r>
              <a:rPr lang="en-US" altLang="zh-CN" dirty="0"/>
              <a:t>a=1</a:t>
            </a:r>
            <a:r>
              <a:rPr lang="zh-CN" altLang="en-US" dirty="0"/>
              <a:t>，则</a:t>
            </a:r>
            <a:r>
              <a:rPr lang="en-US" altLang="zh-CN" dirty="0"/>
              <a:t>b</a:t>
            </a:r>
            <a:r>
              <a:rPr lang="zh-CN" altLang="en-US" dirty="0"/>
              <a:t>必须为</a:t>
            </a:r>
            <a:r>
              <a:rPr lang="en-US" altLang="zh-CN" dirty="0"/>
              <a:t>0</a:t>
            </a:r>
            <a:r>
              <a:rPr lang="zh-CN" altLang="en-US" dirty="0"/>
              <a:t>；而当</a:t>
            </a:r>
            <a:r>
              <a:rPr lang="en-US" altLang="zh-CN" dirty="0"/>
              <a:t>a</a:t>
            </a:r>
            <a:r>
              <a:rPr lang="zh-CN" altLang="en-US" dirty="0"/>
              <a:t>为</a:t>
            </a:r>
            <a:r>
              <a:rPr lang="en-US" altLang="zh-CN" dirty="0"/>
              <a:t>0</a:t>
            </a:r>
            <a:r>
              <a:rPr lang="zh-CN" altLang="en-US" dirty="0"/>
              <a:t>时，</a:t>
            </a:r>
            <a:r>
              <a:rPr lang="en-US" altLang="zh-CN" dirty="0"/>
              <a:t>b</a:t>
            </a:r>
            <a:r>
              <a:rPr lang="zh-CN" altLang="en-US" dirty="0"/>
              <a:t>的值不定</a:t>
            </a:r>
          </a:p>
        </p:txBody>
      </p:sp>
      <p:sp>
        <p:nvSpPr>
          <p:cNvPr id="4" name="灯片编号占位符 3"/>
          <p:cNvSpPr>
            <a:spLocks noGrp="1"/>
          </p:cNvSpPr>
          <p:nvPr>
            <p:ph type="sldNum" sz="quarter" idx="10"/>
          </p:nvPr>
        </p:nvSpPr>
        <p:spPr/>
        <p:txBody>
          <a:bodyPr/>
          <a:lstStyle/>
          <a:p>
            <a:fld id="{665ECEE6-8F8C-4449-953F-0765469ED670}" type="slidenum">
              <a:rPr lang="zh-CN" altLang="en-US" smtClean="0"/>
              <a:t>20</a:t>
            </a:fld>
            <a:endParaRPr lang="zh-CN" altLang="en-US"/>
          </a:p>
        </p:txBody>
      </p:sp>
    </p:spTree>
    <p:extLst>
      <p:ext uri="{BB962C8B-B14F-4D97-AF65-F5344CB8AC3E}">
        <p14:creationId xmlns:p14="http://schemas.microsoft.com/office/powerpoint/2010/main" val="3771979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21</a:t>
            </a:fld>
            <a:endParaRPr lang="zh-CN" altLang="en-US"/>
          </a:p>
        </p:txBody>
      </p:sp>
    </p:spTree>
    <p:extLst>
      <p:ext uri="{BB962C8B-B14F-4D97-AF65-F5344CB8AC3E}">
        <p14:creationId xmlns:p14="http://schemas.microsoft.com/office/powerpoint/2010/main" val="2786998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30" y="2060848"/>
            <a:ext cx="4493538" cy="830997"/>
          </a:xfrm>
          <a:prstGeom prst="rect">
            <a:avLst/>
          </a:prstGeom>
          <a:noFill/>
        </p:spPr>
        <p:txBody>
          <a:bodyPr wrap="none" rtlCol="0" anchor="ctr">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测试基础第二天</a:t>
            </a: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695"/>
            <a:ext cx="8229600" cy="513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sp>
        <p:nvSpPr>
          <p:cNvPr id="2" name="内容占位符 1"/>
          <p:cNvSpPr>
            <a:spLocks noGrp="1"/>
          </p:cNvSpPr>
          <p:nvPr>
            <p:ph idx="1"/>
          </p:nvPr>
        </p:nvSpPr>
        <p:spPr>
          <a:xfrm>
            <a:off x="508000" y="1433195"/>
            <a:ext cx="8229600" cy="4525963"/>
          </a:xfrm>
        </p:spPr>
        <p:txBody>
          <a:bodyPr/>
          <a:lstStyle/>
          <a:p>
            <a:pPr marL="342900" lvl="1" indent="-342900" algn="l">
              <a:spcBef>
                <a:spcPts val="600"/>
              </a:spcBef>
              <a:spcAft>
                <a:spcPts val="600"/>
              </a:spcAft>
              <a:buChar char="•"/>
            </a:pPr>
            <a:r>
              <a:rPr lang="zh-CN" altLang="en-US" sz="2000" dirty="0">
                <a:solidFill>
                  <a:srgbClr val="386698"/>
                </a:solidFill>
                <a:latin typeface="Franklin Gothic Book" panose="020B0503020102020204" pitchFamily="34" charset="0"/>
                <a:ea typeface="黑体" panose="02010609060101010101" pitchFamily="49" charset="-122"/>
              </a:rPr>
              <a:t>练习3：修改手机银行登录密码：</a:t>
            </a:r>
          </a:p>
          <a:p>
            <a:pPr marL="342900" lvl="1" indent="-342900" algn="l">
              <a:spcBef>
                <a:spcPts val="600"/>
              </a:spcBef>
              <a:spcAft>
                <a:spcPts val="600"/>
              </a:spcAft>
              <a:buNone/>
            </a:pPr>
            <a:r>
              <a:rPr lang="zh-CN" altLang="en-US" sz="2000" dirty="0">
                <a:solidFill>
                  <a:srgbClr val="386698"/>
                </a:solidFill>
                <a:latin typeface="Franklin Gothic Book" panose="020B0503020102020204" pitchFamily="34" charset="0"/>
                <a:ea typeface="黑体" panose="02010609060101010101" pitchFamily="49" charset="-122"/>
              </a:rPr>
              <a:t>　　　　　密码必须由字母与数字组合</a:t>
            </a:r>
          </a:p>
          <a:p>
            <a:pPr marL="342900" lvl="1" indent="-342900" algn="l">
              <a:spcBef>
                <a:spcPts val="600"/>
              </a:spcBef>
              <a:spcAft>
                <a:spcPts val="600"/>
              </a:spcAft>
              <a:buNone/>
            </a:pPr>
            <a:r>
              <a:rPr lang="zh-CN" altLang="en-US" sz="2000" dirty="0">
                <a:solidFill>
                  <a:srgbClr val="386698"/>
                </a:solidFill>
                <a:latin typeface="Franklin Gothic Book" panose="020B0503020102020204" pitchFamily="34" charset="0"/>
                <a:ea typeface="黑体" panose="02010609060101010101" pitchFamily="49" charset="-122"/>
              </a:rPr>
              <a:t>　　　　　密码长度在8~24之间（包含8和24）</a:t>
            </a:r>
            <a:endParaRPr lang="en-US" altLang="zh-CN" sz="1845" dirty="0"/>
          </a:p>
        </p:txBody>
      </p:sp>
    </p:spTree>
    <p:extLst>
      <p:ext uri="{BB962C8B-B14F-4D97-AF65-F5344CB8AC3E}">
        <p14:creationId xmlns:p14="http://schemas.microsoft.com/office/powerpoint/2010/main" val="270240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695"/>
            <a:ext cx="8229600" cy="513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graphicFrame>
        <p:nvGraphicFramePr>
          <p:cNvPr id="5" name="内容占位符 4">
            <a:extLst>
              <a:ext uri="{FF2B5EF4-FFF2-40B4-BE49-F238E27FC236}">
                <a16:creationId xmlns:a16="http://schemas.microsoft.com/office/drawing/2014/main" id="{8309450C-A958-4A05-A291-03B0C55619C3}"/>
              </a:ext>
            </a:extLst>
          </p:cNvPr>
          <p:cNvGraphicFramePr>
            <a:graphicFrameLocks noGrp="1"/>
          </p:cNvGraphicFramePr>
          <p:nvPr>
            <p:ph idx="1"/>
            <p:extLst>
              <p:ext uri="{D42A27DB-BD31-4B8C-83A1-F6EECF244321}">
                <p14:modId xmlns:p14="http://schemas.microsoft.com/office/powerpoint/2010/main" val="1966541229"/>
              </p:ext>
            </p:extLst>
          </p:nvPr>
        </p:nvGraphicFramePr>
        <p:xfrm>
          <a:off x="606387" y="1383484"/>
          <a:ext cx="8229600" cy="4659493"/>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92513254"/>
                    </a:ext>
                  </a:extLst>
                </a:gridCol>
                <a:gridCol w="1645920">
                  <a:extLst>
                    <a:ext uri="{9D8B030D-6E8A-4147-A177-3AD203B41FA5}">
                      <a16:colId xmlns:a16="http://schemas.microsoft.com/office/drawing/2014/main" val="3837864347"/>
                    </a:ext>
                  </a:extLst>
                </a:gridCol>
                <a:gridCol w="1645920">
                  <a:extLst>
                    <a:ext uri="{9D8B030D-6E8A-4147-A177-3AD203B41FA5}">
                      <a16:colId xmlns:a16="http://schemas.microsoft.com/office/drawing/2014/main" val="2263130459"/>
                    </a:ext>
                  </a:extLst>
                </a:gridCol>
                <a:gridCol w="1645920">
                  <a:extLst>
                    <a:ext uri="{9D8B030D-6E8A-4147-A177-3AD203B41FA5}">
                      <a16:colId xmlns:a16="http://schemas.microsoft.com/office/drawing/2014/main" val="1893972313"/>
                    </a:ext>
                  </a:extLst>
                </a:gridCol>
                <a:gridCol w="1645920">
                  <a:extLst>
                    <a:ext uri="{9D8B030D-6E8A-4147-A177-3AD203B41FA5}">
                      <a16:colId xmlns:a16="http://schemas.microsoft.com/office/drawing/2014/main" val="3107384710"/>
                    </a:ext>
                  </a:extLst>
                </a:gridCol>
              </a:tblGrid>
              <a:tr h="224784">
                <a:tc>
                  <a:txBody>
                    <a:bodyPr/>
                    <a:lstStyle/>
                    <a:p>
                      <a:pPr algn="ctr"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编号</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等价类划分</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输入框</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预期结果</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是否</a:t>
                      </a:r>
                      <a:r>
                        <a:rPr lang="en-US" sz="1100" b="0" i="0" u="none" strike="noStrike">
                          <a:solidFill>
                            <a:srgbClr val="000000"/>
                          </a:solidFill>
                          <a:effectLst/>
                          <a:latin typeface="等线" panose="02010600030101010101" pitchFamily="2" charset="-122"/>
                          <a:ea typeface="等线" panose="02010600030101010101" pitchFamily="2" charset="-122"/>
                        </a:rPr>
                        <a:t>bug</a:t>
                      </a:r>
                    </a:p>
                  </a:txBody>
                  <a:tcPr marL="9525" marR="9525" marT="9525" marB="0" anchor="ctr"/>
                </a:tc>
                <a:extLst>
                  <a:ext uri="{0D108BD9-81ED-4DB2-BD59-A6C34878D82A}">
                    <a16:rowId xmlns:a16="http://schemas.microsoft.com/office/drawing/2014/main" val="2667638203"/>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80584849"/>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713280690"/>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19355959"/>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24</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53007369"/>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23</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70835607"/>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25</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55271189"/>
                  </a:ext>
                </a:extLst>
              </a:tr>
              <a:tr h="3885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中文、特殊符号、空格、空</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31441512"/>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93515396"/>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997682854"/>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385165928"/>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11</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24</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41465956"/>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12</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23</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71415357"/>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13</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25</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81384988"/>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14</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603349917"/>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35769371"/>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16</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30297534"/>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17</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24</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476504658"/>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18</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23</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68495902"/>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19</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25</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67914747"/>
                  </a:ext>
                </a:extLst>
              </a:tr>
            </a:tbl>
          </a:graphicData>
        </a:graphic>
      </p:graphicFrame>
    </p:spTree>
    <p:extLst>
      <p:ext uri="{BB962C8B-B14F-4D97-AF65-F5344CB8AC3E}">
        <p14:creationId xmlns:p14="http://schemas.microsoft.com/office/powerpoint/2010/main" val="266452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97230"/>
            <a:ext cx="8229600" cy="5391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边界值的方法小结</a:t>
            </a:r>
          </a:p>
        </p:txBody>
      </p:sp>
      <p:sp>
        <p:nvSpPr>
          <p:cNvPr id="2" name="内容占位符 1"/>
          <p:cNvSpPr>
            <a:spLocks noGrp="1"/>
          </p:cNvSpPr>
          <p:nvPr>
            <p:ph idx="1"/>
          </p:nvPr>
        </p:nvSpPr>
        <p:spPr>
          <a:xfrm>
            <a:off x="244475" y="1443990"/>
            <a:ext cx="8774430" cy="4790440"/>
          </a:xfrm>
        </p:spPr>
        <p:txBody>
          <a:bodyPr>
            <a:noAutofit/>
          </a:bodyPr>
          <a:lstStyle/>
          <a:p>
            <a:pPr marL="342900" lvl="1" indent="-342900" algn="l">
              <a:lnSpc>
                <a:spcPct val="120000"/>
              </a:lnSpc>
              <a:spcBef>
                <a:spcPts val="600"/>
              </a:spcBef>
              <a:spcAft>
                <a:spcPts val="600"/>
              </a:spcAft>
              <a:buChar char="•"/>
            </a:pPr>
            <a:r>
              <a:rPr lang="zh-CN" altLang="en-US" sz="1800" b="0" dirty="0">
                <a:solidFill>
                  <a:srgbClr val="386698"/>
                </a:solidFill>
                <a:latin typeface="Franklin Gothic Book" panose="020B0503020102020204" pitchFamily="34" charset="0"/>
                <a:ea typeface="黑体" panose="02010609060101010101" pitchFamily="49" charset="-122"/>
              </a:rPr>
              <a:t>1、如果</a:t>
            </a:r>
            <a:r>
              <a:rPr lang="zh-CN" altLang="en-US" sz="1800" dirty="0">
                <a:solidFill>
                  <a:srgbClr val="386698"/>
                </a:solidFill>
                <a:latin typeface="Franklin Gothic Book" panose="020B0503020102020204" pitchFamily="34" charset="0"/>
                <a:ea typeface="黑体" panose="02010609060101010101" pitchFamily="49" charset="-122"/>
              </a:rPr>
              <a:t>输入</a:t>
            </a:r>
            <a:r>
              <a:rPr lang="zh-CN" altLang="en-US" sz="1800" b="0" dirty="0">
                <a:solidFill>
                  <a:srgbClr val="386698"/>
                </a:solidFill>
                <a:latin typeface="Franklin Gothic Book" panose="020B0503020102020204" pitchFamily="34" charset="0"/>
                <a:ea typeface="黑体" panose="02010609060101010101" pitchFamily="49" charset="-122"/>
              </a:rPr>
              <a:t>条件规定了值得范围，则应取刚到到这个范围的边界值，以及刚刚超越这个范围边界的值作为输入数据。</a:t>
            </a:r>
          </a:p>
          <a:p>
            <a:pPr lvl="1" algn="l">
              <a:lnSpc>
                <a:spcPct val="120000"/>
              </a:lnSpc>
            </a:pPr>
            <a:r>
              <a:rPr lang="zh-CN" altLang="en-US" sz="1600" b="0" dirty="0">
                <a:solidFill>
                  <a:schemeClr val="tx1">
                    <a:lumMod val="65000"/>
                    <a:lumOff val="35000"/>
                  </a:schemeClr>
                </a:solidFill>
              </a:rPr>
              <a:t>两位整数加法器数的范围为</a:t>
            </a:r>
            <a:r>
              <a:rPr lang="en-US" altLang="zh-CN" sz="1600" dirty="0">
                <a:solidFill>
                  <a:schemeClr val="tx1">
                    <a:lumMod val="65000"/>
                    <a:lumOff val="35000"/>
                  </a:schemeClr>
                </a:solidFill>
              </a:rPr>
              <a:t>-99—99</a:t>
            </a:r>
            <a:r>
              <a:rPr lang="zh-CN" altLang="en-US" sz="1600" b="0" dirty="0">
                <a:solidFill>
                  <a:schemeClr val="tx1">
                    <a:lumMod val="65000"/>
                    <a:lumOff val="35000"/>
                  </a:schemeClr>
                </a:solidFill>
              </a:rPr>
              <a:t>，则应测试</a:t>
            </a:r>
            <a:r>
              <a:rPr lang="en-US" altLang="zh-CN" sz="1600" dirty="0">
                <a:solidFill>
                  <a:schemeClr val="tx1">
                    <a:lumMod val="65000"/>
                    <a:lumOff val="35000"/>
                  </a:schemeClr>
                </a:solidFill>
              </a:rPr>
              <a:t>-99</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-100</a:t>
            </a:r>
            <a:r>
              <a:rPr lang="zh-CN" altLang="en-US" sz="1600" b="0" dirty="0">
                <a:solidFill>
                  <a:schemeClr val="tx1">
                    <a:lumMod val="65000"/>
                    <a:lumOff val="35000"/>
                  </a:schemeClr>
                </a:solidFill>
              </a:rPr>
              <a:t>和</a:t>
            </a:r>
            <a:r>
              <a:rPr lang="en-US" altLang="zh-CN" sz="1600" dirty="0">
                <a:solidFill>
                  <a:schemeClr val="tx1">
                    <a:lumMod val="65000"/>
                    <a:lumOff val="35000"/>
                  </a:schemeClr>
                </a:solidFill>
              </a:rPr>
              <a:t>99</a:t>
            </a:r>
            <a:r>
              <a:rPr lang="zh-CN" altLang="en-US" sz="1600" dirty="0">
                <a:solidFill>
                  <a:schemeClr val="tx1">
                    <a:lumMod val="65000"/>
                    <a:lumOff val="35000"/>
                  </a:schemeClr>
                </a:solidFill>
              </a:rPr>
              <a:t>，</a:t>
            </a:r>
            <a:r>
              <a:rPr lang="en-US" altLang="zh-CN" sz="1600" dirty="0">
                <a:solidFill>
                  <a:schemeClr val="tx1">
                    <a:lumMod val="65000"/>
                    <a:lumOff val="35000"/>
                  </a:schemeClr>
                </a:solidFill>
              </a:rPr>
              <a:t>100</a:t>
            </a:r>
            <a:endParaRPr lang="zh-CN" altLang="en-US" sz="1600" b="0" dirty="0">
              <a:solidFill>
                <a:schemeClr val="tx1">
                  <a:lumMod val="65000"/>
                  <a:lumOff val="35000"/>
                </a:schemeClr>
              </a:solidFill>
            </a:endParaRPr>
          </a:p>
          <a:p>
            <a:pPr algn="l">
              <a:lnSpc>
                <a:spcPct val="120000"/>
              </a:lnSpc>
            </a:pPr>
            <a:r>
              <a:rPr lang="zh-CN" altLang="en-US" sz="1800" b="0" dirty="0">
                <a:solidFill>
                  <a:srgbClr val="386698"/>
                </a:solidFill>
                <a:latin typeface="Franklin Gothic Book" panose="020B0503020102020204" pitchFamily="34" charset="0"/>
                <a:ea typeface="黑体" panose="02010609060101010101" pitchFamily="49" charset="-122"/>
              </a:rPr>
              <a:t>2、</a:t>
            </a:r>
            <a:r>
              <a:rPr lang="zh-CN" altLang="en-US" sz="1800" dirty="0">
                <a:solidFill>
                  <a:srgbClr val="386698"/>
                </a:solidFill>
                <a:latin typeface="Franklin Gothic Book" panose="020B0503020102020204" pitchFamily="34" charset="0"/>
                <a:ea typeface="黑体" panose="02010609060101010101" pitchFamily="49" charset="-122"/>
              </a:rPr>
              <a:t>输入</a:t>
            </a:r>
            <a:r>
              <a:rPr lang="zh-CN" altLang="en-US" sz="1800" b="0" dirty="0">
                <a:solidFill>
                  <a:srgbClr val="386698"/>
                </a:solidFill>
                <a:latin typeface="Franklin Gothic Book" panose="020B0503020102020204" pitchFamily="34" charset="0"/>
                <a:ea typeface="黑体" panose="02010609060101010101" pitchFamily="49" charset="-122"/>
              </a:rPr>
              <a:t>条件规定了值得个数</a:t>
            </a:r>
          </a:p>
          <a:p>
            <a:pPr lvl="1" algn="l">
              <a:lnSpc>
                <a:spcPct val="120000"/>
              </a:lnSpc>
            </a:pPr>
            <a:r>
              <a:rPr lang="zh-CN" altLang="en-US" sz="1600" b="0" dirty="0">
                <a:solidFill>
                  <a:schemeClr val="tx1">
                    <a:lumMod val="65000"/>
                    <a:lumOff val="35000"/>
                  </a:schemeClr>
                </a:solidFill>
              </a:rPr>
              <a:t>姓名要求</a:t>
            </a:r>
            <a:r>
              <a:rPr lang="en-US" altLang="zh-CN" sz="1600" dirty="0">
                <a:solidFill>
                  <a:schemeClr val="tx1">
                    <a:lumMod val="65000"/>
                    <a:lumOff val="35000"/>
                  </a:schemeClr>
                </a:solidFill>
              </a:rPr>
              <a:t>1—20</a:t>
            </a:r>
            <a:r>
              <a:rPr lang="zh-CN" altLang="en-US" sz="1600" b="0" dirty="0">
                <a:solidFill>
                  <a:schemeClr val="tx1">
                    <a:lumMod val="65000"/>
                    <a:lumOff val="35000"/>
                  </a:schemeClr>
                </a:solidFill>
              </a:rPr>
              <a:t>个字符，需要测试</a:t>
            </a:r>
            <a:r>
              <a:rPr lang="en-US" altLang="zh-CN" sz="1600" dirty="0">
                <a:solidFill>
                  <a:schemeClr val="tx1">
                    <a:lumMod val="65000"/>
                    <a:lumOff val="35000"/>
                  </a:schemeClr>
                </a:solidFill>
              </a:rPr>
              <a:t>0</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1</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a:t>
            </a:r>
            <a:r>
              <a:rPr lang="zh-CN" altLang="en-US" sz="1600" b="0" dirty="0">
                <a:solidFill>
                  <a:schemeClr val="tx1">
                    <a:lumMod val="65000"/>
                    <a:lumOff val="35000"/>
                  </a:schemeClr>
                </a:solidFill>
              </a:rPr>
              <a:t>个字符和</a:t>
            </a:r>
            <a:r>
              <a:rPr lang="en-US" altLang="zh-CN" sz="1600" dirty="0">
                <a:solidFill>
                  <a:schemeClr val="tx1">
                    <a:lumMod val="65000"/>
                    <a:lumOff val="35000"/>
                  </a:schemeClr>
                </a:solidFill>
              </a:rPr>
              <a:t>19</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20</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21</a:t>
            </a:r>
            <a:r>
              <a:rPr lang="zh-CN" altLang="en-US" sz="1600" b="0" dirty="0">
                <a:solidFill>
                  <a:schemeClr val="tx1">
                    <a:lumMod val="65000"/>
                    <a:lumOff val="35000"/>
                  </a:schemeClr>
                </a:solidFill>
              </a:rPr>
              <a:t>个字符</a:t>
            </a:r>
            <a:endParaRPr lang="zh-CN" altLang="en-US" sz="1800" dirty="0">
              <a:solidFill>
                <a:srgbClr val="386698"/>
              </a:solidFill>
              <a:latin typeface="Franklin Gothic Book" panose="020B0503020102020204" pitchFamily="34" charset="0"/>
              <a:ea typeface="黑体" panose="02010609060101010101" pitchFamily="49" charset="-122"/>
            </a:endParaRPr>
          </a:p>
          <a:p>
            <a:pPr lvl="1" algn="l">
              <a:lnSpc>
                <a:spcPct val="120000"/>
              </a:lnSpc>
            </a:pPr>
            <a:r>
              <a:rPr lang="zh-CN" altLang="en-US" sz="1600" dirty="0">
                <a:solidFill>
                  <a:schemeClr val="tx1">
                    <a:lumMod val="65000"/>
                    <a:lumOff val="35000"/>
                  </a:schemeClr>
                </a:solidFill>
              </a:rPr>
              <a:t>某商品信息查询系统，每页最多显示</a:t>
            </a:r>
            <a:r>
              <a:rPr lang="en-US" altLang="zh-CN" sz="1600" dirty="0">
                <a:solidFill>
                  <a:schemeClr val="tx1">
                    <a:lumMod val="65000"/>
                    <a:lumOff val="35000"/>
                  </a:schemeClr>
                </a:solidFill>
              </a:rPr>
              <a:t>10</a:t>
            </a:r>
            <a:r>
              <a:rPr lang="zh-CN" altLang="en-US" sz="1600" dirty="0">
                <a:solidFill>
                  <a:schemeClr val="tx1">
                    <a:lumMod val="65000"/>
                    <a:lumOff val="35000"/>
                  </a:schemeClr>
                </a:solidFill>
              </a:rPr>
              <a:t>条商品信息，我们就应该准备商品信息，使能够查询出</a:t>
            </a:r>
            <a:r>
              <a:rPr lang="en-US" altLang="zh-CN" sz="1600" dirty="0">
                <a:solidFill>
                  <a:schemeClr val="tx1">
                    <a:lumMod val="65000"/>
                    <a:lumOff val="35000"/>
                  </a:schemeClr>
                </a:solidFill>
              </a:rPr>
              <a:t>9</a:t>
            </a:r>
            <a:r>
              <a:rPr lang="zh-CN" altLang="en-US" sz="1600" dirty="0">
                <a:solidFill>
                  <a:schemeClr val="tx1">
                    <a:lumMod val="65000"/>
                    <a:lumOff val="35000"/>
                  </a:schemeClr>
                </a:solidFill>
              </a:rPr>
              <a:t>、</a:t>
            </a:r>
            <a:r>
              <a:rPr lang="en-US" altLang="zh-CN" sz="1600" dirty="0">
                <a:solidFill>
                  <a:schemeClr val="tx1">
                    <a:lumMod val="65000"/>
                    <a:lumOff val="35000"/>
                  </a:schemeClr>
                </a:solidFill>
              </a:rPr>
              <a:t>10</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11</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1</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0</a:t>
            </a:r>
            <a:r>
              <a:rPr lang="zh-CN" altLang="en-US" sz="1600" dirty="0">
                <a:solidFill>
                  <a:schemeClr val="tx1">
                    <a:lumMod val="65000"/>
                    <a:lumOff val="35000"/>
                  </a:schemeClr>
                </a:solidFill>
              </a:rPr>
              <a:t>条商品记录</a:t>
            </a:r>
          </a:p>
          <a:p>
            <a:pPr lvl="1" algn="l">
              <a:lnSpc>
                <a:spcPct val="120000"/>
              </a:lnSpc>
            </a:pPr>
            <a:r>
              <a:rPr lang="zh-CN" altLang="en-US" sz="1600" dirty="0">
                <a:solidFill>
                  <a:srgbClr val="FF0000"/>
                </a:solidFill>
                <a:sym typeface="+mn-ea"/>
              </a:rPr>
              <a:t>边界值和等价类区别：边界值分析不是从某等价类中随便挑一个作为代表，而是这个等价类的每个边界都要作为测试条件</a:t>
            </a:r>
            <a:endParaRPr lang="en-US" altLang="zh-CN" sz="1600" dirty="0"/>
          </a:p>
        </p:txBody>
      </p:sp>
    </p:spTree>
    <p:extLst>
      <p:ext uri="{BB962C8B-B14F-4D97-AF65-F5344CB8AC3E}">
        <p14:creationId xmlns:p14="http://schemas.microsoft.com/office/powerpoint/2010/main" val="394056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5" dur="10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p:cTn id="26"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7" dur="10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8" dur="10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5" dur="1000"/>
                                        <p:tgtEl>
                                          <p:spTgt spid="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 calcmode="lin" valueType="num">
                                      <p:cBhvr>
                                        <p:cTn id="40"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1" dur="10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42"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93383" y="111125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常见边界值</a:t>
            </a:r>
          </a:p>
        </p:txBody>
      </p:sp>
      <p:sp>
        <p:nvSpPr>
          <p:cNvPr id="4" name="内容占位符 3"/>
          <p:cNvSpPr>
            <a:spLocks noGrp="1"/>
          </p:cNvSpPr>
          <p:nvPr>
            <p:ph idx="1"/>
          </p:nvPr>
        </p:nvSpPr>
        <p:spPr>
          <a:xfrm>
            <a:off x="457200" y="2383790"/>
            <a:ext cx="8229600" cy="2559050"/>
          </a:xfrm>
        </p:spPr>
        <p:txBody>
          <a:bodyPr/>
          <a:lstStyle/>
          <a:p>
            <a:pPr>
              <a:spcBef>
                <a:spcPts val="600"/>
              </a:spcBef>
              <a:spcAft>
                <a:spcPts val="600"/>
              </a:spcAft>
            </a:pPr>
            <a:r>
              <a:rPr lang="zh-CN" altLang="en-US" sz="2400">
                <a:solidFill>
                  <a:srgbClr val="386698"/>
                </a:solidFill>
                <a:latin typeface="Franklin Gothic Book" panose="020B0503020102020204" pitchFamily="34" charset="0"/>
                <a:ea typeface="黑体" panose="02010609060101010101" pitchFamily="49" charset="-122"/>
                <a:sym typeface="+mn-ea"/>
              </a:rPr>
              <a:t>文本框接收字符个数，比如用户名长度，密码长度等；</a:t>
            </a:r>
            <a:endParaRPr lang="zh-CN" altLang="en-US" sz="2400" b="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a:solidFill>
                  <a:srgbClr val="386698"/>
                </a:solidFill>
                <a:latin typeface="Franklin Gothic Book" panose="020B0503020102020204" pitchFamily="34" charset="0"/>
                <a:ea typeface="黑体" panose="02010609060101010101" pitchFamily="49" charset="-122"/>
                <a:sym typeface="+mn-ea"/>
              </a:rPr>
              <a:t>报表的第1行和最后1行；</a:t>
            </a:r>
            <a:endParaRPr lang="zh-CN" altLang="en-US" sz="2400" b="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a:solidFill>
                  <a:srgbClr val="386698"/>
                </a:solidFill>
                <a:latin typeface="Franklin Gothic Book" panose="020B0503020102020204" pitchFamily="34" charset="0"/>
                <a:ea typeface="黑体" panose="02010609060101010101" pitchFamily="49" charset="-122"/>
                <a:sym typeface="+mn-ea"/>
              </a:rPr>
              <a:t>数值元素的第1个和最后1个；</a:t>
            </a:r>
            <a:endParaRPr lang="zh-CN" altLang="en-US" sz="2400" b="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a:solidFill>
                  <a:srgbClr val="386698"/>
                </a:solidFill>
                <a:latin typeface="Franklin Gothic Book" panose="020B0503020102020204" pitchFamily="34" charset="0"/>
                <a:ea typeface="黑体" panose="02010609060101010101" pitchFamily="49" charset="-122"/>
                <a:sym typeface="+mn-ea"/>
              </a:rPr>
              <a:t>循环的第1次、2次和倒数第1次、2次。</a:t>
            </a:r>
            <a:endParaRPr lang="zh-CN" altLang="en-US" sz="2400">
              <a:solidFill>
                <a:srgbClr val="386698"/>
              </a:solidFill>
              <a:latin typeface="Franklin Gothic Book" panose="020B0503020102020204" pitchFamily="34" charset="0"/>
              <a:ea typeface="黑体" panose="02010609060101010101" pitchFamily="49" charset="-122"/>
            </a:endParaRPr>
          </a:p>
        </p:txBody>
      </p:sp>
    </p:spTree>
    <p:extLst>
      <p:ext uri="{BB962C8B-B14F-4D97-AF65-F5344CB8AC3E}">
        <p14:creationId xmlns:p14="http://schemas.microsoft.com/office/powerpoint/2010/main" val="2036805501"/>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l"/>
            <a:r>
              <a:rPr lang="zh-CN" altLang="en-US" sz="2400" dirty="0">
                <a:solidFill>
                  <a:srgbClr val="386698"/>
                </a:solidFill>
                <a:latin typeface="Franklin Gothic Book" panose="020B0503020102020204" pitchFamily="34" charset="0"/>
                <a:ea typeface="黑体" panose="02010609060101010101" pitchFamily="49" charset="-122"/>
              </a:rPr>
              <a:t>因果图法是一种利用图解法分析输入的各种组合情况，从而设计测试用例的方法，它适合于检查程序输入条件的各种组合情况</a:t>
            </a:r>
          </a:p>
          <a:p>
            <a:endParaRPr lang="en-US" altLang="zh-CN" dirty="0"/>
          </a:p>
          <a:p>
            <a:r>
              <a:rPr lang="zh-CN" altLang="en-US" sz="2400" dirty="0">
                <a:solidFill>
                  <a:srgbClr val="C00000"/>
                </a:solidFill>
                <a:latin typeface="Franklin Gothic Book" panose="020B0503020102020204" pitchFamily="34" charset="0"/>
                <a:ea typeface="黑体" panose="02010609060101010101" pitchFamily="49" charset="-122"/>
              </a:rPr>
              <a:t>特点：</a:t>
            </a:r>
            <a:endParaRPr lang="zh-CN" altLang="en-US" sz="2400" b="1" dirty="0">
              <a:solidFill>
                <a:srgbClr val="C00000"/>
              </a:solidFill>
              <a:latin typeface="Franklin Gothic Book" panose="020B0503020102020204" pitchFamily="34" charset="0"/>
              <a:ea typeface="黑体" panose="02010609060101010101" pitchFamily="49" charset="-122"/>
            </a:endParaRPr>
          </a:p>
          <a:p>
            <a:pPr lvl="1"/>
            <a:r>
              <a:rPr lang="zh-CN" altLang="en-US" sz="2000" b="1" dirty="0">
                <a:solidFill>
                  <a:srgbClr val="C00000"/>
                </a:solidFill>
              </a:rPr>
              <a:t>考虑输入条件的相互制约及</a:t>
            </a:r>
            <a:r>
              <a:rPr lang="zh-CN" altLang="en-US" sz="2000" b="1" dirty="0"/>
              <a:t>组合关系</a:t>
            </a:r>
            <a:endParaRPr lang="en-US" altLang="zh-CN" sz="2000" b="1" dirty="0"/>
          </a:p>
          <a:p>
            <a:pPr lvl="1"/>
            <a:r>
              <a:rPr lang="zh-CN" altLang="en-US" sz="2000" b="1" dirty="0">
                <a:solidFill>
                  <a:srgbClr val="C00000"/>
                </a:solidFill>
              </a:rPr>
              <a:t>考虑输出条件对输入条件的</a:t>
            </a:r>
            <a:r>
              <a:rPr lang="zh-CN" altLang="en-US" sz="2000" b="1" dirty="0">
                <a:solidFill>
                  <a:schemeClr val="tx1">
                    <a:lumMod val="85000"/>
                    <a:lumOff val="15000"/>
                  </a:schemeClr>
                </a:solidFill>
              </a:rPr>
              <a:t>依赖关系</a:t>
            </a:r>
          </a:p>
          <a:p>
            <a:endParaRPr lang="zh-CN" altLang="en-US" b="1" dirty="0">
              <a:solidFill>
                <a:srgbClr val="C00000"/>
              </a:solidFill>
            </a:endParaRPr>
          </a:p>
        </p:txBody>
      </p:sp>
      <p:sp>
        <p:nvSpPr>
          <p:cNvPr id="4" name="标题 2"/>
          <p:cNvSpPr>
            <a:spLocks noGrp="1"/>
          </p:cNvSpPr>
          <p:nvPr/>
        </p:nvSpPr>
        <p:spPr>
          <a:xfrm>
            <a:off x="457200" y="880110"/>
            <a:ext cx="8229600" cy="5556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sym typeface="+mn-ea"/>
              </a:rPr>
              <a:t>因果图法的定义</a:t>
            </a:r>
            <a:endParaRPr lang="zh-CN" altLang="en-US" dirty="0"/>
          </a:p>
        </p:txBody>
      </p:sp>
    </p:spTree>
    <p:extLst>
      <p:ext uri="{BB962C8B-B14F-4D97-AF65-F5344CB8AC3E}">
        <p14:creationId xmlns:p14="http://schemas.microsoft.com/office/powerpoint/2010/main" val="4236644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80110"/>
            <a:ext cx="8229600" cy="5556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因果图法产生的背景</a:t>
            </a:r>
            <a:endParaRPr lang="zh-CN" altLang="en-US" dirty="0"/>
          </a:p>
        </p:txBody>
      </p:sp>
      <p:sp>
        <p:nvSpPr>
          <p:cNvPr id="2" name="内容占位符 1"/>
          <p:cNvSpPr>
            <a:spLocks noGrp="1"/>
          </p:cNvSpPr>
          <p:nvPr>
            <p:ph idx="1"/>
          </p:nvPr>
        </p:nvSpPr>
        <p:spPr>
          <a:xfrm>
            <a:off x="551180" y="1821180"/>
            <a:ext cx="8272145" cy="4526280"/>
          </a:xfrm>
        </p:spPr>
        <p:txBody>
          <a:bodyPr>
            <a:normAutofit/>
          </a:bodyPr>
          <a:lstStyle/>
          <a:p>
            <a:pPr marL="0" lvl="1" indent="284480" algn="just" fontAlgn="auto">
              <a:lnSpc>
                <a:spcPct val="130000"/>
              </a:lnSpc>
              <a:spcBef>
                <a:spcPts val="0"/>
              </a:spcBef>
            </a:pPr>
            <a:r>
              <a:rPr lang="zh-CN" altLang="en-US" sz="2400" dirty="0">
                <a:solidFill>
                  <a:srgbClr val="386698"/>
                </a:solidFill>
                <a:latin typeface="Franklin Gothic Book" panose="020B0503020102020204" pitchFamily="34" charset="0"/>
                <a:ea typeface="黑体" panose="02010609060101010101" pitchFamily="49" charset="-122"/>
              </a:rPr>
              <a:t>等价类划分法和边界值分析方法都是着重考虑输入条件，但没有考虑</a:t>
            </a:r>
            <a:r>
              <a:rPr lang="zh-CN" altLang="en-US" sz="2400" dirty="0">
                <a:solidFill>
                  <a:srgbClr val="386698"/>
                </a:solidFill>
                <a:latin typeface="Trebuchet MS" panose="020B0603020202020204" pitchFamily="34" charset="0"/>
                <a:ea typeface="黑体" panose="02010609060101010101" pitchFamily="49" charset="-122"/>
              </a:rPr>
              <a:t>输入条件的</a:t>
            </a:r>
            <a:r>
              <a:rPr lang="zh-CN" altLang="en-US" sz="2400" dirty="0">
                <a:solidFill>
                  <a:srgbClr val="386698"/>
                </a:solidFill>
                <a:latin typeface="Franklin Gothic Book" panose="020B0503020102020204" pitchFamily="34" charset="0"/>
                <a:ea typeface="黑体" panose="02010609060101010101" pitchFamily="49" charset="-122"/>
              </a:rPr>
              <a:t>各种组合、输入条件之间的相互制约关系。这样虽然各种输入条件可能出错的情况已经测试到了，但多个输入条件组合起来可能出错的情况却被忽视了。</a:t>
            </a:r>
            <a:endParaRPr lang="en-US" altLang="zh-CN" dirty="0"/>
          </a:p>
          <a:p>
            <a:pPr marL="0" lvl="1" indent="284480" algn="just" fontAlgn="auto">
              <a:lnSpc>
                <a:spcPct val="130000"/>
              </a:lnSpc>
              <a:spcBef>
                <a:spcPts val="0"/>
              </a:spcBef>
            </a:pPr>
            <a:endParaRPr lang="zh-CN" altLang="en-US" dirty="0"/>
          </a:p>
          <a:p>
            <a:pPr marL="0" lvl="1" indent="284480" algn="just" fontAlgn="auto">
              <a:lnSpc>
                <a:spcPct val="130000"/>
              </a:lnSpc>
              <a:spcBef>
                <a:spcPts val="0"/>
              </a:spcBef>
            </a:pPr>
            <a:r>
              <a:rPr lang="zh-CN" altLang="en-US" sz="2400" dirty="0">
                <a:solidFill>
                  <a:srgbClr val="386698"/>
                </a:solidFill>
                <a:latin typeface="Franklin Gothic Book" panose="020B0503020102020204" pitchFamily="34" charset="0"/>
                <a:ea typeface="黑体" panose="02010609060101010101" pitchFamily="49" charset="-122"/>
              </a:rPr>
              <a:t>如果在测试时必须考虑输入条件的各种组合，则可能的组合数目将是天文数字，因此必须考虑采用一种适合于描述多种条件的组合、相应产生多个动作的形式来进行测试用例的设计，这就需要利用因果图（逻辑模型）。</a:t>
            </a:r>
          </a:p>
        </p:txBody>
      </p:sp>
    </p:spTree>
    <p:extLst>
      <p:ext uri="{BB962C8B-B14F-4D97-AF65-F5344CB8AC3E}">
        <p14:creationId xmlns:p14="http://schemas.microsoft.com/office/powerpoint/2010/main" val="245968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9785"/>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因果图的核心</a:t>
            </a:r>
            <a:endParaRPr lang="zh-CN" altLang="en-US" dirty="0"/>
          </a:p>
        </p:txBody>
      </p:sp>
      <p:sp>
        <p:nvSpPr>
          <p:cNvPr id="2" name="内容占位符 1"/>
          <p:cNvSpPr>
            <a:spLocks noGrp="1"/>
          </p:cNvSpPr>
          <p:nvPr>
            <p:ph idx="1"/>
          </p:nvPr>
        </p:nvSpPr>
        <p:spPr/>
        <p:txBody>
          <a:bodyPr/>
          <a:lstStyle/>
          <a:p>
            <a:r>
              <a:rPr lang="zh-CN" altLang="en-US" sz="2400">
                <a:solidFill>
                  <a:srgbClr val="386698"/>
                </a:solidFill>
                <a:latin typeface="Franklin Gothic Book" panose="020B0503020102020204" pitchFamily="34" charset="0"/>
                <a:ea typeface="黑体" panose="02010609060101010101" pitchFamily="49" charset="-122"/>
              </a:rPr>
              <a:t>因果图法比较适合输入条件比较多的情况，测试所有的输入条件的排列组合。所谓的原因就是输入，所谓的结果就是输出。</a:t>
            </a:r>
            <a:endParaRPr lang="zh-CN" altLang="en-US" dirty="0"/>
          </a:p>
          <a:p>
            <a:pPr lvl="1"/>
            <a:r>
              <a:rPr lang="zh-CN" altLang="en-US" sz="2400">
                <a:solidFill>
                  <a:srgbClr val="386698"/>
                </a:solidFill>
                <a:latin typeface="Franklin Gothic Book" panose="020B0503020102020204" pitchFamily="34" charset="0"/>
                <a:ea typeface="黑体" panose="02010609060101010101" pitchFamily="49" charset="-122"/>
              </a:rPr>
              <a:t>因果图的“</a:t>
            </a:r>
            <a:r>
              <a:rPr lang="zh-CN" altLang="en-US" sz="2400">
                <a:solidFill>
                  <a:srgbClr val="C00000"/>
                </a:solidFill>
                <a:latin typeface="Franklin Gothic Book" panose="020B0503020102020204" pitchFamily="34" charset="0"/>
                <a:ea typeface="黑体" panose="02010609060101010101" pitchFamily="49" charset="-122"/>
              </a:rPr>
              <a:t>因</a:t>
            </a:r>
            <a:r>
              <a:rPr lang="zh-CN" altLang="en-US" sz="2400">
                <a:solidFill>
                  <a:srgbClr val="386698"/>
                </a:solidFill>
                <a:latin typeface="Franklin Gothic Book" panose="020B0503020102020204" pitchFamily="34" charset="0"/>
                <a:ea typeface="黑体" panose="02010609060101010101" pitchFamily="49" charset="-122"/>
              </a:rPr>
              <a:t>”——</a:t>
            </a:r>
            <a:r>
              <a:rPr lang="zh-CN" altLang="en-US" sz="2400">
                <a:solidFill>
                  <a:srgbClr val="C00000"/>
                </a:solidFill>
                <a:latin typeface="Franklin Gothic Book" panose="020B0503020102020204" pitchFamily="34" charset="0"/>
                <a:ea typeface="黑体" panose="02010609060101010101" pitchFamily="49" charset="-122"/>
              </a:rPr>
              <a:t>输入条件</a:t>
            </a:r>
          </a:p>
          <a:p>
            <a:pPr lvl="1"/>
            <a:r>
              <a:rPr lang="zh-CN" altLang="en-US" sz="2400">
                <a:solidFill>
                  <a:srgbClr val="386698"/>
                </a:solidFill>
                <a:latin typeface="Franklin Gothic Book" panose="020B0503020102020204" pitchFamily="34" charset="0"/>
                <a:ea typeface="黑体" panose="02010609060101010101" pitchFamily="49" charset="-122"/>
              </a:rPr>
              <a:t>因果图的“</a:t>
            </a:r>
            <a:r>
              <a:rPr lang="zh-CN" altLang="en-US" sz="2400">
                <a:solidFill>
                  <a:srgbClr val="C00000"/>
                </a:solidFill>
                <a:latin typeface="Franklin Gothic Book" panose="020B0503020102020204" pitchFamily="34" charset="0"/>
                <a:ea typeface="黑体" panose="02010609060101010101" pitchFamily="49" charset="-122"/>
              </a:rPr>
              <a:t>果</a:t>
            </a:r>
            <a:r>
              <a:rPr lang="zh-CN" altLang="en-US" sz="2400">
                <a:solidFill>
                  <a:srgbClr val="386698"/>
                </a:solidFill>
                <a:latin typeface="Franklin Gothic Book" panose="020B0503020102020204" pitchFamily="34" charset="0"/>
                <a:ea typeface="黑体" panose="02010609060101010101" pitchFamily="49" charset="-122"/>
              </a:rPr>
              <a:t>”——</a:t>
            </a:r>
            <a:r>
              <a:rPr lang="zh-CN" altLang="en-US" sz="2400">
                <a:solidFill>
                  <a:srgbClr val="C00000"/>
                </a:solidFill>
                <a:latin typeface="Franklin Gothic Book" panose="020B0503020102020204" pitchFamily="34" charset="0"/>
                <a:ea typeface="黑体" panose="02010609060101010101" pitchFamily="49" charset="-122"/>
              </a:rPr>
              <a:t>输出结果</a:t>
            </a:r>
          </a:p>
          <a:p>
            <a:pPr lvl="1"/>
            <a:endParaRPr lang="en-US" altLang="zh-CN" dirty="0"/>
          </a:p>
          <a:p>
            <a:r>
              <a:rPr lang="zh-CN" altLang="en-US" sz="2400">
                <a:solidFill>
                  <a:srgbClr val="386698"/>
                </a:solidFill>
                <a:latin typeface="Franklin Gothic Book" panose="020B0503020102020204" pitchFamily="34" charset="0"/>
                <a:ea typeface="黑体" panose="02010609060101010101" pitchFamily="49" charset="-122"/>
              </a:rPr>
              <a:t>因果图法要注意考虑：</a:t>
            </a:r>
          </a:p>
          <a:p>
            <a:pPr lvl="1"/>
            <a:r>
              <a:rPr lang="zh-CN" altLang="en-US" sz="2400">
                <a:solidFill>
                  <a:srgbClr val="386698"/>
                </a:solidFill>
                <a:latin typeface="Franklin Gothic Book" panose="020B0503020102020204" pitchFamily="34" charset="0"/>
                <a:ea typeface="黑体" panose="02010609060101010101" pitchFamily="49" charset="-122"/>
              </a:rPr>
              <a:t>所有输入/输出条件的相互制约关系以及组合关系</a:t>
            </a:r>
          </a:p>
          <a:p>
            <a:pPr lvl="1"/>
            <a:r>
              <a:rPr lang="zh-CN" altLang="en-US" sz="2400">
                <a:solidFill>
                  <a:srgbClr val="386698"/>
                </a:solidFill>
                <a:latin typeface="Franklin Gothic Book" panose="020B0503020102020204" pitchFamily="34" charset="0"/>
                <a:ea typeface="黑体" panose="02010609060101010101" pitchFamily="49" charset="-122"/>
              </a:rPr>
              <a:t>输出结果对输入条件的依赖关系，也就是什么样的输入组合会产生怎样的输出结果，即“因果关系”</a:t>
            </a:r>
          </a:p>
        </p:txBody>
      </p:sp>
    </p:spTree>
    <p:extLst>
      <p:ext uri="{BB962C8B-B14F-4D97-AF65-F5344CB8AC3E}">
        <p14:creationId xmlns:p14="http://schemas.microsoft.com/office/powerpoint/2010/main" val="109623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1000"/>
                                        <p:tgtEl>
                                          <p:spTgt spid="2">
                                            <p:txEl>
                                              <p:pRg st="5" end="5"/>
                                            </p:txEl>
                                          </p:spTgt>
                                        </p:tgtEl>
                                      </p:cBhvr>
                                    </p:animEffect>
                                    <p:anim calcmode="lin" valueType="num">
                                      <p:cBhvr>
                                        <p:cTn id="2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1000"/>
                                        <p:tgtEl>
                                          <p:spTgt spid="2">
                                            <p:txEl>
                                              <p:pRg st="6" end="6"/>
                                            </p:txEl>
                                          </p:spTgt>
                                        </p:tgtEl>
                                      </p:cBhvr>
                                    </p:animEffect>
                                    <p:anim calcmode="lin" valueType="num">
                                      <p:cBhvr>
                                        <p:cTn id="2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042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endParaRPr lang="zh-CN" altLang="en-US" dirty="0"/>
          </a:p>
        </p:txBody>
      </p:sp>
      <p:sp>
        <p:nvSpPr>
          <p:cNvPr id="2" name="内容占位符 1"/>
          <p:cNvSpPr>
            <a:spLocks noGrp="1"/>
          </p:cNvSpPr>
          <p:nvPr>
            <p:ph idx="1"/>
          </p:nvPr>
        </p:nvSpPr>
        <p:spPr>
          <a:xfrm>
            <a:off x="457200" y="1913255"/>
            <a:ext cx="8229600" cy="1126490"/>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通常在因果图中用Ci表示原因，用Ei表示结果，各结点表示状态，可取值“0”或“1”。“0”表示某状态不出现，“1”表示某状态出现。</a:t>
            </a:r>
          </a:p>
        </p:txBody>
      </p:sp>
      <p:grpSp>
        <p:nvGrpSpPr>
          <p:cNvPr id="4" name="Group 4"/>
          <p:cNvGrpSpPr/>
          <p:nvPr/>
        </p:nvGrpSpPr>
        <p:grpSpPr bwMode="auto">
          <a:xfrm>
            <a:off x="1132845" y="4120021"/>
            <a:ext cx="1385355" cy="388534"/>
            <a:chOff x="0" y="0"/>
            <a:chExt cx="999" cy="318"/>
          </a:xfrm>
          <a:solidFill>
            <a:srgbClr val="0070C0"/>
          </a:solidFill>
        </p:grpSpPr>
        <p:sp>
          <p:nvSpPr>
            <p:cNvPr id="5" name="Oval 5"/>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c1</a:t>
              </a:r>
            </a:p>
          </p:txBody>
        </p:sp>
        <p:sp>
          <p:nvSpPr>
            <p:cNvPr id="6" name="Oval 6"/>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7" name="Line 7"/>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13" name="Group 35"/>
          <p:cNvGrpSpPr/>
          <p:nvPr/>
        </p:nvGrpSpPr>
        <p:grpSpPr bwMode="auto">
          <a:xfrm>
            <a:off x="4790641" y="3560070"/>
            <a:ext cx="1385355" cy="1497935"/>
            <a:chOff x="0" y="0"/>
            <a:chExt cx="999" cy="1226"/>
          </a:xfrm>
          <a:solidFill>
            <a:srgbClr val="0070C0"/>
          </a:solidFill>
        </p:grpSpPr>
        <p:sp>
          <p:nvSpPr>
            <p:cNvPr id="21" name="Arc 20"/>
            <p:cNvSpPr/>
            <p:nvPr/>
          </p:nvSpPr>
          <p:spPr bwMode="auto">
            <a:xfrm flipH="1">
              <a:off x="590" y="454"/>
              <a:ext cx="91" cy="272"/>
            </a:xfrm>
            <a:custGeom>
              <a:avLst/>
              <a:gdLst>
                <a:gd name="T0" fmla="*/ 0 w 21600"/>
                <a:gd name="T1" fmla="*/ 0 h 36450"/>
                <a:gd name="T2" fmla="*/ 0 w 21600"/>
                <a:gd name="T3" fmla="*/ 2 h 36450"/>
                <a:gd name="T4" fmla="*/ 0 w 21600"/>
                <a:gd name="T5" fmla="*/ 1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2" name="Rectangle 21"/>
            <p:cNvSpPr>
              <a:spLocks noChangeArrowheads="1"/>
            </p:cNvSpPr>
            <p:nvPr/>
          </p:nvSpPr>
          <p:spPr bwMode="auto">
            <a:xfrm>
              <a:off x="318" y="359"/>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14" name="Oval 13"/>
            <p:cNvSpPr>
              <a:spLocks noChangeArrowheads="1"/>
            </p:cNvSpPr>
            <p:nvPr/>
          </p:nvSpPr>
          <p:spPr bwMode="auto">
            <a:xfrm>
              <a:off x="0" y="454"/>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15" name="Oval 14"/>
            <p:cNvSpPr>
              <a:spLocks noChangeArrowheads="1"/>
            </p:cNvSpPr>
            <p:nvPr/>
          </p:nvSpPr>
          <p:spPr bwMode="auto">
            <a:xfrm>
              <a:off x="726" y="454"/>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16" name="Line 15"/>
            <p:cNvSpPr>
              <a:spLocks noChangeShapeType="1"/>
            </p:cNvSpPr>
            <p:nvPr/>
          </p:nvSpPr>
          <p:spPr bwMode="auto">
            <a:xfrm flipV="1">
              <a:off x="273" y="590"/>
              <a:ext cx="453" cy="0"/>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17" name="Oval 1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18" name="Oval 17"/>
            <p:cNvSpPr>
              <a:spLocks noChangeArrowheads="1"/>
            </p:cNvSpPr>
            <p:nvPr/>
          </p:nvSpPr>
          <p:spPr bwMode="auto">
            <a:xfrm>
              <a:off x="0" y="908"/>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c3</a:t>
              </a:r>
            </a:p>
          </p:txBody>
        </p:sp>
        <p:sp>
          <p:nvSpPr>
            <p:cNvPr id="19" name="Line 18"/>
            <p:cNvSpPr>
              <a:spLocks noChangeShapeType="1"/>
            </p:cNvSpPr>
            <p:nvPr/>
          </p:nvSpPr>
          <p:spPr bwMode="auto">
            <a:xfrm flipV="1">
              <a:off x="272" y="635"/>
              <a:ext cx="454" cy="409"/>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0" name="Line 19"/>
            <p:cNvSpPr>
              <a:spLocks noChangeShapeType="1"/>
            </p:cNvSpPr>
            <p:nvPr/>
          </p:nvSpPr>
          <p:spPr bwMode="auto">
            <a:xfrm>
              <a:off x="272" y="182"/>
              <a:ext cx="454" cy="363"/>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3" name="Group 22"/>
          <p:cNvGrpSpPr/>
          <p:nvPr/>
        </p:nvGrpSpPr>
        <p:grpSpPr bwMode="auto">
          <a:xfrm>
            <a:off x="6674934" y="3672495"/>
            <a:ext cx="1385355" cy="1164382"/>
            <a:chOff x="0" y="0"/>
            <a:chExt cx="999" cy="953"/>
          </a:xfrm>
          <a:solidFill>
            <a:srgbClr val="0070C0"/>
          </a:solidFill>
        </p:grpSpPr>
        <p:sp>
          <p:nvSpPr>
            <p:cNvPr id="30" name="Rectangle 29"/>
            <p:cNvSpPr>
              <a:spLocks noChangeArrowheads="1"/>
            </p:cNvSpPr>
            <p:nvPr/>
          </p:nvSpPr>
          <p:spPr bwMode="auto">
            <a:xfrm rot="10800000">
              <a:off x="428" y="362"/>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29" name="Arc 28"/>
            <p:cNvSpPr/>
            <p:nvPr/>
          </p:nvSpPr>
          <p:spPr bwMode="auto">
            <a:xfrm flipH="1">
              <a:off x="590" y="408"/>
              <a:ext cx="91" cy="136"/>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4" name="Oval 23"/>
            <p:cNvSpPr>
              <a:spLocks noChangeArrowheads="1"/>
            </p:cNvSpPr>
            <p:nvPr/>
          </p:nvSpPr>
          <p:spPr bwMode="auto">
            <a:xfrm>
              <a:off x="0" y="635"/>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25" name="Oval 24"/>
            <p:cNvSpPr>
              <a:spLocks noChangeArrowheads="1"/>
            </p:cNvSpPr>
            <p:nvPr/>
          </p:nvSpPr>
          <p:spPr bwMode="auto">
            <a:xfrm>
              <a:off x="726" y="363"/>
              <a:ext cx="273" cy="318"/>
            </a:xfrm>
            <a:prstGeom prst="ellipse">
              <a:avLst/>
            </a:prstGeom>
            <a:grpFill/>
            <a:ln w="9525" cmpd="sng">
              <a:solidFill>
                <a:schemeClr val="tx1"/>
              </a:solidFill>
              <a:round/>
            </a:ln>
          </p:spPr>
          <p:txBody>
            <a:bodyPr wrap="none" anchor="ctr"/>
            <a:lstStyle/>
            <a:p>
              <a:pPr algn="ctr"/>
              <a:r>
                <a:rPr lang="en-US" sz="1385">
                  <a:solidFill>
                    <a:schemeClr val="bg1"/>
                  </a:solidFill>
                </a:rPr>
                <a:t>e1</a:t>
              </a:r>
            </a:p>
          </p:txBody>
        </p:sp>
        <p:sp>
          <p:nvSpPr>
            <p:cNvPr id="26" name="Line 25"/>
            <p:cNvSpPr>
              <a:spLocks noChangeShapeType="1"/>
            </p:cNvSpPr>
            <p:nvPr/>
          </p:nvSpPr>
          <p:spPr bwMode="auto">
            <a:xfrm flipV="1">
              <a:off x="273" y="499"/>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7" name="Oval 2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28" name="Line 27"/>
            <p:cNvSpPr>
              <a:spLocks noChangeShapeType="1"/>
            </p:cNvSpPr>
            <p:nvPr/>
          </p:nvSpPr>
          <p:spPr bwMode="auto">
            <a:xfrm>
              <a:off x="273" y="227"/>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grpSp>
      <p:sp>
        <p:nvSpPr>
          <p:cNvPr id="31" name="Text Box 30"/>
          <p:cNvSpPr txBox="1">
            <a:spLocks noChangeArrowheads="1"/>
          </p:cNvSpPr>
          <p:nvPr/>
        </p:nvSpPr>
        <p:spPr bwMode="auto">
          <a:xfrm>
            <a:off x="1203828" y="5274551"/>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a</a:t>
            </a:r>
            <a:r>
              <a:rPr lang="zh-CN" altLang="en-US" sz="1385" dirty="0"/>
              <a:t>）恒等</a:t>
            </a:r>
          </a:p>
        </p:txBody>
      </p:sp>
      <p:sp>
        <p:nvSpPr>
          <p:cNvPr id="32" name="Text Box 31"/>
          <p:cNvSpPr txBox="1">
            <a:spLocks noChangeArrowheads="1"/>
          </p:cNvSpPr>
          <p:nvPr/>
        </p:nvSpPr>
        <p:spPr bwMode="auto">
          <a:xfrm>
            <a:off x="2981189" y="5274551"/>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b</a:t>
            </a:r>
            <a:r>
              <a:rPr lang="zh-CN" altLang="en-US" sz="1385" dirty="0"/>
              <a:t>）非</a:t>
            </a:r>
            <a:r>
              <a:rPr lang="en-US" altLang="zh-CN" sz="1385" dirty="0"/>
              <a:t>(~)</a:t>
            </a:r>
            <a:endParaRPr lang="zh-CN" altLang="en-US" sz="1385" dirty="0"/>
          </a:p>
        </p:txBody>
      </p:sp>
      <p:sp>
        <p:nvSpPr>
          <p:cNvPr id="33" name="Text Box 32"/>
          <p:cNvSpPr txBox="1">
            <a:spLocks noChangeArrowheads="1"/>
          </p:cNvSpPr>
          <p:nvPr/>
        </p:nvSpPr>
        <p:spPr bwMode="auto">
          <a:xfrm>
            <a:off x="4682641" y="5274551"/>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c</a:t>
            </a:r>
            <a:r>
              <a:rPr lang="zh-CN" altLang="en-US" sz="1385" dirty="0"/>
              <a:t>）或</a:t>
            </a:r>
            <a:r>
              <a:rPr lang="en-US" altLang="zh-CN" sz="1385" dirty="0"/>
              <a:t>(</a:t>
            </a:r>
            <a:r>
              <a:rPr lang="zh-CN" altLang="en-US" sz="1385" dirty="0"/>
              <a:t>∨</a:t>
            </a:r>
            <a:r>
              <a:rPr lang="en-US" altLang="zh-CN" sz="1385" dirty="0"/>
              <a:t>)</a:t>
            </a:r>
            <a:endParaRPr lang="zh-CN" altLang="en-US" sz="1385" dirty="0"/>
          </a:p>
        </p:txBody>
      </p:sp>
      <p:sp>
        <p:nvSpPr>
          <p:cNvPr id="34" name="Text Box 33"/>
          <p:cNvSpPr txBox="1">
            <a:spLocks noChangeArrowheads="1"/>
          </p:cNvSpPr>
          <p:nvPr/>
        </p:nvSpPr>
        <p:spPr bwMode="auto">
          <a:xfrm>
            <a:off x="6566934" y="527455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d</a:t>
            </a:r>
            <a:r>
              <a:rPr lang="zh-CN" altLang="en-US" sz="1385" dirty="0"/>
              <a:t>）与</a:t>
            </a:r>
            <a:r>
              <a:rPr lang="en-US" altLang="zh-CN" sz="1385" dirty="0"/>
              <a:t>(</a:t>
            </a:r>
            <a:r>
              <a:rPr lang="zh-CN" altLang="en-US" sz="1385" dirty="0"/>
              <a:t>∧</a:t>
            </a:r>
            <a:r>
              <a:rPr lang="en-US" altLang="zh-CN" sz="1385" dirty="0"/>
              <a:t>)</a:t>
            </a:r>
            <a:endParaRPr lang="zh-CN" altLang="en-US" sz="1385" dirty="0"/>
          </a:p>
        </p:txBody>
      </p:sp>
      <p:grpSp>
        <p:nvGrpSpPr>
          <p:cNvPr id="74" name="组合 73"/>
          <p:cNvGrpSpPr/>
          <p:nvPr/>
        </p:nvGrpSpPr>
        <p:grpSpPr>
          <a:xfrm>
            <a:off x="2909189" y="4115858"/>
            <a:ext cx="1385355" cy="388534"/>
            <a:chOff x="2628000" y="3717032"/>
            <a:chExt cx="1585912" cy="504825"/>
          </a:xfrm>
          <a:solidFill>
            <a:srgbClr val="0070C0"/>
          </a:solidFill>
        </p:grpSpPr>
        <p:grpSp>
          <p:nvGrpSpPr>
            <p:cNvPr id="8" name="Group 8"/>
            <p:cNvGrpSpPr/>
            <p:nvPr/>
          </p:nvGrpSpPr>
          <p:grpSpPr bwMode="auto">
            <a:xfrm>
              <a:off x="2628000" y="3717032"/>
              <a:ext cx="1585912" cy="504825"/>
              <a:chOff x="0" y="0"/>
              <a:chExt cx="999" cy="318"/>
            </a:xfrm>
            <a:grpFill/>
          </p:grpSpPr>
          <p:sp>
            <p:nvSpPr>
              <p:cNvPr id="9" name="Oval 9"/>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10" name="Oval 10"/>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11" name="Line 11"/>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73" name="组合 72"/>
            <p:cNvGrpSpPr/>
            <p:nvPr/>
          </p:nvGrpSpPr>
          <p:grpSpPr>
            <a:xfrm>
              <a:off x="3168000" y="3744000"/>
              <a:ext cx="540000" cy="360000"/>
              <a:chOff x="3168000" y="3744000"/>
              <a:chExt cx="540000" cy="360000"/>
            </a:xfrm>
            <a:grpFill/>
          </p:grpSpPr>
          <p:cxnSp>
            <p:nvCxnSpPr>
              <p:cNvPr id="47" name="直接连接符 46"/>
              <p:cNvCxnSpPr/>
              <p:nvPr/>
            </p:nvCxnSpPr>
            <p:spPr>
              <a:xfrm flipH="1">
                <a:off x="3168000" y="3744000"/>
                <a:ext cx="178992" cy="360000"/>
              </a:xfrm>
              <a:prstGeom prst="line">
                <a:avLst/>
              </a:prstGeom>
              <a:grpFill/>
              <a:ln w="9525" cmpd="sng">
                <a:solidFill>
                  <a:schemeClr val="tx1"/>
                </a:solidFill>
                <a:round/>
              </a:ln>
            </p:spPr>
          </p:cxnSp>
          <p:cxnSp>
            <p:nvCxnSpPr>
              <p:cNvPr id="49" name="直接连接符 48"/>
              <p:cNvCxnSpPr/>
              <p:nvPr/>
            </p:nvCxnSpPr>
            <p:spPr>
              <a:xfrm flipH="1">
                <a:off x="3528000" y="3744000"/>
                <a:ext cx="180000" cy="360000"/>
              </a:xfrm>
              <a:prstGeom prst="line">
                <a:avLst/>
              </a:prstGeom>
              <a:grpFill/>
              <a:ln w="9525" cmpd="sng">
                <a:solidFill>
                  <a:schemeClr val="tx1"/>
                </a:solidFill>
                <a:round/>
              </a:ln>
            </p:spPr>
          </p:cxnSp>
          <p:cxnSp>
            <p:nvCxnSpPr>
              <p:cNvPr id="50" name="直接连接符 49"/>
              <p:cNvCxnSpPr/>
              <p:nvPr/>
            </p:nvCxnSpPr>
            <p:spPr>
              <a:xfrm>
                <a:off x="3348000" y="3744000"/>
                <a:ext cx="180000" cy="360000"/>
              </a:xfrm>
              <a:prstGeom prst="line">
                <a:avLst/>
              </a:prstGeom>
              <a:grpFill/>
              <a:ln w="9525" cmpd="sng">
                <a:solidFill>
                  <a:schemeClr val="tx1"/>
                </a:solidFill>
                <a:round/>
              </a:ln>
            </p:spPr>
          </p:cxnSp>
        </p:grpSp>
      </p:grpSp>
    </p:spTree>
    <p:extLst>
      <p:ext uri="{BB962C8B-B14F-4D97-AF65-F5344CB8AC3E}">
        <p14:creationId xmlns:p14="http://schemas.microsoft.com/office/powerpoint/2010/main" val="36848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anim calcmode="lin" valueType="num">
                                      <p:cBhvr>
                                        <p:cTn id="16" dur="1000" fill="hold"/>
                                        <p:tgtEl>
                                          <p:spTgt spid="32"/>
                                        </p:tgtEl>
                                        <p:attrNameLst>
                                          <p:attrName>ppt_x</p:attrName>
                                        </p:attrNameLst>
                                      </p:cBhvr>
                                      <p:tavLst>
                                        <p:tav tm="0">
                                          <p:val>
                                            <p:strVal val="#ppt_x"/>
                                          </p:val>
                                        </p:tav>
                                        <p:tav tm="100000">
                                          <p:val>
                                            <p:strVal val="#ppt_x"/>
                                          </p:val>
                                        </p:tav>
                                      </p:tavLst>
                                    </p:anim>
                                    <p:anim calcmode="lin" valueType="num">
                                      <p:cBhvr>
                                        <p:cTn id="1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nvSpPr>
        <p:spPr>
          <a:xfrm>
            <a:off x="4526820" y="2231876"/>
            <a:ext cx="3601924" cy="3878995"/>
          </a:xfrm>
          <a:prstGeom prst="rect">
            <a:avLst/>
          </a:prstGeom>
          <a:ln>
            <a:solidFill>
              <a:srgbClr val="00B050"/>
            </a:solid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150" dirty="0">
                <a:latin typeface="微软雅黑" panose="020B0503020204020204" pitchFamily="34" charset="-122"/>
                <a:ea typeface="微软雅黑" panose="020B0503020204020204" pitchFamily="34" charset="-122"/>
                <a:sym typeface="+mn-ea"/>
              </a:rPr>
              <a:t>非（</a:t>
            </a:r>
            <a:r>
              <a:rPr lang="en-US" altLang="zh-CN" sz="2150" dirty="0">
                <a:latin typeface="微软雅黑" panose="020B0503020204020204" pitchFamily="34" charset="-122"/>
                <a:ea typeface="微软雅黑" panose="020B0503020204020204" pitchFamily="34" charset="-122"/>
                <a:sym typeface="+mn-ea"/>
              </a:rPr>
              <a:t>~</a:t>
            </a:r>
            <a:r>
              <a:rPr lang="zh-CN" altLang="en-US" sz="2150" dirty="0">
                <a:latin typeface="微软雅黑" panose="020B0503020204020204" pitchFamily="34" charset="-122"/>
                <a:ea typeface="微软雅黑" panose="020B0503020204020204" pitchFamily="34" charset="-122"/>
                <a:sym typeface="+mn-ea"/>
              </a:rPr>
              <a:t>）</a:t>
            </a:r>
            <a:endParaRPr lang="en-US" altLang="zh-CN" sz="2150" dirty="0">
              <a:latin typeface="微软雅黑" panose="020B0503020204020204" pitchFamily="34" charset="-122"/>
              <a:ea typeface="微软雅黑" panose="020B0503020204020204" pitchFamily="34" charset="-122"/>
            </a:endParaRPr>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pPr marL="228600" indent="-228600" algn="just" fontAlgn="base">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含义：若原因出现，则结果不出现；若原因不出现，则结果出现。</a:t>
            </a:r>
            <a:endParaRPr lang="zh-CN" altLang="en-US" sz="1230" dirty="0">
              <a:latin typeface="微软雅黑" panose="020B0503020204020204" pitchFamily="34" charset="-122"/>
              <a:ea typeface="微软雅黑" panose="020B0503020204020204" pitchFamily="34" charset="-122"/>
            </a:endParaRPr>
          </a:p>
          <a:p>
            <a:pPr marL="647700" lvl="1" indent="-228600">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sym typeface="+mn-ea"/>
              </a:rPr>
              <a:t>若</a:t>
            </a:r>
            <a:r>
              <a:rPr lang="en-US" altLang="zh-CN" sz="1230" dirty="0">
                <a:latin typeface="黑体" panose="02010609060101010101" pitchFamily="49" charset="-122"/>
                <a:ea typeface="黑体" panose="02010609060101010101" pitchFamily="49" charset="-122"/>
                <a:sym typeface="+mn-ea"/>
              </a:rPr>
              <a:t>c1=1</a:t>
            </a:r>
            <a:r>
              <a:rPr lang="zh-CN" altLang="en-US" sz="1230" dirty="0">
                <a:latin typeface="黑体" panose="02010609060101010101" pitchFamily="49" charset="-122"/>
                <a:ea typeface="黑体" panose="02010609060101010101" pitchFamily="49" charset="-122"/>
                <a:sym typeface="+mn-ea"/>
              </a:rPr>
              <a:t>，则</a:t>
            </a:r>
            <a:r>
              <a:rPr lang="en-US" altLang="zh-CN" sz="1230" dirty="0">
                <a:latin typeface="黑体" panose="02010609060101010101" pitchFamily="49" charset="-122"/>
                <a:ea typeface="黑体" panose="02010609060101010101" pitchFamily="49" charset="-122"/>
                <a:sym typeface="+mn-ea"/>
              </a:rPr>
              <a:t>e1=0</a:t>
            </a:r>
            <a:endParaRPr lang="en-US" altLang="zh-CN" sz="1230" dirty="0">
              <a:latin typeface="黑体" panose="02010609060101010101" pitchFamily="49" charset="-122"/>
              <a:ea typeface="黑体" panose="02010609060101010101" pitchFamily="49" charset="-122"/>
            </a:endParaRPr>
          </a:p>
          <a:p>
            <a:pPr marL="647700" lvl="1" indent="-228600">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sym typeface="+mn-ea"/>
              </a:rPr>
              <a:t>若</a:t>
            </a:r>
            <a:r>
              <a:rPr lang="en-US" altLang="zh-CN" sz="1230" dirty="0">
                <a:latin typeface="黑体" panose="02010609060101010101" pitchFamily="49" charset="-122"/>
                <a:ea typeface="黑体" panose="02010609060101010101" pitchFamily="49" charset="-122"/>
                <a:sym typeface="+mn-ea"/>
              </a:rPr>
              <a:t>c1=0</a:t>
            </a:r>
            <a:r>
              <a:rPr lang="zh-CN" altLang="en-US" sz="1230" dirty="0">
                <a:latin typeface="黑体" panose="02010609060101010101" pitchFamily="49" charset="-122"/>
                <a:ea typeface="黑体" panose="02010609060101010101" pitchFamily="49" charset="-122"/>
                <a:sym typeface="+mn-ea"/>
              </a:rPr>
              <a:t>，则</a:t>
            </a:r>
            <a:r>
              <a:rPr lang="en-US" altLang="zh-CN" sz="1230" dirty="0">
                <a:latin typeface="黑体" panose="02010609060101010101" pitchFamily="49" charset="-122"/>
                <a:ea typeface="黑体" panose="02010609060101010101" pitchFamily="49" charset="-122"/>
                <a:sym typeface="+mn-ea"/>
              </a:rPr>
              <a:t>e1=1</a:t>
            </a:r>
          </a:p>
          <a:p>
            <a:pPr marL="419100" lvl="1" indent="0">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搜索联系人，如果有就不提示错误，如果没就提示错误</a:t>
            </a:r>
          </a:p>
          <a:p>
            <a:endParaRPr lang="zh-CN" altLang="en-US" sz="123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a:xfrm>
            <a:off x="457200" y="999490"/>
            <a:ext cx="8229600" cy="5645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p>
        </p:txBody>
      </p:sp>
      <p:sp>
        <p:nvSpPr>
          <p:cNvPr id="2" name="内容占位符 1"/>
          <p:cNvSpPr>
            <a:spLocks noGrp="1"/>
          </p:cNvSpPr>
          <p:nvPr>
            <p:ph idx="1"/>
          </p:nvPr>
        </p:nvSpPr>
        <p:spPr>
          <a:xfrm>
            <a:off x="925100" y="2231876"/>
            <a:ext cx="3601924" cy="3878995"/>
          </a:xfrm>
          <a:ln>
            <a:solidFill>
              <a:srgbClr val="00B050"/>
            </a:solidFill>
          </a:ln>
        </p:spPr>
        <p:txBody>
          <a:bodyPr/>
          <a:lstStyle/>
          <a:p>
            <a:r>
              <a:rPr lang="zh-CN" altLang="en-US" sz="2155" dirty="0">
                <a:latin typeface="微软雅黑" panose="020B0503020204020204" pitchFamily="34" charset="-122"/>
                <a:ea typeface="微软雅黑" panose="020B0503020204020204" pitchFamily="34" charset="-122"/>
              </a:rPr>
              <a:t>恒等</a:t>
            </a:r>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pPr marL="228600" indent="-228600" algn="just" fontAlgn="base">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含义：若原因出现，则结果出现；若原因不出现，则结果也不出现。</a:t>
            </a:r>
            <a:endParaRPr lang="zh-CN" altLang="en-US" sz="1230" dirty="0">
              <a:latin typeface="微软雅黑" panose="020B0503020204020204" pitchFamily="34" charset="-122"/>
              <a:ea typeface="微软雅黑" panose="020B0503020204020204" pitchFamily="34" charset="-122"/>
            </a:endParaRPr>
          </a:p>
          <a:p>
            <a:pPr lvl="1"/>
            <a:r>
              <a:rPr lang="zh-CN" altLang="en-US" sz="1300" dirty="0">
                <a:latin typeface="黑体" panose="02010609060101010101" pitchFamily="49" charset="-122"/>
                <a:ea typeface="黑体" panose="02010609060101010101" pitchFamily="49" charset="-122"/>
                <a:sym typeface="+mn-ea"/>
              </a:rPr>
              <a:t>若</a:t>
            </a:r>
            <a:r>
              <a:rPr lang="en-US" altLang="zh-CN" sz="1300" dirty="0">
                <a:latin typeface="黑体" panose="02010609060101010101" pitchFamily="49" charset="-122"/>
                <a:ea typeface="黑体" panose="02010609060101010101" pitchFamily="49" charset="-122"/>
                <a:sym typeface="+mn-ea"/>
              </a:rPr>
              <a:t>c1=1</a:t>
            </a:r>
            <a:r>
              <a:rPr lang="zh-CN" altLang="en-US" sz="1300" dirty="0">
                <a:latin typeface="黑体" panose="02010609060101010101" pitchFamily="49" charset="-122"/>
                <a:ea typeface="黑体" panose="02010609060101010101" pitchFamily="49" charset="-122"/>
                <a:sym typeface="+mn-ea"/>
              </a:rPr>
              <a:t>，则</a:t>
            </a:r>
            <a:r>
              <a:rPr lang="en-US" altLang="zh-CN" sz="1300" dirty="0">
                <a:latin typeface="黑体" panose="02010609060101010101" pitchFamily="49" charset="-122"/>
                <a:ea typeface="黑体" panose="02010609060101010101" pitchFamily="49" charset="-122"/>
                <a:sym typeface="+mn-ea"/>
              </a:rPr>
              <a:t>e1=1</a:t>
            </a:r>
            <a:endParaRPr lang="zh-CN" altLang="en-US" sz="1300">
              <a:solidFill>
                <a:srgbClr val="386698"/>
              </a:solidFill>
              <a:latin typeface="黑体" panose="02010609060101010101" pitchFamily="49" charset="-122"/>
              <a:ea typeface="黑体" panose="02010609060101010101" pitchFamily="49" charset="-122"/>
            </a:endParaRPr>
          </a:p>
          <a:p>
            <a:pPr lvl="1"/>
            <a:r>
              <a:rPr lang="zh-CN" altLang="en-US" sz="1300" dirty="0">
                <a:latin typeface="黑体" panose="02010609060101010101" pitchFamily="49" charset="-122"/>
                <a:ea typeface="黑体" panose="02010609060101010101" pitchFamily="49" charset="-122"/>
                <a:sym typeface="+mn-ea"/>
              </a:rPr>
              <a:t>若</a:t>
            </a:r>
            <a:r>
              <a:rPr lang="en-US" altLang="zh-CN" sz="1300" dirty="0">
                <a:latin typeface="黑体" panose="02010609060101010101" pitchFamily="49" charset="-122"/>
                <a:ea typeface="黑体" panose="02010609060101010101" pitchFamily="49" charset="-122"/>
                <a:sym typeface="+mn-ea"/>
              </a:rPr>
              <a:t>c1=0</a:t>
            </a:r>
            <a:r>
              <a:rPr lang="zh-CN" altLang="en-US" sz="1300" dirty="0">
                <a:latin typeface="黑体" panose="02010609060101010101" pitchFamily="49" charset="-122"/>
                <a:ea typeface="黑体" panose="02010609060101010101" pitchFamily="49" charset="-122"/>
                <a:sym typeface="+mn-ea"/>
              </a:rPr>
              <a:t>，则</a:t>
            </a:r>
            <a:r>
              <a:rPr lang="en-US" altLang="zh-CN" sz="1300" dirty="0">
                <a:latin typeface="黑体" panose="02010609060101010101" pitchFamily="49" charset="-122"/>
                <a:ea typeface="黑体" panose="02010609060101010101" pitchFamily="49" charset="-122"/>
                <a:sym typeface="+mn-ea"/>
              </a:rPr>
              <a:t>e1=0</a:t>
            </a:r>
          </a:p>
          <a:p>
            <a:pPr marL="457200" lvl="1" indent="0">
              <a:buNone/>
            </a:pPr>
            <a:r>
              <a:rPr lang="zh-CN" altLang="en-US" sz="1300" dirty="0">
                <a:latin typeface="黑体" panose="02010609060101010101" pitchFamily="49" charset="-122"/>
                <a:ea typeface="黑体" panose="02010609060101010101" pitchFamily="49" charset="-122"/>
              </a:rPr>
              <a:t>取钱、打印凭条</a:t>
            </a:r>
          </a:p>
          <a:p>
            <a:endParaRPr lang="zh-CN" altLang="en-US" sz="1300" dirty="0"/>
          </a:p>
        </p:txBody>
      </p:sp>
      <p:grpSp>
        <p:nvGrpSpPr>
          <p:cNvPr id="23" name="Group 4"/>
          <p:cNvGrpSpPr/>
          <p:nvPr/>
        </p:nvGrpSpPr>
        <p:grpSpPr bwMode="auto">
          <a:xfrm>
            <a:off x="1652742" y="3050747"/>
            <a:ext cx="1385355" cy="388534"/>
            <a:chOff x="0" y="0"/>
            <a:chExt cx="999" cy="318"/>
          </a:xfrm>
          <a:solidFill>
            <a:srgbClr val="0070C0"/>
          </a:solidFill>
        </p:grpSpPr>
        <p:sp>
          <p:nvSpPr>
            <p:cNvPr id="24" name="Oval 5"/>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c1</a:t>
              </a:r>
            </a:p>
          </p:txBody>
        </p:sp>
        <p:sp>
          <p:nvSpPr>
            <p:cNvPr id="25" name="Oval 6"/>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26" name="Line 7"/>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7" name="组合 26"/>
          <p:cNvGrpSpPr/>
          <p:nvPr/>
        </p:nvGrpSpPr>
        <p:grpSpPr>
          <a:xfrm>
            <a:off x="5635105" y="3050747"/>
            <a:ext cx="1385355" cy="388534"/>
            <a:chOff x="2628000" y="3717032"/>
            <a:chExt cx="1585912" cy="504825"/>
          </a:xfrm>
          <a:solidFill>
            <a:srgbClr val="0070C0"/>
          </a:solidFill>
        </p:grpSpPr>
        <p:grpSp>
          <p:nvGrpSpPr>
            <p:cNvPr id="28" name="Group 8"/>
            <p:cNvGrpSpPr/>
            <p:nvPr/>
          </p:nvGrpSpPr>
          <p:grpSpPr bwMode="auto">
            <a:xfrm>
              <a:off x="2628000" y="3717032"/>
              <a:ext cx="1585912" cy="504825"/>
              <a:chOff x="0" y="0"/>
              <a:chExt cx="999" cy="318"/>
            </a:xfrm>
            <a:grpFill/>
          </p:grpSpPr>
          <p:sp>
            <p:nvSpPr>
              <p:cNvPr id="33" name="Oval 9"/>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34" name="Oval 10"/>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35" name="Line 11"/>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9" name="组合 28"/>
            <p:cNvGrpSpPr/>
            <p:nvPr/>
          </p:nvGrpSpPr>
          <p:grpSpPr>
            <a:xfrm>
              <a:off x="3168000" y="3744000"/>
              <a:ext cx="540000" cy="360000"/>
              <a:chOff x="3168000" y="3744000"/>
              <a:chExt cx="540000" cy="360000"/>
            </a:xfrm>
            <a:grpFill/>
          </p:grpSpPr>
          <p:cxnSp>
            <p:nvCxnSpPr>
              <p:cNvPr id="30" name="直接连接符 29"/>
              <p:cNvCxnSpPr/>
              <p:nvPr/>
            </p:nvCxnSpPr>
            <p:spPr>
              <a:xfrm flipH="1">
                <a:off x="3168000" y="3744000"/>
                <a:ext cx="178992" cy="360000"/>
              </a:xfrm>
              <a:prstGeom prst="line">
                <a:avLst/>
              </a:prstGeom>
              <a:grpFill/>
              <a:ln w="9525" cmpd="sng">
                <a:solidFill>
                  <a:schemeClr val="tx1"/>
                </a:solidFill>
                <a:round/>
              </a:ln>
            </p:spPr>
          </p:cxnSp>
          <p:cxnSp>
            <p:nvCxnSpPr>
              <p:cNvPr id="31" name="直接连接符 30"/>
              <p:cNvCxnSpPr/>
              <p:nvPr/>
            </p:nvCxnSpPr>
            <p:spPr>
              <a:xfrm flipH="1">
                <a:off x="3528000" y="3744000"/>
                <a:ext cx="180000" cy="360000"/>
              </a:xfrm>
              <a:prstGeom prst="line">
                <a:avLst/>
              </a:prstGeom>
              <a:grpFill/>
              <a:ln w="9525" cmpd="sng">
                <a:solidFill>
                  <a:schemeClr val="tx1"/>
                </a:solidFill>
                <a:round/>
              </a:ln>
            </p:spPr>
          </p:cxnSp>
          <p:cxnSp>
            <p:nvCxnSpPr>
              <p:cNvPr id="32" name="直接连接符 31"/>
              <p:cNvCxnSpPr/>
              <p:nvPr/>
            </p:nvCxnSpPr>
            <p:spPr>
              <a:xfrm>
                <a:off x="3348000" y="3744000"/>
                <a:ext cx="180000" cy="360000"/>
              </a:xfrm>
              <a:prstGeom prst="line">
                <a:avLst/>
              </a:prstGeom>
              <a:grpFill/>
              <a:ln w="9525" cmpd="sng">
                <a:solidFill>
                  <a:schemeClr val="tx1"/>
                </a:solidFill>
                <a:round/>
              </a:ln>
            </p:spPr>
          </p:cxnSp>
        </p:grpSp>
      </p:grpSp>
    </p:spTree>
    <p:extLst>
      <p:ext uri="{BB962C8B-B14F-4D97-AF65-F5344CB8AC3E}">
        <p14:creationId xmlns:p14="http://schemas.microsoft.com/office/powerpoint/2010/main" val="16804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1530"/>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endParaRPr lang="zh-CN" altLang="en-US" dirty="0"/>
          </a:p>
        </p:txBody>
      </p:sp>
      <p:sp>
        <p:nvSpPr>
          <p:cNvPr id="2" name="内容占位符 1"/>
          <p:cNvSpPr>
            <a:spLocks noGrp="1"/>
          </p:cNvSpPr>
          <p:nvPr>
            <p:ph idx="1"/>
          </p:nvPr>
        </p:nvSpPr>
        <p:spPr>
          <a:xfrm>
            <a:off x="933990" y="2050266"/>
            <a:ext cx="3601924" cy="3878995"/>
          </a:xfrm>
          <a:ln>
            <a:solidFill>
              <a:srgbClr val="00B050"/>
            </a:solidFill>
          </a:ln>
        </p:spPr>
        <p:txBody>
          <a:bodyPr>
            <a:normAutofit lnSpcReduction="10000"/>
          </a:bodyPr>
          <a:lstStyle/>
          <a:p>
            <a:r>
              <a:rPr lang="zh-CN" altLang="en-US" sz="2000" dirty="0"/>
              <a:t>或（</a:t>
            </a:r>
            <a:r>
              <a:rPr lang="en-US" altLang="zh-CN" sz="2000" dirty="0"/>
              <a:t>V</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1600" dirty="0">
                <a:latin typeface="微软雅黑" panose="020B0503020204020204" pitchFamily="34" charset="-122"/>
                <a:ea typeface="微软雅黑" panose="020B0503020204020204" pitchFamily="34" charset="-122"/>
              </a:rPr>
              <a:t>含义：若几个原因中有一个出现，则结果出现；若几个原因都不出现，则结果不出现。</a:t>
            </a:r>
            <a:endParaRPr lang="en-US" altLang="zh-CN" sz="1695" dirty="0"/>
          </a:p>
          <a:p>
            <a:pPr marL="647700" lvl="1" indent="-228600" algn="l">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若c1=1或c2=1或c3=1，则e1=1</a:t>
            </a:r>
          </a:p>
          <a:p>
            <a:pPr marL="647700" lvl="1" indent="-228600" algn="l">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若c1=c2=c3=0，则e1=0</a:t>
            </a:r>
            <a:endParaRPr lang="en-US" altLang="zh-CN" sz="1230" dirty="0">
              <a:latin typeface="黑体" panose="02010609060101010101" pitchFamily="49" charset="-122"/>
              <a:ea typeface="黑体" panose="02010609060101010101" pitchFamily="49" charset="-122"/>
            </a:endParaRPr>
          </a:p>
          <a:p>
            <a:pPr marL="419100" lvl="1" indent="0" algn="l">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努力、认真、听话</a:t>
            </a:r>
            <a:r>
              <a:rPr lang="en-US" altLang="zh-CN" sz="1230" dirty="0">
                <a:latin typeface="黑体" panose="02010609060101010101" pitchFamily="49" charset="-122"/>
                <a:ea typeface="黑体" panose="02010609060101010101" pitchFamily="49" charset="-122"/>
              </a:rPr>
              <a:t>==</a:t>
            </a:r>
            <a:r>
              <a:rPr lang="zh-CN" altLang="en-US" sz="1230" dirty="0">
                <a:latin typeface="黑体" panose="02010609060101010101" pitchFamily="49" charset="-122"/>
                <a:ea typeface="黑体" panose="02010609060101010101" pitchFamily="49" charset="-122"/>
              </a:rPr>
              <a:t>》成绩好</a:t>
            </a:r>
          </a:p>
        </p:txBody>
      </p:sp>
      <p:sp>
        <p:nvSpPr>
          <p:cNvPr id="14" name="内容占位符 1"/>
          <p:cNvSpPr txBox="1"/>
          <p:nvPr/>
        </p:nvSpPr>
        <p:spPr bwMode="auto">
          <a:xfrm>
            <a:off x="4535805" y="2050415"/>
            <a:ext cx="3601720" cy="3879215"/>
          </a:xfrm>
          <a:prstGeom prst="rect">
            <a:avLst/>
          </a:prstGeom>
          <a:noFill/>
          <a:ln w="9525">
            <a:solidFill>
              <a:srgbClr val="00B050"/>
            </a:solidFill>
            <a:miter lim="800000"/>
          </a:ln>
          <a:extLst>
            <a:ext uri="{909E8E84-426E-40DD-AFC4-6F175D3DCCD1}">
              <a14:hiddenFill xmlns:a14="http://schemas.microsoft.com/office/drawing/2010/main">
                <a:solidFill>
                  <a:srgbClr val="FFFFFF"/>
                </a:solidFill>
              </a14:hiddenFill>
            </a:ext>
          </a:extLst>
        </p:spPr>
        <p:txBody>
          <a:bodyPr vert="horz" wrap="square" lIns="70376" tIns="35188" rIns="70376" bIns="35188"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nSpc>
                <a:spcPct val="100000"/>
              </a:lnSpc>
              <a:spcBef>
                <a:spcPts val="600"/>
              </a:spcBef>
              <a:spcAft>
                <a:spcPts val="600"/>
              </a:spcAft>
              <a:buClr>
                <a:srgbClr val="0070C0"/>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与</a:t>
            </a: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含义：若几个原因都出现，则结果才出现；若其中一个原因不出现，则结果不出现。</a:t>
            </a:r>
          </a:p>
          <a:p>
            <a:pPr marL="647700" lvl="1" indent="-228600" algn="l" fontAlgn="auto">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若c1=1并且c2=1，则e1=1</a:t>
            </a:r>
          </a:p>
          <a:p>
            <a:pPr marL="647700" lvl="1" indent="-228600" algn="l" fontAlgn="auto">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若c1=0或c2=0，则e1=0</a:t>
            </a:r>
          </a:p>
          <a:p>
            <a:pPr marL="419100" lvl="1" indent="0" algn="l" fontAlgn="auto">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在班里面戴眼镜、男的、老师</a:t>
            </a:r>
            <a:r>
              <a:rPr lang="en-US" altLang="zh-CN" sz="1230" dirty="0">
                <a:latin typeface="黑体" panose="02010609060101010101" pitchFamily="49" charset="-122"/>
                <a:ea typeface="黑体" panose="02010609060101010101" pitchFamily="49" charset="-122"/>
              </a:rPr>
              <a:t>==</a:t>
            </a:r>
            <a:r>
              <a:rPr lang="zh-CN" altLang="en-US" sz="1230" dirty="0">
                <a:latin typeface="黑体" panose="02010609060101010101" pitchFamily="49" charset="-122"/>
                <a:ea typeface="黑体" panose="02010609060101010101" pitchFamily="49" charset="-122"/>
              </a:rPr>
              <a:t>》我</a:t>
            </a:r>
          </a:p>
        </p:txBody>
      </p:sp>
      <p:grpSp>
        <p:nvGrpSpPr>
          <p:cNvPr id="23" name="Group 35"/>
          <p:cNvGrpSpPr/>
          <p:nvPr/>
        </p:nvGrpSpPr>
        <p:grpSpPr bwMode="auto">
          <a:xfrm>
            <a:off x="2136521" y="2577213"/>
            <a:ext cx="1385355" cy="1497935"/>
            <a:chOff x="0" y="0"/>
            <a:chExt cx="999" cy="1226"/>
          </a:xfrm>
          <a:solidFill>
            <a:srgbClr val="0070C0"/>
          </a:solidFill>
        </p:grpSpPr>
        <p:sp>
          <p:nvSpPr>
            <p:cNvPr id="24" name="Arc 20"/>
            <p:cNvSpPr/>
            <p:nvPr/>
          </p:nvSpPr>
          <p:spPr bwMode="auto">
            <a:xfrm flipH="1">
              <a:off x="590" y="454"/>
              <a:ext cx="91" cy="272"/>
            </a:xfrm>
            <a:custGeom>
              <a:avLst/>
              <a:gdLst>
                <a:gd name="T0" fmla="*/ 0 w 21600"/>
                <a:gd name="T1" fmla="*/ 0 h 36450"/>
                <a:gd name="T2" fmla="*/ 0 w 21600"/>
                <a:gd name="T3" fmla="*/ 2 h 36450"/>
                <a:gd name="T4" fmla="*/ 0 w 21600"/>
                <a:gd name="T5" fmla="*/ 1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5" name="Rectangle 21"/>
            <p:cNvSpPr>
              <a:spLocks noChangeArrowheads="1"/>
            </p:cNvSpPr>
            <p:nvPr/>
          </p:nvSpPr>
          <p:spPr bwMode="auto">
            <a:xfrm>
              <a:off x="318" y="359"/>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26" name="Oval 13"/>
            <p:cNvSpPr>
              <a:spLocks noChangeArrowheads="1"/>
            </p:cNvSpPr>
            <p:nvPr/>
          </p:nvSpPr>
          <p:spPr bwMode="auto">
            <a:xfrm>
              <a:off x="0" y="454"/>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27" name="Oval 14"/>
            <p:cNvSpPr>
              <a:spLocks noChangeArrowheads="1"/>
            </p:cNvSpPr>
            <p:nvPr/>
          </p:nvSpPr>
          <p:spPr bwMode="auto">
            <a:xfrm>
              <a:off x="726" y="454"/>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28" name="Line 15"/>
            <p:cNvSpPr>
              <a:spLocks noChangeShapeType="1"/>
            </p:cNvSpPr>
            <p:nvPr/>
          </p:nvSpPr>
          <p:spPr bwMode="auto">
            <a:xfrm flipV="1">
              <a:off x="273" y="590"/>
              <a:ext cx="453" cy="0"/>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9" name="Oval 1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30" name="Oval 17"/>
            <p:cNvSpPr>
              <a:spLocks noChangeArrowheads="1"/>
            </p:cNvSpPr>
            <p:nvPr/>
          </p:nvSpPr>
          <p:spPr bwMode="auto">
            <a:xfrm>
              <a:off x="0" y="908"/>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c3</a:t>
              </a:r>
            </a:p>
          </p:txBody>
        </p:sp>
        <p:sp>
          <p:nvSpPr>
            <p:cNvPr id="31" name="Line 18"/>
            <p:cNvSpPr>
              <a:spLocks noChangeShapeType="1"/>
            </p:cNvSpPr>
            <p:nvPr/>
          </p:nvSpPr>
          <p:spPr bwMode="auto">
            <a:xfrm flipV="1">
              <a:off x="272" y="635"/>
              <a:ext cx="454" cy="409"/>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32" name="Line 19"/>
            <p:cNvSpPr>
              <a:spLocks noChangeShapeType="1"/>
            </p:cNvSpPr>
            <p:nvPr/>
          </p:nvSpPr>
          <p:spPr bwMode="auto">
            <a:xfrm>
              <a:off x="272" y="182"/>
              <a:ext cx="454" cy="363"/>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33" name="Group 22"/>
          <p:cNvGrpSpPr/>
          <p:nvPr/>
        </p:nvGrpSpPr>
        <p:grpSpPr bwMode="auto">
          <a:xfrm>
            <a:off x="5680739" y="2675032"/>
            <a:ext cx="1385355" cy="1164382"/>
            <a:chOff x="0" y="0"/>
            <a:chExt cx="999" cy="953"/>
          </a:xfrm>
          <a:solidFill>
            <a:srgbClr val="0070C0"/>
          </a:solidFill>
        </p:grpSpPr>
        <p:sp>
          <p:nvSpPr>
            <p:cNvPr id="34" name="Rectangle 29"/>
            <p:cNvSpPr>
              <a:spLocks noChangeArrowheads="1"/>
            </p:cNvSpPr>
            <p:nvPr/>
          </p:nvSpPr>
          <p:spPr bwMode="auto">
            <a:xfrm rot="10800000">
              <a:off x="428" y="362"/>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35" name="Arc 28"/>
            <p:cNvSpPr/>
            <p:nvPr/>
          </p:nvSpPr>
          <p:spPr bwMode="auto">
            <a:xfrm flipH="1">
              <a:off x="590" y="408"/>
              <a:ext cx="91" cy="136"/>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36" name="Oval 23"/>
            <p:cNvSpPr>
              <a:spLocks noChangeArrowheads="1"/>
            </p:cNvSpPr>
            <p:nvPr/>
          </p:nvSpPr>
          <p:spPr bwMode="auto">
            <a:xfrm>
              <a:off x="0" y="635"/>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37" name="Oval 24"/>
            <p:cNvSpPr>
              <a:spLocks noChangeArrowheads="1"/>
            </p:cNvSpPr>
            <p:nvPr/>
          </p:nvSpPr>
          <p:spPr bwMode="auto">
            <a:xfrm>
              <a:off x="726" y="363"/>
              <a:ext cx="273" cy="318"/>
            </a:xfrm>
            <a:prstGeom prst="ellipse">
              <a:avLst/>
            </a:prstGeom>
            <a:grpFill/>
            <a:ln w="9525" cmpd="sng">
              <a:solidFill>
                <a:schemeClr val="tx1"/>
              </a:solidFill>
              <a:round/>
            </a:ln>
          </p:spPr>
          <p:txBody>
            <a:bodyPr wrap="none" anchor="ctr"/>
            <a:lstStyle/>
            <a:p>
              <a:pPr algn="ctr"/>
              <a:r>
                <a:rPr lang="en-US" sz="1385">
                  <a:solidFill>
                    <a:schemeClr val="bg1"/>
                  </a:solidFill>
                </a:rPr>
                <a:t>e1</a:t>
              </a:r>
            </a:p>
          </p:txBody>
        </p:sp>
        <p:sp>
          <p:nvSpPr>
            <p:cNvPr id="38" name="Line 25"/>
            <p:cNvSpPr>
              <a:spLocks noChangeShapeType="1"/>
            </p:cNvSpPr>
            <p:nvPr/>
          </p:nvSpPr>
          <p:spPr bwMode="auto">
            <a:xfrm flipV="1">
              <a:off x="273" y="499"/>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39" name="Oval 2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40" name="Line 27"/>
            <p:cNvSpPr>
              <a:spLocks noChangeShapeType="1"/>
            </p:cNvSpPr>
            <p:nvPr/>
          </p:nvSpPr>
          <p:spPr bwMode="auto">
            <a:xfrm>
              <a:off x="273" y="227"/>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grpSp>
    </p:spTree>
    <p:extLst>
      <p:ext uri="{BB962C8B-B14F-4D97-AF65-F5344CB8AC3E}">
        <p14:creationId xmlns:p14="http://schemas.microsoft.com/office/powerpoint/2010/main" val="1298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7" end="7"/>
                                            </p:txEl>
                                          </p:spTgt>
                                        </p:tgtEl>
                                        <p:attrNameLst>
                                          <p:attrName>style.visibility</p:attrName>
                                        </p:attrNameLst>
                                      </p:cBhvr>
                                      <p:to>
                                        <p:strVal val="visible"/>
                                      </p:to>
                                    </p:set>
                                    <p:animEffect transition="in" filter="fade">
                                      <p:cBhvr>
                                        <p:cTn id="14" dur="500"/>
                                        <p:tgtEl>
                                          <p:spTgt spid="2">
                                            <p:txEl>
                                              <p:pRg st="7" end="7"/>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fade">
                                      <p:cBhvr>
                                        <p:cTn id="17" dur="500"/>
                                        <p:tgtEl>
                                          <p:spTgt spid="2">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9" end="9"/>
                                            </p:txEl>
                                          </p:spTgt>
                                        </p:tgtEl>
                                        <p:attrNameLst>
                                          <p:attrName>style.visibility</p:attrName>
                                        </p:attrNameLst>
                                      </p:cBhvr>
                                      <p:to>
                                        <p:strVal val="visible"/>
                                      </p:to>
                                    </p:set>
                                    <p:animEffect transition="in" filter="fade">
                                      <p:cBhvr>
                                        <p:cTn id="20" dur="500"/>
                                        <p:tgtEl>
                                          <p:spTgt spid="2">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fade">
                                      <p:cBhvr>
                                        <p:cTn id="23" dur="500"/>
                                        <p:tgtEl>
                                          <p:spTgt spid="2">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animEffect transition="in" filter="fade">
                                      <p:cBhvr>
                                        <p:cTn id="35" dur="500"/>
                                        <p:tgtEl>
                                          <p:spTgt spid="14">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xEl>
                                              <p:pRg st="6" end="6"/>
                                            </p:txEl>
                                          </p:spTgt>
                                        </p:tgtEl>
                                        <p:attrNameLst>
                                          <p:attrName>style.visibility</p:attrName>
                                        </p:attrNameLst>
                                      </p:cBhvr>
                                      <p:to>
                                        <p:strVal val="visible"/>
                                      </p:to>
                                    </p:set>
                                    <p:animEffect transition="in" filter="fade">
                                      <p:cBhvr>
                                        <p:cTn id="38" dur="500"/>
                                        <p:tgtEl>
                                          <p:spTgt spid="14">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xEl>
                                              <p:pRg st="7" end="7"/>
                                            </p:txEl>
                                          </p:spTgt>
                                        </p:tgtEl>
                                        <p:attrNameLst>
                                          <p:attrName>style.visibility</p:attrName>
                                        </p:attrNameLst>
                                      </p:cBhvr>
                                      <p:to>
                                        <p:strVal val="visible"/>
                                      </p:to>
                                    </p:set>
                                    <p:animEffect transition="in" filter="fade">
                                      <p:cBhvr>
                                        <p:cTn id="41" dur="500"/>
                                        <p:tgtEl>
                                          <p:spTgt spid="14">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xEl>
                                              <p:pRg st="8" end="8"/>
                                            </p:txEl>
                                          </p:spTgt>
                                        </p:tgtEl>
                                        <p:attrNameLst>
                                          <p:attrName>style.visibility</p:attrName>
                                        </p:attrNameLst>
                                      </p:cBhvr>
                                      <p:to>
                                        <p:strVal val="visible"/>
                                      </p:to>
                                    </p:set>
                                    <p:animEffect transition="in" filter="fade">
                                      <p:cBhvr>
                                        <p:cTn id="44"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04006" y="1867535"/>
            <a:ext cx="8356600" cy="212280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a:solidFill>
                  <a:srgbClr val="386698"/>
                </a:solidFill>
                <a:latin typeface="Franklin Gothic Book" panose="020B0503020102020204" pitchFamily="34" charset="0"/>
                <a:ea typeface="黑体" panose="02010609060101010101" pitchFamily="49" charset="-122"/>
                <a:sym typeface="+mn-ea"/>
              </a:rPr>
              <a:t>什么是边界？</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边界是指对于输入等价类和输出等价类而言，稍高于其边界值及稍低于其边界值的一些特定情况。</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边界值分析法也是一种常用的黑盒测试方法。</a:t>
            </a:r>
            <a:endParaRPr lang="zh-CN" altLang="en-US" sz="2400">
              <a:solidFill>
                <a:srgbClr val="386698"/>
              </a:solidFill>
              <a:latin typeface="Franklin Gothic Book" panose="020B0503020102020204" pitchFamily="34" charset="0"/>
              <a:ea typeface="黑体" panose="02010609060101010101" pitchFamily="49" charset="-122"/>
            </a:endParaRPr>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110299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1583214" y="4103370"/>
            <a:ext cx="5798185" cy="192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8290" lvl="1" algn="just">
              <a:lnSpc>
                <a:spcPct val="110000"/>
              </a:lnSpc>
              <a:spcBef>
                <a:spcPts val="600"/>
              </a:spcBef>
              <a:buClr>
                <a:srgbClr val="0070C0"/>
              </a:buClr>
            </a:pPr>
            <a:r>
              <a:rPr lang="zh-CN" altLang="en-US" sz="24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大量的错误是发生在输入或输出范围的边界上，而不是在输入范围的内部。</a:t>
            </a:r>
          </a:p>
        </p:txBody>
      </p:sp>
    </p:spTree>
    <p:extLst>
      <p:ext uri="{BB962C8B-B14F-4D97-AF65-F5344CB8AC3E}">
        <p14:creationId xmlns:p14="http://schemas.microsoft.com/office/powerpoint/2010/main" val="2866413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532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因果图中的约束条件</a:t>
            </a:r>
            <a:endParaRPr lang="zh-CN" altLang="en-US" dirty="0"/>
          </a:p>
        </p:txBody>
      </p:sp>
      <p:grpSp>
        <p:nvGrpSpPr>
          <p:cNvPr id="65" name="组合 64"/>
          <p:cNvGrpSpPr/>
          <p:nvPr/>
        </p:nvGrpSpPr>
        <p:grpSpPr>
          <a:xfrm>
            <a:off x="3622833" y="1769733"/>
            <a:ext cx="1346527" cy="1580737"/>
            <a:chOff x="1049866" y="1437134"/>
            <a:chExt cx="1749550" cy="2053861"/>
          </a:xfrm>
        </p:grpSpPr>
        <p:sp>
          <p:nvSpPr>
            <p:cNvPr id="66"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67"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I</a:t>
              </a:r>
              <a:endParaRPr lang="en-US" sz="1540" b="1" dirty="0">
                <a:solidFill>
                  <a:schemeClr val="bg1"/>
                </a:solidFill>
              </a:endParaRPr>
            </a:p>
          </p:txBody>
        </p:sp>
        <p:sp>
          <p:nvSpPr>
            <p:cNvPr id="68"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69"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70"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p>
          </p:txBody>
        </p:sp>
        <p:sp>
          <p:nvSpPr>
            <p:cNvPr id="71"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2"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3" name="矩形 72"/>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包含</a:t>
              </a:r>
            </a:p>
          </p:txBody>
        </p:sp>
      </p:grpSp>
      <p:grpSp>
        <p:nvGrpSpPr>
          <p:cNvPr id="74" name="组合 73"/>
          <p:cNvGrpSpPr/>
          <p:nvPr/>
        </p:nvGrpSpPr>
        <p:grpSpPr>
          <a:xfrm>
            <a:off x="1939183" y="4192161"/>
            <a:ext cx="1346527" cy="1580737"/>
            <a:chOff x="1049866" y="1437134"/>
            <a:chExt cx="1749550" cy="2053861"/>
          </a:xfrm>
        </p:grpSpPr>
        <p:sp>
          <p:nvSpPr>
            <p:cNvPr id="75"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76"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O</a:t>
              </a:r>
              <a:endParaRPr lang="en-US" sz="1540" b="1" dirty="0">
                <a:solidFill>
                  <a:schemeClr val="bg1"/>
                </a:solidFill>
              </a:endParaRPr>
            </a:p>
          </p:txBody>
        </p:sp>
        <p:sp>
          <p:nvSpPr>
            <p:cNvPr id="77"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8"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79"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p>
          </p:txBody>
        </p:sp>
        <p:sp>
          <p:nvSpPr>
            <p:cNvPr id="80"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81"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82" name="矩形 81"/>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唯一</a:t>
              </a:r>
            </a:p>
          </p:txBody>
        </p:sp>
      </p:grpSp>
      <p:grpSp>
        <p:nvGrpSpPr>
          <p:cNvPr id="98" name="组合 97"/>
          <p:cNvGrpSpPr/>
          <p:nvPr/>
        </p:nvGrpSpPr>
        <p:grpSpPr>
          <a:xfrm>
            <a:off x="6212603" y="4150886"/>
            <a:ext cx="1346527" cy="1580737"/>
            <a:chOff x="1049866" y="1437134"/>
            <a:chExt cx="1749550" cy="2053861"/>
          </a:xfrm>
        </p:grpSpPr>
        <p:sp>
          <p:nvSpPr>
            <p:cNvPr id="99"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R</a:t>
              </a:r>
              <a:endParaRPr lang="en-US" sz="1540" b="1" dirty="0">
                <a:solidFill>
                  <a:schemeClr val="bg1"/>
                </a:solidFill>
              </a:endParaRPr>
            </a:p>
          </p:txBody>
        </p:sp>
        <p:sp>
          <p:nvSpPr>
            <p:cNvPr id="100"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101"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102"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103"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104" name="矩形 103"/>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要求</a:t>
              </a:r>
            </a:p>
          </p:txBody>
        </p:sp>
      </p:grpSp>
      <p:grpSp>
        <p:nvGrpSpPr>
          <p:cNvPr id="44" name="组合 43"/>
          <p:cNvGrpSpPr/>
          <p:nvPr/>
        </p:nvGrpSpPr>
        <p:grpSpPr>
          <a:xfrm>
            <a:off x="594890" y="1844402"/>
            <a:ext cx="1384336" cy="1580737"/>
            <a:chOff x="1000741" y="1437134"/>
            <a:chExt cx="1798675" cy="2053861"/>
          </a:xfrm>
        </p:grpSpPr>
        <p:sp>
          <p:nvSpPr>
            <p:cNvPr id="45"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46" name="Oval 14"/>
            <p:cNvSpPr>
              <a:spLocks noChangeArrowheads="1"/>
            </p:cNvSpPr>
            <p:nvPr/>
          </p:nvSpPr>
          <p:spPr bwMode="auto">
            <a:xfrm>
              <a:off x="1000741"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E</a:t>
              </a:r>
              <a:endParaRPr lang="en-US" sz="1540" b="1" dirty="0">
                <a:solidFill>
                  <a:schemeClr val="bg1"/>
                </a:solidFill>
              </a:endParaRPr>
            </a:p>
          </p:txBody>
        </p:sp>
        <p:sp>
          <p:nvSpPr>
            <p:cNvPr id="47"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48"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49"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p>
          </p:txBody>
        </p:sp>
        <p:sp>
          <p:nvSpPr>
            <p:cNvPr id="50"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51"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52" name="矩形 51"/>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互斥</a:t>
              </a:r>
              <a:endParaRPr lang="en-US" altLang="zh-CN" sz="1385" b="1" dirty="0"/>
            </a:p>
            <a:p>
              <a:pPr algn="ctr"/>
              <a:endParaRPr lang="zh-CN" altLang="en-US" sz="1385" b="1" dirty="0"/>
            </a:p>
          </p:txBody>
        </p:sp>
      </p:grpSp>
      <p:sp>
        <p:nvSpPr>
          <p:cNvPr id="5" name="TextBox 4"/>
          <p:cNvSpPr txBox="1"/>
          <p:nvPr/>
        </p:nvSpPr>
        <p:spPr>
          <a:xfrm>
            <a:off x="48173" y="3446959"/>
            <a:ext cx="2830830" cy="304800"/>
          </a:xfrm>
          <a:prstGeom prst="rect">
            <a:avLst/>
          </a:prstGeom>
          <a:noFill/>
        </p:spPr>
        <p:txBody>
          <a:bodyPr wrap="none" rtlCol="0">
            <a:spAutoFit/>
          </a:bodyPr>
          <a:lstStyle/>
          <a:p>
            <a:r>
              <a:rPr lang="zh-CN" altLang="en-US" sz="1385" dirty="0"/>
              <a:t>最多有一个可能成立（下拉菜单）</a:t>
            </a:r>
          </a:p>
        </p:txBody>
      </p:sp>
      <p:sp>
        <p:nvSpPr>
          <p:cNvPr id="55" name="TextBox 54"/>
          <p:cNvSpPr txBox="1"/>
          <p:nvPr/>
        </p:nvSpPr>
        <p:spPr>
          <a:xfrm>
            <a:off x="2968946" y="3446363"/>
            <a:ext cx="2830830" cy="304800"/>
          </a:xfrm>
          <a:prstGeom prst="rect">
            <a:avLst/>
          </a:prstGeom>
          <a:noFill/>
        </p:spPr>
        <p:txBody>
          <a:bodyPr wrap="none" rtlCol="0">
            <a:spAutoFit/>
          </a:bodyPr>
          <a:lstStyle/>
          <a:p>
            <a:r>
              <a:rPr lang="zh-CN" altLang="en-US" sz="1385" dirty="0"/>
              <a:t>至少有一个必须成立（下拉菜单）</a:t>
            </a:r>
          </a:p>
        </p:txBody>
      </p:sp>
      <p:sp>
        <p:nvSpPr>
          <p:cNvPr id="56" name="TextBox 55"/>
          <p:cNvSpPr txBox="1"/>
          <p:nvPr/>
        </p:nvSpPr>
        <p:spPr>
          <a:xfrm>
            <a:off x="5609244" y="3446363"/>
            <a:ext cx="3538220" cy="518160"/>
          </a:xfrm>
          <a:prstGeom prst="rect">
            <a:avLst/>
          </a:prstGeom>
          <a:noFill/>
        </p:spPr>
        <p:txBody>
          <a:bodyPr wrap="none" rtlCol="0">
            <a:spAutoFit/>
          </a:bodyPr>
          <a:lstStyle/>
          <a:p>
            <a:r>
              <a:rPr lang="en-US" altLang="zh-CN" sz="1385" dirty="0"/>
              <a:t>a</a:t>
            </a:r>
            <a:r>
              <a:rPr lang="zh-CN" altLang="en-US" sz="1385" dirty="0"/>
              <a:t>成立时</a:t>
            </a:r>
            <a:r>
              <a:rPr lang="en-US" altLang="zh-CN" sz="1385" dirty="0"/>
              <a:t>b</a:t>
            </a:r>
            <a:r>
              <a:rPr lang="zh-CN" altLang="en-US" sz="1385" dirty="0"/>
              <a:t>不成立；</a:t>
            </a:r>
            <a:r>
              <a:rPr lang="en-US" altLang="zh-CN" sz="1385" dirty="0"/>
              <a:t>a</a:t>
            </a:r>
            <a:r>
              <a:rPr lang="zh-CN" altLang="en-US" sz="1385" dirty="0"/>
              <a:t>不成立时，</a:t>
            </a:r>
            <a:r>
              <a:rPr lang="en-US" altLang="zh-CN" sz="1385" dirty="0"/>
              <a:t>b</a:t>
            </a:r>
            <a:r>
              <a:rPr lang="zh-CN" altLang="en-US" sz="1385" dirty="0"/>
              <a:t>的值不一定</a:t>
            </a:r>
          </a:p>
          <a:p>
            <a:r>
              <a:rPr lang="zh-CN" sz="1385" dirty="0"/>
              <a:t>元旦</a:t>
            </a:r>
            <a:r>
              <a:rPr lang="zh-CN" altLang="en-US" sz="1385" dirty="0"/>
              <a:t>不上班   ；不是元旦  不一定上班</a:t>
            </a:r>
          </a:p>
        </p:txBody>
      </p:sp>
      <p:sp>
        <p:nvSpPr>
          <p:cNvPr id="57" name="TextBox 56"/>
          <p:cNvSpPr txBox="1"/>
          <p:nvPr/>
        </p:nvSpPr>
        <p:spPr>
          <a:xfrm>
            <a:off x="1386604" y="5778936"/>
            <a:ext cx="3536950" cy="304800"/>
          </a:xfrm>
          <a:prstGeom prst="rect">
            <a:avLst/>
          </a:prstGeom>
          <a:noFill/>
        </p:spPr>
        <p:txBody>
          <a:bodyPr wrap="none" rtlCol="0">
            <a:spAutoFit/>
          </a:bodyPr>
          <a:lstStyle/>
          <a:p>
            <a:r>
              <a:rPr lang="zh-CN" altLang="en-US" sz="1385" dirty="0"/>
              <a:t>三个原因中有且只有一个成立（下拉菜单）</a:t>
            </a:r>
          </a:p>
        </p:txBody>
      </p:sp>
      <p:sp>
        <p:nvSpPr>
          <p:cNvPr id="58" name="TextBox 57"/>
          <p:cNvSpPr txBox="1"/>
          <p:nvPr/>
        </p:nvSpPr>
        <p:spPr>
          <a:xfrm>
            <a:off x="6086289" y="5772586"/>
            <a:ext cx="2124710" cy="518160"/>
          </a:xfrm>
          <a:prstGeom prst="rect">
            <a:avLst/>
          </a:prstGeom>
          <a:noFill/>
        </p:spPr>
        <p:txBody>
          <a:bodyPr wrap="none" rtlCol="0">
            <a:spAutoFit/>
          </a:bodyPr>
          <a:lstStyle/>
          <a:p>
            <a:r>
              <a:rPr lang="zh-CN" altLang="en-US" sz="1385" dirty="0"/>
              <a:t>一个出现另一个一定出现</a:t>
            </a:r>
          </a:p>
          <a:p>
            <a:r>
              <a:rPr lang="zh-CN" altLang="en-US" sz="1385" dirty="0"/>
              <a:t>同银行取钱</a:t>
            </a:r>
          </a:p>
        </p:txBody>
      </p:sp>
      <p:grpSp>
        <p:nvGrpSpPr>
          <p:cNvPr id="6" name="组合 5"/>
          <p:cNvGrpSpPr/>
          <p:nvPr/>
        </p:nvGrpSpPr>
        <p:grpSpPr>
          <a:xfrm>
            <a:off x="6626555" y="1728331"/>
            <a:ext cx="1503599" cy="1580737"/>
            <a:chOff x="8486111" y="998943"/>
            <a:chExt cx="1953634" cy="2053861"/>
          </a:xfrm>
        </p:grpSpPr>
        <p:grpSp>
          <p:nvGrpSpPr>
            <p:cNvPr id="83" name="组合 82"/>
            <p:cNvGrpSpPr/>
            <p:nvPr/>
          </p:nvGrpSpPr>
          <p:grpSpPr>
            <a:xfrm>
              <a:off x="8486111" y="998943"/>
              <a:ext cx="1749550" cy="2053861"/>
              <a:chOff x="1049866" y="1437134"/>
              <a:chExt cx="1749550" cy="2053861"/>
            </a:xfrm>
          </p:grpSpPr>
          <p:sp>
            <p:nvSpPr>
              <p:cNvPr id="85"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M</a:t>
                </a:r>
                <a:endParaRPr lang="en-US" sz="1540" b="1" dirty="0">
                  <a:solidFill>
                    <a:schemeClr val="bg1"/>
                  </a:solidFill>
                </a:endParaRPr>
              </a:p>
            </p:txBody>
          </p:sp>
          <p:sp>
            <p:nvSpPr>
              <p:cNvPr id="87"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88"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91" name="矩形 90"/>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屏蔽</a:t>
                </a:r>
              </a:p>
            </p:txBody>
          </p:sp>
        </p:grpSp>
        <p:sp>
          <p:nvSpPr>
            <p:cNvPr id="59" name="Arc 28"/>
            <p:cNvSpPr/>
            <p:nvPr/>
          </p:nvSpPr>
          <p:spPr bwMode="auto">
            <a:xfrm flipH="1">
              <a:off x="8978003" y="1345560"/>
              <a:ext cx="1461742" cy="1245645"/>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headEnd type="none" w="med" len="med"/>
              <a:tailEnd type="arrow" w="med" len="med"/>
            </a:ln>
          </p:spPr>
          <p:txBody>
            <a:bodyPr wrap="none" anchor="ctr"/>
            <a:lstStyle/>
            <a:p>
              <a:endParaRPr lang="zh-CN" altLang="en-US" sz="1385">
                <a:solidFill>
                  <a:schemeClr val="bg1"/>
                </a:solidFill>
              </a:endParaRPr>
            </a:p>
          </p:txBody>
        </p:sp>
      </p:grpSp>
    </p:spTree>
    <p:extLst>
      <p:ext uri="{BB962C8B-B14F-4D97-AF65-F5344CB8AC3E}">
        <p14:creationId xmlns:p14="http://schemas.microsoft.com/office/powerpoint/2010/main" val="127219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100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100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56" grpId="0"/>
      <p:bldP spid="57"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62965"/>
            <a:ext cx="8229600" cy="5975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因果图法基本步骤</a:t>
            </a:r>
            <a:endParaRPr lang="zh-CN" altLang="en-US" dirty="0"/>
          </a:p>
        </p:txBody>
      </p:sp>
      <p:sp>
        <p:nvSpPr>
          <p:cNvPr id="2" name="内容占位符 1"/>
          <p:cNvSpPr>
            <a:spLocks noGrp="1"/>
          </p:cNvSpPr>
          <p:nvPr>
            <p:ph idx="1"/>
          </p:nvPr>
        </p:nvSpPr>
        <p:spPr>
          <a:xfrm>
            <a:off x="457200" y="1600200"/>
            <a:ext cx="8229600" cy="4661535"/>
          </a:xfrm>
        </p:spPr>
        <p:txBody>
          <a:bodyPr>
            <a:normAutofit fontScale="92500" lnSpcReduction="10000"/>
          </a:bodyPr>
          <a:lstStyle/>
          <a:p>
            <a:pPr algn="l">
              <a:lnSpc>
                <a:spcPct val="140000"/>
              </a:lnSpc>
            </a:pPr>
            <a:r>
              <a:rPr lang="zh-CN" altLang="en-US" sz="2400" dirty="0">
                <a:solidFill>
                  <a:srgbClr val="386698"/>
                </a:solidFill>
                <a:latin typeface="Franklin Gothic Book" panose="020B0503020102020204" pitchFamily="34" charset="0"/>
                <a:ea typeface="黑体" panose="02010609060101010101" pitchFamily="49" charset="-122"/>
              </a:rPr>
              <a:t>利用因果图导出测试用例需要经过以下几个步骤:</a:t>
            </a: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① </a:t>
            </a:r>
            <a:r>
              <a:rPr lang="zh-CN" altLang="en-US" sz="2000" dirty="0">
                <a:solidFill>
                  <a:srgbClr val="386698"/>
                </a:solidFill>
                <a:latin typeface="黑体" panose="02010609060101010101" pitchFamily="49" charset="-122"/>
                <a:ea typeface="黑体" panose="02010609060101010101" pitchFamily="49" charset="-122"/>
              </a:rPr>
              <a:t>找出所有的原因，原因即输入条件或输入条件的等价类。</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② 找出所有的结果，结果即输出条件。</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③ 明确所有输入条件之间的制约关系以及组合关系。</a:t>
            </a:r>
          </a:p>
          <a:p>
            <a:pPr lvl="2"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哪些条件不能组合到一起，哪些条件可以组合到一起</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④ 明确所有输出条件之间的制约关系以及组合关系。</a:t>
            </a:r>
          </a:p>
          <a:p>
            <a:pPr lvl="2"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哪些输出结果不能同时输出，哪些输出结果可以同时输出</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⑤ 找出什么样的输入条件组合会产生哪种输出结果</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⑥ 把因果图转换成判定表</a:t>
            </a:r>
            <a:r>
              <a:rPr lang="en-US" altLang="zh-CN" sz="2000" dirty="0">
                <a:solidFill>
                  <a:srgbClr val="386698"/>
                </a:solidFill>
                <a:latin typeface="黑体" panose="02010609060101010101" pitchFamily="49" charset="-122"/>
                <a:ea typeface="黑体" panose="02010609060101010101" pitchFamily="49" charset="-122"/>
              </a:rPr>
              <a:t>/</a:t>
            </a:r>
            <a:r>
              <a:rPr lang="zh-CN" altLang="en-US" sz="2000" dirty="0">
                <a:solidFill>
                  <a:srgbClr val="386698"/>
                </a:solidFill>
                <a:latin typeface="黑体" panose="02010609060101010101" pitchFamily="49" charset="-122"/>
                <a:ea typeface="黑体" panose="02010609060101010101" pitchFamily="49" charset="-122"/>
              </a:rPr>
              <a:t>决策表。</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⑦ 为判定表</a:t>
            </a:r>
            <a:r>
              <a:rPr lang="en-US" altLang="zh-CN" sz="2000" dirty="0">
                <a:solidFill>
                  <a:srgbClr val="386698"/>
                </a:solidFill>
                <a:latin typeface="黑体" panose="02010609060101010101" pitchFamily="49" charset="-122"/>
                <a:ea typeface="黑体" panose="02010609060101010101" pitchFamily="49" charset="-122"/>
              </a:rPr>
              <a:t>/</a:t>
            </a:r>
            <a:r>
              <a:rPr lang="zh-CN" altLang="en-US" sz="2000" dirty="0">
                <a:solidFill>
                  <a:srgbClr val="386698"/>
                </a:solidFill>
                <a:latin typeface="黑体" panose="02010609060101010101" pitchFamily="49" charset="-122"/>
                <a:ea typeface="黑体" panose="02010609060101010101" pitchFamily="49" charset="-122"/>
              </a:rPr>
              <a:t>决策表中的每一列表示的情况设计测试用例。</a:t>
            </a:r>
          </a:p>
        </p:txBody>
      </p:sp>
    </p:spTree>
    <p:extLst>
      <p:ext uri="{BB962C8B-B14F-4D97-AF65-F5344CB8AC3E}">
        <p14:creationId xmlns:p14="http://schemas.microsoft.com/office/powerpoint/2010/main" val="307901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additive="base">
                                        <p:cTn id="2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500"/>
                                        <p:tgtEl>
                                          <p:spTgt spid="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 calcmode="lin" valueType="num">
                                      <p:cBhvr additive="base">
                                        <p:cTn id="5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Effect transition="in" filter="fade">
                                      <p:cBhvr>
                                        <p:cTn id="5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4845" y="2070191"/>
            <a:ext cx="3282950" cy="326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3"/>
          <p:cNvSpPr>
            <a:spLocks noGrp="1"/>
          </p:cNvSpPr>
          <p:nvPr>
            <p:ph type="title"/>
          </p:nvPr>
        </p:nvSpPr>
        <p:spPr>
          <a:xfrm>
            <a:off x="457200" y="709295"/>
            <a:ext cx="8229600" cy="64008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2" name="内容占位符 1"/>
          <p:cNvSpPr>
            <a:spLocks noGrp="1"/>
          </p:cNvSpPr>
          <p:nvPr>
            <p:ph idx="1"/>
          </p:nvPr>
        </p:nvSpPr>
        <p:spPr>
          <a:xfrm>
            <a:off x="149764" y="1761691"/>
            <a:ext cx="5594668" cy="3878995"/>
          </a:xfrm>
        </p:spPr>
        <p:txBody>
          <a:bodyPr>
            <a:noAutofit/>
          </a:bodyPr>
          <a:lstStyle/>
          <a:p>
            <a:pPr marL="0" lvl="1">
              <a:lnSpc>
                <a:spcPct val="100000"/>
              </a:lnSpc>
              <a:spcBef>
                <a:spcPts val="600"/>
              </a:spcBef>
              <a:spcAft>
                <a:spcPts val="600"/>
              </a:spcAft>
            </a:pPr>
            <a:r>
              <a:rPr lang="zh-CN" altLang="en-US" sz="1600">
                <a:solidFill>
                  <a:srgbClr val="386698"/>
                </a:solidFill>
                <a:latin typeface="Franklin Gothic Book" panose="020B0503020102020204" pitchFamily="34" charset="0"/>
                <a:ea typeface="黑体" panose="02010609060101010101" pitchFamily="49" charset="-122"/>
              </a:rPr>
              <a:t>系统只接收50或100元纸币，一次只能使用一张纸币，一次充值金额只能为50元或100元。</a:t>
            </a:r>
          </a:p>
          <a:p>
            <a:pPr marL="0" lvl="1">
              <a:lnSpc>
                <a:spcPct val="100000"/>
              </a:lnSpc>
              <a:spcBef>
                <a:spcPts val="600"/>
              </a:spcBef>
              <a:spcAft>
                <a:spcPts val="600"/>
              </a:spcAft>
            </a:pPr>
            <a:r>
              <a:rPr lang="zh-CN" altLang="en-US" sz="1600">
                <a:solidFill>
                  <a:srgbClr val="386698"/>
                </a:solidFill>
                <a:latin typeface="Franklin Gothic Book" panose="020B0503020102020204" pitchFamily="34" charset="0"/>
                <a:ea typeface="黑体" panose="02010609060101010101" pitchFamily="49" charset="-122"/>
              </a:rPr>
              <a:t>若输入50元纸币，并选择充值50元，完成充值后退卡，提示充值成功；</a:t>
            </a:r>
          </a:p>
          <a:p>
            <a:pPr marL="0" lvl="1">
              <a:lnSpc>
                <a:spcPct val="100000"/>
              </a:lnSpc>
              <a:spcBef>
                <a:spcPts val="600"/>
              </a:spcBef>
              <a:spcAft>
                <a:spcPts val="600"/>
              </a:spcAft>
            </a:pPr>
            <a:r>
              <a:rPr lang="zh-CN" altLang="en-US" sz="1600">
                <a:solidFill>
                  <a:srgbClr val="386698"/>
                </a:solidFill>
                <a:latin typeface="Franklin Gothic Book" panose="020B0503020102020204" pitchFamily="34" charset="0"/>
                <a:ea typeface="黑体" panose="02010609060101010101" pitchFamily="49" charset="-122"/>
              </a:rPr>
              <a:t>若输入50元纸币，并选择充值100元，提示输入金额不足，并退回50元；</a:t>
            </a:r>
          </a:p>
          <a:p>
            <a:pPr marL="0" lvl="1">
              <a:lnSpc>
                <a:spcPct val="100000"/>
              </a:lnSpc>
              <a:spcBef>
                <a:spcPts val="600"/>
              </a:spcBef>
              <a:spcAft>
                <a:spcPts val="600"/>
              </a:spcAft>
            </a:pPr>
            <a:r>
              <a:rPr lang="zh-CN" altLang="en-US" sz="1600">
                <a:solidFill>
                  <a:srgbClr val="386698"/>
                </a:solidFill>
                <a:latin typeface="Franklin Gothic Book" panose="020B0503020102020204" pitchFamily="34" charset="0"/>
                <a:ea typeface="黑体" panose="02010609060101010101" pitchFamily="49" charset="-122"/>
              </a:rPr>
              <a:t>若输入100元纸币，并选择充值50元，完成充值后退卡，提示充值成功，找零50元；</a:t>
            </a:r>
          </a:p>
          <a:p>
            <a:pPr marL="0" lvl="1">
              <a:lnSpc>
                <a:spcPct val="100000"/>
              </a:lnSpc>
              <a:spcBef>
                <a:spcPts val="600"/>
              </a:spcBef>
              <a:spcAft>
                <a:spcPts val="600"/>
              </a:spcAft>
            </a:pPr>
            <a:r>
              <a:rPr lang="zh-CN" altLang="en-US" sz="1600">
                <a:solidFill>
                  <a:srgbClr val="386698"/>
                </a:solidFill>
                <a:latin typeface="Franklin Gothic Book" panose="020B0503020102020204" pitchFamily="34" charset="0"/>
                <a:ea typeface="黑体" panose="02010609060101010101" pitchFamily="49" charset="-122"/>
              </a:rPr>
              <a:t>若输入100元纸币，并选择充值100元，完成充值后退卡，提示充值成功；</a:t>
            </a:r>
          </a:p>
          <a:p>
            <a:pPr marL="0" lvl="1">
              <a:lnSpc>
                <a:spcPct val="100000"/>
              </a:lnSpc>
              <a:spcBef>
                <a:spcPts val="600"/>
              </a:spcBef>
              <a:spcAft>
                <a:spcPts val="600"/>
              </a:spcAft>
            </a:pPr>
            <a:r>
              <a:rPr lang="zh-CN" altLang="en-US" sz="1600">
                <a:solidFill>
                  <a:srgbClr val="386698"/>
                </a:solidFill>
                <a:latin typeface="Franklin Gothic Book" panose="020B0503020102020204" pitchFamily="34" charset="0"/>
                <a:ea typeface="黑体" panose="02010609060101010101" pitchFamily="49" charset="-122"/>
              </a:rPr>
              <a:t>若输入纸币后在规定时间内不选择充值按钮，退回输入的纸币，并提示错误；</a:t>
            </a:r>
          </a:p>
          <a:p>
            <a:pPr marL="0" lvl="1">
              <a:lnSpc>
                <a:spcPct val="100000"/>
              </a:lnSpc>
              <a:spcBef>
                <a:spcPts val="600"/>
              </a:spcBef>
              <a:spcAft>
                <a:spcPts val="600"/>
              </a:spcAft>
            </a:pPr>
            <a:r>
              <a:rPr lang="zh-CN" altLang="en-US" sz="1600">
                <a:solidFill>
                  <a:srgbClr val="386698"/>
                </a:solidFill>
                <a:latin typeface="Franklin Gothic Book" panose="020B0503020102020204" pitchFamily="34" charset="0"/>
                <a:ea typeface="黑体" panose="02010609060101010101" pitchFamily="49" charset="-122"/>
              </a:rPr>
              <a:t>若选择充值按钮后不输入纸币，提示错误</a:t>
            </a:r>
          </a:p>
        </p:txBody>
      </p:sp>
    </p:spTree>
    <p:extLst>
      <p:ext uri="{BB962C8B-B14F-4D97-AF65-F5344CB8AC3E}">
        <p14:creationId xmlns:p14="http://schemas.microsoft.com/office/powerpoint/2010/main" val="2829696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1365250"/>
            <a:ext cx="8229600" cy="5810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751205" y="2497455"/>
            <a:ext cx="7642225" cy="1863090"/>
          </a:xfrm>
          <a:prstGeom prst="rect">
            <a:avLst/>
          </a:prstGeom>
          <a:noFill/>
        </p:spPr>
        <p:txBody>
          <a:bodyPr wrap="square" rtlCol="0">
            <a:spAutoFit/>
          </a:bodyPr>
          <a:lstStyle/>
          <a:p>
            <a:pPr>
              <a:lnSpc>
                <a:spcPct val="160000"/>
              </a:lnSpc>
            </a:pPr>
            <a:r>
              <a:rPr lang="en-US" altLang="zh-CN" sz="2400" dirty="0">
                <a:solidFill>
                  <a:srgbClr val="386698"/>
                </a:solidFill>
                <a:latin typeface="黑体" panose="02010609060101010101" pitchFamily="49" charset="-122"/>
                <a:ea typeface="黑体" panose="02010609060101010101" pitchFamily="49" charset="-122"/>
              </a:rPr>
              <a:t>1</a:t>
            </a:r>
            <a:r>
              <a:rPr lang="zh-CN" altLang="en-US" sz="2400" dirty="0">
                <a:solidFill>
                  <a:srgbClr val="386698"/>
                </a:solidFill>
                <a:latin typeface="黑体" panose="02010609060101010101" pitchFamily="49" charset="-122"/>
                <a:ea typeface="黑体" panose="02010609060101010101" pitchFamily="49" charset="-122"/>
              </a:rPr>
              <a:t>、找到所有输入条件编号</a:t>
            </a:r>
          </a:p>
          <a:p>
            <a:pPr>
              <a:lnSpc>
                <a:spcPct val="160000"/>
              </a:lnSpc>
            </a:pPr>
            <a:r>
              <a:rPr lang="en-US" altLang="zh-CN" sz="2400" dirty="0">
                <a:solidFill>
                  <a:srgbClr val="386698"/>
                </a:solidFill>
                <a:latin typeface="黑体" panose="02010609060101010101" pitchFamily="49" charset="-122"/>
                <a:ea typeface="黑体" panose="02010609060101010101" pitchFamily="49" charset="-122"/>
                <a:sym typeface="+mn-ea"/>
              </a:rPr>
              <a:t>2</a:t>
            </a:r>
            <a:r>
              <a:rPr lang="zh-CN" altLang="en-US" sz="2400" dirty="0">
                <a:solidFill>
                  <a:srgbClr val="386698"/>
                </a:solidFill>
                <a:latin typeface="黑体" panose="02010609060101010101" pitchFamily="49" charset="-122"/>
                <a:ea typeface="黑体" panose="02010609060101010101" pitchFamily="49" charset="-122"/>
                <a:sym typeface="+mn-ea"/>
              </a:rPr>
              <a:t>、找到所有输出条件编号</a:t>
            </a:r>
          </a:p>
          <a:p>
            <a:pPr>
              <a:lnSpc>
                <a:spcPct val="160000"/>
              </a:lnSpc>
            </a:pPr>
            <a:r>
              <a:rPr lang="en-US" altLang="zh-CN" sz="2400" dirty="0">
                <a:solidFill>
                  <a:srgbClr val="386698"/>
                </a:solidFill>
                <a:latin typeface="黑体" panose="02010609060101010101" pitchFamily="49" charset="-122"/>
                <a:ea typeface="黑体" panose="02010609060101010101" pitchFamily="49" charset="-122"/>
              </a:rPr>
              <a:t>3</a:t>
            </a:r>
            <a:r>
              <a:rPr lang="zh-CN" altLang="en-US" sz="2400" dirty="0">
                <a:solidFill>
                  <a:srgbClr val="386698"/>
                </a:solidFill>
                <a:latin typeface="黑体" panose="02010609060101010101" pitchFamily="49" charset="-122"/>
                <a:ea typeface="黑体" panose="02010609060101010101" pitchFamily="49" charset="-122"/>
              </a:rPr>
              <a:t>、找出所有输入、输出的制约关系</a:t>
            </a:r>
          </a:p>
        </p:txBody>
      </p:sp>
    </p:spTree>
    <p:extLst>
      <p:ext uri="{BB962C8B-B14F-4D97-AF65-F5344CB8AC3E}">
        <p14:creationId xmlns:p14="http://schemas.microsoft.com/office/powerpoint/2010/main" val="101675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371465" y="4454525"/>
            <a:ext cx="2623185" cy="159575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0" name="矩形 29"/>
          <p:cNvSpPr/>
          <p:nvPr/>
        </p:nvSpPr>
        <p:spPr>
          <a:xfrm>
            <a:off x="5370830" y="2448560"/>
            <a:ext cx="2623185" cy="159575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标题 3"/>
          <p:cNvSpPr>
            <a:spLocks noGrp="1"/>
          </p:cNvSpPr>
          <p:nvPr>
            <p:ph type="title"/>
          </p:nvPr>
        </p:nvSpPr>
        <p:spPr>
          <a:xfrm>
            <a:off x="457200" y="837565"/>
            <a:ext cx="8229600" cy="60642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750570" y="192786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所以得出以下因果图：</a:t>
            </a:r>
          </a:p>
        </p:txBody>
      </p:sp>
      <p:sp>
        <p:nvSpPr>
          <p:cNvPr id="13" name="文本框 12"/>
          <p:cNvSpPr txBox="1"/>
          <p:nvPr/>
        </p:nvSpPr>
        <p:spPr>
          <a:xfrm>
            <a:off x="750570" y="3466465"/>
            <a:ext cx="2661920" cy="147637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387975" y="2876550"/>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p>
          <a:p>
            <a:pPr algn="ctr"/>
            <a:r>
              <a:rPr lang="zh-CN" altLang="en-US"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7108190" y="2580005"/>
            <a:ext cx="298450" cy="368300"/>
          </a:xfrm>
          <a:prstGeom prst="rect">
            <a:avLst/>
          </a:prstGeom>
          <a:noFill/>
        </p:spPr>
        <p:txBody>
          <a:bodyPr wrap="none" rtlCol="0">
            <a:spAutoFit/>
          </a:bodyPr>
          <a:lstStyle/>
          <a:p>
            <a:r>
              <a:rPr lang="en-US" altLang="zh-CN"/>
              <a:t>1</a:t>
            </a:r>
          </a:p>
        </p:txBody>
      </p:sp>
      <p:sp>
        <p:nvSpPr>
          <p:cNvPr id="16" name="七边形 15"/>
          <p:cNvSpPr/>
          <p:nvPr/>
        </p:nvSpPr>
        <p:spPr>
          <a:xfrm>
            <a:off x="7064375" y="256222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7152005" y="3524250"/>
            <a:ext cx="298450" cy="368300"/>
          </a:xfrm>
          <a:prstGeom prst="rect">
            <a:avLst/>
          </a:prstGeom>
          <a:noFill/>
        </p:spPr>
        <p:txBody>
          <a:bodyPr wrap="none" rtlCol="0">
            <a:spAutoFit/>
          </a:bodyPr>
          <a:lstStyle/>
          <a:p>
            <a:r>
              <a:rPr lang="en-US" altLang="zh-CN"/>
              <a:t>2</a:t>
            </a:r>
          </a:p>
        </p:txBody>
      </p:sp>
      <p:sp>
        <p:nvSpPr>
          <p:cNvPr id="18" name="七边形 17"/>
          <p:cNvSpPr/>
          <p:nvPr/>
        </p:nvSpPr>
        <p:spPr>
          <a:xfrm>
            <a:off x="7108190" y="351536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6163310" y="2810510"/>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48070" y="3230245"/>
            <a:ext cx="946785" cy="53467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371465" y="4899025"/>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p>
          <a:p>
            <a:pPr algn="ctr"/>
            <a:r>
              <a:rPr lang="zh-CN" altLang="en-US"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7091680" y="4602480"/>
            <a:ext cx="298450" cy="368300"/>
          </a:xfrm>
          <a:prstGeom prst="rect">
            <a:avLst/>
          </a:prstGeom>
          <a:noFill/>
        </p:spPr>
        <p:txBody>
          <a:bodyPr wrap="none" rtlCol="0">
            <a:spAutoFit/>
          </a:bodyPr>
          <a:lstStyle/>
          <a:p>
            <a:r>
              <a:rPr lang="en-US" altLang="zh-CN"/>
              <a:t>3</a:t>
            </a:r>
          </a:p>
        </p:txBody>
      </p:sp>
      <p:sp>
        <p:nvSpPr>
          <p:cNvPr id="25" name="七边形 24"/>
          <p:cNvSpPr/>
          <p:nvPr/>
        </p:nvSpPr>
        <p:spPr>
          <a:xfrm>
            <a:off x="7047865" y="458470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7106920" y="5555615"/>
            <a:ext cx="298450" cy="368300"/>
          </a:xfrm>
          <a:prstGeom prst="rect">
            <a:avLst/>
          </a:prstGeom>
          <a:noFill/>
        </p:spPr>
        <p:txBody>
          <a:bodyPr wrap="none" rtlCol="0">
            <a:spAutoFit/>
          </a:bodyPr>
          <a:lstStyle/>
          <a:p>
            <a:r>
              <a:rPr lang="en-US" altLang="zh-CN"/>
              <a:t>4</a:t>
            </a:r>
          </a:p>
        </p:txBody>
      </p:sp>
      <p:sp>
        <p:nvSpPr>
          <p:cNvPr id="27" name="七边形 26"/>
          <p:cNvSpPr/>
          <p:nvPr/>
        </p:nvSpPr>
        <p:spPr>
          <a:xfrm>
            <a:off x="7063105" y="553783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6116320" y="4832985"/>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116320" y="5252720"/>
            <a:ext cx="946785" cy="5346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249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66750"/>
            <a:ext cx="8229600" cy="56451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13" name="文本框 12"/>
          <p:cNvSpPr txBox="1"/>
          <p:nvPr/>
        </p:nvSpPr>
        <p:spPr>
          <a:xfrm>
            <a:off x="622935" y="138176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630545" y="138176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
        <p:nvSpPr>
          <p:cNvPr id="16" name="文本框 15"/>
          <p:cNvSpPr txBox="1"/>
          <p:nvPr/>
        </p:nvSpPr>
        <p:spPr>
          <a:xfrm>
            <a:off x="622935" y="3183255"/>
            <a:ext cx="3606800" cy="922020"/>
          </a:xfrm>
          <a:prstGeom prst="rect">
            <a:avLst/>
          </a:prstGeom>
          <a:ln w="15875" cmpd="sng">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条件</a:t>
            </a:r>
            <a:r>
              <a:rPr lang="en-US" altLang="zh-CN">
                <a:solidFill>
                  <a:srgbClr val="386698"/>
                </a:solidFill>
                <a:latin typeface="黑体" panose="02010609060101010101" pitchFamily="49" charset="-122"/>
                <a:ea typeface="黑体" panose="02010609060101010101" pitchFamily="49" charset="-122"/>
              </a:rPr>
              <a:t>1</a:t>
            </a:r>
            <a:r>
              <a:rPr lang="zh-CN" altLang="en-US">
                <a:solidFill>
                  <a:srgbClr val="386698"/>
                </a:solidFill>
                <a:latin typeface="黑体" panose="02010609060101010101" pitchFamily="49" charset="-122"/>
                <a:ea typeface="黑体" panose="02010609060101010101" pitchFamily="49" charset="-122"/>
              </a:rPr>
              <a:t>和条件</a:t>
            </a:r>
            <a:r>
              <a:rPr lang="en-US" altLang="zh-CN">
                <a:solidFill>
                  <a:srgbClr val="386698"/>
                </a:solidFill>
                <a:latin typeface="黑体" panose="02010609060101010101" pitchFamily="49" charset="-122"/>
                <a:ea typeface="黑体" panose="02010609060101010101" pitchFamily="49" charset="-122"/>
              </a:rPr>
              <a:t>2</a:t>
            </a:r>
            <a:r>
              <a:rPr lang="zh-CN" altLang="en-US">
                <a:solidFill>
                  <a:srgbClr val="386698"/>
                </a:solidFill>
                <a:latin typeface="黑体" panose="02010609060101010101" pitchFamily="49" charset="-122"/>
                <a:ea typeface="黑体" panose="02010609060101010101" pitchFamily="49" charset="-122"/>
              </a:rPr>
              <a:t>不能组合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条件</a:t>
            </a:r>
            <a:r>
              <a:rPr lang="en-US" altLang="zh-CN">
                <a:solidFill>
                  <a:srgbClr val="386698"/>
                </a:solidFill>
                <a:latin typeface="黑体" panose="02010609060101010101" pitchFamily="49" charset="-122"/>
                <a:ea typeface="黑体" panose="02010609060101010101" pitchFamily="49" charset="-122"/>
              </a:rPr>
              <a:t>3</a:t>
            </a:r>
            <a:r>
              <a:rPr lang="zh-CN" altLang="en-US">
                <a:solidFill>
                  <a:srgbClr val="386698"/>
                </a:solidFill>
                <a:latin typeface="黑体" panose="02010609060101010101" pitchFamily="49" charset="-122"/>
                <a:ea typeface="黑体" panose="02010609060101010101" pitchFamily="49" charset="-122"/>
              </a:rPr>
              <a:t>和条件</a:t>
            </a:r>
            <a:r>
              <a:rPr lang="en-US" altLang="zh-CN">
                <a:solidFill>
                  <a:srgbClr val="386698"/>
                </a:solidFill>
                <a:latin typeface="黑体" panose="02010609060101010101" pitchFamily="49" charset="-122"/>
                <a:ea typeface="黑体" panose="02010609060101010101" pitchFamily="49" charset="-122"/>
              </a:rPr>
              <a:t>4</a:t>
            </a:r>
            <a:r>
              <a:rPr lang="zh-CN" altLang="en-US">
                <a:solidFill>
                  <a:srgbClr val="386698"/>
                </a:solidFill>
                <a:latin typeface="黑体" panose="02010609060101010101" pitchFamily="49" charset="-122"/>
                <a:ea typeface="黑体" panose="02010609060101010101" pitchFamily="49" charset="-122"/>
              </a:rPr>
              <a:t>不能组合</a:t>
            </a:r>
          </a:p>
        </p:txBody>
      </p:sp>
      <p:sp>
        <p:nvSpPr>
          <p:cNvPr id="17" name="文本框 16"/>
          <p:cNvSpPr txBox="1"/>
          <p:nvPr/>
        </p:nvSpPr>
        <p:spPr>
          <a:xfrm>
            <a:off x="622935" y="4516755"/>
            <a:ext cx="3606800" cy="1753235"/>
          </a:xfrm>
          <a:prstGeom prst="rect">
            <a:avLst/>
          </a:prstGeom>
          <a:ln w="15875" cmpd="sng">
            <a:solidFill>
              <a:srgbClr val="F79646"/>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条件</a:t>
            </a:r>
            <a:r>
              <a:rPr lang="en-US" altLang="zh-CN">
                <a:solidFill>
                  <a:srgbClr val="386698"/>
                </a:solidFill>
                <a:latin typeface="黑体" panose="02010609060101010101" pitchFamily="49" charset="-122"/>
                <a:ea typeface="黑体" panose="02010609060101010101" pitchFamily="49" charset="-122"/>
              </a:rPr>
              <a:t>1</a:t>
            </a:r>
            <a:r>
              <a:rPr lang="zh-CN" altLang="en-US">
                <a:solidFill>
                  <a:srgbClr val="386698"/>
                </a:solidFill>
                <a:latin typeface="黑体" panose="02010609060101010101" pitchFamily="49" charset="-122"/>
                <a:ea typeface="黑体" panose="02010609060101010101" pitchFamily="49" charset="-122"/>
              </a:rPr>
              <a:t>和条件</a:t>
            </a:r>
            <a:r>
              <a:rPr lang="en-US" altLang="zh-CN">
                <a:solidFill>
                  <a:srgbClr val="386698"/>
                </a:solidFill>
                <a:latin typeface="黑体" panose="02010609060101010101" pitchFamily="49" charset="-122"/>
                <a:ea typeface="黑体" panose="02010609060101010101" pitchFamily="49" charset="-122"/>
              </a:rPr>
              <a:t>3</a:t>
            </a:r>
            <a:r>
              <a:rPr lang="zh-CN" altLang="en-US">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条件</a:t>
            </a:r>
            <a:r>
              <a:rPr lang="en-US" altLang="zh-CN">
                <a:solidFill>
                  <a:srgbClr val="386698"/>
                </a:solidFill>
                <a:latin typeface="黑体" panose="02010609060101010101" pitchFamily="49" charset="-122"/>
                <a:ea typeface="黑体" panose="02010609060101010101" pitchFamily="49" charset="-122"/>
              </a:rPr>
              <a:t>1</a:t>
            </a:r>
            <a:r>
              <a:rPr lang="zh-CN" altLang="en-US">
                <a:solidFill>
                  <a:srgbClr val="386698"/>
                </a:solidFill>
                <a:latin typeface="黑体" panose="02010609060101010101" pitchFamily="49" charset="-122"/>
                <a:ea typeface="黑体" panose="02010609060101010101" pitchFamily="49" charset="-122"/>
              </a:rPr>
              <a:t>和条件</a:t>
            </a:r>
            <a:r>
              <a:rPr lang="en-US" altLang="zh-CN">
                <a:solidFill>
                  <a:srgbClr val="386698"/>
                </a:solidFill>
                <a:latin typeface="黑体" panose="02010609060101010101" pitchFamily="49" charset="-122"/>
                <a:ea typeface="黑体" panose="02010609060101010101" pitchFamily="49" charset="-122"/>
              </a:rPr>
              <a:t>4</a:t>
            </a:r>
            <a:r>
              <a:rPr lang="zh-CN" altLang="en-US">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条件</a:t>
            </a:r>
            <a:r>
              <a:rPr lang="en-US" altLang="zh-CN">
                <a:solidFill>
                  <a:srgbClr val="386698"/>
                </a:solidFill>
                <a:latin typeface="黑体" panose="02010609060101010101" pitchFamily="49" charset="-122"/>
                <a:ea typeface="黑体" panose="02010609060101010101" pitchFamily="49" charset="-122"/>
              </a:rPr>
              <a:t>2</a:t>
            </a:r>
            <a:r>
              <a:rPr lang="zh-CN" altLang="en-US">
                <a:solidFill>
                  <a:srgbClr val="386698"/>
                </a:solidFill>
                <a:latin typeface="黑体" panose="02010609060101010101" pitchFamily="49" charset="-122"/>
                <a:ea typeface="黑体" panose="02010609060101010101" pitchFamily="49" charset="-122"/>
              </a:rPr>
              <a:t>和条件</a:t>
            </a:r>
            <a:r>
              <a:rPr lang="en-US" altLang="zh-CN">
                <a:solidFill>
                  <a:srgbClr val="386698"/>
                </a:solidFill>
                <a:latin typeface="黑体" panose="02010609060101010101" pitchFamily="49" charset="-122"/>
                <a:ea typeface="黑体" panose="02010609060101010101" pitchFamily="49" charset="-122"/>
              </a:rPr>
              <a:t>3</a:t>
            </a:r>
            <a:r>
              <a:rPr lang="zh-CN" altLang="en-US">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条件</a:t>
            </a:r>
            <a:r>
              <a:rPr lang="en-US" altLang="zh-CN">
                <a:solidFill>
                  <a:srgbClr val="386698"/>
                </a:solidFill>
                <a:latin typeface="黑体" panose="02010609060101010101" pitchFamily="49" charset="-122"/>
                <a:ea typeface="黑体" panose="02010609060101010101" pitchFamily="49" charset="-122"/>
              </a:rPr>
              <a:t>2</a:t>
            </a:r>
            <a:r>
              <a:rPr lang="zh-CN" altLang="en-US">
                <a:solidFill>
                  <a:srgbClr val="386698"/>
                </a:solidFill>
                <a:latin typeface="黑体" panose="02010609060101010101" pitchFamily="49" charset="-122"/>
                <a:ea typeface="黑体" panose="02010609060101010101" pitchFamily="49" charset="-122"/>
              </a:rPr>
              <a:t>和条件</a:t>
            </a:r>
            <a:r>
              <a:rPr lang="en-US" altLang="zh-CN">
                <a:solidFill>
                  <a:srgbClr val="386698"/>
                </a:solidFill>
                <a:latin typeface="黑体" panose="02010609060101010101" pitchFamily="49" charset="-122"/>
                <a:ea typeface="黑体" panose="02010609060101010101" pitchFamily="49" charset="-122"/>
              </a:rPr>
              <a:t>4</a:t>
            </a:r>
            <a:r>
              <a:rPr lang="zh-CN" altLang="en-US">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条件</a:t>
            </a:r>
            <a:r>
              <a:rPr lang="en-US" altLang="zh-CN">
                <a:solidFill>
                  <a:srgbClr val="386698"/>
                </a:solidFill>
                <a:latin typeface="黑体" panose="02010609060101010101" pitchFamily="49" charset="-122"/>
                <a:ea typeface="黑体" panose="02010609060101010101" pitchFamily="49" charset="-122"/>
              </a:rPr>
              <a:t>1234</a:t>
            </a:r>
            <a:r>
              <a:rPr lang="zh-CN" altLang="en-US">
                <a:solidFill>
                  <a:srgbClr val="386698"/>
                </a:solidFill>
                <a:latin typeface="黑体" panose="02010609060101010101" pitchFamily="49" charset="-122"/>
                <a:ea typeface="黑体" panose="02010609060101010101" pitchFamily="49" charset="-122"/>
              </a:rPr>
              <a:t>可以单独出现</a:t>
            </a:r>
          </a:p>
        </p:txBody>
      </p:sp>
      <p:sp>
        <p:nvSpPr>
          <p:cNvPr id="18" name="文本框 17"/>
          <p:cNvSpPr txBox="1"/>
          <p:nvPr/>
        </p:nvSpPr>
        <p:spPr>
          <a:xfrm>
            <a:off x="5630545" y="3183255"/>
            <a:ext cx="2925445" cy="922020"/>
          </a:xfrm>
          <a:prstGeom prst="rect">
            <a:avLst/>
          </a:prstGeom>
          <a:ln w="15875" cmpd="sng">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不能组合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不能组合</a:t>
            </a:r>
          </a:p>
        </p:txBody>
      </p:sp>
      <p:sp>
        <p:nvSpPr>
          <p:cNvPr id="19" name="文本框 18"/>
          <p:cNvSpPr txBox="1"/>
          <p:nvPr/>
        </p:nvSpPr>
        <p:spPr>
          <a:xfrm>
            <a:off x="5630545" y="4516755"/>
            <a:ext cx="2924810" cy="1476375"/>
          </a:xfrm>
          <a:prstGeom prst="rect">
            <a:avLst/>
          </a:prstGeom>
          <a:ln w="15875" cmpd="sng">
            <a:solidFill>
              <a:srgbClr val="F79646"/>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必须组合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单独存在</a:t>
            </a:r>
          </a:p>
        </p:txBody>
      </p:sp>
      <p:cxnSp>
        <p:nvCxnSpPr>
          <p:cNvPr id="20" name="直接连接符 19"/>
          <p:cNvCxnSpPr/>
          <p:nvPr/>
        </p:nvCxnSpPr>
        <p:spPr>
          <a:xfrm>
            <a:off x="4848225" y="1453515"/>
            <a:ext cx="0" cy="4941570"/>
          </a:xfrm>
          <a:prstGeom prst="line">
            <a:avLst/>
          </a:prstGeom>
          <a:ln w="22225" cmpd="sng">
            <a:solidFill>
              <a:schemeClr val="accent1">
                <a:shade val="50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518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33730"/>
            <a:ext cx="8229600" cy="60515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457200" y="1439545"/>
            <a:ext cx="7642225"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根据结论，绘制因果图</a:t>
            </a:r>
          </a:p>
        </p:txBody>
      </p:sp>
      <p:sp>
        <p:nvSpPr>
          <p:cNvPr id="14" name="文本框 13"/>
          <p:cNvSpPr txBox="1"/>
          <p:nvPr/>
        </p:nvSpPr>
        <p:spPr>
          <a:xfrm>
            <a:off x="92710" y="2876550"/>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p>
          <a:p>
            <a:pPr algn="ctr"/>
            <a:r>
              <a:rPr lang="zh-CN" altLang="en-US"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1597660" y="2580005"/>
            <a:ext cx="298450" cy="368300"/>
          </a:xfrm>
          <a:prstGeom prst="rect">
            <a:avLst/>
          </a:prstGeom>
          <a:noFill/>
        </p:spPr>
        <p:txBody>
          <a:bodyPr wrap="none" rtlCol="0">
            <a:spAutoFit/>
          </a:bodyPr>
          <a:lstStyle/>
          <a:p>
            <a:r>
              <a:rPr lang="en-US" altLang="zh-CN"/>
              <a:t>1</a:t>
            </a:r>
          </a:p>
        </p:txBody>
      </p:sp>
      <p:sp>
        <p:nvSpPr>
          <p:cNvPr id="16" name="七边形 15"/>
          <p:cNvSpPr/>
          <p:nvPr/>
        </p:nvSpPr>
        <p:spPr>
          <a:xfrm>
            <a:off x="1553845" y="256222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1641475" y="3524250"/>
            <a:ext cx="298450" cy="368300"/>
          </a:xfrm>
          <a:prstGeom prst="rect">
            <a:avLst/>
          </a:prstGeom>
          <a:noFill/>
        </p:spPr>
        <p:txBody>
          <a:bodyPr wrap="none" rtlCol="0">
            <a:spAutoFit/>
          </a:bodyPr>
          <a:lstStyle/>
          <a:p>
            <a:r>
              <a:rPr lang="en-US" altLang="zh-CN"/>
              <a:t>2</a:t>
            </a:r>
          </a:p>
        </p:txBody>
      </p:sp>
      <p:sp>
        <p:nvSpPr>
          <p:cNvPr id="18" name="七边形 17"/>
          <p:cNvSpPr/>
          <p:nvPr/>
        </p:nvSpPr>
        <p:spPr>
          <a:xfrm>
            <a:off x="1597660" y="351536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652780" y="2810510"/>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7540" y="3230245"/>
            <a:ext cx="946785" cy="53467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6200" y="4899025"/>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p>
          <a:p>
            <a:pPr algn="ctr"/>
            <a:r>
              <a:rPr lang="zh-CN" altLang="en-US"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1581150" y="4602480"/>
            <a:ext cx="298450" cy="368300"/>
          </a:xfrm>
          <a:prstGeom prst="rect">
            <a:avLst/>
          </a:prstGeom>
          <a:noFill/>
        </p:spPr>
        <p:txBody>
          <a:bodyPr wrap="none" rtlCol="0">
            <a:spAutoFit/>
          </a:bodyPr>
          <a:lstStyle/>
          <a:p>
            <a:r>
              <a:rPr lang="en-US" altLang="zh-CN"/>
              <a:t>3</a:t>
            </a:r>
          </a:p>
        </p:txBody>
      </p:sp>
      <p:sp>
        <p:nvSpPr>
          <p:cNvPr id="25" name="七边形 24"/>
          <p:cNvSpPr/>
          <p:nvPr/>
        </p:nvSpPr>
        <p:spPr>
          <a:xfrm>
            <a:off x="1537335" y="458470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1596390" y="5555615"/>
            <a:ext cx="298450" cy="368300"/>
          </a:xfrm>
          <a:prstGeom prst="rect">
            <a:avLst/>
          </a:prstGeom>
          <a:noFill/>
        </p:spPr>
        <p:txBody>
          <a:bodyPr wrap="none" rtlCol="0">
            <a:spAutoFit/>
          </a:bodyPr>
          <a:lstStyle/>
          <a:p>
            <a:r>
              <a:rPr lang="en-US" altLang="zh-CN"/>
              <a:t>4</a:t>
            </a:r>
          </a:p>
        </p:txBody>
      </p:sp>
      <p:sp>
        <p:nvSpPr>
          <p:cNvPr id="27" name="七边形 26"/>
          <p:cNvSpPr/>
          <p:nvPr/>
        </p:nvSpPr>
        <p:spPr>
          <a:xfrm>
            <a:off x="1552575" y="553783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605790" y="4832985"/>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05790" y="5252720"/>
            <a:ext cx="946785" cy="53467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172335" y="2432050"/>
            <a:ext cx="3669030" cy="159575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1</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3</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1</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4</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2</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3</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2</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4</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1</a:t>
            </a:r>
            <a:r>
              <a:rPr lang="zh-CN" altLang="en-US">
                <a:solidFill>
                  <a:srgbClr val="386698"/>
                </a:solidFill>
                <a:latin typeface="黑体" panose="02010609060101010101" pitchFamily="49" charset="-122"/>
                <a:ea typeface="黑体" panose="02010609060101010101" pitchFamily="49" charset="-122"/>
                <a:sym typeface="+mn-ea"/>
              </a:rPr>
              <a:t>、</a:t>
            </a:r>
            <a:r>
              <a:rPr lang="en-US" altLang="zh-CN">
                <a:solidFill>
                  <a:srgbClr val="386698"/>
                </a:solidFill>
                <a:latin typeface="黑体" panose="02010609060101010101" pitchFamily="49" charset="-122"/>
                <a:ea typeface="黑体" panose="02010609060101010101" pitchFamily="49" charset="-122"/>
                <a:sym typeface="+mn-ea"/>
              </a:rPr>
              <a:t>2</a:t>
            </a:r>
            <a:r>
              <a:rPr lang="zh-CN" altLang="en-US">
                <a:solidFill>
                  <a:srgbClr val="386698"/>
                </a:solidFill>
                <a:latin typeface="黑体" panose="02010609060101010101" pitchFamily="49" charset="-122"/>
                <a:ea typeface="黑体" panose="02010609060101010101" pitchFamily="49" charset="-122"/>
                <a:sym typeface="+mn-ea"/>
              </a:rPr>
              <a:t>、</a:t>
            </a:r>
            <a:r>
              <a:rPr lang="en-US" altLang="zh-CN">
                <a:solidFill>
                  <a:srgbClr val="386698"/>
                </a:solidFill>
                <a:latin typeface="黑体" panose="02010609060101010101" pitchFamily="49" charset="-122"/>
                <a:ea typeface="黑体" panose="02010609060101010101" pitchFamily="49" charset="-122"/>
                <a:sym typeface="+mn-ea"/>
              </a:rPr>
              <a:t>3</a:t>
            </a:r>
            <a:r>
              <a:rPr lang="zh-CN" altLang="en-US">
                <a:solidFill>
                  <a:srgbClr val="386698"/>
                </a:solidFill>
                <a:latin typeface="黑体" panose="02010609060101010101" pitchFamily="49" charset="-122"/>
                <a:ea typeface="黑体" panose="02010609060101010101" pitchFamily="49" charset="-122"/>
                <a:sym typeface="+mn-ea"/>
              </a:rPr>
              <a:t>、</a:t>
            </a:r>
            <a:r>
              <a:rPr lang="en-US" altLang="zh-CN">
                <a:solidFill>
                  <a:srgbClr val="386698"/>
                </a:solidFill>
                <a:latin typeface="黑体" panose="02010609060101010101" pitchFamily="49" charset="-122"/>
                <a:ea typeface="黑体" panose="02010609060101010101" pitchFamily="49" charset="-122"/>
                <a:sym typeface="+mn-ea"/>
              </a:rPr>
              <a:t>4</a:t>
            </a:r>
            <a:r>
              <a:rPr lang="zh-CN" altLang="en-US">
                <a:solidFill>
                  <a:srgbClr val="386698"/>
                </a:solidFill>
                <a:latin typeface="黑体" panose="02010609060101010101" pitchFamily="49" charset="-122"/>
                <a:ea typeface="黑体" panose="02010609060101010101" pitchFamily="49" charset="-122"/>
                <a:sym typeface="+mn-ea"/>
              </a:rPr>
              <a:t>可以单独出现</a:t>
            </a:r>
            <a:endParaRPr lang="zh-CN" altLang="en-US"/>
          </a:p>
        </p:txBody>
      </p:sp>
      <p:sp>
        <p:nvSpPr>
          <p:cNvPr id="19" name="文本框 18"/>
          <p:cNvSpPr txBox="1"/>
          <p:nvPr/>
        </p:nvSpPr>
        <p:spPr>
          <a:xfrm>
            <a:off x="2172335" y="4584700"/>
            <a:ext cx="2637155" cy="1198880"/>
          </a:xfrm>
          <a:prstGeom prst="rect">
            <a:avLst/>
          </a:prstGeom>
          <a:ln w="15875" cmpd="sng">
            <a:solidFill>
              <a:schemeClr val="tx2"/>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必须组合</a:t>
            </a: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组合</a:t>
            </a: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可以组合</a:t>
            </a: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单独存在</a:t>
            </a:r>
          </a:p>
        </p:txBody>
      </p:sp>
      <p:grpSp>
        <p:nvGrpSpPr>
          <p:cNvPr id="49" name="组合 48"/>
          <p:cNvGrpSpPr/>
          <p:nvPr/>
        </p:nvGrpSpPr>
        <p:grpSpPr>
          <a:xfrm>
            <a:off x="6101080" y="2562225"/>
            <a:ext cx="2902585" cy="3225165"/>
            <a:chOff x="9608" y="4035"/>
            <a:chExt cx="4571" cy="5079"/>
          </a:xfrm>
        </p:grpSpPr>
        <p:sp>
          <p:nvSpPr>
            <p:cNvPr id="13" name="文本框 12"/>
            <p:cNvSpPr txBox="1"/>
            <p:nvPr/>
          </p:nvSpPr>
          <p:spPr>
            <a:xfrm>
              <a:off x="9682" y="4063"/>
              <a:ext cx="460" cy="580"/>
            </a:xfrm>
            <a:prstGeom prst="rect">
              <a:avLst/>
            </a:prstGeom>
            <a:noFill/>
          </p:spPr>
          <p:txBody>
            <a:bodyPr wrap="none" rtlCol="0">
              <a:spAutoFit/>
            </a:bodyPr>
            <a:lstStyle/>
            <a:p>
              <a:r>
                <a:rPr lang="en-US" altLang="zh-CN"/>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580"/>
            </a:xfrm>
            <a:prstGeom prst="rect">
              <a:avLst/>
            </a:prstGeom>
            <a:noFill/>
          </p:spPr>
          <p:txBody>
            <a:bodyPr wrap="none" rtlCol="0">
              <a:spAutoFit/>
            </a:bodyPr>
            <a:lstStyle/>
            <a:p>
              <a:r>
                <a:rPr lang="en-US" altLang="zh-CN"/>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580"/>
            </a:xfrm>
            <a:prstGeom prst="rect">
              <a:avLst/>
            </a:prstGeom>
            <a:noFill/>
          </p:spPr>
          <p:txBody>
            <a:bodyPr wrap="none" rtlCol="0">
              <a:spAutoFit/>
            </a:bodyPr>
            <a:lstStyle/>
            <a:p>
              <a:r>
                <a:rPr lang="en-US" altLang="zh-CN"/>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580"/>
            </a:xfrm>
            <a:prstGeom prst="rect">
              <a:avLst/>
            </a:prstGeom>
            <a:noFill/>
          </p:spPr>
          <p:txBody>
            <a:bodyPr wrap="none" rtlCol="0">
              <a:spAutoFit/>
            </a:bodyPr>
            <a:lstStyle/>
            <a:p>
              <a:r>
                <a:rPr lang="en-US" altLang="zh-CN"/>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16"/>
            </a:xfrm>
            <a:prstGeom prst="rect">
              <a:avLst/>
            </a:prstGeom>
            <a:noFill/>
          </p:spPr>
          <p:txBody>
            <a:bodyPr wrap="square" rtlCol="0">
              <a:spAutoFit/>
            </a:bodyPr>
            <a:lstStyle/>
            <a:p>
              <a:pPr algn="ctr">
                <a:buNone/>
              </a:pPr>
              <a:r>
                <a:rPr lang="en-US" altLang="zh-CN" sz="1800" b="1">
                  <a:solidFill>
                    <a:srgbClr val="386698"/>
                  </a:solidFill>
                  <a:latin typeface="黑体" panose="02010609060101010101" pitchFamily="49" charset="-122"/>
                  <a:ea typeface="黑体" panose="02010609060101010101" pitchFamily="49" charset="-122"/>
                </a:rPr>
                <a:t>R</a:t>
              </a:r>
            </a:p>
            <a:p>
              <a:pPr algn="ctr">
                <a:buNone/>
              </a:pPr>
              <a:r>
                <a:rPr lang="en-US" altLang="zh-CN" sz="1800" b="1">
                  <a:solidFill>
                    <a:srgbClr val="386698"/>
                  </a:solidFill>
                  <a:latin typeface="黑体" panose="02010609060101010101" pitchFamily="49" charset="-122"/>
                  <a:ea typeface="黑体" panose="02010609060101010101" pitchFamily="49" charset="-122"/>
                </a:rPr>
                <a:t>要求</a:t>
              </a:r>
              <a:endParaRPr lang="zh-CN" altLang="en-US" sz="2000" b="1"/>
            </a:p>
          </p:txBody>
        </p:sp>
        <p:sp>
          <p:nvSpPr>
            <p:cNvPr id="39" name="文本框 38"/>
            <p:cNvSpPr txBox="1"/>
            <p:nvPr/>
          </p:nvSpPr>
          <p:spPr>
            <a:xfrm>
              <a:off x="11208" y="5929"/>
              <a:ext cx="1197" cy="1016"/>
            </a:xfrm>
            <a:prstGeom prst="rect">
              <a:avLst/>
            </a:prstGeom>
            <a:noFill/>
          </p:spPr>
          <p:txBody>
            <a:bodyPr wrap="square" rtlCol="0">
              <a:spAutoFit/>
            </a:bodyPr>
            <a:lstStyle/>
            <a:p>
              <a:pPr algn="ctr">
                <a:buNone/>
              </a:pPr>
              <a:r>
                <a:rPr lang="en-US" altLang="zh-CN" sz="1800" b="1">
                  <a:solidFill>
                    <a:srgbClr val="386698"/>
                  </a:solidFill>
                  <a:latin typeface="黑体" panose="02010609060101010101" pitchFamily="49" charset="-122"/>
                  <a:ea typeface="黑体" panose="02010609060101010101" pitchFamily="49" charset="-122"/>
                </a:rPr>
                <a:t>E</a:t>
              </a:r>
            </a:p>
            <a:p>
              <a:pPr algn="ctr">
                <a:buNone/>
              </a:pPr>
              <a:r>
                <a:rPr lang="en-US" altLang="zh-CN" sz="18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16"/>
            </a:xfrm>
            <a:prstGeom prst="rect">
              <a:avLst/>
            </a:prstGeom>
            <a:noFill/>
          </p:spPr>
          <p:txBody>
            <a:bodyPr wrap="square" rtlCol="0">
              <a:spAutoFit/>
            </a:bodyPr>
            <a:lstStyle/>
            <a:p>
              <a:pPr algn="ctr">
                <a:buNone/>
              </a:pPr>
              <a:r>
                <a:rPr lang="en-US" altLang="zh-CN" sz="1800" b="1">
                  <a:solidFill>
                    <a:srgbClr val="386698"/>
                  </a:solidFill>
                  <a:latin typeface="黑体" panose="02010609060101010101" pitchFamily="49" charset="-122"/>
                  <a:ea typeface="黑体" panose="02010609060101010101" pitchFamily="49" charset="-122"/>
                </a:rPr>
                <a:t>E</a:t>
              </a:r>
            </a:p>
            <a:p>
              <a:pPr algn="ctr">
                <a:buNone/>
              </a:pPr>
              <a:r>
                <a:rPr lang="en-US" altLang="zh-CN" sz="18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a:stretch>
            <a:fillRect/>
          </a:stretch>
        </p:blipFill>
        <p:spPr>
          <a:xfrm>
            <a:off x="-80010" y="-149860"/>
            <a:ext cx="9304655" cy="2171700"/>
          </a:xfrm>
          <a:prstGeom prst="rect">
            <a:avLst/>
          </a:prstGeom>
        </p:spPr>
      </p:pic>
    </p:spTree>
    <p:extLst>
      <p:ext uri="{BB962C8B-B14F-4D97-AF65-F5344CB8AC3E}">
        <p14:creationId xmlns:p14="http://schemas.microsoft.com/office/powerpoint/2010/main" val="2003788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66115"/>
            <a:ext cx="8229600" cy="56324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393065" y="1425575"/>
            <a:ext cx="835723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flipV="1">
            <a:off x="2700020" y="3969385"/>
            <a:ext cx="3151505" cy="63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687955" y="3911600"/>
            <a:ext cx="3281045" cy="155384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727960" y="4102100"/>
            <a:ext cx="3123565" cy="68516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2715895" y="4917440"/>
            <a:ext cx="3106420" cy="67437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771390" y="4101465"/>
            <a:ext cx="160655" cy="196215"/>
            <a:chOff x="7966" y="6091"/>
            <a:chExt cx="277" cy="338"/>
          </a:xfrm>
        </p:grpSpPr>
        <p:cxnSp>
          <p:nvCxnSpPr>
            <p:cNvPr id="41" name="直接连接符 40"/>
            <p:cNvCxnSpPr/>
            <p:nvPr/>
          </p:nvCxnSpPr>
          <p:spPr>
            <a:xfrm flipV="1">
              <a:off x="7966" y="6091"/>
              <a:ext cx="141" cy="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4932045" y="4787265"/>
            <a:ext cx="160655" cy="196215"/>
            <a:chOff x="7966" y="6091"/>
            <a:chExt cx="277" cy="338"/>
          </a:xfrm>
        </p:grpSpPr>
        <p:cxnSp>
          <p:nvCxnSpPr>
            <p:cNvPr id="53" name="直接连接符 52"/>
            <p:cNvCxnSpPr/>
            <p:nvPr/>
          </p:nvCxnSpPr>
          <p:spPr>
            <a:xfrm flipV="1">
              <a:off x="7966" y="6091"/>
              <a:ext cx="141" cy="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107" y="6091"/>
              <a:ext cx="136" cy="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组合</a:t>
            </a: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输出a和b组合</a:t>
            </a: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43512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836930"/>
            <a:ext cx="8229600" cy="6318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631190" y="146875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8" name="表格 7"/>
          <p:cNvGraphicFramePr/>
          <p:nvPr/>
        </p:nvGraphicFramePr>
        <p:xfrm>
          <a:off x="1496060" y="1986915"/>
          <a:ext cx="6394450" cy="4343400"/>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381000">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739365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80720"/>
            <a:ext cx="8229600" cy="56324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457200" y="1243965"/>
            <a:ext cx="866394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r>
              <a:rPr lang="zh-CN" altLang="en-US"/>
              <a:t>。</a:t>
            </a:r>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a:stCxn id="16" idx="1"/>
            <a:endCxn id="34" idx="5"/>
          </p:cNvCxnSpPr>
          <p:nvPr/>
        </p:nvCxnSpPr>
        <p:spPr>
          <a:xfrm>
            <a:off x="2727960" y="4102100"/>
            <a:ext cx="3146425" cy="139954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4" idx="4"/>
          </p:cNvCxnSpPr>
          <p:nvPr/>
        </p:nvCxnSpPr>
        <p:spPr>
          <a:xfrm flipH="1">
            <a:off x="2700020" y="5631815"/>
            <a:ext cx="3145155" cy="52959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36" idx="4"/>
          </p:cNvCxnSpPr>
          <p:nvPr/>
        </p:nvCxnSpPr>
        <p:spPr>
          <a:xfrm>
            <a:off x="2727960" y="4102100"/>
            <a:ext cx="3117215" cy="214820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4"/>
          </p:cNvCxnSpPr>
          <p:nvPr/>
        </p:nvCxnSpPr>
        <p:spPr>
          <a:xfrm flipH="1">
            <a:off x="2733040" y="6250305"/>
            <a:ext cx="3112135" cy="44450"/>
          </a:xfrm>
          <a:prstGeom prst="line">
            <a:avLst/>
          </a:prstGeom>
          <a:ln>
            <a:solidFill>
              <a:schemeClr val="accent3">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350510" y="5344795"/>
            <a:ext cx="160655" cy="196215"/>
            <a:chOff x="7966" y="6091"/>
            <a:chExt cx="277" cy="338"/>
          </a:xfrm>
        </p:grpSpPr>
        <p:cxnSp>
          <p:nvCxnSpPr>
            <p:cNvPr id="41" name="直接连接符 40"/>
            <p:cNvCxnSpPr/>
            <p:nvPr/>
          </p:nvCxnSpPr>
          <p:spPr>
            <a:xfrm flipV="1">
              <a:off x="7966" y="6091"/>
              <a:ext cx="141" cy="33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5189855" y="5928995"/>
            <a:ext cx="160655" cy="196215"/>
            <a:chOff x="7966" y="6091"/>
            <a:chExt cx="277" cy="338"/>
          </a:xfrm>
        </p:grpSpPr>
        <p:cxnSp>
          <p:nvCxnSpPr>
            <p:cNvPr id="53" name="直接连接符 52"/>
            <p:cNvCxnSpPr/>
            <p:nvPr/>
          </p:nvCxnSpPr>
          <p:spPr>
            <a:xfrm flipV="1">
              <a:off x="7966" y="6091"/>
              <a:ext cx="141" cy="33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107" y="6091"/>
              <a:ext cx="136" cy="32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组合</a:t>
            </a: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输出c</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d组合</a:t>
            </a: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3219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p>
        </p:txBody>
      </p:sp>
      <p:sp>
        <p:nvSpPr>
          <p:cNvPr id="2" name="矩形 1"/>
          <p:cNvSpPr/>
          <p:nvPr/>
        </p:nvSpPr>
        <p:spPr>
          <a:xfrm>
            <a:off x="841375" y="2312035"/>
            <a:ext cx="7908925" cy="28079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ct val="110000"/>
              </a:lnSpc>
            </a:pPr>
            <a:r>
              <a:rPr lang="en-US" altLang="zh-CN" dirty="0"/>
              <a:t>If Val(Test1.Test) &gt; =0 Or Val(Test1.Test) &lt;= 100 Then</a:t>
            </a:r>
          </a:p>
          <a:p>
            <a:pPr>
              <a:lnSpc>
                <a:spcPct val="110000"/>
              </a:lnSpc>
            </a:pPr>
            <a:r>
              <a:rPr lang="en-US" altLang="zh-CN" dirty="0"/>
              <a:t>	</a:t>
            </a:r>
            <a:r>
              <a:rPr lang="en-US" altLang="zh-CN" dirty="0" err="1"/>
              <a:t>MsgBox</a:t>
            </a:r>
            <a:r>
              <a:rPr lang="en-US" altLang="zh-CN" dirty="0"/>
              <a:t>("</a:t>
            </a:r>
            <a:r>
              <a:rPr lang="zh-CN" altLang="en-US" dirty="0"/>
              <a:t>输入的参数值必须大于</a:t>
            </a:r>
            <a:r>
              <a:rPr lang="en-US" altLang="zh-CN" dirty="0"/>
              <a:t>0</a:t>
            </a:r>
            <a:r>
              <a:rPr lang="zh-CN" altLang="en-US" dirty="0"/>
              <a:t>同时小于</a:t>
            </a:r>
            <a:r>
              <a:rPr lang="en-US" altLang="zh-CN" dirty="0"/>
              <a:t>100")</a:t>
            </a:r>
          </a:p>
          <a:p>
            <a:pPr>
              <a:lnSpc>
                <a:spcPct val="110000"/>
              </a:lnSpc>
            </a:pPr>
            <a:r>
              <a:rPr lang="en-US" altLang="zh-CN" dirty="0"/>
              <a:t>	Test1.SetFocus</a:t>
            </a:r>
          </a:p>
          <a:p>
            <a:pPr>
              <a:lnSpc>
                <a:spcPct val="110000"/>
              </a:lnSpc>
            </a:pPr>
            <a:r>
              <a:rPr lang="en-US" altLang="zh-CN" dirty="0" err="1"/>
              <a:t>ElseIf</a:t>
            </a:r>
            <a:r>
              <a:rPr lang="en-US" altLang="zh-CN"/>
              <a:t> Val(Test2.Test</a:t>
            </a:r>
            <a:r>
              <a:rPr lang="en-US" altLang="zh-CN" dirty="0"/>
              <a:t>) &gt;= 0 or </a:t>
            </a:r>
            <a:r>
              <a:rPr lang="en-US" altLang="zh-CN" dirty="0" err="1"/>
              <a:t>val</a:t>
            </a:r>
            <a:r>
              <a:rPr lang="en-US" altLang="zh-CN" dirty="0"/>
              <a:t> (Test2.Test) &lt; =100 then</a:t>
            </a:r>
          </a:p>
          <a:p>
            <a:pPr>
              <a:lnSpc>
                <a:spcPct val="110000"/>
              </a:lnSpc>
            </a:pPr>
            <a:r>
              <a:rPr lang="en-US" altLang="zh-CN" dirty="0"/>
              <a:t>	</a:t>
            </a:r>
            <a:r>
              <a:rPr lang="en-US" altLang="zh-CN" dirty="0" err="1"/>
              <a:t>MsgBox</a:t>
            </a:r>
            <a:r>
              <a:rPr lang="en-US" altLang="zh-CN" dirty="0"/>
              <a:t>("</a:t>
            </a:r>
            <a:r>
              <a:rPr lang="zh-CN" altLang="en-US" dirty="0"/>
              <a:t>输入的参数值必须大于</a:t>
            </a:r>
            <a:r>
              <a:rPr lang="en-US" altLang="zh-CN" dirty="0"/>
              <a:t>0</a:t>
            </a:r>
            <a:r>
              <a:rPr lang="zh-CN" altLang="en-US" dirty="0"/>
              <a:t>同时小于</a:t>
            </a:r>
            <a:r>
              <a:rPr lang="en-US" altLang="zh-CN" dirty="0"/>
              <a:t>100")</a:t>
            </a:r>
          </a:p>
          <a:p>
            <a:pPr>
              <a:lnSpc>
                <a:spcPct val="110000"/>
              </a:lnSpc>
            </a:pPr>
            <a:r>
              <a:rPr lang="en-US" altLang="zh-CN" dirty="0"/>
              <a:t>	Test2.SetFocus</a:t>
            </a:r>
          </a:p>
          <a:p>
            <a:pPr>
              <a:lnSpc>
                <a:spcPct val="110000"/>
              </a:lnSpc>
            </a:pPr>
            <a:r>
              <a:rPr lang="en-US" altLang="zh-CN" dirty="0"/>
              <a:t>Else</a:t>
            </a:r>
          </a:p>
          <a:p>
            <a:pPr>
              <a:lnSpc>
                <a:spcPct val="110000"/>
              </a:lnSpc>
            </a:pPr>
            <a:r>
              <a:rPr lang="en-US" altLang="zh-CN" dirty="0"/>
              <a:t>	Test3.Test = Val(Test1.Test) + Val(Test2.Test)</a:t>
            </a:r>
          </a:p>
          <a:p>
            <a:pPr>
              <a:lnSpc>
                <a:spcPct val="110000"/>
              </a:lnSpc>
            </a:pPr>
            <a:r>
              <a:rPr lang="en-US" altLang="zh-CN" dirty="0"/>
              <a:t>End If</a:t>
            </a:r>
            <a:endParaRPr lang="zh-CN" altLang="en-US" dirty="0"/>
          </a:p>
        </p:txBody>
      </p:sp>
      <p:sp>
        <p:nvSpPr>
          <p:cNvPr id="3" name="文本框 2"/>
          <p:cNvSpPr txBox="1"/>
          <p:nvPr/>
        </p:nvSpPr>
        <p:spPr>
          <a:xfrm>
            <a:off x="841375" y="1338580"/>
            <a:ext cx="7908925" cy="829945"/>
          </a:xfrm>
          <a:prstGeom prst="rect">
            <a:avLst/>
          </a:prstGeom>
          <a:noFill/>
        </p:spPr>
        <p:txBody>
          <a:bodyPr wrap="square" rtlCol="0" anchor="t">
            <a:spAutoFit/>
          </a:bodyPr>
          <a:lstStyle/>
          <a:p>
            <a:pPr marL="0" lvl="1" algn="l" fontAlgn="auto">
              <a:buNone/>
            </a:pPr>
            <a:r>
              <a:rPr lang="zh-CN" altLang="en-US" sz="2400">
                <a:solidFill>
                  <a:srgbClr val="386698"/>
                </a:solidFill>
                <a:latin typeface="Franklin Gothic Book" panose="020B0503020102020204" pitchFamily="34" charset="0"/>
                <a:ea typeface="黑体" panose="02010609060101010101" pitchFamily="49" charset="-122"/>
                <a:sym typeface="+mn-ea"/>
              </a:rPr>
              <a:t>题目：输入的参数值必须大于0同时小于100的整数，边界条件设置错误：把&gt;写成了&gt;=，把&lt;写成了&lt;=</a:t>
            </a:r>
            <a:endParaRPr lang="zh-CN" altLang="en-US" sz="2400">
              <a:solidFill>
                <a:srgbClr val="386698"/>
              </a:solidFill>
              <a:latin typeface="Franklin Gothic Book" panose="020B0503020102020204" pitchFamily="34" charset="0"/>
              <a:ea typeface="黑体" panose="02010609060101010101" pitchFamily="49" charset="-122"/>
            </a:endParaRPr>
          </a:p>
        </p:txBody>
      </p:sp>
      <p:sp>
        <p:nvSpPr>
          <p:cNvPr id="5" name="文本框 4"/>
          <p:cNvSpPr txBox="1"/>
          <p:nvPr/>
        </p:nvSpPr>
        <p:spPr>
          <a:xfrm>
            <a:off x="1615440" y="5221605"/>
            <a:ext cx="5913755" cy="1198880"/>
          </a:xfrm>
          <a:prstGeom prst="rect">
            <a:avLst/>
          </a:prstGeom>
          <a:noFill/>
        </p:spPr>
        <p:txBody>
          <a:bodyPr wrap="square" rtlCol="0" anchor="t">
            <a:spAutoFit/>
          </a:bodyPr>
          <a:lstStyle/>
          <a:p>
            <a:pPr marL="0" indent="0">
              <a:buNone/>
            </a:pPr>
            <a:r>
              <a:rPr lang="en-US" altLang="zh-CN" b="1" dirty="0">
                <a:solidFill>
                  <a:srgbClr val="C00000"/>
                </a:solidFill>
                <a:sym typeface="+mn-ea"/>
              </a:rPr>
              <a:t>【</a:t>
            </a:r>
            <a:r>
              <a:rPr lang="zh-CN" altLang="en-US" b="1" dirty="0">
                <a:solidFill>
                  <a:srgbClr val="C00000"/>
                </a:solidFill>
                <a:sym typeface="+mn-ea"/>
              </a:rPr>
              <a:t>注意</a:t>
            </a:r>
            <a:r>
              <a:rPr lang="en-US" altLang="zh-CN" b="1" dirty="0">
                <a:solidFill>
                  <a:srgbClr val="C00000"/>
                </a:solidFill>
                <a:sym typeface="+mn-ea"/>
              </a:rPr>
              <a:t>】</a:t>
            </a:r>
            <a:endParaRPr lang="en-US" altLang="zh-CN" b="1" dirty="0">
              <a:solidFill>
                <a:srgbClr val="C00000"/>
              </a:solidFill>
            </a:endParaRPr>
          </a:p>
          <a:p>
            <a:pPr marL="0" indent="0">
              <a:buNone/>
            </a:pPr>
            <a:r>
              <a:rPr lang="zh-CN" altLang="en-US" b="1" dirty="0">
                <a:solidFill>
                  <a:srgbClr val="C00000"/>
                </a:solidFill>
                <a:sym typeface="+mn-ea"/>
              </a:rPr>
              <a:t>　　有效数据和无效数据的分界点，往往作为程序员编写程序的判断点，是程序员容易犯错误的地方，也是测试人员重点测试的内容。</a:t>
            </a:r>
            <a:endParaRPr lang="zh-CN" altLang="en-US"/>
          </a:p>
        </p:txBody>
      </p:sp>
    </p:spTree>
    <p:extLst>
      <p:ext uri="{BB962C8B-B14F-4D97-AF65-F5344CB8AC3E}">
        <p14:creationId xmlns:p14="http://schemas.microsoft.com/office/powerpoint/2010/main" val="1286610406"/>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75640"/>
            <a:ext cx="8229600" cy="641350"/>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349885" y="140779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87805" y="1978660"/>
          <a:ext cx="6394450" cy="4343400"/>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381000">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62104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49605"/>
            <a:ext cx="8229600" cy="5810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269875" y="1330960"/>
            <a:ext cx="84169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a:stCxn id="18" idx="0"/>
            <a:endCxn id="21" idx="5"/>
          </p:cNvCxnSpPr>
          <p:nvPr/>
        </p:nvCxnSpPr>
        <p:spPr>
          <a:xfrm flipV="1">
            <a:off x="2732405" y="3969385"/>
            <a:ext cx="3119120" cy="70866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1" idx="4"/>
            <a:endCxn id="25" idx="0"/>
          </p:cNvCxnSpPr>
          <p:nvPr/>
        </p:nvCxnSpPr>
        <p:spPr>
          <a:xfrm flipH="1">
            <a:off x="2687955" y="4099560"/>
            <a:ext cx="3134360" cy="136588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1"/>
            <a:endCxn id="32" idx="4"/>
          </p:cNvCxnSpPr>
          <p:nvPr/>
        </p:nvCxnSpPr>
        <p:spPr>
          <a:xfrm>
            <a:off x="2760345" y="4804410"/>
            <a:ext cx="3061970" cy="11303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4"/>
            <a:endCxn id="25" idx="1"/>
          </p:cNvCxnSpPr>
          <p:nvPr/>
        </p:nvCxnSpPr>
        <p:spPr>
          <a:xfrm flipH="1">
            <a:off x="2715895" y="4917440"/>
            <a:ext cx="3106420" cy="674370"/>
          </a:xfrm>
          <a:prstGeom prst="line">
            <a:avLst/>
          </a:prstGeom>
          <a:ln>
            <a:solidFill>
              <a:schemeClr val="accent3">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999355" y="4203700"/>
            <a:ext cx="160655" cy="196215"/>
            <a:chOff x="7966" y="6091"/>
            <a:chExt cx="277" cy="338"/>
          </a:xfrm>
        </p:grpSpPr>
        <p:cxnSp>
          <p:nvCxnSpPr>
            <p:cNvPr id="41" name="直接连接符 40"/>
            <p:cNvCxnSpPr/>
            <p:nvPr/>
          </p:nvCxnSpPr>
          <p:spPr>
            <a:xfrm flipV="1">
              <a:off x="7966" y="6091"/>
              <a:ext cx="141" cy="33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4692650" y="4893310"/>
            <a:ext cx="160655" cy="196215"/>
            <a:chOff x="7966" y="6091"/>
            <a:chExt cx="277" cy="338"/>
          </a:xfrm>
        </p:grpSpPr>
        <p:cxnSp>
          <p:nvCxnSpPr>
            <p:cNvPr id="53" name="直接连接符 52"/>
            <p:cNvCxnSpPr/>
            <p:nvPr/>
          </p:nvCxnSpPr>
          <p:spPr>
            <a:xfrm flipV="1">
              <a:off x="7966" y="6091"/>
              <a:ext cx="141" cy="33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107" y="6091"/>
              <a:ext cx="136" cy="32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组合</a:t>
            </a: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b</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c组合</a:t>
            </a: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连接符 10"/>
          <p:cNvCxnSpPr>
            <a:stCxn id="18" idx="2"/>
            <a:endCxn id="34" idx="5"/>
          </p:cNvCxnSpPr>
          <p:nvPr/>
        </p:nvCxnSpPr>
        <p:spPr>
          <a:xfrm>
            <a:off x="2681605" y="4906010"/>
            <a:ext cx="3192780" cy="59563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5" idx="2"/>
            <a:endCxn id="34" idx="4"/>
          </p:cNvCxnSpPr>
          <p:nvPr/>
        </p:nvCxnSpPr>
        <p:spPr>
          <a:xfrm flipV="1">
            <a:off x="2637155" y="5631815"/>
            <a:ext cx="3208020" cy="615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4917440" y="5400675"/>
            <a:ext cx="160655" cy="196215"/>
            <a:chOff x="7966" y="6091"/>
            <a:chExt cx="277" cy="338"/>
          </a:xfrm>
        </p:grpSpPr>
        <p:cxnSp>
          <p:nvCxnSpPr>
            <p:cNvPr id="59" name="直接连接符 58"/>
            <p:cNvCxnSpPr/>
            <p:nvPr/>
          </p:nvCxnSpPr>
          <p:spPr>
            <a:xfrm flipV="1">
              <a:off x="7966" y="6091"/>
              <a:ext cx="141" cy="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107" y="6091"/>
              <a:ext cx="136" cy="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1002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45795"/>
            <a:ext cx="8229600" cy="67500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457200" y="132080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87805" y="1868170"/>
          <a:ext cx="6394450" cy="4343400"/>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381000">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11350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26440"/>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457200" y="1405890"/>
            <a:ext cx="843407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altLang="en-US"/>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2754630" y="4810125"/>
            <a:ext cx="3041015" cy="5905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732405" y="4940935"/>
            <a:ext cx="3063240" cy="133223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21" idx="4"/>
          </p:cNvCxnSpPr>
          <p:nvPr/>
        </p:nvCxnSpPr>
        <p:spPr>
          <a:xfrm flipV="1">
            <a:off x="2732405" y="4099560"/>
            <a:ext cx="3089910" cy="55943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1" idx="3"/>
            <a:endCxn id="27" idx="0"/>
          </p:cNvCxnSpPr>
          <p:nvPr/>
        </p:nvCxnSpPr>
        <p:spPr>
          <a:xfrm flipH="1">
            <a:off x="2698750" y="4204335"/>
            <a:ext cx="3204845" cy="1962785"/>
          </a:xfrm>
          <a:prstGeom prst="line">
            <a:avLst/>
          </a:prstGeom>
          <a:ln>
            <a:solidFill>
              <a:schemeClr val="accent3">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288915" y="4919345"/>
            <a:ext cx="160655" cy="196215"/>
            <a:chOff x="7966" y="6091"/>
            <a:chExt cx="277" cy="338"/>
          </a:xfrm>
        </p:grpSpPr>
        <p:cxnSp>
          <p:nvCxnSpPr>
            <p:cNvPr id="41" name="直接连接符 40"/>
            <p:cNvCxnSpPr/>
            <p:nvPr/>
          </p:nvCxnSpPr>
          <p:spPr>
            <a:xfrm flipV="1">
              <a:off x="7966" y="6091"/>
              <a:ext cx="141" cy="33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3" name="直接连接符 52"/>
          <p:cNvCxnSpPr/>
          <p:nvPr/>
        </p:nvCxnSpPr>
        <p:spPr>
          <a:xfrm flipV="1">
            <a:off x="5288915" y="4231640"/>
            <a:ext cx="81915" cy="19685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370830" y="4231640"/>
            <a:ext cx="78740" cy="19113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组合</a:t>
            </a: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a:t>
            </a:r>
            <a:r>
              <a:rPr lang="zh-CN" altLang="en-US" sz="1400">
                <a:solidFill>
                  <a:srgbClr val="386698"/>
                </a:solidFill>
                <a:latin typeface="黑体" panose="02010609060101010101" pitchFamily="49" charset="-122"/>
                <a:ea typeface="黑体" panose="02010609060101010101" pitchFamily="49" charset="-122"/>
              </a:rPr>
              <a:t>和</a:t>
            </a:r>
            <a:r>
              <a:rPr lang="en-US" altLang="zh-CN" sz="1400">
                <a:solidFill>
                  <a:srgbClr val="386698"/>
                </a:solidFill>
                <a:latin typeface="黑体" panose="02010609060101010101" pitchFamily="49" charset="-122"/>
                <a:ea typeface="黑体" panose="02010609060101010101" pitchFamily="49" charset="-122"/>
              </a:rPr>
              <a:t>b组合</a:t>
            </a: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587201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17550"/>
            <a:ext cx="8229600" cy="59880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457200" y="140589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87805" y="1944370"/>
          <a:ext cx="6394450" cy="4364355"/>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78155">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04779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80085"/>
            <a:ext cx="8229600" cy="5810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456565" y="1261110"/>
            <a:ext cx="848487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altLang="en-US"/>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stCxn id="36" idx="4"/>
            <a:endCxn id="16" idx="1"/>
          </p:cNvCxnSpPr>
          <p:nvPr/>
        </p:nvCxnSpPr>
        <p:spPr>
          <a:xfrm flipH="1" flipV="1">
            <a:off x="2727960" y="4102100"/>
            <a:ext cx="3117215" cy="214820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6" idx="0"/>
            <a:endCxn id="34" idx="5"/>
          </p:cNvCxnSpPr>
          <p:nvPr/>
        </p:nvCxnSpPr>
        <p:spPr>
          <a:xfrm>
            <a:off x="2700020" y="3975735"/>
            <a:ext cx="3174365" cy="152590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5</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单独出现</a:t>
            </a: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t>
            </a:r>
            <a:r>
              <a:rPr lang="en-US" sz="1400">
                <a:solidFill>
                  <a:srgbClr val="386698"/>
                </a:solidFill>
                <a:latin typeface="黑体" panose="02010609060101010101" pitchFamily="49" charset="-122"/>
                <a:ea typeface="黑体" panose="02010609060101010101" pitchFamily="49" charset="-122"/>
              </a:rPr>
              <a:t>c</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d组合</a:t>
            </a: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Tree>
    <p:extLst>
      <p:ext uri="{BB962C8B-B14F-4D97-AF65-F5344CB8AC3E}">
        <p14:creationId xmlns:p14="http://schemas.microsoft.com/office/powerpoint/2010/main" val="2108007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81355"/>
            <a:ext cx="8229600" cy="55054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631190" y="135445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87805" y="1872615"/>
          <a:ext cx="6394450" cy="4364355"/>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78155">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43495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54050"/>
            <a:ext cx="8229600" cy="6496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400685" y="1303655"/>
            <a:ext cx="856234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altLang="en-US"/>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flipV="1">
            <a:off x="2681605" y="4906010"/>
            <a:ext cx="3163570" cy="134175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732405" y="4678045"/>
            <a:ext cx="3141980" cy="82359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6</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单独出现</a:t>
            </a: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t>
            </a:r>
            <a:r>
              <a:rPr lang="en-US" sz="1400">
                <a:solidFill>
                  <a:srgbClr val="386698"/>
                </a:solidFill>
                <a:latin typeface="黑体" panose="02010609060101010101" pitchFamily="49" charset="-122"/>
                <a:ea typeface="黑体" panose="02010609060101010101" pitchFamily="49" charset="-122"/>
              </a:rPr>
              <a:t>c</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d组合</a:t>
            </a: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Tree>
    <p:extLst>
      <p:ext uri="{BB962C8B-B14F-4D97-AF65-F5344CB8AC3E}">
        <p14:creationId xmlns:p14="http://schemas.microsoft.com/office/powerpoint/2010/main" val="2527939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95020"/>
            <a:ext cx="8229600" cy="62230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631190" y="147383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57325" y="1911350"/>
          <a:ext cx="6394450" cy="4364355"/>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78155">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04949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24205"/>
            <a:ext cx="8229600" cy="73469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315595" y="1399540"/>
            <a:ext cx="8511540"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endCxn id="25" idx="1"/>
          </p:cNvCxnSpPr>
          <p:nvPr/>
        </p:nvCxnSpPr>
        <p:spPr>
          <a:xfrm flipH="1" flipV="1">
            <a:off x="2715895" y="5591810"/>
            <a:ext cx="3129280" cy="65595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6</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单独出现</a:t>
            </a: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输出d组合</a:t>
            </a: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Tree>
    <p:extLst>
      <p:ext uri="{BB962C8B-B14F-4D97-AF65-F5344CB8AC3E}">
        <p14:creationId xmlns:p14="http://schemas.microsoft.com/office/powerpoint/2010/main" val="396723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457200" y="1327785"/>
            <a:ext cx="8229600" cy="4926965"/>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如何解决这类问题</a:t>
            </a:r>
          </a:p>
          <a:p>
            <a:pPr lvl="1"/>
            <a:r>
              <a:rPr lang="zh-CN" altLang="en-US" sz="2400" b="0">
                <a:solidFill>
                  <a:srgbClr val="386698"/>
                </a:solidFill>
                <a:latin typeface="Franklin Gothic Book" panose="020B0503020102020204" pitchFamily="34" charset="0"/>
                <a:ea typeface="黑体" panose="02010609060101010101" pitchFamily="49" charset="-122"/>
              </a:rPr>
              <a:t>找到测试数据的边界点，也就是有效等价类和无效等价类的边界点，对边界点数据专门进行测试。</a:t>
            </a:r>
          </a:p>
          <a:p>
            <a:pPr lvl="1"/>
            <a:r>
              <a:rPr lang="zh-CN" altLang="en-US" sz="2400" b="0">
                <a:solidFill>
                  <a:srgbClr val="386698"/>
                </a:solidFill>
                <a:latin typeface="Franklin Gothic Book" panose="020B0503020102020204" pitchFamily="34" charset="0"/>
                <a:ea typeface="黑体" panose="02010609060101010101" pitchFamily="49" charset="-122"/>
              </a:rPr>
              <a:t>一般情况下，需要对边界值（</a:t>
            </a:r>
            <a:r>
              <a:rPr lang="zh-CN" altLang="en-US" sz="2400">
                <a:solidFill>
                  <a:srgbClr val="386698"/>
                </a:solidFill>
                <a:latin typeface="Franklin Gothic Book" panose="020B0503020102020204" pitchFamily="34" charset="0"/>
                <a:ea typeface="黑体" panose="02010609060101010101" pitchFamily="49" charset="-122"/>
              </a:rPr>
              <a:t>0</a:t>
            </a:r>
            <a:r>
              <a:rPr lang="zh-CN" altLang="en-US" sz="2400" b="0">
                <a:solidFill>
                  <a:srgbClr val="386698"/>
                </a:solidFill>
                <a:latin typeface="Franklin Gothic Book" panose="020B0503020102020204" pitchFamily="34" charset="0"/>
                <a:ea typeface="黑体" panose="02010609060101010101" pitchFamily="49" charset="-122"/>
              </a:rPr>
              <a:t>和</a:t>
            </a:r>
            <a:r>
              <a:rPr lang="zh-CN" altLang="en-US" sz="2400">
                <a:solidFill>
                  <a:srgbClr val="386698"/>
                </a:solidFill>
                <a:latin typeface="Franklin Gothic Book" panose="020B0503020102020204" pitchFamily="34" charset="0"/>
                <a:ea typeface="黑体" panose="02010609060101010101" pitchFamily="49" charset="-122"/>
              </a:rPr>
              <a:t>100</a:t>
            </a:r>
            <a:r>
              <a:rPr lang="zh-CN" altLang="en-US" sz="2400" b="0">
                <a:solidFill>
                  <a:srgbClr val="386698"/>
                </a:solidFill>
                <a:latin typeface="Franklin Gothic Book" panose="020B0503020102020204" pitchFamily="34" charset="0"/>
                <a:ea typeface="黑体" panose="02010609060101010101" pitchFamily="49" charset="-122"/>
              </a:rPr>
              <a:t>）以及边界值两边的数（</a:t>
            </a:r>
            <a:r>
              <a:rPr lang="zh-CN" altLang="en-US" sz="2400">
                <a:solidFill>
                  <a:srgbClr val="386698"/>
                </a:solidFill>
                <a:latin typeface="Franklin Gothic Book" panose="020B0503020102020204" pitchFamily="34" charset="0"/>
                <a:ea typeface="黑体" panose="02010609060101010101" pitchFamily="49" charset="-122"/>
              </a:rPr>
              <a:t>-1</a:t>
            </a:r>
            <a:r>
              <a:rPr lang="zh-CN" altLang="en-US" sz="2400" b="0">
                <a:solidFill>
                  <a:srgbClr val="386698"/>
                </a:solidFill>
                <a:latin typeface="Franklin Gothic Book" panose="020B0503020102020204" pitchFamily="34" charset="0"/>
                <a:ea typeface="黑体" panose="02010609060101010101" pitchFamily="49" charset="-122"/>
              </a:rPr>
              <a:t>和</a:t>
            </a:r>
            <a:r>
              <a:rPr lang="zh-CN" altLang="en-US" sz="2400">
                <a:solidFill>
                  <a:srgbClr val="386698"/>
                </a:solidFill>
                <a:latin typeface="Franklin Gothic Book" panose="020B0503020102020204" pitchFamily="34" charset="0"/>
                <a:ea typeface="黑体" panose="02010609060101010101" pitchFamily="49" charset="-122"/>
              </a:rPr>
              <a:t>1</a:t>
            </a:r>
            <a:r>
              <a:rPr lang="zh-CN" altLang="en-US" sz="2400" b="0">
                <a:solidFill>
                  <a:srgbClr val="386698"/>
                </a:solidFill>
                <a:latin typeface="Franklin Gothic Book" panose="020B0503020102020204" pitchFamily="34" charset="0"/>
                <a:ea typeface="黑体" panose="02010609060101010101" pitchFamily="49" charset="-122"/>
              </a:rPr>
              <a:t>以及</a:t>
            </a:r>
            <a:r>
              <a:rPr lang="zh-CN" altLang="en-US" sz="2400">
                <a:solidFill>
                  <a:srgbClr val="386698"/>
                </a:solidFill>
                <a:latin typeface="Franklin Gothic Book" panose="020B0503020102020204" pitchFamily="34" charset="0"/>
                <a:ea typeface="黑体" panose="02010609060101010101" pitchFamily="49" charset="-122"/>
              </a:rPr>
              <a:t>101</a:t>
            </a:r>
            <a:r>
              <a:rPr lang="zh-CN" altLang="en-US" sz="2400" b="0">
                <a:solidFill>
                  <a:srgbClr val="386698"/>
                </a:solidFill>
                <a:latin typeface="Franklin Gothic Book" panose="020B0503020102020204" pitchFamily="34" charset="0"/>
                <a:ea typeface="黑体" panose="02010609060101010101" pitchFamily="49" charset="-122"/>
              </a:rPr>
              <a:t>和</a:t>
            </a:r>
            <a:r>
              <a:rPr lang="zh-CN" altLang="en-US" sz="2400">
                <a:solidFill>
                  <a:srgbClr val="386698"/>
                </a:solidFill>
                <a:latin typeface="Franklin Gothic Book" panose="020B0503020102020204" pitchFamily="34" charset="0"/>
                <a:ea typeface="黑体" panose="02010609060101010101" pitchFamily="49" charset="-122"/>
              </a:rPr>
              <a:t>99</a:t>
            </a:r>
            <a:r>
              <a:rPr lang="zh-CN" altLang="en-US" sz="2400" b="0">
                <a:solidFill>
                  <a:srgbClr val="386698"/>
                </a:solidFill>
                <a:latin typeface="Franklin Gothic Book" panose="020B0503020102020204" pitchFamily="34" charset="0"/>
                <a:ea typeface="黑体" panose="02010609060101010101" pitchFamily="49" charset="-122"/>
              </a:rPr>
              <a:t>）分别进行测试。</a:t>
            </a:r>
          </a:p>
          <a:p>
            <a:pPr lvl="1"/>
            <a:endParaRPr lang="zh-CN" altLang="en-US" sz="2000" b="0" dirty="0"/>
          </a:p>
          <a:p>
            <a:pPr marL="457200" lvl="1" indent="0">
              <a:buNone/>
            </a:pPr>
            <a:r>
              <a:rPr lang="zh-CN" altLang="en-US" sz="2000" dirty="0">
                <a:latin typeface="黑体" panose="02010609060101010101" pitchFamily="49" charset="-122"/>
                <a:ea typeface="黑体" panose="02010609060101010101" pitchFamily="49" charset="-122"/>
                <a:sym typeface="+mn-ea"/>
              </a:rPr>
              <a:t>题目：输入的参数值必须大于等于</a:t>
            </a:r>
            <a:r>
              <a:rPr lang="en-US" altLang="zh-CN" sz="2000" dirty="0">
                <a:latin typeface="黑体" panose="02010609060101010101" pitchFamily="49" charset="-122"/>
                <a:ea typeface="黑体" panose="02010609060101010101" pitchFamily="49" charset="-122"/>
                <a:sym typeface="+mn-ea"/>
              </a:rPr>
              <a:t>0</a:t>
            </a:r>
            <a:r>
              <a:rPr lang="zh-CN" altLang="en-US" sz="2000" dirty="0">
                <a:latin typeface="黑体" panose="02010609060101010101" pitchFamily="49" charset="-122"/>
                <a:ea typeface="黑体" panose="02010609060101010101" pitchFamily="49" charset="-122"/>
                <a:sym typeface="+mn-ea"/>
              </a:rPr>
              <a:t>同时小于等于</a:t>
            </a:r>
            <a:r>
              <a:rPr lang="en-US" altLang="zh-CN" sz="2000" dirty="0">
                <a:latin typeface="黑体" panose="02010609060101010101" pitchFamily="49" charset="-122"/>
                <a:ea typeface="黑体" panose="02010609060101010101" pitchFamily="49" charset="-122"/>
                <a:sym typeface="+mn-ea"/>
              </a:rPr>
              <a:t>100</a:t>
            </a:r>
            <a:r>
              <a:rPr lang="zh-CN" altLang="en-US" sz="2000" dirty="0">
                <a:latin typeface="黑体" panose="02010609060101010101" pitchFamily="49" charset="-122"/>
                <a:ea typeface="黑体" panose="02010609060101010101" pitchFamily="49" charset="-122"/>
                <a:sym typeface="+mn-ea"/>
              </a:rPr>
              <a:t>的整数</a:t>
            </a:r>
          </a:p>
          <a:p>
            <a:pPr marL="457200" lvl="1" indent="0">
              <a:buNone/>
            </a:pPr>
            <a:r>
              <a:rPr lang="zh-CN" altLang="en-US" sz="2000" b="0" dirty="0">
                <a:latin typeface="黑体" panose="02010609060101010101" pitchFamily="49" charset="-122"/>
                <a:ea typeface="黑体" panose="02010609060101010101" pitchFamily="49" charset="-122"/>
                <a:sym typeface="+mn-ea"/>
              </a:rPr>
              <a:t>正确代码：</a:t>
            </a:r>
          </a:p>
          <a:p>
            <a:pPr marL="457200" lvl="1" indent="0">
              <a:buNone/>
            </a:pPr>
            <a:r>
              <a:rPr lang="en-US" altLang="zh-CN" sz="2000" b="0" dirty="0">
                <a:latin typeface="黑体" panose="02010609060101010101" pitchFamily="49" charset="-122"/>
                <a:ea typeface="黑体" panose="02010609060101010101" pitchFamily="49" charset="-122"/>
                <a:sym typeface="+mn-ea"/>
              </a:rPr>
              <a:t>	num&gt;-1</a:t>
            </a:r>
            <a:r>
              <a:rPr lang="zh-CN" altLang="en-US" sz="2000" b="0" dirty="0">
                <a:latin typeface="黑体" panose="02010609060101010101" pitchFamily="49" charset="-122"/>
                <a:ea typeface="黑体" panose="02010609060101010101" pitchFamily="49" charset="-122"/>
                <a:sym typeface="+mn-ea"/>
              </a:rPr>
              <a:t>或</a:t>
            </a:r>
            <a:r>
              <a:rPr lang="en-US" altLang="zh-CN" sz="2000" b="0" dirty="0">
                <a:latin typeface="黑体" panose="02010609060101010101" pitchFamily="49" charset="-122"/>
                <a:ea typeface="黑体" panose="02010609060101010101" pitchFamily="49" charset="-122"/>
                <a:sym typeface="+mn-ea"/>
              </a:rPr>
              <a:t>num&gt;=0          num&lt;101</a:t>
            </a:r>
            <a:r>
              <a:rPr lang="zh-CN" altLang="en-US" sz="2000" b="0" dirty="0">
                <a:latin typeface="黑体" panose="02010609060101010101" pitchFamily="49" charset="-122"/>
                <a:ea typeface="黑体" panose="02010609060101010101" pitchFamily="49" charset="-122"/>
                <a:sym typeface="+mn-ea"/>
              </a:rPr>
              <a:t>或</a:t>
            </a:r>
            <a:r>
              <a:rPr lang="en-US" altLang="zh-CN" sz="2000" b="0" dirty="0">
                <a:latin typeface="黑体" panose="02010609060101010101" pitchFamily="49" charset="-122"/>
                <a:ea typeface="黑体" panose="02010609060101010101" pitchFamily="49" charset="-122"/>
                <a:sym typeface="+mn-ea"/>
              </a:rPr>
              <a:t>num&lt;=100</a:t>
            </a:r>
          </a:p>
          <a:p>
            <a:pPr marL="457200" lvl="1" indent="0">
              <a:buNone/>
            </a:pPr>
            <a:r>
              <a:rPr lang="zh-CN" altLang="en-US" sz="2000" b="0" dirty="0">
                <a:latin typeface="黑体" panose="02010609060101010101" pitchFamily="49" charset="-122"/>
                <a:ea typeface="黑体" panose="02010609060101010101" pitchFamily="49" charset="-122"/>
                <a:sym typeface="+mn-ea"/>
              </a:rPr>
              <a:t>错误代码：</a:t>
            </a:r>
          </a:p>
          <a:p>
            <a:pPr marL="457200" lvl="1" indent="0">
              <a:buNone/>
            </a:pPr>
            <a:r>
              <a:rPr lang="en-US" altLang="zh-CN" sz="2000" b="0" dirty="0">
                <a:latin typeface="黑体" panose="02010609060101010101" pitchFamily="49" charset="-122"/>
                <a:ea typeface="黑体" panose="02010609060101010101" pitchFamily="49" charset="-122"/>
                <a:sym typeface="+mn-ea"/>
              </a:rPr>
              <a:t>	</a:t>
            </a:r>
            <a:r>
              <a:rPr lang="en-US" altLang="zh-CN" sz="2000" dirty="0">
                <a:latin typeface="黑体" panose="02010609060101010101" pitchFamily="49" charset="-122"/>
                <a:ea typeface="黑体" panose="02010609060101010101" pitchFamily="49" charset="-122"/>
                <a:sym typeface="+mn-ea"/>
              </a:rPr>
              <a:t>num&gt;=-1</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num&gt;0</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num&gt;=1   num&lt;=101</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num&lt;100</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num&lt;=99</a:t>
            </a:r>
          </a:p>
          <a:p>
            <a:pPr marL="914400" lvl="2" indent="0">
              <a:buNone/>
            </a:pP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101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99</a:t>
            </a:r>
          </a:p>
          <a:p>
            <a:pPr marL="457200" lvl="1" indent="0">
              <a:buNone/>
            </a:pPr>
            <a:endParaRPr lang="zh-CN" altLang="en-US" sz="2000" b="0"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2552525405"/>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92150"/>
            <a:ext cx="8229600" cy="60642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631190" y="1517015"/>
            <a:ext cx="7642225"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57325" y="1911350"/>
          <a:ext cx="6394450" cy="4364355"/>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78155">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66791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32143"/>
            <a:ext cx="8229600" cy="114300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282575" y="1311910"/>
            <a:ext cx="8579485"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endCxn id="27" idx="1"/>
          </p:cNvCxnSpPr>
          <p:nvPr/>
        </p:nvCxnSpPr>
        <p:spPr>
          <a:xfrm flipH="1">
            <a:off x="2726690" y="6247765"/>
            <a:ext cx="3118485" cy="4572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7</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单独出现</a:t>
            </a: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输出d组合</a:t>
            </a: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Tree>
    <p:extLst>
      <p:ext uri="{BB962C8B-B14F-4D97-AF65-F5344CB8AC3E}">
        <p14:creationId xmlns:p14="http://schemas.microsoft.com/office/powerpoint/2010/main" val="694624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62305"/>
            <a:ext cx="8229600" cy="64960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631190" y="131191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57325" y="1911350"/>
          <a:ext cx="6394450" cy="4364355"/>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78155">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59410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262698"/>
            <a:ext cx="8229600" cy="114300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
        <p:nvSpPr>
          <p:cNvPr id="2" name="内容占位符 1"/>
          <p:cNvSpPr>
            <a:spLocks noGrp="1"/>
          </p:cNvSpPr>
          <p:nvPr>
            <p:ph idx="1"/>
          </p:nvPr>
        </p:nvSpPr>
        <p:spPr>
          <a:xfrm>
            <a:off x="457200" y="2588260"/>
            <a:ext cx="8229600" cy="2626995"/>
          </a:xfrm>
        </p:spPr>
        <p:txBody>
          <a:bodyPr/>
          <a:lstStyle/>
          <a:p>
            <a:pPr>
              <a:lnSpc>
                <a:spcPct val="160000"/>
              </a:lnSpc>
            </a:pPr>
            <a:r>
              <a:rPr lang="zh-CN" altLang="en-US" sz="2400">
                <a:solidFill>
                  <a:srgbClr val="386698"/>
                </a:solidFill>
                <a:latin typeface="Franklin Gothic Book" panose="020B0503020102020204" pitchFamily="34" charset="0"/>
                <a:ea typeface="黑体" panose="02010609060101010101" pitchFamily="49" charset="-122"/>
              </a:rPr>
              <a:t>因果图只是一种辅助工具，通过分析最终得到判定表，再通过判定表编写测试用例。但有时画因果图非常麻烦，影响测试效率，可以直接写判定表，进而编写测试用例。</a:t>
            </a:r>
          </a:p>
          <a:p>
            <a:endParaRPr lang="en-US" altLang="zh-CN" dirty="0"/>
          </a:p>
          <a:p>
            <a:endParaRPr lang="zh-CN" altLang="en-US" dirty="0"/>
          </a:p>
        </p:txBody>
      </p:sp>
    </p:spTree>
    <p:extLst>
      <p:ext uri="{BB962C8B-B14F-4D97-AF65-F5344CB8AC3E}">
        <p14:creationId xmlns:p14="http://schemas.microsoft.com/office/powerpoint/2010/main" val="4012957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8675"/>
            <a:ext cx="8229600" cy="65849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
        <p:nvSpPr>
          <p:cNvPr id="2" name="内容占位符 1"/>
          <p:cNvSpPr>
            <a:spLocks noGrp="1"/>
          </p:cNvSpPr>
          <p:nvPr>
            <p:ph idx="1"/>
          </p:nvPr>
        </p:nvSpPr>
        <p:spPr>
          <a:xfrm>
            <a:off x="457200" y="1770380"/>
            <a:ext cx="8229600" cy="4525963"/>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判定表的组成</a:t>
            </a:r>
          </a:p>
          <a:p>
            <a:pPr lvl="1"/>
            <a:r>
              <a:rPr lang="zh-CN" sz="2000" b="1">
                <a:solidFill>
                  <a:srgbClr val="386698"/>
                </a:solidFill>
                <a:latin typeface="黑体" panose="02010609060101010101" pitchFamily="49" charset="-122"/>
                <a:ea typeface="黑体" panose="02010609060101010101" pitchFamily="49" charset="-122"/>
              </a:rPr>
              <a:t>条件桩</a:t>
            </a:r>
            <a:r>
              <a:rPr lang="zh-CN" sz="2000">
                <a:solidFill>
                  <a:srgbClr val="386698"/>
                </a:solidFill>
                <a:latin typeface="黑体" panose="02010609060101010101" pitchFamily="49" charset="-122"/>
                <a:ea typeface="黑体" panose="02010609060101010101" pitchFamily="49" charset="-122"/>
              </a:rPr>
              <a:t>：</a:t>
            </a:r>
            <a:r>
              <a:rPr lang="zh-CN" sz="2000" b="0">
                <a:solidFill>
                  <a:srgbClr val="386698"/>
                </a:solidFill>
                <a:latin typeface="黑体" panose="02010609060101010101" pitchFamily="49" charset="-122"/>
                <a:ea typeface="黑体" panose="02010609060101010101" pitchFamily="49" charset="-122"/>
              </a:rPr>
              <a:t>问题的所有条件</a:t>
            </a:r>
          </a:p>
          <a:p>
            <a:pPr lvl="1"/>
            <a:r>
              <a:rPr lang="zh-CN" sz="2000" b="1">
                <a:solidFill>
                  <a:srgbClr val="386698"/>
                </a:solidFill>
                <a:latin typeface="黑体" panose="02010609060101010101" pitchFamily="49" charset="-122"/>
                <a:ea typeface="黑体" panose="02010609060101010101" pitchFamily="49" charset="-122"/>
              </a:rPr>
              <a:t>动作桩</a:t>
            </a:r>
            <a:r>
              <a:rPr lang="zh-CN" sz="2000">
                <a:solidFill>
                  <a:srgbClr val="386698"/>
                </a:solidFill>
                <a:latin typeface="黑体" panose="02010609060101010101" pitchFamily="49" charset="-122"/>
                <a:ea typeface="黑体" panose="02010609060101010101" pitchFamily="49" charset="-122"/>
              </a:rPr>
              <a:t>：</a:t>
            </a:r>
            <a:r>
              <a:rPr lang="zh-CN" sz="2000" b="0">
                <a:solidFill>
                  <a:srgbClr val="386698"/>
                </a:solidFill>
                <a:latin typeface="黑体" panose="02010609060101010101" pitchFamily="49" charset="-122"/>
                <a:ea typeface="黑体" panose="02010609060101010101" pitchFamily="49" charset="-122"/>
              </a:rPr>
              <a:t>问题的所有输出</a:t>
            </a:r>
          </a:p>
          <a:p>
            <a:pPr lvl="1"/>
            <a:r>
              <a:rPr lang="zh-CN" sz="2000" b="1">
                <a:solidFill>
                  <a:srgbClr val="386698"/>
                </a:solidFill>
                <a:latin typeface="黑体" panose="02010609060101010101" pitchFamily="49" charset="-122"/>
                <a:ea typeface="黑体" panose="02010609060101010101" pitchFamily="49" charset="-122"/>
              </a:rPr>
              <a:t>条件项</a:t>
            </a:r>
            <a:r>
              <a:rPr lang="zh-CN" sz="2000">
                <a:solidFill>
                  <a:srgbClr val="386698"/>
                </a:solidFill>
                <a:latin typeface="黑体" panose="02010609060101010101" pitchFamily="49" charset="-122"/>
                <a:ea typeface="黑体" panose="02010609060101010101" pitchFamily="49" charset="-122"/>
              </a:rPr>
              <a:t>：</a:t>
            </a:r>
            <a:r>
              <a:rPr lang="zh-CN" sz="2000" b="0">
                <a:solidFill>
                  <a:srgbClr val="386698"/>
                </a:solidFill>
                <a:latin typeface="黑体" panose="02010609060101010101" pitchFamily="49" charset="-122"/>
                <a:ea typeface="黑体" panose="02010609060101010101" pitchFamily="49" charset="-122"/>
              </a:rPr>
              <a:t>针对条件桩的取值</a:t>
            </a:r>
          </a:p>
          <a:p>
            <a:pPr lvl="1"/>
            <a:r>
              <a:rPr lang="zh-CN" sz="2000" b="1">
                <a:solidFill>
                  <a:srgbClr val="386698"/>
                </a:solidFill>
                <a:latin typeface="黑体" panose="02010609060101010101" pitchFamily="49" charset="-122"/>
                <a:ea typeface="黑体" panose="02010609060101010101" pitchFamily="49" charset="-122"/>
              </a:rPr>
              <a:t>动作项：</a:t>
            </a:r>
            <a:r>
              <a:rPr lang="zh-CN" sz="2000" b="0">
                <a:solidFill>
                  <a:srgbClr val="386698"/>
                </a:solidFill>
                <a:latin typeface="黑体" panose="02010609060101010101" pitchFamily="49" charset="-122"/>
                <a:ea typeface="黑体" panose="02010609060101010101" pitchFamily="49" charset="-122"/>
              </a:rPr>
              <a:t>条件项的各种取值情况下的输出结果</a:t>
            </a:r>
            <a:endParaRPr lang="en-US" altLang="zh-CN" sz="1385" b="0" dirty="0"/>
          </a:p>
          <a:p>
            <a:pPr lvl="1"/>
            <a:endParaRPr lang="zh-CN" altLang="en-US" sz="1385" b="0" dirty="0"/>
          </a:p>
          <a:p>
            <a:pPr marL="0" indent="0">
              <a:buNone/>
            </a:pPr>
            <a:endParaRPr lang="zh-CN" sz="2000">
              <a:solidFill>
                <a:srgbClr val="386698"/>
              </a:solidFill>
              <a:latin typeface="黑体" panose="02010609060101010101" pitchFamily="49" charset="-122"/>
              <a:ea typeface="黑体" panose="02010609060101010101" pitchFamily="49" charset="-122"/>
            </a:endParaRPr>
          </a:p>
          <a:p>
            <a:endParaRPr lang="zh-CN" altLang="en-US" sz="1845" dirty="0"/>
          </a:p>
        </p:txBody>
      </p:sp>
    </p:spTree>
    <p:extLst>
      <p:ext uri="{BB962C8B-B14F-4D97-AF65-F5344CB8AC3E}">
        <p14:creationId xmlns:p14="http://schemas.microsoft.com/office/powerpoint/2010/main" val="1081344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ln>
            <a:noFill/>
          </a:ln>
        </p:spPr>
        <p:txBody>
          <a:bodyPr/>
          <a:lstStyle/>
          <a:p>
            <a:r>
              <a:rPr lang="en-US" altLang="zh-CN" sz="1845" dirty="0"/>
              <a:t>1</a:t>
            </a:r>
            <a:r>
              <a:rPr lang="zh-CN" altLang="en-US" sz="1845" dirty="0"/>
              <a:t>、</a:t>
            </a:r>
            <a:r>
              <a:rPr lang="zh-CN" altLang="en-US" sz="2400" dirty="0">
                <a:solidFill>
                  <a:srgbClr val="386698"/>
                </a:solidFill>
                <a:latin typeface="Franklin Gothic Book" panose="020B0503020102020204" pitchFamily="34" charset="0"/>
                <a:ea typeface="黑体" panose="02010609060101010101" pitchFamily="49" charset="-122"/>
              </a:rPr>
              <a:t>列出所有的条件桩和动作桩。</a:t>
            </a:r>
          </a:p>
          <a:p>
            <a:r>
              <a:rPr lang="zh-CN" altLang="en-US" sz="2400" dirty="0">
                <a:solidFill>
                  <a:srgbClr val="386698"/>
                </a:solidFill>
                <a:latin typeface="Franklin Gothic Book" panose="020B0503020102020204" pitchFamily="34" charset="0"/>
                <a:ea typeface="黑体" panose="02010609060101010101" pitchFamily="49" charset="-122"/>
              </a:rPr>
              <a:t>2、填入条件项。</a:t>
            </a:r>
          </a:p>
          <a:p>
            <a:r>
              <a:rPr lang="zh-CN" altLang="en-US" sz="2400" dirty="0">
                <a:solidFill>
                  <a:srgbClr val="386698"/>
                </a:solidFill>
                <a:latin typeface="Franklin Gothic Book" panose="020B0503020102020204" pitchFamily="34" charset="0"/>
                <a:ea typeface="黑体" panose="02010609060101010101" pitchFamily="49" charset="-122"/>
              </a:rPr>
              <a:t>3、填入动作项。得到初始判定表。</a:t>
            </a:r>
          </a:p>
          <a:p>
            <a:r>
              <a:rPr lang="zh-CN" altLang="en-US" sz="2400" dirty="0">
                <a:solidFill>
                  <a:srgbClr val="386698"/>
                </a:solidFill>
                <a:latin typeface="Franklin Gothic Book" panose="020B0503020102020204" pitchFamily="34" charset="0"/>
                <a:ea typeface="黑体" panose="02010609060101010101" pitchFamily="49" charset="-122"/>
              </a:rPr>
              <a:t>4、简化判定表（合并相似规则（相同动作））</a:t>
            </a:r>
          </a:p>
        </p:txBody>
      </p:sp>
      <p:sp>
        <p:nvSpPr>
          <p:cNvPr id="4" name="标题 2"/>
          <p:cNvSpPr>
            <a:spLocks noGrp="1"/>
          </p:cNvSpPr>
          <p:nvPr/>
        </p:nvSpPr>
        <p:spPr>
          <a:xfrm>
            <a:off x="457200" y="828675"/>
            <a:ext cx="8229600" cy="65849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Tree>
    <p:extLst>
      <p:ext uri="{BB962C8B-B14F-4D97-AF65-F5344CB8AC3E}">
        <p14:creationId xmlns:p14="http://schemas.microsoft.com/office/powerpoint/2010/main" val="1874144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5330"/>
            <a:ext cx="8229600" cy="60769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p>
        </p:txBody>
      </p:sp>
      <p:sp>
        <p:nvSpPr>
          <p:cNvPr id="2" name="内容占位符 1"/>
          <p:cNvSpPr>
            <a:spLocks noGrp="1"/>
          </p:cNvSpPr>
          <p:nvPr>
            <p:ph idx="1"/>
          </p:nvPr>
        </p:nvSpPr>
        <p:spPr>
          <a:xfrm>
            <a:off x="457200" y="1626235"/>
            <a:ext cx="8229600" cy="3376295"/>
          </a:xfrm>
        </p:spPr>
        <p:txBody>
          <a:bodyPr/>
          <a:lstStyle/>
          <a:p>
            <a:pPr>
              <a:lnSpc>
                <a:spcPct val="130000"/>
              </a:lnSpc>
            </a:pPr>
            <a:r>
              <a:rPr lang="zh-CN" altLang="en-US" sz="2400">
                <a:solidFill>
                  <a:srgbClr val="386698"/>
                </a:solidFill>
                <a:latin typeface="Franklin Gothic Book" panose="020B0503020102020204" pitchFamily="34" charset="0"/>
                <a:ea typeface="黑体" panose="02010609060101010101" pitchFamily="49" charset="-122"/>
              </a:rPr>
              <a:t>怎样称为一个好学生？遵纪守法的前提下，学习成绩好是一个好学生、品德高尚也是一个好学生；（只要违法乱纪就绝对不是一个好学生；成绩和品德有一项，再加遵纪守法也是好学生）</a:t>
            </a:r>
          </a:p>
          <a:p>
            <a:pPr>
              <a:lnSpc>
                <a:spcPct val="130000"/>
              </a:lnSpc>
            </a:pPr>
            <a:endParaRPr lang="zh-CN" altLang="en-US" sz="2400">
              <a:solidFill>
                <a:srgbClr val="386698"/>
              </a:solidFill>
              <a:latin typeface="Franklin Gothic Book" panose="020B0503020102020204" pitchFamily="34" charset="0"/>
              <a:ea typeface="黑体" panose="02010609060101010101" pitchFamily="49" charset="-122"/>
            </a:endParaRPr>
          </a:p>
          <a:p>
            <a:pPr>
              <a:lnSpc>
                <a:spcPct val="130000"/>
              </a:lnSpc>
            </a:pPr>
            <a:r>
              <a:rPr lang="zh-CN" altLang="en-US" sz="2400">
                <a:solidFill>
                  <a:srgbClr val="C00000"/>
                </a:solidFill>
                <a:latin typeface="Franklin Gothic Book" panose="020B0503020102020204" pitchFamily="34" charset="0"/>
                <a:ea typeface="黑体" panose="02010609060101010101" pitchFamily="49" charset="-122"/>
              </a:rPr>
              <a:t>合并使用“-”代表无关条件，选什么都不影响结果。</a:t>
            </a:r>
          </a:p>
        </p:txBody>
      </p:sp>
    </p:spTree>
    <p:extLst>
      <p:ext uri="{BB962C8B-B14F-4D97-AF65-F5344CB8AC3E}">
        <p14:creationId xmlns:p14="http://schemas.microsoft.com/office/powerpoint/2010/main" val="412326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76008"/>
            <a:ext cx="8229600" cy="114300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p>
        </p:txBody>
      </p:sp>
      <p:graphicFrame>
        <p:nvGraphicFramePr>
          <p:cNvPr id="9" name="内容占位符 8"/>
          <p:cNvGraphicFramePr>
            <a:graphicFrameLocks noGrp="1"/>
          </p:cNvGraphicFramePr>
          <p:nvPr>
            <p:ph idx="1"/>
          </p:nvPr>
        </p:nvGraphicFramePr>
        <p:xfrm>
          <a:off x="457200" y="2401570"/>
          <a:ext cx="8229600" cy="228600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tblGrid>
              <a:tr h="381000">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0"/>
                  </a:ext>
                </a:extLst>
              </a:tr>
              <a:tr h="381000">
                <a:tc rowSpan="3">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条件桩</a:t>
                      </a:r>
                    </a:p>
                  </a:txBody>
                  <a:tcPr marL="0" marR="0" marT="0" marB="0" anchor="ct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学习好</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1"/>
                  </a:ext>
                </a:extLst>
              </a:tr>
              <a:tr h="381000">
                <a:tc vMerge="1">
                  <a:txBody>
                    <a:bodyPr/>
                    <a:lstStyle/>
                    <a:p>
                      <a:endParaRPr lang="zh-CN"/>
                    </a:p>
                  </a:txBody>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品德好</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遵纪守法</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3"/>
                  </a:ext>
                </a:extLst>
              </a:tr>
              <a:tr h="381000">
                <a:tc rowSpan="2">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动作桩</a:t>
                      </a:r>
                    </a:p>
                  </a:txBody>
                  <a:tcPr marL="0" marR="0" marT="0" marB="0" anchor="ct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好学生</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4"/>
                  </a:ext>
                </a:extLst>
              </a:tr>
              <a:tr h="381000">
                <a:tc vMerge="1">
                  <a:txBody>
                    <a:bodyPr/>
                    <a:lstStyle/>
                    <a:p>
                      <a:endParaRPr lang="zh-CN"/>
                    </a:p>
                  </a:txBody>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坏学生</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71072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52475"/>
            <a:ext cx="8229600" cy="5899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场景法概述</a:t>
            </a:r>
          </a:p>
        </p:txBody>
      </p:sp>
      <p:sp>
        <p:nvSpPr>
          <p:cNvPr id="2" name="内容占位符 1"/>
          <p:cNvSpPr>
            <a:spLocks noGrp="1"/>
          </p:cNvSpPr>
          <p:nvPr>
            <p:ph idx="1"/>
          </p:nvPr>
        </p:nvSpPr>
        <p:spPr>
          <a:xfrm>
            <a:off x="457200" y="1600200"/>
            <a:ext cx="8229600" cy="2830830"/>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场景法就是模拟用户操作软件时的场景，主要用于测试系统的业务流程。</a:t>
            </a:r>
          </a:p>
          <a:p>
            <a:pPr marL="0" indent="0">
              <a:buNone/>
            </a:pPr>
            <a:endParaRPr lang="zh-CN" altLang="en-US" sz="240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a:solidFill>
                <a:srgbClr val="386698"/>
              </a:solidFill>
              <a:latin typeface="Franklin Gothic Book" panose="020B0503020102020204" pitchFamily="34" charset="0"/>
              <a:ea typeface="黑体" panose="02010609060101010101" pitchFamily="49" charset="-122"/>
            </a:endParaRPr>
          </a:p>
          <a:p>
            <a:r>
              <a:rPr lang="zh-CN" altLang="en-US" sz="2400">
                <a:solidFill>
                  <a:srgbClr val="386698"/>
                </a:solidFill>
                <a:latin typeface="Franklin Gothic Book" panose="020B0503020102020204" pitchFamily="34" charset="0"/>
                <a:ea typeface="黑体" panose="02010609060101010101" pitchFamily="49" charset="-122"/>
              </a:rPr>
              <a:t>在冒烟测试时也主要采用场景法进行测试</a:t>
            </a:r>
          </a:p>
        </p:txBody>
      </p:sp>
      <p:sp>
        <p:nvSpPr>
          <p:cNvPr id="4" name="矩形 3"/>
          <p:cNvSpPr/>
          <p:nvPr/>
        </p:nvSpPr>
        <p:spPr>
          <a:xfrm>
            <a:off x="740410" y="2614295"/>
            <a:ext cx="7764780" cy="22167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1" indent="-285750" algn="just" fontAlgn="base">
              <a:lnSpc>
                <a:spcPct val="120000"/>
              </a:lnSpc>
              <a:spcBef>
                <a:spcPts val="0"/>
              </a:spcBef>
              <a:spcAft>
                <a:spcPct val="0"/>
              </a:spcAft>
              <a:buClr>
                <a:srgbClr val="0070C0"/>
              </a:buClr>
              <a:buFont typeface="Wingdings" panose="05000000000000000000" pitchFamily="2" charset="2"/>
              <a:buChar char="Ø"/>
            </a:pPr>
            <a:r>
              <a:rPr lang="zh-CN" altLang="en-US" sz="1540" dirty="0">
                <a:solidFill>
                  <a:schemeClr val="tx1"/>
                </a:solidFill>
              </a:rPr>
              <a:t>当拿到一个测试任务时，我们并不是先关注某个控件的边界值、等价类是否满足要求，而是先要关注它的主要功能和业务流程是否正确实现，这就需要使用场景法来完成测试。</a:t>
            </a:r>
            <a:endParaRPr lang="en-US" altLang="zh-CN" sz="1540" dirty="0">
              <a:solidFill>
                <a:schemeClr val="tx1"/>
              </a:solidFill>
            </a:endParaRPr>
          </a:p>
          <a:p>
            <a:pPr marL="0" lvl="1" indent="-285750" algn="just" fontAlgn="base">
              <a:lnSpc>
                <a:spcPct val="120000"/>
              </a:lnSpc>
              <a:spcBef>
                <a:spcPts val="0"/>
              </a:spcBef>
              <a:spcAft>
                <a:spcPct val="0"/>
              </a:spcAft>
              <a:buClr>
                <a:srgbClr val="0070C0"/>
              </a:buClr>
              <a:buFont typeface="Wingdings" panose="05000000000000000000" pitchFamily="2" charset="2"/>
              <a:buChar char="Ø"/>
            </a:pPr>
            <a:endParaRPr lang="en-US" altLang="zh-CN" sz="1540" dirty="0">
              <a:solidFill>
                <a:schemeClr val="tx1"/>
              </a:solidFill>
            </a:endParaRPr>
          </a:p>
          <a:p>
            <a:pPr marL="0" lvl="1" indent="-285750" algn="just" fontAlgn="base">
              <a:lnSpc>
                <a:spcPct val="120000"/>
              </a:lnSpc>
              <a:spcBef>
                <a:spcPts val="0"/>
              </a:spcBef>
              <a:spcAft>
                <a:spcPct val="0"/>
              </a:spcAft>
              <a:buClr>
                <a:srgbClr val="0070C0"/>
              </a:buClr>
              <a:buFont typeface="Wingdings" panose="05000000000000000000" pitchFamily="2" charset="2"/>
              <a:buChar char="Ø"/>
            </a:pPr>
            <a:r>
              <a:rPr lang="zh-CN" altLang="en-US" sz="1540" dirty="0">
                <a:solidFill>
                  <a:schemeClr val="tx1"/>
                </a:solidFill>
              </a:rPr>
              <a:t>当业务流程测试没有问题，也就是该软件的主要功能没有问题时，我们再重点从边界值、等价类等方面对控件进行测试</a:t>
            </a:r>
          </a:p>
        </p:txBody>
      </p:sp>
    </p:spTree>
    <p:extLst>
      <p:ext uri="{BB962C8B-B14F-4D97-AF65-F5344CB8AC3E}">
        <p14:creationId xmlns:p14="http://schemas.microsoft.com/office/powerpoint/2010/main" val="257573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fade">
                                      <p:cBhvr>
                                        <p:cTn id="12" dur="500"/>
                                        <p:tgtEl>
                                          <p:spTgt spid="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09295"/>
            <a:ext cx="8229600" cy="5645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用例场景定义</a:t>
            </a:r>
          </a:p>
        </p:txBody>
      </p:sp>
      <p:sp>
        <p:nvSpPr>
          <p:cNvPr id="3" name="内容占位符 2"/>
          <p:cNvSpPr>
            <a:spLocks noGrp="1"/>
          </p:cNvSpPr>
          <p:nvPr>
            <p:ph idx="1"/>
          </p:nvPr>
        </p:nvSpPr>
        <p:spPr/>
        <p:txBody>
          <a:bodyPr/>
          <a:lstStyle/>
          <a:p>
            <a:r>
              <a:rPr lang="zh-CN" altLang="en-US" sz="2400">
                <a:solidFill>
                  <a:srgbClr val="386698"/>
                </a:solidFill>
                <a:latin typeface="Franklin Gothic Book" panose="020B0503020102020204" pitchFamily="34" charset="0"/>
                <a:ea typeface="黑体" panose="02010609060101010101" pitchFamily="49" charset="-122"/>
              </a:rPr>
              <a:t>场景法中两个重要的概念</a:t>
            </a:r>
          </a:p>
          <a:p>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000">
                <a:solidFill>
                  <a:srgbClr val="386698"/>
                </a:solidFill>
                <a:latin typeface="Franklin Gothic Book" panose="020B0503020102020204" pitchFamily="34" charset="0"/>
                <a:ea typeface="黑体" panose="02010609060101010101" pitchFamily="49" charset="-122"/>
              </a:rPr>
              <a:t>基本流</a:t>
            </a:r>
          </a:p>
          <a:p>
            <a:pPr lvl="2"/>
            <a:r>
              <a:rPr lang="zh-CN" altLang="en-US" sz="2000">
                <a:solidFill>
                  <a:srgbClr val="386698"/>
                </a:solidFill>
                <a:latin typeface="Franklin Gothic Book" panose="020B0503020102020204" pitchFamily="34" charset="0"/>
                <a:ea typeface="黑体" panose="02010609060101010101" pitchFamily="49" charset="-122"/>
              </a:rPr>
              <a:t>按照正确的业务流程来实现的一条操作路径（模拟正确的操作流程）</a:t>
            </a:r>
          </a:p>
          <a:p>
            <a:pPr lvl="1"/>
            <a:r>
              <a:rPr lang="zh-CN" altLang="en-US" sz="2000">
                <a:solidFill>
                  <a:srgbClr val="386698"/>
                </a:solidFill>
                <a:latin typeface="Franklin Gothic Book" panose="020B0503020102020204" pitchFamily="34" charset="0"/>
                <a:ea typeface="黑体" panose="02010609060101010101" pitchFamily="49" charset="-122"/>
              </a:rPr>
              <a:t>备选流 </a:t>
            </a:r>
          </a:p>
          <a:p>
            <a:pPr lvl="2"/>
            <a:r>
              <a:rPr lang="zh-CN" altLang="en-US" sz="2000">
                <a:solidFill>
                  <a:srgbClr val="386698"/>
                </a:solidFill>
                <a:latin typeface="Franklin Gothic Book" panose="020B0503020102020204" pitchFamily="34" charset="0"/>
                <a:ea typeface="黑体" panose="02010609060101010101" pitchFamily="49" charset="-122"/>
              </a:rPr>
              <a:t>导致程序出现错误的操作流程（模拟错误的操作流程）</a:t>
            </a:r>
            <a:endParaRPr lang="zh-CN" altLang="en-US" dirty="0"/>
          </a:p>
          <a:p>
            <a:pPr marL="0" indent="0">
              <a:buNone/>
            </a:pPr>
            <a:r>
              <a:rPr lang="zh-CN" altLang="en-US" dirty="0"/>
              <a:t>       </a:t>
            </a:r>
            <a:r>
              <a:rPr lang="zh-CN" altLang="en-US" sz="2400">
                <a:solidFill>
                  <a:srgbClr val="386698"/>
                </a:solidFill>
                <a:latin typeface="Franklin Gothic Book" panose="020B0503020102020204" pitchFamily="34" charset="0"/>
                <a:ea typeface="黑体" panose="02010609060101010101" pitchFamily="49" charset="-122"/>
              </a:rPr>
              <a:t>用例场景是用来描述流经用例路径的过程，这个过程从开始到结束遍历用例中所有</a:t>
            </a:r>
            <a:r>
              <a:rPr lang="zh-CN" altLang="en-US" sz="2400" b="1">
                <a:solidFill>
                  <a:srgbClr val="386698"/>
                </a:solidFill>
                <a:latin typeface="Franklin Gothic Book" panose="020B0503020102020204" pitchFamily="34" charset="0"/>
                <a:ea typeface="黑体" panose="02010609060101010101" pitchFamily="49" charset="-122"/>
              </a:rPr>
              <a:t>基本流</a:t>
            </a:r>
            <a:r>
              <a:rPr lang="zh-CN" altLang="en-US" sz="2400">
                <a:solidFill>
                  <a:srgbClr val="386698"/>
                </a:solidFill>
                <a:latin typeface="Franklin Gothic Book" panose="020B0503020102020204" pitchFamily="34" charset="0"/>
                <a:ea typeface="黑体" panose="02010609060101010101" pitchFamily="49" charset="-122"/>
              </a:rPr>
              <a:t>和</a:t>
            </a:r>
            <a:r>
              <a:rPr lang="zh-CN" altLang="en-US" sz="2400" b="1">
                <a:solidFill>
                  <a:srgbClr val="386698"/>
                </a:solidFill>
                <a:latin typeface="Franklin Gothic Book" panose="020B0503020102020204" pitchFamily="34" charset="0"/>
                <a:ea typeface="黑体" panose="02010609060101010101" pitchFamily="49" charset="-122"/>
              </a:rPr>
              <a:t>备选流</a:t>
            </a:r>
            <a:r>
              <a:rPr lang="zh-CN" altLang="en-US" sz="2400">
                <a:solidFill>
                  <a:srgbClr val="386698"/>
                </a:solidFill>
                <a:latin typeface="Franklin Gothic Book" panose="020B0503020102020204" pitchFamily="34" charset="0"/>
                <a:ea typeface="黑体" panose="02010609060101010101" pitchFamily="49" charset="-122"/>
              </a:rPr>
              <a:t>。</a:t>
            </a:r>
          </a:p>
        </p:txBody>
      </p:sp>
    </p:spTree>
    <p:extLst>
      <p:ext uri="{BB962C8B-B14F-4D97-AF65-F5344CB8AC3E}">
        <p14:creationId xmlns:p14="http://schemas.microsoft.com/office/powerpoint/2010/main" val="130659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p:txBody>
          <a:bodyPr/>
          <a:lstStyle/>
          <a:p>
            <a:endParaRPr lang="zh-CN" altLang="en-US" dirty="0"/>
          </a:p>
        </p:txBody>
      </p:sp>
      <p:graphicFrame>
        <p:nvGraphicFramePr>
          <p:cNvPr id="5" name="表格 4"/>
          <p:cNvGraphicFramePr>
            <a:graphicFrameLocks noGrp="1"/>
          </p:cNvGraphicFramePr>
          <p:nvPr/>
        </p:nvGraphicFramePr>
        <p:xfrm>
          <a:off x="251951" y="1441604"/>
          <a:ext cx="8640002" cy="4389120"/>
        </p:xfrm>
        <a:graphic>
          <a:graphicData uri="http://schemas.openxmlformats.org/drawingml/2006/table">
            <a:tbl>
              <a:tblPr firstRow="1" bandRow="1">
                <a:tableStyleId>{F5AB1C69-6EDB-4FF4-983F-18BD219EF322}</a:tableStyleId>
              </a:tblPr>
              <a:tblGrid>
                <a:gridCol w="1315593">
                  <a:extLst>
                    <a:ext uri="{9D8B030D-6E8A-4147-A177-3AD203B41FA5}">
                      <a16:colId xmlns:a16="http://schemas.microsoft.com/office/drawing/2014/main" val="20000"/>
                    </a:ext>
                  </a:extLst>
                </a:gridCol>
                <a:gridCol w="1315593">
                  <a:extLst>
                    <a:ext uri="{9D8B030D-6E8A-4147-A177-3AD203B41FA5}">
                      <a16:colId xmlns:a16="http://schemas.microsoft.com/office/drawing/2014/main" val="20001"/>
                    </a:ext>
                  </a:extLst>
                </a:gridCol>
                <a:gridCol w="1502204">
                  <a:extLst>
                    <a:ext uri="{9D8B030D-6E8A-4147-A177-3AD203B41FA5}">
                      <a16:colId xmlns:a16="http://schemas.microsoft.com/office/drawing/2014/main" val="20002"/>
                    </a:ext>
                  </a:extLst>
                </a:gridCol>
                <a:gridCol w="1502204">
                  <a:extLst>
                    <a:ext uri="{9D8B030D-6E8A-4147-A177-3AD203B41FA5}">
                      <a16:colId xmlns:a16="http://schemas.microsoft.com/office/drawing/2014/main" val="20003"/>
                    </a:ext>
                  </a:extLst>
                </a:gridCol>
                <a:gridCol w="1502204">
                  <a:extLst>
                    <a:ext uri="{9D8B030D-6E8A-4147-A177-3AD203B41FA5}">
                      <a16:colId xmlns:a16="http://schemas.microsoft.com/office/drawing/2014/main" val="20004"/>
                    </a:ext>
                  </a:extLst>
                </a:gridCol>
                <a:gridCol w="1502204">
                  <a:extLst>
                    <a:ext uri="{9D8B030D-6E8A-4147-A177-3AD203B41FA5}">
                      <a16:colId xmlns:a16="http://schemas.microsoft.com/office/drawing/2014/main" val="20005"/>
                    </a:ext>
                  </a:extLst>
                </a:gridCol>
              </a:tblGrid>
              <a:tr h="139040">
                <a:tc>
                  <a:txBody>
                    <a:bodyPr/>
                    <a:lstStyle/>
                    <a:p>
                      <a:pPr algn="ctr"/>
                      <a:r>
                        <a:rPr lang="zh-CN" altLang="en-US" dirty="0"/>
                        <a:t>用例编号</a:t>
                      </a:r>
                    </a:p>
                  </a:txBody>
                  <a:tcPr marL="118809" marR="118809" anchor="ctr"/>
                </a:tc>
                <a:tc>
                  <a:txBody>
                    <a:bodyPr/>
                    <a:lstStyle/>
                    <a:p>
                      <a:pPr algn="ctr"/>
                      <a:r>
                        <a:rPr lang="zh-CN" altLang="en-US" dirty="0"/>
                        <a:t>被测边界</a:t>
                      </a:r>
                    </a:p>
                  </a:txBody>
                  <a:tcPr marL="118809" marR="118809" anchor="ctr"/>
                </a:tc>
                <a:tc>
                  <a:txBody>
                    <a:bodyPr/>
                    <a:lstStyle/>
                    <a:p>
                      <a:pPr algn="ctr"/>
                      <a:r>
                        <a:rPr lang="zh-CN" altLang="en-US" dirty="0"/>
                        <a:t>输入数值</a:t>
                      </a:r>
                    </a:p>
                  </a:txBody>
                  <a:tcPr marL="118809" marR="118809" anchor="ctr"/>
                </a:tc>
                <a:tc>
                  <a:txBody>
                    <a:bodyPr/>
                    <a:lstStyle/>
                    <a:p>
                      <a:pPr algn="ctr"/>
                      <a:r>
                        <a:rPr lang="zh-CN" altLang="en-US" dirty="0"/>
                        <a:t>预期结果</a:t>
                      </a:r>
                    </a:p>
                  </a:txBody>
                  <a:tcPr marL="118809" marR="118809" anchor="ctr"/>
                </a:tc>
                <a:tc>
                  <a:txBody>
                    <a:bodyPr/>
                    <a:lstStyle/>
                    <a:p>
                      <a:pPr algn="ctr"/>
                      <a:r>
                        <a:rPr lang="zh-CN" altLang="en-US" dirty="0"/>
                        <a:t>实际结果</a:t>
                      </a:r>
                    </a:p>
                  </a:txBody>
                  <a:tcPr marL="118809" marR="118809" anchor="ctr"/>
                </a:tc>
                <a:tc>
                  <a:txBody>
                    <a:bodyPr/>
                    <a:lstStyle/>
                    <a:p>
                      <a:pPr algn="ctr"/>
                      <a:r>
                        <a:rPr lang="zh-CN" altLang="en-US" dirty="0"/>
                        <a:t>备注</a:t>
                      </a:r>
                    </a:p>
                  </a:txBody>
                  <a:tcPr marL="118809" marR="118809" anchor="ctr"/>
                </a:tc>
                <a:extLst>
                  <a:ext uri="{0D108BD9-81ED-4DB2-BD59-A6C34878D82A}">
                    <a16:rowId xmlns:a16="http://schemas.microsoft.com/office/drawing/2014/main" val="10000"/>
                  </a:ext>
                </a:extLst>
              </a:tr>
              <a:tr h="324000">
                <a:tc>
                  <a:txBody>
                    <a:bodyPr/>
                    <a:lstStyle/>
                    <a:p>
                      <a:pPr algn="ctr"/>
                      <a:r>
                        <a:rPr lang="en-US" altLang="zh-CN" sz="1600" dirty="0"/>
                        <a:t>1</a:t>
                      </a:r>
                      <a:endParaRPr lang="zh-CN" altLang="en-US" sz="1600" dirty="0"/>
                    </a:p>
                  </a:txBody>
                  <a:tcPr marL="118809" marR="118809" anchor="ctr"/>
                </a:tc>
                <a:tc rowSpan="3">
                  <a:txBody>
                    <a:bodyPr/>
                    <a:lstStyle/>
                    <a:p>
                      <a:pPr algn="ctr"/>
                      <a:r>
                        <a:rPr lang="en-US" sz="1600" dirty="0"/>
                        <a:t>0</a:t>
                      </a:r>
                    </a:p>
                  </a:txBody>
                  <a:tcPr marL="118809" marR="118809" anchor="ctr"/>
                </a:tc>
                <a:tc>
                  <a:txBody>
                    <a:bodyPr/>
                    <a:lstStyle/>
                    <a:p>
                      <a:pPr algn="ctr"/>
                      <a:r>
                        <a:rPr lang="en-US" altLang="zh-CN" sz="1600" b="1" dirty="0">
                          <a:solidFill>
                            <a:srgbClr val="00B050"/>
                          </a:solidFill>
                        </a:rPr>
                        <a:t>-1 </a:t>
                      </a:r>
                      <a:r>
                        <a:rPr lang="en-US" altLang="zh-CN" sz="1600" dirty="0"/>
                        <a:t>+ 10</a:t>
                      </a:r>
                      <a:endParaRPr lang="zh-CN" altLang="en-US" sz="1600" dirty="0"/>
                    </a:p>
                  </a:txBody>
                  <a:tcPr marL="118809" marR="118809" anchor="ctr"/>
                </a:tc>
                <a:tc>
                  <a:txBody>
                    <a:bodyPr/>
                    <a:lstStyle/>
                    <a:p>
                      <a:pPr algn="ctr"/>
                      <a:r>
                        <a:rPr lang="zh-CN" altLang="en-US" sz="1600" dirty="0">
                          <a:sym typeface="+mn-ea"/>
                        </a:rPr>
                        <a:t>提示错误</a:t>
                      </a:r>
                      <a:endParaRPr lang="zh-CN" altLang="en-US" sz="1600" dirty="0"/>
                    </a:p>
                  </a:txBody>
                  <a:tcPr marL="118809" marR="118809" anchor="ctr"/>
                </a:tc>
                <a:tc>
                  <a:txBody>
                    <a:bodyPr/>
                    <a:lstStyle/>
                    <a:p>
                      <a:pPr algn="ctr"/>
                      <a:r>
                        <a:rPr lang="zh-CN" altLang="en-US" sz="1600" dirty="0"/>
                        <a:t>按实际情况定</a:t>
                      </a:r>
                    </a:p>
                  </a:txBody>
                  <a:tcPr marL="118809" marR="118809" anchor="ctr"/>
                </a:tc>
                <a:tc>
                  <a:txBody>
                    <a:bodyPr/>
                    <a:lstStyle/>
                    <a:p>
                      <a:pPr algn="ctr"/>
                      <a:r>
                        <a:rPr lang="zh-CN" altLang="en-US" sz="1600" dirty="0"/>
                        <a:t>是否提</a:t>
                      </a:r>
                      <a:r>
                        <a:rPr lang="en-US" altLang="zh-CN" sz="1600" dirty="0"/>
                        <a:t>bug</a:t>
                      </a:r>
                    </a:p>
                  </a:txBody>
                  <a:tcPr marL="118809" marR="118809" anchor="ctr"/>
                </a:tc>
                <a:extLst>
                  <a:ext uri="{0D108BD9-81ED-4DB2-BD59-A6C34878D82A}">
                    <a16:rowId xmlns:a16="http://schemas.microsoft.com/office/drawing/2014/main" val="10001"/>
                  </a:ext>
                </a:extLst>
              </a:tr>
              <a:tr h="324000">
                <a:tc>
                  <a:txBody>
                    <a:bodyPr/>
                    <a:lstStyle/>
                    <a:p>
                      <a:pPr algn="ctr"/>
                      <a:r>
                        <a:rPr lang="en-US" altLang="zh-CN" sz="1600" dirty="0"/>
                        <a:t>2</a:t>
                      </a:r>
                      <a:endParaRPr lang="zh-CN" altLang="en-US" sz="1600" dirty="0"/>
                    </a:p>
                  </a:txBody>
                  <a:tcPr marL="118809" marR="118809" anchor="ctr"/>
                </a:tc>
                <a:tc vMerge="1">
                  <a:txBody>
                    <a:bodyPr/>
                    <a:lstStyle/>
                    <a:p>
                      <a:endParaRPr lang="zh-CN"/>
                    </a:p>
                  </a:txBody>
                  <a:tcPr/>
                </a:tc>
                <a:tc>
                  <a:txBody>
                    <a:bodyPr/>
                    <a:lstStyle/>
                    <a:p>
                      <a:pPr algn="ctr"/>
                      <a:r>
                        <a:rPr lang="en-US" altLang="zh-CN" sz="1600" b="1" kern="1200" dirty="0">
                          <a:solidFill>
                            <a:srgbClr val="00B050"/>
                          </a:solidFill>
                          <a:latin typeface="+mn-lt"/>
                          <a:ea typeface="+mn-ea"/>
                          <a:cs typeface="+mn-cs"/>
                        </a:rPr>
                        <a:t>1 </a:t>
                      </a:r>
                      <a:r>
                        <a:rPr lang="en-US" altLang="zh-CN" sz="1600" dirty="0"/>
                        <a:t>+ 20</a:t>
                      </a:r>
                      <a:endParaRPr lang="zh-CN" altLang="en-US" sz="1600" dirty="0"/>
                    </a:p>
                  </a:txBody>
                  <a:tcPr marL="118809" marR="118809" anchor="ctr"/>
                </a:tc>
                <a:tc>
                  <a:txBody>
                    <a:bodyPr/>
                    <a:lstStyle/>
                    <a:p>
                      <a:pPr algn="ctr"/>
                      <a:r>
                        <a:rPr lang="en-US" sz="1600" dirty="0"/>
                        <a:t>21</a:t>
                      </a:r>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extLst>
                  <a:ext uri="{0D108BD9-81ED-4DB2-BD59-A6C34878D82A}">
                    <a16:rowId xmlns:a16="http://schemas.microsoft.com/office/drawing/2014/main" val="10002"/>
                  </a:ext>
                </a:extLst>
              </a:tr>
              <a:tr h="324000">
                <a:tc>
                  <a:txBody>
                    <a:bodyPr/>
                    <a:lstStyle/>
                    <a:p>
                      <a:pPr algn="ctr"/>
                      <a:r>
                        <a:rPr lang="en-US" altLang="zh-CN" sz="1600" dirty="0"/>
                        <a:t>3</a:t>
                      </a:r>
                      <a:endParaRPr lang="zh-CN" altLang="en-US" sz="1600" dirty="0"/>
                    </a:p>
                  </a:txBody>
                  <a:tcPr marL="118809" marR="118809" anchor="ctr"/>
                </a:tc>
                <a:tc vMerge="1">
                  <a:txBody>
                    <a:bodyPr/>
                    <a:lstStyle/>
                    <a:p>
                      <a:endParaRPr lang="zh-CN"/>
                    </a:p>
                  </a:txBody>
                  <a:tcPr/>
                </a:tc>
                <a:tc>
                  <a:txBody>
                    <a:bodyPr/>
                    <a:lstStyle/>
                    <a:p>
                      <a:pPr algn="ctr"/>
                      <a:r>
                        <a:rPr lang="en-US" altLang="zh-CN" sz="1600" b="1" kern="1200" dirty="0">
                          <a:solidFill>
                            <a:srgbClr val="00B050"/>
                          </a:solidFill>
                          <a:latin typeface="+mn-lt"/>
                          <a:ea typeface="+mn-ea"/>
                          <a:cs typeface="+mn-cs"/>
                        </a:rPr>
                        <a:t>0 </a:t>
                      </a:r>
                      <a:r>
                        <a:rPr lang="en-US" altLang="zh-CN" sz="1600" dirty="0"/>
                        <a:t>+ 30</a:t>
                      </a:r>
                      <a:endParaRPr lang="zh-CN" altLang="en-US" sz="1600" dirty="0"/>
                    </a:p>
                  </a:txBody>
                  <a:tcPr marL="118809" marR="118809" anchor="ctr"/>
                </a:tc>
                <a:tc>
                  <a:txBody>
                    <a:bodyPr/>
                    <a:lstStyle/>
                    <a:p>
                      <a:pPr algn="ctr"/>
                      <a:r>
                        <a:rPr lang="en-US" altLang="zh-CN" sz="1600" dirty="0"/>
                        <a:t>30</a:t>
                      </a:r>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03"/>
                  </a:ext>
                </a:extLst>
              </a:tr>
              <a:tr h="324000">
                <a:tc>
                  <a:txBody>
                    <a:bodyPr/>
                    <a:lstStyle/>
                    <a:p>
                      <a:pPr algn="ctr"/>
                      <a:r>
                        <a:rPr lang="en-US" altLang="zh-CN" sz="1600" dirty="0"/>
                        <a:t>4</a:t>
                      </a:r>
                      <a:endParaRPr lang="zh-CN" altLang="en-US" sz="1600" dirty="0"/>
                    </a:p>
                  </a:txBody>
                  <a:tcPr marL="118809" marR="118809" anchor="ctr"/>
                </a:tc>
                <a:tc rowSpan="3">
                  <a:txBody>
                    <a:bodyPr/>
                    <a:lstStyle/>
                    <a:p>
                      <a:pPr algn="ctr"/>
                      <a:r>
                        <a:rPr lang="en-US" sz="1600" dirty="0"/>
                        <a:t>100</a:t>
                      </a:r>
                    </a:p>
                  </a:txBody>
                  <a:tcPr marL="118809" marR="118809" anchor="ctr"/>
                </a:tc>
                <a:tc>
                  <a:txBody>
                    <a:bodyPr/>
                    <a:lstStyle/>
                    <a:p>
                      <a:pPr algn="ctr"/>
                      <a:r>
                        <a:rPr lang="en-US" altLang="zh-CN" sz="1600" dirty="0">
                          <a:solidFill>
                            <a:srgbClr val="00B050"/>
                          </a:solidFill>
                        </a:rPr>
                        <a:t>99</a:t>
                      </a:r>
                      <a:r>
                        <a:rPr lang="en-US" altLang="zh-CN" sz="1600" dirty="0"/>
                        <a:t> + 40</a:t>
                      </a:r>
                      <a:endParaRPr lang="zh-CN" altLang="en-US" sz="1600" dirty="0"/>
                    </a:p>
                  </a:txBody>
                  <a:tcPr marL="118809" marR="118809" anchor="ctr"/>
                </a:tc>
                <a:tc>
                  <a:txBody>
                    <a:bodyPr/>
                    <a:lstStyle/>
                    <a:p>
                      <a:pPr algn="ctr"/>
                      <a:r>
                        <a:rPr lang="en-US" altLang="zh-CN" sz="1600" dirty="0"/>
                        <a:t>139</a:t>
                      </a:r>
                      <a:endParaRPr lang="zh-CN" altLang="en-US" sz="1600" dirty="0"/>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04"/>
                  </a:ext>
                </a:extLst>
              </a:tr>
              <a:tr h="335280">
                <a:tc>
                  <a:txBody>
                    <a:bodyPr/>
                    <a:lstStyle/>
                    <a:p>
                      <a:pPr algn="ctr"/>
                      <a:r>
                        <a:rPr lang="en-US" altLang="zh-CN" sz="1600" dirty="0"/>
                        <a:t>5</a:t>
                      </a:r>
                      <a:endParaRPr lang="zh-CN" altLang="en-US" sz="1600" dirty="0"/>
                    </a:p>
                  </a:txBody>
                  <a:tcPr marL="118809" marR="118809" anchor="ctr"/>
                </a:tc>
                <a:tc vMerge="1">
                  <a:txBody>
                    <a:bodyPr/>
                    <a:lstStyle/>
                    <a:p>
                      <a:endParaRPr lang="zh-CN"/>
                    </a:p>
                  </a:txBody>
                  <a:tcPr/>
                </a:tc>
                <a:tc>
                  <a:txBody>
                    <a:bodyPr/>
                    <a:lstStyle/>
                    <a:p>
                      <a:pPr algn="ctr"/>
                      <a:r>
                        <a:rPr lang="en-US" altLang="zh-CN" sz="1600" dirty="0">
                          <a:solidFill>
                            <a:srgbClr val="00B050"/>
                          </a:solidFill>
                        </a:rPr>
                        <a:t>101</a:t>
                      </a:r>
                      <a:r>
                        <a:rPr lang="en-US" altLang="zh-CN" sz="1600" dirty="0"/>
                        <a:t> + 50</a:t>
                      </a:r>
                      <a:endParaRPr lang="zh-CN" altLang="en-US" sz="1600" dirty="0"/>
                    </a:p>
                  </a:txBody>
                  <a:tcPr marL="118809" marR="118809" anchor="ctr"/>
                </a:tc>
                <a:tc>
                  <a:txBody>
                    <a:bodyPr/>
                    <a:lstStyle/>
                    <a:p>
                      <a:pPr algn="ctr"/>
                      <a:r>
                        <a:rPr lang="zh-CN" altLang="en-US" sz="1600" dirty="0">
                          <a:sym typeface="+mn-ea"/>
                        </a:rPr>
                        <a:t>提示错误</a:t>
                      </a:r>
                      <a:endParaRPr lang="zh-CN" altLang="en-US" sz="1600" dirty="0"/>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extLst>
                  <a:ext uri="{0D108BD9-81ED-4DB2-BD59-A6C34878D82A}">
                    <a16:rowId xmlns:a16="http://schemas.microsoft.com/office/drawing/2014/main" val="10005"/>
                  </a:ext>
                </a:extLst>
              </a:tr>
              <a:tr h="335280">
                <a:tc>
                  <a:txBody>
                    <a:bodyPr/>
                    <a:lstStyle/>
                    <a:p>
                      <a:pPr algn="ctr"/>
                      <a:r>
                        <a:rPr lang="en-US" altLang="zh-CN" sz="1600" dirty="0"/>
                        <a:t>6</a:t>
                      </a:r>
                      <a:endParaRPr lang="zh-CN" altLang="en-US" sz="1600" dirty="0"/>
                    </a:p>
                  </a:txBody>
                  <a:tcPr marL="118809" marR="118809" anchor="ctr"/>
                </a:tc>
                <a:tc vMerge="1">
                  <a:txBody>
                    <a:bodyPr/>
                    <a:lstStyle/>
                    <a:p>
                      <a:endParaRPr lang="zh-CN"/>
                    </a:p>
                  </a:txBody>
                  <a:tcPr/>
                </a:tc>
                <a:tc>
                  <a:txBody>
                    <a:bodyPr/>
                    <a:lstStyle/>
                    <a:p>
                      <a:pPr algn="ctr"/>
                      <a:r>
                        <a:rPr lang="en-US" altLang="zh-CN" sz="1600" b="1" kern="1200" dirty="0">
                          <a:solidFill>
                            <a:srgbClr val="00B050"/>
                          </a:solidFill>
                          <a:latin typeface="+mn-lt"/>
                          <a:ea typeface="+mn-ea"/>
                          <a:cs typeface="+mn-cs"/>
                        </a:rPr>
                        <a:t>100</a:t>
                      </a:r>
                      <a:r>
                        <a:rPr lang="en-US" altLang="zh-CN" sz="1600" dirty="0"/>
                        <a:t> + 60</a:t>
                      </a:r>
                      <a:endParaRPr lang="zh-CN" altLang="en-US" sz="1600" dirty="0"/>
                    </a:p>
                  </a:txBody>
                  <a:tcPr marL="118809" marR="118809" anchor="ctr"/>
                </a:tc>
                <a:tc>
                  <a:txBody>
                    <a:bodyPr/>
                    <a:lstStyle/>
                    <a:p>
                      <a:pPr algn="ctr"/>
                      <a:r>
                        <a:rPr lang="en-US" altLang="zh-CN" sz="1600" dirty="0"/>
                        <a:t>160</a:t>
                      </a:r>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06"/>
                  </a:ext>
                </a:extLst>
              </a:tr>
              <a:tr h="324000">
                <a:tc>
                  <a:txBody>
                    <a:bodyPr/>
                    <a:lstStyle/>
                    <a:p>
                      <a:pPr algn="ctr"/>
                      <a:r>
                        <a:rPr lang="en-US" altLang="zh-CN" sz="1600" dirty="0"/>
                        <a:t>7</a:t>
                      </a:r>
                      <a:endParaRPr lang="zh-CN" altLang="en-US" sz="1600" dirty="0"/>
                    </a:p>
                  </a:txBody>
                  <a:tcPr marL="118809" marR="118809" anchor="ctr"/>
                </a:tc>
                <a:tc rowSpan="3">
                  <a:txBody>
                    <a:bodyPr/>
                    <a:lstStyle/>
                    <a:p>
                      <a:pPr algn="ctr"/>
                      <a:r>
                        <a:rPr lang="en-US" sz="1600" dirty="0">
                          <a:sym typeface="+mn-ea"/>
                        </a:rPr>
                        <a:t>0</a:t>
                      </a:r>
                      <a:endParaRPr lang="zh-CN" altLang="en-US" sz="1600" dirty="0"/>
                    </a:p>
                  </a:txBody>
                  <a:tcPr marL="118809" marR="118809" anchor="ctr"/>
                </a:tc>
                <a:tc>
                  <a:txBody>
                    <a:bodyPr/>
                    <a:lstStyle/>
                    <a:p>
                      <a:pPr algn="ctr"/>
                      <a:r>
                        <a:rPr lang="en-US" altLang="zh-CN" sz="1600" dirty="0">
                          <a:sym typeface="+mn-ea"/>
                        </a:rPr>
                        <a:t>10 + </a:t>
                      </a:r>
                      <a:r>
                        <a:rPr lang="en-US" altLang="zh-CN" sz="1600" b="1" dirty="0">
                          <a:solidFill>
                            <a:srgbClr val="00B050"/>
                          </a:solidFill>
                          <a:sym typeface="+mn-ea"/>
                        </a:rPr>
                        <a:t>(-1)</a:t>
                      </a:r>
                      <a:endParaRPr lang="en-US" altLang="zh-CN" sz="1600" b="1" kern="1200" dirty="0">
                        <a:solidFill>
                          <a:srgbClr val="00B050"/>
                        </a:solidFill>
                        <a:latin typeface="+mn-lt"/>
                        <a:ea typeface="+mn-ea"/>
                        <a:cs typeface="+mn-cs"/>
                        <a:sym typeface="+mn-ea"/>
                      </a:endParaRPr>
                    </a:p>
                  </a:txBody>
                  <a:tcPr marL="118809" marR="118809" anchor="ctr"/>
                </a:tc>
                <a:tc>
                  <a:txBody>
                    <a:bodyPr/>
                    <a:lstStyle/>
                    <a:p>
                      <a:pPr algn="ctr"/>
                      <a:r>
                        <a:rPr lang="zh-CN" altLang="en-US" sz="1600" dirty="0">
                          <a:sym typeface="+mn-ea"/>
                        </a:rPr>
                        <a:t>提示错误</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07"/>
                  </a:ext>
                </a:extLst>
              </a:tr>
              <a:tr h="335280">
                <a:tc>
                  <a:txBody>
                    <a:bodyPr/>
                    <a:lstStyle/>
                    <a:p>
                      <a:pPr algn="ctr"/>
                      <a:r>
                        <a:rPr lang="en-US" altLang="zh-CN" sz="1600" dirty="0"/>
                        <a:t>8</a:t>
                      </a:r>
                      <a:endParaRPr lang="zh-CN" altLang="en-US" sz="1600" dirty="0"/>
                    </a:p>
                  </a:txBody>
                  <a:tcPr marL="118809" marR="118809" anchor="ctr"/>
                </a:tc>
                <a:tc vMerge="1">
                  <a:txBody>
                    <a:bodyPr/>
                    <a:lstStyle/>
                    <a:p>
                      <a:endParaRPr lang="zh-CN"/>
                    </a:p>
                  </a:txBody>
                  <a:tcPr/>
                </a:tc>
                <a:tc>
                  <a:txBody>
                    <a:bodyPr/>
                    <a:lstStyle/>
                    <a:p>
                      <a:pPr algn="ctr"/>
                      <a:r>
                        <a:rPr lang="en-US" altLang="zh-CN" sz="1600" b="1" dirty="0">
                          <a:solidFill>
                            <a:schemeClr val="tx1"/>
                          </a:solidFill>
                          <a:sym typeface="+mn-ea"/>
                        </a:rPr>
                        <a:t>20 +</a:t>
                      </a:r>
                      <a:r>
                        <a:rPr lang="en-US" altLang="zh-CN" sz="1600" b="1" dirty="0">
                          <a:solidFill>
                            <a:srgbClr val="00B050"/>
                          </a:solidFill>
                          <a:sym typeface="+mn-ea"/>
                        </a:rPr>
                        <a:t> 1 </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en-US" sz="1600" dirty="0">
                          <a:sym typeface="+mn-ea"/>
                        </a:rPr>
                        <a:t>21</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extLst>
                  <a:ext uri="{0D108BD9-81ED-4DB2-BD59-A6C34878D82A}">
                    <a16:rowId xmlns:a16="http://schemas.microsoft.com/office/drawing/2014/main" val="10008"/>
                  </a:ext>
                </a:extLst>
              </a:tr>
              <a:tr h="324000">
                <a:tc>
                  <a:txBody>
                    <a:bodyPr/>
                    <a:lstStyle/>
                    <a:p>
                      <a:pPr algn="ctr"/>
                      <a:r>
                        <a:rPr lang="en-US" altLang="zh-CN" sz="1600" dirty="0"/>
                        <a:t>9</a:t>
                      </a:r>
                      <a:endParaRPr lang="zh-CN" altLang="en-US" sz="1600" dirty="0"/>
                    </a:p>
                  </a:txBody>
                  <a:tcPr marL="118809" marR="118809" anchor="ctr"/>
                </a:tc>
                <a:tc vMerge="1">
                  <a:txBody>
                    <a:bodyPr/>
                    <a:lstStyle/>
                    <a:p>
                      <a:endParaRPr lang="zh-CN"/>
                    </a:p>
                  </a:txBody>
                  <a:tcPr/>
                </a:tc>
                <a:tc>
                  <a:txBody>
                    <a:bodyPr/>
                    <a:lstStyle/>
                    <a:p>
                      <a:pPr algn="ctr"/>
                      <a:r>
                        <a:rPr lang="en-US" altLang="zh-CN" sz="1600" b="1" dirty="0">
                          <a:solidFill>
                            <a:schemeClr val="tx1"/>
                          </a:solidFill>
                          <a:sym typeface="+mn-ea"/>
                        </a:rPr>
                        <a:t>30 + </a:t>
                      </a:r>
                      <a:r>
                        <a:rPr lang="en-US" altLang="zh-CN" sz="1600" b="1" dirty="0">
                          <a:solidFill>
                            <a:srgbClr val="00B050"/>
                          </a:solidFill>
                          <a:sym typeface="+mn-ea"/>
                        </a:rPr>
                        <a:t>0 </a:t>
                      </a:r>
                      <a:endParaRPr lang="zh-CN" altLang="en-US" sz="1600" dirty="0"/>
                    </a:p>
                  </a:txBody>
                  <a:tcPr marL="118809" marR="118809" anchor="ctr"/>
                </a:tc>
                <a:tc>
                  <a:txBody>
                    <a:bodyPr/>
                    <a:lstStyle/>
                    <a:p>
                      <a:pPr algn="ctr"/>
                      <a:r>
                        <a:rPr lang="en-US" altLang="zh-CN" sz="1600" dirty="0">
                          <a:sym typeface="+mn-ea"/>
                        </a:rPr>
                        <a:t>30</a:t>
                      </a:r>
                      <a:endParaRPr lang="zh-CN" altLang="en-US" sz="1600" dirty="0"/>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09"/>
                  </a:ext>
                </a:extLst>
              </a:tr>
              <a:tr h="335280">
                <a:tc>
                  <a:txBody>
                    <a:bodyPr/>
                    <a:lstStyle/>
                    <a:p>
                      <a:pPr algn="ctr"/>
                      <a:r>
                        <a:rPr lang="en-US" altLang="zh-CN" sz="1600" dirty="0"/>
                        <a:t>10</a:t>
                      </a:r>
                      <a:endParaRPr lang="zh-CN" altLang="en-US" sz="1600" dirty="0"/>
                    </a:p>
                  </a:txBody>
                  <a:tcPr marL="118809" marR="118809" anchor="ctr"/>
                </a:tc>
                <a:tc rowSpan="3">
                  <a:txBody>
                    <a:bodyPr/>
                    <a:lstStyle/>
                    <a:p>
                      <a:pPr algn="ctr"/>
                      <a:r>
                        <a:rPr lang="en-US" sz="1600" dirty="0">
                          <a:sym typeface="+mn-ea"/>
                        </a:rPr>
                        <a:t>100</a:t>
                      </a:r>
                      <a:endParaRPr lang="zh-CN" altLang="en-US" sz="1600" dirty="0"/>
                    </a:p>
                  </a:txBody>
                  <a:tcPr marL="118809" marR="118809" anchor="ctr"/>
                </a:tc>
                <a:tc>
                  <a:txBody>
                    <a:bodyPr/>
                    <a:lstStyle/>
                    <a:p>
                      <a:pPr algn="ctr"/>
                      <a:r>
                        <a:rPr lang="en-US" altLang="zh-CN" sz="1600" dirty="0"/>
                        <a:t>40 + </a:t>
                      </a:r>
                      <a:r>
                        <a:rPr lang="en-US" altLang="zh-CN" sz="1600" b="1" kern="1200" dirty="0">
                          <a:solidFill>
                            <a:srgbClr val="00B050"/>
                          </a:solidFill>
                          <a:latin typeface="+mn-lt"/>
                          <a:ea typeface="+mn-ea"/>
                          <a:cs typeface="+mn-cs"/>
                        </a:rPr>
                        <a:t>99</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en-US" altLang="zh-CN" sz="1600" dirty="0">
                          <a:sym typeface="+mn-ea"/>
                        </a:rPr>
                        <a:t>139</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10"/>
                  </a:ext>
                </a:extLst>
              </a:tr>
              <a:tr h="324000">
                <a:tc>
                  <a:txBody>
                    <a:bodyPr/>
                    <a:lstStyle/>
                    <a:p>
                      <a:pPr algn="ctr"/>
                      <a:r>
                        <a:rPr lang="en-US" altLang="zh-CN" sz="1600" dirty="0"/>
                        <a:t>11</a:t>
                      </a:r>
                      <a:endParaRPr lang="zh-CN" altLang="en-US" sz="1600" dirty="0"/>
                    </a:p>
                  </a:txBody>
                  <a:tcPr marL="118809" marR="118809" anchor="ctr"/>
                </a:tc>
                <a:tc vMerge="1">
                  <a:txBody>
                    <a:bodyPr/>
                    <a:lstStyle/>
                    <a:p>
                      <a:endParaRPr lang="zh-CN"/>
                    </a:p>
                  </a:txBody>
                  <a:tcPr/>
                </a:tc>
                <a:tc>
                  <a:txBody>
                    <a:bodyPr/>
                    <a:lstStyle/>
                    <a:p>
                      <a:pPr algn="ctr"/>
                      <a:r>
                        <a:rPr lang="en-US" altLang="zh-CN" sz="1600" dirty="0"/>
                        <a:t>50 + </a:t>
                      </a:r>
                      <a:r>
                        <a:rPr lang="en-US" altLang="zh-CN" sz="1600" b="1" kern="1200" dirty="0">
                          <a:solidFill>
                            <a:srgbClr val="00B050"/>
                          </a:solidFill>
                          <a:latin typeface="+mn-lt"/>
                          <a:ea typeface="+mn-ea"/>
                          <a:cs typeface="+mn-cs"/>
                        </a:rPr>
                        <a:t>101</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zh-CN" altLang="en-US" sz="1600" dirty="0">
                          <a:sym typeface="+mn-ea"/>
                        </a:rPr>
                        <a:t>提示错误</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extLst>
                  <a:ext uri="{0D108BD9-81ED-4DB2-BD59-A6C34878D82A}">
                    <a16:rowId xmlns:a16="http://schemas.microsoft.com/office/drawing/2014/main" val="10011"/>
                  </a:ext>
                </a:extLst>
              </a:tr>
              <a:tr h="324000">
                <a:tc>
                  <a:txBody>
                    <a:bodyPr/>
                    <a:lstStyle/>
                    <a:p>
                      <a:pPr algn="ctr"/>
                      <a:r>
                        <a:rPr lang="en-US" altLang="zh-CN" sz="1600" dirty="0"/>
                        <a:t>12</a:t>
                      </a:r>
                      <a:endParaRPr lang="zh-CN" altLang="en-US" sz="1600" dirty="0"/>
                    </a:p>
                  </a:txBody>
                  <a:tcPr marL="118809" marR="118809" anchor="ctr"/>
                </a:tc>
                <a:tc vMerge="1">
                  <a:txBody>
                    <a:bodyPr/>
                    <a:lstStyle/>
                    <a:p>
                      <a:endParaRPr lang="zh-CN"/>
                    </a:p>
                  </a:txBody>
                  <a:tcPr/>
                </a:tc>
                <a:tc>
                  <a:txBody>
                    <a:bodyPr/>
                    <a:lstStyle/>
                    <a:p>
                      <a:pPr algn="ctr"/>
                      <a:r>
                        <a:rPr lang="en-US" altLang="zh-CN" sz="1600" dirty="0"/>
                        <a:t>60 + </a:t>
                      </a:r>
                      <a:r>
                        <a:rPr lang="en-US" altLang="zh-CN" sz="1600" b="1" kern="1200" dirty="0">
                          <a:solidFill>
                            <a:srgbClr val="00B050"/>
                          </a:solidFill>
                          <a:latin typeface="+mn-lt"/>
                          <a:ea typeface="+mn-ea"/>
                          <a:cs typeface="+mn-cs"/>
                        </a:rPr>
                        <a:t>100</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en-US" altLang="zh-CN" sz="1600" dirty="0">
                          <a:sym typeface="+mn-ea"/>
                        </a:rPr>
                        <a:t>160</a:t>
                      </a:r>
                      <a:endParaRPr lang="zh-CN" altLang="en-US" sz="1600" dirty="0"/>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66241584"/>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135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用例场景产生的背景</a:t>
            </a:r>
          </a:p>
        </p:txBody>
      </p:sp>
      <p:sp>
        <p:nvSpPr>
          <p:cNvPr id="2" name="内容占位符 1"/>
          <p:cNvSpPr>
            <a:spLocks noGrp="1"/>
          </p:cNvSpPr>
          <p:nvPr>
            <p:ph idx="1"/>
          </p:nvPr>
        </p:nvSpPr>
        <p:spPr>
          <a:xfrm>
            <a:off x="304800" y="2562860"/>
            <a:ext cx="8632825" cy="3801745"/>
          </a:xfrm>
        </p:spPr>
        <p:txBody>
          <a:bodyPr>
            <a:normAutofit/>
          </a:bodyPr>
          <a:lstStyle/>
          <a:p>
            <a:pPr marL="0" indent="0">
              <a:buNone/>
            </a:pPr>
            <a:endParaRPr lang="en-US" altLang="zh-CN" dirty="0"/>
          </a:p>
          <a:p>
            <a:r>
              <a:rPr lang="zh-CN" altLang="en-US" sz="2400">
                <a:solidFill>
                  <a:srgbClr val="386698"/>
                </a:solidFill>
                <a:latin typeface="Franklin Gothic Book" panose="020B0503020102020204" pitchFamily="34" charset="0"/>
                <a:ea typeface="黑体" panose="02010609060101010101" pitchFamily="49" charset="-122"/>
              </a:rPr>
              <a:t>    在使用场景法设计测试用例时，需要覆盖系统用例中的</a:t>
            </a:r>
            <a:r>
              <a:rPr lang="zh-CN" altLang="en-US" sz="2400">
                <a:solidFill>
                  <a:srgbClr val="C00000"/>
                </a:solidFill>
                <a:latin typeface="Franklin Gothic Book" panose="020B0503020102020204" pitchFamily="34" charset="0"/>
                <a:ea typeface="黑体" panose="02010609060101010101" pitchFamily="49" charset="-122"/>
              </a:rPr>
              <a:t>主成功场景</a:t>
            </a:r>
            <a:r>
              <a:rPr lang="zh-CN" altLang="en-US" sz="2400">
                <a:solidFill>
                  <a:srgbClr val="386698"/>
                </a:solidFill>
                <a:latin typeface="Franklin Gothic Book" panose="020B0503020102020204" pitchFamily="34" charset="0"/>
                <a:ea typeface="黑体" panose="02010609060101010101" pitchFamily="49" charset="-122"/>
              </a:rPr>
              <a:t>和</a:t>
            </a:r>
            <a:r>
              <a:rPr lang="zh-CN" altLang="en-US" sz="2400">
                <a:solidFill>
                  <a:srgbClr val="C00000"/>
                </a:solidFill>
                <a:latin typeface="Franklin Gothic Book" panose="020B0503020102020204" pitchFamily="34" charset="0"/>
                <a:ea typeface="黑体" panose="02010609060101010101" pitchFamily="49" charset="-122"/>
              </a:rPr>
              <a:t>扩展场景</a:t>
            </a:r>
            <a:r>
              <a:rPr lang="zh-CN" altLang="en-US" sz="2400">
                <a:solidFill>
                  <a:srgbClr val="386698"/>
                </a:solidFill>
                <a:latin typeface="Franklin Gothic Book" panose="020B0503020102020204" pitchFamily="34" charset="0"/>
                <a:ea typeface="黑体" panose="02010609060101010101" pitchFamily="49" charset="-122"/>
              </a:rPr>
              <a:t>，并且需要适当补充各种正反面的测试用例和考虑出异常场景的情形。</a:t>
            </a:r>
          </a:p>
          <a:p>
            <a:pPr lvl="2"/>
            <a:endParaRPr lang="en-US" altLang="zh-CN" dirty="0"/>
          </a:p>
          <a:p>
            <a:r>
              <a:rPr lang="zh-CN" altLang="en-US" sz="2400">
                <a:solidFill>
                  <a:srgbClr val="C00000"/>
                </a:solidFill>
                <a:latin typeface="Franklin Gothic Book" panose="020B0503020102020204" pitchFamily="34" charset="0"/>
                <a:ea typeface="黑体" panose="02010609060101010101" pitchFamily="49" charset="-122"/>
              </a:rPr>
              <a:t>    当使用场景法测试程序没有问题时，可以再使用边界值、等价类方法对账号、密码进行更加细致、完整的测试。</a:t>
            </a:r>
          </a:p>
          <a:p>
            <a:endParaRPr lang="zh-CN" altLang="en-US" sz="2400" dirty="0">
              <a:solidFill>
                <a:srgbClr val="C00000"/>
              </a:solidFill>
              <a:latin typeface="Franklin Gothic Book" panose="020B0503020102020204" pitchFamily="34" charset="0"/>
              <a:ea typeface="黑体" panose="02010609060101010101" pitchFamily="49" charset="-122"/>
            </a:endParaRPr>
          </a:p>
        </p:txBody>
      </p:sp>
      <p:sp>
        <p:nvSpPr>
          <p:cNvPr id="5" name="矩形 4"/>
          <p:cNvSpPr/>
          <p:nvPr/>
        </p:nvSpPr>
        <p:spPr>
          <a:xfrm>
            <a:off x="457200" y="1421130"/>
            <a:ext cx="8481060" cy="1496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zh-CN" altLang="en-US" sz="1540" b="1" dirty="0"/>
              <a:t>　　现在的软件几乎都是由事件触发来控制流程的，事件触发时的情景便形成了场景。而同一事件不同的触发顺序和处理结果形成事件流。</a:t>
            </a:r>
            <a:endParaRPr lang="en-US" altLang="zh-CN" sz="1540" b="1" dirty="0"/>
          </a:p>
          <a:p>
            <a:pPr algn="just"/>
            <a:r>
              <a:rPr lang="zh-CN" altLang="en-US" sz="1540" b="1" dirty="0"/>
              <a:t>　　将这种在软件设计方面的思想引入到软件测试中，生动的描绘出事件触发时的情景，有利于测试设计者设计测试用例，同时测试用例也更容易的得到理解和执行。</a:t>
            </a:r>
            <a:endParaRPr lang="zh-CN" altLang="en-US" sz="1540" dirty="0"/>
          </a:p>
        </p:txBody>
      </p:sp>
    </p:spTree>
    <p:extLst>
      <p:ext uri="{BB962C8B-B14F-4D97-AF65-F5344CB8AC3E}">
        <p14:creationId xmlns:p14="http://schemas.microsoft.com/office/powerpoint/2010/main" val="225712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2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8" dur="20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9" dur="20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 calcmode="lin" valueType="num">
                                      <p:cBhvr>
                                        <p:cTn id="24" dur="2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5" dur="20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26"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07060"/>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案例-QQ登录</a:t>
            </a:r>
          </a:p>
        </p:txBody>
      </p:sp>
      <p:sp>
        <p:nvSpPr>
          <p:cNvPr id="2" name="内容占位符 1"/>
          <p:cNvSpPr>
            <a:spLocks noGrp="1"/>
          </p:cNvSpPr>
          <p:nvPr>
            <p:ph idx="1"/>
          </p:nvPr>
        </p:nvSpPr>
        <p:spPr>
          <a:xfrm>
            <a:off x="124460" y="1263650"/>
            <a:ext cx="4597400" cy="4330700"/>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使用场景法测试QQ登录功能。</a:t>
            </a:r>
            <a:endParaRPr lang="en-US" altLang="zh-CN" sz="1845" b="1" dirty="0"/>
          </a:p>
          <a:p>
            <a:pPr lvl="1"/>
            <a:r>
              <a:rPr lang="zh-CN" altLang="en-US" sz="1600">
                <a:solidFill>
                  <a:srgbClr val="386698"/>
                </a:solidFill>
                <a:latin typeface="Franklin Gothic Book" panose="020B0503020102020204" pitchFamily="34" charset="0"/>
                <a:ea typeface="黑体" panose="02010609060101010101" pitchFamily="49" charset="-122"/>
              </a:rPr>
              <a:t>输入正确的账号和密码后点击“登录”按钮，程序能正常登录</a:t>
            </a:r>
          </a:p>
          <a:p>
            <a:pPr lvl="1"/>
            <a:r>
              <a:rPr lang="zh-CN" altLang="en-US" sz="1600">
                <a:solidFill>
                  <a:srgbClr val="386698"/>
                </a:solidFill>
                <a:latin typeface="Franklin Gothic Book" panose="020B0503020102020204" pitchFamily="34" charset="0"/>
                <a:ea typeface="黑体" panose="02010609060101010101" pitchFamily="49" charset="-122"/>
              </a:rPr>
              <a:t>输入正确的账号，错误的密码后点击“登录”按钮，程序应给出错误提示</a:t>
            </a:r>
          </a:p>
          <a:p>
            <a:pPr lvl="1"/>
            <a:r>
              <a:rPr lang="zh-CN" altLang="en-US" sz="1600">
                <a:solidFill>
                  <a:srgbClr val="386698"/>
                </a:solidFill>
                <a:latin typeface="Franklin Gothic Book" panose="020B0503020102020204" pitchFamily="34" charset="0"/>
                <a:ea typeface="黑体" panose="02010609060101010101" pitchFamily="49" charset="-122"/>
              </a:rPr>
              <a:t>输入正确的账号，不输入密码，点击“登录”按钮，程序应给出错误提示</a:t>
            </a:r>
          </a:p>
          <a:p>
            <a:pPr lvl="1"/>
            <a:r>
              <a:rPr lang="zh-CN" altLang="en-US" sz="1600">
                <a:solidFill>
                  <a:srgbClr val="386698"/>
                </a:solidFill>
                <a:latin typeface="Franklin Gothic Book" panose="020B0503020102020204" pitchFamily="34" charset="0"/>
                <a:ea typeface="黑体" panose="02010609060101010101" pitchFamily="49" charset="-122"/>
              </a:rPr>
              <a:t>不输入账号和密码，直接点击“登录”按钮，程序给出错误提示“请您输入账号后登陆”；</a:t>
            </a:r>
          </a:p>
          <a:p>
            <a:pPr lvl="1"/>
            <a:r>
              <a:rPr lang="zh-CN" altLang="en-US" sz="1600">
                <a:solidFill>
                  <a:srgbClr val="386698"/>
                </a:solidFill>
                <a:latin typeface="Franklin Gothic Book" panose="020B0503020102020204" pitchFamily="34" charset="0"/>
                <a:ea typeface="黑体" panose="02010609060101010101" pitchFamily="49" charset="-122"/>
              </a:rPr>
              <a:t>不输入账号，输入正确的密码，点击“登录”按钮，程序应给出错误提示</a:t>
            </a:r>
          </a:p>
          <a:p>
            <a:pPr lvl="1"/>
            <a:r>
              <a:rPr lang="zh-CN" altLang="en-US" sz="1600">
                <a:solidFill>
                  <a:srgbClr val="386698"/>
                </a:solidFill>
                <a:latin typeface="Franklin Gothic Book" panose="020B0503020102020204" pitchFamily="34" charset="0"/>
                <a:ea typeface="黑体" panose="02010609060101010101" pitchFamily="49" charset="-122"/>
              </a:rPr>
              <a:t>输入错误的账号，正确的密码，点击“登录”按钮，程序应给出错误提示</a:t>
            </a:r>
          </a:p>
          <a:p>
            <a:pPr lvl="1"/>
            <a:r>
              <a:rPr lang="zh-CN" altLang="en-US" sz="1600">
                <a:solidFill>
                  <a:srgbClr val="386698"/>
                </a:solidFill>
                <a:latin typeface="Franklin Gothic Book" panose="020B0503020102020204" pitchFamily="34" charset="0"/>
                <a:ea typeface="黑体" panose="02010609060101010101" pitchFamily="49" charset="-122"/>
              </a:rPr>
              <a:t>（更多……）</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025" y="1263819"/>
            <a:ext cx="2533538" cy="1947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309" y="1679426"/>
            <a:ext cx="2539403" cy="195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025" y="2095032"/>
            <a:ext cx="2521809" cy="194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7309" y="2510639"/>
            <a:ext cx="2527673" cy="193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9025" y="2926246"/>
            <a:ext cx="2521809" cy="194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7309" y="3341852"/>
            <a:ext cx="2521809" cy="2281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95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p:cTn id="12" dur="500" fill="hold"/>
                                        <p:tgtEl>
                                          <p:spTgt spid="1027"/>
                                        </p:tgtEl>
                                        <p:attrNameLst>
                                          <p:attrName>ppt_w</p:attrName>
                                        </p:attrNameLst>
                                      </p:cBhvr>
                                      <p:tavLst>
                                        <p:tav tm="0">
                                          <p:val>
                                            <p:fltVal val="0"/>
                                          </p:val>
                                        </p:tav>
                                        <p:tav tm="100000">
                                          <p:val>
                                            <p:strVal val="#ppt_w"/>
                                          </p:val>
                                        </p:tav>
                                      </p:tavLst>
                                    </p:anim>
                                    <p:anim calcmode="lin" valueType="num">
                                      <p:cBhvr>
                                        <p:cTn id="13" dur="500" fill="hold"/>
                                        <p:tgtEl>
                                          <p:spTgt spid="1027"/>
                                        </p:tgtEl>
                                        <p:attrNameLst>
                                          <p:attrName>ppt_h</p:attrName>
                                        </p:attrNameLst>
                                      </p:cBhvr>
                                      <p:tavLst>
                                        <p:tav tm="0">
                                          <p:val>
                                            <p:fltVal val="0"/>
                                          </p:val>
                                        </p:tav>
                                        <p:tav tm="100000">
                                          <p:val>
                                            <p:strVal val="#ppt_h"/>
                                          </p:val>
                                        </p:tav>
                                      </p:tavLst>
                                    </p:anim>
                                    <p:animEffect transition="in" filter="fade">
                                      <p:cBhvr>
                                        <p:cTn id="14" dur="500"/>
                                        <p:tgtEl>
                                          <p:spTgt spid="102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5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500"/>
                                        <p:tgtEl>
                                          <p:spTgt spid="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Effect transition="in" filter="fade">
                                      <p:cBhvr>
                                        <p:cTn id="45" dur="500"/>
                                        <p:tgtEl>
                                          <p:spTgt spid="2">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fade">
                                      <p:cBhvr>
                                        <p:cTn id="54" dur="500"/>
                                        <p:tgtEl>
                                          <p:spTgt spid="2">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2">
                                            <p:txEl>
                                              <p:pRg st="6" end="6"/>
                                            </p:txEl>
                                          </p:spTgt>
                                        </p:tgtEl>
                                        <p:attrNameLst>
                                          <p:attrName>style.visibility</p:attrName>
                                        </p:attrNameLst>
                                      </p:cBhvr>
                                      <p:to>
                                        <p:strVal val="visible"/>
                                      </p:to>
                                    </p:set>
                                    <p:animEffect transition="in" filter="fade">
                                      <p:cBhvr>
                                        <p:cTn id="63" dur="500"/>
                                        <p:tgtEl>
                                          <p:spTgt spid="2">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
                                            <p:txEl>
                                              <p:pRg st="7" end="7"/>
                                            </p:txEl>
                                          </p:spTgt>
                                        </p:tgtEl>
                                        <p:attrNameLst>
                                          <p:attrName>style.visibility</p:attrName>
                                        </p:attrNameLst>
                                      </p:cBhvr>
                                      <p:to>
                                        <p:strVal val="visible"/>
                                      </p:to>
                                    </p:set>
                                    <p:animEffect transition="in" filter="fade">
                                      <p:cBhvr>
                                        <p:cTn id="6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600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案例-QQ登录</a:t>
            </a:r>
          </a:p>
        </p:txBody>
      </p:sp>
      <p:sp>
        <p:nvSpPr>
          <p:cNvPr id="5" name="内容占位符 4"/>
          <p:cNvSpPr>
            <a:spLocks noGrp="1"/>
          </p:cNvSpPr>
          <p:nvPr>
            <p:ph idx="1"/>
          </p:nvPr>
        </p:nvSpPr>
        <p:spPr/>
        <p:txBody>
          <a:bodyPr/>
          <a:lstStyle/>
          <a:p>
            <a:r>
              <a:rPr lang="zh-CN" altLang="en-US" sz="2400">
                <a:solidFill>
                  <a:srgbClr val="386698"/>
                </a:solidFill>
                <a:latin typeface="Franklin Gothic Book" panose="020B0503020102020204" pitchFamily="34" charset="0"/>
                <a:ea typeface="黑体" panose="02010609060101010101" pitchFamily="49" charset="-122"/>
              </a:rPr>
              <a:t>测试用例矩阵</a:t>
            </a:r>
            <a:endParaRPr lang="zh-CN" altLang="en-US" dirty="0"/>
          </a:p>
        </p:txBody>
      </p:sp>
      <p:graphicFrame>
        <p:nvGraphicFramePr>
          <p:cNvPr id="7" name="Group 88"/>
          <p:cNvGraphicFramePr>
            <a:graphicFrameLocks noGrp="1"/>
          </p:cNvGraphicFramePr>
          <p:nvPr/>
        </p:nvGraphicFramePr>
        <p:xfrm>
          <a:off x="1321222" y="2310297"/>
          <a:ext cx="6649085" cy="3107055"/>
        </p:xfrm>
        <a:graphic>
          <a:graphicData uri="http://schemas.openxmlformats.org/drawingml/2006/table">
            <a:tbl>
              <a:tblPr/>
              <a:tblGrid>
                <a:gridCol w="554355">
                  <a:extLst>
                    <a:ext uri="{9D8B030D-6E8A-4147-A177-3AD203B41FA5}">
                      <a16:colId xmlns:a16="http://schemas.microsoft.com/office/drawing/2014/main" val="20000"/>
                    </a:ext>
                  </a:extLst>
                </a:gridCol>
                <a:gridCol w="2354580">
                  <a:extLst>
                    <a:ext uri="{9D8B030D-6E8A-4147-A177-3AD203B41FA5}">
                      <a16:colId xmlns:a16="http://schemas.microsoft.com/office/drawing/2014/main" val="20001"/>
                    </a:ext>
                  </a:extLst>
                </a:gridCol>
                <a:gridCol w="1108075">
                  <a:extLst>
                    <a:ext uri="{9D8B030D-6E8A-4147-A177-3AD203B41FA5}">
                      <a16:colId xmlns:a16="http://schemas.microsoft.com/office/drawing/2014/main" val="20002"/>
                    </a:ext>
                  </a:extLst>
                </a:gridCol>
                <a:gridCol w="970280">
                  <a:extLst>
                    <a:ext uri="{9D8B030D-6E8A-4147-A177-3AD203B41FA5}">
                      <a16:colId xmlns:a16="http://schemas.microsoft.com/office/drawing/2014/main" val="20003"/>
                    </a:ext>
                  </a:extLst>
                </a:gridCol>
                <a:gridCol w="1661795">
                  <a:extLst>
                    <a:ext uri="{9D8B030D-6E8A-4147-A177-3AD203B41FA5}">
                      <a16:colId xmlns:a16="http://schemas.microsoft.com/office/drawing/2014/main" val="20004"/>
                    </a:ext>
                  </a:extLst>
                </a:gridCol>
              </a:tblGrid>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编号</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场景</a:t>
                      </a: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条件</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账号</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密码</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预期结果</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输入正确的账号和密码后点击“登录”按钮</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程序正常登陆</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输入正确的账号，错误的密码后点击“登录”按钮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程序应给出错误提示</a:t>
                      </a: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不输入账号和密码，直接点击“登录”按钮</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程序给出错误提示“请您输入账号后登陆”</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输入正确的账号，不输入密码，点击“登录”按钮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不输入账号，输入密码，点击“登录”按钮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输入错误的账号和密码，点击“登录”按钮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9107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215"/>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a:t>
            </a:r>
          </a:p>
        </p:txBody>
      </p:sp>
      <p:sp>
        <p:nvSpPr>
          <p:cNvPr id="2" name="内容占位符 1"/>
          <p:cNvSpPr>
            <a:spLocks noGrp="1"/>
          </p:cNvSpPr>
          <p:nvPr>
            <p:ph idx="1"/>
          </p:nvPr>
        </p:nvSpPr>
        <p:spPr>
          <a:xfrm>
            <a:off x="118110" y="1379855"/>
            <a:ext cx="8732520" cy="2840990"/>
          </a:xfrm>
          <a:ln>
            <a:noFill/>
          </a:ln>
        </p:spPr>
        <p:style>
          <a:lnRef idx="2">
            <a:schemeClr val="accent2"/>
          </a:lnRef>
          <a:fillRef idx="1">
            <a:schemeClr val="lt1"/>
          </a:fillRef>
          <a:effectRef idx="0">
            <a:schemeClr val="accent2"/>
          </a:effectRef>
          <a:fontRef idx="minor">
            <a:schemeClr val="dk1"/>
          </a:fontRef>
        </p:style>
        <p:txBody>
          <a:bodyPr/>
          <a:lstStyle/>
          <a:p>
            <a:pPr algn="just">
              <a:lnSpc>
                <a:spcPct val="110000"/>
              </a:lnSpc>
            </a:pPr>
            <a:r>
              <a:rPr lang="zh-CN" altLang="en-US" sz="2400" b="0" dirty="0">
                <a:solidFill>
                  <a:srgbClr val="386698"/>
                </a:solidFill>
                <a:latin typeface="Franklin Gothic Book" panose="020B0503020102020204" pitchFamily="34" charset="0"/>
                <a:ea typeface="黑体" panose="02010609060101010101" pitchFamily="49" charset="-122"/>
              </a:rPr>
              <a:t>流程分析法主要是针对测试场景类型属于流程测试场景的测试项下的测试子项进行设计，是从白盒测试设计方法中的路径覆盖分析法借鉴过来的一种方法。</a:t>
            </a:r>
          </a:p>
          <a:p>
            <a:pPr lvl="1" algn="just">
              <a:lnSpc>
                <a:spcPct val="110000"/>
              </a:lnSpc>
            </a:pPr>
            <a:r>
              <a:rPr lang="zh-CN" altLang="en-US" sz="2000" b="0" dirty="0">
                <a:solidFill>
                  <a:srgbClr val="386698"/>
                </a:solidFill>
                <a:latin typeface="Franklin Gothic Book" panose="020B0503020102020204" pitchFamily="34" charset="0"/>
                <a:ea typeface="黑体" panose="02010609060101010101" pitchFamily="49" charset="-122"/>
              </a:rPr>
              <a:t>在白盒测试中，路径就是指函数代码的某个分支组合，路径覆盖法需要构造足够的用例覆盖函数的所有代码路径。</a:t>
            </a:r>
          </a:p>
          <a:p>
            <a:pPr lvl="1" algn="just">
              <a:lnSpc>
                <a:spcPct val="110000"/>
              </a:lnSpc>
            </a:pPr>
            <a:r>
              <a:rPr lang="zh-CN" altLang="en-US" sz="2000" b="0" dirty="0">
                <a:solidFill>
                  <a:srgbClr val="386698"/>
                </a:solidFill>
                <a:latin typeface="Franklin Gothic Book" panose="020B0503020102020204" pitchFamily="34" charset="0"/>
                <a:ea typeface="黑体" panose="02010609060101010101" pitchFamily="49" charset="-122"/>
              </a:rPr>
              <a:t>在黑盒测试中，若将软件系统的某个流程看成路径的话，则可以针对该路径使用路径分析的方法设计测试用例。</a:t>
            </a:r>
          </a:p>
        </p:txBody>
      </p:sp>
      <p:sp>
        <p:nvSpPr>
          <p:cNvPr id="4" name="内容占位符 1"/>
          <p:cNvSpPr txBox="1"/>
          <p:nvPr/>
        </p:nvSpPr>
        <p:spPr>
          <a:xfrm>
            <a:off x="201295" y="4458335"/>
            <a:ext cx="8566150" cy="1607185"/>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45" dirty="0"/>
              <a:t>优点：</a:t>
            </a:r>
            <a:endParaRPr lang="en-US" altLang="zh-CN" sz="1845" dirty="0"/>
          </a:p>
          <a:p>
            <a:pPr lvl="1"/>
            <a:r>
              <a:rPr lang="zh-CN" altLang="en-US" sz="1540" dirty="0"/>
              <a:t>降低了测试用例设计难度，只要搞清楚各种流程，就可以设计出高质量的测试用例来，而不需要太多测试方面的经验；</a:t>
            </a:r>
            <a:endParaRPr lang="en-US" altLang="zh-CN" sz="1540" dirty="0"/>
          </a:p>
          <a:p>
            <a:pPr lvl="1"/>
            <a:r>
              <a:rPr lang="zh-CN" altLang="en-US" sz="1540" dirty="0"/>
              <a:t>在测试时间较紧迫的情况下，可以有的放矢的选择测试用例，而不用完全根据经验来取舍。</a:t>
            </a:r>
          </a:p>
        </p:txBody>
      </p:sp>
    </p:spTree>
    <p:extLst>
      <p:ext uri="{BB962C8B-B14F-4D97-AF65-F5344CB8AC3E}">
        <p14:creationId xmlns:p14="http://schemas.microsoft.com/office/powerpoint/2010/main" val="352500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01040"/>
            <a:ext cx="8229600" cy="5391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流程分析法的步骤</a:t>
            </a:r>
          </a:p>
        </p:txBody>
      </p:sp>
      <p:sp>
        <p:nvSpPr>
          <p:cNvPr id="5" name="内容占位符 4"/>
          <p:cNvSpPr>
            <a:spLocks noGrp="1"/>
          </p:cNvSpPr>
          <p:nvPr>
            <p:ph idx="1"/>
          </p:nvPr>
        </p:nvSpPr>
        <p:spPr/>
        <p:txBody>
          <a:bodyPr>
            <a:normAutofit/>
          </a:bodyPr>
          <a:lstStyle/>
          <a:p>
            <a:pPr algn="just"/>
            <a:r>
              <a:rPr lang="zh-CN" altLang="en-US" sz="2400">
                <a:solidFill>
                  <a:srgbClr val="386698"/>
                </a:solidFill>
                <a:latin typeface="Franklin Gothic Book" panose="020B0503020102020204" pitchFamily="34" charset="0"/>
                <a:ea typeface="黑体" panose="02010609060101010101" pitchFamily="49" charset="-122"/>
              </a:rPr>
              <a:t>第一步：详细了解需求；</a:t>
            </a:r>
          </a:p>
          <a:p>
            <a:pPr algn="just"/>
            <a:endParaRPr lang="zh-CN" altLang="en-US" sz="2400">
              <a:solidFill>
                <a:srgbClr val="386698"/>
              </a:solidFill>
              <a:latin typeface="Franklin Gothic Book" panose="020B0503020102020204" pitchFamily="34" charset="0"/>
              <a:ea typeface="黑体" panose="02010609060101010101" pitchFamily="49" charset="-122"/>
            </a:endParaRPr>
          </a:p>
          <a:p>
            <a:pPr algn="just"/>
            <a:r>
              <a:rPr lang="zh-CN" altLang="en-US" sz="2400">
                <a:solidFill>
                  <a:srgbClr val="386698"/>
                </a:solidFill>
                <a:latin typeface="Franklin Gothic Book" panose="020B0503020102020204" pitchFamily="34" charset="0"/>
                <a:ea typeface="黑体" panose="02010609060101010101" pitchFamily="49" charset="-122"/>
              </a:rPr>
              <a:t>第二步：根据需求说明或界面原型，找出业务流程的各个页面以及各页面之间的流转关系；</a:t>
            </a:r>
          </a:p>
          <a:p>
            <a:pPr algn="just"/>
            <a:endParaRPr lang="zh-CN" altLang="en-US" sz="2400">
              <a:solidFill>
                <a:srgbClr val="386698"/>
              </a:solidFill>
              <a:latin typeface="Franklin Gothic Book" panose="020B0503020102020204" pitchFamily="34" charset="0"/>
              <a:ea typeface="黑体" panose="02010609060101010101" pitchFamily="49" charset="-122"/>
            </a:endParaRPr>
          </a:p>
          <a:p>
            <a:pPr algn="just"/>
            <a:r>
              <a:rPr lang="zh-CN" altLang="en-US" sz="2400">
                <a:solidFill>
                  <a:srgbClr val="92D050"/>
                </a:solidFill>
                <a:latin typeface="Franklin Gothic Book" panose="020B0503020102020204" pitchFamily="34" charset="0"/>
                <a:ea typeface="黑体" panose="02010609060101010101" pitchFamily="49" charset="-122"/>
              </a:rPr>
              <a:t>第三步：画出业务流程（产品经理使用Axure软件制作）；</a:t>
            </a:r>
          </a:p>
          <a:p>
            <a:pPr algn="just"/>
            <a:endParaRPr lang="zh-CN" altLang="en-US" sz="2400">
              <a:solidFill>
                <a:srgbClr val="386698"/>
              </a:solidFill>
              <a:latin typeface="Franklin Gothic Book" panose="020B0503020102020204" pitchFamily="34" charset="0"/>
              <a:ea typeface="黑体" panose="02010609060101010101" pitchFamily="49" charset="-122"/>
            </a:endParaRPr>
          </a:p>
          <a:p>
            <a:pPr algn="just"/>
            <a:r>
              <a:rPr lang="zh-CN" altLang="en-US" sz="2400">
                <a:solidFill>
                  <a:srgbClr val="386698"/>
                </a:solidFill>
                <a:latin typeface="Franklin Gothic Book" panose="020B0503020102020204" pitchFamily="34" charset="0"/>
                <a:ea typeface="黑体" panose="02010609060101010101" pitchFamily="49" charset="-122"/>
              </a:rPr>
              <a:t>第四步：写用例，覆盖所有的路径分支。</a:t>
            </a:r>
          </a:p>
          <a:p>
            <a:endParaRPr lang="zh-CN" altLang="en-US" dirty="0"/>
          </a:p>
        </p:txBody>
      </p:sp>
    </p:spTree>
    <p:extLst>
      <p:ext uri="{BB962C8B-B14F-4D97-AF65-F5344CB8AC3E}">
        <p14:creationId xmlns:p14="http://schemas.microsoft.com/office/powerpoint/2010/main" val="32439746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1818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a:t>
            </a:r>
          </a:p>
        </p:txBody>
      </p:sp>
      <p:sp>
        <p:nvSpPr>
          <p:cNvPr id="6" name="内容占位符 5"/>
          <p:cNvSpPr>
            <a:spLocks noGrp="1"/>
          </p:cNvSpPr>
          <p:nvPr>
            <p:ph idx="1"/>
          </p:nvPr>
        </p:nvSpPr>
        <p:spPr/>
        <p:txBody>
          <a:bodyPr/>
          <a:lstStyle/>
          <a:p>
            <a:pPr algn="just"/>
            <a:r>
              <a:rPr lang="zh-CN" altLang="en-US" sz="2400">
                <a:solidFill>
                  <a:srgbClr val="386698"/>
                </a:solidFill>
                <a:latin typeface="Franklin Gothic Book" panose="020B0503020102020204" pitchFamily="34" charset="0"/>
                <a:ea typeface="黑体" panose="02010609060101010101" pitchFamily="49" charset="-122"/>
              </a:rPr>
              <a:t>一、详细了解需求；</a:t>
            </a:r>
          </a:p>
          <a:p>
            <a:pPr algn="just"/>
            <a:r>
              <a:rPr lang="zh-CN" altLang="en-US" sz="2400">
                <a:solidFill>
                  <a:srgbClr val="386698"/>
                </a:solidFill>
                <a:latin typeface="Franklin Gothic Book" panose="020B0503020102020204" pitchFamily="34" charset="0"/>
                <a:ea typeface="黑体" panose="02010609060101010101" pitchFamily="49" charset="-122"/>
              </a:rPr>
              <a:t>二、找出业务流程的各个页面以及各页面之间的流转关系；</a:t>
            </a:r>
          </a:p>
        </p:txBody>
      </p:sp>
      <p:sp>
        <p:nvSpPr>
          <p:cNvPr id="7" name="内容占位符 1"/>
          <p:cNvSpPr txBox="1"/>
          <p:nvPr/>
        </p:nvSpPr>
        <p:spPr>
          <a:xfrm>
            <a:off x="1242379" y="3036304"/>
            <a:ext cx="6181545" cy="2653036"/>
          </a:xfrm>
          <a:prstGeom prst="roundRect">
            <a:avLst/>
          </a:prstGeo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lvl1pPr marL="228600" indent="-2286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just"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lvl="1"/>
            <a:r>
              <a:rPr lang="en-US" altLang="zh-CN" sz="1845" dirty="0"/>
              <a:t>1</a:t>
            </a:r>
            <a:r>
              <a:rPr lang="zh-CN" altLang="en-US" sz="1845" dirty="0"/>
              <a:t>、</a:t>
            </a:r>
            <a:r>
              <a:rPr lang="zh-CN" altLang="zh-CN" sz="1845" dirty="0"/>
              <a:t>用户向</a:t>
            </a:r>
            <a:r>
              <a:rPr lang="en-US" altLang="zh-CN" sz="1845" dirty="0"/>
              <a:t>ATM</a:t>
            </a:r>
            <a:r>
              <a:rPr lang="zh-CN" altLang="zh-CN" sz="1845" dirty="0"/>
              <a:t>取款机中插入银行卡</a:t>
            </a:r>
            <a:r>
              <a:rPr lang="en-US" altLang="zh-CN" sz="1845" dirty="0"/>
              <a:t>……</a:t>
            </a:r>
            <a:endParaRPr lang="zh-CN" altLang="zh-CN" sz="1845" dirty="0"/>
          </a:p>
          <a:p>
            <a:pPr lvl="1">
              <a:lnSpc>
                <a:spcPct val="140000"/>
              </a:lnSpc>
              <a:spcBef>
                <a:spcPts val="0"/>
              </a:spcBef>
            </a:pPr>
            <a:r>
              <a:rPr lang="en-US" altLang="zh-CN" sz="1845" dirty="0"/>
              <a:t>2</a:t>
            </a:r>
            <a:r>
              <a:rPr lang="zh-CN" altLang="en-US" sz="1845" dirty="0"/>
              <a:t>、</a:t>
            </a:r>
            <a:r>
              <a:rPr lang="zh-CN" altLang="zh-CN" sz="1845" dirty="0"/>
              <a:t>用户输入银行卡密码</a:t>
            </a:r>
            <a:r>
              <a:rPr lang="en-US" altLang="zh-CN" sz="1845" dirty="0"/>
              <a:t>……</a:t>
            </a:r>
            <a:endParaRPr lang="zh-CN" altLang="zh-CN" sz="1845" dirty="0"/>
          </a:p>
          <a:p>
            <a:pPr lvl="1">
              <a:lnSpc>
                <a:spcPct val="140000"/>
              </a:lnSpc>
              <a:spcBef>
                <a:spcPts val="0"/>
              </a:spcBef>
            </a:pPr>
            <a:r>
              <a:rPr lang="en-US" altLang="zh-CN" sz="1845" dirty="0"/>
              <a:t>3</a:t>
            </a:r>
            <a:r>
              <a:rPr lang="zh-CN" altLang="en-US" sz="1845" dirty="0"/>
              <a:t>、</a:t>
            </a:r>
            <a:r>
              <a:rPr lang="zh-CN" altLang="zh-CN" sz="1845" dirty="0"/>
              <a:t>用户输入取款金额</a:t>
            </a:r>
            <a:r>
              <a:rPr lang="en-US" altLang="zh-CN" sz="1845" dirty="0"/>
              <a:t>……</a:t>
            </a:r>
            <a:endParaRPr lang="zh-CN" altLang="zh-CN" sz="1845" dirty="0"/>
          </a:p>
          <a:p>
            <a:pPr lvl="1">
              <a:lnSpc>
                <a:spcPct val="140000"/>
              </a:lnSpc>
              <a:spcBef>
                <a:spcPts val="0"/>
              </a:spcBef>
            </a:pPr>
            <a:r>
              <a:rPr lang="en-US" altLang="zh-CN" sz="1845" dirty="0"/>
              <a:t>4</a:t>
            </a:r>
            <a:r>
              <a:rPr lang="zh-CN" altLang="en-US" sz="1845" dirty="0"/>
              <a:t>、</a:t>
            </a:r>
            <a:r>
              <a:rPr lang="zh-CN" altLang="zh-CN" sz="1845" dirty="0"/>
              <a:t>系统同步银行主机，点钞票，输出给用户并减去用户卡中相应数目的存款金额</a:t>
            </a:r>
            <a:r>
              <a:rPr lang="en-US" altLang="zh-CN" sz="1845" dirty="0"/>
              <a:t>……</a:t>
            </a:r>
          </a:p>
          <a:p>
            <a:pPr lvl="1">
              <a:lnSpc>
                <a:spcPct val="140000"/>
              </a:lnSpc>
              <a:spcBef>
                <a:spcPts val="0"/>
              </a:spcBef>
            </a:pPr>
            <a:r>
              <a:rPr lang="en-US" altLang="zh-CN" sz="1845" dirty="0"/>
              <a:t>5</a:t>
            </a:r>
            <a:r>
              <a:rPr lang="zh-CN" altLang="en-US" sz="1845" dirty="0"/>
              <a:t>、</a:t>
            </a:r>
            <a:r>
              <a:rPr lang="zh-CN" altLang="zh-CN" sz="1845" dirty="0"/>
              <a:t>用户取款，银行卡退卡</a:t>
            </a:r>
            <a:r>
              <a:rPr lang="en-US" altLang="zh-CN" sz="1845" dirty="0"/>
              <a:t>……</a:t>
            </a:r>
          </a:p>
          <a:p>
            <a:pPr lvl="1">
              <a:lnSpc>
                <a:spcPct val="140000"/>
              </a:lnSpc>
              <a:spcBef>
                <a:spcPts val="0"/>
              </a:spcBef>
            </a:pPr>
            <a:r>
              <a:rPr lang="en-US" altLang="zh-CN" sz="1845" dirty="0"/>
              <a:t>6</a:t>
            </a:r>
            <a:r>
              <a:rPr lang="zh-CN" altLang="en-US" sz="1845" dirty="0"/>
              <a:t>、</a:t>
            </a:r>
            <a:r>
              <a:rPr lang="en-US" altLang="zh-CN" sz="1845" dirty="0"/>
              <a:t>……</a:t>
            </a:r>
          </a:p>
        </p:txBody>
      </p:sp>
    </p:spTree>
    <p:extLst>
      <p:ext uri="{BB962C8B-B14F-4D97-AF65-F5344CB8AC3E}">
        <p14:creationId xmlns:p14="http://schemas.microsoft.com/office/powerpoint/2010/main" val="316829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par>
                          <p:cTn id="8" fill="hold">
                            <p:stCondLst>
                              <p:cond delay="500"/>
                            </p:stCondLst>
                            <p:childTnLst>
                              <p:par>
                                <p:cTn id="9" presetID="10" presetClass="entr" presetSubtype="0" fill="hold" grpId="0" nodeType="afterEffect">
                                  <p:stCondLst>
                                    <p:cond delay="7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75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75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par>
                          <p:cTn id="20" fill="hold">
                            <p:stCondLst>
                              <p:cond delay="4250"/>
                            </p:stCondLst>
                            <p:childTnLst>
                              <p:par>
                                <p:cTn id="21" presetID="10" presetClass="entr" presetSubtype="0" fill="hold" grpId="0" nodeType="afterEffect">
                                  <p:stCondLst>
                                    <p:cond delay="75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childTnLst>
                          </p:cTn>
                        </p:par>
                        <p:par>
                          <p:cTn id="24" fill="hold">
                            <p:stCondLst>
                              <p:cond delay="5500"/>
                            </p:stCondLst>
                            <p:childTnLst>
                              <p:par>
                                <p:cTn id="25" presetID="10" presetClass="entr" presetSubtype="0" fill="hold" grpId="0" nodeType="afterEffect">
                                  <p:stCondLst>
                                    <p:cond delay="75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par>
                          <p:cTn id="28" fill="hold">
                            <p:stCondLst>
                              <p:cond delay="6750"/>
                            </p:stCondLst>
                            <p:childTnLst>
                              <p:par>
                                <p:cTn id="29" presetID="10" presetClass="entr" presetSubtype="0" fill="hold" grpId="0" nodeType="afterEffect">
                                  <p:stCondLst>
                                    <p:cond delay="75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5460" y="784860"/>
            <a:ext cx="8229600" cy="5810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使用ATM机取款正常流程</a:t>
            </a:r>
          </a:p>
        </p:txBody>
      </p:sp>
      <p:sp>
        <p:nvSpPr>
          <p:cNvPr id="4" name="TextBox 3"/>
          <p:cNvSpPr txBox="1"/>
          <p:nvPr/>
        </p:nvSpPr>
        <p:spPr>
          <a:xfrm>
            <a:off x="1055603" y="2235203"/>
            <a:ext cx="1065530" cy="304800"/>
          </a:xfrm>
          <a:prstGeom prst="rect">
            <a:avLst/>
          </a:prstGeom>
          <a:noFill/>
          <a:ln w="28575">
            <a:solidFill>
              <a:srgbClr val="7030A0"/>
            </a:solidFill>
          </a:ln>
        </p:spPr>
        <p:txBody>
          <a:bodyPr wrap="none" rtlCol="0">
            <a:spAutoFit/>
          </a:bodyPr>
          <a:lstStyle/>
          <a:p>
            <a:r>
              <a:rPr lang="zh-CN" altLang="en-US" sz="1385" dirty="0">
                <a:solidFill>
                  <a:srgbClr val="7030A0"/>
                </a:solidFill>
              </a:rPr>
              <a:t>插入银行卡</a:t>
            </a:r>
          </a:p>
        </p:txBody>
      </p:sp>
      <p:sp>
        <p:nvSpPr>
          <p:cNvPr id="5" name="TextBox 4"/>
          <p:cNvSpPr txBox="1"/>
          <p:nvPr/>
        </p:nvSpPr>
        <p:spPr>
          <a:xfrm>
            <a:off x="1171018" y="2981727"/>
            <a:ext cx="889000" cy="304800"/>
          </a:xfrm>
          <a:prstGeom prst="rect">
            <a:avLst/>
          </a:prstGeom>
          <a:noFill/>
          <a:ln w="28575">
            <a:solidFill>
              <a:srgbClr val="7030A0"/>
            </a:solidFill>
          </a:ln>
        </p:spPr>
        <p:txBody>
          <a:bodyPr wrap="none" rtlCol="0">
            <a:spAutoFit/>
          </a:bodyPr>
          <a:lstStyle/>
          <a:p>
            <a:r>
              <a:rPr lang="zh-CN" altLang="en-US" sz="1385" dirty="0">
                <a:solidFill>
                  <a:srgbClr val="7030A0"/>
                </a:solidFill>
              </a:rPr>
              <a:t>输入密码</a:t>
            </a:r>
          </a:p>
        </p:txBody>
      </p:sp>
      <p:sp>
        <p:nvSpPr>
          <p:cNvPr id="6" name="TextBox 5"/>
          <p:cNvSpPr txBox="1"/>
          <p:nvPr/>
        </p:nvSpPr>
        <p:spPr>
          <a:xfrm>
            <a:off x="3358547" y="2988099"/>
            <a:ext cx="177165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传送密码到银行主机</a:t>
            </a:r>
          </a:p>
        </p:txBody>
      </p:sp>
      <p:sp>
        <p:nvSpPr>
          <p:cNvPr id="7" name="TextBox 6"/>
          <p:cNvSpPr txBox="1"/>
          <p:nvPr/>
        </p:nvSpPr>
        <p:spPr>
          <a:xfrm>
            <a:off x="6328636" y="2841525"/>
            <a:ext cx="1778000" cy="609600"/>
          </a:xfrm>
          <a:prstGeom prst="diamond">
            <a:avLst/>
          </a:prstGeom>
          <a:noFill/>
          <a:ln w="28575">
            <a:solidFill>
              <a:srgbClr val="0070C0"/>
            </a:solidFill>
          </a:ln>
        </p:spPr>
        <p:txBody>
          <a:bodyPr wrap="none" rtlCol="0">
            <a:spAutoFit/>
          </a:bodyPr>
          <a:lstStyle/>
          <a:p>
            <a:r>
              <a:rPr lang="zh-CN" altLang="en-US" sz="1385" dirty="0">
                <a:solidFill>
                  <a:srgbClr val="0070C0"/>
                </a:solidFill>
              </a:rPr>
              <a:t>密码正确</a:t>
            </a:r>
          </a:p>
        </p:txBody>
      </p:sp>
      <p:sp>
        <p:nvSpPr>
          <p:cNvPr id="9" name="TextBox 8"/>
          <p:cNvSpPr txBox="1"/>
          <p:nvPr/>
        </p:nvSpPr>
        <p:spPr>
          <a:xfrm>
            <a:off x="3820212" y="2235203"/>
            <a:ext cx="106553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验证银行卡</a:t>
            </a:r>
          </a:p>
        </p:txBody>
      </p:sp>
      <p:sp>
        <p:nvSpPr>
          <p:cNvPr id="10" name="TextBox 9"/>
          <p:cNvSpPr txBox="1"/>
          <p:nvPr/>
        </p:nvSpPr>
        <p:spPr>
          <a:xfrm>
            <a:off x="940187" y="3855131"/>
            <a:ext cx="1242060" cy="518160"/>
          </a:xfrm>
          <a:prstGeom prst="rect">
            <a:avLst/>
          </a:prstGeom>
          <a:noFill/>
          <a:ln w="28575">
            <a:solidFill>
              <a:srgbClr val="7030A0"/>
            </a:solidFill>
          </a:ln>
        </p:spPr>
        <p:txBody>
          <a:bodyPr wrap="none" rtlCol="0">
            <a:spAutoFit/>
          </a:bodyPr>
          <a:lstStyle/>
          <a:p>
            <a:r>
              <a:rPr lang="zh-CN" altLang="en-US" sz="1385" dirty="0">
                <a:solidFill>
                  <a:srgbClr val="7030A0"/>
                </a:solidFill>
              </a:rPr>
              <a:t>选择“取款”</a:t>
            </a:r>
            <a:endParaRPr lang="en-US" altLang="zh-CN" sz="1385" dirty="0">
              <a:solidFill>
                <a:srgbClr val="7030A0"/>
              </a:solidFill>
            </a:endParaRPr>
          </a:p>
          <a:p>
            <a:r>
              <a:rPr lang="zh-CN" altLang="en-US" sz="1385" dirty="0">
                <a:solidFill>
                  <a:srgbClr val="7030A0"/>
                </a:solidFill>
              </a:rPr>
              <a:t>输入取款金额</a:t>
            </a:r>
          </a:p>
        </p:txBody>
      </p:sp>
      <p:sp>
        <p:nvSpPr>
          <p:cNvPr id="12" name="TextBox 11"/>
          <p:cNvSpPr txBox="1"/>
          <p:nvPr/>
        </p:nvSpPr>
        <p:spPr>
          <a:xfrm>
            <a:off x="3635759" y="4673699"/>
            <a:ext cx="141859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出钞和打印凭据</a:t>
            </a:r>
          </a:p>
        </p:txBody>
      </p:sp>
      <p:sp>
        <p:nvSpPr>
          <p:cNvPr id="14" name="TextBox 13"/>
          <p:cNvSpPr txBox="1"/>
          <p:nvPr/>
        </p:nvSpPr>
        <p:spPr>
          <a:xfrm>
            <a:off x="824769" y="4673699"/>
            <a:ext cx="1418590" cy="304800"/>
          </a:xfrm>
          <a:prstGeom prst="rect">
            <a:avLst/>
          </a:prstGeom>
          <a:noFill/>
          <a:ln w="28575">
            <a:solidFill>
              <a:srgbClr val="7030A0"/>
            </a:solidFill>
          </a:ln>
        </p:spPr>
        <p:txBody>
          <a:bodyPr wrap="none" rtlCol="0">
            <a:spAutoFit/>
          </a:bodyPr>
          <a:lstStyle/>
          <a:p>
            <a:r>
              <a:rPr lang="zh-CN" altLang="en-US" sz="1385" dirty="0">
                <a:solidFill>
                  <a:srgbClr val="7030A0"/>
                </a:solidFill>
              </a:rPr>
              <a:t>选择退出银行卡</a:t>
            </a:r>
          </a:p>
        </p:txBody>
      </p:sp>
      <p:sp>
        <p:nvSpPr>
          <p:cNvPr id="15" name="TextBox 14"/>
          <p:cNvSpPr txBox="1"/>
          <p:nvPr/>
        </p:nvSpPr>
        <p:spPr>
          <a:xfrm>
            <a:off x="3866590" y="5394164"/>
            <a:ext cx="106553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返回银行卡</a:t>
            </a:r>
          </a:p>
        </p:txBody>
      </p:sp>
      <p:cxnSp>
        <p:nvCxnSpPr>
          <p:cNvPr id="17" name="肘形连接符 16"/>
          <p:cNvCxnSpPr>
            <a:stCxn id="7" idx="2"/>
            <a:endCxn id="10" idx="0"/>
          </p:cNvCxnSpPr>
          <p:nvPr/>
        </p:nvCxnSpPr>
        <p:spPr>
          <a:xfrm rot="5400000">
            <a:off x="4187508" y="896938"/>
            <a:ext cx="403860" cy="5655945"/>
          </a:xfrm>
          <a:prstGeom prst="bentConnector3">
            <a:avLst>
              <a:gd name="adj1" fmla="val 4992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5" idx="3"/>
            <a:endCxn id="6" idx="1"/>
          </p:cNvCxnSpPr>
          <p:nvPr/>
        </p:nvCxnSpPr>
        <p:spPr>
          <a:xfrm>
            <a:off x="2059952" y="3206100"/>
            <a:ext cx="1298575"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4" idx="3"/>
            <a:endCxn id="9" idx="1"/>
          </p:cNvCxnSpPr>
          <p:nvPr/>
        </p:nvCxnSpPr>
        <p:spPr>
          <a:xfrm>
            <a:off x="2121161" y="2459521"/>
            <a:ext cx="16992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肘形连接符 22"/>
          <p:cNvCxnSpPr>
            <a:stCxn id="9" idx="2"/>
            <a:endCxn id="5" idx="0"/>
          </p:cNvCxnSpPr>
          <p:nvPr/>
        </p:nvCxnSpPr>
        <p:spPr>
          <a:xfrm rot="5400000">
            <a:off x="2763203" y="1463993"/>
            <a:ext cx="441960" cy="2737485"/>
          </a:xfrm>
          <a:prstGeom prst="bentConnector3">
            <a:avLst>
              <a:gd name="adj1" fmla="val 49928"/>
            </a:avLst>
          </a:prstGeom>
          <a:ln>
            <a:tailEnd type="arrow"/>
          </a:ln>
        </p:spPr>
        <p:style>
          <a:lnRef idx="2">
            <a:schemeClr val="dk1"/>
          </a:lnRef>
          <a:fillRef idx="0">
            <a:schemeClr val="dk1"/>
          </a:fillRef>
          <a:effectRef idx="1">
            <a:schemeClr val="dk1"/>
          </a:effectRef>
          <a:fontRef idx="minor">
            <a:schemeClr val="tx1"/>
          </a:fontRef>
        </p:style>
      </p:cxnSp>
      <p:cxnSp>
        <p:nvCxnSpPr>
          <p:cNvPr id="29" name="直接箭头连接符 28"/>
          <p:cNvCxnSpPr>
            <a:stCxn id="6" idx="3"/>
            <a:endCxn id="7" idx="1"/>
          </p:cNvCxnSpPr>
          <p:nvPr/>
        </p:nvCxnSpPr>
        <p:spPr>
          <a:xfrm>
            <a:off x="5130117" y="3212275"/>
            <a:ext cx="1198245" cy="57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752413" y="3748536"/>
            <a:ext cx="1567180" cy="731520"/>
          </a:xfrm>
          <a:prstGeom prst="rect">
            <a:avLst/>
          </a:prstGeom>
          <a:noFill/>
          <a:ln w="28575">
            <a:solidFill>
              <a:schemeClr val="accent6">
                <a:lumMod val="75000"/>
              </a:schemeClr>
            </a:solidFill>
          </a:ln>
        </p:spPr>
        <p:txBody>
          <a:bodyPr wrap="none" rtlCol="0">
            <a:spAutoFit/>
          </a:bodyPr>
          <a:lstStyle/>
          <a:p>
            <a:pPr algn="just"/>
            <a:r>
              <a:rPr lang="zh-CN" altLang="en-US" sz="1385" dirty="0">
                <a:solidFill>
                  <a:schemeClr val="accent6">
                    <a:lumMod val="75000"/>
                  </a:schemeClr>
                </a:solidFill>
              </a:rPr>
              <a:t>系统校验金额</a:t>
            </a:r>
            <a:endParaRPr lang="en-US" altLang="zh-CN" sz="1385" dirty="0">
              <a:solidFill>
                <a:schemeClr val="accent6">
                  <a:lumMod val="75000"/>
                </a:schemeClr>
              </a:solidFill>
            </a:endParaRPr>
          </a:p>
          <a:p>
            <a:pPr algn="just"/>
            <a:r>
              <a:rPr lang="zh-CN" altLang="en-US" sz="1385" dirty="0">
                <a:solidFill>
                  <a:schemeClr val="accent6">
                    <a:lumMod val="75000"/>
                  </a:schemeClr>
                </a:solidFill>
              </a:rPr>
              <a:t>是否满足</a:t>
            </a:r>
            <a:r>
              <a:rPr lang="en-US" altLang="zh-CN" sz="1385" dirty="0">
                <a:solidFill>
                  <a:schemeClr val="accent6">
                    <a:lumMod val="75000"/>
                  </a:schemeClr>
                </a:solidFill>
              </a:rPr>
              <a:t>ATM</a:t>
            </a:r>
            <a:r>
              <a:rPr lang="zh-CN" altLang="en-US" sz="1385" dirty="0">
                <a:solidFill>
                  <a:schemeClr val="accent6">
                    <a:lumMod val="75000"/>
                  </a:schemeClr>
                </a:solidFill>
              </a:rPr>
              <a:t>要求</a:t>
            </a:r>
            <a:endParaRPr lang="en-US" altLang="zh-CN" sz="1385" dirty="0">
              <a:solidFill>
                <a:schemeClr val="accent6">
                  <a:lumMod val="75000"/>
                </a:schemeClr>
              </a:solidFill>
            </a:endParaRPr>
          </a:p>
          <a:p>
            <a:pPr algn="just"/>
            <a:r>
              <a:rPr lang="zh-CN" altLang="en-US" sz="1385" dirty="0">
                <a:solidFill>
                  <a:schemeClr val="accent6">
                    <a:lumMod val="75000"/>
                  </a:schemeClr>
                </a:solidFill>
              </a:rPr>
              <a:t>并同步银行主机</a:t>
            </a:r>
          </a:p>
        </p:txBody>
      </p:sp>
      <p:sp>
        <p:nvSpPr>
          <p:cNvPr id="39" name="TextBox 38"/>
          <p:cNvSpPr txBox="1"/>
          <p:nvPr/>
        </p:nvSpPr>
        <p:spPr>
          <a:xfrm>
            <a:off x="6540131" y="3821523"/>
            <a:ext cx="1778000" cy="609600"/>
          </a:xfrm>
          <a:prstGeom prst="diamond">
            <a:avLst/>
          </a:prstGeom>
          <a:noFill/>
          <a:ln w="28575">
            <a:solidFill>
              <a:srgbClr val="0070C0"/>
            </a:solidFill>
          </a:ln>
        </p:spPr>
        <p:txBody>
          <a:bodyPr wrap="none" rtlCol="0">
            <a:spAutoFit/>
          </a:bodyPr>
          <a:lstStyle/>
          <a:p>
            <a:pPr algn="ctr"/>
            <a:r>
              <a:rPr lang="zh-CN" altLang="en-US" sz="1385" dirty="0">
                <a:solidFill>
                  <a:srgbClr val="0070C0"/>
                </a:solidFill>
              </a:rPr>
              <a:t>余额充足</a:t>
            </a:r>
          </a:p>
        </p:txBody>
      </p:sp>
      <p:cxnSp>
        <p:nvCxnSpPr>
          <p:cNvPr id="40" name="直接箭头连接符 39"/>
          <p:cNvCxnSpPr>
            <a:stCxn id="10" idx="3"/>
            <a:endCxn id="38" idx="1"/>
          </p:cNvCxnSpPr>
          <p:nvPr/>
        </p:nvCxnSpPr>
        <p:spPr>
          <a:xfrm>
            <a:off x="2182711" y="4185734"/>
            <a:ext cx="15697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38" idx="3"/>
            <a:endCxn id="39" idx="1"/>
          </p:cNvCxnSpPr>
          <p:nvPr/>
        </p:nvCxnSpPr>
        <p:spPr>
          <a:xfrm>
            <a:off x="5319539" y="4185734"/>
            <a:ext cx="1220470" cy="1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12" idx="1"/>
            <a:endCxn id="14" idx="3"/>
          </p:cNvCxnSpPr>
          <p:nvPr/>
        </p:nvCxnSpPr>
        <p:spPr>
          <a:xfrm flipH="1">
            <a:off x="2243312" y="4897961"/>
            <a:ext cx="139255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肘形连接符 47"/>
          <p:cNvCxnSpPr>
            <a:stCxn id="39" idx="2"/>
            <a:endCxn id="12" idx="3"/>
          </p:cNvCxnSpPr>
          <p:nvPr/>
        </p:nvCxnSpPr>
        <p:spPr>
          <a:xfrm rot="5400000">
            <a:off x="6044248" y="3513138"/>
            <a:ext cx="394970" cy="2374265"/>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54" name="肘形连接符 53"/>
          <p:cNvCxnSpPr>
            <a:stCxn id="14" idx="2"/>
            <a:endCxn id="15" idx="0"/>
          </p:cNvCxnSpPr>
          <p:nvPr/>
        </p:nvCxnSpPr>
        <p:spPr>
          <a:xfrm rot="5400000" flipV="1">
            <a:off x="2758758" y="3825558"/>
            <a:ext cx="415925" cy="286512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 name="圆角矩形 1"/>
          <p:cNvSpPr/>
          <p:nvPr/>
        </p:nvSpPr>
        <p:spPr>
          <a:xfrm>
            <a:off x="392721" y="1688606"/>
            <a:ext cx="2631686" cy="4100652"/>
          </a:xfrm>
          <a:prstGeom prst="round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rgbClr val="7030A0"/>
              </a:solidFill>
            </a:endParaRPr>
          </a:p>
        </p:txBody>
      </p:sp>
      <p:sp>
        <p:nvSpPr>
          <p:cNvPr id="27" name="圆角矩形 26"/>
          <p:cNvSpPr/>
          <p:nvPr/>
        </p:nvSpPr>
        <p:spPr>
          <a:xfrm>
            <a:off x="778334" y="1798992"/>
            <a:ext cx="1939498" cy="332522"/>
          </a:xfrm>
          <a:prstGeom prst="round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85" b="1" dirty="0">
                <a:solidFill>
                  <a:srgbClr val="7030A0"/>
                </a:solidFill>
              </a:rPr>
              <a:t>用户</a:t>
            </a:r>
          </a:p>
        </p:txBody>
      </p:sp>
      <p:sp>
        <p:nvSpPr>
          <p:cNvPr id="28" name="圆角矩形 27"/>
          <p:cNvSpPr/>
          <p:nvPr/>
        </p:nvSpPr>
        <p:spPr>
          <a:xfrm>
            <a:off x="3214962" y="1688606"/>
            <a:ext cx="2631686" cy="4100652"/>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chemeClr val="accent6">
                  <a:lumMod val="75000"/>
                </a:schemeClr>
              </a:solidFill>
            </a:endParaRPr>
          </a:p>
        </p:txBody>
      </p:sp>
      <p:sp>
        <p:nvSpPr>
          <p:cNvPr id="30" name="圆角矩形 29"/>
          <p:cNvSpPr/>
          <p:nvPr/>
        </p:nvSpPr>
        <p:spPr>
          <a:xfrm>
            <a:off x="3600574" y="1798992"/>
            <a:ext cx="1939498" cy="332522"/>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385" b="1" dirty="0">
                <a:solidFill>
                  <a:schemeClr val="accent6">
                    <a:lumMod val="75000"/>
                  </a:schemeClr>
                </a:solidFill>
              </a:rPr>
              <a:t>ATM</a:t>
            </a:r>
            <a:r>
              <a:rPr lang="zh-CN" altLang="en-US" sz="1385" b="1" dirty="0">
                <a:solidFill>
                  <a:schemeClr val="accent6">
                    <a:lumMod val="75000"/>
                  </a:schemeClr>
                </a:solidFill>
              </a:rPr>
              <a:t>机</a:t>
            </a:r>
          </a:p>
        </p:txBody>
      </p:sp>
      <p:sp>
        <p:nvSpPr>
          <p:cNvPr id="31" name="圆角矩形 30"/>
          <p:cNvSpPr/>
          <p:nvPr/>
        </p:nvSpPr>
        <p:spPr>
          <a:xfrm>
            <a:off x="6103565" y="1688606"/>
            <a:ext cx="2631686" cy="4100652"/>
          </a:xfrm>
          <a:prstGeom prst="round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rgbClr val="0070C0"/>
              </a:solidFill>
            </a:endParaRPr>
          </a:p>
        </p:txBody>
      </p:sp>
      <p:sp>
        <p:nvSpPr>
          <p:cNvPr id="32" name="圆角矩形 31"/>
          <p:cNvSpPr/>
          <p:nvPr/>
        </p:nvSpPr>
        <p:spPr>
          <a:xfrm>
            <a:off x="6489177" y="1798992"/>
            <a:ext cx="1939498" cy="332522"/>
          </a:xfrm>
          <a:prstGeom prst="round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85" b="1" dirty="0">
                <a:solidFill>
                  <a:srgbClr val="0070C0"/>
                </a:solidFill>
              </a:rPr>
              <a:t>银行主机</a:t>
            </a:r>
          </a:p>
        </p:txBody>
      </p:sp>
    </p:spTree>
    <p:extLst>
      <p:ext uri="{BB962C8B-B14F-4D97-AF65-F5344CB8AC3E}">
        <p14:creationId xmlns:p14="http://schemas.microsoft.com/office/powerpoint/2010/main" val="56055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500"/>
                            </p:stCondLst>
                            <p:childTnLst>
                              <p:par>
                                <p:cTn id="9" presetID="10" presetClass="entr" presetSubtype="0" fill="hold" nodeType="afterEffect">
                                  <p:stCondLst>
                                    <p:cond delay="10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4500"/>
                            </p:stCondLst>
                            <p:childTnLst>
                              <p:par>
                                <p:cTn id="17" presetID="10" presetClass="entr" presetSubtype="0" fill="hold" nodeType="afterEffect">
                                  <p:stCondLst>
                                    <p:cond delay="10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6000"/>
                            </p:stCondLst>
                            <p:childTnLst>
                              <p:par>
                                <p:cTn id="21" presetID="10" presetClass="entr" presetSubtype="0" fill="hold" grpId="0" nodeType="afterEffect">
                                  <p:stCondLst>
                                    <p:cond delay="10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7500"/>
                            </p:stCondLst>
                            <p:childTnLst>
                              <p:par>
                                <p:cTn id="25" presetID="10" presetClass="entr" presetSubtype="0" fill="hold" nodeType="afterEffect">
                                  <p:stCondLst>
                                    <p:cond delay="10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9000"/>
                            </p:stCondLst>
                            <p:childTnLst>
                              <p:par>
                                <p:cTn id="29" presetID="10" presetClass="entr" presetSubtype="0" fill="hold" grpId="0" nodeType="afterEffect">
                                  <p:stCondLst>
                                    <p:cond delay="10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10500"/>
                            </p:stCondLst>
                            <p:childTnLst>
                              <p:par>
                                <p:cTn id="33" presetID="10" presetClass="entr" presetSubtype="0" fill="hold" nodeType="afterEffect">
                                  <p:stCondLst>
                                    <p:cond delay="10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par>
                          <p:cTn id="36" fill="hold">
                            <p:stCondLst>
                              <p:cond delay="12000"/>
                            </p:stCondLst>
                            <p:childTnLst>
                              <p:par>
                                <p:cTn id="37" presetID="10" presetClass="entr" presetSubtype="0" fill="hold" grpId="0" nodeType="afterEffect">
                                  <p:stCondLst>
                                    <p:cond delay="100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13500"/>
                            </p:stCondLst>
                            <p:childTnLst>
                              <p:par>
                                <p:cTn id="41" presetID="10" presetClass="entr" presetSubtype="0" fill="hold" nodeType="after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15000"/>
                            </p:stCondLst>
                            <p:childTnLst>
                              <p:par>
                                <p:cTn id="45" presetID="10" presetClass="entr" presetSubtype="0" fill="hold" grpId="0" nodeType="afterEffect">
                                  <p:stCondLst>
                                    <p:cond delay="100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par>
                          <p:cTn id="48" fill="hold">
                            <p:stCondLst>
                              <p:cond delay="16500"/>
                            </p:stCondLst>
                            <p:childTnLst>
                              <p:par>
                                <p:cTn id="49" presetID="10" presetClass="entr" presetSubtype="0" fill="hold" nodeType="afterEffect">
                                  <p:stCondLst>
                                    <p:cond delay="100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par>
                          <p:cTn id="52" fill="hold">
                            <p:stCondLst>
                              <p:cond delay="18000"/>
                            </p:stCondLst>
                            <p:childTnLst>
                              <p:par>
                                <p:cTn id="53" presetID="10" presetClass="entr" presetSubtype="0" fill="hold" grpId="0" nodeType="afterEffect">
                                  <p:stCondLst>
                                    <p:cond delay="100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par>
                          <p:cTn id="56" fill="hold">
                            <p:stCondLst>
                              <p:cond delay="19500"/>
                            </p:stCondLst>
                            <p:childTnLst>
                              <p:par>
                                <p:cTn id="57" presetID="10" presetClass="entr" presetSubtype="0" fill="hold" nodeType="afterEffect">
                                  <p:stCondLst>
                                    <p:cond delay="100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childTnLst>
                          </p:cTn>
                        </p:par>
                        <p:par>
                          <p:cTn id="60" fill="hold">
                            <p:stCondLst>
                              <p:cond delay="21000"/>
                            </p:stCondLst>
                            <p:childTnLst>
                              <p:par>
                                <p:cTn id="61" presetID="10" presetClass="entr" presetSubtype="0" fill="hold" grpId="0" nodeType="afterEffect">
                                  <p:stCondLst>
                                    <p:cond delay="100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par>
                          <p:cTn id="64" fill="hold">
                            <p:stCondLst>
                              <p:cond delay="22500"/>
                            </p:stCondLst>
                            <p:childTnLst>
                              <p:par>
                                <p:cTn id="65" presetID="10" presetClass="entr" presetSubtype="0" fill="hold" nodeType="afterEffect">
                                  <p:stCondLst>
                                    <p:cond delay="100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24000"/>
                            </p:stCondLst>
                            <p:childTnLst>
                              <p:par>
                                <p:cTn id="69" presetID="10" presetClass="entr" presetSubtype="0" fill="hold" grpId="0" nodeType="afterEffect">
                                  <p:stCondLst>
                                    <p:cond delay="100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500"/>
                                        <p:tgtEl>
                                          <p:spTgt spid="12"/>
                                        </p:tgtEl>
                                      </p:cBhvr>
                                    </p:animEffect>
                                  </p:childTnLst>
                                </p:cTn>
                              </p:par>
                            </p:childTnLst>
                          </p:cTn>
                        </p:par>
                        <p:par>
                          <p:cTn id="72" fill="hold">
                            <p:stCondLst>
                              <p:cond delay="25500"/>
                            </p:stCondLst>
                            <p:childTnLst>
                              <p:par>
                                <p:cTn id="73" presetID="10" presetClass="entr" presetSubtype="0" fill="hold" nodeType="afterEffect">
                                  <p:stCondLst>
                                    <p:cond delay="100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childTnLst>
                          </p:cTn>
                        </p:par>
                        <p:par>
                          <p:cTn id="76" fill="hold">
                            <p:stCondLst>
                              <p:cond delay="27000"/>
                            </p:stCondLst>
                            <p:childTnLst>
                              <p:par>
                                <p:cTn id="77" presetID="10" presetClass="entr" presetSubtype="0" fill="hold" grpId="0" nodeType="afterEffect">
                                  <p:stCondLst>
                                    <p:cond delay="100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500"/>
                                        <p:tgtEl>
                                          <p:spTgt spid="14"/>
                                        </p:tgtEl>
                                      </p:cBhvr>
                                    </p:animEffect>
                                  </p:childTnLst>
                                </p:cTn>
                              </p:par>
                            </p:childTnLst>
                          </p:cTn>
                        </p:par>
                        <p:par>
                          <p:cTn id="80" fill="hold">
                            <p:stCondLst>
                              <p:cond delay="28500"/>
                            </p:stCondLst>
                            <p:childTnLst>
                              <p:par>
                                <p:cTn id="81" presetID="10" presetClass="entr" presetSubtype="0" fill="hold" nodeType="afterEffect">
                                  <p:stCondLst>
                                    <p:cond delay="100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childTnLst>
                                </p:cTn>
                              </p:par>
                            </p:childTnLst>
                          </p:cTn>
                        </p:par>
                        <p:par>
                          <p:cTn id="84" fill="hold">
                            <p:stCondLst>
                              <p:cond delay="30000"/>
                            </p:stCondLst>
                            <p:childTnLst>
                              <p:par>
                                <p:cTn id="85" presetID="10" presetClass="entr" presetSubtype="0" fill="hold" grpId="0" nodeType="afterEffect">
                                  <p:stCondLst>
                                    <p:cond delay="100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500"/>
                                        <p:tgtEl>
                                          <p:spTgt spid="15"/>
                                        </p:tgtEl>
                                      </p:cBhvr>
                                    </p:animEffect>
                                  </p:childTnLst>
                                </p:cTn>
                              </p:par>
                            </p:childTnLst>
                          </p:cTn>
                        </p:par>
                        <p:par>
                          <p:cTn id="88" fill="hold">
                            <p:stCondLst>
                              <p:cond delay="31500"/>
                            </p:stCondLst>
                            <p:childTnLst>
                              <p:par>
                                <p:cTn id="89" presetID="10" presetClass="entr" presetSubtype="0"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fade">
                                      <p:cBhvr>
                                        <p:cTn id="96" dur="500"/>
                                        <p:tgtEl>
                                          <p:spTgt spid="2"/>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500" fill="hold"/>
                                        <p:tgtEl>
                                          <p:spTgt spid="27"/>
                                        </p:tgtEl>
                                        <p:attrNameLst>
                                          <p:attrName>ppt_w</p:attrName>
                                        </p:attrNameLst>
                                      </p:cBhvr>
                                      <p:tavLst>
                                        <p:tav tm="0">
                                          <p:val>
                                            <p:fltVal val="0"/>
                                          </p:val>
                                        </p:tav>
                                        <p:tav tm="100000">
                                          <p:val>
                                            <p:strVal val="#ppt_w"/>
                                          </p:val>
                                        </p:tav>
                                      </p:tavLst>
                                    </p:anim>
                                    <p:anim calcmode="lin" valueType="num">
                                      <p:cBhvr>
                                        <p:cTn id="106" dur="500" fill="hold"/>
                                        <p:tgtEl>
                                          <p:spTgt spid="27"/>
                                        </p:tgtEl>
                                        <p:attrNameLst>
                                          <p:attrName>ppt_h</p:attrName>
                                        </p:attrNameLst>
                                      </p:cBhvr>
                                      <p:tavLst>
                                        <p:tav tm="0">
                                          <p:val>
                                            <p:fltVal val="0"/>
                                          </p:val>
                                        </p:tav>
                                        <p:tav tm="100000">
                                          <p:val>
                                            <p:strVal val="#ppt_h"/>
                                          </p:val>
                                        </p:tav>
                                      </p:tavLst>
                                    </p:anim>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p:cTn id="112" dur="500" fill="hold"/>
                                        <p:tgtEl>
                                          <p:spTgt spid="30"/>
                                        </p:tgtEl>
                                        <p:attrNameLst>
                                          <p:attrName>ppt_w</p:attrName>
                                        </p:attrNameLst>
                                      </p:cBhvr>
                                      <p:tavLst>
                                        <p:tav tm="0">
                                          <p:val>
                                            <p:fltVal val="0"/>
                                          </p:val>
                                        </p:tav>
                                        <p:tav tm="100000">
                                          <p:val>
                                            <p:strVal val="#ppt_w"/>
                                          </p:val>
                                        </p:tav>
                                      </p:tavLst>
                                    </p:anim>
                                    <p:anim calcmode="lin" valueType="num">
                                      <p:cBhvr>
                                        <p:cTn id="113" dur="500" fill="hold"/>
                                        <p:tgtEl>
                                          <p:spTgt spid="30"/>
                                        </p:tgtEl>
                                        <p:attrNameLst>
                                          <p:attrName>ppt_h</p:attrName>
                                        </p:attrNameLst>
                                      </p:cBhvr>
                                      <p:tavLst>
                                        <p:tav tm="0">
                                          <p:val>
                                            <p:fltVal val="0"/>
                                          </p:val>
                                        </p:tav>
                                        <p:tav tm="100000">
                                          <p:val>
                                            <p:strVal val="#ppt_h"/>
                                          </p:val>
                                        </p:tav>
                                      </p:tavLst>
                                    </p:anim>
                                    <p:animEffect transition="in" filter="fade">
                                      <p:cBhvr>
                                        <p:cTn id="114" dur="500"/>
                                        <p:tgtEl>
                                          <p:spTgt spid="30"/>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500" fill="hold"/>
                                        <p:tgtEl>
                                          <p:spTgt spid="32"/>
                                        </p:tgtEl>
                                        <p:attrNameLst>
                                          <p:attrName>ppt_w</p:attrName>
                                        </p:attrNameLst>
                                      </p:cBhvr>
                                      <p:tavLst>
                                        <p:tav tm="0">
                                          <p:val>
                                            <p:fltVal val="0"/>
                                          </p:val>
                                        </p:tav>
                                        <p:tav tm="100000">
                                          <p:val>
                                            <p:strVal val="#ppt_w"/>
                                          </p:val>
                                        </p:tav>
                                      </p:tavLst>
                                    </p:anim>
                                    <p:anim calcmode="lin" valueType="num">
                                      <p:cBhvr>
                                        <p:cTn id="120" dur="500" fill="hold"/>
                                        <p:tgtEl>
                                          <p:spTgt spid="32"/>
                                        </p:tgtEl>
                                        <p:attrNameLst>
                                          <p:attrName>ppt_h</p:attrName>
                                        </p:attrNameLst>
                                      </p:cBhvr>
                                      <p:tavLst>
                                        <p:tav tm="0">
                                          <p:val>
                                            <p:fltVal val="0"/>
                                          </p:val>
                                        </p:tav>
                                        <p:tav tm="100000">
                                          <p:val>
                                            <p:strVal val="#ppt_h"/>
                                          </p:val>
                                        </p:tav>
                                      </p:tavLst>
                                    </p:anim>
                                    <p:animEffect transition="in" filter="fade">
                                      <p:cBhvr>
                                        <p:cTn id="1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9" grpId="0" bldLvl="0" animBg="1"/>
      <p:bldP spid="10" grpId="0" bldLvl="0" animBg="1"/>
      <p:bldP spid="12" grpId="0" bldLvl="0" animBg="1"/>
      <p:bldP spid="14" grpId="0" bldLvl="0" animBg="1"/>
      <p:bldP spid="15" grpId="0" bldLvl="0" animBg="1"/>
      <p:bldP spid="38" grpId="0" bldLvl="0" animBg="1"/>
      <p:bldP spid="39" grpId="0" bldLvl="0" animBg="1"/>
      <p:bldP spid="2" grpId="0" bldLvl="0" animBg="1"/>
      <p:bldP spid="27" grpId="0" bldLvl="0" animBg="1"/>
      <p:bldP spid="28" grpId="0" bldLvl="0" animBg="1"/>
      <p:bldP spid="30" grpId="0" bldLvl="0" animBg="1"/>
      <p:bldP spid="31" grpId="0" bldLvl="0" animBg="1"/>
      <p:bldP spid="32"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005"/>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a:t>
            </a:r>
            <a:endParaRPr lang="zh-CN" altLang="en-US" dirty="0"/>
          </a:p>
        </p:txBody>
      </p:sp>
      <p:sp>
        <p:nvSpPr>
          <p:cNvPr id="2" name="内容占位符 1"/>
          <p:cNvSpPr>
            <a:spLocks noGrp="1"/>
          </p:cNvSpPr>
          <p:nvPr>
            <p:ph idx="1"/>
          </p:nvPr>
        </p:nvSpPr>
        <p:spPr/>
        <p:txBody>
          <a:bodyPr>
            <a:normAutofit/>
          </a:bodyPr>
          <a:lstStyle/>
          <a:p>
            <a:pPr algn="just"/>
            <a:r>
              <a:rPr lang="zh-CN" altLang="en-US" sz="2400">
                <a:solidFill>
                  <a:srgbClr val="386698"/>
                </a:solidFill>
                <a:latin typeface="Franklin Gothic Book" panose="020B0503020102020204" pitchFamily="34" charset="0"/>
                <a:ea typeface="黑体" panose="02010609060101010101" pitchFamily="49" charset="-122"/>
              </a:rPr>
              <a:t>第四步：用例设计写用例，覆盖所有的路径分支。</a:t>
            </a:r>
          </a:p>
          <a:p>
            <a:pPr lvl="1" algn="just">
              <a:lnSpc>
                <a:spcPct val="140000"/>
              </a:lnSpc>
            </a:pPr>
            <a:r>
              <a:rPr lang="zh-CN" altLang="en-US" sz="2000">
                <a:solidFill>
                  <a:srgbClr val="386698"/>
                </a:solidFill>
                <a:latin typeface="Franklin Gothic Book" panose="020B0503020102020204" pitchFamily="34" charset="0"/>
                <a:ea typeface="黑体" panose="02010609060101010101" pitchFamily="49" charset="-122"/>
              </a:rPr>
              <a:t>需求描述及流程图中，ATM取款机的提示信息对应于测试用例中的预期输出部分，用户的操作对应测试用例中的测试步骤部分。原则是一条有效路径使用一个测试用例覆盖。</a:t>
            </a:r>
          </a:p>
          <a:p>
            <a:pPr lvl="1" algn="just"/>
            <a:endParaRPr lang="zh-CN" altLang="en-US" sz="2000">
              <a:solidFill>
                <a:srgbClr val="386698"/>
              </a:solidFill>
              <a:latin typeface="Franklin Gothic Book" panose="020B0503020102020204" pitchFamily="34" charset="0"/>
              <a:ea typeface="黑体" panose="02010609060101010101" pitchFamily="49" charset="-122"/>
            </a:endParaRPr>
          </a:p>
        </p:txBody>
      </p:sp>
      <p:sp>
        <p:nvSpPr>
          <p:cNvPr id="4" name="内容占位符 1"/>
          <p:cNvSpPr txBox="1"/>
          <p:nvPr/>
        </p:nvSpPr>
        <p:spPr>
          <a:xfrm>
            <a:off x="1079966" y="3743192"/>
            <a:ext cx="6982967" cy="2383076"/>
          </a:xfrm>
          <a:prstGeom prst="roundRect">
            <a:avLst/>
          </a:prstGeom>
        </p:spPr>
        <p:style>
          <a:lnRef idx="1">
            <a:schemeClr val="accent1"/>
          </a:lnRef>
          <a:fillRef idx="2">
            <a:schemeClr val="accent1"/>
          </a:fillRef>
          <a:effectRef idx="1">
            <a:schemeClr val="accent1"/>
          </a:effectRef>
          <a:fontRef idx="minor">
            <a:schemeClr val="dk1"/>
          </a:fontRef>
        </p:style>
        <p:txBody>
          <a:bodyPr vert="horz" lIns="70376" tIns="35188" rIns="70376" bIns="35188" rtlCol="0">
            <a:normAutofit fontScale="55000" lnSpcReduction="20000"/>
          </a:bodyPr>
          <a:lstStyle>
            <a:lvl1pPr marL="457200" indent="-457200" algn="l" defTabSz="914400" rtl="0" eaLnBrk="1" latinLnBrk="0" hangingPunct="1">
              <a:lnSpc>
                <a:spcPct val="120000"/>
              </a:lnSpc>
              <a:spcBef>
                <a:spcPct val="20000"/>
              </a:spcBef>
              <a:buClr>
                <a:schemeClr val="accent3">
                  <a:lumMod val="75000"/>
                </a:schemeClr>
              </a:buClr>
              <a:buFont typeface="Wingdings" panose="05000000000000000000" pitchFamily="2" charset="2"/>
              <a:buChar char="l"/>
              <a:defRPr sz="2400" b="1" kern="1200">
                <a:solidFill>
                  <a:schemeClr val="tx1"/>
                </a:solidFill>
                <a:latin typeface="+mn-lt"/>
                <a:ea typeface="+mn-ea"/>
                <a:cs typeface="+mn-cs"/>
              </a:defRPr>
            </a:lvl1pPr>
            <a:lvl2pPr marL="742950" indent="-285750" algn="l" defTabSz="914400" rtl="0" eaLnBrk="1" latinLnBrk="0" hangingPunct="1">
              <a:lnSpc>
                <a:spcPct val="120000"/>
              </a:lnSpc>
              <a:spcBef>
                <a:spcPct val="20000"/>
              </a:spcBef>
              <a:buClr>
                <a:schemeClr val="accent3">
                  <a:lumMod val="75000"/>
                </a:schemeClr>
              </a:buClr>
              <a:buFont typeface="Wingdings" panose="05000000000000000000" pitchFamily="2" charset="2"/>
              <a:buChar char="Ø"/>
              <a:defRPr sz="2000" kern="1200">
                <a:solidFill>
                  <a:schemeClr val="tx1"/>
                </a:solidFill>
                <a:latin typeface="+mn-lt"/>
                <a:ea typeface="+mn-ea"/>
                <a:cs typeface="+mn-cs"/>
              </a:defRPr>
            </a:lvl2pPr>
            <a:lvl3pPr marL="1143000" indent="-228600" algn="l" defTabSz="914400" rtl="0" eaLnBrk="1" latinLnBrk="0" hangingPunct="1">
              <a:lnSpc>
                <a:spcPct val="120000"/>
              </a:lnSpc>
              <a:spcBef>
                <a:spcPct val="20000"/>
              </a:spcBef>
              <a:buClr>
                <a:schemeClr val="accent3">
                  <a:lumMod val="75000"/>
                </a:schemeClr>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lnSpc>
                <a:spcPct val="140000"/>
              </a:lnSpc>
              <a:spcAft>
                <a:spcPct val="0"/>
              </a:spcAft>
              <a:buClr>
                <a:srgbClr val="77933C"/>
              </a:buClr>
              <a:buNone/>
            </a:pPr>
            <a:r>
              <a:rPr lang="zh-CN" altLang="en-US" sz="3385" b="0" dirty="0"/>
              <a:t>　　依据业务流程图确定测试路径，即需要测试的业务流程。其主要包含三个方面：</a:t>
            </a:r>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a</a:t>
            </a:r>
            <a:r>
              <a:rPr lang="zh-CN" altLang="en-US" sz="2465" dirty="0">
                <a:solidFill>
                  <a:srgbClr val="FF0000"/>
                </a:solidFill>
                <a:latin typeface="微软雅黑" panose="020B0503020204020204" pitchFamily="34" charset="-122"/>
                <a:ea typeface="微软雅黑" panose="020B0503020204020204" pitchFamily="34" charset="-122"/>
              </a:rPr>
              <a:t>）正常流程，取款成功（基本流程）：对应一次性取款成功；</a:t>
            </a:r>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b</a:t>
            </a:r>
            <a:r>
              <a:rPr lang="zh-CN" altLang="en-US" sz="2465" dirty="0">
                <a:solidFill>
                  <a:srgbClr val="FF0000"/>
                </a:solidFill>
                <a:latin typeface="微软雅黑" panose="020B0503020204020204" pitchFamily="34" charset="-122"/>
                <a:ea typeface="微软雅黑" panose="020B0503020204020204" pitchFamily="34" charset="-122"/>
              </a:rPr>
              <a:t>）异常流程，取款失败（分支流程）：对应取款失败，包括退卡、吞卡；</a:t>
            </a:r>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c</a:t>
            </a:r>
            <a:r>
              <a:rPr lang="zh-CN" altLang="en-US" sz="2465" dirty="0">
                <a:solidFill>
                  <a:srgbClr val="FF0000"/>
                </a:solidFill>
                <a:latin typeface="微软雅黑" panose="020B0503020204020204" pitchFamily="34" charset="-122"/>
                <a:ea typeface="微软雅黑" panose="020B0503020204020204" pitchFamily="34" charset="-122"/>
              </a:rPr>
              <a:t>）异常流程，取款成功（循环流程）：对应取款中间出现意外，比如密码输入错误，但是最终成功取钱的情况</a:t>
            </a:r>
            <a:r>
              <a:rPr lang="zh-CN" altLang="en-US" sz="2465" dirty="0">
                <a:solidFill>
                  <a:srgbClr val="FF0000"/>
                </a:solidFill>
              </a:rPr>
              <a:t>。</a:t>
            </a:r>
          </a:p>
        </p:txBody>
      </p:sp>
    </p:spTree>
    <p:extLst>
      <p:ext uri="{BB962C8B-B14F-4D97-AF65-F5344CB8AC3E}">
        <p14:creationId xmlns:p14="http://schemas.microsoft.com/office/powerpoint/2010/main" val="211218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p:cTn id="25"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 calcmode="lin" valueType="num">
                                      <p:cBhvr>
                                        <p:cTn id="32"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p:cTn id="39"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60095"/>
            <a:ext cx="8229600" cy="5556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操作流程</a:t>
            </a:r>
          </a:p>
        </p:txBody>
      </p:sp>
      <p:grpSp>
        <p:nvGrpSpPr>
          <p:cNvPr id="4" name="Group 23"/>
          <p:cNvGrpSpPr/>
          <p:nvPr/>
        </p:nvGrpSpPr>
        <p:grpSpPr bwMode="auto">
          <a:xfrm>
            <a:off x="6310379" y="1315733"/>
            <a:ext cx="617538" cy="248982"/>
            <a:chOff x="1373" y="240"/>
            <a:chExt cx="720" cy="299"/>
          </a:xfrm>
        </p:grpSpPr>
        <p:sp>
          <p:nvSpPr>
            <p:cNvPr id="5" name="AutoShape 4"/>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6" name="Text Box 5"/>
            <p:cNvSpPr txBox="1">
              <a:spLocks noChangeArrowheads="1"/>
            </p:cNvSpPr>
            <p:nvPr/>
          </p:nvSpPr>
          <p:spPr bwMode="auto">
            <a:xfrm>
              <a:off x="1517" y="288"/>
              <a:ext cx="54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开始</a:t>
              </a:r>
            </a:p>
          </p:txBody>
        </p:sp>
      </p:grpSp>
      <p:grpSp>
        <p:nvGrpSpPr>
          <p:cNvPr id="7" name="Group 24"/>
          <p:cNvGrpSpPr/>
          <p:nvPr/>
        </p:nvGrpSpPr>
        <p:grpSpPr bwMode="auto">
          <a:xfrm>
            <a:off x="6145991" y="1716829"/>
            <a:ext cx="961456" cy="239822"/>
            <a:chOff x="1229" y="816"/>
            <a:chExt cx="1121" cy="288"/>
          </a:xfrm>
        </p:grpSpPr>
        <p:sp>
          <p:nvSpPr>
            <p:cNvPr id="8" name="AutoShape 6"/>
            <p:cNvSpPr>
              <a:spLocks noChangeArrowheads="1"/>
            </p:cNvSpPr>
            <p:nvPr/>
          </p:nvSpPr>
          <p:spPr bwMode="auto">
            <a:xfrm>
              <a:off x="1229" y="816"/>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9" name="Text Box 7"/>
            <p:cNvSpPr txBox="1">
              <a:spLocks noChangeArrowheads="1"/>
            </p:cNvSpPr>
            <p:nvPr/>
          </p:nvSpPr>
          <p:spPr bwMode="auto">
            <a:xfrm>
              <a:off x="1325" y="825"/>
              <a:ext cx="102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插入银行卡</a:t>
              </a:r>
            </a:p>
          </p:txBody>
        </p:sp>
      </p:grpSp>
      <p:grpSp>
        <p:nvGrpSpPr>
          <p:cNvPr id="10" name="Group 28"/>
          <p:cNvGrpSpPr/>
          <p:nvPr/>
        </p:nvGrpSpPr>
        <p:grpSpPr bwMode="auto">
          <a:xfrm>
            <a:off x="6062716" y="2117090"/>
            <a:ext cx="1111784" cy="401096"/>
            <a:chOff x="1085" y="2352"/>
            <a:chExt cx="1296" cy="480"/>
          </a:xfrm>
        </p:grpSpPr>
        <p:sp>
          <p:nvSpPr>
            <p:cNvPr id="11" name="AutoShape 27"/>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12" name="Text Box 9"/>
            <p:cNvSpPr txBox="1">
              <a:spLocks noChangeArrowheads="1"/>
            </p:cNvSpPr>
            <p:nvPr/>
          </p:nvSpPr>
          <p:spPr bwMode="auto">
            <a:xfrm>
              <a:off x="1325" y="244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t>验证银行卡</a:t>
              </a:r>
            </a:p>
          </p:txBody>
        </p:sp>
      </p:grpSp>
      <p:grpSp>
        <p:nvGrpSpPr>
          <p:cNvPr id="13" name="Group 29"/>
          <p:cNvGrpSpPr/>
          <p:nvPr/>
        </p:nvGrpSpPr>
        <p:grpSpPr bwMode="auto">
          <a:xfrm>
            <a:off x="5280789" y="2478911"/>
            <a:ext cx="947396" cy="248982"/>
            <a:chOff x="4013" y="2160"/>
            <a:chExt cx="1104" cy="299"/>
          </a:xfrm>
        </p:grpSpPr>
        <p:sp>
          <p:nvSpPr>
            <p:cNvPr id="14" name="AutoShape 10"/>
            <p:cNvSpPr>
              <a:spLocks noChangeArrowheads="1"/>
            </p:cNvSpPr>
            <p:nvPr/>
          </p:nvSpPr>
          <p:spPr bwMode="auto">
            <a:xfrm>
              <a:off x="4013" y="2160"/>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15" name="Text Box 11"/>
            <p:cNvSpPr txBox="1">
              <a:spLocks noChangeArrowheads="1"/>
            </p:cNvSpPr>
            <p:nvPr/>
          </p:nvSpPr>
          <p:spPr bwMode="auto">
            <a:xfrm>
              <a:off x="4205" y="2208"/>
              <a:ext cx="91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输入密码</a:t>
              </a:r>
            </a:p>
          </p:txBody>
        </p:sp>
      </p:grpSp>
      <p:grpSp>
        <p:nvGrpSpPr>
          <p:cNvPr id="16" name="Group 42"/>
          <p:cNvGrpSpPr/>
          <p:nvPr/>
        </p:nvGrpSpPr>
        <p:grpSpPr bwMode="auto">
          <a:xfrm>
            <a:off x="4002453" y="3240159"/>
            <a:ext cx="975515" cy="249014"/>
            <a:chOff x="5645" y="3072"/>
            <a:chExt cx="1136" cy="298"/>
          </a:xfrm>
        </p:grpSpPr>
        <p:sp>
          <p:nvSpPr>
            <p:cNvPr id="17" name="AutoShape 12"/>
            <p:cNvSpPr>
              <a:spLocks noChangeArrowheads="1"/>
            </p:cNvSpPr>
            <p:nvPr/>
          </p:nvSpPr>
          <p:spPr bwMode="auto">
            <a:xfrm>
              <a:off x="5645" y="3072"/>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18" name="Text Box 13"/>
            <p:cNvSpPr txBox="1">
              <a:spLocks noChangeArrowheads="1"/>
            </p:cNvSpPr>
            <p:nvPr/>
          </p:nvSpPr>
          <p:spPr bwMode="auto">
            <a:xfrm>
              <a:off x="5741" y="3120"/>
              <a:ext cx="10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进入主界面</a:t>
              </a:r>
            </a:p>
          </p:txBody>
        </p:sp>
      </p:grpSp>
      <p:grpSp>
        <p:nvGrpSpPr>
          <p:cNvPr id="19" name="Group 56"/>
          <p:cNvGrpSpPr/>
          <p:nvPr/>
        </p:nvGrpSpPr>
        <p:grpSpPr bwMode="auto">
          <a:xfrm>
            <a:off x="3915933" y="3640419"/>
            <a:ext cx="1112866" cy="249040"/>
            <a:chOff x="4392" y="528"/>
            <a:chExt cx="1296" cy="297"/>
          </a:xfrm>
        </p:grpSpPr>
        <p:sp>
          <p:nvSpPr>
            <p:cNvPr id="20" name="AutoShape 16"/>
            <p:cNvSpPr>
              <a:spLocks noChangeArrowheads="1"/>
            </p:cNvSpPr>
            <p:nvPr/>
          </p:nvSpPr>
          <p:spPr bwMode="auto">
            <a:xfrm>
              <a:off x="4397" y="528"/>
              <a:ext cx="120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21" name="Text Box 17"/>
            <p:cNvSpPr txBox="1">
              <a:spLocks noChangeArrowheads="1"/>
            </p:cNvSpPr>
            <p:nvPr/>
          </p:nvSpPr>
          <p:spPr bwMode="auto">
            <a:xfrm>
              <a:off x="4392" y="576"/>
              <a:ext cx="12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选择“取款”和金额</a:t>
              </a:r>
            </a:p>
          </p:txBody>
        </p:sp>
      </p:grpSp>
      <p:sp>
        <p:nvSpPr>
          <p:cNvPr id="22" name="Line 22"/>
          <p:cNvSpPr>
            <a:spLocks noChangeShapeType="1"/>
          </p:cNvSpPr>
          <p:nvPr/>
        </p:nvSpPr>
        <p:spPr bwMode="auto">
          <a:xfrm>
            <a:off x="6599141" y="1555555"/>
            <a:ext cx="0" cy="16127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23" name="Line 26"/>
          <p:cNvSpPr>
            <a:spLocks noChangeShapeType="1"/>
          </p:cNvSpPr>
          <p:nvPr/>
        </p:nvSpPr>
        <p:spPr bwMode="auto">
          <a:xfrm>
            <a:off x="6599141" y="1956652"/>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24" name="Group 88"/>
          <p:cNvGrpSpPr/>
          <p:nvPr/>
        </p:nvGrpSpPr>
        <p:grpSpPr bwMode="auto">
          <a:xfrm>
            <a:off x="7875313" y="2478911"/>
            <a:ext cx="1236156" cy="248982"/>
            <a:chOff x="5261" y="1632"/>
            <a:chExt cx="1440" cy="299"/>
          </a:xfrm>
        </p:grpSpPr>
        <p:sp>
          <p:nvSpPr>
            <p:cNvPr id="25" name="AutoShape 30"/>
            <p:cNvSpPr>
              <a:spLocks noChangeArrowheads="1"/>
            </p:cNvSpPr>
            <p:nvPr/>
          </p:nvSpPr>
          <p:spPr bwMode="auto">
            <a:xfrm>
              <a:off x="5261" y="1632"/>
              <a:ext cx="144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26" name="Text Box 31"/>
            <p:cNvSpPr txBox="1">
              <a:spLocks noChangeArrowheads="1"/>
            </p:cNvSpPr>
            <p:nvPr/>
          </p:nvSpPr>
          <p:spPr bwMode="auto">
            <a:xfrm>
              <a:off x="5453" y="1680"/>
              <a:ext cx="120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提示错误、退卡</a:t>
              </a:r>
            </a:p>
          </p:txBody>
        </p:sp>
      </p:grpSp>
      <p:grpSp>
        <p:nvGrpSpPr>
          <p:cNvPr id="27" name="Group 39"/>
          <p:cNvGrpSpPr/>
          <p:nvPr/>
        </p:nvGrpSpPr>
        <p:grpSpPr bwMode="auto">
          <a:xfrm>
            <a:off x="5197514" y="2879172"/>
            <a:ext cx="1112865" cy="401096"/>
            <a:chOff x="1085" y="2352"/>
            <a:chExt cx="1296" cy="480"/>
          </a:xfrm>
        </p:grpSpPr>
        <p:sp>
          <p:nvSpPr>
            <p:cNvPr id="28" name="AutoShape 40"/>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29" name="Text Box 41"/>
            <p:cNvSpPr txBox="1">
              <a:spLocks noChangeArrowheads="1"/>
            </p:cNvSpPr>
            <p:nvPr/>
          </p:nvSpPr>
          <p:spPr bwMode="auto">
            <a:xfrm>
              <a:off x="1325" y="244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验证密码</a:t>
              </a:r>
            </a:p>
          </p:txBody>
        </p:sp>
      </p:grpSp>
      <p:grpSp>
        <p:nvGrpSpPr>
          <p:cNvPr id="30" name="Group 55"/>
          <p:cNvGrpSpPr/>
          <p:nvPr/>
        </p:nvGrpSpPr>
        <p:grpSpPr bwMode="auto">
          <a:xfrm>
            <a:off x="6187088" y="3240159"/>
            <a:ext cx="905217" cy="249014"/>
            <a:chOff x="2189" y="3216"/>
            <a:chExt cx="1056" cy="298"/>
          </a:xfrm>
        </p:grpSpPr>
        <p:sp>
          <p:nvSpPr>
            <p:cNvPr id="31" name="AutoShape 43"/>
            <p:cNvSpPr>
              <a:spLocks noChangeArrowheads="1"/>
            </p:cNvSpPr>
            <p:nvPr/>
          </p:nvSpPr>
          <p:spPr bwMode="auto">
            <a:xfrm>
              <a:off x="2189" y="3216"/>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32" name="Text Box 44"/>
            <p:cNvSpPr txBox="1">
              <a:spLocks noChangeArrowheads="1"/>
            </p:cNvSpPr>
            <p:nvPr/>
          </p:nvSpPr>
          <p:spPr bwMode="auto">
            <a:xfrm>
              <a:off x="2333" y="3264"/>
              <a:ext cx="8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提示错误</a:t>
              </a:r>
            </a:p>
          </p:txBody>
        </p:sp>
      </p:grpSp>
      <p:sp>
        <p:nvSpPr>
          <p:cNvPr id="33" name="Line 45"/>
          <p:cNvSpPr>
            <a:spLocks noChangeShapeType="1"/>
          </p:cNvSpPr>
          <p:nvPr/>
        </p:nvSpPr>
        <p:spPr bwMode="auto">
          <a:xfrm>
            <a:off x="5733939" y="2317638"/>
            <a:ext cx="32877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4" name="Line 46"/>
          <p:cNvSpPr>
            <a:spLocks noChangeShapeType="1"/>
          </p:cNvSpPr>
          <p:nvPr/>
        </p:nvSpPr>
        <p:spPr bwMode="auto">
          <a:xfrm>
            <a:off x="5733939" y="2317638"/>
            <a:ext cx="0" cy="16127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5" name="Line 47"/>
          <p:cNvSpPr>
            <a:spLocks noChangeShapeType="1"/>
          </p:cNvSpPr>
          <p:nvPr/>
        </p:nvSpPr>
        <p:spPr bwMode="auto">
          <a:xfrm>
            <a:off x="7174499" y="2317638"/>
            <a:ext cx="1319433"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6" name="Line 48"/>
          <p:cNvSpPr>
            <a:spLocks noChangeShapeType="1"/>
          </p:cNvSpPr>
          <p:nvPr/>
        </p:nvSpPr>
        <p:spPr bwMode="auto">
          <a:xfrm>
            <a:off x="8493932" y="2317638"/>
            <a:ext cx="0" cy="161274"/>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7" name="Line 49"/>
          <p:cNvSpPr>
            <a:spLocks noChangeShapeType="1"/>
          </p:cNvSpPr>
          <p:nvPr/>
        </p:nvSpPr>
        <p:spPr bwMode="auto">
          <a:xfrm>
            <a:off x="8493932" y="2718734"/>
            <a:ext cx="0" cy="240658"/>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8" name="Line 50"/>
          <p:cNvSpPr>
            <a:spLocks noChangeShapeType="1"/>
          </p:cNvSpPr>
          <p:nvPr/>
        </p:nvSpPr>
        <p:spPr bwMode="auto">
          <a:xfrm>
            <a:off x="5733939" y="2718734"/>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9" name="Line 51"/>
          <p:cNvSpPr>
            <a:spLocks noChangeShapeType="1"/>
          </p:cNvSpPr>
          <p:nvPr/>
        </p:nvSpPr>
        <p:spPr bwMode="auto">
          <a:xfrm>
            <a:off x="4456685" y="3079720"/>
            <a:ext cx="74083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0" name="Line 52"/>
          <p:cNvSpPr>
            <a:spLocks noChangeShapeType="1"/>
          </p:cNvSpPr>
          <p:nvPr/>
        </p:nvSpPr>
        <p:spPr bwMode="auto">
          <a:xfrm>
            <a:off x="4456685" y="3079720"/>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1" name="Line 53"/>
          <p:cNvSpPr>
            <a:spLocks noChangeShapeType="1"/>
          </p:cNvSpPr>
          <p:nvPr/>
        </p:nvSpPr>
        <p:spPr bwMode="auto">
          <a:xfrm>
            <a:off x="6310379" y="3079720"/>
            <a:ext cx="329859"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2" name="Line 54"/>
          <p:cNvSpPr>
            <a:spLocks noChangeShapeType="1"/>
          </p:cNvSpPr>
          <p:nvPr/>
        </p:nvSpPr>
        <p:spPr bwMode="auto">
          <a:xfrm>
            <a:off x="6640238" y="3079720"/>
            <a:ext cx="0" cy="160439"/>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3" name="Line 57"/>
          <p:cNvSpPr>
            <a:spLocks noChangeShapeType="1"/>
          </p:cNvSpPr>
          <p:nvPr/>
        </p:nvSpPr>
        <p:spPr bwMode="auto">
          <a:xfrm>
            <a:off x="4456685" y="3480816"/>
            <a:ext cx="0" cy="15960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44" name="Group 58"/>
          <p:cNvGrpSpPr/>
          <p:nvPr/>
        </p:nvGrpSpPr>
        <p:grpSpPr bwMode="auto">
          <a:xfrm>
            <a:off x="6104893" y="3640419"/>
            <a:ext cx="1111784" cy="401096"/>
            <a:chOff x="1085" y="2352"/>
            <a:chExt cx="1296" cy="480"/>
          </a:xfrm>
        </p:grpSpPr>
        <p:sp>
          <p:nvSpPr>
            <p:cNvPr id="45" name="AutoShape 59"/>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46" name="Text Box 60"/>
            <p:cNvSpPr txBox="1">
              <a:spLocks noChangeArrowheads="1"/>
            </p:cNvSpPr>
            <p:nvPr/>
          </p:nvSpPr>
          <p:spPr bwMode="auto">
            <a:xfrm>
              <a:off x="1325" y="2448"/>
              <a:ext cx="9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判断到</a:t>
              </a:r>
              <a:r>
                <a:rPr lang="en-US" altLang="zh-CN" sz="770"/>
                <a:t>3</a:t>
              </a:r>
              <a:r>
                <a:rPr lang="zh-CN" altLang="en-US" sz="770"/>
                <a:t>次</a:t>
              </a:r>
            </a:p>
          </p:txBody>
        </p:sp>
      </p:grpSp>
      <p:sp>
        <p:nvSpPr>
          <p:cNvPr id="47" name="Line 61"/>
          <p:cNvSpPr>
            <a:spLocks noChangeShapeType="1"/>
          </p:cNvSpPr>
          <p:nvPr/>
        </p:nvSpPr>
        <p:spPr bwMode="auto">
          <a:xfrm>
            <a:off x="6640238" y="3480816"/>
            <a:ext cx="0" cy="159602"/>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8" name="Line 62"/>
          <p:cNvSpPr>
            <a:spLocks noChangeShapeType="1"/>
          </p:cNvSpPr>
          <p:nvPr/>
        </p:nvSpPr>
        <p:spPr bwMode="auto">
          <a:xfrm>
            <a:off x="4456684" y="3881912"/>
            <a:ext cx="18030" cy="24024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0" name="Line 66"/>
          <p:cNvSpPr>
            <a:spLocks noChangeShapeType="1"/>
          </p:cNvSpPr>
          <p:nvPr/>
        </p:nvSpPr>
        <p:spPr bwMode="auto">
          <a:xfrm>
            <a:off x="7216678" y="3840967"/>
            <a:ext cx="28768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1" name="Line 67"/>
          <p:cNvSpPr>
            <a:spLocks noChangeShapeType="1"/>
          </p:cNvSpPr>
          <p:nvPr/>
        </p:nvSpPr>
        <p:spPr bwMode="auto">
          <a:xfrm flipV="1">
            <a:off x="7504357" y="2598405"/>
            <a:ext cx="0" cy="1242561"/>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2" name="Line 68"/>
          <p:cNvSpPr>
            <a:spLocks noChangeShapeType="1"/>
          </p:cNvSpPr>
          <p:nvPr/>
        </p:nvSpPr>
        <p:spPr bwMode="auto">
          <a:xfrm flipH="1">
            <a:off x="6187088" y="2598405"/>
            <a:ext cx="131727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3" name="Line 69"/>
          <p:cNvSpPr>
            <a:spLocks noChangeShapeType="1"/>
          </p:cNvSpPr>
          <p:nvPr/>
        </p:nvSpPr>
        <p:spPr bwMode="auto">
          <a:xfrm>
            <a:off x="5947723" y="3840967"/>
            <a:ext cx="329858"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4" name="Line 70"/>
          <p:cNvSpPr>
            <a:spLocks noChangeShapeType="1"/>
          </p:cNvSpPr>
          <p:nvPr/>
        </p:nvSpPr>
        <p:spPr bwMode="auto">
          <a:xfrm>
            <a:off x="5947723" y="3840967"/>
            <a:ext cx="0" cy="161275"/>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55" name="Group 71"/>
          <p:cNvGrpSpPr/>
          <p:nvPr/>
        </p:nvGrpSpPr>
        <p:grpSpPr bwMode="auto">
          <a:xfrm>
            <a:off x="5494574" y="4002241"/>
            <a:ext cx="906299" cy="248982"/>
            <a:chOff x="3629" y="1824"/>
            <a:chExt cx="1056" cy="299"/>
          </a:xfrm>
        </p:grpSpPr>
        <p:sp>
          <p:nvSpPr>
            <p:cNvPr id="56" name="AutoShape 72"/>
            <p:cNvSpPr>
              <a:spLocks noChangeArrowheads="1"/>
            </p:cNvSpPr>
            <p:nvPr/>
          </p:nvSpPr>
          <p:spPr bwMode="auto">
            <a:xfrm>
              <a:off x="3629" y="1824"/>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57" name="Text Box 73"/>
            <p:cNvSpPr txBox="1">
              <a:spLocks noChangeArrowheads="1"/>
            </p:cNvSpPr>
            <p:nvPr/>
          </p:nvSpPr>
          <p:spPr bwMode="auto">
            <a:xfrm>
              <a:off x="3917" y="1872"/>
              <a:ext cx="6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吞卡</a:t>
              </a:r>
            </a:p>
          </p:txBody>
        </p:sp>
      </p:grpSp>
      <p:sp>
        <p:nvSpPr>
          <p:cNvPr id="58" name="Text Box 75"/>
          <p:cNvSpPr txBox="1">
            <a:spLocks noChangeArrowheads="1"/>
          </p:cNvSpPr>
          <p:nvPr/>
        </p:nvSpPr>
        <p:spPr bwMode="auto">
          <a:xfrm>
            <a:off x="5692842" y="2124610"/>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成功</a:t>
            </a:r>
          </a:p>
        </p:txBody>
      </p:sp>
      <p:sp>
        <p:nvSpPr>
          <p:cNvPr id="59" name="Text Box 76"/>
          <p:cNvSpPr txBox="1">
            <a:spLocks noChangeArrowheads="1"/>
          </p:cNvSpPr>
          <p:nvPr/>
        </p:nvSpPr>
        <p:spPr bwMode="auto">
          <a:xfrm>
            <a:off x="7298872" y="2117090"/>
            <a:ext cx="617538"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不成功</a:t>
            </a:r>
          </a:p>
        </p:txBody>
      </p:sp>
      <p:grpSp>
        <p:nvGrpSpPr>
          <p:cNvPr id="60" name="Group 77"/>
          <p:cNvGrpSpPr/>
          <p:nvPr/>
        </p:nvGrpSpPr>
        <p:grpSpPr bwMode="auto">
          <a:xfrm>
            <a:off x="8205171" y="2959391"/>
            <a:ext cx="617538" cy="249014"/>
            <a:chOff x="1373" y="240"/>
            <a:chExt cx="720" cy="298"/>
          </a:xfrm>
        </p:grpSpPr>
        <p:sp>
          <p:nvSpPr>
            <p:cNvPr id="61" name="AutoShape 78"/>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62" name="Text Box 79"/>
            <p:cNvSpPr txBox="1">
              <a:spLocks noChangeArrowheads="1"/>
            </p:cNvSpPr>
            <p:nvPr/>
          </p:nvSpPr>
          <p:spPr bwMode="auto">
            <a:xfrm>
              <a:off x="1517" y="28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结束</a:t>
              </a:r>
            </a:p>
          </p:txBody>
        </p:sp>
      </p:grpSp>
      <p:sp>
        <p:nvSpPr>
          <p:cNvPr id="63" name="Text Box 80"/>
          <p:cNvSpPr txBox="1">
            <a:spLocks noChangeArrowheads="1"/>
          </p:cNvSpPr>
          <p:nvPr/>
        </p:nvSpPr>
        <p:spPr bwMode="auto">
          <a:xfrm>
            <a:off x="4703267" y="2879172"/>
            <a:ext cx="45315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正确</a:t>
            </a:r>
          </a:p>
        </p:txBody>
      </p:sp>
      <p:sp>
        <p:nvSpPr>
          <p:cNvPr id="64" name="Text Box 81"/>
          <p:cNvSpPr txBox="1">
            <a:spLocks noChangeArrowheads="1"/>
          </p:cNvSpPr>
          <p:nvPr/>
        </p:nvSpPr>
        <p:spPr bwMode="auto">
          <a:xfrm>
            <a:off x="6228185" y="2886692"/>
            <a:ext cx="671613"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不正确</a:t>
            </a:r>
          </a:p>
        </p:txBody>
      </p:sp>
      <p:sp>
        <p:nvSpPr>
          <p:cNvPr id="65" name="Text Box 82"/>
          <p:cNvSpPr txBox="1">
            <a:spLocks noChangeArrowheads="1"/>
          </p:cNvSpPr>
          <p:nvPr/>
        </p:nvSpPr>
        <p:spPr bwMode="auto">
          <a:xfrm>
            <a:off x="5653908" y="3601145"/>
            <a:ext cx="492083"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到</a:t>
            </a:r>
            <a:r>
              <a:rPr lang="en-US" altLang="zh-CN" sz="770">
                <a:solidFill>
                  <a:schemeClr val="hlink"/>
                </a:solidFill>
              </a:rPr>
              <a:t>3</a:t>
            </a:r>
            <a:r>
              <a:rPr lang="zh-CN" altLang="en-US" sz="770">
                <a:solidFill>
                  <a:schemeClr val="hlink"/>
                </a:solidFill>
              </a:rPr>
              <a:t>次</a:t>
            </a:r>
          </a:p>
        </p:txBody>
      </p:sp>
      <p:sp>
        <p:nvSpPr>
          <p:cNvPr id="66" name="Text Box 83"/>
          <p:cNvSpPr txBox="1">
            <a:spLocks noChangeArrowheads="1"/>
          </p:cNvSpPr>
          <p:nvPr/>
        </p:nvSpPr>
        <p:spPr bwMode="auto">
          <a:xfrm>
            <a:off x="7010112" y="3601145"/>
            <a:ext cx="77111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未到</a:t>
            </a:r>
            <a:r>
              <a:rPr lang="en-US" altLang="zh-CN" sz="770"/>
              <a:t>3</a:t>
            </a:r>
            <a:r>
              <a:rPr lang="zh-CN" altLang="en-US" sz="770"/>
              <a:t>次</a:t>
            </a:r>
          </a:p>
        </p:txBody>
      </p:sp>
      <p:sp>
        <p:nvSpPr>
          <p:cNvPr id="67" name="Line 84"/>
          <p:cNvSpPr>
            <a:spLocks noChangeShapeType="1"/>
          </p:cNvSpPr>
          <p:nvPr/>
        </p:nvSpPr>
        <p:spPr bwMode="auto">
          <a:xfrm>
            <a:off x="5947723" y="4242063"/>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68" name="Group 85"/>
          <p:cNvGrpSpPr/>
          <p:nvPr/>
        </p:nvGrpSpPr>
        <p:grpSpPr bwMode="auto">
          <a:xfrm>
            <a:off x="5658962" y="4402501"/>
            <a:ext cx="634842" cy="249014"/>
            <a:chOff x="1373" y="240"/>
            <a:chExt cx="739" cy="298"/>
          </a:xfrm>
        </p:grpSpPr>
        <p:sp>
          <p:nvSpPr>
            <p:cNvPr id="69" name="AutoShape 86"/>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70" name="Text Box 87"/>
            <p:cNvSpPr txBox="1">
              <a:spLocks noChangeArrowheads="1"/>
            </p:cNvSpPr>
            <p:nvPr/>
          </p:nvSpPr>
          <p:spPr bwMode="auto">
            <a:xfrm>
              <a:off x="1517" y="288"/>
              <a:ext cx="5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结束</a:t>
              </a:r>
            </a:p>
          </p:txBody>
        </p:sp>
      </p:grpSp>
      <p:sp>
        <p:nvSpPr>
          <p:cNvPr id="73" name="AutoShape 6"/>
          <p:cNvSpPr>
            <a:spLocks noChangeArrowheads="1"/>
          </p:cNvSpPr>
          <p:nvPr/>
        </p:nvSpPr>
        <p:spPr bwMode="auto">
          <a:xfrm>
            <a:off x="3733345" y="4115244"/>
            <a:ext cx="1523891" cy="320877"/>
          </a:xfrm>
          <a:prstGeom prst="diamond">
            <a:avLst/>
          </a:prstGeom>
          <a:solidFill>
            <a:srgbClr val="A9C5ED"/>
          </a:solidFill>
          <a:ln w="9525">
            <a:solidFill>
              <a:schemeClr val="tx1"/>
            </a:solidFill>
            <a:miter lim="800000"/>
          </a:ln>
        </p:spPr>
        <p:txBody>
          <a:bodyPr wrap="none" anchor="ctr"/>
          <a:lstStyle/>
          <a:p>
            <a:pPr algn="ctr"/>
            <a:r>
              <a:rPr lang="zh-CN" altLang="en-US" sz="770" b="1" dirty="0"/>
              <a:t>验证账户余额</a:t>
            </a:r>
          </a:p>
        </p:txBody>
      </p:sp>
      <p:sp>
        <p:nvSpPr>
          <p:cNvPr id="77" name="AutoShape 10"/>
          <p:cNvSpPr>
            <a:spLocks noChangeArrowheads="1"/>
          </p:cNvSpPr>
          <p:nvPr/>
        </p:nvSpPr>
        <p:spPr bwMode="auto">
          <a:xfrm>
            <a:off x="66116" y="5139738"/>
            <a:ext cx="1219113" cy="240658"/>
          </a:xfrm>
          <a:prstGeom prst="flowChartAlternateProcess">
            <a:avLst/>
          </a:prstGeom>
          <a:solidFill>
            <a:srgbClr val="A9C5ED"/>
          </a:solidFill>
          <a:ln w="9525">
            <a:solidFill>
              <a:schemeClr val="tx1"/>
            </a:solidFill>
            <a:miter lim="800000"/>
          </a:ln>
        </p:spPr>
        <p:txBody>
          <a:bodyPr wrap="none" anchor="ctr"/>
          <a:lstStyle/>
          <a:p>
            <a:r>
              <a:rPr lang="zh-CN" altLang="en-US" sz="770" b="1" dirty="0"/>
              <a:t>更新账户余额、出钞</a:t>
            </a:r>
          </a:p>
        </p:txBody>
      </p:sp>
      <p:sp>
        <p:nvSpPr>
          <p:cNvPr id="82" name="AutoShape 17"/>
          <p:cNvSpPr>
            <a:spLocks noChangeArrowheads="1"/>
          </p:cNvSpPr>
          <p:nvPr/>
        </p:nvSpPr>
        <p:spPr bwMode="auto">
          <a:xfrm>
            <a:off x="332418" y="5527681"/>
            <a:ext cx="692678" cy="239822"/>
          </a:xfrm>
          <a:prstGeom prst="flowChartAlternateProcess">
            <a:avLst/>
          </a:prstGeom>
          <a:solidFill>
            <a:srgbClr val="A9C5ED"/>
          </a:solidFill>
          <a:ln w="9525">
            <a:solidFill>
              <a:schemeClr val="tx1"/>
            </a:solidFill>
            <a:miter lim="800000"/>
          </a:ln>
        </p:spPr>
        <p:txBody>
          <a:bodyPr wrap="none" anchor="ctr"/>
          <a:lstStyle/>
          <a:p>
            <a:r>
              <a:rPr lang="zh-CN" altLang="en-US" sz="770" b="1" dirty="0"/>
              <a:t>返回主界面</a:t>
            </a:r>
          </a:p>
        </p:txBody>
      </p:sp>
      <p:sp>
        <p:nvSpPr>
          <p:cNvPr id="88" name="AutoShape 26"/>
          <p:cNvSpPr>
            <a:spLocks noChangeArrowheads="1"/>
          </p:cNvSpPr>
          <p:nvPr/>
        </p:nvSpPr>
        <p:spPr bwMode="auto">
          <a:xfrm>
            <a:off x="4867121" y="5357806"/>
            <a:ext cx="969749" cy="239822"/>
          </a:xfrm>
          <a:prstGeom prst="flowChartAlternateProcess">
            <a:avLst/>
          </a:prstGeom>
          <a:solidFill>
            <a:srgbClr val="A9C5ED"/>
          </a:solidFill>
          <a:ln w="9525">
            <a:solidFill>
              <a:schemeClr val="tx1"/>
            </a:solidFill>
            <a:miter lim="800000"/>
          </a:ln>
        </p:spPr>
        <p:txBody>
          <a:bodyPr wrap="none" anchor="ctr"/>
          <a:lstStyle/>
          <a:p>
            <a:r>
              <a:rPr lang="zh-CN" altLang="en-US" sz="770" b="1" dirty="0">
                <a:solidFill>
                  <a:schemeClr val="hlink"/>
                </a:solidFill>
              </a:rPr>
              <a:t>提示错误、退卡</a:t>
            </a:r>
          </a:p>
        </p:txBody>
      </p:sp>
      <p:sp>
        <p:nvSpPr>
          <p:cNvPr id="91" name="AutoShape 30"/>
          <p:cNvSpPr>
            <a:spLocks noChangeArrowheads="1"/>
          </p:cNvSpPr>
          <p:nvPr/>
        </p:nvSpPr>
        <p:spPr bwMode="auto">
          <a:xfrm>
            <a:off x="2836696" y="5952068"/>
            <a:ext cx="617297" cy="240658"/>
          </a:xfrm>
          <a:prstGeom prst="flowChartAlternateProcess">
            <a:avLst/>
          </a:prstGeom>
          <a:solidFill>
            <a:srgbClr val="A9C5ED"/>
          </a:solidFill>
          <a:ln w="9525">
            <a:solidFill>
              <a:schemeClr val="tx1"/>
            </a:solidFill>
            <a:miter lim="800000"/>
          </a:ln>
        </p:spPr>
        <p:txBody>
          <a:bodyPr wrap="none" anchor="ctr"/>
          <a:lstStyle/>
          <a:p>
            <a:pPr algn="ctr"/>
            <a:r>
              <a:rPr lang="zh-CN" altLang="en-US" sz="770" b="1" dirty="0"/>
              <a:t>结束</a:t>
            </a:r>
          </a:p>
        </p:txBody>
      </p:sp>
      <p:sp>
        <p:nvSpPr>
          <p:cNvPr id="94" name="Text Box 33"/>
          <p:cNvSpPr txBox="1">
            <a:spLocks noChangeArrowheads="1"/>
          </p:cNvSpPr>
          <p:nvPr/>
        </p:nvSpPr>
        <p:spPr bwMode="auto">
          <a:xfrm>
            <a:off x="3362390" y="4082656"/>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满足</a:t>
            </a:r>
          </a:p>
        </p:txBody>
      </p:sp>
      <p:sp>
        <p:nvSpPr>
          <p:cNvPr id="95" name="Text Box 34"/>
          <p:cNvSpPr txBox="1">
            <a:spLocks noChangeArrowheads="1"/>
          </p:cNvSpPr>
          <p:nvPr/>
        </p:nvSpPr>
        <p:spPr bwMode="auto">
          <a:xfrm>
            <a:off x="4966721" y="4032324"/>
            <a:ext cx="498728"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不满足</a:t>
            </a:r>
          </a:p>
        </p:txBody>
      </p:sp>
      <p:sp>
        <p:nvSpPr>
          <p:cNvPr id="100" name="AutoShape 42"/>
          <p:cNvSpPr>
            <a:spLocks noChangeArrowheads="1"/>
          </p:cNvSpPr>
          <p:nvPr/>
        </p:nvSpPr>
        <p:spPr bwMode="auto">
          <a:xfrm>
            <a:off x="1137740" y="4836382"/>
            <a:ext cx="1662427" cy="401096"/>
          </a:xfrm>
          <a:prstGeom prst="diamond">
            <a:avLst/>
          </a:prstGeom>
          <a:solidFill>
            <a:srgbClr val="A9C5ED"/>
          </a:solidFill>
          <a:ln w="9525">
            <a:solidFill>
              <a:schemeClr val="tx1"/>
            </a:solidFill>
            <a:miter lim="800000"/>
          </a:ln>
        </p:spPr>
        <p:txBody>
          <a:bodyPr wrap="none" anchor="ctr"/>
          <a:lstStyle/>
          <a:p>
            <a:pPr algn="ctr"/>
            <a:r>
              <a:rPr lang="en-US" altLang="zh-CN" sz="770" b="1" dirty="0"/>
              <a:t>ATM</a:t>
            </a:r>
            <a:r>
              <a:rPr lang="zh-CN" altLang="en-US" sz="770" b="1" dirty="0"/>
              <a:t>机余额是否够用</a:t>
            </a:r>
          </a:p>
        </p:txBody>
      </p:sp>
      <p:sp>
        <p:nvSpPr>
          <p:cNvPr id="104" name="Text Box 46"/>
          <p:cNvSpPr txBox="1">
            <a:spLocks noChangeArrowheads="1"/>
          </p:cNvSpPr>
          <p:nvPr/>
        </p:nvSpPr>
        <p:spPr bwMode="auto">
          <a:xfrm>
            <a:off x="807882" y="4843902"/>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够用</a:t>
            </a:r>
          </a:p>
        </p:txBody>
      </p:sp>
      <p:sp>
        <p:nvSpPr>
          <p:cNvPr id="106" name="AutoShape 51"/>
          <p:cNvSpPr>
            <a:spLocks noChangeArrowheads="1"/>
          </p:cNvSpPr>
          <p:nvPr/>
        </p:nvSpPr>
        <p:spPr bwMode="auto">
          <a:xfrm>
            <a:off x="2580464" y="4475396"/>
            <a:ext cx="1523891" cy="320877"/>
          </a:xfrm>
          <a:prstGeom prst="diamond">
            <a:avLst/>
          </a:prstGeom>
          <a:solidFill>
            <a:srgbClr val="A9C5ED"/>
          </a:solidFill>
          <a:ln w="9525">
            <a:solidFill>
              <a:schemeClr val="tx1"/>
            </a:solidFill>
            <a:miter lim="800000"/>
          </a:ln>
        </p:spPr>
        <p:txBody>
          <a:bodyPr wrap="none" anchor="ctr"/>
          <a:lstStyle/>
          <a:p>
            <a:r>
              <a:rPr lang="zh-CN" altLang="en-US" sz="770" b="1" dirty="0"/>
              <a:t>验证总取款金额</a:t>
            </a:r>
          </a:p>
        </p:txBody>
      </p:sp>
      <p:sp>
        <p:nvSpPr>
          <p:cNvPr id="110" name="Text Box 57"/>
          <p:cNvSpPr txBox="1">
            <a:spLocks noChangeArrowheads="1"/>
          </p:cNvSpPr>
          <p:nvPr/>
        </p:nvSpPr>
        <p:spPr bwMode="auto">
          <a:xfrm>
            <a:off x="2291703" y="4442806"/>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满足</a:t>
            </a:r>
          </a:p>
        </p:txBody>
      </p:sp>
      <p:sp>
        <p:nvSpPr>
          <p:cNvPr id="113" name="Text Box 60"/>
          <p:cNvSpPr txBox="1">
            <a:spLocks noChangeArrowheads="1"/>
          </p:cNvSpPr>
          <p:nvPr/>
        </p:nvSpPr>
        <p:spPr bwMode="auto">
          <a:xfrm>
            <a:off x="4161821" y="4461297"/>
            <a:ext cx="57644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不满足</a:t>
            </a:r>
          </a:p>
        </p:txBody>
      </p:sp>
      <p:sp>
        <p:nvSpPr>
          <p:cNvPr id="114" name="Text Box 61"/>
          <p:cNvSpPr txBox="1">
            <a:spLocks noChangeArrowheads="1"/>
          </p:cNvSpPr>
          <p:nvPr/>
        </p:nvSpPr>
        <p:spPr bwMode="auto">
          <a:xfrm>
            <a:off x="3033614" y="4848404"/>
            <a:ext cx="601315"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不够用</a:t>
            </a:r>
          </a:p>
        </p:txBody>
      </p:sp>
      <p:cxnSp>
        <p:nvCxnSpPr>
          <p:cNvPr id="117" name="肘形连接符 116"/>
          <p:cNvCxnSpPr>
            <a:stCxn id="88" idx="2"/>
            <a:endCxn id="91" idx="0"/>
          </p:cNvCxnSpPr>
          <p:nvPr/>
        </p:nvCxnSpPr>
        <p:spPr>
          <a:xfrm rot="5400000">
            <a:off x="4071620" y="4671060"/>
            <a:ext cx="354330" cy="220726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0" name="肘形连接符 119"/>
          <p:cNvCxnSpPr>
            <a:stCxn id="82" idx="2"/>
            <a:endCxn id="91" idx="0"/>
          </p:cNvCxnSpPr>
          <p:nvPr/>
        </p:nvCxnSpPr>
        <p:spPr>
          <a:xfrm rot="5400000" flipV="1">
            <a:off x="1819910" y="4626610"/>
            <a:ext cx="184150" cy="246634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5" name="直接箭头连接符 124"/>
          <p:cNvCxnSpPr>
            <a:stCxn id="77" idx="2"/>
            <a:endCxn id="82" idx="0"/>
          </p:cNvCxnSpPr>
          <p:nvPr/>
        </p:nvCxnSpPr>
        <p:spPr>
          <a:xfrm>
            <a:off x="675672" y="5380396"/>
            <a:ext cx="3175" cy="1473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9" name="肘形连接符 128"/>
          <p:cNvCxnSpPr>
            <a:stCxn id="100" idx="1"/>
            <a:endCxn id="77" idx="0"/>
          </p:cNvCxnSpPr>
          <p:nvPr/>
        </p:nvCxnSpPr>
        <p:spPr>
          <a:xfrm rot="10800000" flipV="1">
            <a:off x="675640" y="5036820"/>
            <a:ext cx="462280" cy="102870"/>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33" name="肘形连接符 132"/>
          <p:cNvCxnSpPr>
            <a:stCxn id="106" idx="1"/>
            <a:endCxn id="100" idx="0"/>
          </p:cNvCxnSpPr>
          <p:nvPr/>
        </p:nvCxnSpPr>
        <p:spPr>
          <a:xfrm rot="10800000" flipV="1">
            <a:off x="1969135" y="4636135"/>
            <a:ext cx="611505" cy="200025"/>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42" name="肘形连接符 141"/>
          <p:cNvCxnSpPr>
            <a:stCxn id="73" idx="3"/>
            <a:endCxn id="88" idx="0"/>
          </p:cNvCxnSpPr>
          <p:nvPr/>
        </p:nvCxnSpPr>
        <p:spPr>
          <a:xfrm>
            <a:off x="5257165" y="4276090"/>
            <a:ext cx="95250" cy="1081405"/>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45" name="肘形连接符 144"/>
          <p:cNvCxnSpPr>
            <a:stCxn id="106" idx="3"/>
            <a:endCxn id="88" idx="0"/>
          </p:cNvCxnSpPr>
          <p:nvPr/>
        </p:nvCxnSpPr>
        <p:spPr>
          <a:xfrm>
            <a:off x="4104640" y="4636135"/>
            <a:ext cx="1247775" cy="721360"/>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49" name="肘形连接符 148"/>
          <p:cNvCxnSpPr>
            <a:stCxn id="100" idx="3"/>
            <a:endCxn id="88" idx="0"/>
          </p:cNvCxnSpPr>
          <p:nvPr/>
        </p:nvCxnSpPr>
        <p:spPr>
          <a:xfrm>
            <a:off x="2800350" y="5036820"/>
            <a:ext cx="2552065" cy="320675"/>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2" name="肘形连接符 151"/>
          <p:cNvCxnSpPr>
            <a:stCxn id="73" idx="1"/>
            <a:endCxn id="106" idx="0"/>
          </p:cNvCxnSpPr>
          <p:nvPr/>
        </p:nvCxnSpPr>
        <p:spPr>
          <a:xfrm rot="10800000" flipV="1">
            <a:off x="3342640" y="4276090"/>
            <a:ext cx="390525" cy="199390"/>
          </a:xfrm>
          <a:prstGeom prst="bentConnector2">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51664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9605"/>
            <a:ext cx="8229600" cy="6229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流程分析法总结</a:t>
            </a:r>
          </a:p>
        </p:txBody>
      </p:sp>
      <p:sp>
        <p:nvSpPr>
          <p:cNvPr id="2" name="内容占位符 1"/>
          <p:cNvSpPr>
            <a:spLocks noGrp="1"/>
          </p:cNvSpPr>
          <p:nvPr>
            <p:ph idx="1"/>
          </p:nvPr>
        </p:nvSpPr>
        <p:spPr/>
        <p:txBody>
          <a:bodyPr>
            <a:normAutofit/>
          </a:bodyPr>
          <a:lstStyle/>
          <a:p>
            <a:pPr algn="just"/>
            <a:r>
              <a:rPr lang="en-US" altLang="zh-CN" sz="2400">
                <a:solidFill>
                  <a:srgbClr val="386698"/>
                </a:solidFill>
                <a:latin typeface="Franklin Gothic Book" panose="020B0503020102020204" pitchFamily="34" charset="0"/>
                <a:ea typeface="黑体" panose="02010609060101010101" pitchFamily="49" charset="-122"/>
              </a:rPr>
              <a:t>    </a:t>
            </a:r>
            <a:r>
              <a:rPr lang="zh-CN" altLang="en-US" sz="2400">
                <a:solidFill>
                  <a:srgbClr val="386698"/>
                </a:solidFill>
                <a:latin typeface="Franklin Gothic Book" panose="020B0503020102020204" pitchFamily="34" charset="0"/>
                <a:ea typeface="黑体" panose="02010609060101010101" pitchFamily="49" charset="-122"/>
              </a:rPr>
              <a:t>流程分析法适用于有先后顺序的测试。常用于业务流程测试、安装流程测试等。</a:t>
            </a:r>
          </a:p>
          <a:p>
            <a:pPr lvl="2" algn="just"/>
            <a:endParaRPr lang="zh-CN" altLang="en-US">
              <a:solidFill>
                <a:srgbClr val="386698"/>
              </a:solidFill>
              <a:latin typeface="Franklin Gothic Book" panose="020B0503020102020204" pitchFamily="34" charset="0"/>
              <a:ea typeface="黑体" panose="02010609060101010101" pitchFamily="49" charset="-122"/>
            </a:endParaRPr>
          </a:p>
          <a:p>
            <a:pPr algn="just"/>
            <a:r>
              <a:rPr lang="zh-CN" altLang="en-US" sz="2400">
                <a:solidFill>
                  <a:srgbClr val="386698"/>
                </a:solidFill>
                <a:latin typeface="Franklin Gothic Book" panose="020B0503020102020204" pitchFamily="34" charset="0"/>
                <a:ea typeface="黑体" panose="02010609060101010101" pitchFamily="49" charset="-122"/>
              </a:rPr>
              <a:t>　　流程分析法重点在于测试流程。因此，一般每个流程用一个测试用例验证。</a:t>
            </a:r>
          </a:p>
          <a:p>
            <a:pPr lvl="1" algn="just"/>
            <a:endParaRPr lang="zh-CN" altLang="en-US" sz="2400">
              <a:solidFill>
                <a:srgbClr val="386698"/>
              </a:solidFill>
              <a:latin typeface="Franklin Gothic Book" panose="020B0503020102020204" pitchFamily="34" charset="0"/>
              <a:ea typeface="黑体" panose="02010609060101010101" pitchFamily="49" charset="-122"/>
            </a:endParaRPr>
          </a:p>
        </p:txBody>
      </p:sp>
      <p:sp>
        <p:nvSpPr>
          <p:cNvPr id="4" name="内容占位符 1"/>
          <p:cNvSpPr txBox="1"/>
          <p:nvPr/>
        </p:nvSpPr>
        <p:spPr>
          <a:xfrm>
            <a:off x="1039326" y="4131026"/>
            <a:ext cx="7200000" cy="1637729"/>
          </a:xfrm>
          <a:prstGeom prst="roundRect">
            <a:avLst/>
          </a:prstGeom>
        </p:spPr>
        <p:style>
          <a:lnRef idx="1">
            <a:schemeClr val="accent1"/>
          </a:lnRef>
          <a:fillRef idx="2">
            <a:schemeClr val="accent1"/>
          </a:fillRef>
          <a:effectRef idx="1">
            <a:schemeClr val="accent1"/>
          </a:effectRef>
          <a:fontRef idx="minor">
            <a:schemeClr val="dk1"/>
          </a:fontRef>
        </p:style>
        <p:txBody>
          <a:bodyPr vert="horz" wrap="square" lIns="70376" tIns="35188" rIns="70376" bIns="35188" numCol="1" rtlCol="0" anchor="t" anchorCtr="0" compatLnSpc="1">
            <a:normAutofit/>
          </a:bodyPr>
          <a:lstStyle>
            <a:lvl1pPr marL="457200" indent="-457200" algn="just" fontAlgn="base">
              <a:lnSpc>
                <a:spcPct val="120000"/>
              </a:lnSpc>
              <a:spcBef>
                <a:spcPct val="20000"/>
              </a:spcBef>
              <a:spcAft>
                <a:spcPct val="0"/>
              </a:spcAft>
              <a:buClr>
                <a:srgbClr val="77933C"/>
              </a:buClr>
              <a:buBlip>
                <a:blip r:embed="rId3"/>
              </a:buBlip>
              <a:defRPr sz="2400" b="0">
                <a:solidFill>
                  <a:schemeClr val="dk1"/>
                </a:solidFill>
              </a:defRPr>
            </a:lvl1pPr>
            <a:lvl2pPr marL="742950" lvl="1" indent="-285750" algn="just" fontAlgn="base">
              <a:lnSpc>
                <a:spcPct val="120000"/>
              </a:lnSpc>
              <a:spcBef>
                <a:spcPct val="20000"/>
              </a:spcBef>
              <a:spcAft>
                <a:spcPct val="0"/>
              </a:spcAft>
              <a:buClr>
                <a:srgbClr val="92D050"/>
              </a:buClr>
              <a:buFont typeface="Wingdings" panose="05000000000000000000" pitchFamily="2" charset="2"/>
              <a:buChar char="Ø"/>
              <a:defRPr sz="2000">
                <a:solidFill>
                  <a:schemeClr val="dk1"/>
                </a:solidFill>
              </a:defRPr>
            </a:lvl2pPr>
            <a:lvl3pPr marL="1143000" indent="-228600" algn="just" fontAlgn="base">
              <a:lnSpc>
                <a:spcPct val="120000"/>
              </a:lnSpc>
              <a:spcBef>
                <a:spcPct val="20000"/>
              </a:spcBef>
              <a:spcAft>
                <a:spcPct val="0"/>
              </a:spcAft>
              <a:buClr>
                <a:srgbClr val="92D050"/>
              </a:buClr>
              <a:buFont typeface="Arial" panose="020B0604020202020204" pitchFamily="34" charset="0"/>
              <a:buChar char="•"/>
              <a:defRPr>
                <a:solidFill>
                  <a:schemeClr val="dk1"/>
                </a:solidFill>
              </a:defRPr>
            </a:lvl3pPr>
            <a:lvl4pPr marL="1600200" indent="-228600" fontAlgn="base">
              <a:spcBef>
                <a:spcPct val="20000"/>
              </a:spcBef>
              <a:spcAft>
                <a:spcPct val="0"/>
              </a:spcAft>
              <a:buFont typeface="Arial" panose="020B0604020202020204" pitchFamily="34" charset="0"/>
              <a:buChar char="–"/>
              <a:defRPr sz="2000">
                <a:solidFill>
                  <a:schemeClr val="dk1"/>
                </a:solidFill>
              </a:defRPr>
            </a:lvl4pPr>
            <a:lvl5pPr marL="2057400" indent="-228600" fontAlgn="base">
              <a:spcBef>
                <a:spcPct val="20000"/>
              </a:spcBef>
              <a:spcAft>
                <a:spcPct val="0"/>
              </a:spcAft>
              <a:buFont typeface="Arial" panose="020B0604020202020204" pitchFamily="34" charset="0"/>
              <a:buChar char="»"/>
              <a:defRPr sz="2000">
                <a:solidFill>
                  <a:schemeClr val="dk1"/>
                </a:solidFill>
              </a:defRPr>
            </a:lvl5pPr>
            <a:lvl6pPr marL="2514600" indent="-228600">
              <a:spcBef>
                <a:spcPct val="20000"/>
              </a:spcBef>
              <a:buFont typeface="Arial" panose="020B0604020202020204" pitchFamily="34" charset="0"/>
              <a:buChar char="•"/>
              <a:defRPr sz="2000">
                <a:solidFill>
                  <a:schemeClr val="dk1"/>
                </a:solidFill>
              </a:defRPr>
            </a:lvl6pPr>
            <a:lvl7pPr marL="2971800" indent="-228600">
              <a:spcBef>
                <a:spcPct val="20000"/>
              </a:spcBef>
              <a:buFont typeface="Arial" panose="020B0604020202020204" pitchFamily="34" charset="0"/>
              <a:buChar char="•"/>
              <a:defRPr sz="2000">
                <a:solidFill>
                  <a:schemeClr val="dk1"/>
                </a:solidFill>
              </a:defRPr>
            </a:lvl7pPr>
            <a:lvl8pPr marL="3429000" indent="-228600">
              <a:spcBef>
                <a:spcPct val="20000"/>
              </a:spcBef>
              <a:buFont typeface="Arial" panose="020B0604020202020204" pitchFamily="34" charset="0"/>
              <a:buChar char="•"/>
              <a:defRPr sz="2000">
                <a:solidFill>
                  <a:schemeClr val="dk1"/>
                </a:solidFill>
              </a:defRPr>
            </a:lvl8pPr>
            <a:lvl9pPr marL="3886200" indent="-228600">
              <a:spcBef>
                <a:spcPct val="20000"/>
              </a:spcBef>
              <a:buFont typeface="Arial" panose="020B0604020202020204" pitchFamily="34" charset="0"/>
              <a:buChar char="•"/>
              <a:defRPr sz="2000">
                <a:solidFill>
                  <a:schemeClr val="dk1"/>
                </a:solidFill>
              </a:defRPr>
            </a:lvl9pPr>
          </a:lstStyle>
          <a:p>
            <a:pPr marL="0" indent="0">
              <a:buNone/>
            </a:pPr>
            <a:r>
              <a:rPr lang="zh-CN" altLang="en-US" sz="1845" dirty="0"/>
              <a:t>　　流程测试没有问题并不能说明系统功能没有问题，还需要针对每步功能进行测试。对于包含复杂流程的系统，只有功能点和处理流程都进行测试覆盖，才算是比较充分的测试。</a:t>
            </a:r>
          </a:p>
        </p:txBody>
      </p:sp>
    </p:spTree>
    <p:extLst>
      <p:ext uri="{BB962C8B-B14F-4D97-AF65-F5344CB8AC3E}">
        <p14:creationId xmlns:p14="http://schemas.microsoft.com/office/powerpoint/2010/main" val="20502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159385" y="1162050"/>
            <a:ext cx="8808085" cy="1692910"/>
          </a:xfrm>
        </p:spPr>
        <p:txBody>
          <a:bodyPr/>
          <a:lstStyle/>
          <a:p>
            <a:pPr algn="l"/>
            <a:r>
              <a:rPr lang="zh-CN" altLang="en-US" sz="2400">
                <a:solidFill>
                  <a:srgbClr val="386698"/>
                </a:solidFill>
                <a:latin typeface="Franklin Gothic Book" panose="020B0503020102020204" pitchFamily="34" charset="0"/>
                <a:ea typeface="黑体" panose="02010609060101010101" pitchFamily="49" charset="-122"/>
                <a:sym typeface="+mn-ea"/>
              </a:rPr>
              <a:t>确定边界情况（输入或输出等价类的边界）</a:t>
            </a:r>
            <a:endParaRPr lang="zh-CN" altLang="en-US" sz="2400">
              <a:solidFill>
                <a:srgbClr val="386698"/>
              </a:solidFill>
              <a:latin typeface="Franklin Gothic Book" panose="020B0503020102020204" pitchFamily="34" charset="0"/>
              <a:ea typeface="黑体" panose="02010609060101010101" pitchFamily="49" charset="-122"/>
            </a:endParaRPr>
          </a:p>
          <a:p>
            <a:pPr algn="l"/>
            <a:r>
              <a:rPr lang="zh-CN" altLang="en-US" sz="2400">
                <a:solidFill>
                  <a:srgbClr val="386698"/>
                </a:solidFill>
                <a:latin typeface="Franklin Gothic Book" panose="020B0503020102020204" pitchFamily="34" charset="0"/>
                <a:ea typeface="黑体" panose="02010609060101010101" pitchFamily="49" charset="-122"/>
                <a:sym typeface="+mn-ea"/>
              </a:rPr>
              <a:t>选取正好等于、刚刚好大于或刚刚好小于边界值作为测试数据</a:t>
            </a:r>
          </a:p>
          <a:p>
            <a:pPr algn="l"/>
            <a:r>
              <a:rPr lang="zh-CN" altLang="en-US" sz="2400">
                <a:solidFill>
                  <a:srgbClr val="386698"/>
                </a:solidFill>
                <a:latin typeface="Franklin Gothic Book" panose="020B0503020102020204" pitchFamily="34" charset="0"/>
                <a:ea typeface="黑体" panose="02010609060101010101" pitchFamily="49" charset="-122"/>
                <a:sym typeface="+mn-ea"/>
              </a:rPr>
              <a:t>边界值的取值依据输入范围区间不同而有所不同，但是都需要把上点值、离点值和内点值取到。</a:t>
            </a:r>
            <a:r>
              <a:rPr lang="zh-CN" altLang="en-US" sz="2400">
                <a:solidFill>
                  <a:srgbClr val="FF0000"/>
                </a:solidFill>
                <a:latin typeface="Franklin Gothic Book" panose="020B0503020102020204" pitchFamily="34" charset="0"/>
                <a:ea typeface="黑体" panose="02010609060101010101" pitchFamily="49" charset="-122"/>
                <a:sym typeface="+mn-ea"/>
              </a:rPr>
              <a:t>（闭两边、开中间）</a:t>
            </a:r>
          </a:p>
        </p:txBody>
      </p:sp>
      <p:sp>
        <p:nvSpPr>
          <p:cNvPr id="2" name="矩形 1"/>
          <p:cNvSpPr/>
          <p:nvPr/>
        </p:nvSpPr>
        <p:spPr>
          <a:xfrm>
            <a:off x="710893" y="2920365"/>
            <a:ext cx="3240000" cy="172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如果是闭区间，例如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0</a:t>
            </a:r>
            <a:r>
              <a:rPr lang="zh-CN" altLang="en-US" sz="1600" dirty="0">
                <a:solidFill>
                  <a:schemeClr val="tx1"/>
                </a:solidFill>
              </a:rPr>
              <a:t>、</a:t>
            </a:r>
            <a:r>
              <a:rPr lang="en-US" altLang="zh-CN" sz="1600" dirty="0">
                <a:solidFill>
                  <a:schemeClr val="tx1"/>
                </a:solidFill>
              </a:rPr>
              <a:t>11</a:t>
            </a:r>
          </a:p>
        </p:txBody>
      </p:sp>
      <p:sp>
        <p:nvSpPr>
          <p:cNvPr id="5" name="矩形 4"/>
          <p:cNvSpPr/>
          <p:nvPr/>
        </p:nvSpPr>
        <p:spPr>
          <a:xfrm>
            <a:off x="5290607" y="2920175"/>
            <a:ext cx="3240000" cy="172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如果是开区间，例如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9</a:t>
            </a:r>
            <a:endParaRPr lang="zh-CN" altLang="en-US" sz="1600" dirty="0">
              <a:solidFill>
                <a:schemeClr val="tx1"/>
              </a:solidFill>
            </a:endParaRPr>
          </a:p>
        </p:txBody>
      </p:sp>
      <p:sp>
        <p:nvSpPr>
          <p:cNvPr id="6" name="矩形 5"/>
          <p:cNvSpPr/>
          <p:nvPr/>
        </p:nvSpPr>
        <p:spPr>
          <a:xfrm>
            <a:off x="2439298" y="4719755"/>
            <a:ext cx="3960000" cy="1728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如果是半开半闭区间，例如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11</a:t>
            </a:r>
            <a:endParaRPr lang="zh-CN" altLang="en-US" sz="1600" dirty="0">
              <a:solidFill>
                <a:schemeClr val="tx1"/>
              </a:solidFill>
            </a:endParaRPr>
          </a:p>
        </p:txBody>
      </p:sp>
    </p:spTree>
    <p:extLst>
      <p:ext uri="{BB962C8B-B14F-4D97-AF65-F5344CB8AC3E}">
        <p14:creationId xmlns:p14="http://schemas.microsoft.com/office/powerpoint/2010/main" val="1052348868"/>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089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错误推测法</a:t>
            </a:r>
          </a:p>
        </p:txBody>
      </p:sp>
      <p:sp>
        <p:nvSpPr>
          <p:cNvPr id="2" name="内容占位符 1"/>
          <p:cNvSpPr>
            <a:spLocks noGrp="1"/>
          </p:cNvSpPr>
          <p:nvPr>
            <p:ph idx="1"/>
          </p:nvPr>
        </p:nvSpPr>
        <p:spPr>
          <a:xfrm>
            <a:off x="457200" y="1600200"/>
            <a:ext cx="8229600" cy="3103880"/>
          </a:xfrm>
        </p:spPr>
        <p:txBody>
          <a:bodyPr>
            <a:normAutofit fontScale="90000" lnSpcReduction="10000"/>
          </a:bodyPr>
          <a:lstStyle/>
          <a:p>
            <a:r>
              <a:rPr lang="en-US" altLang="zh-CN" sz="2400">
                <a:solidFill>
                  <a:srgbClr val="386698"/>
                </a:solidFill>
                <a:latin typeface="Franklin Gothic Book" panose="020B0503020102020204" pitchFamily="34" charset="0"/>
                <a:ea typeface="黑体" panose="02010609060101010101" pitchFamily="49" charset="-122"/>
              </a:rPr>
              <a:t>    </a:t>
            </a:r>
            <a:r>
              <a:rPr lang="zh-CN" altLang="en-US" sz="2400">
                <a:solidFill>
                  <a:srgbClr val="386698"/>
                </a:solidFill>
                <a:latin typeface="Franklin Gothic Book" panose="020B0503020102020204" pitchFamily="34" charset="0"/>
                <a:ea typeface="黑体" panose="02010609060101010101" pitchFamily="49" charset="-122"/>
              </a:rPr>
              <a:t>错误推测法是指利用直觉和经验猜测出出错的可能类型，有针对性列举出程序中所有可能的错误和容易发生错误的情况，它是测试经验丰富的测试人员喜欢使用的一种测试用例设计方法。</a:t>
            </a:r>
          </a:p>
          <a:p>
            <a:endParaRPr lang="zh-CN" altLang="en-US" sz="2400">
              <a:solidFill>
                <a:srgbClr val="386698"/>
              </a:solidFill>
              <a:latin typeface="Franklin Gothic Book" panose="020B0503020102020204" pitchFamily="34" charset="0"/>
              <a:ea typeface="黑体" panose="02010609060101010101" pitchFamily="49" charset="-122"/>
            </a:endParaRPr>
          </a:p>
          <a:p>
            <a:r>
              <a:rPr lang="zh-CN" altLang="en-US" sz="2400">
                <a:solidFill>
                  <a:srgbClr val="386698"/>
                </a:solidFill>
                <a:latin typeface="Franklin Gothic Book" panose="020B0503020102020204" pitchFamily="34" charset="0"/>
                <a:ea typeface="黑体" panose="02010609060101010101" pitchFamily="49" charset="-122"/>
              </a:rPr>
              <a:t>基本思想：</a:t>
            </a:r>
            <a:endParaRPr lang="en-US" altLang="zh-CN" b="1" dirty="0"/>
          </a:p>
          <a:p>
            <a:pPr lvl="1">
              <a:lnSpc>
                <a:spcPct val="130000"/>
              </a:lnSpc>
            </a:pPr>
            <a:r>
              <a:rPr lang="zh-CN" altLang="en-US" sz="2000" dirty="0">
                <a:solidFill>
                  <a:srgbClr val="386698"/>
                </a:solidFill>
                <a:latin typeface="黑体" panose="02010609060101010101" pitchFamily="49" charset="-122"/>
                <a:ea typeface="黑体" panose="02010609060101010101" pitchFamily="49" charset="-122"/>
              </a:rPr>
              <a:t>基本思想是列举出可能犯的错误或错误易发生的清单，然后根据清单编写测试用例；这种方法很大程度上是凭经验进行的，即凭人们对过去所作测试结果的分析，对所揭示缺陷的规律性作直觉的推测来发现缺陷。</a:t>
            </a:r>
          </a:p>
          <a:p>
            <a:endParaRPr lang="zh-CN" altLang="en-US" sz="2000" dirty="0">
              <a:solidFill>
                <a:srgbClr val="386698"/>
              </a:solidFill>
              <a:latin typeface="黑体" panose="02010609060101010101" pitchFamily="49" charset="-122"/>
              <a:ea typeface="黑体" panose="02010609060101010101" pitchFamily="49" charset="-122"/>
            </a:endParaRPr>
          </a:p>
        </p:txBody>
      </p:sp>
      <p:sp>
        <p:nvSpPr>
          <p:cNvPr id="5" name="内容占位符 1"/>
          <p:cNvSpPr txBox="1"/>
          <p:nvPr/>
        </p:nvSpPr>
        <p:spPr>
          <a:xfrm>
            <a:off x="1182268" y="5002650"/>
            <a:ext cx="6539604" cy="1052987"/>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540" dirty="0"/>
              <a:t>　　采用错误推测法，最重要的是要思考和分析测试对象的各个方面，多参考以前发现的</a:t>
            </a:r>
            <a:r>
              <a:rPr lang="en-US" altLang="zh-CN" sz="1540" dirty="0"/>
              <a:t>Bug</a:t>
            </a:r>
            <a:r>
              <a:rPr lang="zh-CN" altLang="en-US" sz="1540" dirty="0"/>
              <a:t>的相关数据、总结的经验，个人多考虑异常的情况、反面的情况、特殊的输入，以一个攻击者的态度对待程序，才能够设计出比较完善的测试用例</a:t>
            </a:r>
          </a:p>
        </p:txBody>
      </p:sp>
    </p:spTree>
    <p:extLst>
      <p:ext uri="{BB962C8B-B14F-4D97-AF65-F5344CB8AC3E}">
        <p14:creationId xmlns:p14="http://schemas.microsoft.com/office/powerpoint/2010/main" val="391021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62965"/>
            <a:ext cx="8229600" cy="4787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等价类划分和边界值综合练习</a:t>
            </a:r>
            <a:endParaRPr lang="zh-CN" altLang="en-US" dirty="0"/>
          </a:p>
        </p:txBody>
      </p:sp>
      <p:sp>
        <p:nvSpPr>
          <p:cNvPr id="2" name="内容占位符 1"/>
          <p:cNvSpPr>
            <a:spLocks noGrp="1"/>
          </p:cNvSpPr>
          <p:nvPr>
            <p:ph idx="1"/>
          </p:nvPr>
        </p:nvSpPr>
        <p:spPr/>
        <p:txBody>
          <a:bodyPr/>
          <a:lstStyle/>
          <a:p>
            <a:pPr marL="342900" lvl="1" indent="-342900" algn="l">
              <a:spcBef>
                <a:spcPts val="600"/>
              </a:spcBef>
              <a:spcAft>
                <a:spcPts val="600"/>
              </a:spcAft>
              <a:buChar char="•"/>
            </a:pPr>
            <a:r>
              <a:rPr lang="zh-CN" altLang="en-US" sz="2000" b="0">
                <a:solidFill>
                  <a:srgbClr val="386698"/>
                </a:solidFill>
                <a:latin typeface="Franklin Gothic Book" panose="020B0503020102020204" pitchFamily="34" charset="0"/>
                <a:ea typeface="黑体" panose="02010609060101010101" pitchFamily="49" charset="-122"/>
              </a:rPr>
              <a:t>作业1：结合</a:t>
            </a:r>
            <a:r>
              <a:rPr lang="zh-CN" altLang="en-US" sz="2000">
                <a:solidFill>
                  <a:srgbClr val="386698"/>
                </a:solidFill>
                <a:latin typeface="Franklin Gothic Book" panose="020B0503020102020204" pitchFamily="34" charset="0"/>
                <a:ea typeface="黑体" panose="02010609060101010101" pitchFamily="49" charset="-122"/>
              </a:rPr>
              <a:t>等价类</a:t>
            </a:r>
            <a:r>
              <a:rPr lang="zh-CN" altLang="en-US" sz="2000" b="0">
                <a:solidFill>
                  <a:srgbClr val="386698"/>
                </a:solidFill>
                <a:latin typeface="Franklin Gothic Book" panose="020B0503020102020204" pitchFamily="34" charset="0"/>
                <a:ea typeface="黑体" panose="02010609060101010101" pitchFamily="49" charset="-122"/>
              </a:rPr>
              <a:t>划分方法和</a:t>
            </a:r>
            <a:r>
              <a:rPr lang="zh-CN" altLang="en-US" sz="2000">
                <a:solidFill>
                  <a:srgbClr val="386698"/>
                </a:solidFill>
                <a:latin typeface="Franklin Gothic Book" panose="020B0503020102020204" pitchFamily="34" charset="0"/>
                <a:ea typeface="黑体" panose="02010609060101010101" pitchFamily="49" charset="-122"/>
              </a:rPr>
              <a:t>边界值</a:t>
            </a:r>
            <a:r>
              <a:rPr lang="zh-CN" altLang="en-US" sz="2000" b="0">
                <a:solidFill>
                  <a:srgbClr val="386698"/>
                </a:solidFill>
                <a:latin typeface="Franklin Gothic Book" panose="020B0503020102020204" pitchFamily="34" charset="0"/>
                <a:ea typeface="黑体" panose="02010609060101010101" pitchFamily="49" charset="-122"/>
              </a:rPr>
              <a:t>分析的方法设计添加标题的测试用例</a:t>
            </a:r>
          </a:p>
          <a:p>
            <a:pPr marL="342900" lvl="1" indent="-342900" algn="l">
              <a:spcBef>
                <a:spcPts val="600"/>
              </a:spcBef>
              <a:spcAft>
                <a:spcPts val="600"/>
              </a:spcAft>
            </a:pPr>
            <a:r>
              <a:rPr lang="zh-CN" altLang="en-US" sz="2000">
                <a:solidFill>
                  <a:srgbClr val="386698"/>
                </a:solidFill>
                <a:latin typeface="Franklin Gothic Book" panose="020B0503020102020204" pitchFamily="34" charset="0"/>
                <a:ea typeface="黑体" panose="02010609060101010101" pitchFamily="49" charset="-122"/>
              </a:rPr>
              <a:t>1&lt;=标题长度&lt;=30</a:t>
            </a:r>
          </a:p>
          <a:p>
            <a:pPr marL="342900" lvl="1" indent="-342900" algn="l">
              <a:spcBef>
                <a:spcPts val="600"/>
              </a:spcBef>
              <a:spcAft>
                <a:spcPts val="600"/>
              </a:spcAft>
            </a:pPr>
            <a:endParaRPr lang="zh-CN" altLang="en-US" sz="200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buChar char="•"/>
            </a:pPr>
            <a:r>
              <a:rPr lang="zh-CN" altLang="en-US" sz="2000">
                <a:solidFill>
                  <a:srgbClr val="386698"/>
                </a:solidFill>
                <a:latin typeface="Franklin Gothic Book" panose="020B0503020102020204" pitchFamily="34" charset="0"/>
                <a:ea typeface="黑体" panose="02010609060101010101" pitchFamily="49" charset="-122"/>
              </a:rPr>
              <a:t>作业2：现有一个两位整数加法计算程序：计算</a:t>
            </a:r>
            <a:r>
              <a:rPr lang="en-US" altLang="zh-CN" sz="2000">
                <a:solidFill>
                  <a:srgbClr val="386698"/>
                </a:solidFill>
                <a:latin typeface="Franklin Gothic Book" panose="020B0503020102020204" pitchFamily="34" charset="0"/>
                <a:ea typeface="黑体" panose="02010609060101010101" pitchFamily="49" charset="-122"/>
              </a:rPr>
              <a:t>0</a:t>
            </a:r>
            <a:r>
              <a:rPr lang="zh-CN" altLang="en-US" sz="2000">
                <a:solidFill>
                  <a:srgbClr val="386698"/>
                </a:solidFill>
                <a:latin typeface="Franklin Gothic Book" panose="020B0503020102020204" pitchFamily="34" charset="0"/>
                <a:ea typeface="黑体" panose="02010609060101010101" pitchFamily="49" charset="-122"/>
              </a:rPr>
              <a:t>到100（不含0和100）的和。</a:t>
            </a:r>
          </a:p>
          <a:p>
            <a:pPr marL="342900" lvl="1" indent="-342900" algn="l">
              <a:spcBef>
                <a:spcPts val="600"/>
              </a:spcBef>
              <a:spcAft>
                <a:spcPts val="600"/>
              </a:spcAft>
            </a:pPr>
            <a:r>
              <a:rPr lang="zh-CN" altLang="en-US" sz="2000">
                <a:solidFill>
                  <a:srgbClr val="386698"/>
                </a:solidFill>
                <a:latin typeface="Franklin Gothic Book" panose="020B0503020102020204" pitchFamily="34" charset="0"/>
                <a:ea typeface="黑体" panose="02010609060101010101" pitchFamily="49" charset="-122"/>
              </a:rPr>
              <a:t>结合使用等价类划分和边界值方法设计测试用例</a:t>
            </a:r>
            <a:endParaRPr lang="en-US" altLang="zh-CN" sz="1385" dirty="0"/>
          </a:p>
          <a:p>
            <a:endParaRPr lang="en-US" altLang="zh-CN" sz="1540" dirty="0"/>
          </a:p>
          <a:p>
            <a:endParaRPr lang="en-US" altLang="zh-CN" sz="1540" dirty="0"/>
          </a:p>
          <a:p>
            <a:endParaRPr lang="en-US" altLang="zh-CN" sz="1540" dirty="0"/>
          </a:p>
          <a:p>
            <a:endParaRPr lang="en-US" altLang="zh-CN" sz="1385" dirty="0"/>
          </a:p>
          <a:p>
            <a:pPr lvl="1"/>
            <a:endParaRPr lang="zh-CN" altLang="en-US" sz="1385" dirty="0"/>
          </a:p>
        </p:txBody>
      </p:sp>
    </p:spTree>
    <p:extLst>
      <p:ext uri="{BB962C8B-B14F-4D97-AF65-F5344CB8AC3E}">
        <p14:creationId xmlns:p14="http://schemas.microsoft.com/office/powerpoint/2010/main" val="20585626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30593"/>
            <a:ext cx="8229600" cy="114300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作业</a:t>
            </a:r>
          </a:p>
        </p:txBody>
      </p:sp>
      <p:sp>
        <p:nvSpPr>
          <p:cNvPr id="2" name="内容占位符 1"/>
          <p:cNvSpPr>
            <a:spLocks noGrp="1"/>
          </p:cNvSpPr>
          <p:nvPr>
            <p:ph idx="1"/>
          </p:nvPr>
        </p:nvSpPr>
        <p:spPr>
          <a:xfrm>
            <a:off x="457200" y="2256155"/>
            <a:ext cx="8229600" cy="1809115"/>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满意的商品：外观好，质量好，自身需要。</a:t>
            </a:r>
            <a:endParaRPr lang="zh-CN" altLang="en-US"/>
          </a:p>
          <a:p>
            <a:endParaRPr lang="zh-CN" altLang="en-US"/>
          </a:p>
        </p:txBody>
      </p:sp>
    </p:spTree>
    <p:extLst>
      <p:ext uri="{BB962C8B-B14F-4D97-AF65-F5344CB8AC3E}">
        <p14:creationId xmlns:p14="http://schemas.microsoft.com/office/powerpoint/2010/main" val="24976537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91948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457200" y="1736725"/>
            <a:ext cx="8229600" cy="1016635"/>
          </a:xfrm>
        </p:spPr>
        <p:txBody>
          <a:bodyPr/>
          <a:lstStyle/>
          <a:p>
            <a:pPr algn="l"/>
            <a:r>
              <a:rPr lang="zh-CN" altLang="en-US" sz="2400" dirty="0">
                <a:solidFill>
                  <a:srgbClr val="386698"/>
                </a:solidFill>
                <a:latin typeface="Franklin Gothic Book" panose="020B0503020102020204" pitchFamily="34" charset="0"/>
                <a:ea typeface="黑体" panose="02010609060101010101" pitchFamily="49" charset="-122"/>
                <a:sym typeface="+mn-ea"/>
              </a:rPr>
              <a:t>练习1：使用边界值的方法设计添加标题的测试用例</a:t>
            </a:r>
            <a:endParaRPr lang="zh-CN" altLang="en-US" sz="2400" dirty="0">
              <a:solidFill>
                <a:srgbClr val="386698"/>
              </a:solidFill>
              <a:latin typeface="Franklin Gothic Book" panose="020B0503020102020204" pitchFamily="34" charset="0"/>
              <a:ea typeface="黑体" panose="02010609060101010101" pitchFamily="49" charset="-122"/>
            </a:endParaRPr>
          </a:p>
          <a:p>
            <a:pPr marL="342900" lvl="1" indent="-342900" algn="l">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              标题长度</a:t>
            </a:r>
            <a:r>
              <a:rPr lang="en-US" altLang="zh-CN" sz="2400" dirty="0">
                <a:solidFill>
                  <a:srgbClr val="386698"/>
                </a:solidFill>
                <a:latin typeface="Franklin Gothic Book" panose="020B0503020102020204" pitchFamily="34" charset="0"/>
                <a:ea typeface="黑体" panose="02010609060101010101" pitchFamily="49" charset="-122"/>
                <a:sym typeface="+mn-ea"/>
              </a:rPr>
              <a:t>&gt;0</a:t>
            </a:r>
            <a:r>
              <a:rPr lang="zh-CN" altLang="en-US" sz="2400" dirty="0">
                <a:solidFill>
                  <a:srgbClr val="386698"/>
                </a:solidFill>
                <a:latin typeface="Franklin Gothic Book" panose="020B0503020102020204" pitchFamily="34" charset="0"/>
                <a:ea typeface="黑体" panose="02010609060101010101" pitchFamily="49" charset="-122"/>
                <a:sym typeface="+mn-ea"/>
              </a:rPr>
              <a:t>  标题长度&lt;=30</a:t>
            </a:r>
            <a:endParaRPr lang="zh-CN" altLang="en-US" sz="2400" dirty="0">
              <a:solidFill>
                <a:srgbClr val="386698"/>
              </a:solidFill>
              <a:latin typeface="Franklin Gothic Book" panose="020B0503020102020204" pitchFamily="34" charset="0"/>
              <a:ea typeface="黑体" panose="02010609060101010101" pitchFamily="49" charset="-122"/>
            </a:endParaRPr>
          </a:p>
        </p:txBody>
      </p:sp>
      <p:graphicFrame>
        <p:nvGraphicFramePr>
          <p:cNvPr id="15" name="表格 14"/>
          <p:cNvGraphicFramePr>
            <a:graphicFrameLocks noGrp="1"/>
          </p:cNvGraphicFramePr>
          <p:nvPr/>
        </p:nvGraphicFramePr>
        <p:xfrm>
          <a:off x="252294" y="2907799"/>
          <a:ext cx="8640000" cy="2771865"/>
        </p:xfrm>
        <a:graphic>
          <a:graphicData uri="http://schemas.openxmlformats.org/drawingml/2006/table">
            <a:tbl>
              <a:tblPr firstRow="1" bandRow="1">
                <a:tableStyleId>{F5AB1C69-6EDB-4FF4-983F-18BD219EF322}</a:tableStyleId>
              </a:tblPr>
              <a:tblGrid>
                <a:gridCol w="1256727">
                  <a:extLst>
                    <a:ext uri="{9D8B030D-6E8A-4147-A177-3AD203B41FA5}">
                      <a16:colId xmlns:a16="http://schemas.microsoft.com/office/drawing/2014/main" val="20000"/>
                    </a:ext>
                  </a:extLst>
                </a:gridCol>
                <a:gridCol w="4634182">
                  <a:extLst>
                    <a:ext uri="{9D8B030D-6E8A-4147-A177-3AD203B41FA5}">
                      <a16:colId xmlns:a16="http://schemas.microsoft.com/office/drawing/2014/main" val="20001"/>
                    </a:ext>
                  </a:extLst>
                </a:gridCol>
                <a:gridCol w="1570909">
                  <a:extLst>
                    <a:ext uri="{9D8B030D-6E8A-4147-A177-3AD203B41FA5}">
                      <a16:colId xmlns:a16="http://schemas.microsoft.com/office/drawing/2014/main" val="20002"/>
                    </a:ext>
                  </a:extLst>
                </a:gridCol>
                <a:gridCol w="1178182">
                  <a:extLst>
                    <a:ext uri="{9D8B030D-6E8A-4147-A177-3AD203B41FA5}">
                      <a16:colId xmlns:a16="http://schemas.microsoft.com/office/drawing/2014/main" val="20003"/>
                    </a:ext>
                  </a:extLst>
                </a:gridCol>
              </a:tblGrid>
              <a:tr h="426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用例</a:t>
                      </a:r>
                      <a:r>
                        <a:rPr kumimoji="0" lang="en-US" altLang="zh-CN" sz="1800" u="none" strike="noStrike" cap="none" normalizeH="0" baseline="0" dirty="0" err="1">
                          <a:ln>
                            <a:noFill/>
                          </a:ln>
                          <a:effectLst/>
                        </a:rPr>
                        <a:t>编号</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操作步骤</a:t>
                      </a:r>
                      <a:r>
                        <a:rPr kumimoji="0" lang="en-US" altLang="zh-CN" sz="1800" u="none" strike="noStrike" cap="none" normalizeH="0" baseline="0" dirty="0">
                          <a:ln>
                            <a:noFill/>
                          </a:ln>
                          <a:effectLst/>
                        </a:rPr>
                        <a:t>(</a:t>
                      </a:r>
                      <a:r>
                        <a:rPr kumimoji="0" lang="zh-CN" altLang="en-US" sz="1800" u="none" strike="noStrike" cap="none" normalizeH="0" baseline="0" dirty="0">
                          <a:ln>
                            <a:noFill/>
                          </a:ln>
                          <a:effectLst/>
                        </a:rPr>
                        <a:t>输入</a:t>
                      </a:r>
                      <a:r>
                        <a:rPr kumimoji="0" lang="en-US" altLang="zh-CN" sz="1800" u="none" strike="noStrike" cap="none" normalizeH="0" baseline="0" dirty="0">
                          <a:ln>
                            <a:noFill/>
                          </a:ln>
                          <a:effectLst/>
                        </a:rPr>
                        <a:t>)</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预期输出</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备注</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0"/>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1</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t>
                      </a:r>
                      <a:r>
                        <a:rPr kumimoji="0" lang="zh-CN" altLang="en-US" sz="1600" b="1" u="none" strike="noStrike" cap="none" normalizeH="0" baseline="0" dirty="0">
                          <a:ln>
                            <a:noFill/>
                          </a:ln>
                          <a:effectLst/>
                        </a:rPr>
                        <a:t>空白</a:t>
                      </a:r>
                      <a:r>
                        <a:rPr kumimoji="0" lang="en-US" altLang="zh-CN" sz="1600" b="1" u="none" strike="noStrike" cap="none" normalizeH="0" baseline="0" dirty="0">
                          <a:ln>
                            <a:noFill/>
                          </a:ln>
                          <a:effectLst/>
                        </a:rPr>
                        <a:t>)</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给出错误提示</a:t>
                      </a: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0</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1"/>
                  </a:ext>
                </a:extLst>
              </a:tr>
              <a:tr h="3905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2</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标题正确添加</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1</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2"/>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3</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输入：</a:t>
                      </a:r>
                      <a:r>
                        <a:rPr kumimoji="0" lang="en-US" altLang="zh-CN" sz="1600" b="0" u="none" strike="noStrike" cap="none" normalizeH="0" baseline="0" dirty="0">
                          <a:ln>
                            <a:noFill/>
                          </a:ln>
                          <a:effectLst/>
                        </a:rPr>
                        <a:t>ab</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标题正确添加</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2</a:t>
                      </a:r>
                      <a:r>
                        <a:rPr kumimoji="0" lang="zh-CN" altLang="en-US" sz="1600" b="0" u="none" strike="noStrike" cap="none" normalizeH="0" baseline="0" dirty="0">
                          <a:ln>
                            <a:noFill/>
                          </a:ln>
                          <a:effectLst/>
                        </a:rPr>
                        <a:t>个字节</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3"/>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4</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u="none" strike="noStrike" cap="none" normalizeH="0" baseline="0" dirty="0">
                          <a:ln>
                            <a:noFill/>
                          </a:ln>
                          <a:effectLst/>
                        </a:rPr>
                        <a:t>输入：</a:t>
                      </a:r>
                      <a:r>
                        <a:rPr kumimoji="0" lang="en-US" altLang="zh-CN" sz="1600" b="0" u="none" strike="noStrike" cap="none" normalizeH="0" baseline="0" dirty="0">
                          <a:ln>
                            <a:noFill/>
                          </a:ln>
                          <a:effectLst/>
                        </a:rPr>
                        <a:t>abcdefghijklmnopqrstuvwxyz123</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标题正确添加</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29</a:t>
                      </a:r>
                      <a:r>
                        <a:rPr kumimoji="0" lang="zh-CN" altLang="en-US" sz="1600" b="0" u="none" strike="noStrike" cap="none" normalizeH="0" baseline="0" dirty="0">
                          <a:ln>
                            <a:noFill/>
                          </a:ln>
                          <a:effectLst/>
                        </a:rPr>
                        <a:t>个字节</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4"/>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5</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abcdefghijklmnopqrstuvwxyz1234</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标题正确添加</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30</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5"/>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6</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abcdefghijklmnopqrstuvwxyz12345</a:t>
                      </a:r>
                      <a:endParaRPr kumimoji="0" lang="zh-CN" altLang="en-US" sz="1600" b="1" u="none" strike="noStrike" cap="none" normalizeH="0" baseline="0" dirty="0">
                        <a:ln>
                          <a:noFill/>
                        </a:ln>
                        <a:effectLst/>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给出错误提示</a:t>
                      </a: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31</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36941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31545"/>
            <a:ext cx="8229600" cy="5041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sp>
        <p:nvSpPr>
          <p:cNvPr id="2" name="内容占位符 1"/>
          <p:cNvSpPr>
            <a:spLocks noGrp="1"/>
          </p:cNvSpPr>
          <p:nvPr>
            <p:ph idx="1"/>
          </p:nvPr>
        </p:nvSpPr>
        <p:spPr/>
        <p:txBody>
          <a:bodyPr/>
          <a:lstStyle/>
          <a:p>
            <a:pPr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练习2：输入一个学生成绩n，判断是否及格（</a:t>
            </a:r>
            <a:r>
              <a:rPr lang="en-US" altLang="zh-CN" sz="2000" dirty="0">
                <a:solidFill>
                  <a:srgbClr val="386698"/>
                </a:solidFill>
                <a:latin typeface="Franklin Gothic Book" panose="020B0503020102020204" pitchFamily="34" charset="0"/>
                <a:ea typeface="黑体" panose="02010609060101010101" pitchFamily="49" charset="-122"/>
              </a:rPr>
              <a:t>0</a:t>
            </a:r>
            <a:r>
              <a:rPr lang="zh-CN" altLang="en-US" sz="2000" dirty="0">
                <a:solidFill>
                  <a:srgbClr val="386698"/>
                </a:solidFill>
                <a:latin typeface="Franklin Gothic Book" panose="020B0503020102020204" pitchFamily="34" charset="0"/>
                <a:ea typeface="黑体" panose="02010609060101010101" pitchFamily="49" charset="-122"/>
              </a:rPr>
              <a:t>到</a:t>
            </a:r>
            <a:r>
              <a:rPr lang="en-US" altLang="zh-CN" sz="2000" dirty="0">
                <a:solidFill>
                  <a:srgbClr val="386698"/>
                </a:solidFill>
                <a:latin typeface="Franklin Gothic Book" panose="020B0503020102020204" pitchFamily="34" charset="0"/>
                <a:ea typeface="黑体" panose="02010609060101010101" pitchFamily="49" charset="-122"/>
              </a:rPr>
              <a:t>100</a:t>
            </a:r>
            <a:r>
              <a:rPr lang="zh-CN" altLang="en-US" sz="2000" dirty="0">
                <a:solidFill>
                  <a:srgbClr val="386698"/>
                </a:solidFill>
                <a:latin typeface="Franklin Gothic Book" panose="020B0503020102020204" pitchFamily="34" charset="0"/>
                <a:ea typeface="黑体" panose="02010609060101010101" pitchFamily="49" charset="-122"/>
              </a:rPr>
              <a:t>整数）；</a:t>
            </a:r>
          </a:p>
          <a:p>
            <a:pPr marL="342900" lvl="1" indent="-342900">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(1)画流程图</a:t>
            </a:r>
            <a:r>
              <a:rPr lang="en-US" altLang="zh-CN" sz="2000" dirty="0">
                <a:solidFill>
                  <a:srgbClr val="386698"/>
                </a:solidFill>
                <a:latin typeface="Franklin Gothic Book" panose="020B0503020102020204" pitchFamily="34" charset="0"/>
                <a:ea typeface="黑体" panose="02010609060101010101" pitchFamily="49" charset="-122"/>
              </a:rPr>
              <a:t>Axure</a:t>
            </a:r>
            <a:r>
              <a:rPr lang="zh-CN" altLang="en-US" sz="2000" dirty="0">
                <a:solidFill>
                  <a:srgbClr val="386698"/>
                </a:solidFill>
                <a:latin typeface="Franklin Gothic Book" panose="020B0503020102020204" pitchFamily="34" charset="0"/>
                <a:ea typeface="黑体" panose="02010609060101010101" pitchFamily="49" charset="-122"/>
              </a:rPr>
              <a:t>（产品经理用来制作流程图的）；</a:t>
            </a:r>
            <a:r>
              <a:rPr lang="en-US" altLang="zh-CN" sz="2000" dirty="0">
                <a:solidFill>
                  <a:srgbClr val="386698"/>
                </a:solidFill>
                <a:latin typeface="Franklin Gothic Book" panose="020B0503020102020204" pitchFamily="34" charset="0"/>
                <a:ea typeface="黑体" panose="02010609060101010101" pitchFamily="49" charset="-122"/>
              </a:rPr>
              <a:t> http://www.zcool.com.cn/work/ZMTUxMjE1OTI=.html</a:t>
            </a: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(2)确定有效区域和无效区域；</a:t>
            </a: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(3)临界点：0、60、100；</a:t>
            </a: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(4)取值：－1、0、1、59、60、6</a:t>
            </a:r>
            <a:r>
              <a:rPr lang="en-US" altLang="zh-CN" sz="2000" dirty="0">
                <a:solidFill>
                  <a:srgbClr val="386698"/>
                </a:solidFill>
                <a:latin typeface="Franklin Gothic Book" panose="020B0503020102020204" pitchFamily="34" charset="0"/>
                <a:ea typeface="黑体" panose="02010609060101010101" pitchFamily="49" charset="-122"/>
              </a:rPr>
              <a:t>1</a:t>
            </a:r>
            <a:r>
              <a:rPr lang="zh-CN" altLang="en-US" sz="2000" dirty="0">
                <a:solidFill>
                  <a:srgbClr val="386698"/>
                </a:solidFill>
                <a:latin typeface="Franklin Gothic Book" panose="020B0503020102020204" pitchFamily="34" charset="0"/>
                <a:ea typeface="黑体" panose="02010609060101010101" pitchFamily="49" charset="-122"/>
              </a:rPr>
              <a:t>、9</a:t>
            </a:r>
            <a:r>
              <a:rPr lang="en-US" altLang="zh-CN" sz="2000" dirty="0">
                <a:solidFill>
                  <a:srgbClr val="386698"/>
                </a:solidFill>
                <a:latin typeface="Franklin Gothic Book" panose="020B0503020102020204" pitchFamily="34" charset="0"/>
                <a:ea typeface="黑体" panose="02010609060101010101" pitchFamily="49" charset="-122"/>
              </a:rPr>
              <a:t>9</a:t>
            </a:r>
            <a:r>
              <a:rPr lang="zh-CN" altLang="en-US" sz="2000" dirty="0">
                <a:solidFill>
                  <a:srgbClr val="386698"/>
                </a:solidFill>
                <a:latin typeface="Franklin Gothic Book" panose="020B0503020102020204" pitchFamily="34" charset="0"/>
                <a:ea typeface="黑体" panose="02010609060101010101" pitchFamily="49" charset="-122"/>
              </a:rPr>
              <a:t>、100、10</a:t>
            </a:r>
            <a:r>
              <a:rPr lang="en-US" altLang="zh-CN" sz="2000" dirty="0">
                <a:solidFill>
                  <a:srgbClr val="386698"/>
                </a:solidFill>
                <a:latin typeface="Franklin Gothic Book" panose="020B0503020102020204" pitchFamily="34" charset="0"/>
                <a:ea typeface="黑体" panose="02010609060101010101" pitchFamily="49" charset="-122"/>
              </a:rPr>
              <a:t>1</a:t>
            </a:r>
            <a:r>
              <a:rPr lang="zh-CN" altLang="en-US" sz="2000" dirty="0">
                <a:solidFill>
                  <a:srgbClr val="386698"/>
                </a:solidFill>
                <a:latin typeface="Franklin Gothic Book" panose="020B0503020102020204" pitchFamily="34" charset="0"/>
                <a:ea typeface="黑体" panose="02010609060101010101" pitchFamily="49" charset="-122"/>
              </a:rPr>
              <a:t>；</a:t>
            </a: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(5)具体测试用例；</a:t>
            </a:r>
          </a:p>
          <a:p>
            <a:endParaRPr lang="zh-CN" altLang="en-US" sz="2000" dirty="0"/>
          </a:p>
        </p:txBody>
      </p:sp>
      <p:grpSp>
        <p:nvGrpSpPr>
          <p:cNvPr id="4" name="组合 3"/>
          <p:cNvGrpSpPr/>
          <p:nvPr/>
        </p:nvGrpSpPr>
        <p:grpSpPr>
          <a:xfrm>
            <a:off x="3222213" y="4212874"/>
            <a:ext cx="5023492" cy="2071778"/>
            <a:chOff x="755576" y="3179375"/>
            <a:chExt cx="6092591" cy="2108635"/>
          </a:xfrm>
          <a:solidFill>
            <a:schemeClr val="accent6">
              <a:lumMod val="60000"/>
              <a:lumOff val="40000"/>
            </a:schemeClr>
          </a:solidFill>
        </p:grpSpPr>
        <p:sp>
          <p:nvSpPr>
            <p:cNvPr id="5" name="流程图: 过程 4"/>
            <p:cNvSpPr/>
            <p:nvPr/>
          </p:nvSpPr>
          <p:spPr>
            <a:xfrm>
              <a:off x="1595669" y="3179375"/>
              <a:ext cx="1008112"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输入</a:t>
              </a:r>
              <a:r>
                <a:rPr lang="en-US" altLang="zh-CN" sz="1385" b="1" dirty="0">
                  <a:solidFill>
                    <a:schemeClr val="tx1"/>
                  </a:solidFill>
                  <a:latin typeface="微软雅黑" panose="020B0503020204020204" pitchFamily="34" charset="-122"/>
                  <a:ea typeface="微软雅黑" panose="020B0503020204020204" pitchFamily="34" charset="-122"/>
                </a:rPr>
                <a:t>n</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6" name="流程图: 决策 5"/>
            <p:cNvSpPr/>
            <p:nvPr/>
          </p:nvSpPr>
          <p:spPr>
            <a:xfrm>
              <a:off x="755576" y="3765037"/>
              <a:ext cx="2688299" cy="846000"/>
            </a:xfrm>
            <a:prstGeom prst="flowChartDecision">
              <a:avLst/>
            </a:prstGeom>
          </p:spPr>
          <p:style>
            <a:lnRef idx="0">
              <a:schemeClr val="accent5"/>
            </a:lnRef>
            <a:fillRef idx="3">
              <a:schemeClr val="accent5"/>
            </a:fillRef>
            <a:effectRef idx="3">
              <a:schemeClr val="accent5"/>
            </a:effectRef>
            <a:fontRef idx="minor">
              <a:schemeClr val="lt1"/>
            </a:fontRef>
          </p:style>
          <p:txBody>
            <a:bodyPr lIns="0" tIns="0" rIns="0" bIns="0" rtlCol="0" anchor="ctr"/>
            <a:lstStyle/>
            <a:p>
              <a:pPr algn="ctr"/>
              <a:r>
                <a:rPr lang="en-US" altLang="zh-CN" sz="1385" b="1" dirty="0">
                  <a:solidFill>
                    <a:schemeClr val="tx1"/>
                  </a:solidFill>
                  <a:latin typeface="微软雅黑" panose="020B0503020204020204" pitchFamily="34" charset="-122"/>
                  <a:ea typeface="微软雅黑" panose="020B0503020204020204" pitchFamily="34" charset="-122"/>
                </a:rPr>
                <a:t>0&lt;=n&lt;=100</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7" name="流程图: 过程 6"/>
            <p:cNvSpPr/>
            <p:nvPr/>
          </p:nvSpPr>
          <p:spPr>
            <a:xfrm>
              <a:off x="1427651" y="4927970"/>
              <a:ext cx="1344149"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提示错误</a:t>
              </a:r>
              <a:r>
                <a:rPr lang="en-US" altLang="zh-CN" sz="1385" b="1" dirty="0">
                  <a:solidFill>
                    <a:schemeClr val="tx1"/>
                  </a:solidFill>
                  <a:latin typeface="微软雅黑" panose="020B0503020204020204" pitchFamily="34" charset="-122"/>
                  <a:ea typeface="微软雅黑" panose="020B0503020204020204" pitchFamily="34" charset="-122"/>
                </a:rPr>
                <a:t>1</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8" name="流程图: 决策 7"/>
            <p:cNvSpPr/>
            <p:nvPr/>
          </p:nvSpPr>
          <p:spPr>
            <a:xfrm>
              <a:off x="3897002" y="3765036"/>
              <a:ext cx="1512168" cy="846000"/>
            </a:xfrm>
            <a:prstGeom prst="flowChartDecision">
              <a:avLst/>
            </a:prstGeom>
          </p:spPr>
          <p:style>
            <a:lnRef idx="0">
              <a:schemeClr val="accent5"/>
            </a:lnRef>
            <a:fillRef idx="3">
              <a:schemeClr val="accent5"/>
            </a:fillRef>
            <a:effectRef idx="3">
              <a:schemeClr val="accent5"/>
            </a:effectRef>
            <a:fontRef idx="minor">
              <a:schemeClr val="lt1"/>
            </a:fontRef>
          </p:style>
          <p:txBody>
            <a:bodyPr lIns="0" tIns="0" rIns="0" bIns="0" rtlCol="0" anchor="ctr"/>
            <a:lstStyle/>
            <a:p>
              <a:pPr algn="ctr"/>
              <a:r>
                <a:rPr lang="en-US" altLang="zh-CN" sz="1385" b="1" dirty="0">
                  <a:solidFill>
                    <a:schemeClr val="tx1"/>
                  </a:solidFill>
                  <a:latin typeface="微软雅黑" panose="020B0503020204020204" pitchFamily="34" charset="-122"/>
                  <a:ea typeface="微软雅黑" panose="020B0503020204020204" pitchFamily="34" charset="-122"/>
                </a:rPr>
                <a:t>n&gt;=60</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9" name="流程图: 过程 8"/>
            <p:cNvSpPr/>
            <p:nvPr/>
          </p:nvSpPr>
          <p:spPr>
            <a:xfrm>
              <a:off x="5840055" y="4008015"/>
              <a:ext cx="1008112"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及格</a:t>
              </a:r>
            </a:p>
          </p:txBody>
        </p:sp>
        <p:sp>
          <p:nvSpPr>
            <p:cNvPr id="10" name="TextBox 9"/>
            <p:cNvSpPr txBox="1"/>
            <p:nvPr/>
          </p:nvSpPr>
          <p:spPr>
            <a:xfrm>
              <a:off x="3443875" y="3874616"/>
              <a:ext cx="375829"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Y</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2099725" y="4611038"/>
              <a:ext cx="422807"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N</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cxnSp>
          <p:nvCxnSpPr>
            <p:cNvPr id="12" name="直接箭头连接符 11"/>
            <p:cNvCxnSpPr>
              <a:stCxn id="5" idx="2"/>
              <a:endCxn id="6" idx="0"/>
            </p:cNvCxnSpPr>
            <p:nvPr/>
          </p:nvCxnSpPr>
          <p:spPr>
            <a:xfrm>
              <a:off x="2099725" y="3539415"/>
              <a:ext cx="0" cy="225622"/>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6" idx="2"/>
              <a:endCxn id="7" idx="0"/>
            </p:cNvCxnSpPr>
            <p:nvPr/>
          </p:nvCxnSpPr>
          <p:spPr>
            <a:xfrm>
              <a:off x="2099725" y="4611038"/>
              <a:ext cx="0" cy="316932"/>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6" idx="3"/>
              <a:endCxn id="8" idx="1"/>
            </p:cNvCxnSpPr>
            <p:nvPr/>
          </p:nvCxnSpPr>
          <p:spPr>
            <a:xfrm flipV="1">
              <a:off x="3443875" y="4188036"/>
              <a:ext cx="453128" cy="1"/>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5" name="肘形连接符 14"/>
            <p:cNvCxnSpPr>
              <a:stCxn id="7" idx="1"/>
              <a:endCxn id="5" idx="1"/>
            </p:cNvCxnSpPr>
            <p:nvPr/>
          </p:nvCxnSpPr>
          <p:spPr>
            <a:xfrm rot="10800000" flipH="1">
              <a:off x="1427651" y="3359395"/>
              <a:ext cx="168019" cy="1748595"/>
            </a:xfrm>
            <a:prstGeom prst="bentConnector3">
              <a:avLst>
                <a:gd name="adj1" fmla="val -519545"/>
              </a:avLst>
            </a:prstGeom>
            <a:grpFill/>
            <a:ln>
              <a:tailEnd type="arrow"/>
            </a:ln>
          </p:spPr>
          <p:style>
            <a:lnRef idx="1">
              <a:schemeClr val="dk1"/>
            </a:lnRef>
            <a:fillRef idx="0">
              <a:schemeClr val="dk1"/>
            </a:fillRef>
            <a:effectRef idx="0">
              <a:schemeClr val="dk1"/>
            </a:effectRef>
            <a:fontRef idx="minor">
              <a:schemeClr val="tx1"/>
            </a:fontRef>
          </p:style>
        </p:cxnSp>
        <p:sp>
          <p:nvSpPr>
            <p:cNvPr id="16" name="流程图: 过程 15"/>
            <p:cNvSpPr/>
            <p:nvPr/>
          </p:nvSpPr>
          <p:spPr>
            <a:xfrm>
              <a:off x="4149030" y="4924458"/>
              <a:ext cx="1008112"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不及格</a:t>
              </a:r>
            </a:p>
          </p:txBody>
        </p:sp>
        <p:cxnSp>
          <p:nvCxnSpPr>
            <p:cNvPr id="17" name="直接箭头连接符 16"/>
            <p:cNvCxnSpPr>
              <a:stCxn id="8" idx="2"/>
              <a:endCxn id="16" idx="0"/>
            </p:cNvCxnSpPr>
            <p:nvPr/>
          </p:nvCxnSpPr>
          <p:spPr>
            <a:xfrm>
              <a:off x="4653086" y="4611036"/>
              <a:ext cx="0" cy="313421"/>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8" idx="3"/>
              <a:endCxn id="9" idx="1"/>
            </p:cNvCxnSpPr>
            <p:nvPr/>
          </p:nvCxnSpPr>
          <p:spPr>
            <a:xfrm flipV="1">
              <a:off x="5409170" y="4188036"/>
              <a:ext cx="430885" cy="1"/>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409170" y="3874615"/>
              <a:ext cx="375829"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Y</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4653086" y="4616049"/>
              <a:ext cx="422807"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N</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682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31545"/>
            <a:ext cx="8229600" cy="5041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graphicFrame>
        <p:nvGraphicFramePr>
          <p:cNvPr id="27" name="内容占位符 26"/>
          <p:cNvGraphicFramePr>
            <a:graphicFrameLocks noGrp="1"/>
          </p:cNvGraphicFramePr>
          <p:nvPr>
            <p:ph idx="1"/>
          </p:nvPr>
        </p:nvGraphicFramePr>
        <p:xfrm>
          <a:off x="1492250" y="1597660"/>
          <a:ext cx="6416675" cy="4826000"/>
        </p:xfrm>
        <a:graphic>
          <a:graphicData uri="http://schemas.openxmlformats.org/drawingml/2006/table">
            <a:tbl>
              <a:tblPr firstRow="1" bandRow="1">
                <a:tableStyleId>{5C22544A-7EE6-4342-B048-85BDC9FD1C3A}</a:tableStyleId>
              </a:tblPr>
              <a:tblGrid>
                <a:gridCol w="1283335">
                  <a:extLst>
                    <a:ext uri="{9D8B030D-6E8A-4147-A177-3AD203B41FA5}">
                      <a16:colId xmlns:a16="http://schemas.microsoft.com/office/drawing/2014/main" val="20000"/>
                    </a:ext>
                  </a:extLst>
                </a:gridCol>
                <a:gridCol w="1283335">
                  <a:extLst>
                    <a:ext uri="{9D8B030D-6E8A-4147-A177-3AD203B41FA5}">
                      <a16:colId xmlns:a16="http://schemas.microsoft.com/office/drawing/2014/main" val="20001"/>
                    </a:ext>
                  </a:extLst>
                </a:gridCol>
                <a:gridCol w="1283335">
                  <a:extLst>
                    <a:ext uri="{9D8B030D-6E8A-4147-A177-3AD203B41FA5}">
                      <a16:colId xmlns:a16="http://schemas.microsoft.com/office/drawing/2014/main" val="20002"/>
                    </a:ext>
                  </a:extLst>
                </a:gridCol>
                <a:gridCol w="1283335">
                  <a:extLst>
                    <a:ext uri="{9D8B030D-6E8A-4147-A177-3AD203B41FA5}">
                      <a16:colId xmlns:a16="http://schemas.microsoft.com/office/drawing/2014/main" val="20003"/>
                    </a:ext>
                  </a:extLst>
                </a:gridCol>
                <a:gridCol w="1283335">
                  <a:extLst>
                    <a:ext uri="{9D8B030D-6E8A-4147-A177-3AD203B41FA5}">
                      <a16:colId xmlns:a16="http://schemas.microsoft.com/office/drawing/2014/main" val="20004"/>
                    </a:ext>
                  </a:extLst>
                </a:gridCol>
              </a:tblGrid>
              <a:tr h="318135">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编号</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等价类</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成绩</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预期</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是否</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bug</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0"/>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有效</a:t>
                      </a: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0</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到</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100</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整数</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正确</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1"/>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无效</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小于</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2"/>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无效</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大于</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3"/>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不及格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4"/>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5"/>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6"/>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不及格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7"/>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99</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8"/>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60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9"/>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59</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不及格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0"/>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61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1"/>
                  </a:ext>
                </a:extLst>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13</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2"/>
                  </a:ext>
                </a:extLst>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14</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空、空格、符号、小数</a:t>
                      </a: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13"/>
                  </a:ext>
                </a:extLst>
              </a:tr>
              <a:tr h="3683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012294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6747</Words>
  <Application>Microsoft Office PowerPoint</Application>
  <PresentationFormat>全屏显示(4:3)</PresentationFormat>
  <Paragraphs>1454</Paragraphs>
  <Slides>63</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等线</vt:lpstr>
      <vt:lpstr>黑体</vt:lpstr>
      <vt:lpstr>宋体</vt:lpstr>
      <vt:lpstr>微软雅黑</vt:lpstr>
      <vt:lpstr>Arial</vt:lpstr>
      <vt:lpstr>Calibri</vt:lpstr>
      <vt:lpstr>Franklin Gothic Book</vt:lpstr>
      <vt:lpstr>Franklin Gothic Medium</vt:lpstr>
      <vt:lpstr>Times New Roman</vt:lpstr>
      <vt:lpstr>Trebuchet MS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边界值方法练习</vt:lpstr>
      <vt:lpstr>边界值方法练习</vt:lpstr>
      <vt:lpstr>边界值方法练习</vt:lpstr>
      <vt:lpstr>边界值方法练习</vt:lpstr>
      <vt:lpstr>边界值的方法小结</vt:lpstr>
      <vt:lpstr>PowerPoint 演示文稿</vt:lpstr>
      <vt:lpstr>PowerPoint 演示文稿</vt:lpstr>
      <vt:lpstr>因果图法产生的背景</vt:lpstr>
      <vt:lpstr>因果图的核心</vt:lpstr>
      <vt:lpstr>因果图中的基本符号</vt:lpstr>
      <vt:lpstr>因果图中的基本符号</vt:lpstr>
      <vt:lpstr>因果图中的基本符号</vt:lpstr>
      <vt:lpstr>因果图中的约束条件</vt:lpstr>
      <vt:lpstr>因果图法基本步骤</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判定表法</vt:lpstr>
      <vt:lpstr>判定表法</vt:lpstr>
      <vt:lpstr>PowerPoint 演示文稿</vt:lpstr>
      <vt:lpstr>判定表法</vt:lpstr>
      <vt:lpstr>判定表法</vt:lpstr>
      <vt:lpstr>场景法概述</vt:lpstr>
      <vt:lpstr>用例场景定义</vt:lpstr>
      <vt:lpstr>用例场景产生的背景</vt:lpstr>
      <vt:lpstr>案例-QQ登录</vt:lpstr>
      <vt:lpstr>案例-QQ登录</vt:lpstr>
      <vt:lpstr>流程分析法</vt:lpstr>
      <vt:lpstr>流程分析法的步骤</vt:lpstr>
      <vt:lpstr>使用ATM机取款</vt:lpstr>
      <vt:lpstr>使用ATM机取款正常流程</vt:lpstr>
      <vt:lpstr>使用ATM机取款</vt:lpstr>
      <vt:lpstr>操作流程</vt:lpstr>
      <vt:lpstr>流程分析法总结</vt:lpstr>
      <vt:lpstr>错误推测法</vt:lpstr>
      <vt:lpstr>等价类划分和边界值综合练习</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恩意</cp:lastModifiedBy>
  <cp:revision>407</cp:revision>
  <dcterms:created xsi:type="dcterms:W3CDTF">2015-06-29T07:19:00Z</dcterms:created>
  <dcterms:modified xsi:type="dcterms:W3CDTF">2018-02-20T15:03:57Z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