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2"/>
  </p:notesMasterIdLst>
  <p:sldIdLst>
    <p:sldId id="270" r:id="rId2"/>
    <p:sldId id="271" r:id="rId3"/>
    <p:sldId id="300" r:id="rId4"/>
    <p:sldId id="272" r:id="rId5"/>
    <p:sldId id="273" r:id="rId6"/>
    <p:sldId id="274" r:id="rId7"/>
    <p:sldId id="275" r:id="rId8"/>
    <p:sldId id="276" r:id="rId9"/>
    <p:sldId id="278" r:id="rId10"/>
    <p:sldId id="277" r:id="rId11"/>
    <p:sldId id="279" r:id="rId12"/>
    <p:sldId id="280" r:id="rId13"/>
    <p:sldId id="281" r:id="rId14"/>
    <p:sldId id="294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6" r:id="rId23"/>
    <p:sldId id="297" r:id="rId24"/>
    <p:sldId id="298" r:id="rId25"/>
    <p:sldId id="299" r:id="rId26"/>
    <p:sldId id="289" r:id="rId27"/>
    <p:sldId id="290" r:id="rId28"/>
    <p:sldId id="291" r:id="rId29"/>
    <p:sldId id="292" r:id="rId30"/>
    <p:sldId id="293" r:id="rId3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B57391-5723-1449-AAE0-81613A192059}">
          <p14:sldIdLst/>
        </p14:section>
        <p14:section name="简介" id="{FA25D01A-D1CE-B743-A46A-45A674448514}">
          <p14:sldIdLst>
            <p14:sldId id="270"/>
            <p14:sldId id="271"/>
            <p14:sldId id="300"/>
          </p14:sldIdLst>
        </p14:section>
        <p14:section name="NSString" id="{136BAA71-4D8D-2044-9C71-EAC670D6B7E1}">
          <p14:sldIdLst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  <p14:sldId id="294"/>
            <p14:sldId id="282"/>
            <p14:sldId id="283"/>
            <p14:sldId id="284"/>
            <p14:sldId id="285"/>
            <p14:sldId id="286"/>
          </p14:sldIdLst>
        </p14:section>
        <p14:section name="NSMutableString" id="{BDC5789D-8514-AF44-B52A-FB9691988710}">
          <p14:sldIdLst>
            <p14:sldId id="287"/>
            <p14:sldId id="288"/>
          </p14:sldIdLst>
        </p14:section>
        <p14:section name="NSArray" id="{D9C85C53-5AFB-484E-A381-76DA3529C1DB}">
          <p14:sldIdLst>
            <p14:sldId id="296"/>
            <p14:sldId id="297"/>
            <p14:sldId id="298"/>
            <p14:sldId id="299"/>
          </p14:sldIdLst>
        </p14:section>
        <p14:section name="NSFileManager" id="{E34E0B85-E58F-9841-BFDC-FAE0F4CE3080}">
          <p14:sldIdLst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9" autoAdjust="0"/>
    <p:restoredTop sz="87874" autoAdjust="0"/>
  </p:normalViewPr>
  <p:slideViewPr>
    <p:cSldViewPr snapToGrid="0" snapToObjects="1">
      <p:cViewPr varScale="1">
        <p:scale>
          <a:sx n="82" d="100"/>
          <a:sy n="82" d="100"/>
        </p:scale>
        <p:origin x="-5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15/8/1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练习题</a:t>
            </a:r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检查一个字符串是否以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开头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en-US" altLang="en-US" dirty="0" smtClean="0"/>
              <a:t>检查一个文件是否为png文件</a:t>
            </a:r>
          </a:p>
          <a:p>
            <a:r>
              <a:rPr kumimoji="1" lang="en-US" altLang="zh-CN" dirty="0" smtClean="0"/>
              <a:t>3</a:t>
            </a:r>
            <a:r>
              <a:rPr kumimoji="1" lang="en-US" altLang="en-US" dirty="0" smtClean="0"/>
              <a:t>.检查一个字符串里边是否包含了itcast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http:**www.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520it.com*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ios*images*content_25.jpg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520it</a:t>
            </a:r>
            <a:r>
              <a:rPr kumimoji="1" lang="zh-CN" altLang="en-US" dirty="0" smtClean="0"/>
              <a:t>拼接起</a:t>
            </a:r>
            <a:r>
              <a:rPr kumimoji="1" lang="zh-CN" altLang="en-US" dirty="0" smtClean="0"/>
              <a:t>来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中间用空格隔开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最后写入文件中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file://www.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520it.com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content_25.jpg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44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2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34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15/8/1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690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15/8/1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57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15/8/1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75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15/8/1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9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15/8/1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6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15/8/1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641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15/8/1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01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15/8/1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94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os.itcast.cn/ios/images/content_25.jp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什么是框架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众多功能</a:t>
            </a:r>
            <a:r>
              <a:rPr kumimoji="1" lang="en-US" altLang="zh-CN" sz="1800" dirty="0" smtClean="0"/>
              <a:t>\API</a:t>
            </a:r>
            <a:r>
              <a:rPr kumimoji="1" lang="zh-CN" altLang="en-US" sz="1800" dirty="0" smtClean="0"/>
              <a:t>的集合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lang="en-US" altLang="zh-CN" sz="1800" dirty="0"/>
              <a:t>Foundation</a:t>
            </a:r>
            <a:r>
              <a:rPr lang="zh-CN" altLang="en-US" sz="1800" dirty="0" smtClean="0"/>
              <a:t>框架的作用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Foundation</a:t>
            </a:r>
            <a:r>
              <a:rPr lang="zh-CN" altLang="en-US" sz="1800" dirty="0" smtClean="0"/>
              <a:t>框架是</a:t>
            </a:r>
            <a:r>
              <a:rPr lang="en-US" altLang="zh-CN" sz="1800" dirty="0" smtClean="0"/>
              <a:t>Mac\iOS</a:t>
            </a:r>
            <a:r>
              <a:rPr lang="zh-CN" altLang="en-US" sz="1800" dirty="0" smtClean="0"/>
              <a:t>中其他框架的基础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r>
              <a:rPr lang="en-US" altLang="zh-CN" sz="1800" dirty="0"/>
              <a:t>Foundation</a:t>
            </a:r>
            <a:r>
              <a:rPr lang="zh-CN" altLang="en-US" sz="1800" dirty="0"/>
              <a:t>框架</a:t>
            </a:r>
            <a:r>
              <a:rPr lang="zh-CN" altLang="en-US" sz="1800" dirty="0" smtClean="0"/>
              <a:t>包含了很多开发中</a:t>
            </a:r>
            <a:r>
              <a:rPr lang="zh-CN" altLang="en-US" sz="1800" dirty="0"/>
              <a:t>常用的数据类型：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结构体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/>
              <a:t>枚举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/>
              <a:t>类</a:t>
            </a:r>
            <a:endParaRPr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如何使用</a:t>
            </a:r>
            <a:r>
              <a:rPr kumimoji="1" lang="en-US" altLang="zh-CN" sz="1800" dirty="0" smtClean="0"/>
              <a:t>Foundation</a:t>
            </a:r>
            <a:r>
              <a:rPr kumimoji="1" lang="zh-CN" altLang="en-US" sz="1800" dirty="0" smtClean="0"/>
              <a:t>框架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/>
              <a:t>要想使用</a:t>
            </a:r>
            <a:r>
              <a:rPr lang="en-US" altLang="zh-CN" sz="1800" dirty="0" smtClean="0"/>
              <a:t>Foundation</a:t>
            </a:r>
            <a:r>
              <a:rPr kumimoji="1" lang="zh-CN" altLang="en-US" sz="1800" dirty="0" smtClean="0"/>
              <a:t>框架</a:t>
            </a:r>
            <a:r>
              <a:rPr lang="zh-CN" altLang="en-US" sz="1800" dirty="0" smtClean="0"/>
              <a:t>中的功能，</a:t>
            </a:r>
            <a:r>
              <a:rPr lang="zh-CN" altLang="en-US" sz="1800" dirty="0"/>
              <a:t>包含它的主文件即</a:t>
            </a:r>
            <a:r>
              <a:rPr lang="zh-CN" altLang="en-US" sz="1800" dirty="0" smtClean="0"/>
              <a:t>可</a:t>
            </a:r>
            <a:endParaRPr lang="en-US" altLang="zh-CN" sz="1800" dirty="0" smtClean="0"/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643820"/>
                </a:solidFill>
                <a:latin typeface="Menlo-Regular"/>
              </a:rPr>
              <a:t>#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import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&lt;Foundation/Foundation.h&gt;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的存储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可以将</a:t>
            </a:r>
            <a:r>
              <a:rPr lang="en-US" altLang="zh-CN" sz="17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存储到一个文件中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HT" sz="18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zh-CHT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HT" altLang="en-US" sz="18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HT" sz="1800" dirty="0">
                <a:solidFill>
                  <a:srgbClr val="000000"/>
                </a:solidFill>
                <a:latin typeface="Menlo-Regular"/>
              </a:rPr>
              <a:t>str = </a:t>
            </a:r>
            <a:r>
              <a:rPr lang="en-US" altLang="zh-CHT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HT" altLang="en-US" sz="1800" dirty="0">
                <a:solidFill>
                  <a:srgbClr val="C41A16"/>
                </a:solidFill>
                <a:latin typeface="STHeitiSC-Light"/>
              </a:rPr>
              <a:t>哇哈哈哈</a:t>
            </a:r>
            <a:r>
              <a:rPr lang="en-US" altLang="zh-CHT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HT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writeToFile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atomically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writeToURL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atomically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152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的大小写处理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*)uppercaseString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TW" altLang="en-US" sz="1800" dirty="0" smtClean="0"/>
              <a:t>全部</a:t>
            </a:r>
            <a:r>
              <a:rPr kumimoji="1" lang="zh-CN" altLang="en-US" sz="1800" dirty="0" smtClean="0"/>
              <a:t>字符</a:t>
            </a:r>
            <a:r>
              <a:rPr kumimoji="1" lang="zh-TW" altLang="en-US" sz="1800" dirty="0" smtClean="0"/>
              <a:t>转为</a:t>
            </a:r>
            <a:r>
              <a:rPr kumimoji="1" lang="zh-TW" altLang="en-US" sz="1800" dirty="0"/>
              <a:t>大写</a:t>
            </a:r>
            <a:r>
              <a:rPr kumimoji="1" lang="zh-TW" altLang="en-US" sz="1800" dirty="0" smtClean="0"/>
              <a:t>字母</a:t>
            </a:r>
            <a:endParaRPr kumimoji="1" lang="en-US" altLang="zh-TW" sz="1800" dirty="0" smtClean="0"/>
          </a:p>
          <a:p>
            <a:endParaRPr kumimoji="1" lang="zh-TW" altLang="en-US" sz="1800" dirty="0"/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kumimoji="1" lang="en-US" altLang="zh-TW" sz="1800" dirty="0" smtClean="0"/>
              <a:t>lowercaseString</a:t>
            </a:r>
            <a:endParaRPr kumimoji="1" lang="en-US" altLang="zh-TW" sz="1800" dirty="0"/>
          </a:p>
          <a:p>
            <a:pPr>
              <a:buFont typeface="Wingdings" charset="2"/>
              <a:buChar char="Ø"/>
            </a:pPr>
            <a:r>
              <a:rPr kumimoji="1" lang="zh-TW" altLang="en-US" sz="1800" dirty="0" smtClean="0"/>
              <a:t>全部</a:t>
            </a:r>
            <a:r>
              <a:rPr kumimoji="1" lang="zh-CN" altLang="en-US" sz="1800" dirty="0"/>
              <a:t>字符</a:t>
            </a:r>
            <a:r>
              <a:rPr kumimoji="1" lang="zh-TW" altLang="en-US" sz="1800" dirty="0" smtClean="0"/>
              <a:t>转为</a:t>
            </a:r>
            <a:r>
              <a:rPr kumimoji="1" lang="zh-TW" altLang="en-US" sz="1800" dirty="0"/>
              <a:t>小写</a:t>
            </a:r>
            <a:r>
              <a:rPr kumimoji="1" lang="zh-TW" altLang="en-US" sz="1800" dirty="0" smtClean="0"/>
              <a:t>字母</a:t>
            </a:r>
            <a:endParaRPr kumimoji="1" lang="en-US" altLang="zh-TW" sz="1800" dirty="0" smtClean="0"/>
          </a:p>
          <a:p>
            <a:endParaRPr kumimoji="1" lang="zh-TW" altLang="en-US" sz="1800" dirty="0"/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kumimoji="1" lang="en-US" altLang="zh-TW" sz="1800" dirty="0" smtClean="0"/>
              <a:t>capitalizedString</a:t>
            </a:r>
            <a:endParaRPr kumimoji="1" lang="en-US" altLang="zh-TW" sz="1800" dirty="0"/>
          </a:p>
          <a:p>
            <a:pPr>
              <a:buFont typeface="Wingdings" charset="2"/>
              <a:buChar char="Ø"/>
            </a:pPr>
            <a:r>
              <a:rPr kumimoji="1" lang="zh-TW" altLang="en-US" sz="1800" dirty="0"/>
              <a:t>首字母变大写，其他字母都变小写</a:t>
            </a:r>
          </a:p>
        </p:txBody>
      </p:sp>
    </p:spTree>
    <p:extLst>
      <p:ext uri="{BB962C8B-B14F-4D97-AF65-F5344CB8AC3E}">
        <p14:creationId xmlns:p14="http://schemas.microsoft.com/office/powerpoint/2010/main" val="158681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的比较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)isEqualToString:(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*)aString;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it-IT" sz="1800" dirty="0" smtClean="0"/>
              <a:t>两个</a:t>
            </a:r>
            <a:r>
              <a:rPr lang="zh-CN" altLang="it-IT" sz="1800" dirty="0">
                <a:solidFill>
                  <a:srgbClr val="FF0000"/>
                </a:solidFill>
              </a:rPr>
              <a:t>字符串的</a:t>
            </a:r>
            <a:r>
              <a:rPr lang="zh-CN" altLang="it-IT" sz="1800" dirty="0" smtClean="0">
                <a:solidFill>
                  <a:srgbClr val="FF0000"/>
                </a:solidFill>
              </a:rPr>
              <a:t>内容</a:t>
            </a:r>
            <a:r>
              <a:rPr lang="zh-CN" altLang="it-IT" sz="1800" dirty="0" smtClean="0"/>
              <a:t>相同就返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it-IT" altLang="zh-CN" sz="1800" dirty="0" smtClean="0"/>
              <a:t>,</a:t>
            </a:r>
            <a:r>
              <a:rPr lang="zh-CN" altLang="en-US" sz="1800" dirty="0" smtClean="0"/>
              <a:t> 否则</a:t>
            </a:r>
            <a:r>
              <a:rPr lang="zh-CN" altLang="it-IT" sz="1800" dirty="0" smtClean="0"/>
              <a:t>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AA0D91"/>
                </a:solidFill>
                <a:latin typeface="Menlo-Regular"/>
              </a:rPr>
              <a:t>NO</a:t>
            </a:r>
          </a:p>
          <a:p>
            <a:pPr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)compare:(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这个方法可以用来比较两个字符串内容的大小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比较方法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逐个字符地进行比较</a:t>
            </a:r>
            <a:r>
              <a:rPr lang="en-US" altLang="zh-CN" sz="1800" dirty="0" smtClean="0"/>
              <a:t>ASCII</a:t>
            </a:r>
            <a:r>
              <a:rPr lang="zh-CN" altLang="en-US" sz="1800" dirty="0" smtClean="0"/>
              <a:t>值</a:t>
            </a:r>
            <a:r>
              <a:rPr lang="zh-CN" altLang="it-IT" sz="1800" dirty="0" smtClean="0"/>
              <a:t>，</a:t>
            </a:r>
            <a:r>
              <a:rPr lang="zh-CN" altLang="it-IT" sz="1800" dirty="0"/>
              <a:t>返回</a:t>
            </a:r>
            <a:r>
              <a:rPr lang="it-IT" altLang="zh-CN" sz="1800" dirty="0" smtClean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zh-CN" altLang="en-US" sz="1800" dirty="0" smtClean="0"/>
              <a:t>作为</a:t>
            </a:r>
            <a:r>
              <a:rPr lang="zh-CN" altLang="it-IT" sz="1800" dirty="0" smtClean="0"/>
              <a:t>比较结果</a:t>
            </a:r>
            <a:endParaRPr lang="it-IT" altLang="zh-CN" sz="1800" dirty="0"/>
          </a:p>
          <a:p>
            <a:pPr>
              <a:buFont typeface="Wingdings" charset="2"/>
              <a:buChar char="Ø"/>
              <a:defRPr/>
            </a:pP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zh-CN" altLang="it-IT" sz="1800" dirty="0" smtClean="0"/>
              <a:t>是一个枚举</a:t>
            </a:r>
            <a:r>
              <a:rPr lang="zh-CN" altLang="it-IT" sz="1800" dirty="0"/>
              <a:t>，有</a:t>
            </a:r>
            <a:r>
              <a:rPr lang="it-IT" altLang="zh-CN" sz="1800" dirty="0"/>
              <a:t>3</a:t>
            </a:r>
            <a:r>
              <a:rPr lang="zh-CN" altLang="it-IT" sz="1800" dirty="0"/>
              <a:t>个值</a:t>
            </a:r>
            <a:r>
              <a:rPr lang="it-IT" altLang="zh-CN" sz="1800" dirty="0"/>
              <a:t>: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it-IT" sz="1800" dirty="0" smtClean="0"/>
              <a:t>如果左侧</a:t>
            </a:r>
            <a:r>
              <a:rPr lang="zh-CN" altLang="en-US" sz="1800" dirty="0" smtClean="0"/>
              <a:t>   </a:t>
            </a:r>
            <a:r>
              <a:rPr lang="en-US" altLang="zh-CN" sz="1800" dirty="0"/>
              <a:t>&gt;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右侧</a:t>
            </a:r>
            <a:r>
              <a:rPr lang="it-IT" altLang="zh-CN" sz="1800" dirty="0"/>
              <a:t>,</a:t>
            </a:r>
            <a:r>
              <a:rPr lang="zh-CN" altLang="it-IT" sz="1800" dirty="0"/>
              <a:t>返回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NSOrderedDescending</a:t>
            </a:r>
            <a:r>
              <a:rPr lang="it-IT" altLang="zh-CN" sz="1800" dirty="0"/>
              <a:t>,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it-IT" sz="1800" dirty="0" smtClean="0"/>
              <a:t>如果左侧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 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&lt;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右侧</a:t>
            </a:r>
            <a:r>
              <a:rPr lang="it-IT" altLang="zh-CN" sz="1800" dirty="0"/>
              <a:t>,</a:t>
            </a:r>
            <a:r>
              <a:rPr lang="zh-CN" altLang="it-IT" sz="1800" dirty="0"/>
              <a:t>返回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NSOrderedAscending</a:t>
            </a:r>
            <a:r>
              <a:rPr lang="it-IT" altLang="zh-CN" sz="1800" dirty="0"/>
              <a:t>,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it-IT" sz="1800" dirty="0"/>
              <a:t>左侧</a:t>
            </a:r>
            <a:r>
              <a:rPr lang="zh-CN" altLang="en-US" sz="1800" dirty="0"/>
              <a:t> </a:t>
            </a:r>
            <a:r>
              <a:rPr lang="zh-CN" altLang="it-IT" sz="1800" dirty="0"/>
              <a:t> 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 </a:t>
            </a:r>
            <a:r>
              <a:rPr lang="zh-CN" altLang="it-IT" sz="1800" dirty="0"/>
              <a:t>右侧</a:t>
            </a:r>
            <a:r>
              <a:rPr lang="zh-CN" altLang="it-IT" sz="1800" dirty="0" smtClean="0"/>
              <a:t>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NSOrderedSame</a:t>
            </a:r>
          </a:p>
          <a:p>
            <a:pPr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altLang="zh-CN" sz="1800" dirty="0"/>
              <a:t> caseInsensitiveCompare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it-IT" sz="1800" dirty="0" smtClean="0"/>
              <a:t>忽</a:t>
            </a:r>
            <a:r>
              <a:rPr lang="zh-CN" altLang="it-IT" sz="1800" dirty="0"/>
              <a:t>略大小写进行比较，返回值与</a:t>
            </a:r>
            <a:r>
              <a:rPr lang="it-IT" altLang="zh-CN" sz="1800" dirty="0"/>
              <a:t>compare:</a:t>
            </a:r>
            <a:r>
              <a:rPr lang="zh-CN" altLang="it-IT" sz="1800" dirty="0"/>
              <a:t>一致</a:t>
            </a:r>
          </a:p>
          <a:p>
            <a:pPr>
              <a:defRPr/>
            </a:pPr>
            <a:endParaRPr lang="zh-CN" altLang="it-IT" sz="1800" dirty="0"/>
          </a:p>
          <a:p>
            <a:pPr>
              <a:defRPr/>
            </a:pPr>
            <a:endParaRPr lang="zh-CN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2983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的搜索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)hasPrefix:(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是否以</a:t>
            </a:r>
            <a:r>
              <a:rPr lang="en-US" altLang="zh-CN" sz="1800" dirty="0"/>
              <a:t>aString</a:t>
            </a:r>
            <a:r>
              <a:rPr lang="zh-CN" altLang="en-US" sz="1800" dirty="0" smtClean="0"/>
              <a:t>开头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)hasSuffix:(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是否以</a:t>
            </a:r>
            <a:r>
              <a:rPr lang="en-US" altLang="zh-CN" sz="1800" dirty="0"/>
              <a:t>aString</a:t>
            </a:r>
            <a:r>
              <a:rPr lang="zh-CN" altLang="en-US" sz="1800" dirty="0"/>
              <a:t>结</a:t>
            </a:r>
            <a:r>
              <a:rPr lang="zh-CN" altLang="en-US" sz="1800" dirty="0" smtClean="0"/>
              <a:t>尾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)rangeOfString:(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用来检查字符串内容中是否</a:t>
            </a:r>
            <a:r>
              <a:rPr lang="zh-CN" altLang="en-US" sz="1800" dirty="0"/>
              <a:t>包含了</a:t>
            </a:r>
            <a:r>
              <a:rPr lang="en-US" altLang="zh-CN" sz="1800" dirty="0" smtClean="0"/>
              <a:t>aString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包含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就返</a:t>
            </a:r>
            <a:r>
              <a:rPr lang="zh-CN" altLang="en-US" sz="1800" dirty="0"/>
              <a:t>回</a:t>
            </a:r>
            <a:r>
              <a:rPr lang="en-US" altLang="zh-CN" sz="1800" dirty="0" smtClean="0"/>
              <a:t>aString</a:t>
            </a:r>
            <a:r>
              <a:rPr lang="zh-CN" altLang="en-US" sz="1800" dirty="0" smtClean="0"/>
              <a:t>的范围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不包含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800" dirty="0"/>
              <a:t>的</a:t>
            </a:r>
            <a:r>
              <a:rPr lang="en-US" altLang="zh-CN" sz="1800" dirty="0"/>
              <a:t>location</a:t>
            </a:r>
            <a:r>
              <a:rPr lang="zh-CN" altLang="en-US" sz="1800" dirty="0" smtClean="0"/>
              <a:t>为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NSNotFound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length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915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NSRange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Foundation</a:t>
            </a:r>
            <a:r>
              <a:rPr lang="zh-CN" altLang="en-US" sz="1600" dirty="0" smtClean="0"/>
              <a:t>框架中比较常用的结构体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它的定义如下</a:t>
            </a:r>
            <a:r>
              <a:rPr lang="en-US" altLang="zh-CN" sz="1600" dirty="0" smtClean="0"/>
              <a:t>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_NSRange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location;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length;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 NSRange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NSUInteger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的定义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NSUInteger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用</a:t>
            </a:r>
            <a:r>
              <a:rPr lang="zh-CN" altLang="en-US" sz="1600" dirty="0"/>
              <a:t>来表示事物的一个范围</a:t>
            </a:r>
            <a:r>
              <a:rPr lang="en-US" altLang="zh-CN" sz="1600" dirty="0"/>
              <a:t>,</a:t>
            </a:r>
            <a:r>
              <a:rPr lang="zh-CN" altLang="en-US" sz="1600" dirty="0"/>
              <a:t>通常是字符串里的字符范围或者数组</a:t>
            </a:r>
            <a:r>
              <a:rPr lang="zh-CN" altLang="en-US" sz="1600" dirty="0" smtClean="0"/>
              <a:t>里的元素范围</a:t>
            </a:r>
            <a:endParaRPr lang="en-US" altLang="zh-CN" sz="1600" dirty="0" smtClean="0"/>
          </a:p>
          <a:p>
            <a:pPr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有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个成员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/>
              <a:t>location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表示该范围</a:t>
            </a:r>
            <a:r>
              <a:rPr lang="zh-CN" altLang="en-US" sz="1600" dirty="0"/>
              <a:t>的起始位置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/>
              <a:t>length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表示该范围内的长度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600" dirty="0"/>
          </a:p>
          <a:p>
            <a:pPr>
              <a:defRPr/>
            </a:pPr>
            <a:r>
              <a:rPr lang="zh-CN" altLang="en-US" sz="1600" dirty="0" smtClean="0"/>
              <a:t>比如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@“I 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love 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iOS”</a:t>
            </a:r>
            <a:r>
              <a:rPr lang="zh-CN" altLang="en-US" sz="1600" dirty="0" smtClean="0"/>
              <a:t>中的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@“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iOS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”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用</a:t>
            </a:r>
            <a:r>
              <a:rPr lang="en-US" altLang="zh-CN" sz="1600" dirty="0"/>
              <a:t>location</a:t>
            </a:r>
            <a:r>
              <a:rPr lang="zh-CN" altLang="en-US" sz="1600" dirty="0"/>
              <a:t>为</a:t>
            </a:r>
            <a:r>
              <a:rPr lang="en-US" altLang="zh-CN" sz="1600" dirty="0"/>
              <a:t>7</a:t>
            </a:r>
            <a:r>
              <a:rPr lang="zh-CN" altLang="en-US" sz="1600" dirty="0"/>
              <a:t>，</a:t>
            </a:r>
            <a:r>
              <a:rPr lang="en-US" altLang="zh-CN" sz="1600" dirty="0"/>
              <a:t>length</a:t>
            </a:r>
            <a:r>
              <a:rPr lang="zh-CN" altLang="en-US" sz="1600" dirty="0"/>
              <a:t>为</a:t>
            </a:r>
            <a:r>
              <a:rPr lang="en-US" altLang="zh-CN" sz="1600" dirty="0"/>
              <a:t>3</a:t>
            </a:r>
            <a:r>
              <a:rPr lang="zh-CN" altLang="en-US" sz="1600" dirty="0"/>
              <a:t>的范围来表示</a:t>
            </a:r>
            <a:endParaRPr lang="en-US" altLang="zh-CN" sz="1600" dirty="0"/>
          </a:p>
          <a:p>
            <a:pPr>
              <a:defRPr/>
            </a:pPr>
            <a:endParaRPr lang="zh-CN" altLang="en-US" sz="1600" dirty="0"/>
          </a:p>
          <a:p>
            <a:pPr>
              <a:buFont typeface="Wingdings" charset="2"/>
              <a:buChar char="Ø"/>
              <a:defRPr/>
            </a:pPr>
            <a:endParaRPr lang="en-US" altLang="zh-CN" sz="1600" dirty="0"/>
          </a:p>
          <a:p>
            <a:pPr>
              <a:defRPr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7478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的截取和替换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*)substringFromIndex:(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)from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从</a:t>
            </a:r>
            <a:r>
              <a:rPr lang="zh-TW" altLang="en-US" sz="1800" dirty="0"/>
              <a:t>指定位置</a:t>
            </a:r>
            <a:r>
              <a:rPr lang="en-US" altLang="zh-CN" sz="1800" dirty="0"/>
              <a:t>from</a:t>
            </a:r>
            <a:r>
              <a:rPr lang="zh-TW" altLang="en-US" sz="1800" dirty="0"/>
              <a:t>开始</a:t>
            </a:r>
            <a:r>
              <a:rPr lang="en-US" altLang="zh-TW" sz="1800" dirty="0"/>
              <a:t>(</a:t>
            </a:r>
            <a:r>
              <a:rPr lang="zh-TW" altLang="en-US" sz="1800" dirty="0"/>
              <a:t>包括指定位置的字符</a:t>
            </a:r>
            <a:r>
              <a:rPr lang="en-US" altLang="zh-TW" sz="1800" dirty="0"/>
              <a:t>)</a:t>
            </a:r>
            <a:r>
              <a:rPr lang="zh-CN" altLang="en-US" sz="1800" dirty="0"/>
              <a:t>到</a:t>
            </a:r>
            <a:r>
              <a:rPr lang="zh-CN" altLang="en-US" sz="1800" dirty="0" smtClean="0"/>
              <a:t>尾部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*)substringToIndex:(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)to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TW" altLang="en-US" sz="1800" dirty="0" smtClean="0"/>
              <a:t>从</a:t>
            </a:r>
            <a:r>
              <a:rPr lang="zh-TW" altLang="en-US" sz="1800" dirty="0"/>
              <a:t>字符串的开头一直截取到指定的位置</a:t>
            </a:r>
            <a:r>
              <a:rPr lang="en-US" altLang="zh-CN" sz="1800" dirty="0"/>
              <a:t>to</a:t>
            </a:r>
            <a:r>
              <a:rPr lang="zh-TW" altLang="en-US" sz="1800" dirty="0"/>
              <a:t>，但不包括该位置的字</a:t>
            </a:r>
            <a:r>
              <a:rPr lang="zh-TW" altLang="en-US" sz="1800" dirty="0" smtClean="0"/>
              <a:t>符</a:t>
            </a:r>
            <a:endParaRPr lang="en-US" altLang="zh-TW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*)substringWithRange:(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TW" altLang="en-US" sz="1800" dirty="0" smtClean="0"/>
              <a:t>按照所给</a:t>
            </a:r>
            <a:r>
              <a:rPr lang="zh-TW" altLang="en-US" sz="1800" dirty="0"/>
              <a:t>出的</a:t>
            </a:r>
            <a:r>
              <a:rPr lang="en-US" altLang="zh-TW" sz="1800" dirty="0"/>
              <a:t>NSRange</a:t>
            </a:r>
            <a:r>
              <a:rPr lang="zh-TW" altLang="en-US" sz="1800" dirty="0"/>
              <a:t>从字符串中截取子</a:t>
            </a:r>
            <a:r>
              <a:rPr lang="zh-TW" altLang="en-US" sz="1800" dirty="0" smtClean="0"/>
              <a:t>串</a:t>
            </a:r>
            <a:endParaRPr lang="en-US" altLang="zh-TW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TW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*)stringByReplacingOccurrencesOfString:(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*)target withString:(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replacement;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replacement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target</a:t>
            </a:r>
            <a:endParaRPr lang="en-US" altLang="zh-TW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876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与路径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)isAbsolutePath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是否为绝对路径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*)lastPathComponent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得最后一个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目录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*)stringByDeletingLastPathComponent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删除最后一个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目录	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*)stringByAppendingPathComponent:(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在路径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的后面拼接一个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目录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也可以使用</a:t>
            </a:r>
            <a:r>
              <a:rPr lang="en-US" altLang="zh-CN" sz="1800" dirty="0" smtClean="0"/>
              <a:t>stringByAppendingString: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stringByAppendingFormat:</a:t>
            </a:r>
            <a:r>
              <a:rPr lang="zh-CN" altLang="en-US" sz="1800" dirty="0" smtClean="0"/>
              <a:t>拼接字符串内容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468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与文件拓展名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*)pathExtension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获</a:t>
            </a:r>
            <a:r>
              <a:rPr lang="zh-CN" altLang="en-US" sz="1800" dirty="0"/>
              <a:t>得</a:t>
            </a:r>
            <a:r>
              <a:rPr lang="zh-CN" altLang="en-US" sz="1800" dirty="0" smtClean="0"/>
              <a:t>拓展名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*)stringByDeletingPathExtension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删除</a:t>
            </a:r>
            <a:r>
              <a:rPr lang="zh-CN" altLang="en-US" sz="1800" dirty="0"/>
              <a:t>尾部的</a:t>
            </a:r>
            <a:r>
              <a:rPr lang="zh-CN" altLang="en-US" sz="1800" dirty="0" smtClean="0"/>
              <a:t>拓展名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tr-TR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*)stringByAppendingPathExtension:(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在尾部添加一个</a:t>
            </a:r>
            <a:r>
              <a:rPr lang="zh-CN" altLang="en-US" sz="1800" dirty="0"/>
              <a:t>拓展名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2824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的其他用法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)length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返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回字符串的长度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字符个数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	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unichar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)characterAtIndex:(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位置对应的字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符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转为基本数据类型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)doubleValue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)floatValue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intValue</a:t>
            </a: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*)UTF8String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转为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语言中的字符串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384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en-US" altLang="en-US" dirty="0" smtClean="0"/>
              <a:t>去除空格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去除所有的空格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stringByReplacingOccurrencesOfString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 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@""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去除首尾的空格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stringByTrimmingCharactersInSet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NSCharacterSet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whitespaceCharacterSet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]];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081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框架中的类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61942"/>
            <a:ext cx="8638256" cy="4708525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框架提供了非常多好用的类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比如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字符串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数组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字典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日期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数据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数字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框架中的类都是以</a:t>
            </a:r>
            <a:r>
              <a:rPr kumimoji="1" lang="en-US" altLang="zh-CN" sz="1600" dirty="0" smtClean="0"/>
              <a:t>NS</a:t>
            </a:r>
            <a:r>
              <a:rPr kumimoji="1" lang="zh-CN" altLang="en-US" sz="1600" dirty="0" smtClean="0"/>
              <a:t>为前缀</a:t>
            </a:r>
            <a:r>
              <a:rPr kumimoji="1" lang="en-US" altLang="zh-CN" sz="1600" dirty="0" smtClean="0"/>
              <a:t>(Next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的缩写</a:t>
            </a:r>
            <a:r>
              <a:rPr kumimoji="1"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乔布斯于</a:t>
            </a:r>
            <a:r>
              <a:rPr kumimoji="1" lang="en-US" altLang="zh-CN" sz="1600" dirty="0" smtClean="0"/>
              <a:t>1976</a:t>
            </a:r>
            <a:r>
              <a:rPr kumimoji="1" lang="zh-CN" altLang="en-US" sz="1600" dirty="0" smtClean="0"/>
              <a:t>年创立苹果公司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乔布斯于</a:t>
            </a:r>
            <a:r>
              <a:rPr kumimoji="1" lang="en-US" altLang="zh-CN" sz="1600" dirty="0" smtClean="0"/>
              <a:t>1985</a:t>
            </a:r>
            <a:r>
              <a:rPr kumimoji="1" lang="zh-CN" altLang="en-US" sz="1600" dirty="0" smtClean="0"/>
              <a:t>年离开苹果公司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创立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开发了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操作系统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在开发</a:t>
            </a:r>
            <a:r>
              <a:rPr kumimoji="1" lang="en-US" altLang="zh-CN" sz="1600" dirty="0"/>
              <a:t>Next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Step</a:t>
            </a:r>
            <a:r>
              <a:rPr kumimoji="1" lang="zh-CN" altLang="en-US" sz="1600" dirty="0" smtClean="0"/>
              <a:t>操作系统过程中产生了</a:t>
            </a:r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1997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苹果公司收购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乔布斯重返苹果公司</a:t>
            </a:r>
            <a:r>
              <a:rPr kumimoji="1" lang="en-US" altLang="zh-CN" sz="1600" dirty="0" smtClean="0"/>
              <a:t>(Mac</a:t>
            </a:r>
            <a:r>
              <a:rPr kumimoji="1" lang="zh-CN" altLang="en-US" sz="1600" dirty="0" smtClean="0"/>
              <a:t>系统就是基于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2007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苹果公司发布了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(iOS</a:t>
            </a:r>
            <a:r>
              <a:rPr kumimoji="1" lang="zh-CN" altLang="en-US" sz="1600" dirty="0" smtClean="0"/>
              <a:t>系统基于</a:t>
            </a:r>
            <a:r>
              <a:rPr kumimoji="1" lang="en-US" altLang="zh-CN" sz="1600" dirty="0" smtClean="0"/>
              <a:t>Mac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)</a:t>
            </a:r>
          </a:p>
          <a:p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341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NSMutableString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的区别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里面的文字内容是不能进行修改的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里面的文字内容可以随时更改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能使用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的所有方法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18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的常用方法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)appendString:(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拼接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到最后面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)appendFormat:(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*)format,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拼接一段格式化字符串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到最后面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)deleteCharactersInRange:(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范围内的字符串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)insertString:(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 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)loc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loc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这个位置中插入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)replaceCharactersInRange:(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 withString:(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范围内的字符串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388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中的数组类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开发中建议尽量使用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替代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语言中的数组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latin typeface="Menlo-Regular"/>
              </a:rPr>
              <a:t>C</a:t>
            </a:r>
            <a:r>
              <a:rPr lang="zh-CN" altLang="en-US" sz="1800" dirty="0" smtClean="0">
                <a:latin typeface="Menlo-Regular"/>
              </a:rPr>
              <a:t>语言中数组的弊端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hu-HU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 array[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] = {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89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27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76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};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只能存放一种类型的数据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不能很方便地动态添加数组元素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不能很方便地动态删除数组元素</a:t>
            </a: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的使用注意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只能存放任意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并且是有顺序的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不能存储非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比如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enum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它是不可变的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一旦初始化完毕后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17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NSArray</a:t>
            </a:r>
            <a:r>
              <a:rPr kumimoji="1" lang="zh-CN" altLang="en-US" dirty="0"/>
              <a:t>的创建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常见的创建方式有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)arrayWithObjects:(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)firstObj,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)arrayWithArray:(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arrayWithContentsOfFile:(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arrayWithContentsOfURL:(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可以将一个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保存到文件中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)useAuxiliaryFile;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)atomically;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69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的检索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)count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取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集合元素个数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)index; 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位置对象的元素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)containsObject:(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)anObject; 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是否包含某一个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)lastObject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返回最后一个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/>
              <a:t>firstObject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返回最后一个元素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2644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的检索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)indexOfObject:(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查找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元素在数组中的位置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)indexOfObject:(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范围内查找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元素在数组中的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36359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什么是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</a:p>
          <a:p>
            <a:pPr>
              <a:buFont typeface="Wingdings" charset="2"/>
              <a:buChar char="Ø"/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顾名思义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是用来管理文件系统的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它可以用来进行常见的文件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文件夹操作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使用了单例模式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defaultManager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方法可以获得那个单例对象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defaultManager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242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的常见判断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)fileExistsAtPath:(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文件夹是否存在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)fileExistsAtPath:(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isDirectory:(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*)isDirectory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这个文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是否存在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isDirectory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代表是否为文件夹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)isReadableFileAtPath:(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是否可读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)isWritableFileAtPath:(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这个文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是否可写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)isDeletableFileAtPath:(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是否可删除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2149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的文件访问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*)attributesOfItemAtPath:(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文件夹的属性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*)subpathsAtPath:(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*)subpathsOfDirectoryAtPath:(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的所有子路径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*)contentsOfDirectoryAtPath:(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的当前子路径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*)contentsAtPath:(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获得文件内容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534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)copyItemAtPath:(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*)srcPath toPath:(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*)dstPath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拷贝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)moveItemAtPath:(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*)srcPath toPath:(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*)dstPath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移动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剪切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withIntermediateDirectories:(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)createIntermediates attributes:(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*)attributes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创建文件夹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854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不小心修改了系统文件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541"/>
            <a:ext cx="8638256" cy="60349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有时候会在不经意之间修改了系统自带的头文件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比如</a:t>
            </a:r>
            <a:r>
              <a:rPr kumimoji="1" lang="en-US" altLang="zh-CN" sz="1800" dirty="0" smtClean="0"/>
              <a:t>NSString.h,</a:t>
            </a:r>
            <a:r>
              <a:rPr kumimoji="1" lang="zh-CN" altLang="en-US" sz="1800" dirty="0" smtClean="0"/>
              <a:t> 这时会出现以下错误</a:t>
            </a:r>
            <a:r>
              <a:rPr kumimoji="1" lang="en-US" altLang="zh-CN" sz="1800" dirty="0" smtClean="0"/>
              <a:t>:</a:t>
            </a:r>
            <a:endParaRPr kumimoji="1" lang="en-US" altLang="zh-CN" sz="1800" dirty="0"/>
          </a:p>
        </p:txBody>
      </p:sp>
      <p:pic>
        <p:nvPicPr>
          <p:cNvPr id="3" name="图片 2" descr="QQ20140516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066267"/>
            <a:ext cx="8128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内容占位符 4"/>
          <p:cNvSpPr txBox="1">
            <a:spLocks/>
          </p:cNvSpPr>
          <p:nvPr/>
        </p:nvSpPr>
        <p:spPr>
          <a:xfrm>
            <a:off x="295325" y="3217064"/>
            <a:ext cx="8638256" cy="31475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解决方案很简单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只需要删除</a:t>
            </a:r>
            <a:r>
              <a:rPr kumimoji="1" lang="en-US" altLang="zh-CN" sz="1800" dirty="0" err="1" smtClean="0"/>
              <a:t>Xcode</a:t>
            </a:r>
            <a:r>
              <a:rPr kumimoji="1" lang="zh-CN" altLang="en-US" sz="1800" dirty="0" smtClean="0"/>
              <a:t>的缓存即可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缓存路径是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/Users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用户名</a:t>
            </a:r>
            <a:r>
              <a:rPr kumimoji="1" lang="en-US" altLang="zh-CN" sz="1800" dirty="0" smtClean="0"/>
              <a:t>/</a:t>
            </a:r>
            <a:r>
              <a:rPr kumimoji="1" lang="en-US" altLang="zh-CN" sz="1800" dirty="0"/>
              <a:t>Library/Developer/</a:t>
            </a:r>
            <a:r>
              <a:rPr kumimoji="1" lang="en-US" altLang="zh-CN" sz="1800" dirty="0" err="1"/>
              <a:t>Xcode</a:t>
            </a:r>
            <a:r>
              <a:rPr kumimoji="1" lang="en-US" altLang="zh-CN" sz="1800" dirty="0"/>
              <a:t>/</a:t>
            </a:r>
            <a:r>
              <a:rPr kumimoji="1" lang="en-US" altLang="zh-CN" sz="1800" dirty="0" err="1" smtClean="0"/>
              <a:t>DerivedData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默认情况下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这是一个隐藏文件夹</a:t>
            </a:r>
            <a:r>
              <a:rPr kumimoji="1" lang="en-US" altLang="zh-CN" sz="1800" dirty="0" smtClean="0"/>
              <a:t>)</a:t>
            </a:r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要想看到上述文件夹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必须在终端敲指令显示隐藏文件夹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指令如下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显示隐藏文件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defaults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write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com.apple.finder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AppleShowAllFiles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</a:t>
            </a:r>
            <a:r>
              <a:rPr kumimoji="1" lang="en-US" altLang="zh-CN" sz="1800" dirty="0" err="1" smtClean="0"/>
              <a:t>bool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true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隐藏隐藏文件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/>
              <a:t>defaults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write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com.apple.finder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AppleShowAllFiles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–</a:t>
            </a:r>
            <a:r>
              <a:rPr kumimoji="1" lang="en-US" altLang="zh-CN" sz="1800" dirty="0" err="1"/>
              <a:t>bool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kumimoji="1" lang="zh-CN" altLang="zh-CN" sz="1800" dirty="0" smtClean="0"/>
              <a:t>(</a:t>
            </a:r>
            <a:r>
              <a:rPr kumimoji="1" lang="zh-CN" altLang="en-US" sz="1800" dirty="0" smtClean="0"/>
              <a:t>输入指令后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一定要重新启动</a:t>
            </a:r>
            <a:r>
              <a:rPr kumimoji="1" lang="en-US" altLang="zh-CN" sz="1800" dirty="0" smtClean="0"/>
              <a:t>Finder)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370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withIntermediateDirectories:(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)createIntermediates attributes:(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*)attributes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创建文件夹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(createIntermediates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为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代表自动创建中间的文件夹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contents:(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*)data attributes:(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创建文件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7"/>
            <a:ext cx="5670240" cy="1727998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什么是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对象就代表一个字符串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文字内容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一般称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为字符串类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右图中的文字内容普遍都是用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来表示的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endParaRPr kumimoji="1" lang="en-US" altLang="zh-CN" sz="1800" dirty="0"/>
          </a:p>
        </p:txBody>
      </p:sp>
      <p:pic>
        <p:nvPicPr>
          <p:cNvPr id="3" name="图片 2" descr="IMG_04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20" y="1506246"/>
            <a:ext cx="2566780" cy="45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NSString</a:t>
            </a:r>
            <a:r>
              <a:rPr kumimoji="1" lang="zh-CN" altLang="en-US" sz="1800" dirty="0" smtClean="0"/>
              <a:t>的创建方式比较多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最直接的方式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这是常量字符串</a:t>
            </a:r>
            <a:r>
              <a:rPr kumimoji="1"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@"I'm in 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520it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格式化的方式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@"My age is %d"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alloc]</a:t>
            </a:r>
            <a:r>
              <a:rPr lang="zh-CN" altLang="en-US" sz="1800" dirty="0" smtClean="0">
                <a:solidFill>
                  <a:srgbClr val="2E0D6E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initWithFormat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@"My age is %d"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从文件中读取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中读取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506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从文件中读取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用来保存错误信息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*error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读取文件内容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stringWithContentsOfFile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@"/Users/mj/Desktop/test.txt"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:&amp;error];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如果有错误信息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读取失败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错误原因是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:%@"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[error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localizedDescription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altLang="zh-TW" sz="1800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{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如果没有错误信息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读取成功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文件内容是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:\n%@"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54358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中读取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用来保存错误信息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*error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创建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URL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路径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@"file:///Users/mj/Desktop/test.txt"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读取文件内容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stringWithContentsOfURL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:url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:&amp;error];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如果有错误信息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读取失败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错误原因是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:%@"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[error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localizedDescription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altLang="zh-TW" sz="1800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{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如果没有错误信息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读取成功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文件内容是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:\n%@"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17297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什么是</a:t>
            </a:r>
            <a:r>
              <a:rPr kumimoji="1" lang="en-US" altLang="zh-CN" sz="1800" dirty="0" smtClean="0"/>
              <a:t>URL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的全称是</a:t>
            </a:r>
            <a:r>
              <a:rPr lang="en-US" altLang="zh-CN" sz="1800" dirty="0"/>
              <a:t>Uniform Resource </a:t>
            </a:r>
            <a:r>
              <a:rPr lang="en-US" altLang="zh-CN" sz="1800" dirty="0" smtClean="0"/>
              <a:t>Locator(</a:t>
            </a:r>
            <a:r>
              <a:rPr lang="zh-CN" altLang="en-US" sz="1800" dirty="0"/>
              <a:t>统一资源定位符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URL</a:t>
            </a:r>
            <a:r>
              <a:rPr lang="zh-CN" altLang="en-US" sz="1800" dirty="0" smtClean="0"/>
              <a:t>是互联网上标准资源的地址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互联网</a:t>
            </a:r>
            <a:r>
              <a:rPr lang="zh-CN" altLang="en-US" sz="1800" dirty="0" smtClean="0"/>
              <a:t>上的每个资源都有一个</a:t>
            </a:r>
            <a:r>
              <a:rPr lang="zh-CN" altLang="en-US" sz="1800" dirty="0"/>
              <a:t>唯一的</a:t>
            </a:r>
            <a:r>
              <a:rPr lang="en-US" altLang="zh-CN" sz="1800" dirty="0"/>
              <a:t>URL</a:t>
            </a:r>
            <a:r>
              <a:rPr lang="zh-CN" altLang="en-US" sz="1800" dirty="0"/>
              <a:t>，它</a:t>
            </a:r>
            <a:r>
              <a:rPr lang="zh-CN" altLang="en-US" sz="1800" dirty="0" smtClean="0"/>
              <a:t>包含的信息指出资源的位置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根据一个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就能找到唯一的一个资源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的格式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基本</a:t>
            </a:r>
            <a:r>
              <a:rPr lang="en-US" altLang="zh-CN" sz="1800" dirty="0"/>
              <a:t>URL</a:t>
            </a:r>
            <a:r>
              <a:rPr lang="zh-CN" altLang="en-US" sz="1800" dirty="0" smtClean="0"/>
              <a:t>包含协议、主机域名（</a:t>
            </a:r>
            <a:r>
              <a:rPr lang="zh-CN" altLang="en-US" sz="1800" dirty="0"/>
              <a:t>服务器名称</a:t>
            </a:r>
            <a:r>
              <a:rPr lang="en-US" altLang="zh-CN" sz="1800" dirty="0" smtClean="0"/>
              <a:t>\IP</a:t>
            </a:r>
            <a:r>
              <a:rPr lang="zh-CN" altLang="en-US" sz="1800" dirty="0"/>
              <a:t>地址）、</a:t>
            </a:r>
            <a:r>
              <a:rPr lang="zh-CN" altLang="en-US" sz="1800" dirty="0" smtClean="0"/>
              <a:t>路径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举例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>
                <a:hlinkClick r:id="rId3"/>
              </a:rPr>
              <a:t>http:</a:t>
            </a:r>
            <a:r>
              <a:rPr kumimoji="1" lang="en-US" altLang="zh-CN" sz="1800" dirty="0" smtClean="0">
                <a:hlinkClick r:id="rId3"/>
              </a:rPr>
              <a:t>//www.</a:t>
            </a:r>
            <a:r>
              <a:rPr kumimoji="1" lang="en-US" altLang="zh-CN" sz="1800" dirty="0" smtClean="0">
                <a:hlinkClick r:id="rId3"/>
              </a:rPr>
              <a:t>520it.com/</a:t>
            </a:r>
            <a:r>
              <a:rPr kumimoji="1" lang="en-US" altLang="zh-CN" sz="1800" dirty="0">
                <a:hlinkClick r:id="rId3"/>
              </a:rPr>
              <a:t>ios/images/content_25.</a:t>
            </a:r>
            <a:r>
              <a:rPr kumimoji="1" lang="en-US" altLang="zh-CN" sz="1800" dirty="0" smtClean="0">
                <a:hlinkClick r:id="rId3"/>
              </a:rPr>
              <a:t>jpg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可以简单认为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==</a:t>
            </a:r>
            <a:r>
              <a:rPr kumimoji="1" lang="zh-CN" altLang="en-US" sz="1800" dirty="0" smtClean="0"/>
              <a:t> 协议头</a:t>
            </a:r>
            <a:r>
              <a:rPr kumimoji="1" lang="en-US" altLang="zh-CN" sz="1800" dirty="0" smtClean="0"/>
              <a:t>://</a:t>
            </a:r>
            <a:r>
              <a:rPr kumimoji="1" lang="zh-CN" altLang="en-US" sz="1800" dirty="0" smtClean="0"/>
              <a:t>主机域名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路径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常见的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协议头</a:t>
            </a:r>
            <a:r>
              <a:rPr kumimoji="1" lang="en-US" altLang="zh-CN" sz="1800" dirty="0" smtClean="0"/>
              <a:t>(URL</a:t>
            </a:r>
            <a:r>
              <a:rPr kumimoji="1" lang="zh-CN" altLang="en-US" sz="1800" dirty="0" smtClean="0"/>
              <a:t>类型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http\https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超文本传输协议资源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网络资源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ftp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文件传输协议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file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lang="zh-CN" altLang="en-US" sz="1800" dirty="0" smtClean="0"/>
              <a:t>本地电脑的</a:t>
            </a:r>
            <a:r>
              <a:rPr lang="zh-CN" altLang="en-US" sz="1800" dirty="0"/>
              <a:t>文件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6818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传入完整的字符串创建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@"file:///Users/mj/Desktop/str.txt"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通过文件路径创建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默认就是</a:t>
            </a:r>
            <a:r>
              <a:rPr kumimoji="1" lang="en-US" altLang="zh-CN" sz="1800" dirty="0" smtClean="0"/>
              <a:t>file</a:t>
            </a:r>
            <a:r>
              <a:rPr kumimoji="1" lang="zh-CN" altLang="en-US" sz="1800" dirty="0" smtClean="0"/>
              <a:t>协议的</a:t>
            </a:r>
            <a:r>
              <a:rPr kumimoji="1"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fileURLWithPath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4694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2367</Words>
  <Application>Microsoft Macintosh PowerPoint</Application>
  <PresentationFormat>全屏显示(4:3)</PresentationFormat>
  <Paragraphs>385</Paragraphs>
  <Slides>30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Foundation框架</vt:lpstr>
      <vt:lpstr>Foundation框架中的类</vt:lpstr>
      <vt:lpstr>不小心修改了系统文件</vt:lpstr>
      <vt:lpstr>NSString</vt:lpstr>
      <vt:lpstr>NSString的创建</vt:lpstr>
      <vt:lpstr>NSString的创建</vt:lpstr>
      <vt:lpstr>NSString的创建</vt:lpstr>
      <vt:lpstr>URL</vt:lpstr>
      <vt:lpstr>URL的创建</vt:lpstr>
      <vt:lpstr>NSString的存储</vt:lpstr>
      <vt:lpstr>NSString的大小写处理</vt:lpstr>
      <vt:lpstr>NSString的比较</vt:lpstr>
      <vt:lpstr>NSString的搜索</vt:lpstr>
      <vt:lpstr>NSRange</vt:lpstr>
      <vt:lpstr>NSString的截取和替换</vt:lpstr>
      <vt:lpstr>NSString与路径</vt:lpstr>
      <vt:lpstr>NSString与文件拓展名</vt:lpstr>
      <vt:lpstr>NSString的其他用法</vt:lpstr>
      <vt:lpstr>NSString去除空格</vt:lpstr>
      <vt:lpstr>NSMutableString</vt:lpstr>
      <vt:lpstr>NSMutableString的常用方法</vt:lpstr>
      <vt:lpstr>NSArray</vt:lpstr>
      <vt:lpstr>NSArray的创建</vt:lpstr>
      <vt:lpstr>NSArray的检索</vt:lpstr>
      <vt:lpstr>NSArray的检索</vt:lpstr>
      <vt:lpstr>NSFileManager</vt:lpstr>
      <vt:lpstr>NSFileManager的常见判断</vt:lpstr>
      <vt:lpstr>NSFileManager的文件访问</vt:lpstr>
      <vt:lpstr>NSFileManager的文件操作</vt:lpstr>
      <vt:lpstr>NSFileManager的文件操作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SK SK</cp:lastModifiedBy>
  <cp:revision>856</cp:revision>
  <dcterms:created xsi:type="dcterms:W3CDTF">2013-07-22T07:36:09Z</dcterms:created>
  <dcterms:modified xsi:type="dcterms:W3CDTF">2015-08-01T08:19:36Z</dcterms:modified>
</cp:coreProperties>
</file>