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92" r:id="rId2"/>
    <p:sldId id="293" r:id="rId3"/>
    <p:sldId id="326" r:id="rId4"/>
    <p:sldId id="327" r:id="rId5"/>
    <p:sldId id="294" r:id="rId6"/>
    <p:sldId id="295" r:id="rId7"/>
    <p:sldId id="297" r:id="rId8"/>
    <p:sldId id="296" r:id="rId9"/>
    <p:sldId id="298" r:id="rId10"/>
    <p:sldId id="321" r:id="rId11"/>
    <p:sldId id="322" r:id="rId12"/>
    <p:sldId id="323" r:id="rId13"/>
    <p:sldId id="324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25" r:id="rId33"/>
    <p:sldId id="328" r:id="rId34"/>
    <p:sldId id="318" r:id="rId35"/>
    <p:sldId id="317" r:id="rId36"/>
    <p:sldId id="319" r:id="rId37"/>
    <p:sldId id="32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326"/>
            <p14:sldId id="327"/>
          </p14:sldIdLst>
        </p14:section>
        <p14:section name="方案" id="{A7420698-4412-F54F-A786-B6BF9D256C59}">
          <p14:sldIdLst>
            <p14:sldId id="294"/>
            <p14:sldId id="295"/>
            <p14:sldId id="297"/>
            <p14:sldId id="296"/>
            <p14:sldId id="298"/>
            <p14:sldId id="321"/>
            <p14:sldId id="322"/>
            <p14:sldId id="323"/>
          </p14:sldIdLst>
        </p14:section>
        <p14:section name="队列组" id="{1F795924-08B5-C74A-AE18-AF4955D19AF2}">
          <p14:sldIdLst>
            <p14:sldId id="324"/>
          </p14:sldIdLst>
        </p14:section>
        <p14:section name="线程同步" id="{AFB52082-6D1A-7641-924B-C28A0E79C7D0}">
          <p14:sldIdLst>
            <p14:sldId id="299"/>
            <p14:sldId id="300"/>
            <p14:sldId id="301"/>
            <p14:sldId id="302"/>
            <p14:sldId id="303"/>
          </p14:sldIdLst>
        </p14:section>
        <p14:section name="线程同步方案" id="{E4773F28-5CE0-D34B-BE9F-AC5A04D63097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25"/>
            <p14:sldId id="328"/>
          </p14:sldIdLst>
        </p14:section>
        <p14:section name="atomic" id="{759273C4-687B-CB49-9EA9-956B2B0FE259}">
          <p14:sldIdLst>
            <p14:sldId id="318"/>
          </p14:sldIdLst>
        </p14:section>
        <p14:section name="读写安全" id="{2658466C-8629-1840-B191-45E7568D8C65}">
          <p14:sldIdLst>
            <p14:sldId id="317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328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Relationship Id="rId4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=""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=""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=""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=""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=""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=""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=""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=""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step.org/resources/downloads.ph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pple/swift-corelibs-libdispatc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多线程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主线程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主队列</a:t>
            </a:r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82129" y="2137558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38149" y="2763838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sync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82129" y="3401994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66633" y="2219201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760087" y="1603169"/>
            <a:ext cx="1812230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viewDidLoad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56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0207210" y="1650671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子线程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串行队列</a:t>
            </a:r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71630" y="1603169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block0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083877" y="1684812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block1</a:t>
            </a:r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04726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串行队列</a:t>
            </a:r>
          </a:p>
        </p:txBody>
      </p:sp>
    </p:spTree>
    <p:extLst>
      <p:ext uri="{BB962C8B-B14F-4D97-AF65-F5344CB8AC3E}">
        <p14:creationId xmlns:p14="http://schemas.microsoft.com/office/powerpoint/2010/main" val="100125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子线程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并发队列</a:t>
            </a:r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71630" y="1603169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block0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71630" y="2219201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1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队列组的使用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0005" y="1238067"/>
            <a:ext cx="11806754" cy="117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思考：如何用</a:t>
            </a:r>
            <a:r>
              <a:rPr lang="en-US" altLang="zh-CN" sz="1600"/>
              <a:t>gcd</a:t>
            </a:r>
            <a:r>
              <a:rPr lang="zh-CN" altLang="en-US" sz="1600"/>
              <a:t>实现以下功能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异步并发执行任务</a:t>
            </a:r>
            <a:r>
              <a:rPr lang="en-US" altLang="zh-CN" sz="1600"/>
              <a:t>1</a:t>
            </a:r>
            <a:r>
              <a:rPr lang="zh-CN" altLang="en-US" sz="1600"/>
              <a:t>、任务</a:t>
            </a:r>
            <a:r>
              <a:rPr lang="en-US" altLang="zh-CN" sz="1600"/>
              <a:t>2</a:t>
            </a:r>
          </a:p>
          <a:p>
            <a:pPr>
              <a:buFont typeface="Wingdings" charset="2"/>
              <a:buChar char="p"/>
            </a:pPr>
            <a:r>
              <a:rPr lang="zh-CN" altLang="en-US" sz="1600"/>
              <a:t>等任务</a:t>
            </a:r>
            <a:r>
              <a:rPr lang="en-US" altLang="zh-CN" sz="1600"/>
              <a:t>1</a:t>
            </a:r>
            <a:r>
              <a:rPr lang="zh-CN" altLang="en-US" sz="1600"/>
              <a:t>、任务</a:t>
            </a:r>
            <a:r>
              <a:rPr lang="en-US" altLang="zh-CN" sz="1600"/>
              <a:t>2</a:t>
            </a:r>
            <a:r>
              <a:rPr lang="zh-CN" altLang="en-US" sz="1600"/>
              <a:t>都执行完毕后，再回到主线程执行任务</a:t>
            </a:r>
            <a:r>
              <a:rPr lang="en-US" altLang="zh-CN" sz="1600"/>
              <a:t>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92" y="2541045"/>
            <a:ext cx="10909300" cy="382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566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多线程的安全隐患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资源共享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/>
              <a:t>1</a:t>
            </a:r>
            <a:r>
              <a:rPr lang="zh-CN" altLang="en-US" sz="1600"/>
              <a:t>块资源可能会被多个线程共享，也就是</a:t>
            </a:r>
            <a:r>
              <a:rPr lang="zh-CN" altLang="en-US" sz="1600">
                <a:solidFill>
                  <a:srgbClr val="FF0000"/>
                </a:solidFill>
              </a:rPr>
              <a:t>多个线程可能会访问同一块资源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比如多个线程访问同一个对象</a:t>
            </a:r>
            <a:r>
              <a:rPr lang="zh-CN" altLang="zh-CN" sz="1600"/>
              <a:t>、</a:t>
            </a:r>
            <a:r>
              <a:rPr lang="zh-CN" altLang="en-US" sz="1600"/>
              <a:t>同一个变量、同一个文件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当多个线程访问同一块资源时，很容易引发</a:t>
            </a:r>
            <a:r>
              <a:rPr lang="zh-CN" altLang="en-US" sz="1600">
                <a:solidFill>
                  <a:srgbClr val="FF0000"/>
                </a:solidFill>
              </a:rPr>
              <a:t>数据错乱和数据安全</a:t>
            </a:r>
            <a:r>
              <a:rPr lang="zh-CN" altLang="en-US" sz="1600"/>
              <a:t>问题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1617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多线程安全隐患示例</a:t>
            </a:r>
            <a:r>
              <a:rPr kumimoji="1" lang="en-US" altLang="zh-CN"/>
              <a:t>01</a:t>
            </a:r>
            <a:r>
              <a:rPr kumimoji="1" lang="zh-CN" altLang="en-US"/>
              <a:t> </a:t>
            </a:r>
            <a:r>
              <a:rPr kumimoji="1" lang="mr-IN" altLang="zh-CN"/>
              <a:t>–</a:t>
            </a:r>
            <a:r>
              <a:rPr kumimoji="1" lang="zh-CN" altLang="en-US"/>
              <a:t> 存钱取钱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4779725" y="1904948"/>
            <a:ext cx="1498432" cy="3852609"/>
            <a:chOff x="3767926" y="1940574"/>
            <a:chExt cx="1498432" cy="3852609"/>
          </a:xfrm>
          <a:solidFill>
            <a:schemeClr val="accent4"/>
          </a:solidFill>
        </p:grpSpPr>
        <p:sp>
          <p:nvSpPr>
            <p:cNvPr id="6" name="矩形 5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余额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86356" y="2526430"/>
              <a:ext cx="652743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chemeClr val="bg1"/>
                  </a:solidFill>
                </a:rPr>
                <a:t>1000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线箭头连接符 8"/>
          <p:cNvCxnSpPr/>
          <p:nvPr/>
        </p:nvCxnSpPr>
        <p:spPr>
          <a:xfrm>
            <a:off x="1637707" y="1938641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14541" y="1473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2420025" y="1904948"/>
            <a:ext cx="1498432" cy="3852609"/>
            <a:chOff x="1422497" y="1940574"/>
            <a:chExt cx="1498432" cy="3852609"/>
          </a:xfrm>
          <a:solidFill>
            <a:srgbClr val="00B0F0"/>
          </a:solidFill>
        </p:grpSpPr>
        <p:sp>
          <p:nvSpPr>
            <p:cNvPr id="12" name="矩形 11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90960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B0F0"/>
                </a:solidFill>
              </a:rPr>
              <a:t>存钱</a:t>
            </a:r>
          </a:p>
        </p:txBody>
      </p:sp>
      <p:grpSp>
        <p:nvGrpSpPr>
          <p:cNvPr id="15" name="组 14"/>
          <p:cNvGrpSpPr/>
          <p:nvPr/>
        </p:nvGrpSpPr>
        <p:grpSpPr>
          <a:xfrm>
            <a:off x="7167615" y="1904948"/>
            <a:ext cx="1498432" cy="3852609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16" name="矩形 15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638550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/>
                </a:solidFill>
              </a:rPr>
              <a:t>取钱</a:t>
            </a:r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3918457" y="2746815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880294" y="25434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6278157" y="2964695"/>
            <a:ext cx="88945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9778" y="27852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05488" y="321206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1000+1000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>
            <a:off x="3918457" y="3417453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07848" y="3249257"/>
            <a:ext cx="67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>
                <a:solidFill>
                  <a:schemeClr val="bg1"/>
                </a:solidFill>
              </a:rPr>
              <a:t>2</a:t>
            </a:r>
            <a:r>
              <a:rPr kumimoji="1" lang="en-US" altLang="zh-CN">
                <a:solidFill>
                  <a:schemeClr val="bg1"/>
                </a:solidFill>
              </a:rPr>
              <a:t>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53138" y="380514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1000-500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6278157" y="4012191"/>
            <a:ext cx="86126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40977" y="38464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500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2370628" y="1904948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8728593" y="1904948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2369155" y="2739534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8728593" y="2913512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3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20" grpId="0"/>
      <p:bldP spid="22" grpId="0"/>
      <p:bldP spid="23" grpId="0"/>
      <p:bldP spid="25" grpId="0"/>
      <p:bldP spid="26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多线程安全隐患示例</a:t>
            </a:r>
            <a:r>
              <a:rPr kumimoji="1" lang="en-US" altLang="zh-CN"/>
              <a:t>02</a:t>
            </a:r>
            <a:r>
              <a:rPr kumimoji="1" lang="zh-CN" altLang="en-US"/>
              <a:t> </a:t>
            </a:r>
            <a:r>
              <a:rPr kumimoji="1" lang="mr-IN" altLang="zh-CN"/>
              <a:t>–</a:t>
            </a:r>
            <a:r>
              <a:rPr kumimoji="1" lang="zh-CN" altLang="en-US"/>
              <a:t> 卖票</a:t>
            </a:r>
          </a:p>
        </p:txBody>
      </p:sp>
      <p:grpSp>
        <p:nvGrpSpPr>
          <p:cNvPr id="33" name="组 32"/>
          <p:cNvGrpSpPr/>
          <p:nvPr/>
        </p:nvGrpSpPr>
        <p:grpSpPr>
          <a:xfrm>
            <a:off x="4815350" y="1904948"/>
            <a:ext cx="1498432" cy="3852609"/>
            <a:chOff x="3767926" y="1940574"/>
            <a:chExt cx="1498432" cy="3852609"/>
          </a:xfrm>
          <a:solidFill>
            <a:schemeClr val="accent4"/>
          </a:solidFill>
        </p:grpSpPr>
        <p:sp>
          <p:nvSpPr>
            <p:cNvPr id="34" name="矩形 33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票数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86356" y="2526430"/>
              <a:ext cx="652743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chemeClr val="bg1"/>
                  </a:solidFill>
                </a:rPr>
                <a:t>1000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直线箭头连接符 36"/>
          <p:cNvCxnSpPr/>
          <p:nvPr/>
        </p:nvCxnSpPr>
        <p:spPr>
          <a:xfrm>
            <a:off x="1673332" y="1938641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350166" y="1473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2455650" y="1904948"/>
            <a:ext cx="1498432" cy="3852609"/>
            <a:chOff x="1422497" y="1940574"/>
            <a:chExt cx="1498432" cy="3852609"/>
          </a:xfrm>
          <a:solidFill>
            <a:srgbClr val="00B0F0"/>
          </a:solidFill>
        </p:grpSpPr>
        <p:sp>
          <p:nvSpPr>
            <p:cNvPr id="40" name="矩形 39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926585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B0F0"/>
                </a:solidFill>
              </a:rPr>
              <a:t>卖票</a:t>
            </a:r>
          </a:p>
        </p:txBody>
      </p:sp>
      <p:grpSp>
        <p:nvGrpSpPr>
          <p:cNvPr id="43" name="组 42"/>
          <p:cNvGrpSpPr/>
          <p:nvPr/>
        </p:nvGrpSpPr>
        <p:grpSpPr>
          <a:xfrm>
            <a:off x="7203240" y="1904948"/>
            <a:ext cx="1498432" cy="3852609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44" name="矩形 43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7674175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/>
                </a:solidFill>
              </a:rPr>
              <a:t>卖票</a:t>
            </a:r>
          </a:p>
        </p:txBody>
      </p:sp>
      <p:cxnSp>
        <p:nvCxnSpPr>
          <p:cNvPr id="47" name="直线箭头连接符 46"/>
          <p:cNvCxnSpPr/>
          <p:nvPr/>
        </p:nvCxnSpPr>
        <p:spPr>
          <a:xfrm flipH="1">
            <a:off x="3954082" y="2746815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915919" y="25434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6313782" y="2964695"/>
            <a:ext cx="88945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635403" y="27852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740907" y="321206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-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1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>
            <a:off x="3954082" y="3417453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00557" y="3249257"/>
            <a:ext cx="55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>
                <a:solidFill>
                  <a:schemeClr val="bg1"/>
                </a:solidFill>
              </a:rPr>
              <a:t>9</a:t>
            </a:r>
            <a:r>
              <a:rPr kumimoji="1" lang="en-US" altLang="zh-CN">
                <a:solidFill>
                  <a:schemeClr val="bg1"/>
                </a:solidFill>
              </a:rPr>
              <a:t>99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474389" y="380514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-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1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6313782" y="4012191"/>
            <a:ext cx="86126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290873" y="38464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999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7" name="直线箭头连接符 56"/>
          <p:cNvCxnSpPr/>
          <p:nvPr/>
        </p:nvCxnSpPr>
        <p:spPr>
          <a:xfrm>
            <a:off x="2406253" y="1904948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8764218" y="1904948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2404780" y="2739534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8764218" y="2913512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  <p:bldP spid="46" grpId="0"/>
      <p:bldP spid="48" grpId="0"/>
      <p:bldP spid="50" grpId="0"/>
      <p:bldP spid="51" grpId="0"/>
      <p:bldP spid="53" grpId="0"/>
      <p:bldP spid="54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多线程安全隐患分析</a:t>
            </a:r>
          </a:p>
        </p:txBody>
      </p:sp>
      <p:pic>
        <p:nvPicPr>
          <p:cNvPr id="5" name="图片 4" descr="race-con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51" y="1549605"/>
            <a:ext cx="7289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多线程安全隐患的解决方案</a:t>
            </a:r>
          </a:p>
        </p:txBody>
      </p:sp>
      <p:pic>
        <p:nvPicPr>
          <p:cNvPr id="4" name="图片 3" descr="loc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24" y="1932024"/>
            <a:ext cx="7924800" cy="486410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882" y="1187533"/>
            <a:ext cx="9509128" cy="744491"/>
          </a:xfrm>
        </p:spPr>
        <p:txBody>
          <a:bodyPr>
            <a:normAutofit/>
          </a:bodyPr>
          <a:lstStyle/>
          <a:p>
            <a:r>
              <a:rPr lang="zh-CN" altLang="en-US"/>
              <a:t>解决方案：使用</a:t>
            </a:r>
            <a:r>
              <a:rPr lang="zh-CN" altLang="en-US">
                <a:solidFill>
                  <a:srgbClr val="FF0000"/>
                </a:solidFill>
              </a:rPr>
              <a:t>线程同步</a:t>
            </a:r>
            <a:r>
              <a:rPr lang="zh-CN" altLang="en-US"/>
              <a:t>技术（同步，就是协同步调，按预定的先后次序进行）</a:t>
            </a:r>
            <a:endParaRPr lang="en-US" altLang="zh-CN"/>
          </a:p>
          <a:p>
            <a:r>
              <a:rPr lang="zh-CN" altLang="en-US"/>
              <a:t>常见的线程同步技术是：加锁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70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iOS</a:t>
            </a:r>
            <a:r>
              <a:rPr kumimoji="1" lang="zh-CN" altLang="en-US"/>
              <a:t>中的线程同步方案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5515212" cy="3903950"/>
          </a:xfrm>
        </p:spPr>
        <p:txBody>
          <a:bodyPr/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endParaRPr lang="en-US" altLang="zh-CN" sz="1600"/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dispatch_semaphore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dispatch_queue(DISPATCH_QUEUE_SERIAL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)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</a:p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6088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2923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你理解的多线程？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的多线程方案有哪几种？你更倾向于哪一种？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你在项目中用过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的队列类型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说一下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OperationQueue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的区别，以及各自的优势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线程安全的处理手段有哪些？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你了解的锁有哪些？在你回答基础上进行二次提问；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追问一：自旋和互斥对比？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追问二：使用以上锁需要注意哪些？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追问三：用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C/OC/C++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，任选其一，实现自旋或互斥？口述即可！</a:t>
            </a: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GNUstep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/>
              <a:t>GNUstep</a:t>
            </a:r>
            <a:r>
              <a:rPr lang="zh-CN" altLang="en-US" sz="1600"/>
              <a:t>是</a:t>
            </a:r>
            <a:r>
              <a:rPr lang="en-US" altLang="zh-CN" sz="1600"/>
              <a:t>GNU</a:t>
            </a:r>
            <a:r>
              <a:rPr lang="zh-CN" altLang="en-US" sz="1600"/>
              <a:t>计划的项目之一，它将</a:t>
            </a:r>
            <a:r>
              <a:rPr lang="en-US" altLang="zh-CN" sz="1600"/>
              <a:t>Cocoa</a:t>
            </a:r>
            <a:r>
              <a:rPr lang="zh-CN" altLang="en-US" sz="1600"/>
              <a:t>的</a:t>
            </a:r>
            <a:r>
              <a:rPr lang="en-US" altLang="zh-CN" sz="1600"/>
              <a:t>OC</a:t>
            </a:r>
            <a:r>
              <a:rPr lang="zh-CN" altLang="en-US" sz="1600"/>
              <a:t>库重新开源实现了一遍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源码地址：</a:t>
            </a:r>
            <a:r>
              <a:rPr lang="en-US" altLang="zh-CN" sz="1600">
                <a:hlinkClick r:id="rId2"/>
              </a:rPr>
              <a:t>http://www.gnustep.org/resources/downloads.php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虽然</a:t>
            </a:r>
            <a:r>
              <a:rPr lang="en-US" altLang="zh-CN" sz="1600"/>
              <a:t>GNUstep</a:t>
            </a:r>
            <a:r>
              <a:rPr lang="zh-CN" altLang="en-US" sz="1600"/>
              <a:t>不是苹果官方源码，但还是具有一定的参考价值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6809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OSSpinLock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11866684" cy="120825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  <a:r>
              <a:rPr lang="zh-CN" altLang="en-US" sz="1600"/>
              <a:t>叫做</a:t>
            </a:r>
            <a:r>
              <a:rPr lang="en-US" altLang="zh-CN" sz="1600"/>
              <a:t>”</a:t>
            </a:r>
            <a:r>
              <a:rPr lang="zh-CN" altLang="en-US" sz="1600"/>
              <a:t>自旋锁</a:t>
            </a:r>
            <a:r>
              <a:rPr lang="en-US" altLang="zh-CN" sz="1600"/>
              <a:t>”</a:t>
            </a:r>
            <a:r>
              <a:rPr lang="zh-CN" altLang="en-US" sz="1600"/>
              <a:t>，等待锁的线程会处于忙等（</a:t>
            </a:r>
            <a:r>
              <a:rPr lang="en-US" altLang="zh-CN" sz="1600"/>
              <a:t>busy-wait</a:t>
            </a:r>
            <a:r>
              <a:rPr lang="zh-CN" altLang="en-US" sz="1600"/>
              <a:t>）状态，一直占用着</a:t>
            </a:r>
            <a:r>
              <a:rPr lang="en-US" altLang="zh-CN" sz="1600"/>
              <a:t>CPU</a:t>
            </a:r>
            <a:r>
              <a:rPr lang="zh-CN" altLang="en-US" sz="1600"/>
              <a:t>资源</a:t>
            </a:r>
            <a:endParaRPr lang="en-US" altLang="zh-CN" sz="1600"/>
          </a:p>
          <a:p>
            <a:r>
              <a:rPr lang="zh-CN" altLang="en-US" sz="1600"/>
              <a:t>目前已经不再安全，可能会出现优先级反转问题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如果等待锁的线程优先级较高，它会一直占用着</a:t>
            </a:r>
            <a:r>
              <a:rPr lang="en-US" altLang="zh-CN" sz="1600"/>
              <a:t>CPU</a:t>
            </a:r>
            <a:r>
              <a:rPr lang="zh-CN" altLang="en-US" sz="1600"/>
              <a:t>资源，优先级低的线程就无法释放锁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15" y="2576670"/>
            <a:ext cx="8788400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73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os_unfair_lock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840115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r>
              <a:rPr lang="zh-CN" altLang="en-US" sz="1600"/>
              <a:t>用于取代不安全的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  <a:r>
              <a:rPr lang="zh-CN" altLang="en-US" sz="1600"/>
              <a:t> ，从</a:t>
            </a:r>
            <a:r>
              <a:rPr lang="en-US" altLang="zh-CN" sz="1600"/>
              <a:t>iOS10</a:t>
            </a:r>
            <a:r>
              <a:rPr lang="zh-CN" altLang="en-US" sz="1600"/>
              <a:t>开始才支持</a:t>
            </a:r>
            <a:endParaRPr lang="en-US" altLang="zh-CN" sz="1600"/>
          </a:p>
          <a:p>
            <a:r>
              <a:rPr lang="zh-CN" altLang="en-US" sz="1600"/>
              <a:t>从底层调用看，等待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r>
              <a:rPr lang="zh-CN" altLang="en-US" sz="1600"/>
              <a:t>锁的线程会处于休眠状态，并非忙等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0" y="2208536"/>
            <a:ext cx="5511800" cy="2476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15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471980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叫做”互斥锁”，等待锁的线程会处于休眠状态</a:t>
            </a: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38" y="2066652"/>
            <a:ext cx="5663939" cy="1613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2" y="2066652"/>
            <a:ext cx="5770253" cy="3870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54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递归锁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65" y="1465200"/>
            <a:ext cx="7797800" cy="2146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292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条件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69" y="1358735"/>
            <a:ext cx="7315200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13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dispatch_semaphore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1315127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semaphore</a:t>
            </a:r>
            <a:r>
              <a:rPr lang="zh-CN" altLang="en-US" sz="1600"/>
              <a:t>叫做”信号量”</a:t>
            </a:r>
            <a:endParaRPr lang="en-US" altLang="zh-CN" sz="1600"/>
          </a:p>
          <a:p>
            <a:r>
              <a:rPr lang="zh-CN" altLang="en-US" sz="1600"/>
              <a:t>信号量的初始值，可以用来控制线程并发访问的最大数量</a:t>
            </a:r>
            <a:endParaRPr lang="en-US" altLang="zh-CN" sz="1600"/>
          </a:p>
          <a:p>
            <a:r>
              <a:rPr lang="zh-CN" altLang="en-US" sz="1600"/>
              <a:t>信号量的初始值为</a:t>
            </a:r>
            <a:r>
              <a:rPr lang="en-US" altLang="zh-CN" sz="1600"/>
              <a:t>1</a:t>
            </a:r>
            <a:r>
              <a:rPr lang="zh-CN" altLang="en-US" sz="1600"/>
              <a:t>，代表同时只允许</a:t>
            </a:r>
            <a:r>
              <a:rPr lang="en-US" altLang="zh-CN" sz="1600"/>
              <a:t>1</a:t>
            </a:r>
            <a:r>
              <a:rPr lang="zh-CN" altLang="en-US" sz="1600"/>
              <a:t>条线程访问资源，保证线程同步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84" y="3039810"/>
            <a:ext cx="847090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177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dispatch_queue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9"/>
            <a:ext cx="11866684" cy="412602"/>
          </a:xfrm>
        </p:spPr>
        <p:txBody>
          <a:bodyPr>
            <a:normAutofit/>
          </a:bodyPr>
          <a:lstStyle/>
          <a:p>
            <a:r>
              <a:rPr lang="zh-CN" altLang="en-US" sz="1600"/>
              <a:t>直接使用</a:t>
            </a:r>
            <a:r>
              <a:rPr lang="en-US" altLang="zh-CN" sz="1600"/>
              <a:t>GCD</a:t>
            </a:r>
            <a:r>
              <a:rPr lang="zh-CN" altLang="en-US" sz="1600"/>
              <a:t>的串行队列，也是可以实现线程同步的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96" y="1781027"/>
            <a:ext cx="10731500" cy="1358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107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NSLock</a:t>
            </a:r>
            <a:r>
              <a:rPr lang="zh-CN" altLang="en-US"/>
              <a:t>、</a:t>
            </a:r>
            <a:r>
              <a:rPr lang="en-US" altLang="zh-CN"/>
              <a:t>NSRecursiveLock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普通锁的封装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47" y="1732404"/>
            <a:ext cx="27813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11" y="1732404"/>
            <a:ext cx="5803900" cy="116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11" y="3030039"/>
            <a:ext cx="4940300" cy="78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61193" y="4109917"/>
            <a:ext cx="11866684" cy="36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  <a:r>
              <a:rPr lang="zh-CN" altLang="en-US" sz="1600"/>
              <a:t>也是对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递归锁的封装，</a:t>
            </a:r>
            <a:r>
              <a:rPr lang="en-US" altLang="zh-CN" sz="1600"/>
              <a:t>API</a:t>
            </a:r>
            <a:r>
              <a:rPr lang="zh-CN" altLang="en-US" sz="1600"/>
              <a:t>跟</a:t>
            </a:r>
            <a:r>
              <a:rPr lang="en-US" altLang="zh-CN" sz="1600"/>
              <a:t>NSLock</a:t>
            </a:r>
            <a:r>
              <a:rPr lang="zh-CN" altLang="en-US" sz="1600"/>
              <a:t>基本一致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7802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NSCondition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cont</a:t>
            </a:r>
            <a:r>
              <a:rPr lang="zh-CN" altLang="en-US" sz="1600"/>
              <a:t>的封装</a:t>
            </a:r>
            <a:endParaRPr lang="en-US" altLang="zh-CN" sz="1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84" y="1733524"/>
            <a:ext cx="6731000" cy="172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746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3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请问下面代码的打印结果是什么？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6" y="1722639"/>
            <a:ext cx="9588500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933" y="1722639"/>
            <a:ext cx="2247900" cy="124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343591" y="4699764"/>
            <a:ext cx="11501313" cy="12735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打印结果是：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performSelector:withObject:afterDelay: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的本质是往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中添加定时器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子线程默认没有启动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3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NSConditionLock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  <a:r>
              <a:rPr lang="zh-CN" altLang="en-US" sz="1600"/>
              <a:t>的进一步封装，可以设置具体的条件值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6" y="1733524"/>
            <a:ext cx="9537700" cy="292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45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@synchronized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1243875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递归锁的封装</a:t>
            </a:r>
            <a:endParaRPr lang="en-US" altLang="zh-CN" sz="1600"/>
          </a:p>
          <a:p>
            <a:r>
              <a:rPr lang="zh-CN" altLang="en-US" sz="1600"/>
              <a:t>源码查看：</a:t>
            </a:r>
            <a:r>
              <a:rPr lang="en-US" altLang="zh-CN" sz="1600"/>
              <a:t>objc4</a:t>
            </a:r>
            <a:r>
              <a:rPr lang="zh-CN" altLang="en-US" sz="1600"/>
              <a:t>中的</a:t>
            </a:r>
            <a:r>
              <a:rPr lang="en-US" altLang="zh-CN" sz="1600"/>
              <a:t>objc-sync.mm</a:t>
            </a:r>
            <a:r>
              <a:rPr lang="zh-CN" altLang="en-US" sz="1600"/>
              <a:t>文件</a:t>
            </a:r>
            <a:endParaRPr lang="en-US" altLang="zh-CN" sz="1600"/>
          </a:p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obj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zh-CN" altLang="en-US" sz="1600"/>
              <a:t>内部会生成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obj</a:t>
            </a:r>
            <a:r>
              <a:rPr lang="zh-CN" altLang="en-US" sz="1600"/>
              <a:t>对应的递归锁，然后进行加锁、解锁操作</a:t>
            </a:r>
            <a:endParaRPr lang="en-US" altLang="zh-CN" sz="1600"/>
          </a:p>
          <a:p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1" y="2612298"/>
            <a:ext cx="3009900" cy="977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51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iOS</a:t>
            </a:r>
            <a:r>
              <a:rPr lang="zh-CN" altLang="en-US" dirty="0"/>
              <a:t>线程同步方案性能比较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4628343"/>
          </a:xfrm>
        </p:spPr>
        <p:txBody>
          <a:bodyPr>
            <a:normAutofit/>
          </a:bodyPr>
          <a:lstStyle/>
          <a:p>
            <a:r>
              <a:rPr lang="zh-CN" altLang="en-US" sz="1600"/>
              <a:t>性能从高到低排序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dispatch_semaphore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dispatch_queue(DISPATCH_QUEUE_SERIAL)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pthread_mutex(recursive)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</a:p>
          <a:p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51798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自旋锁、互斥锁比较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4711471"/>
          </a:xfrm>
        </p:spPr>
        <p:txBody>
          <a:bodyPr>
            <a:normAutofit/>
          </a:bodyPr>
          <a:lstStyle/>
          <a:p>
            <a:r>
              <a:rPr lang="zh-CN" altLang="en-US" sz="1600"/>
              <a:t>什么情况使用自旋锁比较划算？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预计线程等待锁的时间很短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加锁的代码（临界区）经常被调用，但竞争情况很少发生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/>
              <a:t>CPU</a:t>
            </a:r>
            <a:r>
              <a:rPr lang="zh-CN" altLang="en-US" sz="1600"/>
              <a:t>资源不紧张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多核处理器</a:t>
            </a:r>
            <a:endParaRPr lang="en-US" altLang="zh-CN" sz="1600"/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pPr>
              <a:buFont typeface="Wingdings" charset="2"/>
              <a:buChar char="n"/>
            </a:pPr>
            <a:r>
              <a:rPr lang="zh-CN" altLang="en-US" sz="1600"/>
              <a:t>什么情况使用互斥锁比较划算？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预计线程等待锁的时间较长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单核处理器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临界区有</a:t>
            </a:r>
            <a:r>
              <a:rPr lang="en-US" altLang="zh-CN" sz="1600"/>
              <a:t>IO</a:t>
            </a:r>
            <a:r>
              <a:rPr lang="zh-CN" altLang="en-US" sz="1600"/>
              <a:t>操作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临界区代码复杂或者循环量大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临界区竞争非常激烈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6063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atomic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0005" y="1238067"/>
            <a:ext cx="11806754" cy="132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atomic</a:t>
            </a:r>
            <a:r>
              <a:rPr lang="zh-CN" altLang="en-US" sz="1600"/>
              <a:t>用于保证属性</a:t>
            </a:r>
            <a:r>
              <a:rPr lang="en-US" altLang="zh-CN" sz="1600"/>
              <a:t>setter</a:t>
            </a:r>
            <a:r>
              <a:rPr lang="zh-CN" altLang="en-US" sz="1600"/>
              <a:t>、</a:t>
            </a:r>
            <a:r>
              <a:rPr lang="en-US" altLang="zh-CN" sz="1600"/>
              <a:t>getter</a:t>
            </a:r>
            <a:r>
              <a:rPr lang="zh-CN" altLang="en-US" sz="1600"/>
              <a:t>的原子性操作，相当于在</a:t>
            </a:r>
            <a:r>
              <a:rPr lang="en-US" altLang="zh-CN" sz="1600"/>
              <a:t>getter</a:t>
            </a:r>
            <a:r>
              <a:rPr lang="zh-CN" altLang="en-US" sz="1600"/>
              <a:t>和</a:t>
            </a:r>
            <a:r>
              <a:rPr lang="en-US" altLang="zh-CN" sz="1600"/>
              <a:t>setter</a:t>
            </a:r>
            <a:r>
              <a:rPr lang="zh-CN" altLang="en-US" sz="1600"/>
              <a:t>内部加了线程同步的锁</a:t>
            </a:r>
            <a:endParaRPr lang="en-US" altLang="zh-CN" sz="1600"/>
          </a:p>
          <a:p>
            <a:r>
              <a:rPr lang="zh-CN" altLang="en-US" sz="1600"/>
              <a:t>可以参考源码</a:t>
            </a:r>
            <a:r>
              <a:rPr lang="en-US" altLang="zh-CN" sz="1600"/>
              <a:t>objc4</a:t>
            </a:r>
            <a:r>
              <a:rPr lang="zh-CN" altLang="en-US" sz="1600"/>
              <a:t>的</a:t>
            </a:r>
            <a:r>
              <a:rPr lang="en-US" altLang="zh-CN" sz="1600"/>
              <a:t>objc-accessors.mm</a:t>
            </a:r>
          </a:p>
          <a:p>
            <a:r>
              <a:rPr lang="zh-CN" altLang="en-US" sz="1600"/>
              <a:t>它并不能保证使用属性的过程是线程安全的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8817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iOS</a:t>
            </a:r>
            <a:r>
              <a:rPr lang="zh-CN" altLang="en-US" dirty="0"/>
              <a:t>中的读写安全方案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0005" y="1238067"/>
            <a:ext cx="11806754" cy="315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思考如何实现以下场景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同一时间，只能有</a:t>
            </a:r>
            <a:r>
              <a:rPr lang="en-US" altLang="zh-CN" sz="1600"/>
              <a:t>1</a:t>
            </a:r>
            <a:r>
              <a:rPr lang="zh-CN" altLang="en-US" sz="1600"/>
              <a:t>个线程进行写的操作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同一时间，允许有多个线程进行读的操作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同一时间，不允许既有写的操作，又有读的操作</a:t>
            </a:r>
            <a:endParaRPr lang="en-US" altLang="zh-CN" sz="1600"/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pPr>
              <a:buFont typeface="Wingdings" charset="2"/>
              <a:buChar char="n"/>
            </a:pPr>
            <a:r>
              <a:rPr lang="zh-CN" altLang="en-US" sz="1600"/>
              <a:t>上面的场景就是典型的“多读单写”，经常用于文件等数据的读写操作，</a:t>
            </a:r>
            <a:r>
              <a:rPr lang="en-US" altLang="zh-CN" sz="1600"/>
              <a:t>iOS</a:t>
            </a:r>
            <a:r>
              <a:rPr lang="zh-CN" altLang="en-US" sz="1600"/>
              <a:t>中的实现方案有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pthread_rwlock</a:t>
            </a:r>
            <a:r>
              <a:rPr lang="zh-CN" altLang="en-US" sz="1600">
                <a:solidFill>
                  <a:srgbClr val="2E0D6E"/>
                </a:solidFill>
                <a:latin typeface="Menlo-Regular" charset="0"/>
              </a:rPr>
              <a:t>：读写锁</a:t>
            </a:r>
            <a:endParaRPr lang="en-US" altLang="zh-CN" sz="1600">
              <a:solidFill>
                <a:srgbClr val="AA0D91"/>
              </a:solidFill>
              <a:latin typeface="Menlo-Regular" charset="0"/>
            </a:endParaRP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dispatch_barrier_async</a:t>
            </a:r>
            <a:r>
              <a:rPr lang="zh-CN" altLang="en-US" sz="1600">
                <a:solidFill>
                  <a:srgbClr val="2E0D6E"/>
                </a:solidFill>
                <a:latin typeface="Menlo-Regular" charset="0"/>
              </a:rPr>
              <a:t>：异步栅栏调用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pthread_rwlock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03" y="1816650"/>
            <a:ext cx="4343400" cy="461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90005" y="1238067"/>
            <a:ext cx="11806754" cy="44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等待锁的线程会进入休眠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dispatch_barrier_async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90005" y="1238067"/>
            <a:ext cx="11806754" cy="82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这个函数传入的并发队列必须是自己通过</a:t>
            </a:r>
            <a:r>
              <a:rPr lang="en-US" altLang="zh-CN" sz="1600"/>
              <a:t>dispatch_queue_cretate</a:t>
            </a:r>
            <a:r>
              <a:rPr lang="zh-CN" altLang="en-US" sz="1600"/>
              <a:t>创建的</a:t>
            </a:r>
            <a:endParaRPr lang="en-US" altLang="zh-CN" sz="1600"/>
          </a:p>
          <a:p>
            <a:r>
              <a:rPr lang="zh-CN" altLang="en-US" sz="1600"/>
              <a:t>如果传入的是一个串行或是一个全局的并发队列，那这个函数便等同于</a:t>
            </a:r>
            <a:r>
              <a:rPr lang="en-US" altLang="zh-CN" sz="1600"/>
              <a:t>dispatch_async</a:t>
            </a:r>
            <a:r>
              <a:rPr lang="zh-CN" altLang="en-US" sz="1600"/>
              <a:t>函数的效果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93" y="2196660"/>
            <a:ext cx="110617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8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3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请问下面代码的打印结果是什么？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8" y="1915638"/>
            <a:ext cx="11887200" cy="4000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55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iOS</a:t>
            </a:r>
            <a:r>
              <a:rPr lang="zh-CN" altLang="en-US"/>
              <a:t>中的常见多线程方案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166051"/>
              </p:ext>
            </p:extLst>
          </p:nvPr>
        </p:nvGraphicFramePr>
        <p:xfrm>
          <a:off x="1190132" y="1439234"/>
          <a:ext cx="8833610" cy="434455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59946"/>
                <a:gridCol w="3905656"/>
                <a:gridCol w="699268"/>
                <a:gridCol w="1444650"/>
                <a:gridCol w="1124090"/>
              </a:tblGrid>
              <a:tr h="310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技术方案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简介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语言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线程生命周期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使用频率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521">
                <a:tc>
                  <a:txBody>
                    <a:bodyPr/>
                    <a:lstStyle/>
                    <a:p>
                      <a:pPr lvl="0"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791">
                <a:tc>
                  <a:txBody>
                    <a:bodyPr/>
                    <a:lstStyle/>
                    <a:p>
                      <a:pPr lvl="0"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en-US" altLang="zh-C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1190132" y="1804096"/>
            <a:ext cx="1636195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pthread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0132" y="3227147"/>
            <a:ext cx="1636195" cy="71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NSThread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90132" y="4005670"/>
            <a:ext cx="1636195" cy="74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90132" y="4753385"/>
            <a:ext cx="1636195" cy="995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NSOperation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897577" y="3189298"/>
            <a:ext cx="3800104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使用更加面向对象</a:t>
            </a:r>
            <a:endParaRPr lang="en-US" altLang="zh-CN" sz="16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简单易用，可直接操作线程对象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897577" y="1804096"/>
            <a:ext cx="3800104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一套通用的多线程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适用于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Unix\Linux\Windows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等系统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跨平台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\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可移植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使用难度大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897576" y="3998069"/>
            <a:ext cx="3800105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旨在替代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NSThread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等线程技术</a:t>
            </a:r>
            <a:endParaRPr lang="en-US" altLang="zh-CN" sz="16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充分利用设备的多核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897576" y="4791637"/>
            <a:ext cx="3800106" cy="956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基于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（底层是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比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多了一些更简单实用的功能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使用更加面向对象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770007" y="1800869"/>
            <a:ext cx="670726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770007" y="3977346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770008" y="3201307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OC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770008" y="4777553"/>
            <a:ext cx="670726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OC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7469276" y="4791822"/>
            <a:ext cx="1427075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自动管理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7469276" y="3973186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自动管理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7469276" y="3214823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程序员管理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7469276" y="1800868"/>
            <a:ext cx="1427075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程序员管理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8896351" y="1800867"/>
            <a:ext cx="1127391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几乎不用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8896351" y="3227147"/>
            <a:ext cx="1127391" cy="74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偶尔使用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8896351" y="3977346"/>
            <a:ext cx="1127391" cy="77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经常使用</a:t>
            </a:r>
            <a:endParaRPr lang="en-US" altLang="zh-CN" sz="18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8896351" y="4768801"/>
            <a:ext cx="1127391" cy="1014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经常使用</a:t>
            </a:r>
            <a:endParaRPr lang="en-US" altLang="zh-CN" sz="18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GCD</a:t>
            </a:r>
            <a:r>
              <a:rPr kumimoji="1" lang="zh-CN" altLang="en-US"/>
              <a:t>的常用函数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600"/>
              <a:t>GCD</a:t>
            </a:r>
            <a:r>
              <a:rPr lang="zh-CN" altLang="en-US" sz="1600"/>
              <a:t>中有</a:t>
            </a:r>
            <a:r>
              <a:rPr lang="en-US" altLang="zh-CN" sz="1600"/>
              <a:t>2</a:t>
            </a:r>
            <a:r>
              <a:rPr lang="zh-CN" altLang="en-US" sz="1600"/>
              <a:t>个用来执行任务的函数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用</a:t>
            </a:r>
            <a:r>
              <a:rPr lang="zh-CN" altLang="en-US" sz="1600">
                <a:solidFill>
                  <a:srgbClr val="0000FF"/>
                </a:solidFill>
              </a:rPr>
              <a:t>同步</a:t>
            </a:r>
            <a:r>
              <a:rPr lang="zh-CN" altLang="en-US" sz="1600"/>
              <a:t>的方式执行任务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>
              <a:buFont typeface="Wingdings" charset="2"/>
              <a:buChar char="ü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queue</a:t>
            </a:r>
            <a:r>
              <a:rPr lang="zh-CN" altLang="en-US" sz="1600"/>
              <a:t>：队列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600"/>
              <a:t>：任务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用</a:t>
            </a:r>
            <a:r>
              <a:rPr lang="zh-CN" altLang="en-US" sz="1600">
                <a:solidFill>
                  <a:srgbClr val="0000FF"/>
                </a:solidFill>
              </a:rPr>
              <a:t>异步</a:t>
            </a:r>
            <a:r>
              <a:rPr lang="zh-CN" altLang="en-US" sz="1600"/>
              <a:t>的方式执行任务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r>
              <a:rPr lang="en-US" altLang="zh-CN" sz="1600"/>
              <a:t>GCD</a:t>
            </a:r>
            <a:r>
              <a:rPr lang="zh-CN" altLang="en-US" sz="1600"/>
              <a:t>源码：</a:t>
            </a:r>
            <a:r>
              <a:rPr lang="en-US" altLang="zh-CN" sz="1600">
                <a:hlinkClick r:id="rId2"/>
              </a:rPr>
              <a:t>https://github.com/apple/swift-corelibs-libdispatch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4399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GCD</a:t>
            </a:r>
            <a:r>
              <a:rPr kumimoji="1" lang="zh-CN" altLang="en-US"/>
              <a:t>的队列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/>
              <a:t>GCD</a:t>
            </a:r>
            <a:r>
              <a:rPr lang="zh-CN" altLang="en-US" sz="1600"/>
              <a:t>的队列可以分为</a:t>
            </a:r>
            <a:r>
              <a:rPr lang="en-US" altLang="zh-CN" sz="1600"/>
              <a:t>2</a:t>
            </a:r>
            <a:r>
              <a:rPr lang="zh-CN" altLang="en-US" sz="1600"/>
              <a:t>大类型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</a:rPr>
              <a:t>并发</a:t>
            </a:r>
            <a:r>
              <a:rPr lang="zh-CN" altLang="en-US" sz="1600"/>
              <a:t>队列（</a:t>
            </a:r>
            <a:r>
              <a:rPr lang="en-US" altLang="zh-CN" sz="1600"/>
              <a:t>Concurrent Dispatch Queue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可以让多个任务</a:t>
            </a:r>
            <a:r>
              <a:rPr lang="zh-CN" altLang="en-US" sz="1600">
                <a:solidFill>
                  <a:srgbClr val="0000FF"/>
                </a:solidFill>
              </a:rPr>
              <a:t>并发</a:t>
            </a:r>
            <a:r>
              <a:rPr lang="zh-CN" altLang="en-US" sz="1600"/>
              <a:t>（</a:t>
            </a:r>
            <a:r>
              <a:rPr lang="zh-CN" altLang="en-US" sz="1600">
                <a:solidFill>
                  <a:srgbClr val="0000FF"/>
                </a:solidFill>
              </a:rPr>
              <a:t>同时</a:t>
            </a:r>
            <a:r>
              <a:rPr lang="zh-CN" altLang="en-US" sz="1600"/>
              <a:t>）执行</a:t>
            </a:r>
            <a:r>
              <a:rPr lang="zh-CN" altLang="zh-CN" sz="1600"/>
              <a:t>（</a:t>
            </a:r>
            <a:r>
              <a:rPr lang="zh-CN" altLang="en-US" sz="1600"/>
              <a:t>自动开启多个线程同时执行任务）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>
                <a:solidFill>
                  <a:srgbClr val="0000FF"/>
                </a:solidFill>
              </a:rPr>
              <a:t>并发</a:t>
            </a:r>
            <a:r>
              <a:rPr lang="zh-CN" altLang="en-US" sz="1600"/>
              <a:t>功能只有在</a:t>
            </a:r>
            <a:r>
              <a:rPr lang="zh-CN" altLang="en-US" sz="1600">
                <a:solidFill>
                  <a:srgbClr val="0000FF"/>
                </a:solidFill>
              </a:rPr>
              <a:t>异步</a:t>
            </a:r>
            <a:r>
              <a:rPr lang="zh-CN" altLang="en-US" sz="1600"/>
              <a:t>（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0000FF"/>
                </a:solidFill>
                <a:latin typeface="Menlo-Regular"/>
              </a:rPr>
              <a:t>async</a:t>
            </a:r>
            <a:r>
              <a:rPr lang="zh-CN" altLang="en-US" sz="1600"/>
              <a:t>）函数下才有效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</a:rPr>
              <a:t>串行</a:t>
            </a:r>
            <a:r>
              <a:rPr lang="zh-CN" altLang="en-US" sz="1600"/>
              <a:t>队列（</a:t>
            </a:r>
            <a:r>
              <a:rPr lang="en-US" altLang="zh-CN" sz="1600"/>
              <a:t>Serial Dispatch Queue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让任务一个接着一个地执行（一个任务执行完毕后，再执行下一个任务）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87178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容易混淆的术语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2923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n"/>
            </a:pP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en-US" altLang="zh-CN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个术语比较容易混淆：</a:t>
            </a: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endParaRPr lang="en-US" altLang="zh-CN" sz="16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p"/>
            </a:pP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主要影响：能不能开启新的线程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：在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当前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线程中执行任务，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不具备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开启新线程的能力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：在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新的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线程中执行任务，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具备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开启新线程的能力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主要影响：任务的执行方式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多个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任务并发（同时）执行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16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</a:t>
            </a:r>
            <a:r>
              <a:rPr lang="zh-CN" altLang="en-US" sz="160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任务执行完毕后，再执行下一个任务</a:t>
            </a:r>
            <a:endParaRPr lang="en-US" altLang="zh-CN" sz="160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6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各种队列的执行效果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2771" y="4590480"/>
            <a:ext cx="8841255" cy="361530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sync</a:t>
            </a:r>
            <a:r>
              <a:rPr lang="zh-CN" altLang="en-US">
                <a:solidFill>
                  <a:srgbClr val="000000"/>
                </a:solidFill>
                <a:latin typeface="Menlo-Regular"/>
              </a:rPr>
              <a:t>函数往</a:t>
            </a:r>
            <a:r>
              <a:rPr lang="zh-CN" altLang="en-US">
                <a:solidFill>
                  <a:srgbClr val="FF0000"/>
                </a:solidFill>
                <a:latin typeface="Menlo-Regular"/>
              </a:rPr>
              <a:t>当前</a:t>
            </a:r>
            <a:r>
              <a:rPr lang="zh-CN" altLang="en-US">
                <a:solidFill>
                  <a:schemeClr val="accent5"/>
                </a:solidFill>
              </a:rPr>
              <a:t>串行</a:t>
            </a:r>
            <a:r>
              <a:rPr lang="zh-CN" altLang="en-US">
                <a:solidFill>
                  <a:srgbClr val="000000"/>
                </a:solidFill>
                <a:latin typeface="Menlo-Regular"/>
              </a:rPr>
              <a:t>队列中添加任务，会卡住当前的串行队列（产生死锁）</a:t>
            </a:r>
            <a:endParaRPr lang="en-US" altLang="zh-CN">
              <a:solidFill>
                <a:srgbClr val="000000"/>
              </a:solidFill>
              <a:latin typeface="Menlo-Regular"/>
            </a:endParaRP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090399"/>
              </p:ext>
            </p:extLst>
          </p:nvPr>
        </p:nvGraphicFramePr>
        <p:xfrm>
          <a:off x="1407151" y="1649090"/>
          <a:ext cx="8128000" cy="24616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70684"/>
                <a:gridCol w="2097804"/>
                <a:gridCol w="2197700"/>
                <a:gridCol w="2161812"/>
              </a:tblGrid>
              <a:tr h="37544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3077237" y="2050562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60769" y="205776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365993" y="205056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077237" y="3080564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160769" y="3090403"/>
            <a:ext cx="2205224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4BACC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358469" y="3090403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077237" y="1634821"/>
            <a:ext cx="2083532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并发队列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160769" y="1642021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手动创建的串行队列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337451" y="1622223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主队列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407151" y="2050562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同步（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sync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407151" y="3097603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异步（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async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166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19231</TotalTime>
  <Words>1436</Words>
  <Application>Microsoft Macintosh PowerPoint</Application>
  <PresentationFormat>宽屏</PresentationFormat>
  <Paragraphs>255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Calibri</vt:lpstr>
      <vt:lpstr>Calibri Light</vt:lpstr>
      <vt:lpstr>Mangal</vt:lpstr>
      <vt:lpstr>Menlo-Regular</vt:lpstr>
      <vt:lpstr>Microsoft YaHei</vt:lpstr>
      <vt:lpstr>Wingdings</vt:lpstr>
      <vt:lpstr>等线</vt:lpstr>
      <vt:lpstr>黑体</vt:lpstr>
      <vt:lpstr>宋体</vt:lpstr>
      <vt:lpstr>微软雅黑</vt:lpstr>
      <vt:lpstr>Arial</vt:lpstr>
      <vt:lpstr>Office 主题</vt:lpstr>
      <vt:lpstr>多线程</vt:lpstr>
      <vt:lpstr>面试题</vt:lpstr>
      <vt:lpstr>面试题</vt:lpstr>
      <vt:lpstr>面试题</vt:lpstr>
      <vt:lpstr>iOS中的常见多线程方案</vt:lpstr>
      <vt:lpstr>GCD的常用函数</vt:lpstr>
      <vt:lpstr>GCD的队列</vt:lpstr>
      <vt:lpstr>容易混淆的术语</vt:lpstr>
      <vt:lpstr>各种队列的执行效果</vt:lpstr>
      <vt:lpstr>PowerPoint 演示文稿</vt:lpstr>
      <vt:lpstr>PowerPoint 演示文稿</vt:lpstr>
      <vt:lpstr>PowerPoint 演示文稿</vt:lpstr>
      <vt:lpstr>队列组的使用</vt:lpstr>
      <vt:lpstr>多线程的安全隐患</vt:lpstr>
      <vt:lpstr>多线程安全隐患示例01 – 存钱取钱</vt:lpstr>
      <vt:lpstr>多线程安全隐患示例02 – 卖票</vt:lpstr>
      <vt:lpstr>多线程安全隐患分析</vt:lpstr>
      <vt:lpstr>多线程安全隐患的解决方案</vt:lpstr>
      <vt:lpstr>iOS中的线程同步方案</vt:lpstr>
      <vt:lpstr>GNUstep</vt:lpstr>
      <vt:lpstr>OSSpinLock</vt:lpstr>
      <vt:lpstr>os_unfair_lock</vt:lpstr>
      <vt:lpstr>pthread_mutex</vt:lpstr>
      <vt:lpstr>pthread_mutex – 递归锁</vt:lpstr>
      <vt:lpstr>pthread_mutex – 条件</vt:lpstr>
      <vt:lpstr>dispatch_semaphore</vt:lpstr>
      <vt:lpstr>dispatch_queue</vt:lpstr>
      <vt:lpstr>NSLock、NSRecursiveLock</vt:lpstr>
      <vt:lpstr>NSCondition</vt:lpstr>
      <vt:lpstr>NSConditionLock</vt:lpstr>
      <vt:lpstr>@synchronized</vt:lpstr>
      <vt:lpstr>iOS线程同步方案性能比较</vt:lpstr>
      <vt:lpstr>自旋锁、互斥锁比较</vt:lpstr>
      <vt:lpstr>atomic</vt:lpstr>
      <vt:lpstr>iOS中的读写安全方案</vt:lpstr>
      <vt:lpstr>pthread_rwlock</vt:lpstr>
      <vt:lpstr>dispatch_barrier_async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874</cp:revision>
  <dcterms:created xsi:type="dcterms:W3CDTF">2017-11-23T13:35:11Z</dcterms:created>
  <dcterms:modified xsi:type="dcterms:W3CDTF">2018-06-07T14:46:49Z</dcterms:modified>
</cp:coreProperties>
</file>