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6" r:id="rId7"/>
    <p:sldId id="267" r:id="rId8"/>
    <p:sldId id="268" r:id="rId9"/>
    <p:sldId id="269" r:id="rId10"/>
    <p:sldId id="270" r:id="rId11"/>
    <p:sldId id="262" r:id="rId12"/>
    <p:sldId id="263"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5671" y="27139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4088" y="4714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127080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95400" y="4087209"/>
            <a:ext cx="3581400" cy="386003"/>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Times New Roman" pitchFamily="18" charset="0"/>
                <a:cs typeface="Times New Roman" pitchFamily="18" charset="0"/>
              </a:rPr>
              <a:t>Subject: </a:t>
            </a:r>
            <a:r>
              <a:rPr lang="en-IN" sz="2400" dirty="0">
                <a:latin typeface="Times New Roman" pitchFamily="18" charset="0"/>
                <a:cs typeface="Times New Roman" pitchFamily="18" charset="0"/>
              </a:rPr>
              <a:t>Naan </a:t>
            </a:r>
            <a:r>
              <a:rPr lang="en-IN" sz="2400" dirty="0" err="1">
                <a:latin typeface="Times New Roman" pitchFamily="18" charset="0"/>
                <a:cs typeface="Times New Roman" pitchFamily="18" charset="0"/>
              </a:rPr>
              <a:t>Mudhalvan</a:t>
            </a:r>
            <a:r>
              <a:rPr lang="en-IN" sz="2400" dirty="0">
                <a:latin typeface="Times New Roman" pitchFamily="18" charset="0"/>
                <a:cs typeface="Times New Roman" pitchFamily="18" charset="0"/>
              </a:rPr>
              <a:t> </a:t>
            </a:r>
          </a:p>
        </p:txBody>
      </p:sp>
      <p:sp>
        <p:nvSpPr>
          <p:cNvPr id="8" name="object 8"/>
          <p:cNvSpPr txBox="1"/>
          <p:nvPr/>
        </p:nvSpPr>
        <p:spPr>
          <a:xfrm>
            <a:off x="457200" y="2887060"/>
            <a:ext cx="9296400" cy="628377"/>
          </a:xfrm>
          <a:prstGeom prst="rect">
            <a:avLst/>
          </a:prstGeom>
        </p:spPr>
        <p:txBody>
          <a:bodyPr vert="horz" wrap="square" lIns="0" tIns="12700" rIns="0" bIns="0" rtlCol="0">
            <a:spAutoFit/>
          </a:bodyPr>
          <a:lstStyle/>
          <a:p>
            <a:pPr marL="12700">
              <a:lnSpc>
                <a:spcPct val="100000"/>
              </a:lnSpc>
              <a:spcBef>
                <a:spcPts val="100"/>
              </a:spcBef>
            </a:pPr>
            <a:r>
              <a:rPr lang="en-IN" sz="4000" b="1" dirty="0" smtClean="0">
                <a:solidFill>
                  <a:srgbClr val="00B050"/>
                </a:solidFill>
                <a:latin typeface="Times New Roman" pitchFamily="18" charset="0"/>
                <a:cs typeface="Times New Roman" pitchFamily="18" charset="0"/>
              </a:rPr>
              <a:t>SIMPLE INTELLIGENT AI CHATBOT</a:t>
            </a:r>
            <a:endParaRPr sz="4000" b="1" dirty="0">
              <a:solidFill>
                <a:srgbClr val="00B050"/>
              </a:solidFill>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xmlns="" id="{95C6E52D-2FB6-4264-8F7D-E99880730670}"/>
              </a:ext>
            </a:extLst>
          </p:cNvPr>
          <p:cNvSpPr txBox="1"/>
          <p:nvPr/>
        </p:nvSpPr>
        <p:spPr>
          <a:xfrm>
            <a:off x="5470963" y="4087208"/>
            <a:ext cx="4495800" cy="1964640"/>
          </a:xfrm>
          <a:prstGeom prst="rect">
            <a:avLst/>
          </a:prstGeom>
          <a:noFill/>
        </p:spPr>
        <p:txBody>
          <a:bodyPr wrap="square" rtlCol="0">
            <a:spAutoFit/>
          </a:bodyPr>
          <a:lstStyle/>
          <a:p>
            <a:pPr marL="12700">
              <a:lnSpc>
                <a:spcPct val="100000"/>
              </a:lnSpc>
              <a:spcBef>
                <a:spcPts val="130"/>
              </a:spcBef>
            </a:pPr>
            <a:r>
              <a:rPr lang="en-US" sz="2400" b="1" dirty="0">
                <a:latin typeface="Times New Roman" pitchFamily="18" charset="0"/>
                <a:cs typeface="Times New Roman" pitchFamily="18" charset="0"/>
              </a:rPr>
              <a:t>Name: </a:t>
            </a:r>
            <a:r>
              <a:rPr lang="en-US" sz="2400" dirty="0" err="1" smtClean="0">
                <a:latin typeface="Times New Roman" pitchFamily="18" charset="0"/>
                <a:cs typeface="Times New Roman" pitchFamily="18" charset="0"/>
              </a:rPr>
              <a:t>Nandhini</a:t>
            </a:r>
            <a:r>
              <a:rPr lang="en-US" sz="2400" dirty="0" smtClean="0">
                <a:latin typeface="Times New Roman" pitchFamily="18" charset="0"/>
                <a:cs typeface="Times New Roman" pitchFamily="18" charset="0"/>
              </a:rPr>
              <a:t> V M</a:t>
            </a:r>
            <a:endParaRPr lang="en-US" sz="2400" dirty="0">
              <a:latin typeface="Times New Roman" pitchFamily="18" charset="0"/>
              <a:cs typeface="Times New Roman" pitchFamily="18" charset="0"/>
            </a:endParaRPr>
          </a:p>
          <a:p>
            <a:pPr marL="12700">
              <a:lnSpc>
                <a:spcPct val="100000"/>
              </a:lnSpc>
              <a:spcBef>
                <a:spcPts val="130"/>
              </a:spcBef>
            </a:pPr>
            <a:r>
              <a:rPr lang="en-US" sz="2400" b="1" dirty="0">
                <a:latin typeface="Times New Roman" pitchFamily="18" charset="0"/>
                <a:cs typeface="Times New Roman" pitchFamily="18" charset="0"/>
              </a:rPr>
              <a:t>Institute: </a:t>
            </a:r>
            <a:r>
              <a:rPr lang="en-US" sz="2400" dirty="0">
                <a:latin typeface="Times New Roman" pitchFamily="18" charset="0"/>
                <a:cs typeface="Times New Roman" pitchFamily="18" charset="0"/>
              </a:rPr>
              <a:t>Madras Institute of Technology</a:t>
            </a:r>
          </a:p>
          <a:p>
            <a:pPr marL="12700">
              <a:lnSpc>
                <a:spcPct val="100000"/>
              </a:lnSpc>
              <a:spcBef>
                <a:spcPts val="130"/>
              </a:spcBef>
            </a:pPr>
            <a:r>
              <a:rPr lang="en-US" sz="2400" b="1" dirty="0">
                <a:latin typeface="Times New Roman" pitchFamily="18" charset="0"/>
                <a:cs typeface="Times New Roman" pitchFamily="18" charset="0"/>
              </a:rPr>
              <a:t>Department: </a:t>
            </a:r>
            <a:r>
              <a:rPr lang="en-US" sz="2400" dirty="0">
                <a:latin typeface="Times New Roman" pitchFamily="18" charset="0"/>
                <a:cs typeface="Times New Roman" pitchFamily="18" charset="0"/>
              </a:rPr>
              <a:t>Computer Science</a:t>
            </a:r>
          </a:p>
          <a:p>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4486F-F6A1-47EE-96A7-ADFD0AAB2E08}"/>
              </a:ext>
            </a:extLst>
          </p:cNvPr>
          <p:cNvSpPr>
            <a:spLocks noGrp="1"/>
          </p:cNvSpPr>
          <p:nvPr>
            <p:ph type="title"/>
          </p:nvPr>
        </p:nvSpPr>
        <p:spPr>
          <a:xfrm>
            <a:off x="558165" y="385444"/>
            <a:ext cx="9764395" cy="615553"/>
          </a:xfrm>
        </p:spPr>
        <p:txBody>
          <a:bodyPr/>
          <a:lstStyle/>
          <a:p>
            <a:r>
              <a:rPr lang="en-IN" sz="4000" dirty="0">
                <a:latin typeface="Times New Roman" pitchFamily="18" charset="0"/>
                <a:cs typeface="Times New Roman" pitchFamily="18" charset="0"/>
              </a:rPr>
              <a:t>IMPLEMENTATION</a:t>
            </a:r>
          </a:p>
        </p:txBody>
      </p:sp>
      <p:sp>
        <p:nvSpPr>
          <p:cNvPr id="3" name="TextBox 2">
            <a:extLst>
              <a:ext uri="{FF2B5EF4-FFF2-40B4-BE49-F238E27FC236}">
                <a16:creationId xmlns:a16="http://schemas.microsoft.com/office/drawing/2014/main" xmlns="" id="{CD0AF31B-6150-46E8-84DE-46A99A6CBE09}"/>
              </a:ext>
            </a:extLst>
          </p:cNvPr>
          <p:cNvSpPr txBox="1"/>
          <p:nvPr/>
        </p:nvSpPr>
        <p:spPr>
          <a:xfrm>
            <a:off x="558165" y="1371601"/>
            <a:ext cx="8585835" cy="3970318"/>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1.Setup and Preprocessing:</a:t>
            </a:r>
          </a:p>
          <a:p>
            <a:pPr algn="just"/>
            <a:r>
              <a:rPr lang="en-US" dirty="0" smtClean="0">
                <a:latin typeface="Times New Roman" pitchFamily="18" charset="0"/>
                <a:cs typeface="Times New Roman" pitchFamily="18" charset="0"/>
              </a:rPr>
              <a:t>      Load necessary libraries such as NLTK and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Preprocess the data: Load intents and responses from a JSON file, and prepare the input data for training.</a:t>
            </a:r>
          </a:p>
          <a:p>
            <a:pPr algn="just"/>
            <a:r>
              <a:rPr lang="en-US"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Model Training and Integration:</a:t>
            </a:r>
          </a:p>
          <a:p>
            <a:pPr algn="just"/>
            <a:r>
              <a:rPr lang="en-US" dirty="0" smtClean="0">
                <a:latin typeface="Times New Roman" pitchFamily="18" charset="0"/>
                <a:cs typeface="Times New Roman" pitchFamily="18" charset="0"/>
              </a:rPr>
              <a:t>     Train an LSTM model using the preprocessed data to classify user intents.</a:t>
            </a:r>
          </a:p>
          <a:p>
            <a:pPr algn="just"/>
            <a:r>
              <a:rPr lang="en-US" dirty="0" smtClean="0">
                <a:latin typeface="Times New Roman" pitchFamily="18" charset="0"/>
                <a:cs typeface="Times New Roman" pitchFamily="18" charset="0"/>
              </a:rPr>
              <a:t>     Integrate the trained model into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system for real-time inference and response generation.</a:t>
            </a:r>
          </a:p>
          <a:p>
            <a:pPr algn="just"/>
            <a:r>
              <a:rPr lang="en-US" b="1" dirty="0" smtClean="0">
                <a:latin typeface="Times New Roman" pitchFamily="18" charset="0"/>
                <a:cs typeface="Times New Roman" pitchFamily="18" charset="0"/>
              </a:rPr>
              <a:t>3.User Interface and Deployment:</a:t>
            </a:r>
          </a:p>
          <a:p>
            <a:pPr algn="just"/>
            <a:r>
              <a:rPr lang="en-US" dirty="0" smtClean="0">
                <a:latin typeface="Times New Roman" pitchFamily="18" charset="0"/>
                <a:cs typeface="Times New Roman" pitchFamily="18" charset="0"/>
              </a:rPr>
              <a:t>      Develop a user-friendly interface for users to interact with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using technologies like Flask for web applications or a command-line interface for local applications.</a:t>
            </a:r>
          </a:p>
          <a:p>
            <a:pPr algn="just"/>
            <a:r>
              <a:rPr lang="en-US" dirty="0" smtClean="0">
                <a:latin typeface="Times New Roman" pitchFamily="18" charset="0"/>
                <a:cs typeface="Times New Roman" pitchFamily="18" charset="0"/>
              </a:rPr>
              <a:t>      Deploy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system on a chosen platform, such as a local server, cloud server, or containerized environment, ensuring all dependencies are met for seamless operation.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77659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0200" y="1804987"/>
            <a:ext cx="2695574" cy="3248025"/>
          </a:xfrm>
          <a:prstGeom prst="rect">
            <a:avLst/>
          </a:prstGeom>
        </p:spPr>
      </p:pic>
      <p:sp>
        <p:nvSpPr>
          <p:cNvPr id="6" name="object 6"/>
          <p:cNvSpPr txBox="1">
            <a:spLocks noGrp="1"/>
          </p:cNvSpPr>
          <p:nvPr>
            <p:ph type="title"/>
          </p:nvPr>
        </p:nvSpPr>
        <p:spPr>
          <a:xfrm>
            <a:off x="558165" y="385444"/>
            <a:ext cx="9764395" cy="1106072"/>
          </a:xfrm>
          <a:prstGeom prst="rect">
            <a:avLst/>
          </a:prstGeom>
        </p:spPr>
        <p:txBody>
          <a:bodyPr vert="horz" wrap="square" lIns="0" tIns="485775" rIns="0" bIns="0" rtlCol="0">
            <a:spAutoFit/>
          </a:bodyPr>
          <a:lstStyle/>
          <a:p>
            <a:pPr marL="12700">
              <a:lnSpc>
                <a:spcPct val="100000"/>
              </a:lnSpc>
              <a:spcBef>
                <a:spcPts val="105"/>
              </a:spcBef>
            </a:pPr>
            <a:r>
              <a:rPr lang="en-IN" sz="4000" dirty="0">
                <a:latin typeface="Times New Roman" pitchFamily="18" charset="0"/>
                <a:cs typeface="Times New Roman" pitchFamily="18" charset="0"/>
              </a:rPr>
              <a:t>RESULT</a:t>
            </a:r>
            <a:endParaRPr sz="4000"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sp>
        <p:nvSpPr>
          <p:cNvPr id="4" name="TextBox 3">
            <a:extLst>
              <a:ext uri="{FF2B5EF4-FFF2-40B4-BE49-F238E27FC236}">
                <a16:creationId xmlns:a16="http://schemas.microsoft.com/office/drawing/2014/main" xmlns="" id="{C0D7733C-5E69-43FE-8F26-6CFED30BE730}"/>
              </a:ext>
            </a:extLst>
          </p:cNvPr>
          <p:cNvSpPr txBox="1"/>
          <p:nvPr/>
        </p:nvSpPr>
        <p:spPr>
          <a:xfrm>
            <a:off x="457200" y="1435655"/>
            <a:ext cx="1787582" cy="369332"/>
          </a:xfrm>
          <a:prstGeom prst="rect">
            <a:avLst/>
          </a:prstGeom>
          <a:noFill/>
        </p:spPr>
        <p:txBody>
          <a:bodyPr wrap="square" rtlCol="0">
            <a:spAutoFit/>
          </a:bodyPr>
          <a:lstStyle/>
          <a:p>
            <a:r>
              <a:rPr lang="en-IN" b="1" dirty="0">
                <a:latin typeface="Times New Roman" pitchFamily="18" charset="0"/>
                <a:cs typeface="Times New Roman" pitchFamily="18" charset="0"/>
              </a:rPr>
              <a:t>Output:</a:t>
            </a:r>
          </a:p>
        </p:txBody>
      </p:sp>
      <p:sp>
        <p:nvSpPr>
          <p:cNvPr id="10" name="object 8">
            <a:extLst>
              <a:ext uri="{FF2B5EF4-FFF2-40B4-BE49-F238E27FC236}">
                <a16:creationId xmlns:a16="http://schemas.microsoft.com/office/drawing/2014/main" xmlns="" id="{65A890C6-C21C-43AC-AF3B-55ECB5A9407E}"/>
              </a:ext>
            </a:extLst>
          </p:cNvPr>
          <p:cNvSpPr txBox="1"/>
          <p:nvPr/>
        </p:nvSpPr>
        <p:spPr>
          <a:xfrm>
            <a:off x="576558" y="6134970"/>
            <a:ext cx="7165341" cy="601447"/>
          </a:xfrm>
          <a:prstGeom prst="rect">
            <a:avLst/>
          </a:prstGeom>
        </p:spPr>
        <p:txBody>
          <a:bodyPr vert="horz" wrap="square" lIns="0" tIns="16510" rIns="0" bIns="0" rtlCol="0">
            <a:spAutoFit/>
          </a:bodyPr>
          <a:lstStyle/>
          <a:p>
            <a:pPr marL="12700">
              <a:lnSpc>
                <a:spcPct val="100000"/>
              </a:lnSpc>
              <a:spcBef>
                <a:spcPts val="130"/>
              </a:spcBef>
            </a:pPr>
            <a:r>
              <a:rPr lang="en-IN" sz="2000" u="sng" spc="-20" dirty="0" smtClean="0">
                <a:solidFill>
                  <a:srgbClr val="006FC0"/>
                </a:solidFill>
                <a:uFill>
                  <a:solidFill>
                    <a:srgbClr val="006FC0"/>
                  </a:solidFill>
                </a:uFill>
                <a:latin typeface="Trebuchet MS"/>
                <a:cs typeface="Trebuchet MS"/>
              </a:rPr>
              <a:t> </a:t>
            </a:r>
            <a:r>
              <a:rPr lang="en-IN" u="sng" spc="-20" dirty="0" smtClean="0">
                <a:solidFill>
                  <a:srgbClr val="006FC0"/>
                </a:solidFill>
                <a:uFill>
                  <a:solidFill>
                    <a:srgbClr val="006FC0"/>
                  </a:solidFill>
                </a:uFill>
                <a:latin typeface="Times New Roman" pitchFamily="18" charset="0"/>
                <a:cs typeface="Times New Roman" pitchFamily="18" charset="0"/>
              </a:rPr>
              <a:t>https://github.com/84Nan/NM_GenAI-project/blob/main/_chatbot%20(1).ipynb</a:t>
            </a:r>
            <a:endParaRPr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12" y="1825864"/>
            <a:ext cx="6400743" cy="14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12" y="3408095"/>
            <a:ext cx="7156450" cy="270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886200"/>
            <a:ext cx="1914525" cy="2914648"/>
          </a:xfrm>
          <a:prstGeom prst="rect">
            <a:avLst/>
          </a:prstGeom>
        </p:spPr>
      </p:pic>
      <p:sp>
        <p:nvSpPr>
          <p:cNvPr id="7" name="object 7"/>
          <p:cNvSpPr txBox="1">
            <a:spLocks noGrp="1"/>
          </p:cNvSpPr>
          <p:nvPr>
            <p:ph type="title"/>
          </p:nvPr>
        </p:nvSpPr>
        <p:spPr>
          <a:xfrm>
            <a:off x="558165" y="385444"/>
            <a:ext cx="9764395" cy="904350"/>
          </a:xfrm>
          <a:prstGeom prst="rect">
            <a:avLst/>
          </a:prstGeom>
        </p:spPr>
        <p:txBody>
          <a:bodyPr vert="horz" wrap="square" lIns="0" tIns="286004" rIns="0" bIns="0" rtlCol="0">
            <a:spAutoFit/>
          </a:bodyPr>
          <a:lstStyle/>
          <a:p>
            <a:pPr marL="193675">
              <a:lnSpc>
                <a:spcPct val="100000"/>
              </a:lnSpc>
              <a:spcBef>
                <a:spcPts val="130"/>
              </a:spcBef>
            </a:pPr>
            <a:r>
              <a:rPr lang="en-IN" sz="4000" dirty="0">
                <a:latin typeface="Times New Roman" pitchFamily="18" charset="0"/>
                <a:cs typeface="Times New Roman" pitchFamily="18" charset="0"/>
              </a:rPr>
              <a:t>CONCLUSION</a:t>
            </a:r>
            <a:endParaRPr sz="4000" dirty="0">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3" name="TextBox 2">
            <a:extLst>
              <a:ext uri="{FF2B5EF4-FFF2-40B4-BE49-F238E27FC236}">
                <a16:creationId xmlns:a16="http://schemas.microsoft.com/office/drawing/2014/main" xmlns="" id="{998A39A3-14AF-475F-9801-CD9812B0F575}"/>
              </a:ext>
            </a:extLst>
          </p:cNvPr>
          <p:cNvSpPr txBox="1"/>
          <p:nvPr/>
        </p:nvSpPr>
        <p:spPr>
          <a:xfrm>
            <a:off x="2209800" y="1752600"/>
            <a:ext cx="7696200" cy="3416320"/>
          </a:xfrm>
          <a:prstGeom prst="rect">
            <a:avLst/>
          </a:prstGeom>
          <a:noFill/>
        </p:spPr>
        <p:txBody>
          <a:bodyPr wrap="square" rtlCol="0">
            <a:spAutoFit/>
          </a:bodyPr>
          <a:lstStyle/>
          <a:p>
            <a:r>
              <a:rPr lang="en-US" dirty="0" smtClean="0">
                <a:latin typeface="Times New Roman" pitchFamily="18" charset="0"/>
                <a:cs typeface="Times New Roman" pitchFamily="18" charset="0"/>
              </a:rPr>
              <a:t>This project illustrates the creation of a basic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using Python's NLTK library. </a:t>
            </a:r>
            <a:r>
              <a:rPr lang="en-US" dirty="0" err="1" smtClean="0">
                <a:latin typeface="Times New Roman" pitchFamily="18" charset="0"/>
                <a:cs typeface="Times New Roman" pitchFamily="18" charset="0"/>
              </a:rPr>
              <a:t>Chatbots</a:t>
            </a:r>
            <a:r>
              <a:rPr lang="en-US" dirty="0" smtClean="0">
                <a:latin typeface="Times New Roman" pitchFamily="18" charset="0"/>
                <a:cs typeface="Times New Roman" pitchFamily="18" charset="0"/>
              </a:rPr>
              <a:t> have gained prominence in various sectors like customer service and education. NLTK, renowned for its natural language processing tools, provides the foundation for implementing rudimentary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functionality.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employs tokenization, lemmatization, and punctuation removal to preprocess user input, while a bag-of-words model facilitates understanding and responding to queries. Training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on predefined intents and responses stored in JSON format enables seamless interaction. Additionally, the project highlights the importance of model persistence, demonstrated through saving and loading the trained model using pickle. Ultimately, this project serves as an introductory guide to building and comprehending simple </a:t>
            </a:r>
            <a:r>
              <a:rPr lang="en-US" dirty="0" err="1" smtClean="0">
                <a:latin typeface="Times New Roman" pitchFamily="18" charset="0"/>
                <a:cs typeface="Times New Roman" pitchFamily="18" charset="0"/>
              </a:rPr>
              <a:t>chatbots</a:t>
            </a:r>
            <a:r>
              <a:rPr lang="en-US" dirty="0" smtClean="0">
                <a:latin typeface="Times New Roman" pitchFamily="18" charset="0"/>
                <a:cs typeface="Times New Roman" pitchFamily="18" charset="0"/>
              </a:rPr>
              <a:t> using NLTK in Python.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514600" y="2819400"/>
            <a:ext cx="4724401" cy="752129"/>
          </a:xfrm>
          <a:prstGeom prst="rect">
            <a:avLst/>
          </a:prstGeom>
        </p:spPr>
        <p:txBody>
          <a:bodyPr vert="horz" wrap="square" lIns="0" tIns="13335" rIns="0" bIns="0" rtlCol="0">
            <a:spAutoFit/>
          </a:bodyPr>
          <a:lstStyle/>
          <a:p>
            <a:pPr marL="209550">
              <a:lnSpc>
                <a:spcPct val="100000"/>
              </a:lnSpc>
              <a:spcBef>
                <a:spcPts val="105"/>
              </a:spcBef>
            </a:pPr>
            <a:r>
              <a:rPr lang="en-IN" spc="-60" dirty="0">
                <a:latin typeface="Times New Roman" pitchFamily="18" charset="0"/>
                <a:cs typeface="Times New Roman" pitchFamily="18" charset="0"/>
              </a:rPr>
              <a:t>THANK </a:t>
            </a:r>
            <a:r>
              <a:rPr lang="en-IN" spc="-60" dirty="0" smtClean="0">
                <a:latin typeface="Times New Roman" pitchFamily="18" charset="0"/>
                <a:cs typeface="Times New Roman" pitchFamily="18" charset="0"/>
              </a:rPr>
              <a:t>YOU </a:t>
            </a:r>
            <a:r>
              <a:rPr lang="en-IN" spc="-60" dirty="0" smtClean="0">
                <a:latin typeface="Times New Roman" pitchFamily="18" charset="0"/>
                <a:cs typeface="Times New Roman" pitchFamily="18" charset="0"/>
                <a:sym typeface="Wingdings" pitchFamily="2" charset="2"/>
              </a:rPr>
              <a:t></a:t>
            </a:r>
            <a:endParaRPr lang="en-IN" spc="-60" dirty="0">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latin typeface="Times New Roman" pitchFamily="18" charset="0"/>
                <a:cs typeface="Times New Roman" pitchFamily="18" charset="0"/>
              </a:rPr>
              <a:t>OVERVIEW</a:t>
            </a:r>
            <a:endParaRPr spc="-10"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xmlns="" id="{2895780A-7BB2-4A71-8D76-96949EA041C7}"/>
              </a:ext>
            </a:extLst>
          </p:cNvPr>
          <p:cNvSpPr txBox="1"/>
          <p:nvPr/>
        </p:nvSpPr>
        <p:spPr>
          <a:xfrm>
            <a:off x="1906682" y="1635097"/>
            <a:ext cx="5059999" cy="3416320"/>
          </a:xfrm>
          <a:prstGeom prst="rect">
            <a:avLst/>
          </a:prstGeom>
          <a:noFill/>
        </p:spPr>
        <p:txBody>
          <a:bodyPr wrap="square" rtlCol="0">
            <a:spAutoFit/>
          </a:bodyPr>
          <a:lstStyle/>
          <a:p>
            <a:pPr marL="342900" indent="-342900" algn="l">
              <a:lnSpc>
                <a:spcPct val="150000"/>
              </a:lnSpc>
              <a:buFont typeface="+mj-lt"/>
              <a:buAutoNum type="arabicPeriod"/>
            </a:pPr>
            <a:r>
              <a:rPr lang="en-IN" b="1" dirty="0">
                <a:latin typeface="Times New Roman" pitchFamily="18" charset="0"/>
                <a:cs typeface="Times New Roman" pitchFamily="18" charset="0"/>
              </a:rPr>
              <a:t>PROBLEM STATEMENT</a:t>
            </a:r>
          </a:p>
          <a:p>
            <a:pPr marL="342900" indent="-342900" algn="l">
              <a:lnSpc>
                <a:spcPct val="150000"/>
              </a:lnSpc>
              <a:buFont typeface="+mj-lt"/>
              <a:buAutoNum type="arabicPeriod"/>
            </a:pPr>
            <a:r>
              <a:rPr lang="en-IN" b="1" dirty="0">
                <a:latin typeface="Times New Roman" pitchFamily="18" charset="0"/>
                <a:cs typeface="Times New Roman" pitchFamily="18" charset="0"/>
              </a:rPr>
              <a:t>OBJECTIVES</a:t>
            </a:r>
          </a:p>
          <a:p>
            <a:pPr marL="342900" indent="-342900" algn="l">
              <a:lnSpc>
                <a:spcPct val="150000"/>
              </a:lnSpc>
              <a:buFont typeface="+mj-lt"/>
              <a:buAutoNum type="arabicPeriod"/>
            </a:pPr>
            <a:r>
              <a:rPr lang="en-IN" b="1" dirty="0">
                <a:latin typeface="Times New Roman" pitchFamily="18" charset="0"/>
                <a:cs typeface="Times New Roman" pitchFamily="18" charset="0"/>
              </a:rPr>
              <a:t>PROPOSED SYSTEM / SOLUTION</a:t>
            </a:r>
          </a:p>
          <a:p>
            <a:pPr marL="342900" indent="-342900" algn="l">
              <a:lnSpc>
                <a:spcPct val="150000"/>
              </a:lnSpc>
              <a:buFont typeface="+mj-lt"/>
              <a:buAutoNum type="arabicPeriod"/>
            </a:pPr>
            <a:r>
              <a:rPr lang="en-IN" b="1" dirty="0">
                <a:latin typeface="Times New Roman" pitchFamily="18" charset="0"/>
                <a:cs typeface="Times New Roman" pitchFamily="18" charset="0"/>
              </a:rPr>
              <a:t>SYSTEM APPROACH</a:t>
            </a:r>
          </a:p>
          <a:p>
            <a:pPr marL="342900" indent="-342900" algn="l">
              <a:lnSpc>
                <a:spcPct val="150000"/>
              </a:lnSpc>
              <a:buFont typeface="+mj-lt"/>
              <a:buAutoNum type="arabicPeriod"/>
            </a:pPr>
            <a:r>
              <a:rPr lang="en-IN" b="1" dirty="0">
                <a:latin typeface="Times New Roman" pitchFamily="18" charset="0"/>
                <a:cs typeface="Times New Roman" pitchFamily="18" charset="0"/>
              </a:rPr>
              <a:t>ALGORITHM AND DEPLOYMENT</a:t>
            </a:r>
          </a:p>
          <a:p>
            <a:pPr marL="342900" indent="-342900" algn="l">
              <a:lnSpc>
                <a:spcPct val="150000"/>
              </a:lnSpc>
              <a:buFont typeface="+mj-lt"/>
              <a:buAutoNum type="arabicPeriod"/>
            </a:pPr>
            <a:r>
              <a:rPr lang="en-IN" b="1" dirty="0">
                <a:latin typeface="Times New Roman" pitchFamily="18" charset="0"/>
                <a:cs typeface="Times New Roman" pitchFamily="18" charset="0"/>
              </a:rPr>
              <a:t>IMPLEMENTATION</a:t>
            </a:r>
          </a:p>
          <a:p>
            <a:pPr marL="342900" indent="-342900" algn="l">
              <a:lnSpc>
                <a:spcPct val="150000"/>
              </a:lnSpc>
              <a:buFont typeface="+mj-lt"/>
              <a:buAutoNum type="arabicPeriod"/>
            </a:pPr>
            <a:r>
              <a:rPr lang="en-IN" b="1" dirty="0">
                <a:latin typeface="Times New Roman" pitchFamily="18" charset="0"/>
                <a:cs typeface="Times New Roman" pitchFamily="18" charset="0"/>
              </a:rPr>
              <a:t>RESULT</a:t>
            </a:r>
          </a:p>
          <a:p>
            <a:pPr marL="342900" indent="-342900" algn="l">
              <a:lnSpc>
                <a:spcPct val="150000"/>
              </a:lnSpc>
              <a:buFont typeface="+mj-lt"/>
              <a:buAutoNum type="arabicPeriod"/>
            </a:pPr>
            <a:r>
              <a:rPr lang="en-IN" b="1"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4343400"/>
            <a:ext cx="1685924" cy="18478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2431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smtClean="0">
                <a:latin typeface="Times New Roman" pitchFamily="18" charset="0"/>
                <a:cs typeface="Times New Roman" pitchFamily="18" charset="0"/>
              </a:rPr>
              <a:t>PROBLEM</a:t>
            </a:r>
            <a:r>
              <a:rPr sz="4000" dirty="0">
                <a:latin typeface="Times New Roman" pitchFamily="18" charset="0"/>
                <a:cs typeface="Times New Roman" pitchFamily="18" charset="0"/>
              </a:rPr>
              <a:t>	</a:t>
            </a:r>
            <a:r>
              <a:rPr lang="en-IN" sz="4000" dirty="0" smtClean="0">
                <a:latin typeface="Times New Roman" pitchFamily="18" charset="0"/>
                <a:cs typeface="Times New Roman" pitchFamily="18" charset="0"/>
              </a:rPr>
              <a:t> </a:t>
            </a:r>
            <a:r>
              <a:rPr sz="4000" spc="-75" dirty="0" smtClean="0">
                <a:latin typeface="Times New Roman" pitchFamily="18" charset="0"/>
                <a:cs typeface="Times New Roman" pitchFamily="18" charset="0"/>
              </a:rPr>
              <a:t>STATEMENT</a:t>
            </a:r>
            <a:endParaRPr sz="4000" dirty="0">
              <a:latin typeface="Times New Roman" pitchFamily="18" charset="0"/>
              <a:cs typeface="Times New Roman"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xmlns="" id="{0E458DDA-53A7-469A-9E21-3AF526BAF635}"/>
              </a:ext>
            </a:extLst>
          </p:cNvPr>
          <p:cNvSpPr txBox="1"/>
          <p:nvPr/>
        </p:nvSpPr>
        <p:spPr>
          <a:xfrm>
            <a:off x="739774" y="1690062"/>
            <a:ext cx="7566025" cy="3785652"/>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Develop a simple Intelligent AI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using the Natural Language Toolkit (NLTK) library in Python to address the increasing demand for automated conversational agents across various domains such as customer service, education, and entertainment.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should be capable of understanding and responding to user queries by employing techniques such as tokenization, lemmatization, and bag-of-words model. Additionally, the project aims to demonstrate the training process of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using predefined intents and responses stored in JSON format, as well as the implementation of saving and loading the trained model using pickle. This project seeks to provide a foundational guide for individuals interested in building and comprehending the functionality of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using NLTK in Python</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5751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dirty="0"/>
              <a:t>OBJECTIVES</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Rounded Corners 10">
            <a:extLst>
              <a:ext uri="{FF2B5EF4-FFF2-40B4-BE49-F238E27FC236}">
                <a16:creationId xmlns:a16="http://schemas.microsoft.com/office/drawing/2014/main" xmlns="" id="{96EB696A-91B7-4BB5-AD62-6224602EB230}"/>
              </a:ext>
            </a:extLst>
          </p:cNvPr>
          <p:cNvSpPr/>
          <p:nvPr/>
        </p:nvSpPr>
        <p:spPr>
          <a:xfrm>
            <a:off x="1752601" y="1492221"/>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ln w="0"/>
                <a:solidFill>
                  <a:schemeClr val="tx1"/>
                </a:solidFill>
                <a:effectLst>
                  <a:outerShdw blurRad="38100" dist="19050" dir="2700000" algn="tl" rotWithShape="0">
                    <a:schemeClr val="dk1">
                      <a:alpha val="40000"/>
                    </a:schemeClr>
                  </a:outerShdw>
                </a:effectLst>
              </a:rPr>
              <a:t>Development of a Simple </a:t>
            </a:r>
            <a:r>
              <a:rPr lang="en-US" b="1" dirty="0" err="1" smtClean="0">
                <a:ln w="0"/>
                <a:solidFill>
                  <a:schemeClr val="tx1"/>
                </a:solidFill>
                <a:effectLst>
                  <a:outerShdw blurRad="38100" dist="19050" dir="2700000" algn="tl" rotWithShape="0">
                    <a:schemeClr val="dk1">
                      <a:alpha val="40000"/>
                    </a:schemeClr>
                  </a:outerShdw>
                </a:effectLst>
              </a:rPr>
              <a:t>Chatbot</a:t>
            </a:r>
            <a:r>
              <a:rPr lang="en-US" b="1" dirty="0" smtClean="0">
                <a:ln w="0"/>
                <a:solidFill>
                  <a:schemeClr val="tx1"/>
                </a:solidFill>
                <a:effectLst>
                  <a:outerShdw blurRad="38100" dist="19050" dir="2700000" algn="tl" rotWithShape="0">
                    <a:schemeClr val="dk1">
                      <a:alpha val="40000"/>
                    </a:schemeClr>
                  </a:outerShdw>
                </a:effectLst>
              </a:rPr>
              <a:t>:</a:t>
            </a:r>
          </a:p>
          <a:p>
            <a:pPr algn="just"/>
            <a:r>
              <a:rPr lang="en-US" dirty="0" smtClean="0">
                <a:ln w="0"/>
                <a:solidFill>
                  <a:schemeClr val="tx1"/>
                </a:solidFill>
              </a:rPr>
              <a:t>Implement a basic </a:t>
            </a:r>
            <a:r>
              <a:rPr lang="en-US" dirty="0" err="1" smtClean="0">
                <a:ln w="0"/>
                <a:solidFill>
                  <a:schemeClr val="tx1"/>
                </a:solidFill>
              </a:rPr>
              <a:t>chatbot</a:t>
            </a:r>
            <a:r>
              <a:rPr lang="en-US" dirty="0" smtClean="0">
                <a:ln w="0"/>
                <a:solidFill>
                  <a:schemeClr val="tx1"/>
                </a:solidFill>
              </a:rPr>
              <a:t> using NLTK in Python to enable automated interaction with users.</a:t>
            </a:r>
            <a:endParaRPr lang="en-IN" dirty="0">
              <a:ln w="0"/>
              <a:solidFill>
                <a:schemeClr val="tx1"/>
              </a:solidFill>
            </a:endParaRPr>
          </a:p>
        </p:txBody>
      </p:sp>
      <p:sp>
        <p:nvSpPr>
          <p:cNvPr id="12" name="Rectangle: Rounded Corners 11">
            <a:extLst>
              <a:ext uri="{FF2B5EF4-FFF2-40B4-BE49-F238E27FC236}">
                <a16:creationId xmlns:a16="http://schemas.microsoft.com/office/drawing/2014/main" xmlns="" id="{93485A21-A10B-4D52-B7D7-FE2A10FEB743}"/>
              </a:ext>
            </a:extLst>
          </p:cNvPr>
          <p:cNvSpPr/>
          <p:nvPr/>
        </p:nvSpPr>
        <p:spPr>
          <a:xfrm>
            <a:off x="1726325" y="3196547"/>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chemeClr val="tx1"/>
                </a:solidFill>
              </a:rPr>
              <a:t>Utilization of Natural Language Processing Techniques:</a:t>
            </a:r>
          </a:p>
          <a:p>
            <a:pPr algn="just"/>
            <a:r>
              <a:rPr lang="en-US" dirty="0" smtClean="0">
                <a:solidFill>
                  <a:schemeClr val="tx1"/>
                </a:solidFill>
              </a:rPr>
              <a:t>Employ tokenization, lemmatization, and removal of punctuation to preprocess user input for effective understanding</a:t>
            </a:r>
            <a:r>
              <a:rPr lang="en-US" dirty="0" smtClean="0"/>
              <a:t>.</a:t>
            </a:r>
            <a:endParaRPr lang="en-IN" dirty="0"/>
          </a:p>
        </p:txBody>
      </p:sp>
      <p:sp>
        <p:nvSpPr>
          <p:cNvPr id="13" name="Rectangle: Rounded Corners 12">
            <a:extLst>
              <a:ext uri="{FF2B5EF4-FFF2-40B4-BE49-F238E27FC236}">
                <a16:creationId xmlns:a16="http://schemas.microsoft.com/office/drawing/2014/main" xmlns="" id="{4E5F2931-08E1-4538-BB8B-98A57FFD6BE3}"/>
              </a:ext>
            </a:extLst>
          </p:cNvPr>
          <p:cNvSpPr/>
          <p:nvPr/>
        </p:nvSpPr>
        <p:spPr>
          <a:xfrm>
            <a:off x="1726325" y="4867275"/>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ln w="0"/>
                <a:solidFill>
                  <a:schemeClr val="tx1"/>
                </a:solidFill>
                <a:effectLst>
                  <a:outerShdw blurRad="38100" dist="19050" dir="2700000" algn="tl" rotWithShape="0">
                    <a:schemeClr val="dk1">
                      <a:alpha val="40000"/>
                    </a:schemeClr>
                  </a:outerShdw>
                </a:effectLst>
              </a:rPr>
              <a:t>Training and Model Management:</a:t>
            </a:r>
          </a:p>
          <a:p>
            <a:pPr algn="just"/>
            <a:r>
              <a:rPr lang="en-US" dirty="0" smtClean="0">
                <a:ln w="0"/>
                <a:solidFill>
                  <a:schemeClr val="tx1"/>
                </a:solidFill>
                <a:effectLst>
                  <a:outerShdw blurRad="38100" dist="19050" dir="2700000" algn="tl" rotWithShape="0">
                    <a:schemeClr val="dk1">
                      <a:alpha val="40000"/>
                    </a:schemeClr>
                  </a:outerShdw>
                </a:effectLst>
              </a:rPr>
              <a:t>Train the </a:t>
            </a:r>
            <a:r>
              <a:rPr lang="en-US" dirty="0" err="1" smtClean="0">
                <a:ln w="0"/>
                <a:solidFill>
                  <a:schemeClr val="tx1"/>
                </a:solidFill>
                <a:effectLst>
                  <a:outerShdw blurRad="38100" dist="19050" dir="2700000" algn="tl" rotWithShape="0">
                    <a:schemeClr val="dk1">
                      <a:alpha val="40000"/>
                    </a:schemeClr>
                  </a:outerShdw>
                </a:effectLst>
              </a:rPr>
              <a:t>chatbot</a:t>
            </a:r>
            <a:r>
              <a:rPr lang="en-US" dirty="0" smtClean="0">
                <a:ln w="0"/>
                <a:solidFill>
                  <a:schemeClr val="tx1"/>
                </a:solidFill>
                <a:effectLst>
                  <a:outerShdw blurRad="38100" dist="19050" dir="2700000" algn="tl" rotWithShape="0">
                    <a:schemeClr val="dk1">
                      <a:alpha val="40000"/>
                    </a:schemeClr>
                  </a:outerShdw>
                </a:effectLst>
              </a:rPr>
              <a:t> using predefined intents and responses stored in JSON format, and demonstrate the saving and loading of the trained model using pickle for reusability</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dirty="0">
                <a:latin typeface="Times New Roman" pitchFamily="18" charset="0"/>
                <a:cs typeface="Times New Roman" pitchFamily="18" charset="0"/>
              </a:rPr>
              <a:t>PROPOSED SYSTEM/ SOLUTION</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xmlns="" id="{801ADE2F-BD8D-4BD3-8FF9-FC5DABBBD894}"/>
              </a:ext>
            </a:extLst>
          </p:cNvPr>
          <p:cNvSpPr txBox="1"/>
          <p:nvPr/>
        </p:nvSpPr>
        <p:spPr>
          <a:xfrm>
            <a:off x="713390" y="1981200"/>
            <a:ext cx="8659210" cy="332398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NLTK-Based </a:t>
            </a:r>
            <a:r>
              <a:rPr lang="en-US" sz="2400" b="1" dirty="0" err="1" smtClean="0">
                <a:latin typeface="Times New Roman" pitchFamily="18" charset="0"/>
                <a:cs typeface="Times New Roman" pitchFamily="18" charset="0"/>
              </a:rPr>
              <a:t>Chatbot</a:t>
            </a:r>
            <a:r>
              <a:rPr lang="en-US" sz="2400" b="1" dirty="0" smtClean="0">
                <a:latin typeface="Times New Roman" pitchFamily="18" charset="0"/>
                <a:cs typeface="Times New Roman" pitchFamily="18" charset="0"/>
              </a:rPr>
              <a:t>: A Proposed System Solution</a:t>
            </a:r>
          </a:p>
          <a:p>
            <a:pPr algn="just"/>
            <a:endParaRPr lang="en-US" sz="2400" dirty="0" smtClean="0"/>
          </a:p>
          <a:p>
            <a:pPr algn="just"/>
            <a:r>
              <a:rPr lang="en-US" dirty="0" smtClean="0">
                <a:solidFill>
                  <a:schemeClr val="tx1"/>
                </a:solidFill>
                <a:latin typeface="Times New Roman" pitchFamily="18" charset="0"/>
                <a:cs typeface="Times New Roman" pitchFamily="18" charset="0"/>
              </a:rPr>
              <a:t>The proposed system solution involves the development of a </a:t>
            </a:r>
            <a:r>
              <a:rPr lang="en-US" dirty="0" err="1" smtClean="0">
                <a:solidFill>
                  <a:schemeClr val="tx1"/>
                </a:solidFill>
                <a:latin typeface="Times New Roman" pitchFamily="18" charset="0"/>
                <a:cs typeface="Times New Roman" pitchFamily="18" charset="0"/>
              </a:rPr>
              <a:t>chatbot</a:t>
            </a:r>
            <a:r>
              <a:rPr lang="en-US" dirty="0" smtClean="0">
                <a:solidFill>
                  <a:schemeClr val="tx1"/>
                </a:solidFill>
                <a:latin typeface="Times New Roman" pitchFamily="18" charset="0"/>
                <a:cs typeface="Times New Roman" pitchFamily="18" charset="0"/>
              </a:rPr>
              <a:t> using the Natural Language Toolkit (NLTK) in Python. The </a:t>
            </a:r>
            <a:r>
              <a:rPr lang="en-US" dirty="0" err="1" smtClean="0">
                <a:solidFill>
                  <a:schemeClr val="tx1"/>
                </a:solidFill>
                <a:latin typeface="Times New Roman" pitchFamily="18" charset="0"/>
                <a:cs typeface="Times New Roman" pitchFamily="18" charset="0"/>
              </a:rPr>
              <a:t>chatbot</a:t>
            </a:r>
            <a:r>
              <a:rPr lang="en-US" dirty="0" smtClean="0">
                <a:solidFill>
                  <a:schemeClr val="tx1"/>
                </a:solidFill>
                <a:latin typeface="Times New Roman" pitchFamily="18" charset="0"/>
                <a:cs typeface="Times New Roman" pitchFamily="18" charset="0"/>
              </a:rPr>
              <a:t> will utilize NLTK's powerful natural language processing (NLP) capabilities to understand and respond to user queries. It will employ techniques such as tokenization, lemmatization, and removal of punctuation to preprocess user input. The </a:t>
            </a:r>
            <a:r>
              <a:rPr lang="en-US" dirty="0" err="1" smtClean="0">
                <a:solidFill>
                  <a:schemeClr val="tx1"/>
                </a:solidFill>
                <a:latin typeface="Times New Roman" pitchFamily="18" charset="0"/>
                <a:cs typeface="Times New Roman" pitchFamily="18" charset="0"/>
              </a:rPr>
              <a:t>chatbot</a:t>
            </a:r>
            <a:r>
              <a:rPr lang="en-US" dirty="0" smtClean="0">
                <a:solidFill>
                  <a:schemeClr val="tx1"/>
                </a:solidFill>
                <a:latin typeface="Times New Roman" pitchFamily="18" charset="0"/>
                <a:cs typeface="Times New Roman" pitchFamily="18" charset="0"/>
              </a:rPr>
              <a:t> will be trained using a predefined set of intents and responses stored in JSON format, and the trained model will be saved and loaded using pickle for efficient management. This solution aims to provide a simple yet effective conversational agent that can be deployed across various domains for tasks such as customer service, education, and entertainment.</a:t>
            </a: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57ADA-8644-4134-93A0-AD298A62D1FB}"/>
              </a:ext>
            </a:extLst>
          </p:cNvPr>
          <p:cNvSpPr>
            <a:spLocks noGrp="1"/>
          </p:cNvSpPr>
          <p:nvPr>
            <p:ph type="title"/>
          </p:nvPr>
        </p:nvSpPr>
        <p:spPr>
          <a:xfrm>
            <a:off x="558165" y="385444"/>
            <a:ext cx="9764395" cy="738664"/>
          </a:xfrm>
        </p:spPr>
        <p:txBody>
          <a:bodyPr/>
          <a:lstStyle/>
          <a:p>
            <a:r>
              <a:rPr lang="en-IN" dirty="0">
                <a:latin typeface="Times New Roman" pitchFamily="18" charset="0"/>
                <a:cs typeface="Times New Roman" pitchFamily="18" charset="0"/>
              </a:rPr>
              <a:t>SYSTEM APPROACH</a:t>
            </a:r>
          </a:p>
        </p:txBody>
      </p:sp>
      <p:sp>
        <p:nvSpPr>
          <p:cNvPr id="3" name="TextBox 2">
            <a:extLst>
              <a:ext uri="{FF2B5EF4-FFF2-40B4-BE49-F238E27FC236}">
                <a16:creationId xmlns:a16="http://schemas.microsoft.com/office/drawing/2014/main" xmlns="" id="{721E8277-29B5-4974-B072-00AFEF471F75}"/>
              </a:ext>
            </a:extLst>
          </p:cNvPr>
          <p:cNvSpPr txBox="1"/>
          <p:nvPr/>
        </p:nvSpPr>
        <p:spPr>
          <a:xfrm>
            <a:off x="1566544" y="1806921"/>
            <a:ext cx="7747635" cy="3323987"/>
          </a:xfrm>
          <a:prstGeom prst="rect">
            <a:avLst/>
          </a:prstGeom>
          <a:noFill/>
        </p:spPr>
        <p:txBody>
          <a:bodyPr wrap="square" rtlCol="0">
            <a:spAutoFit/>
          </a:bodyPr>
          <a:lstStyle/>
          <a:p>
            <a:pPr>
              <a:lnSpc>
                <a:spcPct val="150000"/>
              </a:lnSpc>
            </a:pPr>
            <a:r>
              <a:rPr lang="en-IN" sz="2800" b="1" dirty="0">
                <a:latin typeface="Times New Roman" pitchFamily="18" charset="0"/>
                <a:cs typeface="Times New Roman" pitchFamily="18" charset="0"/>
              </a:rPr>
              <a:t>HARDWARE REQUIREMENTS:</a:t>
            </a:r>
          </a:p>
          <a:p>
            <a:pPr marL="342900" indent="-342900">
              <a:lnSpc>
                <a:spcPct val="150000"/>
              </a:lnSpc>
              <a:buFont typeface="+mj-lt"/>
              <a:buAutoNum type="arabicPeriod"/>
            </a:pPr>
            <a:r>
              <a:rPr lang="en-IN" sz="2800" dirty="0">
                <a:latin typeface="Times New Roman" pitchFamily="18" charset="0"/>
                <a:cs typeface="Times New Roman" pitchFamily="18" charset="0"/>
              </a:rPr>
              <a:t>Standard laptop / computer</a:t>
            </a:r>
          </a:p>
          <a:p>
            <a:pPr marL="342900" indent="-342900">
              <a:lnSpc>
                <a:spcPct val="150000"/>
              </a:lnSpc>
              <a:buFont typeface="+mj-lt"/>
              <a:buAutoNum type="arabicPeriod"/>
            </a:pPr>
            <a:r>
              <a:rPr lang="en-IN" sz="2800" dirty="0">
                <a:latin typeface="Times New Roman" pitchFamily="18" charset="0"/>
                <a:cs typeface="Times New Roman" pitchFamily="18" charset="0"/>
              </a:rPr>
              <a:t>Memory</a:t>
            </a:r>
          </a:p>
          <a:p>
            <a:pPr marL="342900" indent="-342900">
              <a:lnSpc>
                <a:spcPct val="150000"/>
              </a:lnSpc>
              <a:buFont typeface="+mj-lt"/>
              <a:buAutoNum type="arabicPeriod"/>
            </a:pPr>
            <a:r>
              <a:rPr lang="en-IN" sz="2800" dirty="0">
                <a:latin typeface="Times New Roman" pitchFamily="18" charset="0"/>
                <a:cs typeface="Times New Roman" pitchFamily="18" charset="0"/>
              </a:rPr>
              <a:t>Internet Connection</a:t>
            </a:r>
          </a:p>
          <a:p>
            <a:pPr marL="342900" indent="-342900">
              <a:lnSpc>
                <a:spcPct val="150000"/>
              </a:lnSpc>
              <a:buFont typeface="+mj-lt"/>
              <a:buAutoNum type="arabicPeriod"/>
            </a:pPr>
            <a:r>
              <a:rPr lang="en-IN" sz="2800" dirty="0">
                <a:latin typeface="Times New Roman" pitchFamily="18" charset="0"/>
                <a:cs typeface="Times New Roman" pitchFamily="18" charset="0"/>
              </a:rPr>
              <a:t>Storage</a:t>
            </a:r>
          </a:p>
        </p:txBody>
      </p:sp>
    </p:spTree>
    <p:extLst>
      <p:ext uri="{BB962C8B-B14F-4D97-AF65-F5344CB8AC3E}">
        <p14:creationId xmlns:p14="http://schemas.microsoft.com/office/powerpoint/2010/main" val="2799713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46DDF-B6CE-4139-BD9B-8CEBC698C7E8}"/>
              </a:ext>
            </a:extLst>
          </p:cNvPr>
          <p:cNvSpPr>
            <a:spLocks noGrp="1"/>
          </p:cNvSpPr>
          <p:nvPr>
            <p:ph type="title"/>
          </p:nvPr>
        </p:nvSpPr>
        <p:spPr>
          <a:xfrm>
            <a:off x="558165" y="385444"/>
            <a:ext cx="9764395" cy="738664"/>
          </a:xfrm>
        </p:spPr>
        <p:txBody>
          <a:bodyPr/>
          <a:lstStyle/>
          <a:p>
            <a:r>
              <a:rPr lang="en-IN" dirty="0">
                <a:latin typeface="Times New Roman" pitchFamily="18" charset="0"/>
                <a:cs typeface="Times New Roman" pitchFamily="18" charset="0"/>
              </a:rPr>
              <a:t>SYSTEM APPROACH</a:t>
            </a:r>
          </a:p>
        </p:txBody>
      </p:sp>
      <p:sp>
        <p:nvSpPr>
          <p:cNvPr id="3" name="TextBox 2">
            <a:extLst>
              <a:ext uri="{FF2B5EF4-FFF2-40B4-BE49-F238E27FC236}">
                <a16:creationId xmlns:a16="http://schemas.microsoft.com/office/drawing/2014/main" xmlns="" id="{C3FDFEF4-875F-4BD2-9DE0-6401782053E9}"/>
              </a:ext>
            </a:extLst>
          </p:cNvPr>
          <p:cNvSpPr txBox="1"/>
          <p:nvPr/>
        </p:nvSpPr>
        <p:spPr>
          <a:xfrm>
            <a:off x="1371600" y="1676400"/>
            <a:ext cx="7671435" cy="4616648"/>
          </a:xfrm>
          <a:prstGeom prst="rect">
            <a:avLst/>
          </a:prstGeom>
          <a:noFill/>
        </p:spPr>
        <p:txBody>
          <a:bodyPr wrap="square" rtlCol="0">
            <a:spAutoFit/>
          </a:bodyPr>
          <a:lstStyle/>
          <a:p>
            <a:pPr>
              <a:lnSpc>
                <a:spcPct val="150000"/>
              </a:lnSpc>
            </a:pPr>
            <a:r>
              <a:rPr lang="en-IN" sz="2800" b="1" dirty="0">
                <a:latin typeface="Times New Roman" pitchFamily="18" charset="0"/>
                <a:cs typeface="Times New Roman" pitchFamily="18" charset="0"/>
              </a:rPr>
              <a:t>SOFTWARE REQUIREMENTS:</a:t>
            </a:r>
          </a:p>
          <a:p>
            <a:pPr marL="342900" indent="-342900">
              <a:lnSpc>
                <a:spcPct val="150000"/>
              </a:lnSpc>
              <a:buFont typeface="+mj-lt"/>
              <a:buAutoNum type="arabicPeriod"/>
            </a:pPr>
            <a:r>
              <a:rPr lang="en-US" sz="2400" dirty="0">
                <a:latin typeface="Times New Roman" pitchFamily="18" charset="0"/>
                <a:cs typeface="Times New Roman" pitchFamily="18" charset="0"/>
              </a:rPr>
              <a:t>Python</a:t>
            </a:r>
          </a:p>
          <a:p>
            <a:pPr marL="342900" indent="-342900">
              <a:lnSpc>
                <a:spcPct val="150000"/>
              </a:lnSpc>
              <a:buFont typeface="+mj-lt"/>
              <a:buAutoNum type="arabicPeriod"/>
            </a:pPr>
            <a:r>
              <a:rPr lang="en-US" sz="2400" dirty="0">
                <a:latin typeface="Times New Roman" pitchFamily="18" charset="0"/>
                <a:cs typeface="Times New Roman" pitchFamily="18" charset="0"/>
              </a:rPr>
              <a:t>TensorFlow</a:t>
            </a:r>
          </a:p>
          <a:p>
            <a:pPr marL="342900" indent="-342900">
              <a:lnSpc>
                <a:spcPct val="150000"/>
              </a:lnSpc>
              <a:buFont typeface="+mj-lt"/>
              <a:buAutoNum type="arabicPeriod"/>
            </a:pPr>
            <a:r>
              <a:rPr lang="en-US" sz="2400" dirty="0">
                <a:latin typeface="Times New Roman" pitchFamily="18" charset="0"/>
                <a:cs typeface="Times New Roman" pitchFamily="18" charset="0"/>
              </a:rPr>
              <a:t>NLTK (Natural Language </a:t>
            </a:r>
            <a:r>
              <a:rPr lang="en-US" sz="2400" dirty="0" smtClean="0">
                <a:latin typeface="Times New Roman" pitchFamily="18" charset="0"/>
                <a:cs typeface="Times New Roman" pitchFamily="18" charset="0"/>
              </a:rPr>
              <a:t>Toolkit)</a:t>
            </a:r>
          </a:p>
          <a:p>
            <a:pPr marL="342900" indent="-342900">
              <a:lnSpc>
                <a:spcPct val="150000"/>
              </a:lnSpc>
              <a:buFont typeface="+mj-lt"/>
              <a:buAutoNum type="arabicPeriod"/>
            </a:pPr>
            <a:r>
              <a:rPr lang="en-US" sz="2400" dirty="0" smtClean="0">
                <a:latin typeface="Times New Roman" pitchFamily="18" charset="0"/>
                <a:cs typeface="Times New Roman" pitchFamily="18" charset="0"/>
              </a:rPr>
              <a:t>JSON Library</a:t>
            </a:r>
          </a:p>
          <a:p>
            <a:pPr marL="342900" indent="-342900">
              <a:lnSpc>
                <a:spcPct val="150000"/>
              </a:lnSpc>
              <a:buFont typeface="+mj-lt"/>
              <a:buAutoNum type="arabicPeriod"/>
            </a:pPr>
            <a:r>
              <a:rPr lang="en-US" sz="2400" dirty="0" smtClean="0">
                <a:latin typeface="Times New Roman" pitchFamily="18" charset="0"/>
                <a:cs typeface="Times New Roman" pitchFamily="18" charset="0"/>
              </a:rPr>
              <a:t>Pickle Library</a:t>
            </a:r>
            <a:endParaRPr lang="en-US" sz="2400" dirty="0">
              <a:latin typeface="Times New Roman" pitchFamily="18" charset="0"/>
              <a:cs typeface="Times New Roman" pitchFamily="18" charset="0"/>
            </a:endParaRPr>
          </a:p>
          <a:p>
            <a:pPr marL="342900" indent="-342900">
              <a:lnSpc>
                <a:spcPct val="150000"/>
              </a:lnSpc>
              <a:buFont typeface="+mj-lt"/>
              <a:buAutoNum type="arabicPeriod"/>
            </a:pPr>
            <a:r>
              <a:rPr lang="en-US" sz="2400" dirty="0" err="1">
                <a:latin typeface="Times New Roman" pitchFamily="18" charset="0"/>
                <a:cs typeface="Times New Roman" pitchFamily="18" charset="0"/>
              </a:rPr>
              <a:t>Keras</a:t>
            </a:r>
            <a:endParaRPr lang="en-US" sz="2400" dirty="0">
              <a:latin typeface="Times New Roman" pitchFamily="18" charset="0"/>
              <a:cs typeface="Times New Roman" pitchFamily="18" charset="0"/>
            </a:endParaRPr>
          </a:p>
          <a:p>
            <a:pPr marL="342900" indent="-342900">
              <a:lnSpc>
                <a:spcPct val="150000"/>
              </a:lnSpc>
              <a:buFont typeface="+mj-lt"/>
              <a:buAutoNum type="arabicPeriod"/>
            </a:pPr>
            <a:r>
              <a:rPr lang="en-US" sz="2400" dirty="0" err="1">
                <a:latin typeface="Times New Roman" pitchFamily="18" charset="0"/>
                <a:cs typeface="Times New Roman" pitchFamily="18" charset="0"/>
              </a:rPr>
              <a:t>Jupyter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Notebook</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79704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4486F-F6A1-47EE-96A7-ADFD0AAB2E08}"/>
              </a:ext>
            </a:extLst>
          </p:cNvPr>
          <p:cNvSpPr>
            <a:spLocks noGrp="1"/>
          </p:cNvSpPr>
          <p:nvPr>
            <p:ph type="title"/>
          </p:nvPr>
        </p:nvSpPr>
        <p:spPr>
          <a:xfrm>
            <a:off x="558165" y="385444"/>
            <a:ext cx="9764395" cy="615553"/>
          </a:xfrm>
        </p:spPr>
        <p:txBody>
          <a:bodyPr/>
          <a:lstStyle/>
          <a:p>
            <a:r>
              <a:rPr lang="en-IN" sz="4000" dirty="0">
                <a:latin typeface="Times New Roman" pitchFamily="18" charset="0"/>
                <a:cs typeface="Times New Roman" pitchFamily="18" charset="0"/>
              </a:rPr>
              <a:t>ALGORITHM AND DEPLOYMENT</a:t>
            </a:r>
          </a:p>
        </p:txBody>
      </p:sp>
      <p:sp>
        <p:nvSpPr>
          <p:cNvPr id="3" name="TextBox 2">
            <a:extLst>
              <a:ext uri="{FF2B5EF4-FFF2-40B4-BE49-F238E27FC236}">
                <a16:creationId xmlns:a16="http://schemas.microsoft.com/office/drawing/2014/main" xmlns="" id="{CD0AF31B-6150-46E8-84DE-46A99A6CBE09}"/>
              </a:ext>
            </a:extLst>
          </p:cNvPr>
          <p:cNvSpPr txBox="1"/>
          <p:nvPr/>
        </p:nvSpPr>
        <p:spPr>
          <a:xfrm>
            <a:off x="558165" y="1371601"/>
            <a:ext cx="8966835" cy="5601533"/>
          </a:xfrm>
          <a:prstGeom prst="rect">
            <a:avLst/>
          </a:prstGeom>
          <a:noFill/>
        </p:spPr>
        <p:txBody>
          <a:bodyPr wrap="square" rtlCol="0">
            <a:spAutoFit/>
          </a:bodyPr>
          <a:lstStyle/>
          <a:p>
            <a:pPr algn="just"/>
            <a:r>
              <a:rPr lang="en-US" sz="1600" b="1" dirty="0" smtClean="0"/>
              <a:t>1.Initialization:</a:t>
            </a:r>
          </a:p>
          <a:p>
            <a:pPr algn="just"/>
            <a:r>
              <a:rPr lang="en-US" sz="1600" dirty="0" smtClean="0"/>
              <a:t>       Import necessary libraries: NLTK, JSON, Pickle.</a:t>
            </a:r>
          </a:p>
          <a:p>
            <a:pPr algn="just"/>
            <a:r>
              <a:rPr lang="en-US" sz="1600" dirty="0" smtClean="0"/>
              <a:t>       Load and preprocess the predefined intents and responses from a JSON file.</a:t>
            </a:r>
          </a:p>
          <a:p>
            <a:pPr algn="just"/>
            <a:r>
              <a:rPr lang="en-US" sz="1600" dirty="0" smtClean="0"/>
              <a:t>       Initialize NLTK for tokenization, lemmatization, and other NLP tasks.</a:t>
            </a:r>
          </a:p>
          <a:p>
            <a:pPr algn="just"/>
            <a:r>
              <a:rPr lang="en-US" sz="1600" b="1" dirty="0" smtClean="0"/>
              <a:t>2 .Preprocessing:</a:t>
            </a:r>
          </a:p>
          <a:p>
            <a:pPr algn="l"/>
            <a:r>
              <a:rPr lang="en-US" sz="1600" dirty="0" smtClean="0"/>
              <a:t>     Tokenization: Split user input into individual words or tokens.</a:t>
            </a:r>
          </a:p>
          <a:p>
            <a:pPr algn="l"/>
            <a:r>
              <a:rPr lang="en-US" sz="1600" dirty="0" smtClean="0"/>
              <a:t>      Lemmatization: Reduce words to their base or root form for better understanding.</a:t>
            </a:r>
          </a:p>
          <a:p>
            <a:pPr algn="l"/>
            <a:r>
              <a:rPr lang="en-US" sz="1600" dirty="0" smtClean="0"/>
              <a:t>      Remove punctuation: Eliminate punctuation marks from the input.</a:t>
            </a:r>
          </a:p>
          <a:p>
            <a:pPr algn="just"/>
            <a:r>
              <a:rPr lang="en-US" sz="1600" b="1" dirty="0" smtClean="0"/>
              <a:t>3.Bag-of-Words Model:</a:t>
            </a:r>
          </a:p>
          <a:p>
            <a:pPr algn="just"/>
            <a:r>
              <a:rPr lang="en-US" sz="1600" dirty="0" smtClean="0"/>
              <a:t>     Represent user input and predefined intents as numerical vectors using the bag-of-words       model.</a:t>
            </a:r>
          </a:p>
          <a:p>
            <a:pPr algn="just"/>
            <a:r>
              <a:rPr lang="en-US" sz="1600" dirty="0" smtClean="0"/>
              <a:t>     Determine the similarity between user input and each predefined intent.</a:t>
            </a:r>
          </a:p>
          <a:p>
            <a:pPr algn="just"/>
            <a:r>
              <a:rPr lang="en-US" sz="1600" b="1" dirty="0" smtClean="0"/>
              <a:t>4.Intent Recognition:</a:t>
            </a:r>
          </a:p>
          <a:p>
            <a:pPr algn="just"/>
            <a:r>
              <a:rPr lang="en-US" sz="1600" dirty="0" smtClean="0"/>
              <a:t>     Identify the intent with the highest similarity score.</a:t>
            </a:r>
          </a:p>
          <a:p>
            <a:pPr algn="just"/>
            <a:r>
              <a:rPr lang="en-US" sz="1600" dirty="0" smtClean="0"/>
              <a:t>     Retrieve the corresponding response associated with the recognized intent.</a:t>
            </a:r>
          </a:p>
          <a:p>
            <a:pPr algn="just"/>
            <a:r>
              <a:rPr lang="en-US" sz="1600" b="1" dirty="0" smtClean="0"/>
              <a:t>5.Response Generation:</a:t>
            </a:r>
          </a:p>
          <a:p>
            <a:pPr algn="just"/>
            <a:r>
              <a:rPr lang="en-US" sz="1600" dirty="0" smtClean="0"/>
              <a:t>    Generate an appropriate response based on the recognized intent.</a:t>
            </a:r>
          </a:p>
          <a:p>
            <a:pPr algn="just"/>
            <a:r>
              <a:rPr lang="en-US" sz="1600" dirty="0" smtClean="0"/>
              <a:t>     Return the response to the user.</a:t>
            </a:r>
          </a:p>
          <a:p>
            <a:pPr algn="just"/>
            <a:r>
              <a:rPr lang="en-US" sz="1600" b="1" dirty="0" smtClean="0"/>
              <a:t>6.Training:</a:t>
            </a:r>
          </a:p>
          <a:p>
            <a:pPr algn="just"/>
            <a:r>
              <a:rPr lang="en-US" sz="1600" dirty="0" smtClean="0"/>
              <a:t>     Train the </a:t>
            </a:r>
            <a:r>
              <a:rPr lang="en-US" sz="1600" dirty="0" err="1" smtClean="0"/>
              <a:t>chatbot</a:t>
            </a:r>
            <a:r>
              <a:rPr lang="en-US" sz="1600" dirty="0" smtClean="0"/>
              <a:t> using the predefined intents and responses.</a:t>
            </a:r>
          </a:p>
          <a:p>
            <a:pPr algn="just"/>
            <a:r>
              <a:rPr lang="en-US" sz="1600" dirty="0" smtClean="0"/>
              <a:t>      Save the trained model using Pickle for future use.</a:t>
            </a:r>
            <a:endParaRPr lang="en-IN" sz="1600" dirty="0" smtClean="0"/>
          </a:p>
          <a:p>
            <a:pPr algn="just"/>
            <a:endParaRPr lang="en-US" sz="1600" dirty="0" smtClean="0"/>
          </a:p>
        </p:txBody>
      </p:sp>
    </p:spTree>
    <p:extLst>
      <p:ext uri="{BB962C8B-B14F-4D97-AF65-F5344CB8AC3E}">
        <p14:creationId xmlns:p14="http://schemas.microsoft.com/office/powerpoint/2010/main" val="3355921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4486F-F6A1-47EE-96A7-ADFD0AAB2E08}"/>
              </a:ext>
            </a:extLst>
          </p:cNvPr>
          <p:cNvSpPr>
            <a:spLocks noGrp="1"/>
          </p:cNvSpPr>
          <p:nvPr>
            <p:ph type="title"/>
          </p:nvPr>
        </p:nvSpPr>
        <p:spPr>
          <a:xfrm>
            <a:off x="558165" y="385444"/>
            <a:ext cx="9764395" cy="615553"/>
          </a:xfrm>
        </p:spPr>
        <p:txBody>
          <a:bodyPr/>
          <a:lstStyle/>
          <a:p>
            <a:r>
              <a:rPr lang="en-IN" sz="4000" dirty="0">
                <a:latin typeface="Times New Roman" pitchFamily="18" charset="0"/>
                <a:cs typeface="Times New Roman" pitchFamily="18" charset="0"/>
              </a:rPr>
              <a:t>ALGORITHM AND DEPLOYMENT</a:t>
            </a:r>
          </a:p>
        </p:txBody>
      </p:sp>
      <p:sp>
        <p:nvSpPr>
          <p:cNvPr id="3" name="TextBox 2">
            <a:extLst>
              <a:ext uri="{FF2B5EF4-FFF2-40B4-BE49-F238E27FC236}">
                <a16:creationId xmlns:a16="http://schemas.microsoft.com/office/drawing/2014/main" xmlns="" id="{CD0AF31B-6150-46E8-84DE-46A99A6CBE09}"/>
              </a:ext>
            </a:extLst>
          </p:cNvPr>
          <p:cNvSpPr txBox="1"/>
          <p:nvPr/>
        </p:nvSpPr>
        <p:spPr>
          <a:xfrm>
            <a:off x="558165" y="1371601"/>
            <a:ext cx="8585835" cy="1015663"/>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Deployment</a:t>
            </a:r>
            <a:r>
              <a:rPr lang="en-US" sz="2000" b="1" dirty="0" smtClean="0">
                <a:latin typeface="Times New Roman" pitchFamily="18" charset="0"/>
                <a:cs typeface="Times New Roman" pitchFamily="18" charset="0"/>
              </a:rPr>
              <a:t>:</a:t>
            </a:r>
          </a:p>
          <a:p>
            <a:pPr algn="just"/>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algn="just"/>
            <a:endParaRPr lang="en-US" sz="2000" b="1" dirty="0" smtClean="0"/>
          </a:p>
        </p:txBody>
      </p:sp>
      <p:sp>
        <p:nvSpPr>
          <p:cNvPr id="4" name="Rectangle 3"/>
          <p:cNvSpPr/>
          <p:nvPr/>
        </p:nvSpPr>
        <p:spPr>
          <a:xfrm>
            <a:off x="838200" y="1981200"/>
            <a:ext cx="8305800" cy="2862322"/>
          </a:xfrm>
          <a:prstGeom prst="rect">
            <a:avLst/>
          </a:prstGeom>
        </p:spPr>
        <p:txBody>
          <a:bodyPr wrap="square">
            <a:spAutoFit/>
          </a:bodyPr>
          <a:lstStyle/>
          <a:p>
            <a:pPr marL="285750" indent="-285750">
              <a:buFont typeface="Arial" pitchFamily="34" charset="0"/>
              <a:buChar char="•"/>
            </a:pPr>
            <a:r>
              <a:rPr lang="en-US" dirty="0" smtClean="0">
                <a:latin typeface="Times New Roman" pitchFamily="18" charset="0"/>
                <a:cs typeface="Times New Roman" pitchFamily="18" charset="0"/>
              </a:rPr>
              <a:t>Develop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logic incorporating natural language understanding and response generation.</a:t>
            </a:r>
          </a:p>
          <a:p>
            <a:pPr marL="285750" indent="-285750">
              <a:buFont typeface="Arial" pitchFamily="34" charset="0"/>
              <a:buChar char="•"/>
            </a:pPr>
            <a:r>
              <a:rPr lang="en-US" dirty="0" smtClean="0">
                <a:latin typeface="Times New Roman" pitchFamily="18" charset="0"/>
                <a:cs typeface="Times New Roman" pitchFamily="18" charset="0"/>
              </a:rPr>
              <a:t>Create a user-friendly interface for interacting with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choosing between web-based or command-line interfaces.</a:t>
            </a:r>
          </a:p>
          <a:p>
            <a:pPr marL="285750" indent="-285750">
              <a:buFont typeface="Arial" pitchFamily="34" charset="0"/>
              <a:buChar char="•"/>
            </a:pPr>
            <a:r>
              <a:rPr lang="en-US" dirty="0" smtClean="0">
                <a:latin typeface="Times New Roman" pitchFamily="18" charset="0"/>
                <a:cs typeface="Times New Roman" pitchFamily="18" charset="0"/>
              </a:rPr>
              <a:t>Evaluate deployment options such as local servers, cloud platforms, or containerized environments.</a:t>
            </a:r>
          </a:p>
          <a:p>
            <a:pPr marL="285750" indent="-285750">
              <a:buFont typeface="Arial" pitchFamily="34" charset="0"/>
              <a:buChar char="•"/>
            </a:pPr>
            <a:r>
              <a:rPr lang="en-US" dirty="0" smtClean="0">
                <a:latin typeface="Times New Roman" pitchFamily="18" charset="0"/>
                <a:cs typeface="Times New Roman" pitchFamily="18" charset="0"/>
              </a:rPr>
              <a:t>Deploy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on the chosen platform, ensuring all dependencies are installed and configurations are set up correctly.</a:t>
            </a:r>
          </a:p>
          <a:p>
            <a:pPr marL="285750" indent="-285750">
              <a:buFont typeface="Arial" pitchFamily="34" charset="0"/>
              <a:buChar char="•"/>
            </a:pPr>
            <a:r>
              <a:rPr lang="en-US" dirty="0" smtClean="0">
                <a:latin typeface="Times New Roman" pitchFamily="18" charset="0"/>
                <a:cs typeface="Times New Roman" pitchFamily="18" charset="0"/>
              </a:rPr>
              <a:t>Conduct thorough testing to verify functionality and performance, and implement monitoring mechanisms for ongoing maintenance.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19714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980</Words>
  <Application>Microsoft Office PowerPoint</Application>
  <PresentationFormat>Custom</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OVERVIEW</vt:lpstr>
      <vt:lpstr>PROBLEM  STATEMENT</vt:lpstr>
      <vt:lpstr>OBJECTIVES</vt:lpstr>
      <vt:lpstr>PROPOSED SYSTEM/ SOLUTION</vt:lpstr>
      <vt:lpstr>SYSTEM APPROACH</vt:lpstr>
      <vt:lpstr>SYSTEM APPROACH</vt:lpstr>
      <vt:lpstr>ALGORITHM AND DEPLOYMENT</vt:lpstr>
      <vt:lpstr>ALGORITHM AND DEPLOYMENT</vt:lpstr>
      <vt:lpstr>IMPLEMENTATION</vt:lpstr>
      <vt:lpstr>RESULT</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Jegathesan Arjunan</dc:creator>
  <cp:lastModifiedBy>ELCOT</cp:lastModifiedBy>
  <cp:revision>26</cp:revision>
  <dcterms:created xsi:type="dcterms:W3CDTF">2024-04-05T08:30:55Z</dcterms:created>
  <dcterms:modified xsi:type="dcterms:W3CDTF">2024-04-22T17:01:47Z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