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305" r:id="rId7"/>
    <p:sldId id="306" r:id="rId8"/>
    <p:sldId id="307" r:id="rId9"/>
    <p:sldId id="308" r:id="rId10"/>
    <p:sldId id="309" r:id="rId11"/>
    <p:sldId id="310" r:id="rId12"/>
    <p:sldId id="311" r:id="rId13"/>
    <p:sldId id="290"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116" y="54"/>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190984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Line"/>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Line"/>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 name="Line"/>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6" name="Lorem Ipsum Dolor"/>
          <p:cNvSpPr txBox="1">
            <a:spLocks noGrp="1"/>
          </p:cNvSpPr>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17" name="Title Text"/>
          <p:cNvSpPr txBox="1">
            <a:spLocks noGrp="1"/>
          </p:cNvSpPr>
          <p:nvPr>
            <p:ph type="title"/>
          </p:nvPr>
        </p:nvSpPr>
        <p:spPr>
          <a:xfrm>
            <a:off x="508000" y="4140200"/>
            <a:ext cx="7200900" cy="2413000"/>
          </a:xfrm>
          <a:prstGeom prst="rect">
            <a:avLst/>
          </a:prstGeom>
        </p:spPr>
        <p:txBody>
          <a:bodyPr/>
          <a:lstStyle>
            <a:lvl1pPr algn="l"/>
          </a:lstStyle>
          <a:p>
            <a:r>
              <a:t>Title Text</a:t>
            </a:r>
          </a:p>
        </p:txBody>
      </p:sp>
      <p:sp>
        <p:nvSpPr>
          <p:cNvPr id="18" name="Body Level One…"/>
          <p:cNvSpPr txBox="1">
            <a:spLocks noGrp="1"/>
          </p:cNvSpPr>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6"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7" name="Line"/>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8" name="Line"/>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9"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0" name="Lorem Ipsum Dolor"/>
          <p:cNvSpPr txBox="1">
            <a:spLocks noGrp="1"/>
          </p:cNvSpPr>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31" name="Image"/>
          <p:cNvSpPr>
            <a:spLocks noGrp="1"/>
          </p:cNvSpPr>
          <p:nvPr>
            <p:ph type="pic" idx="14"/>
          </p:nvPr>
        </p:nvSpPr>
        <p:spPr>
          <a:xfrm>
            <a:off x="596900" y="633461"/>
            <a:ext cx="11811000" cy="5207001"/>
          </a:xfrm>
          <a:prstGeom prst="rect">
            <a:avLst/>
          </a:prstGeom>
          <a:ln w="9525">
            <a:round/>
          </a:ln>
        </p:spPr>
        <p:txBody>
          <a:bodyPr lIns="91439" tIns="45719" rIns="91439" bIns="45719" anchor="t">
            <a:noAutofit/>
          </a:bodyPr>
          <a:lstStyle/>
          <a:p>
            <a:endParaRPr/>
          </a:p>
        </p:txBody>
      </p:sp>
      <p:sp>
        <p:nvSpPr>
          <p:cNvPr id="32" name="Title Text"/>
          <p:cNvSpPr txBox="1">
            <a:spLocks noGrp="1"/>
          </p:cNvSpPr>
          <p:nvPr>
            <p:ph type="title"/>
          </p:nvPr>
        </p:nvSpPr>
        <p:spPr>
          <a:xfrm>
            <a:off x="508000" y="6680200"/>
            <a:ext cx="7200900" cy="2413000"/>
          </a:xfrm>
          <a:prstGeom prst="rect">
            <a:avLst/>
          </a:prstGeom>
        </p:spPr>
        <p:txBody>
          <a:bodyPr/>
          <a:lstStyle>
            <a:lvl1pPr algn="l"/>
          </a:lstStyle>
          <a:p>
            <a:r>
              <a:t>Title Text</a:t>
            </a:r>
          </a:p>
        </p:txBody>
      </p:sp>
      <p:sp>
        <p:nvSpPr>
          <p:cNvPr id="33" name="Body Level One…"/>
          <p:cNvSpPr txBox="1">
            <a:spLocks noGrp="1"/>
          </p:cNvSpPr>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41" name="Title Text"/>
          <p:cNvSpPr txBox="1">
            <a:spLocks noGrp="1"/>
          </p:cNvSpPr>
          <p:nvPr>
            <p:ph type="title"/>
          </p:nvPr>
        </p:nvSpPr>
        <p:spPr>
          <a:xfrm>
            <a:off x="508000" y="3670300"/>
            <a:ext cx="11988800" cy="2413000"/>
          </a:xfrm>
          <a:prstGeom prst="rect">
            <a:avLst/>
          </a:prstGeom>
        </p:spPr>
        <p:txBody>
          <a:bodyPr/>
          <a:lstStyle/>
          <a:p>
            <a:r>
              <a:t>Title Text</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9" name="Line"/>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0" name="Line"/>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1" name="Lorem Ipsum Dolor"/>
          <p:cNvSpPr txBox="1">
            <a:spLocks noGrp="1"/>
          </p:cNvSpPr>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sz="2400" i="1"/>
            </a:lvl1pPr>
          </a:lstStyle>
          <a:p>
            <a:r>
              <a:t>Lorem Ipsum Dolor</a:t>
            </a:r>
          </a:p>
        </p:txBody>
      </p:sp>
      <p:sp>
        <p:nvSpPr>
          <p:cNvPr id="52" name="Image"/>
          <p:cNvSpPr>
            <a:spLocks noGrp="1"/>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endParaRPr/>
          </a:p>
        </p:txBody>
      </p:sp>
      <p:sp>
        <p:nvSpPr>
          <p:cNvPr id="53" name="Title Text"/>
          <p:cNvSpPr txBox="1">
            <a:spLocks noGrp="1"/>
          </p:cNvSpPr>
          <p:nvPr>
            <p:ph type="title"/>
          </p:nvPr>
        </p:nvSpPr>
        <p:spPr>
          <a:xfrm>
            <a:off x="508000" y="2806700"/>
            <a:ext cx="5676900" cy="2032000"/>
          </a:xfrm>
          <a:prstGeom prst="rect">
            <a:avLst/>
          </a:prstGeom>
        </p:spPr>
        <p:txBody>
          <a:bodyPr/>
          <a:lstStyle>
            <a:lvl1pPr algn="l">
              <a:defRPr sz="5600"/>
            </a:lvl1pPr>
          </a:lstStyle>
          <a:p>
            <a:r>
              <a:t>Title Text</a:t>
            </a:r>
          </a:p>
        </p:txBody>
      </p:sp>
      <p:sp>
        <p:nvSpPr>
          <p:cNvPr id="54" name="Body Level One…"/>
          <p:cNvSpPr txBox="1">
            <a:spLocks noGrp="1"/>
          </p:cNvSpPr>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Title Text"/>
          <p:cNvSpPr txBox="1">
            <a:spLocks noGrp="1"/>
          </p:cNvSpPr>
          <p:nvPr>
            <p:ph type="title"/>
          </p:nvPr>
        </p:nvSpPr>
        <p:spPr>
          <a:prstGeom prst="rect">
            <a:avLst/>
          </a:prstGeom>
        </p:spPr>
        <p:txBody>
          <a:bodyPr/>
          <a:lstStyle/>
          <a:p>
            <a:r>
              <a:t>Title Text</a:t>
            </a:r>
          </a:p>
        </p:txBody>
      </p:sp>
      <p:sp>
        <p:nvSpPr>
          <p:cNvPr id="7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9" name="Body Level One…"/>
          <p:cNvSpPr txBox="1">
            <a:spLocks noGrp="1"/>
          </p:cNvSpPr>
          <p:nvPr>
            <p:ph type="body" idx="1"/>
          </p:nvPr>
        </p:nvSpPr>
        <p:spPr>
          <a:xfrm>
            <a:off x="508000" y="1270000"/>
            <a:ext cx="11988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97" name="Image"/>
          <p:cNvSpPr>
            <a:spLocks noGrp="1"/>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endParaRPr/>
          </a:p>
        </p:txBody>
      </p:sp>
      <p:sp>
        <p:nvSpPr>
          <p:cNvPr id="98" name="Image"/>
          <p:cNvSpPr>
            <a:spLocks noGrp="1"/>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endParaRPr/>
          </a:p>
        </p:txBody>
      </p:sp>
      <p:sp>
        <p:nvSpPr>
          <p:cNvPr id="99" name="Image"/>
          <p:cNvSpPr>
            <a:spLocks noGrp="1"/>
          </p:cNvSpPr>
          <p:nvPr>
            <p:ph type="pic" sz="half" idx="15"/>
          </p:nvPr>
        </p:nvSpPr>
        <p:spPr>
          <a:xfrm>
            <a:off x="557119" y="609599"/>
            <a:ext cx="5588001" cy="8394701"/>
          </a:xfrm>
          <a:prstGeom prst="rect">
            <a:avLst/>
          </a:prstGeom>
          <a:ln w="9525">
            <a:round/>
          </a:ln>
        </p:spPr>
        <p:txBody>
          <a:bodyPr lIns="91439" tIns="45719" rIns="91439" bIns="45719" anchor="t">
            <a:noAutofit/>
          </a:bodyPr>
          <a:lstStyle/>
          <a:p>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7" name="–Johnny Appleseed"/>
          <p:cNvSpPr txBox="1">
            <a:spLocks noGrp="1"/>
          </p:cNvSpPr>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sz="3000" i="1"/>
            </a:lvl1pPr>
          </a:lstStyle>
          <a:p>
            <a:r>
              <a:t>–Johnny Appleseed</a:t>
            </a:r>
          </a:p>
        </p:txBody>
      </p:sp>
      <p:sp>
        <p:nvSpPr>
          <p:cNvPr id="108" name="“Type a quote here.”"/>
          <p:cNvSpPr txBox="1">
            <a:spLocks noGrp="1"/>
          </p:cNvSpPr>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r>
              <a:t>“Type a quote here.” </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Title Text"/>
          <p:cNvSpPr txBox="1">
            <a:spLocks noGrp="1"/>
          </p:cNvSpPr>
          <p:nvPr>
            <p:ph type="title"/>
          </p:nvPr>
        </p:nvSpPr>
        <p:spPr>
          <a:xfrm>
            <a:off x="508000" y="800100"/>
            <a:ext cx="11988800" cy="1219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5" name="Body Level One…"/>
          <p:cNvSpPr txBox="1">
            <a:spLocks noGrp="1"/>
          </p:cNvSpPr>
          <p:nvPr>
            <p:ph type="body" idx="1"/>
          </p:nvPr>
        </p:nvSpPr>
        <p:spPr>
          <a:xfrm>
            <a:off x="508000" y="2628900"/>
            <a:ext cx="11988800" cy="609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transition spd="med"/>
  <p:txStyles>
    <p:title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Vehicle Loan Digital Marketing…"/>
          <p:cNvSpPr txBox="1">
            <a:spLocks noGrp="1"/>
          </p:cNvSpPr>
          <p:nvPr>
            <p:ph type="subTitle" sz="quarter" idx="1"/>
          </p:nvPr>
        </p:nvSpPr>
        <p:spPr>
          <a:xfrm>
            <a:off x="3454400" y="1295400"/>
            <a:ext cx="6457067" cy="2480657"/>
          </a:xfrm>
          <a:prstGeom prst="rect">
            <a:avLst/>
          </a:prstGeom>
        </p:spPr>
        <p:txBody>
          <a:bodyPr/>
          <a:lstStyle/>
          <a:p>
            <a:pPr algn="ctr">
              <a:defRPr sz="3600">
                <a:latin typeface="Arial"/>
                <a:ea typeface="Arial"/>
                <a:cs typeface="Arial"/>
                <a:sym typeface="Arial"/>
              </a:defRPr>
            </a:pPr>
            <a:r>
              <a:rPr lang="en-IN" dirty="0" smtClean="0"/>
              <a:t>Machine Learning Model comparison using </a:t>
            </a:r>
          </a:p>
          <a:p>
            <a:pPr algn="ctr">
              <a:defRPr sz="3600">
                <a:latin typeface="Arial"/>
                <a:ea typeface="Arial"/>
                <a:cs typeface="Arial"/>
                <a:sym typeface="Arial"/>
              </a:defRPr>
            </a:pPr>
            <a:r>
              <a:rPr lang="en-IN" dirty="0" smtClean="0"/>
              <a:t>Insurance Data</a:t>
            </a:r>
            <a:endParaRPr lang="en-IN" dirty="0" smtClean="0"/>
          </a:p>
          <a:p>
            <a:pPr algn="ctr">
              <a:defRPr>
                <a:latin typeface="Arial"/>
                <a:ea typeface="Arial"/>
                <a:cs typeface="Arial"/>
                <a:sym typeface="Arial"/>
              </a:defRPr>
            </a:pPr>
            <a:endParaRPr dirty="0"/>
          </a:p>
          <a:p>
            <a:pPr algn="ctr">
              <a:defRPr>
                <a:latin typeface="Arial"/>
                <a:ea typeface="Arial"/>
                <a:cs typeface="Arial"/>
                <a:sym typeface="Arial"/>
              </a:defRPr>
            </a:pPr>
            <a:r>
              <a:rPr dirty="0"/>
              <a:t>by </a:t>
            </a:r>
            <a:r>
              <a:rPr lang="en-US" dirty="0" smtClean="0"/>
              <a:t>Aditya AVS</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Evaluation</a:t>
            </a:r>
            <a:endParaRPr lang="en-IN" dirty="0"/>
          </a:p>
        </p:txBody>
      </p:sp>
      <p:sp>
        <p:nvSpPr>
          <p:cNvPr id="3" name="Text Placeholder 2"/>
          <p:cNvSpPr>
            <a:spLocks noGrp="1"/>
          </p:cNvSpPr>
          <p:nvPr>
            <p:ph type="body" idx="1"/>
          </p:nvPr>
        </p:nvSpPr>
        <p:spPr/>
        <p:txBody>
          <a:bodyPr/>
          <a:lstStyle/>
          <a:p>
            <a:r>
              <a:rPr lang="en-IN" dirty="0" smtClean="0"/>
              <a:t>Random Forest Classifier – Default </a:t>
            </a:r>
            <a:r>
              <a:rPr lang="en-IN" dirty="0" err="1" smtClean="0"/>
              <a:t>Param</a:t>
            </a:r>
            <a:endParaRPr lang="en-IN" dirty="0" smtClean="0"/>
          </a:p>
          <a:p>
            <a:endParaRPr lang="en-IN" dirty="0"/>
          </a:p>
          <a:p>
            <a:endParaRPr lang="en-IN" dirty="0" smtClean="0"/>
          </a:p>
          <a:p>
            <a:endParaRPr lang="en-IN" dirty="0"/>
          </a:p>
          <a:p>
            <a:endParaRPr lang="en-IN" dirty="0" smtClean="0"/>
          </a:p>
          <a:p>
            <a:endParaRPr lang="en-IN" dirty="0"/>
          </a:p>
        </p:txBody>
      </p:sp>
      <p:pic>
        <p:nvPicPr>
          <p:cNvPr id="4" name="Picture 3"/>
          <p:cNvPicPr>
            <a:picLocks noChangeAspect="1"/>
          </p:cNvPicPr>
          <p:nvPr/>
        </p:nvPicPr>
        <p:blipFill>
          <a:blip r:embed="rId2"/>
          <a:stretch>
            <a:fillRect/>
          </a:stretch>
        </p:blipFill>
        <p:spPr>
          <a:xfrm>
            <a:off x="863600" y="4648200"/>
            <a:ext cx="9579192" cy="3505200"/>
          </a:xfrm>
          <a:prstGeom prst="rect">
            <a:avLst/>
          </a:prstGeom>
        </p:spPr>
      </p:pic>
    </p:spTree>
    <p:extLst>
      <p:ext uri="{BB962C8B-B14F-4D97-AF65-F5344CB8AC3E}">
        <p14:creationId xmlns:p14="http://schemas.microsoft.com/office/powerpoint/2010/main" val="112631214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Evaluation</a:t>
            </a:r>
            <a:endParaRPr lang="en-IN" dirty="0"/>
          </a:p>
        </p:txBody>
      </p:sp>
      <p:sp>
        <p:nvSpPr>
          <p:cNvPr id="3" name="Text Placeholder 2"/>
          <p:cNvSpPr>
            <a:spLocks noGrp="1"/>
          </p:cNvSpPr>
          <p:nvPr>
            <p:ph type="body" idx="1"/>
          </p:nvPr>
        </p:nvSpPr>
        <p:spPr/>
        <p:txBody>
          <a:bodyPr/>
          <a:lstStyle/>
          <a:p>
            <a:r>
              <a:rPr lang="en-IN" dirty="0" smtClean="0"/>
              <a:t>Random Forest Classifier – Customized </a:t>
            </a:r>
            <a:r>
              <a:rPr lang="en-IN" dirty="0" err="1" smtClean="0"/>
              <a:t>Param</a:t>
            </a:r>
            <a:endParaRPr lang="en-IN" dirty="0" smtClean="0"/>
          </a:p>
          <a:p>
            <a:endParaRPr lang="en-IN" dirty="0"/>
          </a:p>
          <a:p>
            <a:endParaRPr lang="en-IN" dirty="0" smtClean="0"/>
          </a:p>
          <a:p>
            <a:endParaRPr lang="en-IN" dirty="0"/>
          </a:p>
          <a:p>
            <a:endParaRPr lang="en-IN" dirty="0" smtClean="0"/>
          </a:p>
          <a:p>
            <a:endParaRPr lang="en-IN" dirty="0"/>
          </a:p>
        </p:txBody>
      </p:sp>
      <p:pic>
        <p:nvPicPr>
          <p:cNvPr id="5" name="Picture 4"/>
          <p:cNvPicPr>
            <a:picLocks noChangeAspect="1"/>
          </p:cNvPicPr>
          <p:nvPr/>
        </p:nvPicPr>
        <p:blipFill>
          <a:blip r:embed="rId2"/>
          <a:stretch>
            <a:fillRect/>
          </a:stretch>
        </p:blipFill>
        <p:spPr>
          <a:xfrm>
            <a:off x="660400" y="4876800"/>
            <a:ext cx="11684000" cy="2891495"/>
          </a:xfrm>
          <a:prstGeom prst="rect">
            <a:avLst/>
          </a:prstGeom>
        </p:spPr>
      </p:pic>
    </p:spTree>
    <p:extLst>
      <p:ext uri="{BB962C8B-B14F-4D97-AF65-F5344CB8AC3E}">
        <p14:creationId xmlns:p14="http://schemas.microsoft.com/office/powerpoint/2010/main" val="384938242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800" dirty="0" smtClean="0"/>
              <a:t>Confusion Matrix of Decision Tree Classifier</a:t>
            </a:r>
            <a:endParaRPr lang="en-IN" sz="4800" dirty="0"/>
          </a:p>
        </p:txBody>
      </p:sp>
      <p:pic>
        <p:nvPicPr>
          <p:cNvPr id="4" name="Picture 3"/>
          <p:cNvPicPr>
            <a:picLocks noChangeAspect="1"/>
          </p:cNvPicPr>
          <p:nvPr/>
        </p:nvPicPr>
        <p:blipFill>
          <a:blip r:embed="rId2"/>
          <a:stretch>
            <a:fillRect/>
          </a:stretch>
        </p:blipFill>
        <p:spPr>
          <a:xfrm>
            <a:off x="711200" y="2362200"/>
            <a:ext cx="11125200" cy="4191000"/>
          </a:xfrm>
          <a:prstGeom prst="rect">
            <a:avLst/>
          </a:prstGeom>
        </p:spPr>
      </p:pic>
      <p:sp>
        <p:nvSpPr>
          <p:cNvPr id="5" name="Rectangle 4"/>
          <p:cNvSpPr/>
          <p:nvPr/>
        </p:nvSpPr>
        <p:spPr>
          <a:xfrm>
            <a:off x="508000" y="6896100"/>
            <a:ext cx="11252200" cy="1569660"/>
          </a:xfrm>
          <a:prstGeom prst="rect">
            <a:avLst/>
          </a:prstGeom>
        </p:spPr>
        <p:txBody>
          <a:bodyPr wrap="square">
            <a:spAutoFit/>
          </a:bodyPr>
          <a:lstStyle/>
          <a:p>
            <a:pPr marL="285750" indent="-285750" algn="l">
              <a:buFont typeface="Arial" panose="020B0604020202020204" pitchFamily="34" charset="0"/>
              <a:buChar char="•"/>
            </a:pPr>
            <a:r>
              <a:rPr lang="en-IN" sz="1600" dirty="0" smtClean="0"/>
              <a:t>Since </a:t>
            </a:r>
            <a:r>
              <a:rPr lang="en-IN" sz="1600" dirty="0"/>
              <a:t>this is not a binary data but multiclass data that has 8 level </a:t>
            </a:r>
            <a:r>
              <a:rPr lang="en-IN" sz="1600" dirty="0" smtClean="0"/>
              <a:t>prediction</a:t>
            </a:r>
            <a:r>
              <a:rPr lang="en-IN" sz="1600" dirty="0"/>
              <a:t>.</a:t>
            </a:r>
            <a:endParaRPr lang="en-IN" sz="1600" dirty="0" smtClean="0"/>
          </a:p>
          <a:p>
            <a:pPr marL="285750" indent="-285750" algn="l">
              <a:buFont typeface="Arial" panose="020B0604020202020204" pitchFamily="34" charset="0"/>
              <a:buChar char="•"/>
            </a:pPr>
            <a:r>
              <a:rPr lang="en-IN" sz="1600" dirty="0" smtClean="0"/>
              <a:t>actual </a:t>
            </a:r>
            <a:r>
              <a:rPr lang="en-IN" sz="1600" dirty="0"/>
              <a:t>vs. predicted are given per response level.</a:t>
            </a:r>
          </a:p>
          <a:p>
            <a:pPr marL="285750" lvl="8" indent="-285750" algn="l">
              <a:buFont typeface="Arial" panose="020B0604020202020204" pitchFamily="34" charset="0"/>
              <a:buChar char="•"/>
            </a:pPr>
            <a:r>
              <a:rPr lang="en-IN" sz="1600" dirty="0" smtClean="0"/>
              <a:t>All </a:t>
            </a:r>
            <a:r>
              <a:rPr lang="en-IN" sz="1600" dirty="0"/>
              <a:t>the three models are close in terms of predicting the response levels</a:t>
            </a:r>
          </a:p>
          <a:p>
            <a:pPr marL="285750" lvl="7" indent="-285750" algn="l">
              <a:buFont typeface="Arial" panose="020B0604020202020204" pitchFamily="34" charset="0"/>
              <a:buChar char="•"/>
            </a:pPr>
            <a:r>
              <a:rPr lang="en-IN" sz="1600" dirty="0" smtClean="0"/>
              <a:t>In Random Forest Model </a:t>
            </a:r>
            <a:r>
              <a:rPr lang="en-IN" sz="1600" dirty="0"/>
              <a:t>2</a:t>
            </a:r>
            <a:r>
              <a:rPr lang="en-IN" sz="1600" dirty="0" smtClean="0"/>
              <a:t>, </a:t>
            </a:r>
            <a:r>
              <a:rPr lang="en-IN" sz="1600" dirty="0"/>
              <a:t>there seem to be a more number of False Positives and it's getting the higher response levels(Actual 1 but Predicted 8 cases). </a:t>
            </a:r>
            <a:r>
              <a:rPr lang="en-IN" sz="1600" dirty="0" smtClean="0"/>
              <a:t>Also </a:t>
            </a:r>
            <a:r>
              <a:rPr lang="en-IN" sz="1600" dirty="0"/>
              <a:t>for Levels 3 and Level 4, there is no prediction at all. </a:t>
            </a:r>
            <a:endParaRPr lang="en-IN" sz="1600" dirty="0" smtClean="0"/>
          </a:p>
          <a:p>
            <a:pPr marL="285750" lvl="7" indent="-285750" algn="l">
              <a:buFont typeface="Arial" panose="020B0604020202020204" pitchFamily="34" charset="0"/>
              <a:buChar char="•"/>
            </a:pPr>
            <a:r>
              <a:rPr lang="en-IN" sz="1600" dirty="0" smtClean="0"/>
              <a:t>In </a:t>
            </a:r>
            <a:r>
              <a:rPr lang="en-IN" sz="1600" dirty="0"/>
              <a:t>Model 1 and DT, it is more spread out with Decision Trees doing a better </a:t>
            </a:r>
            <a:r>
              <a:rPr lang="en-IN" sz="1600" dirty="0" smtClean="0"/>
              <a:t>job with lesser number of false positives</a:t>
            </a:r>
            <a:endParaRPr lang="en-IN" sz="1600" dirty="0"/>
          </a:p>
        </p:txBody>
      </p:sp>
    </p:spTree>
    <p:extLst>
      <p:ext uri="{BB962C8B-B14F-4D97-AF65-F5344CB8AC3E}">
        <p14:creationId xmlns:p14="http://schemas.microsoft.com/office/powerpoint/2010/main" val="324517075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xfrm>
            <a:off x="330200" y="685800"/>
            <a:ext cx="11988800" cy="1219200"/>
          </a:xfrm>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Conclusion</a:t>
            </a:r>
            <a:endParaRPr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482600" y="2971800"/>
            <a:ext cx="11988800" cy="6248400"/>
          </a:xfrm>
          <a:prstGeom prst="rect">
            <a:avLst/>
          </a:prstGeom>
        </p:spPr>
        <p:txBody>
          <a:bodyPr>
            <a:normAutofit/>
          </a:bodyPr>
          <a:lstStyle>
            <a:lvl1pPr>
              <a:defRPr>
                <a:latin typeface="Arial"/>
                <a:ea typeface="Arial"/>
                <a:cs typeface="Arial"/>
                <a:sym typeface="Arial"/>
              </a:defRPr>
            </a:lvl1pPr>
          </a:lstStyle>
          <a:p>
            <a:endParaRPr lang="en-IN" dirty="0"/>
          </a:p>
          <a:p>
            <a:pPr marL="0" indent="0">
              <a:buNone/>
            </a:pPr>
            <a:endParaRPr dirty="0"/>
          </a:p>
        </p:txBody>
      </p:sp>
      <p:sp>
        <p:nvSpPr>
          <p:cNvPr id="2" name="Rectangle 1"/>
          <p:cNvSpPr/>
          <p:nvPr/>
        </p:nvSpPr>
        <p:spPr>
          <a:xfrm>
            <a:off x="1016000" y="2983974"/>
            <a:ext cx="10820400" cy="4893647"/>
          </a:xfrm>
          <a:prstGeom prst="rect">
            <a:avLst/>
          </a:prstGeom>
        </p:spPr>
        <p:txBody>
          <a:bodyPr wrap="square">
            <a:spAutoFit/>
          </a:bodyPr>
          <a:lstStyle/>
          <a:p>
            <a:pPr marL="342900" indent="-342900" algn="l">
              <a:buFont typeface="Arial" panose="020B0604020202020204" pitchFamily="34" charset="0"/>
              <a:buChar char="•"/>
            </a:pPr>
            <a:r>
              <a:rPr lang="en-IN" dirty="0"/>
              <a:t>We have compared the performance of the models using various model evaluation </a:t>
            </a:r>
            <a:r>
              <a:rPr lang="en-IN" dirty="0" smtClean="0"/>
              <a:t>techniques.</a:t>
            </a:r>
          </a:p>
          <a:p>
            <a:pPr marL="342900" indent="-342900" algn="l">
              <a:buFont typeface="Arial" panose="020B0604020202020204" pitchFamily="34" charset="0"/>
              <a:buChar char="•"/>
            </a:pPr>
            <a:endParaRPr lang="en-IN" dirty="0" smtClean="0"/>
          </a:p>
          <a:p>
            <a:pPr marL="342900" indent="-342900" algn="l">
              <a:buFont typeface="Arial" panose="020B0604020202020204" pitchFamily="34" charset="0"/>
              <a:buChar char="•"/>
            </a:pPr>
            <a:r>
              <a:rPr lang="en-IN" dirty="0" smtClean="0"/>
              <a:t>Our </a:t>
            </a:r>
            <a:r>
              <a:rPr lang="en-IN" dirty="0"/>
              <a:t>objective is to </a:t>
            </a:r>
            <a:r>
              <a:rPr lang="en-IN" dirty="0" smtClean="0"/>
              <a:t>precisely </a:t>
            </a:r>
            <a:r>
              <a:rPr lang="en-IN" dirty="0"/>
              <a:t>predict </a:t>
            </a:r>
            <a:r>
              <a:rPr lang="en-IN" dirty="0" smtClean="0"/>
              <a:t>Response so </a:t>
            </a:r>
            <a:r>
              <a:rPr lang="en-IN" dirty="0"/>
              <a:t>that life insurance applications can be scrutinized </a:t>
            </a:r>
            <a:r>
              <a:rPr lang="en-IN" dirty="0" smtClean="0"/>
              <a:t>easily and correct decision be made.</a:t>
            </a:r>
          </a:p>
          <a:p>
            <a:pPr marL="342900" indent="-342900" algn="l">
              <a:buFont typeface="Arial" panose="020B0604020202020204" pitchFamily="34" charset="0"/>
              <a:buChar char="•"/>
            </a:pPr>
            <a:endParaRPr lang="en-IN" dirty="0" smtClean="0"/>
          </a:p>
          <a:p>
            <a:pPr marL="342900" indent="-342900" algn="l">
              <a:buFont typeface="Arial" panose="020B0604020202020204" pitchFamily="34" charset="0"/>
              <a:buChar char="•"/>
            </a:pPr>
            <a:r>
              <a:rPr lang="en-IN" dirty="0" smtClean="0"/>
              <a:t>Judging </a:t>
            </a:r>
            <a:r>
              <a:rPr lang="en-IN" dirty="0"/>
              <a:t>all the factors including </a:t>
            </a:r>
            <a:r>
              <a:rPr lang="en-IN" dirty="0" smtClean="0"/>
              <a:t>AUC and Confusion Matrix, Decision </a:t>
            </a:r>
            <a:r>
              <a:rPr lang="en-IN" dirty="0"/>
              <a:t>Tree </a:t>
            </a:r>
            <a:r>
              <a:rPr lang="en-IN" dirty="0" smtClean="0"/>
              <a:t>Classifier model </a:t>
            </a:r>
            <a:r>
              <a:rPr lang="en-IN" dirty="0"/>
              <a:t>is </a:t>
            </a:r>
            <a:r>
              <a:rPr lang="en-IN" dirty="0" smtClean="0"/>
              <a:t>more suitable for </a:t>
            </a:r>
            <a:r>
              <a:rPr lang="en-IN" dirty="0"/>
              <a:t>this </a:t>
            </a:r>
            <a:r>
              <a:rPr lang="en-IN" dirty="0" smtClean="0"/>
              <a:t>dataset</a:t>
            </a:r>
            <a:r>
              <a:rPr lang="en-IN" dirty="0"/>
              <a:t>. </a:t>
            </a:r>
            <a:endParaRPr lang="en-IN" dirty="0" smtClean="0"/>
          </a:p>
          <a:p>
            <a:pPr marL="342900" indent="-342900" algn="l">
              <a:buFont typeface="Arial" panose="020B0604020202020204" pitchFamily="34" charset="0"/>
              <a:buChar char="•"/>
            </a:pPr>
            <a:endParaRPr lang="en-IN" dirty="0" smtClean="0"/>
          </a:p>
          <a:p>
            <a:pPr marL="342900" indent="-342900" algn="l">
              <a:buFont typeface="Arial" panose="020B0604020202020204" pitchFamily="34" charset="0"/>
              <a:buChar char="•"/>
            </a:pPr>
            <a:r>
              <a:rPr lang="en-IN" dirty="0" smtClean="0"/>
              <a:t>But Random </a:t>
            </a:r>
            <a:r>
              <a:rPr lang="en-IN" dirty="0"/>
              <a:t>Forest Classifier Model </a:t>
            </a:r>
            <a:r>
              <a:rPr lang="en-IN" dirty="0" smtClean="0"/>
              <a:t>2 also </a:t>
            </a:r>
            <a:r>
              <a:rPr lang="en-IN" dirty="0"/>
              <a:t>does a very good job</a:t>
            </a:r>
            <a:r>
              <a:rPr lang="en-IN" dirty="0" smtClean="0"/>
              <a:t>.</a:t>
            </a:r>
          </a:p>
          <a:p>
            <a:pPr marL="342900" indent="-342900" algn="l">
              <a:buFont typeface="Arial" panose="020B0604020202020204" pitchFamily="34" charset="0"/>
              <a:buChar char="•"/>
            </a:pPr>
            <a:r>
              <a:rPr lang="en-IN" dirty="0" smtClean="0"/>
              <a:t>If we can tweak it further, it might also help us. But the flaw in that model is that the number of false positives (Response Level 8 when Actual is not so) is more in number.</a:t>
            </a:r>
            <a:endParaRPr lang="en-IN" dirty="0"/>
          </a:p>
        </p:txBody>
      </p:sp>
    </p:spTree>
    <p:extLst>
      <p:ext uri="{BB962C8B-B14F-4D97-AF65-F5344CB8AC3E}">
        <p14:creationId xmlns:p14="http://schemas.microsoft.com/office/powerpoint/2010/main" val="353368432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Story</a:t>
            </a:r>
            <a:endParaRPr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08000" y="2178050"/>
            <a:ext cx="11988800" cy="6096000"/>
          </a:xfrm>
          <a:prstGeom prst="rect">
            <a:avLst/>
          </a:prstGeom>
        </p:spPr>
        <p:txBody>
          <a:bodyPr>
            <a:normAutofit fontScale="85000" lnSpcReduction="20000"/>
          </a:bodyPr>
          <a:lstStyle>
            <a:lvl1pPr>
              <a:defRPr>
                <a:latin typeface="Arial"/>
                <a:ea typeface="Arial"/>
                <a:cs typeface="Arial"/>
                <a:sym typeface="Arial"/>
              </a:defRPr>
            </a:lvl1pPr>
          </a:lstStyle>
          <a:p>
            <a:endParaRPr lang="en-IN" dirty="0"/>
          </a:p>
          <a:p>
            <a:r>
              <a:rPr lang="en-IN" dirty="0"/>
              <a:t>Given the dataset containing </a:t>
            </a:r>
            <a:r>
              <a:rPr lang="en-IN" dirty="0" smtClean="0"/>
              <a:t>Life </a:t>
            </a:r>
            <a:r>
              <a:rPr lang="en-IN" dirty="0"/>
              <a:t>Insurance </a:t>
            </a:r>
            <a:r>
              <a:rPr lang="en-IN" dirty="0" smtClean="0"/>
              <a:t>Data, </a:t>
            </a:r>
            <a:r>
              <a:rPr lang="en-IN" dirty="0"/>
              <a:t>use multiple models to predict the response which is a measure of risk in 8 level. Evaluate the model using </a:t>
            </a:r>
            <a:r>
              <a:rPr lang="en-IN" dirty="0" smtClean="0"/>
              <a:t>possible model </a:t>
            </a:r>
            <a:r>
              <a:rPr lang="en-IN" dirty="0"/>
              <a:t>evaluation </a:t>
            </a:r>
            <a:r>
              <a:rPr lang="en-IN" dirty="0" smtClean="0"/>
              <a:t>techniques.</a:t>
            </a:r>
            <a:endParaRPr lang="en-IN" dirty="0"/>
          </a:p>
          <a:p>
            <a:r>
              <a:rPr lang="en-IN" dirty="0" smtClean="0"/>
              <a:t>Steps </a:t>
            </a:r>
            <a:r>
              <a:rPr lang="en-IN" dirty="0"/>
              <a:t>to be followed:</a:t>
            </a:r>
          </a:p>
          <a:p>
            <a:pPr lvl="1"/>
            <a:r>
              <a:rPr lang="en-IN" dirty="0" smtClean="0"/>
              <a:t>Data </a:t>
            </a:r>
            <a:r>
              <a:rPr lang="en-IN" dirty="0"/>
              <a:t>Cleaning and EDA.</a:t>
            </a:r>
          </a:p>
          <a:p>
            <a:pPr lvl="1"/>
            <a:r>
              <a:rPr lang="en-IN" dirty="0" smtClean="0"/>
              <a:t>Try </a:t>
            </a:r>
            <a:r>
              <a:rPr lang="en-IN" dirty="0"/>
              <a:t>out various machine learning models using train test and model </a:t>
            </a:r>
            <a:r>
              <a:rPr lang="en-IN" dirty="0" smtClean="0"/>
              <a:t>evaluation techniques </a:t>
            </a:r>
            <a:r>
              <a:rPr lang="en-IN" dirty="0"/>
              <a:t>and choose the best model for output prediction. You may also </a:t>
            </a:r>
            <a:r>
              <a:rPr lang="en-IN" dirty="0" smtClean="0"/>
              <a:t>use </a:t>
            </a:r>
            <a:r>
              <a:rPr lang="en-IN" dirty="0" err="1" smtClean="0"/>
              <a:t>RandomisedSearchCV</a:t>
            </a:r>
            <a:r>
              <a:rPr lang="en-IN" dirty="0" smtClean="0"/>
              <a:t> </a:t>
            </a:r>
            <a:r>
              <a:rPr lang="en-IN" dirty="0"/>
              <a:t>or </a:t>
            </a:r>
            <a:r>
              <a:rPr lang="en-IN" dirty="0" err="1"/>
              <a:t>GridSearchCV</a:t>
            </a:r>
            <a:r>
              <a:rPr lang="en-IN" dirty="0"/>
              <a:t> for </a:t>
            </a:r>
            <a:r>
              <a:rPr lang="en-IN" dirty="0" err="1"/>
              <a:t>hyperparameter</a:t>
            </a:r>
            <a:r>
              <a:rPr lang="en-IN" dirty="0"/>
              <a:t> tuning of </a:t>
            </a:r>
            <a:r>
              <a:rPr lang="en-IN" dirty="0" smtClean="0"/>
              <a:t>the estimator </a:t>
            </a:r>
            <a:r>
              <a:rPr lang="en-IN" dirty="0"/>
              <a:t>at your own discretion.</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Data in depth</a:t>
            </a:r>
            <a:endParaRPr dirty="0"/>
          </a:p>
        </p:txBody>
      </p:sp>
      <p:pic>
        <p:nvPicPr>
          <p:cNvPr id="2" name="Picture 1"/>
          <p:cNvPicPr>
            <a:picLocks noChangeAspect="1"/>
          </p:cNvPicPr>
          <p:nvPr/>
        </p:nvPicPr>
        <p:blipFill>
          <a:blip r:embed="rId2"/>
          <a:stretch>
            <a:fillRect/>
          </a:stretch>
        </p:blipFill>
        <p:spPr>
          <a:xfrm>
            <a:off x="1397000" y="2743200"/>
            <a:ext cx="10375273" cy="5281613"/>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venue Streams"/>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Problem Statement</a:t>
            </a:r>
            <a:endParaRPr dirty="0"/>
          </a:p>
        </p:txBody>
      </p:sp>
      <p:sp>
        <p:nvSpPr>
          <p:cNvPr id="143" name="Mortgages and Home Equity Loans…"/>
          <p:cNvSpPr txBox="1">
            <a:spLocks noGrp="1"/>
          </p:cNvSpPr>
          <p:nvPr>
            <p:ph type="body" idx="1"/>
          </p:nvPr>
        </p:nvSpPr>
        <p:spPr>
          <a:xfrm>
            <a:off x="508000" y="2324100"/>
            <a:ext cx="11988800" cy="6096000"/>
          </a:xfrm>
          <a:prstGeom prst="rect">
            <a:avLst/>
          </a:prstGeom>
        </p:spPr>
        <p:txBody>
          <a:bodyPr>
            <a:normAutofit fontScale="77500" lnSpcReduction="20000"/>
          </a:bodyPr>
          <a:lstStyle/>
          <a:p>
            <a:pPr>
              <a:defRPr>
                <a:latin typeface="Arial"/>
                <a:ea typeface="Arial"/>
                <a:cs typeface="Arial"/>
                <a:sym typeface="Arial"/>
              </a:defRPr>
            </a:pPr>
            <a:r>
              <a:rPr lang="en-IN" dirty="0">
                <a:sym typeface="Arial"/>
              </a:rPr>
              <a:t>Insurance has become an indispensable part of our lives in recent years and people are paying more attention on it. For this project, the data comes from prudential life insurance on </a:t>
            </a:r>
            <a:r>
              <a:rPr lang="en-IN" dirty="0" err="1">
                <a:sym typeface="Arial"/>
              </a:rPr>
              <a:t>kaggle</a:t>
            </a:r>
            <a:r>
              <a:rPr lang="en-IN" dirty="0">
                <a:sym typeface="Arial"/>
              </a:rPr>
              <a:t> with over a hundred variables describing attributes of life insurance applicants</a:t>
            </a:r>
            <a:r>
              <a:rPr lang="en-IN" dirty="0" smtClean="0">
                <a:sym typeface="Arial"/>
              </a:rPr>
              <a:t>. </a:t>
            </a:r>
          </a:p>
          <a:p>
            <a:pPr>
              <a:defRPr>
                <a:latin typeface="Arial"/>
                <a:ea typeface="Arial"/>
                <a:cs typeface="Arial"/>
                <a:sym typeface="Arial"/>
              </a:defRPr>
            </a:pPr>
            <a:r>
              <a:rPr lang="en-IN" dirty="0" smtClean="0">
                <a:sym typeface="Arial"/>
              </a:rPr>
              <a:t>The challenging </a:t>
            </a:r>
            <a:r>
              <a:rPr lang="en-IN" dirty="0">
                <a:sym typeface="Arial"/>
              </a:rPr>
              <a:t>part for them is that the application process time is antiquated and the goal for this project is to help them to enhance the efficiency of processing time as well as reduce </a:t>
            </a:r>
            <a:r>
              <a:rPr lang="en-IN" dirty="0" smtClean="0">
                <a:sym typeface="Arial"/>
              </a:rPr>
              <a:t>labour </a:t>
            </a:r>
            <a:r>
              <a:rPr lang="en-IN" dirty="0">
                <a:sym typeface="Arial"/>
              </a:rPr>
              <a:t>intensive for new and existing customers.</a:t>
            </a:r>
          </a:p>
          <a:p>
            <a:pPr>
              <a:defRPr>
                <a:latin typeface="Arial"/>
                <a:ea typeface="Arial"/>
                <a:cs typeface="Arial"/>
                <a:sym typeface="Arial"/>
              </a:defRPr>
            </a:pPr>
            <a:r>
              <a:rPr lang="en-IN" dirty="0">
                <a:sym typeface="Arial"/>
              </a:rPr>
              <a:t>The task is to accurately predict the "Response" variable for each Id in the test set. "Response" is an ordinal measure of risk that has 8 levels</a:t>
            </a:r>
            <a:r>
              <a:rPr lang="en-IN" dirty="0" smtClean="0">
                <a:sym typeface="Arial"/>
              </a:rPr>
              <a:t>.</a:t>
            </a:r>
          </a:p>
          <a:p>
            <a:pPr>
              <a:defRPr>
                <a:latin typeface="Arial"/>
                <a:ea typeface="Arial"/>
                <a:cs typeface="Arial"/>
                <a:sym typeface="Arial"/>
              </a:defRPr>
            </a:pPr>
            <a:r>
              <a:rPr lang="en-IN" dirty="0" smtClean="0"/>
              <a:t>We need to decide the best model for predicting the same by comparing various ML models.</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Analysis</a:t>
            </a:r>
            <a:endParaRPr dirty="0"/>
          </a:p>
        </p:txBody>
      </p:sp>
      <p:sp>
        <p:nvSpPr>
          <p:cNvPr id="146" name="On average, Millennials and Gen. X are not able to afford buying homes in the Bay Area, but need to buy cars to get around.…"/>
          <p:cNvSpPr txBox="1">
            <a:spLocks noGrp="1"/>
          </p:cNvSpPr>
          <p:nvPr>
            <p:ph type="body" idx="1"/>
          </p:nvPr>
        </p:nvSpPr>
        <p:spPr>
          <a:xfrm>
            <a:off x="508000" y="2178050"/>
            <a:ext cx="11988800" cy="6096000"/>
          </a:xfrm>
          <a:prstGeom prst="rect">
            <a:avLst/>
          </a:prstGeom>
        </p:spPr>
        <p:txBody>
          <a:bodyPr>
            <a:normAutofit fontScale="62500" lnSpcReduction="20000"/>
          </a:bodyPr>
          <a:lstStyle/>
          <a:p>
            <a:pPr marL="385318" indent="-385318" defTabSz="479044">
              <a:spcBef>
                <a:spcPts val="1900"/>
              </a:spcBef>
              <a:defRPr sz="2952"/>
            </a:pPr>
            <a:r>
              <a:rPr lang="en-IN" dirty="0"/>
              <a:t>The following variables are all </a:t>
            </a:r>
            <a:r>
              <a:rPr lang="en-IN" dirty="0" smtClean="0"/>
              <a:t>categorical </a:t>
            </a:r>
            <a:r>
              <a:rPr lang="en-IN" dirty="0"/>
              <a:t>(nominal</a:t>
            </a:r>
            <a:r>
              <a:rPr lang="en-IN" dirty="0" smtClean="0"/>
              <a:t>):</a:t>
            </a:r>
            <a:endParaRPr lang="en-IN" dirty="0"/>
          </a:p>
          <a:p>
            <a:pPr marL="855218" lvl="1" indent="-385318" defTabSz="479044">
              <a:spcBef>
                <a:spcPts val="1900"/>
              </a:spcBef>
              <a:defRPr sz="2952"/>
            </a:pPr>
            <a:r>
              <a:rPr lang="en-IN" dirty="0" smtClean="0"/>
              <a:t>Product_Info_1</a:t>
            </a:r>
            <a:r>
              <a:rPr lang="en-IN" dirty="0"/>
              <a:t>, Product_Info_2, Product_Info_3, Product_Info_5, Product_Info_6, Product_Info_7, Employment_Info_2, Employment_Info_3, Employment_Info_5, InsuredInfo_1, InsuredInfo_2, InsuredInfo_3, InsuredInfo_4, InsuredInfo_5, InsuredInfo_6, InsuredInfo_7, Insurance_History_1, Insurance_History_2, Insurance_History_3, Insurance_History_4, Insurance_History_7, Insurance_History_8, Insurance_History_9, Family_Hist_1, Medical_History_2, Medical_History_3, Medical_History_4, Medical_History_5, Medical_History_6, Medical_History_7, Medical_History_8, Medical_History_9, Medical_History_11, Medical_History_12, Medical_History_13, Medical_History_14, Medical_History_16, Medical_History_17, Medical_History_18, Medical_History_19, Medical_History_20, Medical_History_21, Medical_History_22, Medical_History_23, Medical_History_25, Medical_History_26, Medical_History_27, Medical_History_28, Medical_History_29, Medical_History_30, Medical_History_31, Medical_History_33, Medical_History_34, Medical_History_35, Medical_History_36, Medical_History_37, Medical_History_38, Medical_History_39, Medical_History_40, Medical_History_41</a:t>
            </a:r>
          </a:p>
          <a:p>
            <a:pPr marL="385318" indent="-385318" defTabSz="479044">
              <a:spcBef>
                <a:spcPts val="1900"/>
              </a:spcBef>
              <a:defRPr sz="2952"/>
            </a:pPr>
            <a:r>
              <a:rPr lang="en-IN" dirty="0" smtClean="0"/>
              <a:t>The </a:t>
            </a:r>
            <a:r>
              <a:rPr lang="en-IN" dirty="0"/>
              <a:t>following variables are </a:t>
            </a:r>
            <a:r>
              <a:rPr lang="en-IN" dirty="0" smtClean="0"/>
              <a:t>continuous:</a:t>
            </a:r>
            <a:endParaRPr lang="en-IN" dirty="0"/>
          </a:p>
          <a:p>
            <a:pPr marL="855218" lvl="1" indent="-385318" defTabSz="479044">
              <a:spcBef>
                <a:spcPts val="1900"/>
              </a:spcBef>
              <a:defRPr sz="2952"/>
            </a:pPr>
            <a:r>
              <a:rPr lang="en-IN" dirty="0" smtClean="0"/>
              <a:t>Product_Info_4</a:t>
            </a:r>
            <a:r>
              <a:rPr lang="en-IN" dirty="0"/>
              <a:t>, </a:t>
            </a:r>
            <a:r>
              <a:rPr lang="en-IN" dirty="0" err="1"/>
              <a:t>Ins_Age</a:t>
            </a:r>
            <a:r>
              <a:rPr lang="en-IN" dirty="0"/>
              <a:t>, </a:t>
            </a:r>
            <a:r>
              <a:rPr lang="en-IN" dirty="0" err="1"/>
              <a:t>Ht</a:t>
            </a:r>
            <a:r>
              <a:rPr lang="en-IN" dirty="0"/>
              <a:t>, </a:t>
            </a:r>
            <a:r>
              <a:rPr lang="en-IN" dirty="0" err="1"/>
              <a:t>Wt</a:t>
            </a:r>
            <a:r>
              <a:rPr lang="en-IN" dirty="0"/>
              <a:t>, BMI, Employment_Info_1, Employment_Info_4, Employment_Info_6, Insurance_History_5, Family_Hist_2, Family_Hist_3, Family_Hist_4, Family_Hist_5</a:t>
            </a:r>
          </a:p>
          <a:p>
            <a:pPr marL="385318" indent="-385318" defTabSz="479044">
              <a:spcBef>
                <a:spcPts val="1900"/>
              </a:spcBef>
              <a:defRPr sz="2952"/>
            </a:pPr>
            <a:r>
              <a:rPr lang="en-IN" dirty="0" smtClean="0"/>
              <a:t>The </a:t>
            </a:r>
            <a:r>
              <a:rPr lang="en-IN" dirty="0"/>
              <a:t>following variables are </a:t>
            </a:r>
            <a:r>
              <a:rPr lang="en-IN" dirty="0" smtClean="0"/>
              <a:t>discrete:</a:t>
            </a:r>
            <a:endParaRPr lang="en-IN" dirty="0"/>
          </a:p>
          <a:p>
            <a:pPr marL="855218" lvl="1" indent="-385318" defTabSz="479044">
              <a:spcBef>
                <a:spcPts val="1900"/>
              </a:spcBef>
              <a:defRPr sz="2952"/>
            </a:pPr>
            <a:r>
              <a:rPr lang="en-IN" dirty="0" smtClean="0"/>
              <a:t>Medical_History_1</a:t>
            </a:r>
            <a:r>
              <a:rPr lang="en-IN" dirty="0"/>
              <a:t>, Medical_History_10, Medical_History_15, Medical_History_24, Medical_History_32</a:t>
            </a:r>
          </a:p>
          <a:p>
            <a:pPr marL="385318" indent="-385318" defTabSz="479044">
              <a:spcBef>
                <a:spcPts val="1900"/>
              </a:spcBef>
              <a:defRPr sz="2952"/>
            </a:pPr>
            <a:r>
              <a:rPr lang="en-IN" dirty="0" smtClean="0"/>
              <a:t>Medical_Keyword_1-48 </a:t>
            </a:r>
            <a:r>
              <a:rPr lang="en-IN" dirty="0"/>
              <a:t>are </a:t>
            </a:r>
            <a:r>
              <a:rPr lang="en-IN" dirty="0" smtClean="0"/>
              <a:t>dummy variables.</a:t>
            </a:r>
          </a:p>
          <a:p>
            <a:pPr marL="385318" indent="-385318" defTabSz="479044">
              <a:spcBef>
                <a:spcPts val="1900"/>
              </a:spcBef>
              <a:defRPr sz="2952"/>
            </a:pPr>
            <a:endParaRPr lang="en-IN"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Imputing Missing Data</a:t>
            </a:r>
            <a:endParaRPr lang="en-IN" dirty="0"/>
          </a:p>
        </p:txBody>
      </p:sp>
      <p:sp>
        <p:nvSpPr>
          <p:cNvPr id="3" name="Text Placeholder 2"/>
          <p:cNvSpPr>
            <a:spLocks noGrp="1"/>
          </p:cNvSpPr>
          <p:nvPr>
            <p:ph type="body" idx="1"/>
          </p:nvPr>
        </p:nvSpPr>
        <p:spPr/>
        <p:txBody>
          <a:bodyPr>
            <a:normAutofit fontScale="70000" lnSpcReduction="20000"/>
          </a:bodyPr>
          <a:lstStyle/>
          <a:p>
            <a:pPr>
              <a:lnSpc>
                <a:spcPct val="120000"/>
              </a:lnSpc>
              <a:spcBef>
                <a:spcPts val="0"/>
              </a:spcBef>
            </a:pPr>
            <a:r>
              <a:rPr lang="en-IN" dirty="0" smtClean="0"/>
              <a:t>The following columns had missing data so, the ones with huge missing data were dropped and the others were analysed for outliers. </a:t>
            </a:r>
          </a:p>
          <a:p>
            <a:pPr>
              <a:lnSpc>
                <a:spcPct val="120000"/>
              </a:lnSpc>
              <a:spcBef>
                <a:spcPts val="0"/>
              </a:spcBef>
            </a:pPr>
            <a:r>
              <a:rPr lang="en-IN" dirty="0" smtClean="0"/>
              <a:t>For data with huge outliers, Median value was used for replacing and Mean otherwise.</a:t>
            </a:r>
          </a:p>
          <a:p>
            <a:pPr lvl="1">
              <a:lnSpc>
                <a:spcPct val="120000"/>
              </a:lnSpc>
              <a:spcBef>
                <a:spcPts val="0"/>
              </a:spcBef>
            </a:pPr>
            <a:r>
              <a:rPr lang="en-IN" sz="2900" dirty="0" smtClean="0"/>
              <a:t>Employment_Info_1         19 </a:t>
            </a:r>
            <a:endParaRPr lang="en-IN" sz="2900" dirty="0"/>
          </a:p>
          <a:p>
            <a:pPr lvl="1">
              <a:lnSpc>
                <a:spcPct val="120000"/>
              </a:lnSpc>
              <a:spcBef>
                <a:spcPts val="0"/>
              </a:spcBef>
            </a:pPr>
            <a:r>
              <a:rPr lang="en-IN" sz="2900" dirty="0"/>
              <a:t>Employment_Info_4       6779</a:t>
            </a:r>
          </a:p>
          <a:p>
            <a:pPr lvl="1">
              <a:lnSpc>
                <a:spcPct val="120000"/>
              </a:lnSpc>
              <a:spcBef>
                <a:spcPts val="0"/>
              </a:spcBef>
            </a:pPr>
            <a:r>
              <a:rPr lang="en-IN" sz="2900" dirty="0"/>
              <a:t>Employment_Info_6      10854</a:t>
            </a:r>
          </a:p>
          <a:p>
            <a:pPr lvl="1">
              <a:lnSpc>
                <a:spcPct val="120000"/>
              </a:lnSpc>
              <a:spcBef>
                <a:spcPts val="0"/>
              </a:spcBef>
            </a:pPr>
            <a:r>
              <a:rPr lang="en-IN" sz="2900" dirty="0"/>
              <a:t>Insurance_History_5    25396</a:t>
            </a:r>
          </a:p>
          <a:p>
            <a:pPr lvl="1">
              <a:lnSpc>
                <a:spcPct val="120000"/>
              </a:lnSpc>
              <a:spcBef>
                <a:spcPts val="0"/>
              </a:spcBef>
            </a:pPr>
            <a:r>
              <a:rPr lang="en-IN" sz="2900" dirty="0"/>
              <a:t>Family_Hist_2          28656</a:t>
            </a:r>
          </a:p>
          <a:p>
            <a:pPr lvl="1">
              <a:lnSpc>
                <a:spcPct val="120000"/>
              </a:lnSpc>
              <a:spcBef>
                <a:spcPts val="0"/>
              </a:spcBef>
            </a:pPr>
            <a:r>
              <a:rPr lang="en-IN" sz="2900" dirty="0"/>
              <a:t>Family_Hist_3          34241</a:t>
            </a:r>
          </a:p>
          <a:p>
            <a:pPr lvl="1">
              <a:lnSpc>
                <a:spcPct val="120000"/>
              </a:lnSpc>
              <a:spcBef>
                <a:spcPts val="0"/>
              </a:spcBef>
            </a:pPr>
            <a:r>
              <a:rPr lang="en-IN" sz="2900" dirty="0"/>
              <a:t>Family_Hist_4          19184</a:t>
            </a:r>
          </a:p>
          <a:p>
            <a:pPr lvl="1">
              <a:lnSpc>
                <a:spcPct val="120000"/>
              </a:lnSpc>
              <a:spcBef>
                <a:spcPts val="0"/>
              </a:spcBef>
            </a:pPr>
            <a:r>
              <a:rPr lang="en-IN" sz="2900" dirty="0"/>
              <a:t>Family_Hist_5          41811</a:t>
            </a:r>
          </a:p>
          <a:p>
            <a:pPr lvl="1">
              <a:lnSpc>
                <a:spcPct val="120000"/>
              </a:lnSpc>
              <a:spcBef>
                <a:spcPts val="0"/>
              </a:spcBef>
            </a:pPr>
            <a:r>
              <a:rPr lang="en-IN" sz="2900" dirty="0"/>
              <a:t>Medical_History_1       8889</a:t>
            </a:r>
          </a:p>
          <a:p>
            <a:pPr lvl="1">
              <a:lnSpc>
                <a:spcPct val="120000"/>
              </a:lnSpc>
              <a:spcBef>
                <a:spcPts val="0"/>
              </a:spcBef>
            </a:pPr>
            <a:r>
              <a:rPr lang="en-IN" sz="2900" dirty="0"/>
              <a:t>Medical_History_10     58824</a:t>
            </a:r>
          </a:p>
          <a:p>
            <a:pPr lvl="1">
              <a:lnSpc>
                <a:spcPct val="120000"/>
              </a:lnSpc>
              <a:spcBef>
                <a:spcPts val="0"/>
              </a:spcBef>
            </a:pPr>
            <a:r>
              <a:rPr lang="en-IN" sz="2900" dirty="0"/>
              <a:t>Medical_History_15     44596</a:t>
            </a:r>
          </a:p>
          <a:p>
            <a:pPr lvl="1">
              <a:lnSpc>
                <a:spcPct val="120000"/>
              </a:lnSpc>
              <a:spcBef>
                <a:spcPts val="0"/>
              </a:spcBef>
            </a:pPr>
            <a:r>
              <a:rPr lang="en-IN" sz="2900" dirty="0"/>
              <a:t>Medical_History_24     55580</a:t>
            </a:r>
          </a:p>
          <a:p>
            <a:pPr lvl="1">
              <a:lnSpc>
                <a:spcPct val="120000"/>
              </a:lnSpc>
              <a:spcBef>
                <a:spcPts val="0"/>
              </a:spcBef>
            </a:pPr>
            <a:r>
              <a:rPr lang="en-IN" sz="2900" dirty="0"/>
              <a:t>Medical_History_32     58274</a:t>
            </a:r>
          </a:p>
        </p:txBody>
      </p:sp>
    </p:spTree>
    <p:extLst>
      <p:ext uri="{BB962C8B-B14F-4D97-AF65-F5344CB8AC3E}">
        <p14:creationId xmlns:p14="http://schemas.microsoft.com/office/powerpoint/2010/main" val="106754014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a:t>
            </a:r>
            <a:endParaRPr lang="en-IN" dirty="0"/>
          </a:p>
        </p:txBody>
      </p:sp>
      <p:sp>
        <p:nvSpPr>
          <p:cNvPr id="3" name="Text Placeholder 2"/>
          <p:cNvSpPr>
            <a:spLocks noGrp="1"/>
          </p:cNvSpPr>
          <p:nvPr>
            <p:ph type="body" idx="1"/>
          </p:nvPr>
        </p:nvSpPr>
        <p:spPr/>
        <p:txBody>
          <a:bodyPr>
            <a:normAutofit fontScale="92500" lnSpcReduction="20000"/>
          </a:bodyPr>
          <a:lstStyle/>
          <a:p>
            <a:r>
              <a:rPr lang="en-IN" dirty="0" smtClean="0"/>
              <a:t>The Response column data had more values closing to Level 8 indicating majority of the applicants fall in this category.</a:t>
            </a:r>
          </a:p>
          <a:p>
            <a:r>
              <a:rPr lang="en-IN" dirty="0" smtClean="0"/>
              <a:t>Also, the response value was higher for lower insured age and it decreased with age. This indicates that the people with lower age were preferred compared to old people.</a:t>
            </a:r>
          </a:p>
          <a:p>
            <a:r>
              <a:rPr lang="en-IN" dirty="0" smtClean="0"/>
              <a:t>Also, Insured Age seems to be tending to a normal distribution with insurance age between 20 – 60 being max.</a:t>
            </a:r>
          </a:p>
          <a:p>
            <a:r>
              <a:rPr lang="en-IN" dirty="0" smtClean="0"/>
              <a:t>Also, people with less (not low) weight have higher response level. Same goes for BMI.</a:t>
            </a:r>
          </a:p>
          <a:p>
            <a:r>
              <a:rPr lang="en-IN" dirty="0" smtClean="0"/>
              <a:t>This gives us an indication that they prefer healthy </a:t>
            </a:r>
            <a:r>
              <a:rPr lang="en-IN" smtClean="0"/>
              <a:t>people to provide </a:t>
            </a:r>
            <a:r>
              <a:rPr lang="en-IN" dirty="0" smtClean="0"/>
              <a:t>the insurance.</a:t>
            </a:r>
            <a:endParaRPr lang="en-IN" dirty="0"/>
          </a:p>
        </p:txBody>
      </p:sp>
    </p:spTree>
    <p:extLst>
      <p:ext uri="{BB962C8B-B14F-4D97-AF65-F5344CB8AC3E}">
        <p14:creationId xmlns:p14="http://schemas.microsoft.com/office/powerpoint/2010/main" val="413213403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ML Models used</a:t>
            </a:r>
            <a:endParaRPr lang="en-IN" dirty="0"/>
          </a:p>
        </p:txBody>
      </p:sp>
      <p:sp>
        <p:nvSpPr>
          <p:cNvPr id="3" name="Text Placeholder 2"/>
          <p:cNvSpPr>
            <a:spLocks noGrp="1"/>
          </p:cNvSpPr>
          <p:nvPr>
            <p:ph type="body" idx="1"/>
          </p:nvPr>
        </p:nvSpPr>
        <p:spPr/>
        <p:txBody>
          <a:bodyPr>
            <a:normAutofit fontScale="40000" lnSpcReduction="20000"/>
          </a:bodyPr>
          <a:lstStyle/>
          <a:p>
            <a:r>
              <a:rPr lang="en-IN" dirty="0" smtClean="0"/>
              <a:t>Tried the following models:</a:t>
            </a:r>
          </a:p>
          <a:p>
            <a:pPr lvl="1"/>
            <a:r>
              <a:rPr lang="en-IN" dirty="0" smtClean="0"/>
              <a:t>Linear Regression </a:t>
            </a:r>
          </a:p>
          <a:p>
            <a:pPr lvl="1"/>
            <a:r>
              <a:rPr lang="en-IN" dirty="0" smtClean="0"/>
              <a:t>Logistic Regression</a:t>
            </a:r>
          </a:p>
          <a:p>
            <a:pPr lvl="1"/>
            <a:r>
              <a:rPr lang="en-IN" dirty="0" smtClean="0"/>
              <a:t>Decision Tree Classifier</a:t>
            </a:r>
          </a:p>
          <a:p>
            <a:pPr lvl="1"/>
            <a:r>
              <a:rPr lang="en-IN" dirty="0" smtClean="0"/>
              <a:t>Random Forest Classifier</a:t>
            </a:r>
          </a:p>
          <a:p>
            <a:pPr lvl="2"/>
            <a:r>
              <a:rPr lang="en-IN" dirty="0" smtClean="0"/>
              <a:t>Default Parameter Model</a:t>
            </a:r>
          </a:p>
          <a:p>
            <a:pPr lvl="2"/>
            <a:r>
              <a:rPr lang="en-IN" dirty="0" smtClean="0"/>
              <a:t>Customized Parameter Model</a:t>
            </a:r>
            <a:endParaRPr lang="en-IN" dirty="0"/>
          </a:p>
          <a:p>
            <a:pPr lvl="3">
              <a:lnSpc>
                <a:spcPct val="120000"/>
              </a:lnSpc>
              <a:spcBef>
                <a:spcPts val="0"/>
              </a:spcBef>
            </a:pPr>
            <a:r>
              <a:rPr lang="en-IN" dirty="0"/>
              <a:t>    </a:t>
            </a:r>
            <a:r>
              <a:rPr lang="en-IN" dirty="0" err="1"/>
              <a:t>random_state</a:t>
            </a:r>
            <a:r>
              <a:rPr lang="en-IN" dirty="0"/>
              <a:t> = 0,</a:t>
            </a:r>
          </a:p>
          <a:p>
            <a:pPr lvl="3">
              <a:lnSpc>
                <a:spcPct val="120000"/>
              </a:lnSpc>
              <a:spcBef>
                <a:spcPts val="0"/>
              </a:spcBef>
            </a:pPr>
            <a:r>
              <a:rPr lang="en-IN" dirty="0"/>
              <a:t>    </a:t>
            </a:r>
            <a:r>
              <a:rPr lang="en-IN" dirty="0" err="1"/>
              <a:t>max_depth</a:t>
            </a:r>
            <a:r>
              <a:rPr lang="en-IN" dirty="0"/>
              <a:t> = 8,</a:t>
            </a:r>
          </a:p>
          <a:p>
            <a:pPr lvl="3">
              <a:lnSpc>
                <a:spcPct val="120000"/>
              </a:lnSpc>
              <a:spcBef>
                <a:spcPts val="0"/>
              </a:spcBef>
            </a:pPr>
            <a:r>
              <a:rPr lang="en-IN" dirty="0"/>
              <a:t>    </a:t>
            </a:r>
            <a:r>
              <a:rPr lang="en-IN" dirty="0" err="1"/>
              <a:t>min_samples_leaf</a:t>
            </a:r>
            <a:r>
              <a:rPr lang="en-IN" dirty="0"/>
              <a:t> = 5,</a:t>
            </a:r>
          </a:p>
          <a:p>
            <a:pPr lvl="3">
              <a:lnSpc>
                <a:spcPct val="120000"/>
              </a:lnSpc>
              <a:spcBef>
                <a:spcPts val="0"/>
              </a:spcBef>
            </a:pPr>
            <a:r>
              <a:rPr lang="en-IN" dirty="0"/>
              <a:t>    </a:t>
            </a:r>
            <a:r>
              <a:rPr lang="en-IN" dirty="0" err="1"/>
              <a:t>min_samples_split</a:t>
            </a:r>
            <a:r>
              <a:rPr lang="en-IN" dirty="0"/>
              <a:t> = 7,</a:t>
            </a:r>
          </a:p>
          <a:p>
            <a:pPr lvl="3">
              <a:lnSpc>
                <a:spcPct val="120000"/>
              </a:lnSpc>
              <a:spcBef>
                <a:spcPts val="0"/>
              </a:spcBef>
            </a:pPr>
            <a:r>
              <a:rPr lang="en-IN" dirty="0"/>
              <a:t>    </a:t>
            </a:r>
            <a:r>
              <a:rPr lang="en-IN" dirty="0" err="1"/>
              <a:t>min_weight_fraction_leaf</a:t>
            </a:r>
            <a:r>
              <a:rPr lang="en-IN" dirty="0"/>
              <a:t> = 0.0,</a:t>
            </a:r>
          </a:p>
          <a:p>
            <a:pPr lvl="3">
              <a:lnSpc>
                <a:spcPct val="120000"/>
              </a:lnSpc>
              <a:spcBef>
                <a:spcPts val="0"/>
              </a:spcBef>
            </a:pPr>
            <a:r>
              <a:rPr lang="en-IN" dirty="0"/>
              <a:t>    </a:t>
            </a:r>
            <a:r>
              <a:rPr lang="en-IN" dirty="0" err="1"/>
              <a:t>max_features</a:t>
            </a:r>
            <a:r>
              <a:rPr lang="en-IN" dirty="0"/>
              <a:t> = '</a:t>
            </a:r>
            <a:r>
              <a:rPr lang="en-IN" dirty="0" err="1"/>
              <a:t>sqrt</a:t>
            </a:r>
            <a:r>
              <a:rPr lang="en-IN" dirty="0"/>
              <a:t>',</a:t>
            </a:r>
          </a:p>
          <a:p>
            <a:pPr lvl="3">
              <a:lnSpc>
                <a:spcPct val="120000"/>
              </a:lnSpc>
              <a:spcBef>
                <a:spcPts val="0"/>
              </a:spcBef>
            </a:pPr>
            <a:r>
              <a:rPr lang="en-IN" dirty="0"/>
              <a:t>    </a:t>
            </a:r>
            <a:r>
              <a:rPr lang="en-IN" dirty="0" err="1"/>
              <a:t>n_estimators</a:t>
            </a:r>
            <a:r>
              <a:rPr lang="en-IN" dirty="0"/>
              <a:t> = 50,</a:t>
            </a:r>
          </a:p>
          <a:p>
            <a:pPr lvl="3">
              <a:lnSpc>
                <a:spcPct val="120000"/>
              </a:lnSpc>
              <a:spcBef>
                <a:spcPts val="0"/>
              </a:spcBef>
            </a:pPr>
            <a:r>
              <a:rPr lang="en-IN" dirty="0"/>
              <a:t>    </a:t>
            </a:r>
            <a:r>
              <a:rPr lang="en-IN" dirty="0" err="1"/>
              <a:t>oob_score</a:t>
            </a:r>
            <a:r>
              <a:rPr lang="en-IN" dirty="0"/>
              <a:t> = True,</a:t>
            </a:r>
          </a:p>
          <a:p>
            <a:pPr lvl="3">
              <a:lnSpc>
                <a:spcPct val="120000"/>
              </a:lnSpc>
              <a:spcBef>
                <a:spcPts val="0"/>
              </a:spcBef>
            </a:pPr>
            <a:r>
              <a:rPr lang="en-IN" dirty="0"/>
              <a:t>    </a:t>
            </a:r>
            <a:r>
              <a:rPr lang="en-IN" dirty="0" err="1"/>
              <a:t>n_jobs</a:t>
            </a:r>
            <a:r>
              <a:rPr lang="en-IN" dirty="0"/>
              <a:t> = -</a:t>
            </a:r>
            <a:r>
              <a:rPr lang="en-IN" dirty="0" smtClean="0"/>
              <a:t>1</a:t>
            </a:r>
          </a:p>
          <a:p>
            <a:r>
              <a:rPr lang="en-IN" dirty="0" smtClean="0"/>
              <a:t>The Regression models do not do a good job here as this is more of a classification problem. </a:t>
            </a:r>
          </a:p>
          <a:p>
            <a:r>
              <a:rPr lang="en-IN" dirty="0" smtClean="0"/>
              <a:t>So, the classifier models have been compared.</a:t>
            </a:r>
          </a:p>
        </p:txBody>
      </p:sp>
    </p:spTree>
    <p:extLst>
      <p:ext uri="{BB962C8B-B14F-4D97-AF65-F5344CB8AC3E}">
        <p14:creationId xmlns:p14="http://schemas.microsoft.com/office/powerpoint/2010/main" val="33560783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Evaluation</a:t>
            </a:r>
            <a:endParaRPr lang="en-IN" dirty="0"/>
          </a:p>
        </p:txBody>
      </p:sp>
      <p:sp>
        <p:nvSpPr>
          <p:cNvPr id="3" name="Text Placeholder 2"/>
          <p:cNvSpPr>
            <a:spLocks noGrp="1"/>
          </p:cNvSpPr>
          <p:nvPr>
            <p:ph type="body" idx="1"/>
          </p:nvPr>
        </p:nvSpPr>
        <p:spPr/>
        <p:txBody>
          <a:bodyPr/>
          <a:lstStyle/>
          <a:p>
            <a:r>
              <a:rPr lang="en-IN" dirty="0" smtClean="0"/>
              <a:t>Decision Tree Classifier</a:t>
            </a:r>
          </a:p>
          <a:p>
            <a:endParaRPr lang="en-IN" dirty="0"/>
          </a:p>
          <a:p>
            <a:endParaRPr lang="en-IN" dirty="0" smtClean="0"/>
          </a:p>
          <a:p>
            <a:endParaRPr lang="en-IN" dirty="0"/>
          </a:p>
          <a:p>
            <a:endParaRPr lang="en-IN" dirty="0" smtClean="0"/>
          </a:p>
          <a:p>
            <a:endParaRPr lang="en-IN" dirty="0"/>
          </a:p>
        </p:txBody>
      </p:sp>
      <p:pic>
        <p:nvPicPr>
          <p:cNvPr id="5" name="Picture 4"/>
          <p:cNvPicPr>
            <a:picLocks noChangeAspect="1"/>
          </p:cNvPicPr>
          <p:nvPr/>
        </p:nvPicPr>
        <p:blipFill>
          <a:blip r:embed="rId2"/>
          <a:stretch>
            <a:fillRect/>
          </a:stretch>
        </p:blipFill>
        <p:spPr>
          <a:xfrm>
            <a:off x="1016000" y="4495800"/>
            <a:ext cx="9267986" cy="3962400"/>
          </a:xfrm>
          <a:prstGeom prst="rect">
            <a:avLst/>
          </a:prstGeom>
        </p:spPr>
      </p:pic>
    </p:spTree>
    <p:extLst>
      <p:ext uri="{BB962C8B-B14F-4D97-AF65-F5344CB8AC3E}">
        <p14:creationId xmlns:p14="http://schemas.microsoft.com/office/powerpoint/2010/main" val="2367395165"/>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83</TotalTime>
  <Words>941</Words>
  <Application>Microsoft Office PowerPoint</Application>
  <PresentationFormat>Custom</PresentationFormat>
  <Paragraphs>95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Bodoni SvtyTwo ITC TT-Book</vt:lpstr>
      <vt:lpstr>Helvetica</vt:lpstr>
      <vt:lpstr>Helvetica Neue</vt:lpstr>
      <vt:lpstr>Palatino</vt:lpstr>
      <vt:lpstr>Zapf Dingbats</vt:lpstr>
      <vt:lpstr>New_Template4</vt:lpstr>
      <vt:lpstr>PowerPoint Presentation</vt:lpstr>
      <vt:lpstr>Story</vt:lpstr>
      <vt:lpstr>Data in depth</vt:lpstr>
      <vt:lpstr>Problem Statement</vt:lpstr>
      <vt:lpstr>Analysis</vt:lpstr>
      <vt:lpstr>Imputing Missing Data</vt:lpstr>
      <vt:lpstr>EDA</vt:lpstr>
      <vt:lpstr>ML Models used</vt:lpstr>
      <vt:lpstr>Model Evaluation</vt:lpstr>
      <vt:lpstr>Model Evaluation</vt:lpstr>
      <vt:lpstr>Model Evaluation</vt:lpstr>
      <vt:lpstr>Confusion Matrix of Decision Tree Classifier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Windows User</cp:lastModifiedBy>
  <cp:revision>102</cp:revision>
  <dcterms:modified xsi:type="dcterms:W3CDTF">2019-01-31T15:44:45Z</dcterms:modified>
</cp:coreProperties>
</file>