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99" r:id="rId8"/>
    <p:sldId id="291" r:id="rId9"/>
    <p:sldId id="295" r:id="rId10"/>
    <p:sldId id="292" r:id="rId11"/>
    <p:sldId id="293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290" r:id="rId20"/>
    <p:sldId id="294" r:id="rId21"/>
    <p:sldId id="304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1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1000 Movies Data 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EDA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Aditya AVS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3004800" cy="6502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Movie count year on year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09800"/>
            <a:ext cx="9635614" cy="70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Ratings of movies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26" y="2814637"/>
            <a:ext cx="9712774" cy="61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Directors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248021"/>
            <a:ext cx="6200775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248021"/>
            <a:ext cx="57721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4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Runtime vs. Ratings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743200"/>
            <a:ext cx="8763000" cy="61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0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Ratings and Votes year on year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429000"/>
            <a:ext cx="5905500" cy="418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3486150"/>
            <a:ext cx="6553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76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Average Rating trend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3352800"/>
            <a:ext cx="5895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52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Revenue trend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581400"/>
            <a:ext cx="6305550" cy="4257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2812038"/>
            <a:ext cx="533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Total Revenue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2817376"/>
            <a:ext cx="533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Average Revenue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581400"/>
            <a:ext cx="5953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92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Runtime trend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2812038"/>
            <a:ext cx="533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Max Runtime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2817376"/>
            <a:ext cx="533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Average Runtime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568700"/>
            <a:ext cx="59817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578225"/>
            <a:ext cx="5905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23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0200" y="6858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Highly rated – low revenue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147425"/>
            <a:ext cx="9525000" cy="65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286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0200" y="6858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482600" y="2971800"/>
            <a:ext cx="11988800" cy="6248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The </a:t>
            </a:r>
            <a:r>
              <a:rPr lang="en-IN" dirty="0"/>
              <a:t>data set gives us insights about the 1000 movies released in between 2006 - 2016.</a:t>
            </a:r>
          </a:p>
          <a:p>
            <a:r>
              <a:rPr lang="en-IN" dirty="0" smtClean="0"/>
              <a:t>The </a:t>
            </a:r>
            <a:r>
              <a:rPr lang="en-IN" dirty="0"/>
              <a:t>movies are spread across 20 different Genres. (Section 4.4)</a:t>
            </a:r>
          </a:p>
          <a:p>
            <a:r>
              <a:rPr lang="en-IN" dirty="0" smtClean="0"/>
              <a:t>Adventure </a:t>
            </a:r>
            <a:r>
              <a:rPr lang="en-IN" dirty="0"/>
              <a:t>and Action movies are having a good market at the box office followed by Drama, Comedy and Sci-Fi movies.</a:t>
            </a:r>
          </a:p>
          <a:p>
            <a:r>
              <a:rPr lang="en-IN" dirty="0" smtClean="0"/>
              <a:t>But </a:t>
            </a:r>
            <a:r>
              <a:rPr lang="en-IN" dirty="0"/>
              <a:t>the highest number of movies were made in the Drama genre followed by action and comedy.</a:t>
            </a:r>
          </a:p>
          <a:p>
            <a:r>
              <a:rPr lang="en-IN" dirty="0" smtClean="0"/>
              <a:t>The </a:t>
            </a:r>
            <a:r>
              <a:rPr lang="en-IN" dirty="0"/>
              <a:t>least </a:t>
            </a:r>
            <a:r>
              <a:rPr lang="en-IN" dirty="0" smtClean="0"/>
              <a:t>favorited </a:t>
            </a:r>
            <a:r>
              <a:rPr lang="en-IN" dirty="0"/>
              <a:t>genres are Musical, Western and War.</a:t>
            </a:r>
          </a:p>
          <a:p>
            <a:r>
              <a:rPr lang="en-IN" dirty="0" smtClean="0"/>
              <a:t>As </a:t>
            </a:r>
            <a:r>
              <a:rPr lang="en-IN" dirty="0"/>
              <a:t>the number of movies made in these genres are less, their collections are also </a:t>
            </a:r>
            <a:r>
              <a:rPr lang="en-IN" dirty="0" smtClean="0"/>
              <a:t>correspondingly </a:t>
            </a:r>
            <a:r>
              <a:rPr lang="en-IN" dirty="0"/>
              <a:t>low.</a:t>
            </a:r>
          </a:p>
          <a:p>
            <a:r>
              <a:rPr lang="en-IN" dirty="0" smtClean="0"/>
              <a:t>Drama </a:t>
            </a:r>
            <a:r>
              <a:rPr lang="en-IN" dirty="0"/>
              <a:t>movies are rated much higher compared to any other Genres. </a:t>
            </a:r>
            <a:endParaRPr lang="en-IN" dirty="0" smtClean="0"/>
          </a:p>
          <a:p>
            <a:r>
              <a:rPr lang="en-IN" dirty="0"/>
              <a:t>Movies taken in Action genre were successful in all the three categories - rating, votes and revenue. (Overall)</a:t>
            </a:r>
          </a:p>
          <a:p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Story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Given a set of 1000 movies from 2006-2016, need to understand the trends and get insights into the same.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33400"/>
            <a:ext cx="11988800" cy="12192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2600"/>
            <a:ext cx="11988800" cy="73152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number of movies almost doubled from 2015 to 2016. Till 2013, the number of movies made was around 50 but the trend started changing from 2013. (Section 5.1)</a:t>
            </a:r>
          </a:p>
          <a:p>
            <a:r>
              <a:rPr lang="en-IN" dirty="0" smtClean="0"/>
              <a:t>Rating </a:t>
            </a:r>
            <a:r>
              <a:rPr lang="en-IN" dirty="0"/>
              <a:t>and </a:t>
            </a:r>
            <a:r>
              <a:rPr lang="en-IN" dirty="0" err="1"/>
              <a:t>metascore</a:t>
            </a:r>
            <a:r>
              <a:rPr lang="en-IN" dirty="0"/>
              <a:t> are highly </a:t>
            </a:r>
            <a:r>
              <a:rPr lang="en-IN" dirty="0" err="1"/>
              <a:t>corelated</a:t>
            </a:r>
            <a:r>
              <a:rPr lang="en-IN" dirty="0"/>
              <a:t> </a:t>
            </a:r>
            <a:r>
              <a:rPr lang="en-IN" dirty="0" smtClean="0"/>
              <a:t>whereas </a:t>
            </a:r>
            <a:r>
              <a:rPr lang="en-IN" dirty="0"/>
              <a:t>Revenue and Rating have low </a:t>
            </a:r>
            <a:r>
              <a:rPr lang="en-IN" dirty="0" smtClean="0"/>
              <a:t>correlation.  </a:t>
            </a:r>
            <a:r>
              <a:rPr lang="en-IN" dirty="0"/>
              <a:t>(Section 5.2)</a:t>
            </a:r>
          </a:p>
          <a:p>
            <a:r>
              <a:rPr lang="en-IN" dirty="0" smtClean="0"/>
              <a:t>Majority </a:t>
            </a:r>
            <a:r>
              <a:rPr lang="en-IN" dirty="0"/>
              <a:t>of the movies have rating between 6 - 8 (Average good movies)(Section 5.4)</a:t>
            </a:r>
          </a:p>
          <a:p>
            <a:r>
              <a:rPr lang="en-IN" dirty="0" smtClean="0"/>
              <a:t>Of </a:t>
            </a:r>
            <a:r>
              <a:rPr lang="en-IN" dirty="0"/>
              <a:t>the top 50 highly rated movies, 25 (50%) of them reported very low revenues. Mostly in the drama genre. (Section 6.1) Another interesting fact about these movies is that they contain </a:t>
            </a:r>
            <a:r>
              <a:rPr lang="en-IN"/>
              <a:t>the </a:t>
            </a:r>
            <a:r>
              <a:rPr lang="en-IN" dirty="0" err="1" smtClean="0"/>
              <a:t>I</a:t>
            </a:r>
            <a:r>
              <a:rPr lang="en-IN" smtClean="0"/>
              <a:t>ndian </a:t>
            </a:r>
            <a:r>
              <a:rPr lang="en-IN" dirty="0"/>
              <a:t>movies.</a:t>
            </a:r>
          </a:p>
          <a:p>
            <a:r>
              <a:rPr lang="en-IN" dirty="0" smtClean="0"/>
              <a:t>Majority </a:t>
            </a:r>
            <a:r>
              <a:rPr lang="en-IN" dirty="0"/>
              <a:t>of the films that have good rating (&gt;6) have a runtime between 80 - 120 minutes. (Section 5.10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Trend </a:t>
            </a:r>
            <a:r>
              <a:rPr lang="en-IN" dirty="0"/>
              <a:t>over the years (From section 6.2)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average rating is declining over the years but as the number of movies are more in number the total rating per year is increasing.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average revenue is also on the declining probably owing to the drama movies but the overall box office collections are increasing year on year.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average runtime of movies are on the declining trend (from 120 min to 106 min)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062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dirty="0"/>
              <a:t>people are going to the cinemas after 2013 than before and they are preferring short movies packed with adventure, action rather than drama</a:t>
            </a:r>
            <a:r>
              <a:rPr lang="en-IN" dirty="0" smtClean="0"/>
              <a:t>.</a:t>
            </a:r>
          </a:p>
          <a:p>
            <a:r>
              <a:rPr lang="en-IN" dirty="0"/>
              <a:t>The average revenue per movie is decreasing though the overall collections are on the rise</a:t>
            </a:r>
            <a:r>
              <a:rPr lang="en-IN" dirty="0" smtClean="0"/>
              <a:t>.</a:t>
            </a:r>
          </a:p>
          <a:p>
            <a:r>
              <a:rPr lang="en-IN" smtClean="0"/>
              <a:t>High </a:t>
            </a:r>
            <a:r>
              <a:rPr lang="en-IN" dirty="0"/>
              <a:t>revenue collection movies have high ratings but the vice-versa is not true. That is highly rated or </a:t>
            </a:r>
            <a:r>
              <a:rPr lang="en-IN" dirty="0" err="1"/>
              <a:t>crtically</a:t>
            </a:r>
            <a:r>
              <a:rPr lang="en-IN" dirty="0"/>
              <a:t> acclaimed movies failed to collect money.</a:t>
            </a:r>
          </a:p>
        </p:txBody>
      </p:sp>
    </p:spTree>
    <p:extLst>
      <p:ext uri="{BB962C8B-B14F-4D97-AF65-F5344CB8AC3E}">
        <p14:creationId xmlns:p14="http://schemas.microsoft.com/office/powerpoint/2010/main" val="28801060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in depth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61219"/>
              </p:ext>
            </p:extLst>
          </p:nvPr>
        </p:nvGraphicFramePr>
        <p:xfrm>
          <a:off x="3073400" y="3048000"/>
          <a:ext cx="6934200" cy="44958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4192650684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367805603"/>
                    </a:ext>
                  </a:extLst>
                </a:gridCol>
              </a:tblGrid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Rank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459306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Title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109330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Genre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41942"/>
                  </a:ext>
                </a:extLst>
              </a:tr>
              <a:tr h="5317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Description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682456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Director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824944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Actors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914717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Year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070267"/>
                  </a:ext>
                </a:extLst>
              </a:tr>
              <a:tr h="5317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Runtime (Minutes)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505953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Rating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999964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Votes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413434"/>
                  </a:ext>
                </a:extLst>
              </a:tr>
              <a:tr h="5317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Revenue (Millions)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714492"/>
                  </a:ext>
                </a:extLst>
              </a:tr>
              <a:tr h="3222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 err="1">
                          <a:effectLst/>
                        </a:rPr>
                        <a:t>Metascore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float64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29708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>
                <a:sym typeface="Arial"/>
              </a:rPr>
              <a:t>Being a movie buff, I have selected this data set to provide some insights into the movie This dataset is a collection of details about the 1000 movies released in between 2006 - 2016. My aim is to derive some insights about the movies that broke all barriers and created records (both ways :) </a:t>
            </a:r>
            <a:r>
              <a:rPr lang="en-IN" dirty="0" smtClean="0">
                <a:sym typeface="Arial"/>
              </a:rPr>
              <a:t>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>
                <a:sym typeface="Arial"/>
              </a:rPr>
              <a:t>The goal is to see which movies were enjoyed by the audience, critics and which were not.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>
                <a:sym typeface="Arial"/>
              </a:rPr>
              <a:t>Also, to analyse the trends over the period of 10 years.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Analysis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I tried to correlate the various parameters and understand the relationship between different parameters of the data set.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Derived the insights by understanding the trends.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Top 5 movie genres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124200"/>
            <a:ext cx="5353050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3124200"/>
            <a:ext cx="5314950" cy="5305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Bottom 5 movie genres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3124200"/>
            <a:ext cx="5229225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124200"/>
            <a:ext cx="52768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8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Ratings across various Genres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438400"/>
            <a:ext cx="8534400" cy="64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Correlation among various parameters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348309"/>
            <a:ext cx="10058400" cy="74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49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659</Words>
  <Application>Microsoft Office PowerPoint</Application>
  <PresentationFormat>Custom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Bodoni SvtyTwo ITC TT-Book</vt:lpstr>
      <vt:lpstr>Calibri</vt:lpstr>
      <vt:lpstr>Helvetica</vt:lpstr>
      <vt:lpstr>Helvetica Neue</vt:lpstr>
      <vt:lpstr>Palatino</vt:lpstr>
      <vt:lpstr>Zapf Dingbats</vt:lpstr>
      <vt:lpstr>New_Template4</vt:lpstr>
      <vt:lpstr>PowerPoint Presentation</vt:lpstr>
      <vt:lpstr>Story</vt:lpstr>
      <vt:lpstr>Data in depth</vt:lpstr>
      <vt:lpstr>Problem Statement</vt:lpstr>
      <vt:lpstr>Analysis</vt:lpstr>
      <vt:lpstr>Top 5 movie genres</vt:lpstr>
      <vt:lpstr>Bottom 5 movie genres</vt:lpstr>
      <vt:lpstr>Ratings across various Genres</vt:lpstr>
      <vt:lpstr>Correlation among various parameters</vt:lpstr>
      <vt:lpstr>Movie count year on year</vt:lpstr>
      <vt:lpstr>Ratings of movies</vt:lpstr>
      <vt:lpstr>Directors</vt:lpstr>
      <vt:lpstr>Runtime vs. Ratings</vt:lpstr>
      <vt:lpstr>Ratings and Votes year on year</vt:lpstr>
      <vt:lpstr>Average Rating trend</vt:lpstr>
      <vt:lpstr>Revenue trend</vt:lpstr>
      <vt:lpstr>Runtime trend</vt:lpstr>
      <vt:lpstr>Highly rated – low revenue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61</cp:revision>
  <dcterms:modified xsi:type="dcterms:W3CDTF">2018-11-17T18:18:27Z</dcterms:modified>
</cp:coreProperties>
</file>