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 userDrawn="1">
          <p15:clr>
            <a:srgbClr val="A4A3A4"/>
          </p15:clr>
        </p15:guide>
        <p15:guide id="2" pos="7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54" y="474"/>
      </p:cViewPr>
      <p:guideLst>
        <p:guide orient="horz" pos="4272"/>
        <p:guide pos="7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C65B7-21B3-4C22-AB43-8D67E4B7E755}" type="datetimeFigureOut">
              <a:rPr lang="en-US" smtClean="0"/>
              <a:t>11-May-17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A4FB4-E7AA-42F8-9C4D-634647C24B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4FB4-E7AA-42F8-9C4D-634647C24BD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7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4FB4-E7AA-42F8-9C4D-634647C24BD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6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E88-6545-4363-B08F-6545C2279B05}" type="datetimeFigureOut">
              <a:rPr lang="en-US" smtClean="0"/>
              <a:t>11-May-17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73C-A67D-4EF3-A501-641736BE59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E88-6545-4363-B08F-6545C2279B05}" type="datetimeFigureOut">
              <a:rPr lang="en-US" smtClean="0"/>
              <a:t>11-May-17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73C-A67D-4EF3-A501-641736BE59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3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E88-6545-4363-B08F-6545C2279B05}" type="datetimeFigureOut">
              <a:rPr lang="en-US" smtClean="0"/>
              <a:t>11-May-17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73C-A67D-4EF3-A501-641736BE59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E88-6545-4363-B08F-6545C2279B05}" type="datetimeFigureOut">
              <a:rPr lang="en-US" smtClean="0"/>
              <a:t>11-May-17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73C-A67D-4EF3-A501-641736BE59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6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E88-6545-4363-B08F-6545C2279B05}" type="datetimeFigureOut">
              <a:rPr lang="en-US" smtClean="0"/>
              <a:t>11-May-17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73C-A67D-4EF3-A501-641736BE59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5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E88-6545-4363-B08F-6545C2279B05}" type="datetimeFigureOut">
              <a:rPr lang="en-US" smtClean="0"/>
              <a:t>11-May-17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73C-A67D-4EF3-A501-641736BE59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5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E88-6545-4363-B08F-6545C2279B05}" type="datetimeFigureOut">
              <a:rPr lang="en-US" smtClean="0"/>
              <a:t>11-May-17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73C-A67D-4EF3-A501-641736BE59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0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E88-6545-4363-B08F-6545C2279B05}" type="datetimeFigureOut">
              <a:rPr lang="en-US" smtClean="0"/>
              <a:t>11-May-17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73C-A67D-4EF3-A501-641736BE59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3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E88-6545-4363-B08F-6545C2279B05}" type="datetimeFigureOut">
              <a:rPr lang="en-US" smtClean="0"/>
              <a:t>11-May-17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73C-A67D-4EF3-A501-641736BE59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6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E88-6545-4363-B08F-6545C2279B05}" type="datetimeFigureOut">
              <a:rPr lang="en-US" smtClean="0"/>
              <a:t>11-May-17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73C-A67D-4EF3-A501-641736BE59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6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E88-6545-4363-B08F-6545C2279B05}" type="datetimeFigureOut">
              <a:rPr lang="en-US" smtClean="0"/>
              <a:t>11-May-17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73C-A67D-4EF3-A501-641736BE59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5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7E88-6545-4363-B08F-6545C2279B05}" type="datetimeFigureOut">
              <a:rPr lang="en-US" smtClean="0"/>
              <a:t>11-May-17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273C-A67D-4EF3-A501-641736BE59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9261" y="1513816"/>
            <a:ext cx="1243909" cy="5665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Visual Studio</a:t>
            </a:r>
          </a:p>
          <a:p>
            <a:pPr algn="ctr"/>
            <a:r>
              <a:rPr lang="en-US" sz="1400" dirty="0"/>
              <a:t>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2821" y="1566248"/>
            <a:ext cx="182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/>
              <a:t>Language Server Protocol</a:t>
            </a:r>
          </a:p>
          <a:p>
            <a:pPr algn="ctr"/>
            <a:r>
              <a:rPr lang="en-US" sz="1200" b="1" i="1" dirty="0"/>
              <a:t>(JSON-RPC)</a:t>
            </a:r>
            <a:endParaRPr lang="en-US" sz="1100" b="1" i="1" dirty="0"/>
          </a:p>
        </p:txBody>
      </p:sp>
      <p:sp>
        <p:nvSpPr>
          <p:cNvPr id="67" name="Rectangle 66"/>
          <p:cNvSpPr/>
          <p:nvPr/>
        </p:nvSpPr>
        <p:spPr>
          <a:xfrm>
            <a:off x="7568486" y="1518908"/>
            <a:ext cx="1243909" cy="5665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Language</a:t>
            </a:r>
            <a:br>
              <a:rPr lang="en-US" sz="1400" dirty="0"/>
            </a:br>
            <a:r>
              <a:rPr lang="en-US" sz="1400" dirty="0"/>
              <a:t>Server</a:t>
            </a:r>
          </a:p>
        </p:txBody>
      </p:sp>
      <p:cxnSp>
        <p:nvCxnSpPr>
          <p:cNvPr id="69" name="Straight Connector 68"/>
          <p:cNvCxnSpPr>
            <a:stCxn id="4" idx="2"/>
          </p:cNvCxnSpPr>
          <p:nvPr/>
        </p:nvCxnSpPr>
        <p:spPr>
          <a:xfrm>
            <a:off x="2961216" y="2080346"/>
            <a:ext cx="0" cy="2796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7" idx="2"/>
          </p:cNvCxnSpPr>
          <p:nvPr/>
        </p:nvCxnSpPr>
        <p:spPr>
          <a:xfrm>
            <a:off x="8190441" y="2085438"/>
            <a:ext cx="11425" cy="27913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47605" y="2328248"/>
            <a:ext cx="1569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 opens document</a:t>
            </a:r>
            <a:endParaRPr lang="en-US" sz="11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961215" y="2466747"/>
            <a:ext cx="522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59830" y="2189748"/>
            <a:ext cx="374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Notification</a:t>
            </a:r>
            <a:r>
              <a:rPr lang="en-US" sz="1200" dirty="0"/>
              <a:t>: textDocument/didOpen; </a:t>
            </a:r>
            <a:r>
              <a:rPr lang="en-US" sz="1200" i="1" dirty="0"/>
              <a:t>Params</a:t>
            </a:r>
            <a:r>
              <a:rPr lang="en-US" sz="1200" dirty="0"/>
              <a:t>: document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1288483" y="2714649"/>
            <a:ext cx="1488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 edits document</a:t>
            </a:r>
            <a:endParaRPr lang="en-US" sz="11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961214" y="2853148"/>
            <a:ext cx="522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087921" y="2605246"/>
            <a:ext cx="4729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Notification</a:t>
            </a:r>
            <a:r>
              <a:rPr lang="en-US" sz="1200" dirty="0"/>
              <a:t>: textDocument/didChange; </a:t>
            </a:r>
            <a:r>
              <a:rPr lang="en-US" sz="1200" i="1" dirty="0"/>
              <a:t>Params</a:t>
            </a:r>
            <a:r>
              <a:rPr lang="en-US" sz="1200" dirty="0"/>
              <a:t>: {documentURI, changes}</a:t>
            </a:r>
            <a:endParaRPr lang="en-US" sz="11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961214" y="3281773"/>
            <a:ext cx="5229225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334196" y="3050940"/>
            <a:ext cx="1426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Server publishes</a:t>
            </a:r>
            <a:br>
              <a:rPr lang="en-US" sz="1200" dirty="0"/>
            </a:br>
            <a:r>
              <a:rPr lang="en-US" sz="1200" dirty="0"/>
              <a:t>errors and warnings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3341857" y="3020743"/>
            <a:ext cx="4467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Notification</a:t>
            </a:r>
            <a:r>
              <a:rPr lang="en-US" sz="1200" dirty="0"/>
              <a:t>: textDocument/publishDiagnostics; </a:t>
            </a:r>
            <a:r>
              <a:rPr lang="en-US" sz="1200" i="1" dirty="0"/>
              <a:t>Params</a:t>
            </a:r>
            <a:r>
              <a:rPr lang="en-US" sz="1200" dirty="0"/>
              <a:t>: Diagnostic[]</a:t>
            </a:r>
            <a:endParaRPr lang="en-US" sz="11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2961214" y="3684557"/>
            <a:ext cx="522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257363" y="3436655"/>
            <a:ext cx="4390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Request</a:t>
            </a:r>
            <a:r>
              <a:rPr lang="en-US" sz="1200" dirty="0"/>
              <a:t>: textDocument/definition </a:t>
            </a:r>
            <a:r>
              <a:rPr lang="en-US" sz="1200" i="1" dirty="0"/>
              <a:t>Params</a:t>
            </a:r>
            <a:r>
              <a:rPr lang="en-US" sz="1200" dirty="0"/>
              <a:t>: {documentURI, position}</a:t>
            </a:r>
            <a:endParaRPr lang="en-US" sz="11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961214" y="4088658"/>
            <a:ext cx="5229225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843604" y="3827628"/>
            <a:ext cx="3464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Response</a:t>
            </a:r>
            <a:r>
              <a:rPr lang="en-US" sz="1200" dirty="0"/>
              <a:t>: textDocument/definition; </a:t>
            </a:r>
            <a:r>
              <a:rPr lang="en-US" sz="1200" i="1" dirty="0"/>
              <a:t>Result</a:t>
            </a:r>
            <a:r>
              <a:rPr lang="en-US" sz="1200" dirty="0"/>
              <a:t>: Location</a:t>
            </a:r>
            <a:endParaRPr 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1401018" y="3642962"/>
            <a:ext cx="1257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 executes</a:t>
            </a:r>
            <a:br>
              <a:rPr lang="en-US" sz="1200" dirty="0"/>
            </a:br>
            <a:r>
              <a:rPr lang="en-US" sz="1200" dirty="0"/>
              <a:t>“Goto definition”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1252414" y="4376994"/>
            <a:ext cx="1565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 closes document</a:t>
            </a:r>
            <a:endParaRPr lang="en-US" sz="1100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2961214" y="4515494"/>
            <a:ext cx="522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50826" y="4238495"/>
            <a:ext cx="3962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Notification</a:t>
            </a:r>
            <a:r>
              <a:rPr lang="en-US" sz="1200" dirty="0"/>
              <a:t>: textDocument/didClose; </a:t>
            </a:r>
            <a:r>
              <a:rPr lang="en-US" sz="1200" i="1" dirty="0"/>
              <a:t>Params</a:t>
            </a:r>
            <a:r>
              <a:rPr lang="en-US" sz="1200" dirty="0"/>
              <a:t>: documentURI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5992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9661" y="3138158"/>
            <a:ext cx="1243909" cy="5665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Visual Studio</a:t>
            </a:r>
          </a:p>
          <a:p>
            <a:pPr algn="ctr"/>
            <a:r>
              <a:rPr lang="en-US" sz="1400" dirty="0"/>
              <a:t>Code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93742" y="1638300"/>
            <a:ext cx="28885" cy="3352800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98841" y="1638300"/>
            <a:ext cx="12339" cy="3352800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5751" y="1679237"/>
            <a:ext cx="1138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/>
              <a:t>Developer Tool</a:t>
            </a:r>
          </a:p>
          <a:p>
            <a:pPr algn="ctr"/>
            <a:r>
              <a:rPr lang="en-US" sz="1200" b="1" i="1" dirty="0"/>
              <a:t>(Host)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94094" y="1683894"/>
            <a:ext cx="1256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/>
              <a:t>Language Server</a:t>
            </a:r>
            <a:endParaRPr lang="en-US" sz="11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20821" y="1679237"/>
            <a:ext cx="182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/>
              <a:t>Language Server Protocol</a:t>
            </a:r>
          </a:p>
          <a:p>
            <a:pPr algn="ctr"/>
            <a:r>
              <a:rPr lang="en-US" sz="1200" b="1" i="1" dirty="0"/>
              <a:t>(JSON-RPC)</a:t>
            </a:r>
            <a:endParaRPr lang="en-US" sz="1100" b="1" i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73570" y="2269668"/>
            <a:ext cx="4120516" cy="91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71345">
            <a:off x="3851180" y="2498707"/>
            <a:ext cx="2400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Request: ‘textDocument/definition’</a:t>
            </a:r>
          </a:p>
        </p:txBody>
      </p:sp>
      <p:cxnSp>
        <p:nvCxnSpPr>
          <p:cNvPr id="17" name="Straight Arrow Connector 16"/>
          <p:cNvCxnSpPr>
            <a:endCxn id="44" idx="1"/>
          </p:cNvCxnSpPr>
          <p:nvPr/>
        </p:nvCxnSpPr>
        <p:spPr>
          <a:xfrm flipV="1">
            <a:off x="2973570" y="2407874"/>
            <a:ext cx="4120516" cy="89210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899974">
            <a:off x="4451498" y="2772731"/>
            <a:ext cx="1391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Response: Location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973570" y="3651822"/>
            <a:ext cx="4120516" cy="89546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7" idx="1"/>
          </p:cNvCxnSpPr>
          <p:nvPr/>
        </p:nvCxnSpPr>
        <p:spPr>
          <a:xfrm>
            <a:off x="2973570" y="3557512"/>
            <a:ext cx="4120516" cy="85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669270">
            <a:off x="3946812" y="3785927"/>
            <a:ext cx="2400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Request: ‘textDocument/definition’</a:t>
            </a:r>
          </a:p>
        </p:txBody>
      </p:sp>
      <p:sp>
        <p:nvSpPr>
          <p:cNvPr id="26" name="TextBox 25"/>
          <p:cNvSpPr txBox="1"/>
          <p:nvPr/>
        </p:nvSpPr>
        <p:spPr>
          <a:xfrm rot="714974">
            <a:off x="4452458" y="4072472"/>
            <a:ext cx="1391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Response: Location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94086" y="3131854"/>
            <a:ext cx="1256826" cy="5622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094086" y="4135570"/>
            <a:ext cx="1256826" cy="5622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Java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94086" y="2126726"/>
            <a:ext cx="1256826" cy="5622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Saas</a:t>
            </a:r>
          </a:p>
        </p:txBody>
      </p:sp>
    </p:spTree>
    <p:extLst>
      <p:ext uri="{BB962C8B-B14F-4D97-AF65-F5344CB8AC3E}">
        <p14:creationId xmlns:p14="http://schemas.microsoft.com/office/powerpoint/2010/main" val="76468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110</Words>
  <Application>Microsoft Office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Baeumer</dc:creator>
  <cp:lastModifiedBy>Dirk Baeumer</cp:lastModifiedBy>
  <cp:revision>41</cp:revision>
  <dcterms:created xsi:type="dcterms:W3CDTF">2017-05-03T13:27:52Z</dcterms:created>
  <dcterms:modified xsi:type="dcterms:W3CDTF">2017-05-11T14:28:25Z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dirkb@microsoft.com</vt:lpwstr>
  </property>
  <property fmtid="{D5CDD505-2E9C-101B-9397-08002B2CF9AE}" pid="6" name="MSIP_Label_f42aa342-8706-4288-bd11-ebb85995028c_SetDate">
    <vt:lpwstr>2017-05-03T15:34:07.1411419+02:00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