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29"/>
  </p:notesMasterIdLst>
  <p:handoutMasterIdLst>
    <p:handoutMasterId r:id="rId30"/>
  </p:handoutMasterIdLst>
  <p:sldIdLst>
    <p:sldId id="1241" r:id="rId2"/>
    <p:sldId id="1399" r:id="rId3"/>
    <p:sldId id="1304" r:id="rId4"/>
    <p:sldId id="1390" r:id="rId5"/>
    <p:sldId id="1391" r:id="rId6"/>
    <p:sldId id="1395" r:id="rId7"/>
    <p:sldId id="1396" r:id="rId8"/>
    <p:sldId id="1420" r:id="rId9"/>
    <p:sldId id="1409" r:id="rId10"/>
    <p:sldId id="1402" r:id="rId11"/>
    <p:sldId id="1405" r:id="rId12"/>
    <p:sldId id="1417" r:id="rId13"/>
    <p:sldId id="1418" r:id="rId14"/>
    <p:sldId id="1410" r:id="rId15"/>
    <p:sldId id="1404" r:id="rId16"/>
    <p:sldId id="1406" r:id="rId17"/>
    <p:sldId id="1408" r:id="rId18"/>
    <p:sldId id="1407" r:id="rId19"/>
    <p:sldId id="1411" r:id="rId20"/>
    <p:sldId id="1375" r:id="rId21"/>
    <p:sldId id="1415" r:id="rId22"/>
    <p:sldId id="1412" r:id="rId23"/>
    <p:sldId id="1416" r:id="rId24"/>
    <p:sldId id="1419" r:id="rId25"/>
    <p:sldId id="1413" r:id="rId26"/>
    <p:sldId id="1414" r:id="rId27"/>
    <p:sldId id="1207" r:id="rId28"/>
  </p:sldIdLst>
  <p:sldSz cx="12192000" cy="6858000"/>
  <p:notesSz cx="6797675" cy="9926638"/>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0792FECE-AE1B-46FB-AB78-EA97515CDFB1}">
          <p14:sldIdLst>
            <p14:sldId id="1241"/>
            <p14:sldId id="1399"/>
            <p14:sldId id="1304"/>
            <p14:sldId id="1390"/>
            <p14:sldId id="1391"/>
            <p14:sldId id="1395"/>
            <p14:sldId id="1396"/>
            <p14:sldId id="1420"/>
            <p14:sldId id="1409"/>
            <p14:sldId id="1402"/>
            <p14:sldId id="1405"/>
            <p14:sldId id="1417"/>
            <p14:sldId id="1418"/>
            <p14:sldId id="1410"/>
            <p14:sldId id="1404"/>
            <p14:sldId id="1406"/>
            <p14:sldId id="1408"/>
            <p14:sldId id="1407"/>
            <p14:sldId id="1411"/>
            <p14:sldId id="1375"/>
            <p14:sldId id="1415"/>
            <p14:sldId id="1412"/>
            <p14:sldId id="1416"/>
            <p14:sldId id="1419"/>
            <p14:sldId id="1413"/>
            <p14:sldId id="1414"/>
            <p14:sldId id="1207"/>
          </p14:sldIdLst>
        </p14:section>
        <p14:section name="结尾" id="{B1B4FD7C-C2F4-4E80-8B9C-B35BF20B3B3D}">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Qiang 强强(Keen)" initials="JQ强" lastIdx="1" clrIdx="0">
    <p:extLst>
      <p:ext uri="{19B8F6BF-5375-455C-9EA6-DF929625EA0E}">
        <p15:presenceInfo xmlns:p15="http://schemas.microsoft.com/office/powerpoint/2012/main" userId="S-1-5-21-4192664731-3677998977-3966580135-713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9C33"/>
    <a:srgbClr val="4BAFE0"/>
    <a:srgbClr val="00B050"/>
    <a:srgbClr val="0000CC"/>
    <a:srgbClr val="C00000"/>
    <a:srgbClr val="E1EACD"/>
    <a:srgbClr val="FFEBAB"/>
    <a:srgbClr val="FFF9E5"/>
    <a:srgbClr val="F2F2F2"/>
    <a:srgbClr val="98B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5320" autoAdjust="0"/>
  </p:normalViewPr>
  <p:slideViewPr>
    <p:cSldViewPr snapToGrid="0">
      <p:cViewPr varScale="1">
        <p:scale>
          <a:sx n="69" d="100"/>
          <a:sy n="69" d="100"/>
        </p:scale>
        <p:origin x="150" y="60"/>
      </p:cViewPr>
      <p:guideLst/>
    </p:cSldViewPr>
  </p:slideViewPr>
  <p:notesTextViewPr>
    <p:cViewPr>
      <p:scale>
        <a:sx n="1" d="1"/>
        <a:sy n="1" d="1"/>
      </p:scale>
      <p:origin x="0" y="0"/>
    </p:cViewPr>
  </p:notesTextViewPr>
  <p:notesViewPr>
    <p:cSldViewPr snapToGrid="0">
      <p:cViewPr varScale="1">
        <p:scale>
          <a:sx n="100" d="100"/>
          <a:sy n="100" d="100"/>
        </p:scale>
        <p:origin x="31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engzhenbin\AppData\Roaming\Microsoft\Excel\&#27719;&#24635;v1%20(version%202).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ork\PMO\&#23567;&#32452;&#26376;&#25253;5&#26376;\&#27719;&#24635;v1.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ork\PMO\&#23567;&#32452;&#26376;&#25253;5&#26376;\&#27719;&#24635;v1.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[汇总v1 (version 2).xlsb]项目资源投入（人员维度）!数据透视表19</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800" b="1" i="0" baseline="0">
                <a:effectLst/>
              </a:rPr>
              <a:t>资源投入（人天）占比分析</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s>
    <c:plotArea>
      <c:layout/>
      <c:pieChart>
        <c:varyColors val="1"/>
        <c:ser>
          <c:idx val="0"/>
          <c:order val="0"/>
          <c:tx>
            <c:strRef>
              <c:f>'项目资源投入（人员维度）'!$G$67</c:f>
              <c:strCache>
                <c:ptCount val="1"/>
                <c:pt idx="0">
                  <c:v>汇总</c:v>
                </c:pt>
              </c:strCache>
            </c:strRef>
          </c:tx>
          <c:dPt>
            <c:idx val="0"/>
            <c:bubble3D val="0"/>
            <c:spPr>
              <a:solidFill>
                <a:schemeClr val="accent1"/>
              </a:solidFill>
              <a:ln>
                <a:noFill/>
              </a:ln>
              <a:effectLst/>
            </c:spPr>
            <c:extLst>
              <c:ext xmlns:c16="http://schemas.microsoft.com/office/drawing/2014/chart" uri="{C3380CC4-5D6E-409C-BE32-E72D297353CC}">
                <c16:uniqueId val="{00000001-CCC2-4E09-A822-0DE134F24FCA}"/>
              </c:ext>
            </c:extLst>
          </c:dPt>
          <c:dPt>
            <c:idx val="1"/>
            <c:bubble3D val="0"/>
            <c:spPr>
              <a:solidFill>
                <a:srgbClr val="FCD7AD"/>
              </a:solidFill>
              <a:ln>
                <a:noFill/>
              </a:ln>
              <a:effectLst/>
            </c:spPr>
            <c:extLst>
              <c:ext xmlns:c16="http://schemas.microsoft.com/office/drawing/2014/chart" uri="{C3380CC4-5D6E-409C-BE32-E72D297353CC}">
                <c16:uniqueId val="{00000003-CCC2-4E09-A822-0DE134F24FCA}"/>
              </c:ext>
            </c:extLst>
          </c:dPt>
          <c:dPt>
            <c:idx val="2"/>
            <c:bubble3D val="0"/>
            <c:spPr>
              <a:solidFill>
                <a:schemeClr val="accent3"/>
              </a:solidFill>
              <a:ln>
                <a:noFill/>
              </a:ln>
              <a:effectLst/>
            </c:spPr>
            <c:extLst>
              <c:ext xmlns:c16="http://schemas.microsoft.com/office/drawing/2014/chart" uri="{C3380CC4-5D6E-409C-BE32-E72D297353CC}">
                <c16:uniqueId val="{00000005-CCC2-4E09-A822-0DE134F24FCA}"/>
              </c:ext>
            </c:extLst>
          </c:dPt>
          <c:dPt>
            <c:idx val="3"/>
            <c:bubble3D val="0"/>
            <c:spPr>
              <a:solidFill>
                <a:schemeClr val="accent4"/>
              </a:solidFill>
              <a:ln>
                <a:noFill/>
              </a:ln>
              <a:effectLst/>
            </c:spPr>
            <c:extLst>
              <c:ext xmlns:c16="http://schemas.microsoft.com/office/drawing/2014/chart" uri="{C3380CC4-5D6E-409C-BE32-E72D297353CC}">
                <c16:uniqueId val="{00000007-CCC2-4E09-A822-0DE134F24FCA}"/>
              </c:ext>
            </c:extLst>
          </c:dPt>
          <c:dPt>
            <c:idx val="4"/>
            <c:bubble3D val="0"/>
            <c:spPr>
              <a:solidFill>
                <a:schemeClr val="accent5"/>
              </a:solidFill>
              <a:ln>
                <a:noFill/>
              </a:ln>
              <a:effectLst/>
            </c:spPr>
            <c:extLst>
              <c:ext xmlns:c16="http://schemas.microsoft.com/office/drawing/2014/chart" uri="{C3380CC4-5D6E-409C-BE32-E72D297353CC}">
                <c16:uniqueId val="{00000009-CCC2-4E09-A822-0DE134F24FCA}"/>
              </c:ext>
            </c:extLst>
          </c:dPt>
          <c:dPt>
            <c:idx val="5"/>
            <c:bubble3D val="0"/>
            <c:spPr>
              <a:solidFill>
                <a:srgbClr val="92D050"/>
              </a:solidFill>
              <a:ln>
                <a:noFill/>
              </a:ln>
              <a:effectLst/>
            </c:spPr>
            <c:extLst>
              <c:ext xmlns:c16="http://schemas.microsoft.com/office/drawing/2014/chart" uri="{C3380CC4-5D6E-409C-BE32-E72D297353CC}">
                <c16:uniqueId val="{0000000B-CCC2-4E09-A822-0DE134F24FCA}"/>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'项目资源投入（人员维度）'!$F$68:$F$74</c:f>
              <c:strCache>
                <c:ptCount val="6"/>
                <c:pt idx="0">
                  <c:v>销售物流</c:v>
                </c:pt>
                <c:pt idx="1">
                  <c:v>公司治理</c:v>
                </c:pt>
                <c:pt idx="2">
                  <c:v>物资供应与生产</c:v>
                </c:pt>
                <c:pt idx="3">
                  <c:v>数据应用</c:v>
                </c:pt>
                <c:pt idx="4">
                  <c:v>新业务</c:v>
                </c:pt>
                <c:pt idx="5">
                  <c:v>其他</c:v>
                </c:pt>
              </c:strCache>
            </c:strRef>
          </c:cat>
          <c:val>
            <c:numRef>
              <c:f>'项目资源投入（人员维度）'!$G$68:$G$74</c:f>
              <c:numCache>
                <c:formatCode>General</c:formatCode>
                <c:ptCount val="6"/>
                <c:pt idx="0">
                  <c:v>0.29779411764705882</c:v>
                </c:pt>
                <c:pt idx="1">
                  <c:v>0.20919117647058821</c:v>
                </c:pt>
                <c:pt idx="2">
                  <c:v>0.20551470588235293</c:v>
                </c:pt>
                <c:pt idx="3">
                  <c:v>0.10514705882352941</c:v>
                </c:pt>
                <c:pt idx="4">
                  <c:v>9.4117647058823528E-2</c:v>
                </c:pt>
                <c:pt idx="5">
                  <c:v>8.8235294117647065E-2</c:v>
                </c:pt>
              </c:numCache>
            </c:numRef>
          </c:val>
          <c:extLst>
            <c:ext xmlns:c16="http://schemas.microsoft.com/office/drawing/2014/chart" uri="{C3380CC4-5D6E-409C-BE32-E72D297353CC}">
              <c16:uniqueId val="{0000000C-CCC2-4E09-A822-0DE134F24FCA}"/>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l"/>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800" b="1" i="0" baseline="0" dirty="0" smtClean="0">
                <a:effectLst/>
              </a:rPr>
              <a:t>资源投入（项目）分析</a:t>
            </a:r>
            <a:endParaRPr lang="zh-CN" altLang="zh-CN"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项目维度图表!$C$44</c:f>
              <c:strCache>
                <c:ptCount val="1"/>
                <c:pt idx="0">
                  <c:v>人天</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项目维度图表!$B$45:$B$49</c:f>
              <c:strCache>
                <c:ptCount val="5"/>
                <c:pt idx="0">
                  <c:v>财务系统优化</c:v>
                </c:pt>
                <c:pt idx="1">
                  <c:v>华润化学材料项目</c:v>
                </c:pt>
                <c:pt idx="2">
                  <c:v>智能税务平台</c:v>
                </c:pt>
                <c:pt idx="3">
                  <c:v>新基地新业务信息化覆盖</c:v>
                </c:pt>
                <c:pt idx="4">
                  <c:v>SRM系统与守正对接</c:v>
                </c:pt>
              </c:strCache>
            </c:strRef>
          </c:cat>
          <c:val>
            <c:numRef>
              <c:f>项目维度图表!$C$45:$C$49</c:f>
              <c:numCache>
                <c:formatCode>General</c:formatCode>
                <c:ptCount val="5"/>
                <c:pt idx="0">
                  <c:v>73.5</c:v>
                </c:pt>
                <c:pt idx="1">
                  <c:v>66.5</c:v>
                </c:pt>
                <c:pt idx="2">
                  <c:v>61</c:v>
                </c:pt>
                <c:pt idx="3">
                  <c:v>45</c:v>
                </c:pt>
                <c:pt idx="4">
                  <c:v>42.5</c:v>
                </c:pt>
              </c:numCache>
            </c:numRef>
          </c:val>
          <c:extLst>
            <c:ext xmlns:c16="http://schemas.microsoft.com/office/drawing/2014/chart" uri="{C3380CC4-5D6E-409C-BE32-E72D297353CC}">
              <c16:uniqueId val="{00000000-4572-4464-9212-92274E5E1FEB}"/>
            </c:ext>
          </c:extLst>
        </c:ser>
        <c:dLbls>
          <c:dLblPos val="outEnd"/>
          <c:showLegendKey val="0"/>
          <c:showVal val="1"/>
          <c:showCatName val="0"/>
          <c:showSerName val="0"/>
          <c:showPercent val="0"/>
          <c:showBubbleSize val="0"/>
        </c:dLbls>
        <c:gapWidth val="219"/>
        <c:overlap val="-27"/>
        <c:axId val="472001160"/>
        <c:axId val="472003128"/>
      </c:barChart>
      <c:catAx>
        <c:axId val="472001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2003128"/>
        <c:crosses val="autoZero"/>
        <c:auto val="1"/>
        <c:lblAlgn val="ctr"/>
        <c:lblOffset val="100"/>
        <c:noMultiLvlLbl val="0"/>
      </c:catAx>
      <c:valAx>
        <c:axId val="472003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2001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800" b="1" i="0" baseline="0" dirty="0">
                <a:effectLst/>
              </a:rPr>
              <a:t>资源投入（人次）分析</a:t>
            </a:r>
            <a:endParaRPr lang="zh-CN" altLang="zh-CN"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2"/>
          <c:order val="2"/>
          <c:tx>
            <c:strRef>
              <c:f>'项目资源投入（人员维度）'!$D$84</c:f>
              <c:strCache>
                <c:ptCount val="1"/>
                <c:pt idx="0">
                  <c:v>投入人次</c:v>
                </c:pt>
              </c:strCache>
            </c:strRef>
          </c:tx>
          <c:spPr>
            <a:solidFill>
              <a:srgbClr val="F89C3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'项目资源投入（人员维度）'!$A$85:$A$90</c:f>
              <c:strCache>
                <c:ptCount val="6"/>
                <c:pt idx="0">
                  <c:v>销售物流</c:v>
                </c:pt>
                <c:pt idx="1">
                  <c:v>新业务</c:v>
                </c:pt>
                <c:pt idx="2">
                  <c:v>公司治理</c:v>
                </c:pt>
                <c:pt idx="3">
                  <c:v>物资供应与生产</c:v>
                </c:pt>
                <c:pt idx="4">
                  <c:v>数据应用</c:v>
                </c:pt>
                <c:pt idx="5">
                  <c:v>其他</c:v>
                </c:pt>
              </c:strCache>
            </c:strRef>
          </c:cat>
          <c:val>
            <c:numRef>
              <c:f>'项目资源投入（人员维度）'!$D$85:$D$90</c:f>
              <c:numCache>
                <c:formatCode>General</c:formatCode>
                <c:ptCount val="6"/>
                <c:pt idx="0">
                  <c:v>5</c:v>
                </c:pt>
                <c:pt idx="1">
                  <c:v>4</c:v>
                </c:pt>
                <c:pt idx="2">
                  <c:v>2</c:v>
                </c:pt>
                <c:pt idx="3">
                  <c:v>2</c:v>
                </c:pt>
                <c:pt idx="4">
                  <c:v>2</c:v>
                </c:pt>
                <c:pt idx="5">
                  <c:v>1</c:v>
                </c:pt>
              </c:numCache>
            </c:numRef>
          </c:val>
          <c:extLst>
            <c:ext xmlns:c16="http://schemas.microsoft.com/office/drawing/2014/chart" uri="{C3380CC4-5D6E-409C-BE32-E72D297353CC}">
              <c16:uniqueId val="{00000000-6C79-42C9-9A9C-8D56A7EC07DB}"/>
            </c:ext>
          </c:extLst>
        </c:ser>
        <c:dLbls>
          <c:dLblPos val="outEnd"/>
          <c:showLegendKey val="0"/>
          <c:showVal val="1"/>
          <c:showCatName val="0"/>
          <c:showSerName val="0"/>
          <c:showPercent val="0"/>
          <c:showBubbleSize val="0"/>
        </c:dLbls>
        <c:gapWidth val="219"/>
        <c:overlap val="-27"/>
        <c:axId val="415967120"/>
        <c:axId val="415972040"/>
        <c:extLst>
          <c:ext xmlns:c15="http://schemas.microsoft.com/office/drawing/2012/chart" uri="{02D57815-91ED-43cb-92C2-25804820EDAC}">
            <c15:filteredBarSeries>
              <c15:ser>
                <c:idx val="0"/>
                <c:order val="0"/>
                <c:tx>
                  <c:strRef>
                    <c:extLst>
                      <c:ext uri="{02D57815-91ED-43cb-92C2-25804820EDAC}">
                        <c15:formulaRef>
                          <c15:sqref>'项目资源投入（人员维度）'!$B$84</c15:sqref>
                        </c15:formulaRef>
                      </c:ext>
                    </c:extLst>
                    <c:strCache>
                      <c:ptCount val="1"/>
                      <c:pt idx="0">
                        <c:v>资源投入（人天）</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'项目资源投入（人员维度）'!$A$85:$A$90</c15:sqref>
                        </c15:formulaRef>
                      </c:ext>
                    </c:extLst>
                    <c:strCache>
                      <c:ptCount val="6"/>
                      <c:pt idx="0">
                        <c:v>销售物流</c:v>
                      </c:pt>
                      <c:pt idx="1">
                        <c:v>新业务</c:v>
                      </c:pt>
                      <c:pt idx="2">
                        <c:v>公司治理</c:v>
                      </c:pt>
                      <c:pt idx="3">
                        <c:v>物资供应与生产</c:v>
                      </c:pt>
                      <c:pt idx="4">
                        <c:v>数据应用</c:v>
                      </c:pt>
                      <c:pt idx="5">
                        <c:v>其他</c:v>
                      </c:pt>
                    </c:strCache>
                  </c:strRef>
                </c:cat>
                <c:val>
                  <c:numRef>
                    <c:extLst>
                      <c:ext uri="{02D57815-91ED-43cb-92C2-25804820EDAC}">
                        <c15:formulaRef>
                          <c15:sqref>'项目资源投入（人员维度）'!$B$85:$B$90</c15:sqref>
                        </c15:formulaRef>
                      </c:ext>
                    </c:extLst>
                    <c:numCache>
                      <c:formatCode>General</c:formatCode>
                      <c:ptCount val="6"/>
                      <c:pt idx="0">
                        <c:v>405</c:v>
                      </c:pt>
                      <c:pt idx="1">
                        <c:v>128</c:v>
                      </c:pt>
                      <c:pt idx="2">
                        <c:v>284.5</c:v>
                      </c:pt>
                      <c:pt idx="3">
                        <c:v>279.5</c:v>
                      </c:pt>
                      <c:pt idx="4">
                        <c:v>143</c:v>
                      </c:pt>
                      <c:pt idx="5">
                        <c:v>120</c:v>
                      </c:pt>
                    </c:numCache>
                  </c:numRef>
                </c:val>
                <c:extLst>
                  <c:ext xmlns:c16="http://schemas.microsoft.com/office/drawing/2014/chart" uri="{C3380CC4-5D6E-409C-BE32-E72D297353CC}">
                    <c16:uniqueId val="{00000001-6C79-42C9-9A9C-8D56A7EC07DB}"/>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'项目资源投入（人员维度）'!$C$84</c15:sqref>
                        </c15:formulaRef>
                      </c:ext>
                    </c:extLst>
                    <c:strCache>
                      <c:ptCount val="1"/>
                      <c:pt idx="0">
                        <c:v>资源投入（占比）</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'项目资源投入（人员维度）'!$A$85:$A$90</c15:sqref>
                        </c15:formulaRef>
                      </c:ext>
                    </c:extLst>
                    <c:strCache>
                      <c:ptCount val="6"/>
                      <c:pt idx="0">
                        <c:v>销售物流</c:v>
                      </c:pt>
                      <c:pt idx="1">
                        <c:v>新业务</c:v>
                      </c:pt>
                      <c:pt idx="2">
                        <c:v>公司治理</c:v>
                      </c:pt>
                      <c:pt idx="3">
                        <c:v>物资供应与生产</c:v>
                      </c:pt>
                      <c:pt idx="4">
                        <c:v>数据应用</c:v>
                      </c:pt>
                      <c:pt idx="5">
                        <c:v>其他</c:v>
                      </c:pt>
                    </c:strCache>
                  </c:strRef>
                </c:cat>
                <c:val>
                  <c:numRef>
                    <c:extLst xmlns:c15="http://schemas.microsoft.com/office/drawing/2012/chart">
                      <c:ext xmlns:c15="http://schemas.microsoft.com/office/drawing/2012/chart" uri="{02D57815-91ED-43cb-92C2-25804820EDAC}">
                        <c15:formulaRef>
                          <c15:sqref>'项目资源投入（人员维度）'!$C$85:$C$90</c15:sqref>
                        </c15:formulaRef>
                      </c:ext>
                    </c:extLst>
                    <c:numCache>
                      <c:formatCode>0.00%</c:formatCode>
                      <c:ptCount val="6"/>
                      <c:pt idx="0">
                        <c:v>0.29779411764705882</c:v>
                      </c:pt>
                      <c:pt idx="1">
                        <c:v>9.4117647058823528E-2</c:v>
                      </c:pt>
                      <c:pt idx="2">
                        <c:v>0.20919117647058824</c:v>
                      </c:pt>
                      <c:pt idx="3">
                        <c:v>0.20551470588235293</c:v>
                      </c:pt>
                      <c:pt idx="4">
                        <c:v>0.10514705882352941</c:v>
                      </c:pt>
                      <c:pt idx="5">
                        <c:v>8.8235294117647065E-2</c:v>
                      </c:pt>
                    </c:numCache>
                  </c:numRef>
                </c:val>
                <c:extLst xmlns:c15="http://schemas.microsoft.com/office/drawing/2012/chart">
                  <c:ext xmlns:c16="http://schemas.microsoft.com/office/drawing/2014/chart" uri="{C3380CC4-5D6E-409C-BE32-E72D297353CC}">
                    <c16:uniqueId val="{00000002-6C79-42C9-9A9C-8D56A7EC07DB}"/>
                  </c:ext>
                </c:extLst>
              </c15:ser>
            </c15:filteredBarSeries>
          </c:ext>
        </c:extLst>
      </c:barChart>
      <c:catAx>
        <c:axId val="415967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5972040"/>
        <c:crosses val="autoZero"/>
        <c:auto val="1"/>
        <c:lblAlgn val="ctr"/>
        <c:lblOffset val="100"/>
        <c:noMultiLvlLbl val="0"/>
      </c:catAx>
      <c:valAx>
        <c:axId val="415972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5967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6E67023B-9B62-4C8B-AF37-038054D6AC0A}" type="datetimeFigureOut">
              <a:rPr lang="zh-CN" altLang="en-US" smtClean="0"/>
              <a:t>2022/6/1</a:t>
            </a:fld>
            <a:endParaRPr lang="zh-CN" altLang="en-US"/>
          </a:p>
        </p:txBody>
      </p:sp>
      <p:sp>
        <p:nvSpPr>
          <p:cNvPr id="4" name="页脚占位符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7184A251-84DE-42C9-9268-293D103E7C3C}" type="slidenum">
              <a:rPr lang="zh-CN" altLang="en-US" smtClean="0"/>
              <a:t>‹#›</a:t>
            </a:fld>
            <a:endParaRPr lang="zh-CN" altLang="en-US"/>
          </a:p>
        </p:txBody>
      </p:sp>
    </p:spTree>
    <p:extLst>
      <p:ext uri="{BB962C8B-B14F-4D97-AF65-F5344CB8AC3E}">
        <p14:creationId xmlns:p14="http://schemas.microsoft.com/office/powerpoint/2010/main" val="2900112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0297DCF1-8C60-4465-B461-5A5B863241DA}" type="datetimeFigureOut">
              <a:rPr lang="zh-CN" altLang="en-US" smtClean="0"/>
              <a:t>2022/6/1</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35B7615-1C6D-4F1E-A5A0-8E1E6D6F7AB4}" type="slidenum">
              <a:rPr lang="zh-CN" altLang="en-US" smtClean="0"/>
              <a:t>‹#›</a:t>
            </a:fld>
            <a:endParaRPr lang="zh-CN" altLang="en-US"/>
          </a:p>
        </p:txBody>
      </p:sp>
    </p:spTree>
    <p:extLst>
      <p:ext uri="{BB962C8B-B14F-4D97-AF65-F5344CB8AC3E}">
        <p14:creationId xmlns:p14="http://schemas.microsoft.com/office/powerpoint/2010/main" val="407413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68E82E-AC5F-46B8-BFE6-2167A6FB522D}" type="slidenum">
              <a:rPr lang="zh-CN" altLang="en-US" smtClean="0"/>
              <a:t>1</a:t>
            </a:fld>
            <a:endParaRPr lang="zh-CN" altLang="en-US"/>
          </a:p>
        </p:txBody>
      </p:sp>
    </p:spTree>
    <p:extLst>
      <p:ext uri="{BB962C8B-B14F-4D97-AF65-F5344CB8AC3E}">
        <p14:creationId xmlns:p14="http://schemas.microsoft.com/office/powerpoint/2010/main" val="486617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幻灯片图像占位符 1"/>
          <p:cNvSpPr>
            <a:spLocks noGrp="1" noRot="1" noChangeAspect="1"/>
          </p:cNvSpPr>
          <p:nvPr>
            <p:ph type="sldImg"/>
          </p:nvPr>
        </p:nvSpPr>
        <p:spPr/>
      </p:sp>
      <p:sp>
        <p:nvSpPr>
          <p:cNvPr id="1048827" name="备注占位符 2"/>
          <p:cNvSpPr>
            <a:spLocks noGrp="1"/>
          </p:cNvSpPr>
          <p:nvPr>
            <p:ph type="body" idx="1"/>
          </p:nvPr>
        </p:nvSpPr>
        <p:spPr/>
        <p:txBody>
          <a:bodyPr/>
          <a:lstStyle/>
          <a:p>
            <a:endParaRPr lang="zh-CN" altLang="en-US" dirty="0"/>
          </a:p>
        </p:txBody>
      </p:sp>
      <p:sp>
        <p:nvSpPr>
          <p:cNvPr id="1048828" name="灯片编号占位符 3"/>
          <p:cNvSpPr>
            <a:spLocks noGrp="1"/>
          </p:cNvSpPr>
          <p:nvPr>
            <p:ph type="sldNum" sz="quarter" idx="10"/>
          </p:nvPr>
        </p:nvSpPr>
        <p:spPr/>
        <p:txBody>
          <a:bodyPr/>
          <a:lstStyle/>
          <a:p>
            <a:fld id="{D7A5BCF3-C589-4261-B6C8-CFB6ED35B655}" type="slidenum">
              <a:rPr lang="zh-CN" altLang="en-US" smtClean="0"/>
              <a:t>16</a:t>
            </a:fld>
            <a:endParaRPr lang="en-US" altLang="zh-CN"/>
          </a:p>
        </p:txBody>
      </p:sp>
    </p:spTree>
    <p:extLst>
      <p:ext uri="{BB962C8B-B14F-4D97-AF65-F5344CB8AC3E}">
        <p14:creationId xmlns:p14="http://schemas.microsoft.com/office/powerpoint/2010/main" val="345474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幻灯片图像占位符 1"/>
          <p:cNvSpPr>
            <a:spLocks noGrp="1" noRot="1" noChangeAspect="1"/>
          </p:cNvSpPr>
          <p:nvPr>
            <p:ph type="sldImg"/>
          </p:nvPr>
        </p:nvSpPr>
        <p:spPr/>
      </p:sp>
      <p:sp>
        <p:nvSpPr>
          <p:cNvPr id="1048827" name="备注占位符 2"/>
          <p:cNvSpPr>
            <a:spLocks noGrp="1"/>
          </p:cNvSpPr>
          <p:nvPr>
            <p:ph type="body" idx="1"/>
          </p:nvPr>
        </p:nvSpPr>
        <p:spPr/>
        <p:txBody>
          <a:bodyPr/>
          <a:lstStyle/>
          <a:p>
            <a:endParaRPr lang="zh-CN" altLang="en-US" dirty="0"/>
          </a:p>
        </p:txBody>
      </p:sp>
      <p:sp>
        <p:nvSpPr>
          <p:cNvPr id="1048828" name="灯片编号占位符 3"/>
          <p:cNvSpPr>
            <a:spLocks noGrp="1"/>
          </p:cNvSpPr>
          <p:nvPr>
            <p:ph type="sldNum" sz="quarter" idx="10"/>
          </p:nvPr>
        </p:nvSpPr>
        <p:spPr/>
        <p:txBody>
          <a:bodyPr/>
          <a:lstStyle/>
          <a:p>
            <a:fld id="{D7A5BCF3-C589-4261-B6C8-CFB6ED35B655}" type="slidenum">
              <a:rPr lang="zh-CN" altLang="en-US" smtClean="0"/>
              <a:t>17</a:t>
            </a:fld>
            <a:endParaRPr lang="en-US" altLang="zh-CN"/>
          </a:p>
        </p:txBody>
      </p:sp>
    </p:spTree>
    <p:extLst>
      <p:ext uri="{BB962C8B-B14F-4D97-AF65-F5344CB8AC3E}">
        <p14:creationId xmlns:p14="http://schemas.microsoft.com/office/powerpoint/2010/main" val="178800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幻灯片图像占位符 1"/>
          <p:cNvSpPr>
            <a:spLocks noGrp="1" noRot="1" noChangeAspect="1"/>
          </p:cNvSpPr>
          <p:nvPr>
            <p:ph type="sldImg"/>
          </p:nvPr>
        </p:nvSpPr>
        <p:spPr/>
      </p:sp>
      <p:sp>
        <p:nvSpPr>
          <p:cNvPr id="1048827" name="备注占位符 2"/>
          <p:cNvSpPr>
            <a:spLocks noGrp="1"/>
          </p:cNvSpPr>
          <p:nvPr>
            <p:ph type="body" idx="1"/>
          </p:nvPr>
        </p:nvSpPr>
        <p:spPr/>
        <p:txBody>
          <a:bodyPr/>
          <a:lstStyle/>
          <a:p>
            <a:endParaRPr lang="zh-CN" altLang="en-US" dirty="0"/>
          </a:p>
        </p:txBody>
      </p:sp>
      <p:sp>
        <p:nvSpPr>
          <p:cNvPr id="1048828" name="灯片编号占位符 3"/>
          <p:cNvSpPr>
            <a:spLocks noGrp="1"/>
          </p:cNvSpPr>
          <p:nvPr>
            <p:ph type="sldNum" sz="quarter" idx="10"/>
          </p:nvPr>
        </p:nvSpPr>
        <p:spPr/>
        <p:txBody>
          <a:bodyPr/>
          <a:lstStyle/>
          <a:p>
            <a:fld id="{D7A5BCF3-C589-4261-B6C8-CFB6ED35B655}" type="slidenum">
              <a:rPr lang="zh-CN" altLang="en-US" smtClean="0"/>
              <a:t>18</a:t>
            </a:fld>
            <a:endParaRPr lang="en-US" altLang="zh-CN"/>
          </a:p>
        </p:txBody>
      </p:sp>
    </p:spTree>
    <p:extLst>
      <p:ext uri="{BB962C8B-B14F-4D97-AF65-F5344CB8AC3E}">
        <p14:creationId xmlns:p14="http://schemas.microsoft.com/office/powerpoint/2010/main" val="579226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幻灯片图像占位符 1"/>
          <p:cNvSpPr>
            <a:spLocks noGrp="1" noRot="1" noChangeAspect="1"/>
          </p:cNvSpPr>
          <p:nvPr>
            <p:ph type="sldImg"/>
          </p:nvPr>
        </p:nvSpPr>
        <p:spPr/>
      </p:sp>
      <p:sp>
        <p:nvSpPr>
          <p:cNvPr id="1048639" name="备注占位符 2"/>
          <p:cNvSpPr>
            <a:spLocks noGrp="1"/>
          </p:cNvSpPr>
          <p:nvPr>
            <p:ph type="body" idx="1"/>
          </p:nvPr>
        </p:nvSpPr>
        <p:spPr/>
        <p:txBody>
          <a:bodyPr/>
          <a:lstStyle/>
          <a:p>
            <a:endParaRPr lang="zh-CN" altLang="en-US" dirty="0"/>
          </a:p>
        </p:txBody>
      </p:sp>
      <p:sp>
        <p:nvSpPr>
          <p:cNvPr id="1048640" name="灯片编号占位符 3"/>
          <p:cNvSpPr>
            <a:spLocks noGrp="1"/>
          </p:cNvSpPr>
          <p:nvPr>
            <p:ph type="sldNum" sz="quarter" idx="10"/>
          </p:nvPr>
        </p:nvSpPr>
        <p:spPr/>
        <p:txBody>
          <a:bodyPr/>
          <a:lstStyle/>
          <a:p>
            <a:fld id="{D7A5BCF3-C589-4261-B6C8-CFB6ED35B655}" type="slidenum">
              <a:rPr lang="zh-CN" altLang="en-US" smtClean="0"/>
              <a:t>20</a:t>
            </a:fld>
            <a:endParaRPr lang="en-US" altLang="zh-CN"/>
          </a:p>
        </p:txBody>
      </p:sp>
    </p:spTree>
    <p:extLst>
      <p:ext uri="{BB962C8B-B14F-4D97-AF65-F5344CB8AC3E}">
        <p14:creationId xmlns:p14="http://schemas.microsoft.com/office/powerpoint/2010/main" val="28936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幻灯片图像占位符 1"/>
          <p:cNvSpPr>
            <a:spLocks noGrp="1" noRot="1" noChangeAspect="1"/>
          </p:cNvSpPr>
          <p:nvPr>
            <p:ph type="sldImg"/>
          </p:nvPr>
        </p:nvSpPr>
        <p:spPr/>
      </p:sp>
      <p:sp>
        <p:nvSpPr>
          <p:cNvPr id="1048639" name="备注占位符 2"/>
          <p:cNvSpPr>
            <a:spLocks noGrp="1"/>
          </p:cNvSpPr>
          <p:nvPr>
            <p:ph type="body" idx="1"/>
          </p:nvPr>
        </p:nvSpPr>
        <p:spPr/>
        <p:txBody>
          <a:bodyPr/>
          <a:lstStyle/>
          <a:p>
            <a:endParaRPr lang="en-US" altLang="zh-CN" dirty="0" smtClean="0"/>
          </a:p>
        </p:txBody>
      </p:sp>
      <p:sp>
        <p:nvSpPr>
          <p:cNvPr id="1048640" name="灯片编号占位符 3"/>
          <p:cNvSpPr>
            <a:spLocks noGrp="1"/>
          </p:cNvSpPr>
          <p:nvPr>
            <p:ph type="sldNum" sz="quarter" idx="10"/>
          </p:nvPr>
        </p:nvSpPr>
        <p:spPr/>
        <p:txBody>
          <a:bodyPr/>
          <a:lstStyle/>
          <a:p>
            <a:fld id="{D7A5BCF3-C589-4261-B6C8-CFB6ED35B655}" type="slidenum">
              <a:rPr lang="zh-CN" altLang="en-US" smtClean="0"/>
              <a:t>21</a:t>
            </a:fld>
            <a:endParaRPr lang="en-US" altLang="zh-CN"/>
          </a:p>
        </p:txBody>
      </p:sp>
    </p:spTree>
    <p:extLst>
      <p:ext uri="{BB962C8B-B14F-4D97-AF65-F5344CB8AC3E}">
        <p14:creationId xmlns:p14="http://schemas.microsoft.com/office/powerpoint/2010/main" val="154277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5B7615-1C6D-4F1E-A5A0-8E1E6D6F7AB4}" type="slidenum">
              <a:rPr lang="zh-CN" altLang="en-US" smtClean="0"/>
              <a:t>22</a:t>
            </a:fld>
            <a:endParaRPr lang="zh-CN" altLang="en-US"/>
          </a:p>
        </p:txBody>
      </p:sp>
    </p:spTree>
    <p:extLst>
      <p:ext uri="{BB962C8B-B14F-4D97-AF65-F5344CB8AC3E}">
        <p14:creationId xmlns:p14="http://schemas.microsoft.com/office/powerpoint/2010/main" val="273540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幻灯片图像占位符 1"/>
          <p:cNvSpPr>
            <a:spLocks noGrp="1" noRot="1" noChangeAspect="1"/>
          </p:cNvSpPr>
          <p:nvPr>
            <p:ph type="sldImg"/>
          </p:nvPr>
        </p:nvSpPr>
        <p:spPr/>
      </p:sp>
      <p:sp>
        <p:nvSpPr>
          <p:cNvPr id="1048639" name="备注占位符 2"/>
          <p:cNvSpPr>
            <a:spLocks noGrp="1"/>
          </p:cNvSpPr>
          <p:nvPr>
            <p:ph type="body" idx="1"/>
          </p:nvPr>
        </p:nvSpPr>
        <p:spPr/>
        <p:txBody>
          <a:bodyPr/>
          <a:lstStyle/>
          <a:p>
            <a:endParaRPr lang="en-US" altLang="zh-CN" dirty="0" smtClean="0"/>
          </a:p>
        </p:txBody>
      </p:sp>
      <p:sp>
        <p:nvSpPr>
          <p:cNvPr id="1048640" name="灯片编号占位符 3"/>
          <p:cNvSpPr>
            <a:spLocks noGrp="1"/>
          </p:cNvSpPr>
          <p:nvPr>
            <p:ph type="sldNum" sz="quarter" idx="10"/>
          </p:nvPr>
        </p:nvSpPr>
        <p:spPr/>
        <p:txBody>
          <a:bodyPr/>
          <a:lstStyle/>
          <a:p>
            <a:fld id="{D7A5BCF3-C589-4261-B6C8-CFB6ED35B655}" type="slidenum">
              <a:rPr lang="zh-CN" altLang="en-US" smtClean="0"/>
              <a:t>23</a:t>
            </a:fld>
            <a:endParaRPr lang="en-US" altLang="zh-CN"/>
          </a:p>
        </p:txBody>
      </p:sp>
    </p:spTree>
    <p:extLst>
      <p:ext uri="{BB962C8B-B14F-4D97-AF65-F5344CB8AC3E}">
        <p14:creationId xmlns:p14="http://schemas.microsoft.com/office/powerpoint/2010/main" val="4169847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幻灯片图像占位符 1"/>
          <p:cNvSpPr>
            <a:spLocks noGrp="1" noRot="1" noChangeAspect="1"/>
          </p:cNvSpPr>
          <p:nvPr>
            <p:ph type="sldImg"/>
          </p:nvPr>
        </p:nvSpPr>
        <p:spPr/>
      </p:sp>
      <p:sp>
        <p:nvSpPr>
          <p:cNvPr id="1048639" name="备注占位符 2"/>
          <p:cNvSpPr>
            <a:spLocks noGrp="1"/>
          </p:cNvSpPr>
          <p:nvPr>
            <p:ph type="body" idx="1"/>
          </p:nvPr>
        </p:nvSpPr>
        <p:spPr/>
        <p:txBody>
          <a:bodyPr/>
          <a:lstStyle/>
          <a:p>
            <a:endParaRPr lang="en-US" altLang="zh-CN" dirty="0" smtClean="0"/>
          </a:p>
        </p:txBody>
      </p:sp>
      <p:sp>
        <p:nvSpPr>
          <p:cNvPr id="1048640" name="灯片编号占位符 3"/>
          <p:cNvSpPr>
            <a:spLocks noGrp="1"/>
          </p:cNvSpPr>
          <p:nvPr>
            <p:ph type="sldNum" sz="quarter" idx="10"/>
          </p:nvPr>
        </p:nvSpPr>
        <p:spPr/>
        <p:txBody>
          <a:bodyPr/>
          <a:lstStyle/>
          <a:p>
            <a:fld id="{D7A5BCF3-C589-4261-B6C8-CFB6ED35B655}" type="slidenum">
              <a:rPr lang="zh-CN" altLang="en-US" smtClean="0"/>
              <a:t>24</a:t>
            </a:fld>
            <a:endParaRPr lang="en-US" altLang="zh-CN"/>
          </a:p>
        </p:txBody>
      </p:sp>
    </p:spTree>
    <p:extLst>
      <p:ext uri="{BB962C8B-B14F-4D97-AF65-F5344CB8AC3E}">
        <p14:creationId xmlns:p14="http://schemas.microsoft.com/office/powerpoint/2010/main" val="3311975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幻灯片图像占位符 1"/>
          <p:cNvSpPr>
            <a:spLocks noGrp="1" noRot="1" noChangeAspect="1"/>
          </p:cNvSpPr>
          <p:nvPr>
            <p:ph type="sldImg"/>
          </p:nvPr>
        </p:nvSpPr>
        <p:spPr/>
      </p:sp>
      <p:sp>
        <p:nvSpPr>
          <p:cNvPr id="1048639" name="备注占位符 2"/>
          <p:cNvSpPr>
            <a:spLocks noGrp="1"/>
          </p:cNvSpPr>
          <p:nvPr>
            <p:ph type="body" idx="1"/>
          </p:nvPr>
        </p:nvSpPr>
        <p:spPr/>
        <p:txBody>
          <a:bodyPr/>
          <a:lstStyle/>
          <a:p>
            <a:endParaRPr lang="en-US" altLang="zh-CN" dirty="0" smtClean="0"/>
          </a:p>
        </p:txBody>
      </p:sp>
      <p:sp>
        <p:nvSpPr>
          <p:cNvPr id="1048640" name="灯片编号占位符 3"/>
          <p:cNvSpPr>
            <a:spLocks noGrp="1"/>
          </p:cNvSpPr>
          <p:nvPr>
            <p:ph type="sldNum" sz="quarter" idx="10"/>
          </p:nvPr>
        </p:nvSpPr>
        <p:spPr/>
        <p:txBody>
          <a:bodyPr/>
          <a:lstStyle/>
          <a:p>
            <a:fld id="{D7A5BCF3-C589-4261-B6C8-CFB6ED35B655}" type="slidenum">
              <a:rPr lang="zh-CN" altLang="en-US" smtClean="0"/>
              <a:t>25</a:t>
            </a:fld>
            <a:endParaRPr lang="en-US" altLang="zh-CN"/>
          </a:p>
        </p:txBody>
      </p:sp>
    </p:spTree>
    <p:extLst>
      <p:ext uri="{BB962C8B-B14F-4D97-AF65-F5344CB8AC3E}">
        <p14:creationId xmlns:p14="http://schemas.microsoft.com/office/powerpoint/2010/main" val="2860794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幻灯片图像占位符 1"/>
          <p:cNvSpPr>
            <a:spLocks noGrp="1" noRot="1" noChangeAspect="1"/>
          </p:cNvSpPr>
          <p:nvPr>
            <p:ph type="sldImg"/>
          </p:nvPr>
        </p:nvSpPr>
        <p:spPr/>
      </p:sp>
      <p:sp>
        <p:nvSpPr>
          <p:cNvPr id="1048639" name="备注占位符 2"/>
          <p:cNvSpPr>
            <a:spLocks noGrp="1"/>
          </p:cNvSpPr>
          <p:nvPr>
            <p:ph type="body" idx="1"/>
          </p:nvPr>
        </p:nvSpPr>
        <p:spPr/>
        <p:txBody>
          <a:bodyPr/>
          <a:lstStyle/>
          <a:p>
            <a:endParaRPr lang="en-US" altLang="zh-CN" dirty="0" smtClean="0"/>
          </a:p>
        </p:txBody>
      </p:sp>
      <p:sp>
        <p:nvSpPr>
          <p:cNvPr id="1048640" name="灯片编号占位符 3"/>
          <p:cNvSpPr>
            <a:spLocks noGrp="1"/>
          </p:cNvSpPr>
          <p:nvPr>
            <p:ph type="sldNum" sz="quarter" idx="10"/>
          </p:nvPr>
        </p:nvSpPr>
        <p:spPr/>
        <p:txBody>
          <a:bodyPr/>
          <a:lstStyle/>
          <a:p>
            <a:fld id="{D7A5BCF3-C589-4261-B6C8-CFB6ED35B655}" type="slidenum">
              <a:rPr lang="zh-CN" altLang="en-US" smtClean="0"/>
              <a:t>26</a:t>
            </a:fld>
            <a:endParaRPr lang="en-US" altLang="zh-CN"/>
          </a:p>
        </p:txBody>
      </p:sp>
    </p:spTree>
    <p:extLst>
      <p:ext uri="{BB962C8B-B14F-4D97-AF65-F5344CB8AC3E}">
        <p14:creationId xmlns:p14="http://schemas.microsoft.com/office/powerpoint/2010/main" val="160999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幻灯片图像占位符 1"/>
          <p:cNvSpPr>
            <a:spLocks noGrp="1" noRot="1" noChangeAspect="1"/>
          </p:cNvSpPr>
          <p:nvPr>
            <p:ph type="sldImg"/>
          </p:nvPr>
        </p:nvSpPr>
        <p:spPr/>
      </p:sp>
      <p:sp>
        <p:nvSpPr>
          <p:cNvPr id="1048827" name="备注占位符 2"/>
          <p:cNvSpPr>
            <a:spLocks noGrp="1"/>
          </p:cNvSpPr>
          <p:nvPr>
            <p:ph type="body" idx="1"/>
          </p:nvPr>
        </p:nvSpPr>
        <p:spPr/>
        <p:txBody>
          <a:bodyPr/>
          <a:lstStyle/>
          <a:p>
            <a:endParaRPr lang="zh-CN" altLang="en-US" dirty="0"/>
          </a:p>
        </p:txBody>
      </p:sp>
      <p:sp>
        <p:nvSpPr>
          <p:cNvPr id="1048828" name="灯片编号占位符 3"/>
          <p:cNvSpPr>
            <a:spLocks noGrp="1"/>
          </p:cNvSpPr>
          <p:nvPr>
            <p:ph type="sldNum" sz="quarter" idx="10"/>
          </p:nvPr>
        </p:nvSpPr>
        <p:spPr/>
        <p:txBody>
          <a:bodyPr/>
          <a:lstStyle/>
          <a:p>
            <a:fld id="{D7A5BCF3-C589-4261-B6C8-CFB6ED35B655}" type="slidenum">
              <a:rPr lang="zh-CN" altLang="en-US" smtClean="0"/>
              <a:t>3</a:t>
            </a:fld>
            <a:endParaRPr lang="en-US" altLang="zh-CN"/>
          </a:p>
        </p:txBody>
      </p:sp>
    </p:spTree>
    <p:extLst>
      <p:ext uri="{BB962C8B-B14F-4D97-AF65-F5344CB8AC3E}">
        <p14:creationId xmlns:p14="http://schemas.microsoft.com/office/powerpoint/2010/main" val="1971346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8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58052" name="灯片编号占位符 3"/>
          <p:cNvSpPr txBox="1">
            <a:spLocks noGrp="1"/>
          </p:cNvSpPr>
          <p:nvPr/>
        </p:nvSpPr>
        <p:spPr bwMode="auto">
          <a:xfrm>
            <a:off x="3782260" y="11111150"/>
            <a:ext cx="2894794" cy="58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C96E17-0312-45A0-A19F-0B97DC9B4B87}" type="slidenum">
              <a:rPr kumimoji="0" lang="zh-CN" altLang="en-US" sz="1200" b="0" i="0" u="none" strike="noStrike" kern="1200" cap="none" spc="0" normalizeH="0" baseline="0" noProof="0">
                <a:ln>
                  <a:noFill/>
                </a:ln>
                <a:solidFill>
                  <a:prstClr val="black"/>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169192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5B7615-1C6D-4F1E-A5A0-8E1E6D6F7AB4}" type="slidenum">
              <a:rPr lang="zh-CN" altLang="en-US" smtClean="0"/>
              <a:t>6</a:t>
            </a:fld>
            <a:endParaRPr lang="zh-CN" altLang="en-US"/>
          </a:p>
        </p:txBody>
      </p:sp>
    </p:spTree>
    <p:extLst>
      <p:ext uri="{BB962C8B-B14F-4D97-AF65-F5344CB8AC3E}">
        <p14:creationId xmlns:p14="http://schemas.microsoft.com/office/powerpoint/2010/main" val="1032458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5B7615-1C6D-4F1E-A5A0-8E1E6D6F7AB4}" type="slidenum">
              <a:rPr lang="zh-CN" altLang="en-US" smtClean="0"/>
              <a:t>7</a:t>
            </a:fld>
            <a:endParaRPr lang="zh-CN" altLang="en-US"/>
          </a:p>
        </p:txBody>
      </p:sp>
    </p:spTree>
    <p:extLst>
      <p:ext uri="{BB962C8B-B14F-4D97-AF65-F5344CB8AC3E}">
        <p14:creationId xmlns:p14="http://schemas.microsoft.com/office/powerpoint/2010/main" val="975519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幻灯片图像占位符 1"/>
          <p:cNvSpPr>
            <a:spLocks noGrp="1" noRot="1" noChangeAspect="1"/>
          </p:cNvSpPr>
          <p:nvPr>
            <p:ph type="sldImg"/>
          </p:nvPr>
        </p:nvSpPr>
        <p:spPr/>
      </p:sp>
      <p:sp>
        <p:nvSpPr>
          <p:cNvPr id="1048827" name="备注占位符 2"/>
          <p:cNvSpPr>
            <a:spLocks noGrp="1"/>
          </p:cNvSpPr>
          <p:nvPr>
            <p:ph type="body" idx="1"/>
          </p:nvPr>
        </p:nvSpPr>
        <p:spPr/>
        <p:txBody>
          <a:bodyPr/>
          <a:lstStyle/>
          <a:p>
            <a:endParaRPr lang="zh-CN" altLang="en-US" dirty="0"/>
          </a:p>
        </p:txBody>
      </p:sp>
      <p:sp>
        <p:nvSpPr>
          <p:cNvPr id="1048828" name="灯片编号占位符 3"/>
          <p:cNvSpPr>
            <a:spLocks noGrp="1"/>
          </p:cNvSpPr>
          <p:nvPr>
            <p:ph type="sldNum" sz="quarter" idx="10"/>
          </p:nvPr>
        </p:nvSpPr>
        <p:spPr/>
        <p:txBody>
          <a:bodyPr/>
          <a:lstStyle/>
          <a:p>
            <a:fld id="{D7A5BCF3-C589-4261-B6C8-CFB6ED35B655}" type="slidenum">
              <a:rPr lang="zh-CN" altLang="en-US" smtClean="0"/>
              <a:t>10</a:t>
            </a:fld>
            <a:endParaRPr lang="en-US" altLang="zh-CN"/>
          </a:p>
        </p:txBody>
      </p:sp>
    </p:spTree>
    <p:extLst>
      <p:ext uri="{BB962C8B-B14F-4D97-AF65-F5344CB8AC3E}">
        <p14:creationId xmlns:p14="http://schemas.microsoft.com/office/powerpoint/2010/main" val="1812058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幻灯片图像占位符 1"/>
          <p:cNvSpPr>
            <a:spLocks noGrp="1" noRot="1" noChangeAspect="1"/>
          </p:cNvSpPr>
          <p:nvPr>
            <p:ph type="sldImg"/>
          </p:nvPr>
        </p:nvSpPr>
        <p:spPr/>
      </p:sp>
      <p:sp>
        <p:nvSpPr>
          <p:cNvPr id="1048827" name="备注占位符 2"/>
          <p:cNvSpPr>
            <a:spLocks noGrp="1"/>
          </p:cNvSpPr>
          <p:nvPr>
            <p:ph type="body" idx="1"/>
          </p:nvPr>
        </p:nvSpPr>
        <p:spPr/>
        <p:txBody>
          <a:bodyPr/>
          <a:lstStyle/>
          <a:p>
            <a:endParaRPr lang="zh-CN" altLang="en-US" dirty="0"/>
          </a:p>
        </p:txBody>
      </p:sp>
      <p:sp>
        <p:nvSpPr>
          <p:cNvPr id="1048828" name="灯片编号占位符 3"/>
          <p:cNvSpPr>
            <a:spLocks noGrp="1"/>
          </p:cNvSpPr>
          <p:nvPr>
            <p:ph type="sldNum" sz="quarter" idx="10"/>
          </p:nvPr>
        </p:nvSpPr>
        <p:spPr/>
        <p:txBody>
          <a:bodyPr/>
          <a:lstStyle/>
          <a:p>
            <a:fld id="{D7A5BCF3-C589-4261-B6C8-CFB6ED35B655}" type="slidenum">
              <a:rPr lang="zh-CN" altLang="en-US" smtClean="0"/>
              <a:t>11</a:t>
            </a:fld>
            <a:endParaRPr lang="en-US" altLang="zh-CN"/>
          </a:p>
        </p:txBody>
      </p:sp>
    </p:spTree>
    <p:extLst>
      <p:ext uri="{BB962C8B-B14F-4D97-AF65-F5344CB8AC3E}">
        <p14:creationId xmlns:p14="http://schemas.microsoft.com/office/powerpoint/2010/main" val="2743076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幻灯片图像占位符 1"/>
          <p:cNvSpPr>
            <a:spLocks noGrp="1" noRot="1" noChangeAspect="1"/>
          </p:cNvSpPr>
          <p:nvPr>
            <p:ph type="sldImg"/>
          </p:nvPr>
        </p:nvSpPr>
        <p:spPr/>
      </p:sp>
      <p:sp>
        <p:nvSpPr>
          <p:cNvPr id="1048827" name="备注占位符 2"/>
          <p:cNvSpPr>
            <a:spLocks noGrp="1"/>
          </p:cNvSpPr>
          <p:nvPr>
            <p:ph type="body" idx="1"/>
          </p:nvPr>
        </p:nvSpPr>
        <p:spPr/>
        <p:txBody>
          <a:bodyPr/>
          <a:lstStyle/>
          <a:p>
            <a:endParaRPr lang="zh-CN" altLang="en-US" dirty="0"/>
          </a:p>
        </p:txBody>
      </p:sp>
      <p:sp>
        <p:nvSpPr>
          <p:cNvPr id="1048828" name="灯片编号占位符 3"/>
          <p:cNvSpPr>
            <a:spLocks noGrp="1"/>
          </p:cNvSpPr>
          <p:nvPr>
            <p:ph type="sldNum" sz="quarter" idx="10"/>
          </p:nvPr>
        </p:nvSpPr>
        <p:spPr/>
        <p:txBody>
          <a:bodyPr/>
          <a:lstStyle/>
          <a:p>
            <a:fld id="{D7A5BCF3-C589-4261-B6C8-CFB6ED35B655}" type="slidenum">
              <a:rPr lang="zh-CN" altLang="en-US" smtClean="0"/>
              <a:t>12</a:t>
            </a:fld>
            <a:endParaRPr lang="en-US" altLang="zh-CN"/>
          </a:p>
        </p:txBody>
      </p:sp>
    </p:spTree>
    <p:extLst>
      <p:ext uri="{BB962C8B-B14F-4D97-AF65-F5344CB8AC3E}">
        <p14:creationId xmlns:p14="http://schemas.microsoft.com/office/powerpoint/2010/main" val="829110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幻灯片图像占位符 1"/>
          <p:cNvSpPr>
            <a:spLocks noGrp="1" noRot="1" noChangeAspect="1"/>
          </p:cNvSpPr>
          <p:nvPr>
            <p:ph type="sldImg"/>
          </p:nvPr>
        </p:nvSpPr>
        <p:spPr/>
      </p:sp>
      <p:sp>
        <p:nvSpPr>
          <p:cNvPr id="1048827" name="备注占位符 2"/>
          <p:cNvSpPr>
            <a:spLocks noGrp="1"/>
          </p:cNvSpPr>
          <p:nvPr>
            <p:ph type="body" idx="1"/>
          </p:nvPr>
        </p:nvSpPr>
        <p:spPr/>
        <p:txBody>
          <a:bodyPr/>
          <a:lstStyle/>
          <a:p>
            <a:endParaRPr lang="zh-CN" altLang="en-US" dirty="0"/>
          </a:p>
        </p:txBody>
      </p:sp>
      <p:sp>
        <p:nvSpPr>
          <p:cNvPr id="1048828" name="灯片编号占位符 3"/>
          <p:cNvSpPr>
            <a:spLocks noGrp="1"/>
          </p:cNvSpPr>
          <p:nvPr>
            <p:ph type="sldNum" sz="quarter" idx="10"/>
          </p:nvPr>
        </p:nvSpPr>
        <p:spPr/>
        <p:txBody>
          <a:bodyPr/>
          <a:lstStyle/>
          <a:p>
            <a:fld id="{D7A5BCF3-C589-4261-B6C8-CFB6ED35B655}" type="slidenum">
              <a:rPr lang="zh-CN" altLang="en-US" smtClean="0"/>
              <a:t>13</a:t>
            </a:fld>
            <a:endParaRPr lang="en-US" altLang="zh-CN"/>
          </a:p>
        </p:txBody>
      </p:sp>
    </p:spTree>
    <p:extLst>
      <p:ext uri="{BB962C8B-B14F-4D97-AF65-F5344CB8AC3E}">
        <p14:creationId xmlns:p14="http://schemas.microsoft.com/office/powerpoint/2010/main" val="223816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幻灯片图像占位符 1"/>
          <p:cNvSpPr>
            <a:spLocks noGrp="1" noRot="1" noChangeAspect="1"/>
          </p:cNvSpPr>
          <p:nvPr>
            <p:ph type="sldImg"/>
          </p:nvPr>
        </p:nvSpPr>
        <p:spPr/>
      </p:sp>
      <p:sp>
        <p:nvSpPr>
          <p:cNvPr id="1048827" name="备注占位符 2"/>
          <p:cNvSpPr>
            <a:spLocks noGrp="1"/>
          </p:cNvSpPr>
          <p:nvPr>
            <p:ph type="body" idx="1"/>
          </p:nvPr>
        </p:nvSpPr>
        <p:spPr/>
        <p:txBody>
          <a:bodyPr/>
          <a:lstStyle/>
          <a:p>
            <a:endParaRPr lang="zh-CN" altLang="en-US" dirty="0"/>
          </a:p>
        </p:txBody>
      </p:sp>
      <p:sp>
        <p:nvSpPr>
          <p:cNvPr id="1048828" name="灯片编号占位符 3"/>
          <p:cNvSpPr>
            <a:spLocks noGrp="1"/>
          </p:cNvSpPr>
          <p:nvPr>
            <p:ph type="sldNum" sz="quarter" idx="10"/>
          </p:nvPr>
        </p:nvSpPr>
        <p:spPr/>
        <p:txBody>
          <a:bodyPr/>
          <a:lstStyle/>
          <a:p>
            <a:fld id="{D7A5BCF3-C589-4261-B6C8-CFB6ED35B655}" type="slidenum">
              <a:rPr lang="zh-CN" altLang="en-US" smtClean="0"/>
              <a:t>15</a:t>
            </a:fld>
            <a:endParaRPr lang="en-US" altLang="zh-CN"/>
          </a:p>
        </p:txBody>
      </p:sp>
    </p:spTree>
    <p:extLst>
      <p:ext uri="{BB962C8B-B14F-4D97-AF65-F5344CB8AC3E}">
        <p14:creationId xmlns:p14="http://schemas.microsoft.com/office/powerpoint/2010/main" val="767220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userDrawn="1">
            <p:custDataLst>
              <p:tags r:id="rId2"/>
            </p:custDataLst>
            <p:extLst>
              <p:ext uri="{D42A27DB-BD31-4B8C-83A1-F6EECF244321}">
                <p14:modId xmlns:p14="http://schemas.microsoft.com/office/powerpoint/2010/main" val="24133836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0761" name="think-cell 幻灯片" r:id="rId4" imgW="592" imgH="591" progId="TCLayout.ActiveDocument.1">
                  <p:embed/>
                </p:oleObj>
              </mc:Choice>
              <mc:Fallback>
                <p:oleObj name="think-cell 幻灯片"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6" name="Picture 4"/>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0" y="0"/>
            <a:ext cx="12192000" cy="6857827"/>
          </a:xfrm>
          <a:prstGeom prst="rect">
            <a:avLst/>
          </a:prstGeom>
        </p:spPr>
      </p:pic>
      <p:sp>
        <p:nvSpPr>
          <p:cNvPr id="2" name="标题 1"/>
          <p:cNvSpPr>
            <a:spLocks noGrp="1"/>
          </p:cNvSpPr>
          <p:nvPr>
            <p:ph type="ctrTitle"/>
          </p:nvPr>
        </p:nvSpPr>
        <p:spPr>
          <a:xfrm>
            <a:off x="1563796" y="2306007"/>
            <a:ext cx="9144000" cy="820420"/>
          </a:xfrm>
          <a:effectLst/>
          <a:scene3d>
            <a:camera prst="orthographicFront"/>
            <a:lightRig rig="soft" dir="t">
              <a:rot lat="0" lon="0" rev="0"/>
            </a:lightRig>
          </a:scene3d>
          <a:sp3d prstMaterial="matte">
            <a:extrusionClr>
              <a:srgbClr val="6D5B55"/>
            </a:extrusionClr>
            <a:contourClr>
              <a:schemeClr val="bg1"/>
            </a:contourClr>
          </a:sp3d>
        </p:spPr>
        <p:txBody>
          <a:bodyPr vert="horz" anchor="b">
            <a:normAutofit/>
            <a:flatTx/>
          </a:bodyPr>
          <a:lstStyle>
            <a:lvl1pPr algn="ctr">
              <a:defRPr sz="4200" b="1" u="none" strike="noStrike" kern="1200" cap="none" spc="133" normalizeH="0">
                <a:solidFill>
                  <a:srgbClr val="6D5B55"/>
                </a:solidFill>
                <a:effectLst/>
                <a:uFillTx/>
                <a:latin typeface="Microsoft YaHei" panose="020B0503020204020204" charset="-122"/>
                <a:ea typeface="Microsoft YaHei" panose="020B0503020204020204" charset="-122"/>
              </a:defRPr>
            </a:lvl1pPr>
          </a:lstStyle>
          <a:p>
            <a:r>
              <a:rPr lang="zh-CN" altLang="en-US" dirty="0"/>
              <a:t>单击此处编辑母版标题样式</a:t>
            </a:r>
          </a:p>
        </p:txBody>
      </p:sp>
      <p:pic>
        <p:nvPicPr>
          <p:cNvPr id="5" name="图片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22400" y="175613"/>
            <a:ext cx="2930777" cy="1568316"/>
          </a:xfrm>
          <a:prstGeom prst="rect">
            <a:avLst/>
          </a:prstGeom>
        </p:spPr>
      </p:pic>
    </p:spTree>
    <p:extLst>
      <p:ext uri="{BB962C8B-B14F-4D97-AF65-F5344CB8AC3E}">
        <p14:creationId xmlns:p14="http://schemas.microsoft.com/office/powerpoint/2010/main" val="974070403"/>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重点">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userDrawn="1">
            <p:custDataLst>
              <p:tags r:id="rId2"/>
            </p:custDataLst>
            <p:extLst>
              <p:ext uri="{D42A27DB-BD31-4B8C-83A1-F6EECF244321}">
                <p14:modId xmlns:p14="http://schemas.microsoft.com/office/powerpoint/2010/main" val="16826065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1785" name="think-cell 幻灯片" r:id="rId4" imgW="592" imgH="591" progId="TCLayout.ActiveDocument.1">
                  <p:embed/>
                </p:oleObj>
              </mc:Choice>
              <mc:Fallback>
                <p:oleObj name="think-cell 幻灯片"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8" name="图片 7" descr="Y2"/>
          <p:cNvPicPr>
            <a:picLocks noChangeAspect="1"/>
          </p:cNvPicPr>
          <p:nvPr userDrawn="1"/>
        </p:nvPicPr>
        <p:blipFill>
          <a:blip r:embed="rId6"/>
          <a:stretch>
            <a:fillRect/>
          </a:stretch>
        </p:blipFill>
        <p:spPr>
          <a:xfrm>
            <a:off x="7" y="9"/>
            <a:ext cx="12205547" cy="6869854"/>
          </a:xfrm>
          <a:prstGeom prst="rect">
            <a:avLst/>
          </a:prstGeom>
        </p:spPr>
      </p:pic>
      <p:sp>
        <p:nvSpPr>
          <p:cNvPr id="4" name="标题 3"/>
          <p:cNvSpPr>
            <a:spLocks noGrp="1"/>
          </p:cNvSpPr>
          <p:nvPr>
            <p:ph type="title"/>
          </p:nvPr>
        </p:nvSpPr>
        <p:spPr>
          <a:xfrm>
            <a:off x="446965" y="478953"/>
            <a:ext cx="10278007" cy="511176"/>
          </a:xfrm>
        </p:spPr>
        <p:txBody>
          <a:bodyPr vert="horz">
            <a:noAutofit/>
          </a:bodyPr>
          <a:lstStyle>
            <a:lvl1pPr>
              <a:defRPr sz="3200" b="1">
                <a:latin typeface="华文楷体" panose="02010600040101010101" pitchFamily="2" charset="-122"/>
                <a:ea typeface="华文楷体" panose="02010600040101010101"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417105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8" name="图片 7" descr="Y2"/>
          <p:cNvPicPr>
            <a:picLocks noChangeAspect="1"/>
          </p:cNvPicPr>
          <p:nvPr userDrawn="1"/>
        </p:nvPicPr>
        <p:blipFill>
          <a:blip r:embed="rId2"/>
          <a:stretch>
            <a:fillRect/>
          </a:stretch>
        </p:blipFill>
        <p:spPr>
          <a:xfrm>
            <a:off x="7" y="9"/>
            <a:ext cx="12205547" cy="6869854"/>
          </a:xfrm>
          <a:prstGeom prst="rect">
            <a:avLst/>
          </a:prstGeom>
        </p:spPr>
      </p:pic>
      <p:sp>
        <p:nvSpPr>
          <p:cNvPr id="6" name="TitleBottomPlaceholder"/>
          <p:cNvSpPr>
            <a:spLocks noChangeArrowheads="1"/>
          </p:cNvSpPr>
          <p:nvPr userDrawn="1"/>
        </p:nvSpPr>
        <p:spPr bwMode="auto">
          <a:xfrm>
            <a:off x="14" y="2284429"/>
            <a:ext cx="3114431" cy="4573587"/>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4588" tIns="52295" rIns="104588" bIns="52295"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Aft>
                <a:spcPct val="50000"/>
              </a:spcAft>
              <a:buClr>
                <a:schemeClr val="tx2"/>
              </a:buClr>
            </a:pPr>
            <a:endParaRPr lang="zh-CN" altLang="en-US" sz="2399"/>
          </a:p>
        </p:txBody>
      </p:sp>
      <p:sp>
        <p:nvSpPr>
          <p:cNvPr id="7" name="TitleTopPlaceholder"/>
          <p:cNvSpPr>
            <a:spLocks noChangeArrowheads="1"/>
          </p:cNvSpPr>
          <p:nvPr userDrawn="1"/>
        </p:nvSpPr>
        <p:spPr bwMode="auto">
          <a:xfrm>
            <a:off x="14" y="16"/>
            <a:ext cx="3114431" cy="2284413"/>
          </a:xfrm>
          <a:prstGeom prst="rect">
            <a:avLst/>
          </a:prstGeom>
          <a:solidFill>
            <a:srgbClr val="FDC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4502" tIns="52251" rIns="104502" bIns="52251" anchor="ctr"/>
          <a:lstStyle>
            <a:lvl1pPr defTabSz="901700">
              <a:defRPr>
                <a:solidFill>
                  <a:schemeClr val="tx1"/>
                </a:solidFill>
                <a:latin typeface="Arial" pitchFamily="34" charset="0"/>
                <a:ea typeface="宋体" pitchFamily="2" charset="-122"/>
              </a:defRPr>
            </a:lvl1pPr>
            <a:lvl2pPr marL="742950" indent="-285750" defTabSz="901700">
              <a:defRPr>
                <a:solidFill>
                  <a:schemeClr val="tx1"/>
                </a:solidFill>
                <a:latin typeface="Arial" pitchFamily="34" charset="0"/>
                <a:ea typeface="宋体" pitchFamily="2" charset="-122"/>
              </a:defRPr>
            </a:lvl2pPr>
            <a:lvl3pPr marL="1143000" indent="-228600" defTabSz="901700">
              <a:defRPr>
                <a:solidFill>
                  <a:schemeClr val="tx1"/>
                </a:solidFill>
                <a:latin typeface="Arial" pitchFamily="34" charset="0"/>
                <a:ea typeface="宋体" pitchFamily="2" charset="-122"/>
              </a:defRPr>
            </a:lvl3pPr>
            <a:lvl4pPr marL="1600200" indent="-228600" defTabSz="901700">
              <a:defRPr>
                <a:solidFill>
                  <a:schemeClr val="tx1"/>
                </a:solidFill>
                <a:latin typeface="Arial" pitchFamily="34" charset="0"/>
                <a:ea typeface="宋体" pitchFamily="2" charset="-122"/>
              </a:defRPr>
            </a:lvl4pPr>
            <a:lvl5pPr marL="2057400" indent="-228600" defTabSz="901700">
              <a:defRPr>
                <a:solidFill>
                  <a:schemeClr val="tx1"/>
                </a:solidFill>
                <a:latin typeface="Arial" pitchFamily="34" charset="0"/>
                <a:ea typeface="宋体" pitchFamily="2" charset="-122"/>
              </a:defRPr>
            </a:lvl5pPr>
            <a:lvl6pPr marL="2514600" indent="-228600" defTabSz="9017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017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017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017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Aft>
                <a:spcPct val="50000"/>
              </a:spcAft>
              <a:buClr>
                <a:schemeClr val="tx2"/>
              </a:buClr>
            </a:pPr>
            <a:endParaRPr lang="zh-CN" altLang="en-US" sz="1333" dirty="0"/>
          </a:p>
        </p:txBody>
      </p:sp>
      <p:sp>
        <p:nvSpPr>
          <p:cNvPr id="3" name="文本占位符 2"/>
          <p:cNvSpPr>
            <a:spLocks noGrp="1"/>
          </p:cNvSpPr>
          <p:nvPr>
            <p:ph type="body" sz="quarter" idx="10"/>
          </p:nvPr>
        </p:nvSpPr>
        <p:spPr>
          <a:xfrm>
            <a:off x="3832225" y="1801813"/>
            <a:ext cx="6997700" cy="1862137"/>
          </a:xfrm>
        </p:spPr>
        <p:txBody>
          <a:bodyPr/>
          <a:lstStyle>
            <a:lvl1pPr marL="571500" indent="-571500">
              <a:buFont typeface="+mj-ea"/>
              <a:buAutoNum type="ea1JpnChsDbPeriod"/>
              <a:defRPr b="1"/>
            </a:lvl1pPr>
            <a:lvl2pPr marL="914024" indent="-457200">
              <a:buFont typeface="+mj-lt"/>
              <a:buAutoNum type="arabicPeriod"/>
              <a:defRPr/>
            </a:lvl2pPr>
          </a:lstStyle>
          <a:p>
            <a:pPr lvl="0"/>
            <a:r>
              <a:rPr lang="zh-CN" altLang="en-US" dirty="0"/>
              <a:t>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56975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extLst>
              <p:ext uri="{D42A27DB-BD31-4B8C-83A1-F6EECF244321}">
                <p14:modId xmlns:p14="http://schemas.microsoft.com/office/powerpoint/2010/main" val="21216129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0544" name="think-cell 幻灯片" r:id="rId4" imgW="406" imgH="403" progId="TCLayout.ActiveDocument.1">
                  <p:embed/>
                </p:oleObj>
              </mc:Choice>
              <mc:Fallback>
                <p:oleObj name="think-cell 幻灯片" r:id="rId4" imgW="406" imgH="40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Line 13"/>
          <p:cNvSpPr>
            <a:spLocks noChangeShapeType="1"/>
          </p:cNvSpPr>
          <p:nvPr userDrawn="1"/>
        </p:nvSpPr>
        <p:spPr bwMode="auto">
          <a:xfrm>
            <a:off x="422045" y="1020764"/>
            <a:ext cx="11342077" cy="0"/>
          </a:xfrm>
          <a:prstGeom prst="line">
            <a:avLst/>
          </a:prstGeom>
          <a:noFill/>
          <a:ln w="19050">
            <a:solidFill>
              <a:srgbClr val="FF9933"/>
            </a:solidFill>
            <a:round/>
            <a:headEnd/>
            <a:tailEnd/>
          </a:ln>
          <a:extLst>
            <a:ext uri="{909E8E84-426E-40DD-AFC4-6F175D3DCCD1}">
              <a14:hiddenFill xmlns:a14="http://schemas.microsoft.com/office/drawing/2010/main">
                <a:noFill/>
              </a14:hiddenFill>
            </a:ext>
          </a:extLst>
        </p:spPr>
        <p:txBody>
          <a:bodyPr lIns="103767" tIns="51881" rIns="103767" bIns="51881"/>
          <a:lstStyle/>
          <a:p>
            <a:pPr marL="0" marR="0" lvl="0" indent="0"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a:ln>
                <a:noFill/>
              </a:ln>
              <a:solidFill>
                <a:prstClr val="black"/>
              </a:solidFill>
              <a:effectLst/>
              <a:uLnTx/>
              <a:uFillTx/>
            </a:endParaRPr>
          </a:p>
        </p:txBody>
      </p:sp>
      <p:sp>
        <p:nvSpPr>
          <p:cNvPr id="18" name="Line 13"/>
          <p:cNvSpPr>
            <a:spLocks noChangeShapeType="1"/>
          </p:cNvSpPr>
          <p:nvPr userDrawn="1"/>
        </p:nvSpPr>
        <p:spPr bwMode="auto">
          <a:xfrm>
            <a:off x="422045" y="6500813"/>
            <a:ext cx="11342077" cy="0"/>
          </a:xfrm>
          <a:prstGeom prst="line">
            <a:avLst/>
          </a:prstGeom>
          <a:noFill/>
          <a:ln w="19050">
            <a:solidFill>
              <a:srgbClr val="FF9933"/>
            </a:solidFill>
            <a:round/>
            <a:headEnd/>
            <a:tailEnd/>
          </a:ln>
          <a:extLst>
            <a:ext uri="{909E8E84-426E-40DD-AFC4-6F175D3DCCD1}">
              <a14:hiddenFill xmlns:a14="http://schemas.microsoft.com/office/drawing/2010/main">
                <a:noFill/>
              </a14:hiddenFill>
            </a:ext>
          </a:extLst>
        </p:spPr>
        <p:txBody>
          <a:bodyPr lIns="103767" tIns="51881" rIns="103767" bIns="51881"/>
          <a:lstStyle/>
          <a:p>
            <a:pPr marL="0" marR="0" lvl="0" indent="0"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a:ln>
                <a:noFill/>
              </a:ln>
              <a:solidFill>
                <a:prstClr val="black"/>
              </a:solidFill>
              <a:effectLst/>
              <a:uLnTx/>
              <a:uFillTx/>
            </a:endParaRPr>
          </a:p>
        </p:txBody>
      </p:sp>
      <p:grpSp>
        <p:nvGrpSpPr>
          <p:cNvPr id="19" name="组合 8"/>
          <p:cNvGrpSpPr>
            <a:grpSpLocks/>
          </p:cNvGrpSpPr>
          <p:nvPr userDrawn="1"/>
        </p:nvGrpSpPr>
        <p:grpSpPr bwMode="auto">
          <a:xfrm>
            <a:off x="10834080" y="6556389"/>
            <a:ext cx="965200" cy="266700"/>
            <a:chOff x="7954259" y="6402660"/>
            <a:chExt cx="725423" cy="266700"/>
          </a:xfrm>
        </p:grpSpPr>
        <p:sp>
          <p:nvSpPr>
            <p:cNvPr id="20" name="圆角矩形 19"/>
            <p:cNvSpPr>
              <a:spLocks noChangeArrowheads="1"/>
            </p:cNvSpPr>
            <p:nvPr/>
          </p:nvSpPr>
          <p:spPr bwMode="auto">
            <a:xfrm>
              <a:off x="7954259" y="6402660"/>
              <a:ext cx="725423" cy="266700"/>
            </a:xfrm>
            <a:prstGeom prst="roundRect">
              <a:avLst>
                <a:gd name="adj" fmla="val 50000"/>
              </a:avLst>
            </a:prstGeom>
            <a:solidFill>
              <a:sysClr val="windowText" lastClr="000000">
                <a:alpha val="9019"/>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666"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21" name="圆角矩形 22"/>
            <p:cNvSpPr>
              <a:spLocks noChangeArrowheads="1"/>
            </p:cNvSpPr>
            <p:nvPr/>
          </p:nvSpPr>
          <p:spPr bwMode="auto">
            <a:xfrm>
              <a:off x="8065863" y="6432823"/>
              <a:ext cx="502216" cy="209550"/>
            </a:xfrm>
            <a:prstGeom prst="roundRect">
              <a:avLst>
                <a:gd name="adj" fmla="val 36366"/>
              </a:avLst>
            </a:prstGeom>
            <a:solidFill>
              <a:sysClr val="window" lastClr="FFFFFF">
                <a:alpha val="65881"/>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1066"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grpSp>
      <p:sp>
        <p:nvSpPr>
          <p:cNvPr id="22" name="Rectangle 12"/>
          <p:cNvSpPr>
            <a:spLocks noChangeArrowheads="1"/>
          </p:cNvSpPr>
          <p:nvPr userDrawn="1"/>
        </p:nvSpPr>
        <p:spPr bwMode="auto">
          <a:xfrm>
            <a:off x="10826246" y="6559549"/>
            <a:ext cx="97496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40855" rIns="0" bIns="40855" anchor="ctr"/>
          <a:lstStyle/>
          <a:p>
            <a:pPr algn="ctr">
              <a:lnSpc>
                <a:spcPct val="85000"/>
              </a:lnSpc>
            </a:pPr>
            <a:r>
              <a:rPr lang="zh-CN" altLang="en-US" sz="1200" dirty="0">
                <a:solidFill>
                  <a:prstClr val="black"/>
                </a:solidFill>
                <a:latin typeface="微软雅黑" pitchFamily="34" charset="-122"/>
                <a:ea typeface="微软雅黑" pitchFamily="34" charset="-122"/>
                <a:cs typeface="Arial Unicode MS" pitchFamily="34" charset="-122"/>
              </a:rPr>
              <a:t>第</a:t>
            </a:r>
            <a:fld id="{3EE914F6-F953-4CA6-92A9-59B5BDD5F4A4}" type="slidenum">
              <a:rPr lang="en-US" altLang="zh-CN" sz="1200">
                <a:solidFill>
                  <a:prstClr val="black"/>
                </a:solidFill>
                <a:latin typeface="微软雅黑" pitchFamily="34" charset="-122"/>
                <a:ea typeface="微软雅黑" pitchFamily="34" charset="-122"/>
                <a:cs typeface="Arial Unicode MS" pitchFamily="34" charset="-122"/>
              </a:rPr>
              <a:pPr algn="ctr">
                <a:lnSpc>
                  <a:spcPct val="85000"/>
                </a:lnSpc>
              </a:pPr>
              <a:t>‹#›</a:t>
            </a:fld>
            <a:r>
              <a:rPr lang="zh-CN" altLang="en-US" sz="1200" dirty="0">
                <a:solidFill>
                  <a:prstClr val="black"/>
                </a:solidFill>
                <a:latin typeface="微软雅黑" pitchFamily="34" charset="-122"/>
                <a:ea typeface="微软雅黑" pitchFamily="34" charset="-122"/>
                <a:cs typeface="Arial Unicode MS" pitchFamily="34" charset="-122"/>
              </a:rPr>
              <a:t>页</a:t>
            </a:r>
            <a:endParaRPr lang="fr-FR" altLang="zh-CN" sz="1200" dirty="0">
              <a:solidFill>
                <a:prstClr val="black"/>
              </a:solidFill>
              <a:latin typeface="微软雅黑" pitchFamily="34" charset="-122"/>
              <a:ea typeface="微软雅黑" pitchFamily="34" charset="-122"/>
              <a:cs typeface="Arial Unicode MS" pitchFamily="34" charset="-122"/>
            </a:endParaRPr>
          </a:p>
        </p:txBody>
      </p:sp>
      <p:sp>
        <p:nvSpPr>
          <p:cNvPr id="23" name="内容占位符 2"/>
          <p:cNvSpPr>
            <a:spLocks noGrp="1"/>
          </p:cNvSpPr>
          <p:nvPr>
            <p:ph idx="1" hasCustomPrompt="1"/>
          </p:nvPr>
        </p:nvSpPr>
        <p:spPr>
          <a:xfrm>
            <a:off x="432354" y="1044000"/>
            <a:ext cx="11366469" cy="1189538"/>
          </a:xfrm>
        </p:spPr>
        <p:txBody>
          <a:bodyPr/>
          <a:lstStyle>
            <a:lvl1pPr marL="265113" indent="-265113">
              <a:lnSpc>
                <a:spcPct val="100000"/>
              </a:lnSpc>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623888" indent="-166688">
              <a:lnSpc>
                <a:spcPct val="100000"/>
              </a:lnSpc>
              <a:buClr>
                <a:srgbClr val="FF9900"/>
              </a:buClr>
              <a:buFont typeface="Wingdings" panose="05000000000000000000" pitchFamily="2" charset="2"/>
              <a:buChar char="Ø"/>
              <a:defRPr lang="zh-CN" altLang="en-US" sz="1800" kern="1200" dirty="0">
                <a:solidFill>
                  <a:schemeClr val="tx1"/>
                </a:solidFill>
                <a:latin typeface="华文楷体" panose="02010600040101010101" pitchFamily="2" charset="-122"/>
                <a:ea typeface="华文楷体" panose="02010600040101010101" pitchFamily="2" charset="-122"/>
                <a:cs typeface="+mn-cs"/>
              </a:defRPr>
            </a:lvl2pPr>
            <a:lvl3pPr marL="982663" indent="-68263">
              <a:lnSpc>
                <a:spcPct val="100000"/>
              </a:lnSpc>
              <a:buClr>
                <a:srgbClr val="FF9900"/>
              </a:buCl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4" name="标题 3"/>
          <p:cNvSpPr>
            <a:spLocks noGrp="1"/>
          </p:cNvSpPr>
          <p:nvPr>
            <p:ph type="title"/>
          </p:nvPr>
        </p:nvSpPr>
        <p:spPr>
          <a:xfrm>
            <a:off x="446965" y="487499"/>
            <a:ext cx="11312683" cy="511176"/>
          </a:xfrm>
        </p:spPr>
        <p:txBody>
          <a:bodyPr vert="horz">
            <a:normAutofit/>
          </a:bodyPr>
          <a:lstStyle>
            <a:lvl1pPr>
              <a:defRPr sz="2800" b="1">
                <a:latin typeface="华文楷体" panose="02010600040101010101" pitchFamily="2" charset="-122"/>
                <a:ea typeface="华文楷体" panose="02010600040101010101" pitchFamily="2" charset="-122"/>
              </a:defRPr>
            </a:lvl1pPr>
          </a:lstStyle>
          <a:p>
            <a:r>
              <a:rPr lang="zh-CN" altLang="en-US" dirty="0"/>
              <a:t>单击此处编辑母版标题样式</a:t>
            </a:r>
          </a:p>
        </p:txBody>
      </p:sp>
      <p:pic>
        <p:nvPicPr>
          <p:cNvPr id="10" name="图片 1" descr="image00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496160" y="6524335"/>
            <a:ext cx="1320570" cy="32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220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5388D0-2669-AB47-B285-E59D7E0300C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0515" r="4488"/>
          <a:stretch/>
        </p:blipFill>
        <p:spPr>
          <a:xfrm>
            <a:off x="-30480" y="0"/>
            <a:ext cx="12222480" cy="6858000"/>
          </a:xfrm>
          <a:prstGeom prst="rect">
            <a:avLst/>
          </a:prstGeom>
        </p:spPr>
      </p:pic>
      <p:sp>
        <p:nvSpPr>
          <p:cNvPr id="2" name="Title 1"/>
          <p:cNvSpPr>
            <a:spLocks noGrp="1"/>
          </p:cNvSpPr>
          <p:nvPr>
            <p:ph type="ctrTitle" hasCustomPrompt="1"/>
          </p:nvPr>
        </p:nvSpPr>
        <p:spPr>
          <a:xfrm>
            <a:off x="1623060" y="2593658"/>
            <a:ext cx="10363200" cy="835343"/>
          </a:xfrm>
        </p:spPr>
        <p:txBody>
          <a:bodyPr anchor="b">
            <a:normAutofit/>
          </a:bodyPr>
          <a:lstStyle>
            <a:lvl1pPr algn="l">
              <a:defRPr sz="3600" b="1" i="0">
                <a:solidFill>
                  <a:srgbClr val="6D5B55"/>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hasCustomPrompt="1"/>
          </p:nvPr>
        </p:nvSpPr>
        <p:spPr>
          <a:xfrm>
            <a:off x="1623060" y="3540715"/>
            <a:ext cx="9144000" cy="1655762"/>
          </a:xfrm>
        </p:spPr>
        <p:txBody>
          <a:bodyPr/>
          <a:lstStyle>
            <a:lvl1pPr marL="0" indent="0" algn="l">
              <a:buNone/>
              <a:defRPr sz="2400" b="0" i="0">
                <a:solidFill>
                  <a:srgbClr val="6D5B55"/>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z="2400" b="0" i="0" dirty="0">
                <a:solidFill>
                  <a:srgbClr val="6D5B55"/>
                </a:solidFill>
                <a:latin typeface="Microsoft YaHei" panose="020B0503020204020204" pitchFamily="34" charset="-122"/>
                <a:ea typeface="Microsoft YaHei" panose="020B0503020204020204" pitchFamily="34" charset="-122"/>
              </a:rPr>
              <a:t>单击此处编辑母版副标题样式</a:t>
            </a:r>
          </a:p>
        </p:txBody>
      </p:sp>
      <p:sp>
        <p:nvSpPr>
          <p:cNvPr id="4" name="Date Placeholder 3"/>
          <p:cNvSpPr>
            <a:spLocks noGrp="1"/>
          </p:cNvSpPr>
          <p:nvPr>
            <p:ph type="dt" sz="half" idx="10"/>
          </p:nvPr>
        </p:nvSpPr>
        <p:spPr>
          <a:xfrm>
            <a:off x="1623060" y="6095095"/>
            <a:ext cx="2743200" cy="365125"/>
          </a:xfrm>
        </p:spPr>
        <p:txBody>
          <a:bodyPr/>
          <a:lstStyle>
            <a:lvl1pPr>
              <a:defRPr sz="1400" b="0" i="0">
                <a:latin typeface="Microsoft YaHei" panose="020B0503020204020204" pitchFamily="34" charset="-122"/>
                <a:ea typeface="Microsoft YaHei" panose="020B0503020204020204" pitchFamily="34" charset="-122"/>
              </a:defRPr>
            </a:lvl1pPr>
          </a:lstStyle>
          <a:p>
            <a:fld id="{7798018E-A7D4-EE40-8791-30AE8B85456E}" type="datetimeFigureOut">
              <a:rPr lang="en-US" smtClean="0"/>
              <a:pPr/>
              <a:t>6/1/2022</a:t>
            </a:fld>
            <a:endParaRPr lang="en-US"/>
          </a:p>
        </p:txBody>
      </p:sp>
    </p:spTree>
    <p:extLst>
      <p:ext uri="{BB962C8B-B14F-4D97-AF65-F5344CB8AC3E}">
        <p14:creationId xmlns:p14="http://schemas.microsoft.com/office/powerpoint/2010/main" val="422162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17" name="Line 13"/>
          <p:cNvSpPr>
            <a:spLocks noChangeShapeType="1"/>
          </p:cNvSpPr>
          <p:nvPr userDrawn="1"/>
        </p:nvSpPr>
        <p:spPr bwMode="auto">
          <a:xfrm>
            <a:off x="422045" y="1020764"/>
            <a:ext cx="11342077" cy="0"/>
          </a:xfrm>
          <a:prstGeom prst="line">
            <a:avLst/>
          </a:prstGeom>
          <a:noFill/>
          <a:ln w="19050">
            <a:solidFill>
              <a:srgbClr val="FF9933"/>
            </a:solidFill>
            <a:round/>
            <a:headEnd/>
            <a:tailEnd/>
          </a:ln>
          <a:extLst>
            <a:ext uri="{909E8E84-426E-40DD-AFC4-6F175D3DCCD1}">
              <a14:hiddenFill xmlns:a14="http://schemas.microsoft.com/office/drawing/2010/main">
                <a:noFill/>
              </a14:hiddenFill>
            </a:ext>
          </a:extLst>
        </p:spPr>
        <p:txBody>
          <a:bodyPr lIns="103767" tIns="51881" rIns="103767" bIns="51881"/>
          <a:lstStyle/>
          <a:p>
            <a:pPr marL="0" marR="0" lvl="0" indent="0"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a:ln>
                <a:noFill/>
              </a:ln>
              <a:solidFill>
                <a:prstClr val="black"/>
              </a:solidFill>
              <a:effectLst/>
              <a:uLnTx/>
              <a:uFillTx/>
            </a:endParaRPr>
          </a:p>
        </p:txBody>
      </p:sp>
      <p:sp>
        <p:nvSpPr>
          <p:cNvPr id="18" name="Line 13"/>
          <p:cNvSpPr>
            <a:spLocks noChangeShapeType="1"/>
          </p:cNvSpPr>
          <p:nvPr userDrawn="1"/>
        </p:nvSpPr>
        <p:spPr bwMode="auto">
          <a:xfrm>
            <a:off x="422045" y="6500813"/>
            <a:ext cx="11342077" cy="0"/>
          </a:xfrm>
          <a:prstGeom prst="line">
            <a:avLst/>
          </a:prstGeom>
          <a:noFill/>
          <a:ln w="19050">
            <a:solidFill>
              <a:srgbClr val="FF9933"/>
            </a:solidFill>
            <a:round/>
            <a:headEnd/>
            <a:tailEnd/>
          </a:ln>
          <a:extLst>
            <a:ext uri="{909E8E84-426E-40DD-AFC4-6F175D3DCCD1}">
              <a14:hiddenFill xmlns:a14="http://schemas.microsoft.com/office/drawing/2010/main">
                <a:noFill/>
              </a14:hiddenFill>
            </a:ext>
          </a:extLst>
        </p:spPr>
        <p:txBody>
          <a:bodyPr lIns="103767" tIns="51881" rIns="103767" bIns="51881"/>
          <a:lstStyle/>
          <a:p>
            <a:pPr marL="0" marR="0" lvl="0" indent="0"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a:ln>
                <a:noFill/>
              </a:ln>
              <a:solidFill>
                <a:prstClr val="black"/>
              </a:solidFill>
              <a:effectLst/>
              <a:uLnTx/>
              <a:uFillTx/>
            </a:endParaRPr>
          </a:p>
        </p:txBody>
      </p:sp>
      <p:grpSp>
        <p:nvGrpSpPr>
          <p:cNvPr id="19" name="组合 8"/>
          <p:cNvGrpSpPr>
            <a:grpSpLocks/>
          </p:cNvGrpSpPr>
          <p:nvPr userDrawn="1"/>
        </p:nvGrpSpPr>
        <p:grpSpPr bwMode="auto">
          <a:xfrm>
            <a:off x="10834080" y="6556389"/>
            <a:ext cx="965200" cy="266700"/>
            <a:chOff x="7954259" y="6402660"/>
            <a:chExt cx="725423" cy="266700"/>
          </a:xfrm>
        </p:grpSpPr>
        <p:sp>
          <p:nvSpPr>
            <p:cNvPr id="20" name="圆角矩形 19"/>
            <p:cNvSpPr>
              <a:spLocks noChangeArrowheads="1"/>
            </p:cNvSpPr>
            <p:nvPr/>
          </p:nvSpPr>
          <p:spPr bwMode="auto">
            <a:xfrm>
              <a:off x="7954259" y="6402660"/>
              <a:ext cx="725423" cy="266700"/>
            </a:xfrm>
            <a:prstGeom prst="roundRect">
              <a:avLst>
                <a:gd name="adj" fmla="val 50000"/>
              </a:avLst>
            </a:prstGeom>
            <a:solidFill>
              <a:sysClr val="windowText" lastClr="000000">
                <a:alpha val="9019"/>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666"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21" name="圆角矩形 22"/>
            <p:cNvSpPr>
              <a:spLocks noChangeArrowheads="1"/>
            </p:cNvSpPr>
            <p:nvPr/>
          </p:nvSpPr>
          <p:spPr bwMode="auto">
            <a:xfrm>
              <a:off x="8065863" y="6432823"/>
              <a:ext cx="502216" cy="209550"/>
            </a:xfrm>
            <a:prstGeom prst="roundRect">
              <a:avLst>
                <a:gd name="adj" fmla="val 36366"/>
              </a:avLst>
            </a:prstGeom>
            <a:solidFill>
              <a:sysClr val="window" lastClr="FFFFFF">
                <a:alpha val="65881"/>
              </a:sys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1066"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grpSp>
      <p:sp>
        <p:nvSpPr>
          <p:cNvPr id="22" name="Rectangle 12"/>
          <p:cNvSpPr>
            <a:spLocks noChangeArrowheads="1"/>
          </p:cNvSpPr>
          <p:nvPr userDrawn="1"/>
        </p:nvSpPr>
        <p:spPr bwMode="auto">
          <a:xfrm>
            <a:off x="10826246" y="6559549"/>
            <a:ext cx="97496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40855" rIns="0" bIns="40855" anchor="ctr"/>
          <a:lstStyle/>
          <a:p>
            <a:pPr algn="ctr">
              <a:lnSpc>
                <a:spcPct val="85000"/>
              </a:lnSpc>
            </a:pPr>
            <a:r>
              <a:rPr lang="zh-CN" altLang="en-US" sz="1200" dirty="0">
                <a:solidFill>
                  <a:prstClr val="black"/>
                </a:solidFill>
                <a:latin typeface="微软雅黑" pitchFamily="34" charset="-122"/>
                <a:ea typeface="微软雅黑" pitchFamily="34" charset="-122"/>
                <a:cs typeface="Arial Unicode MS" pitchFamily="34" charset="-122"/>
              </a:rPr>
              <a:t>第</a:t>
            </a:r>
            <a:fld id="{3EE914F6-F953-4CA6-92A9-59B5BDD5F4A4}" type="slidenum">
              <a:rPr lang="en-US" altLang="zh-CN" sz="1200">
                <a:solidFill>
                  <a:prstClr val="black"/>
                </a:solidFill>
                <a:latin typeface="微软雅黑" pitchFamily="34" charset="-122"/>
                <a:ea typeface="微软雅黑" pitchFamily="34" charset="-122"/>
                <a:cs typeface="Arial Unicode MS" pitchFamily="34" charset="-122"/>
              </a:rPr>
              <a:pPr algn="ctr">
                <a:lnSpc>
                  <a:spcPct val="85000"/>
                </a:lnSpc>
              </a:pPr>
              <a:t>‹#›</a:t>
            </a:fld>
            <a:r>
              <a:rPr lang="zh-CN" altLang="en-US" sz="1200" dirty="0">
                <a:solidFill>
                  <a:prstClr val="black"/>
                </a:solidFill>
                <a:latin typeface="微软雅黑" pitchFamily="34" charset="-122"/>
                <a:ea typeface="微软雅黑" pitchFamily="34" charset="-122"/>
                <a:cs typeface="Arial Unicode MS" pitchFamily="34" charset="-122"/>
              </a:rPr>
              <a:t>页</a:t>
            </a:r>
            <a:endParaRPr lang="fr-FR" altLang="zh-CN" sz="1200" dirty="0">
              <a:solidFill>
                <a:prstClr val="black"/>
              </a:solidFill>
              <a:latin typeface="微软雅黑" pitchFamily="34" charset="-122"/>
              <a:ea typeface="微软雅黑" pitchFamily="34" charset="-122"/>
              <a:cs typeface="Arial Unicode MS" pitchFamily="34" charset="-122"/>
            </a:endParaRPr>
          </a:p>
        </p:txBody>
      </p:sp>
      <p:sp>
        <p:nvSpPr>
          <p:cNvPr id="23" name="内容占位符 2"/>
          <p:cNvSpPr>
            <a:spLocks noGrp="1"/>
          </p:cNvSpPr>
          <p:nvPr>
            <p:ph idx="1" hasCustomPrompt="1"/>
          </p:nvPr>
        </p:nvSpPr>
        <p:spPr>
          <a:xfrm>
            <a:off x="432354" y="1083644"/>
            <a:ext cx="11366469" cy="4525963"/>
          </a:xfrm>
        </p:spPr>
        <p:txBody>
          <a:bodyPr/>
          <a:lstStyle>
            <a:lvl1pPr marL="359716" indent="-359716">
              <a:buClr>
                <a:srgbClr val="FF9900"/>
              </a:buClr>
              <a:buFont typeface="Wingdings" panose="05000000000000000000" pitchFamily="2" charset="2"/>
              <a:buChar char="n"/>
              <a:defRPr lang="zh-CN" altLang="en-US" sz="2399" b="1" kern="1200" dirty="0">
                <a:solidFill>
                  <a:srgbClr val="0000CC"/>
                </a:solidFill>
                <a:latin typeface="华文楷体" panose="02010600040101010101" pitchFamily="2" charset="-122"/>
                <a:ea typeface="华文楷体" panose="02010600040101010101" pitchFamily="2" charset="-122"/>
                <a:cs typeface="+mn-cs"/>
              </a:defRPr>
            </a:lvl1pPr>
            <a:lvl2pPr marL="778680" indent="-321629">
              <a:buClr>
                <a:srgbClr val="FF9900"/>
              </a:buClr>
              <a:buFont typeface="Wingdings" panose="05000000000000000000" pitchFamily="2" charset="2"/>
              <a:buChar char="ü"/>
              <a:defRPr lang="zh-CN" altLang="en-US" sz="2133" kern="1200" dirty="0">
                <a:solidFill>
                  <a:schemeClr val="tx1"/>
                </a:solidFill>
                <a:latin typeface="华文楷体" panose="02010600040101010101" pitchFamily="2" charset="-122"/>
                <a:ea typeface="华文楷体" panose="02010600040101010101" pitchFamily="2" charset="-122"/>
                <a:cs typeface="+mn-cs"/>
              </a:defRPr>
            </a:lvl2pPr>
            <a:lvl3pPr>
              <a:buClr>
                <a:srgbClr val="FF9900"/>
              </a:buClr>
              <a:defRPr lang="zh-CN" altLang="en-US" sz="1866" kern="1200" dirty="0">
                <a:solidFill>
                  <a:schemeClr val="tx1"/>
                </a:solidFill>
                <a:latin typeface="华文楷体" panose="02010600040101010101" pitchFamily="2" charset="-122"/>
                <a:ea typeface="华文楷体" panose="02010600040101010101" pitchFamily="2" charset="-122"/>
                <a:cs typeface="+mn-cs"/>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4" name="标题 3"/>
          <p:cNvSpPr>
            <a:spLocks noGrp="1"/>
          </p:cNvSpPr>
          <p:nvPr>
            <p:ph type="title"/>
          </p:nvPr>
        </p:nvSpPr>
        <p:spPr>
          <a:xfrm>
            <a:off x="446965" y="496045"/>
            <a:ext cx="11312683" cy="511176"/>
          </a:xfrm>
        </p:spPr>
        <p:txBody>
          <a:bodyPr/>
          <a:lstStyle>
            <a:lvl1pPr>
              <a:defRPr sz="2932" b="1">
                <a:latin typeface="华文楷体" panose="02010600040101010101" pitchFamily="2" charset="-122"/>
                <a:ea typeface="华文楷体" panose="02010600040101010101"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176940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userDrawn="1">
            <p:custDataLst>
              <p:tags r:id="rId9"/>
            </p:custDataLst>
            <p:extLst>
              <p:ext uri="{D42A27DB-BD31-4B8C-83A1-F6EECF244321}">
                <p14:modId xmlns:p14="http://schemas.microsoft.com/office/powerpoint/2010/main" val="34847392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8363" name="think-cell 幻灯片" r:id="rId10" imgW="592" imgH="591" progId="TCLayout.ActiveDocument.1">
                  <p:embed/>
                </p:oleObj>
              </mc:Choice>
              <mc:Fallback>
                <p:oleObj name="think-cell 幻灯片" r:id="rId10" imgW="592" imgH="591"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标题占位符 1"/>
          <p:cNvSpPr>
            <a:spLocks noGrp="1"/>
          </p:cNvSpPr>
          <p:nvPr>
            <p:ph type="title"/>
          </p:nvPr>
        </p:nvSpPr>
        <p:spPr>
          <a:xfrm>
            <a:off x="838200" y="365205"/>
            <a:ext cx="10515600" cy="1325795"/>
          </a:xfrm>
          <a:prstGeom prst="rect">
            <a:avLst/>
          </a:prstGeom>
        </p:spPr>
        <p:txBody>
          <a:bodyPr vert="horz" lIns="91395" tIns="45695" rIns="91395" bIns="45695"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944"/>
            <a:ext cx="10515600" cy="4352099"/>
          </a:xfrm>
          <a:prstGeom prst="rect">
            <a:avLst/>
          </a:prstGeom>
        </p:spPr>
        <p:txBody>
          <a:bodyPr vert="horz" lIns="91395" tIns="45695" rIns="91395" bIns="4569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7" y="6357472"/>
            <a:ext cx="2743200" cy="365190"/>
          </a:xfrm>
          <a:prstGeom prst="rect">
            <a:avLst/>
          </a:prstGeom>
        </p:spPr>
        <p:txBody>
          <a:bodyPr vert="horz" lIns="91395" tIns="45695" rIns="91395" bIns="45695" rtlCol="0" anchor="ctr"/>
          <a:lstStyle>
            <a:lvl1pPr algn="l">
              <a:defRPr sz="1200">
                <a:solidFill>
                  <a:schemeClr val="tx1">
                    <a:tint val="75000"/>
                  </a:schemeClr>
                </a:solidFill>
              </a:defRPr>
            </a:lvl1pPr>
          </a:lstStyle>
          <a:p>
            <a:fld id="{82F288E0-7875-42C4-84C8-98DBBD3BF4D2}" type="datetimeFigureOut">
              <a:rPr lang="zh-CN" altLang="en-US" smtClean="0"/>
              <a:pPr/>
              <a:t>2022/6/1</a:t>
            </a:fld>
            <a:endParaRPr lang="zh-CN" altLang="en-US"/>
          </a:p>
        </p:txBody>
      </p:sp>
      <p:sp>
        <p:nvSpPr>
          <p:cNvPr id="5" name="页脚占位符 4"/>
          <p:cNvSpPr>
            <a:spLocks noGrp="1"/>
          </p:cNvSpPr>
          <p:nvPr>
            <p:ph type="ftr" sz="quarter" idx="3"/>
          </p:nvPr>
        </p:nvSpPr>
        <p:spPr>
          <a:xfrm>
            <a:off x="4038600" y="6357472"/>
            <a:ext cx="4114800" cy="365190"/>
          </a:xfrm>
          <a:prstGeom prst="rect">
            <a:avLst/>
          </a:prstGeom>
        </p:spPr>
        <p:txBody>
          <a:bodyPr vert="horz" lIns="91395" tIns="45695" rIns="91395" bIns="45695"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1" y="6357472"/>
            <a:ext cx="2743200" cy="365190"/>
          </a:xfrm>
          <a:prstGeom prst="rect">
            <a:avLst/>
          </a:prstGeom>
        </p:spPr>
        <p:txBody>
          <a:bodyPr vert="horz" lIns="91395" tIns="45695" rIns="91395" bIns="45695"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1590496349"/>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9" r:id="rId5"/>
    <p:sldLayoutId id="2147483820" r:id="rId6"/>
  </p:sldLayoutIdLst>
  <p:txStyles>
    <p:titleStyle>
      <a:lvl1pPr algn="l" defTabSz="91364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411" indent="-228411" algn="l" defTabSz="91364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235" indent="-228411" algn="l" defTabSz="91364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057" indent="-228411" algn="l" defTabSz="91364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8880"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4pPr>
      <a:lvl5pPr marL="2055702"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5pPr>
      <a:lvl6pPr marL="2513372"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6pPr>
      <a:lvl7pPr marL="2970194"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7pPr>
      <a:lvl8pPr marL="3427017"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8pPr>
      <a:lvl9pPr marL="3883841"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9pPr>
    </p:bodyStyle>
    <p:otherStyle>
      <a:defPPr>
        <a:defRPr lang="zh-CN"/>
      </a:defPPr>
      <a:lvl1pPr marL="0" algn="l" defTabSz="913646" rtl="0" eaLnBrk="1" latinLnBrk="0" hangingPunct="1">
        <a:defRPr sz="1866" kern="1200">
          <a:solidFill>
            <a:schemeClr val="tx1"/>
          </a:solidFill>
          <a:latin typeface="+mn-lt"/>
          <a:ea typeface="+mn-ea"/>
          <a:cs typeface="+mn-cs"/>
        </a:defRPr>
      </a:lvl1pPr>
      <a:lvl2pPr marL="456823" algn="l" defTabSz="913646" rtl="0" eaLnBrk="1" latinLnBrk="0" hangingPunct="1">
        <a:defRPr sz="1866" kern="1200">
          <a:solidFill>
            <a:schemeClr val="tx1"/>
          </a:solidFill>
          <a:latin typeface="+mn-lt"/>
          <a:ea typeface="+mn-ea"/>
          <a:cs typeface="+mn-cs"/>
        </a:defRPr>
      </a:lvl2pPr>
      <a:lvl3pPr marL="913646" algn="l" defTabSz="913646" rtl="0" eaLnBrk="1" latinLnBrk="0" hangingPunct="1">
        <a:defRPr sz="1866" kern="1200">
          <a:solidFill>
            <a:schemeClr val="tx1"/>
          </a:solidFill>
          <a:latin typeface="+mn-lt"/>
          <a:ea typeface="+mn-ea"/>
          <a:cs typeface="+mn-cs"/>
        </a:defRPr>
      </a:lvl3pPr>
      <a:lvl4pPr marL="1370469" algn="l" defTabSz="913646" rtl="0" eaLnBrk="1" latinLnBrk="0" hangingPunct="1">
        <a:defRPr sz="1866" kern="1200">
          <a:solidFill>
            <a:schemeClr val="tx1"/>
          </a:solidFill>
          <a:latin typeface="+mn-lt"/>
          <a:ea typeface="+mn-ea"/>
          <a:cs typeface="+mn-cs"/>
        </a:defRPr>
      </a:lvl4pPr>
      <a:lvl5pPr marL="1827291" algn="l" defTabSz="913646" rtl="0" eaLnBrk="1" latinLnBrk="0" hangingPunct="1">
        <a:defRPr sz="1866" kern="1200">
          <a:solidFill>
            <a:schemeClr val="tx1"/>
          </a:solidFill>
          <a:latin typeface="+mn-lt"/>
          <a:ea typeface="+mn-ea"/>
          <a:cs typeface="+mn-cs"/>
        </a:defRPr>
      </a:lvl5pPr>
      <a:lvl6pPr marL="2284115" algn="l" defTabSz="913646" rtl="0" eaLnBrk="1" latinLnBrk="0" hangingPunct="1">
        <a:defRPr sz="1866" kern="1200">
          <a:solidFill>
            <a:schemeClr val="tx1"/>
          </a:solidFill>
          <a:latin typeface="+mn-lt"/>
          <a:ea typeface="+mn-ea"/>
          <a:cs typeface="+mn-cs"/>
        </a:defRPr>
      </a:lvl6pPr>
      <a:lvl7pPr marL="2741785" algn="l" defTabSz="913646" rtl="0" eaLnBrk="1" latinLnBrk="0" hangingPunct="1">
        <a:defRPr sz="1866" kern="1200">
          <a:solidFill>
            <a:schemeClr val="tx1"/>
          </a:solidFill>
          <a:latin typeface="+mn-lt"/>
          <a:ea typeface="+mn-ea"/>
          <a:cs typeface="+mn-cs"/>
        </a:defRPr>
      </a:lvl7pPr>
      <a:lvl8pPr marL="3198605" algn="l" defTabSz="913646" rtl="0" eaLnBrk="1" latinLnBrk="0" hangingPunct="1">
        <a:defRPr sz="1866" kern="1200">
          <a:solidFill>
            <a:schemeClr val="tx1"/>
          </a:solidFill>
          <a:latin typeface="+mn-lt"/>
          <a:ea typeface="+mn-ea"/>
          <a:cs typeface="+mn-cs"/>
        </a:defRPr>
      </a:lvl8pPr>
      <a:lvl9pPr marL="3655429" algn="l" defTabSz="913646"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DEDD-CF34-5A4E-BA8B-0DD7669F2A2A}"/>
              </a:ext>
            </a:extLst>
          </p:cNvPr>
          <p:cNvSpPr>
            <a:spLocks noGrp="1"/>
          </p:cNvSpPr>
          <p:nvPr>
            <p:ph type="ctrTitle"/>
          </p:nvPr>
        </p:nvSpPr>
        <p:spPr>
          <a:xfrm>
            <a:off x="1013460" y="2474876"/>
            <a:ext cx="10363200" cy="835343"/>
          </a:xfrm>
        </p:spPr>
        <p:txBody>
          <a:bodyPr>
            <a:normAutofit fontScale="90000"/>
          </a:bodyPr>
          <a:lstStyle/>
          <a:p>
            <a:pPr algn="ctr">
              <a:lnSpc>
                <a:spcPct val="200000"/>
              </a:lnSpc>
            </a:pPr>
            <a:r>
              <a:rPr lang="zh-CN" altLang="en-US" dirty="0"/>
              <a:t>润</a:t>
            </a:r>
            <a:r>
              <a:rPr lang="zh-CN" altLang="en-US" dirty="0" smtClean="0"/>
              <a:t>丰智慧科技公司</a:t>
            </a:r>
            <a:r>
              <a:rPr lang="zh-CN" altLang="zh-CN" dirty="0" smtClean="0"/>
              <a:t>品</a:t>
            </a:r>
            <a:r>
              <a:rPr lang="zh-CN" altLang="en-US" dirty="0" smtClean="0"/>
              <a:t>产品中心管理</a:t>
            </a:r>
            <a:r>
              <a:rPr lang="zh-CN" altLang="en-US" dirty="0"/>
              <a:t>月</a:t>
            </a:r>
            <a:r>
              <a:rPr lang="zh-CN" altLang="zh-CN" dirty="0" smtClean="0"/>
              <a:t>报</a:t>
            </a:r>
            <a:endParaRPr lang="zh-CN" altLang="en-US" dirty="0">
              <a:latin typeface="微软雅黑" pitchFamily="34" charset="-122"/>
              <a:ea typeface="微软雅黑" pitchFamily="34" charset="-122"/>
            </a:endParaRPr>
          </a:p>
        </p:txBody>
      </p:sp>
      <p:sp>
        <p:nvSpPr>
          <p:cNvPr id="3" name="Subtitle 2">
            <a:extLst>
              <a:ext uri="{FF2B5EF4-FFF2-40B4-BE49-F238E27FC236}">
                <a16:creationId xmlns:a16="http://schemas.microsoft.com/office/drawing/2014/main" id="{FB6BDDDF-A156-264E-BBB9-DB42252AB437}"/>
              </a:ext>
            </a:extLst>
          </p:cNvPr>
          <p:cNvSpPr>
            <a:spLocks noGrp="1"/>
          </p:cNvSpPr>
          <p:nvPr>
            <p:ph type="subTitle" idx="1"/>
          </p:nvPr>
        </p:nvSpPr>
        <p:spPr/>
        <p:txBody>
          <a:bodyPr>
            <a:normAutofit lnSpcReduction="10000"/>
          </a:bodyPr>
          <a:lstStyle/>
          <a:p>
            <a:pPr algn="ctr"/>
            <a:endParaRPr lang="en-US" altLang="zh-CN" dirty="0" smtClean="0"/>
          </a:p>
          <a:p>
            <a:pPr algn="ctr"/>
            <a:endParaRPr lang="en-US" altLang="zh-CN" dirty="0"/>
          </a:p>
          <a:p>
            <a:pPr algn="ctr"/>
            <a:endParaRPr lang="en-US" altLang="zh-CN" dirty="0" smtClean="0"/>
          </a:p>
          <a:p>
            <a:pPr algn="ctr"/>
            <a:r>
              <a:rPr lang="en-US" altLang="zh-CN" dirty="0" smtClean="0"/>
              <a:t>2022.06</a:t>
            </a:r>
            <a:endParaRPr lang="zh-CN" altLang="en-US" dirty="0">
              <a:solidFill>
                <a:srgbClr val="FF0000"/>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4305" y="178490"/>
            <a:ext cx="2850780" cy="1525507"/>
          </a:xfrm>
          <a:prstGeom prst="rect">
            <a:avLst/>
          </a:prstGeom>
        </p:spPr>
      </p:pic>
      <p:sp>
        <p:nvSpPr>
          <p:cNvPr id="6" name="灯片编号占位符 3"/>
          <p:cNvSpPr txBox="1">
            <a:spLocks/>
          </p:cNvSpPr>
          <p:nvPr/>
        </p:nvSpPr>
        <p:spPr>
          <a:xfrm>
            <a:off x="10236679" y="6492812"/>
            <a:ext cx="364233" cy="36518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7D9BB5D0-35E4-459D-AEF3-FE4D7C45CC19}" type="slidenum">
              <a:rPr lang="zh-CN" altLang="en-US" sz="1400" b="1">
                <a:solidFill>
                  <a:schemeClr val="tx1"/>
                </a:solidFill>
                <a:latin typeface="华文楷体" panose="02010600040101010101" pitchFamily="2" charset="-122"/>
                <a:ea typeface="华文楷体" panose="02010600040101010101" pitchFamily="2" charset="-122"/>
              </a:rPr>
              <a:pPr algn="ctr"/>
              <a:t>1</a:t>
            </a:fld>
            <a:endParaRPr lang="zh-CN" altLang="en-US" sz="1400" b="1"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35762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2"/>
          <p:cNvSpPr>
            <a:spLocks noGrp="1"/>
          </p:cNvSpPr>
          <p:nvPr>
            <p:ph type="title"/>
          </p:nvPr>
        </p:nvSpPr>
        <p:spPr>
          <a:xfrm>
            <a:off x="447727" y="496045"/>
            <a:ext cx="11311157" cy="511176"/>
          </a:xfrm>
        </p:spPr>
        <p:txBody>
          <a:bodyPr vert="horz" lIns="121822" tIns="60908" rIns="121822" bIns="60908" rtlCol="0" anchor="ctr">
            <a:normAutofit/>
          </a:bodyPr>
          <a:lstStyle/>
          <a:p>
            <a:r>
              <a:rPr lang="zh-CN" altLang="en-US" sz="2666" dirty="0" smtClean="0">
                <a:cs typeface="+mn-ea"/>
                <a:sym typeface="+mn-lt"/>
              </a:rPr>
              <a:t>产品中心月度管理事项</a:t>
            </a:r>
            <a:r>
              <a:rPr lang="en-US" altLang="zh-CN" sz="2666" dirty="0" smtClean="0">
                <a:cs typeface="+mn-ea"/>
                <a:sym typeface="+mn-lt"/>
              </a:rPr>
              <a:t>-</a:t>
            </a:r>
            <a:r>
              <a:rPr lang="zh-CN" altLang="en-US" sz="2666" dirty="0" smtClean="0">
                <a:cs typeface="+mn-ea"/>
                <a:sym typeface="+mn-lt"/>
              </a:rPr>
              <a:t>本月事项概览</a:t>
            </a:r>
            <a:endParaRPr lang="zh-CN" altLang="en-US" sz="2666" dirty="0">
              <a:cs typeface="+mn-ea"/>
              <a:sym typeface="+mn-lt"/>
            </a:endParaRPr>
          </a:p>
        </p:txBody>
      </p:sp>
      <p:sp>
        <p:nvSpPr>
          <p:cNvPr id="79" name="矩形 78"/>
          <p:cNvSpPr/>
          <p:nvPr/>
        </p:nvSpPr>
        <p:spPr>
          <a:xfrm>
            <a:off x="489882" y="1125455"/>
            <a:ext cx="11315074" cy="2040419"/>
          </a:xfrm>
          <a:prstGeom prst="rect">
            <a:avLst/>
          </a:prstGeom>
        </p:spPr>
        <p:txBody>
          <a:bodyPr vert="horz" lIns="121822" tIns="60908" rIns="121822" bIns="60908" rtlCol="0">
            <a:noAutofit/>
          </a:bodyPr>
          <a:lstStyle/>
          <a:p>
            <a:pPr marL="359716" indent="-359716" defTabSz="913256">
              <a:lnSpc>
                <a:spcPts val="3332"/>
              </a:lnSpc>
              <a:spcBef>
                <a:spcPts val="1000"/>
              </a:spcBef>
              <a:spcAft>
                <a:spcPts val="400"/>
              </a:spcAft>
              <a:buClr>
                <a:srgbClr val="FF9900"/>
              </a:buClr>
              <a:buFont typeface="Wingdings" panose="05000000000000000000" pitchFamily="2" charset="2"/>
              <a:buChar char="n"/>
            </a:pPr>
            <a:r>
              <a:rPr lang="zh-CN" altLang="en-US" sz="2133" b="1" dirty="0" smtClean="0">
                <a:cs typeface="+mn-ea"/>
                <a:sym typeface="+mn-lt"/>
              </a:rPr>
              <a:t>项目</a:t>
            </a:r>
            <a:r>
              <a:rPr lang="zh-CN" altLang="en-US" sz="2133" b="1" dirty="0">
                <a:cs typeface="+mn-ea"/>
                <a:sym typeface="+mn-lt"/>
              </a:rPr>
              <a:t>里程碑</a:t>
            </a:r>
            <a:r>
              <a:rPr lang="en-US" altLang="zh-CN" sz="2133" b="1" dirty="0" smtClean="0">
                <a:solidFill>
                  <a:srgbClr val="FF0000"/>
                </a:solidFill>
                <a:cs typeface="+mn-ea"/>
                <a:sym typeface="+mn-lt"/>
              </a:rPr>
              <a:t>1</a:t>
            </a:r>
            <a:r>
              <a:rPr lang="zh-CN" altLang="en-US" sz="2133" b="1" dirty="0" smtClean="0">
                <a:solidFill>
                  <a:srgbClr val="FF0000"/>
                </a:solidFill>
                <a:cs typeface="+mn-ea"/>
                <a:sym typeface="+mn-lt"/>
              </a:rPr>
              <a:t>个</a:t>
            </a:r>
            <a:r>
              <a:rPr lang="zh-CN" altLang="en-US" sz="2133" dirty="0" smtClean="0">
                <a:cs typeface="+mn-ea"/>
                <a:sym typeface="+mn-lt"/>
              </a:rPr>
              <a:t>，其中项目上线</a:t>
            </a:r>
            <a:r>
              <a:rPr lang="en-US" altLang="zh-CN" sz="2133" b="1" dirty="0">
                <a:solidFill>
                  <a:srgbClr val="FF0000"/>
                </a:solidFill>
                <a:cs typeface="+mn-ea"/>
                <a:sym typeface="+mn-lt"/>
              </a:rPr>
              <a:t>1</a:t>
            </a:r>
            <a:r>
              <a:rPr lang="zh-CN" altLang="en-US" sz="2133" b="1" dirty="0">
                <a:solidFill>
                  <a:srgbClr val="FF0000"/>
                </a:solidFill>
                <a:cs typeface="+mn-ea"/>
                <a:sym typeface="+mn-lt"/>
              </a:rPr>
              <a:t>个</a:t>
            </a:r>
            <a:endParaRPr lang="en-US" altLang="zh-CN" sz="2133" b="1" dirty="0">
              <a:solidFill>
                <a:srgbClr val="FF0000"/>
              </a:solidFill>
              <a:cs typeface="+mn-ea"/>
              <a:sym typeface="+mn-lt"/>
            </a:endParaRPr>
          </a:p>
          <a:p>
            <a:pPr marL="359716" indent="-359716" defTabSz="913256">
              <a:lnSpc>
                <a:spcPts val="3332"/>
              </a:lnSpc>
              <a:spcBef>
                <a:spcPts val="1000"/>
              </a:spcBef>
              <a:spcAft>
                <a:spcPts val="400"/>
              </a:spcAft>
              <a:buClr>
                <a:srgbClr val="FF9900"/>
              </a:buClr>
              <a:buFont typeface="Wingdings" panose="05000000000000000000" pitchFamily="2" charset="2"/>
              <a:buChar char="n"/>
            </a:pPr>
            <a:r>
              <a:rPr lang="zh-CN" altLang="en-US" sz="2133" b="1" dirty="0" smtClean="0">
                <a:cs typeface="+mn-ea"/>
                <a:sym typeface="+mn-lt"/>
              </a:rPr>
              <a:t>项目</a:t>
            </a:r>
            <a:r>
              <a:rPr lang="zh-CN" altLang="en-US" sz="2133" b="1" dirty="0">
                <a:cs typeface="+mn-ea"/>
                <a:sym typeface="+mn-lt"/>
              </a:rPr>
              <a:t>变更</a:t>
            </a:r>
            <a:r>
              <a:rPr lang="zh-CN" altLang="en-US" sz="2133" b="1" dirty="0" smtClean="0">
                <a:cs typeface="+mn-ea"/>
                <a:sym typeface="+mn-lt"/>
              </a:rPr>
              <a:t>情况</a:t>
            </a:r>
            <a:r>
              <a:rPr lang="en-US" altLang="zh-CN" sz="2133" b="1" dirty="0">
                <a:solidFill>
                  <a:srgbClr val="FF0000"/>
                </a:solidFill>
                <a:cs typeface="+mn-ea"/>
                <a:sym typeface="+mn-lt"/>
              </a:rPr>
              <a:t>1</a:t>
            </a:r>
            <a:r>
              <a:rPr lang="zh-CN" altLang="en-US" sz="2133" b="1" dirty="0" smtClean="0">
                <a:solidFill>
                  <a:srgbClr val="FF0000"/>
                </a:solidFill>
                <a:cs typeface="+mn-ea"/>
                <a:sym typeface="+mn-lt"/>
              </a:rPr>
              <a:t>个</a:t>
            </a:r>
            <a:r>
              <a:rPr lang="zh-CN" altLang="en-US" sz="2133" dirty="0" smtClean="0">
                <a:cs typeface="+mn-ea"/>
                <a:sym typeface="+mn-lt"/>
              </a:rPr>
              <a:t>，其中公司治理组</a:t>
            </a:r>
            <a:r>
              <a:rPr lang="en-US" altLang="zh-CN" sz="2133" b="1" dirty="0">
                <a:solidFill>
                  <a:srgbClr val="FF0000"/>
                </a:solidFill>
                <a:cs typeface="+mn-ea"/>
                <a:sym typeface="+mn-lt"/>
              </a:rPr>
              <a:t>1</a:t>
            </a:r>
            <a:r>
              <a:rPr lang="zh-CN" altLang="en-US" sz="2133" b="1" dirty="0">
                <a:solidFill>
                  <a:srgbClr val="FF0000"/>
                </a:solidFill>
                <a:cs typeface="+mn-ea"/>
                <a:sym typeface="+mn-lt"/>
              </a:rPr>
              <a:t>个</a:t>
            </a:r>
            <a:endParaRPr lang="en-US" altLang="zh-CN" sz="2133" b="1" dirty="0">
              <a:solidFill>
                <a:srgbClr val="FF0000"/>
              </a:solidFill>
              <a:cs typeface="+mn-ea"/>
              <a:sym typeface="+mn-lt"/>
            </a:endParaRPr>
          </a:p>
          <a:p>
            <a:pPr marL="359716" indent="-359716" defTabSz="913256">
              <a:lnSpc>
                <a:spcPts val="3332"/>
              </a:lnSpc>
              <a:spcBef>
                <a:spcPts val="1000"/>
              </a:spcBef>
              <a:spcAft>
                <a:spcPts val="400"/>
              </a:spcAft>
              <a:buClr>
                <a:srgbClr val="FF9900"/>
              </a:buClr>
              <a:buFont typeface="Wingdings" panose="05000000000000000000" pitchFamily="2" charset="2"/>
              <a:buChar char="n"/>
            </a:pPr>
            <a:r>
              <a:rPr lang="zh-CN" altLang="en-US" sz="2133" b="1" dirty="0">
                <a:cs typeface="+mn-ea"/>
                <a:sym typeface="+mn-lt"/>
              </a:rPr>
              <a:t>存在风险及</a:t>
            </a:r>
            <a:r>
              <a:rPr lang="zh-CN" altLang="en-US" sz="2133" b="1" dirty="0" smtClean="0">
                <a:cs typeface="+mn-ea"/>
                <a:sym typeface="+mn-lt"/>
              </a:rPr>
              <a:t>问题</a:t>
            </a:r>
            <a:r>
              <a:rPr lang="en-US" altLang="zh-CN" sz="2133" b="1" dirty="0" smtClean="0">
                <a:solidFill>
                  <a:srgbClr val="FF0000"/>
                </a:solidFill>
                <a:cs typeface="+mn-ea"/>
                <a:sym typeface="+mn-lt"/>
              </a:rPr>
              <a:t>0</a:t>
            </a:r>
            <a:r>
              <a:rPr lang="zh-CN" altLang="en-US" sz="2133" b="1" dirty="0" smtClean="0">
                <a:solidFill>
                  <a:srgbClr val="FF0000"/>
                </a:solidFill>
                <a:cs typeface="+mn-ea"/>
                <a:sym typeface="+mn-lt"/>
              </a:rPr>
              <a:t>个</a:t>
            </a:r>
            <a:endParaRPr lang="en-US" altLang="zh-CN" sz="2133" b="1" dirty="0">
              <a:cs typeface="+mn-ea"/>
              <a:sym typeface="+mn-lt"/>
            </a:endParaRPr>
          </a:p>
        </p:txBody>
      </p:sp>
      <p:grpSp>
        <p:nvGrpSpPr>
          <p:cNvPr id="8" name="组合 7"/>
          <p:cNvGrpSpPr/>
          <p:nvPr/>
        </p:nvGrpSpPr>
        <p:grpSpPr>
          <a:xfrm>
            <a:off x="1174890" y="3001196"/>
            <a:ext cx="9910028" cy="3249310"/>
            <a:chOff x="1554780" y="3222945"/>
            <a:chExt cx="9234849" cy="2936633"/>
          </a:xfrm>
        </p:grpSpPr>
        <p:grpSp>
          <p:nvGrpSpPr>
            <p:cNvPr id="85" name="Group 54"/>
            <p:cNvGrpSpPr/>
            <p:nvPr/>
          </p:nvGrpSpPr>
          <p:grpSpPr>
            <a:xfrm>
              <a:off x="8713106" y="3222945"/>
              <a:ext cx="2076523" cy="2928597"/>
              <a:chOff x="2734730" y="3658795"/>
              <a:chExt cx="1893889" cy="2900488"/>
            </a:xfrm>
          </p:grpSpPr>
          <p:sp>
            <p:nvSpPr>
              <p:cNvPr id="86" name="文本框 46"/>
              <p:cNvSpPr txBox="1"/>
              <p:nvPr/>
            </p:nvSpPr>
            <p:spPr>
              <a:xfrm>
                <a:off x="3248041" y="3758797"/>
                <a:ext cx="1380578" cy="6336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03">
                  <a:defRPr/>
                </a:pPr>
                <a:r>
                  <a:rPr kumimoji="1" lang="zh-CN" altLang="en-US" sz="1600" b="1" kern="0" dirty="0" smtClean="0">
                    <a:solidFill>
                      <a:prstClr val="black"/>
                    </a:solidFill>
                    <a:latin typeface="微软雅黑" panose="020B0503020204020204" pitchFamily="34" charset="-122"/>
                    <a:ea typeface="微软雅黑" panose="020B0503020204020204" pitchFamily="34" charset="-122"/>
                  </a:rPr>
                  <a:t>存在风险及问题</a:t>
                </a:r>
                <a:endParaRPr kumimoji="1" lang="en-US" altLang="zh-CN" sz="1600" b="1" kern="0" dirty="0" smtClean="0">
                  <a:solidFill>
                    <a:prstClr val="black"/>
                  </a:solidFill>
                  <a:latin typeface="微软雅黑" panose="020B0503020204020204" pitchFamily="34" charset="-122"/>
                  <a:ea typeface="微软雅黑" panose="020B0503020204020204" pitchFamily="34" charset="-122"/>
                </a:endParaRPr>
              </a:p>
              <a:p>
                <a:pPr algn="ctr" defTabSz="914103">
                  <a:defRPr/>
                </a:pPr>
                <a:r>
                  <a:rPr kumimoji="1" lang="en-US" altLang="zh-CN" sz="2400" b="1" kern="0" dirty="0" smtClean="0">
                    <a:solidFill>
                      <a:srgbClr val="FF0000"/>
                    </a:solidFill>
                    <a:latin typeface="微软雅黑" panose="020B0503020204020204" pitchFamily="34" charset="-122"/>
                    <a:ea typeface="微软雅黑" panose="020B0503020204020204" pitchFamily="34" charset="-122"/>
                  </a:rPr>
                  <a:t>0</a:t>
                </a:r>
                <a:r>
                  <a:rPr kumimoji="1" lang="zh-CN" altLang="en-US" sz="1600" b="1" kern="0" dirty="0" smtClean="0">
                    <a:solidFill>
                      <a:prstClr val="black"/>
                    </a:solidFill>
                    <a:latin typeface="微软雅黑" panose="020B0503020204020204" pitchFamily="34" charset="-122"/>
                    <a:ea typeface="微软雅黑" panose="020B0503020204020204" pitchFamily="34" charset="-122"/>
                  </a:rPr>
                  <a:t>个</a:t>
                </a:r>
                <a:endParaRPr kumimoji="1" lang="zh-CN" altLang="en-US" sz="1600" b="1" kern="0" dirty="0">
                  <a:solidFill>
                    <a:prstClr val="black"/>
                  </a:solidFill>
                  <a:latin typeface="微软雅黑" panose="020B0503020204020204" pitchFamily="34" charset="-122"/>
                  <a:ea typeface="微软雅黑" panose="020B0503020204020204" pitchFamily="34" charset="-122"/>
                </a:endParaRPr>
              </a:p>
            </p:txBody>
          </p:sp>
          <p:grpSp>
            <p:nvGrpSpPr>
              <p:cNvPr id="87" name="组合 86"/>
              <p:cNvGrpSpPr/>
              <p:nvPr/>
            </p:nvGrpSpPr>
            <p:grpSpPr>
              <a:xfrm>
                <a:off x="2734730" y="3658795"/>
                <a:ext cx="1848677" cy="2742006"/>
                <a:chOff x="132733" y="3489332"/>
                <a:chExt cx="3035542" cy="2296824"/>
              </a:xfrm>
            </p:grpSpPr>
            <p:sp>
              <p:nvSpPr>
                <p:cNvPr id="90" name="矩形 89"/>
                <p:cNvSpPr/>
                <p:nvPr/>
              </p:nvSpPr>
              <p:spPr>
                <a:xfrm>
                  <a:off x="132735" y="3489332"/>
                  <a:ext cx="3035540" cy="719644"/>
                </a:xfrm>
                <a:prstGeom prst="rect">
                  <a:avLst/>
                </a:prstGeom>
                <a:noFill/>
                <a:ln w="12700" cap="flat" cmpd="sng" algn="ctr">
                  <a:solidFill>
                    <a:sysClr val="windowText" lastClr="000000">
                      <a:lumMod val="50000"/>
                      <a:lumOff val="50000"/>
                    </a:sysClr>
                  </a:solidFill>
                  <a:prstDash val="dash"/>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kumimoji="1" lang="zh-CN" altLang="en-US" sz="1350" kern="0">
                    <a:solidFill>
                      <a:prstClr val="white"/>
                    </a:solidFill>
                    <a:latin typeface="微软雅黑" panose="020B0503020204020204" pitchFamily="34" charset="-122"/>
                    <a:ea typeface="微软雅黑" panose="020B0503020204020204" pitchFamily="34" charset="-122"/>
                  </a:endParaRPr>
                </a:p>
              </p:txBody>
            </p:sp>
            <p:sp>
              <p:nvSpPr>
                <p:cNvPr id="91" name="矩形 90"/>
                <p:cNvSpPr/>
                <p:nvPr/>
              </p:nvSpPr>
              <p:spPr>
                <a:xfrm>
                  <a:off x="132733" y="4206200"/>
                  <a:ext cx="3035542" cy="1579956"/>
                </a:xfrm>
                <a:prstGeom prst="rect">
                  <a:avLst/>
                </a:prstGeom>
                <a:noFill/>
                <a:ln w="12700" cap="flat" cmpd="sng" algn="ctr">
                  <a:solidFill>
                    <a:sysClr val="window" lastClr="FFFFFF">
                      <a:lumMod val="50000"/>
                    </a:sysClr>
                  </a:solidFill>
                  <a:prstDash val="dash"/>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kumimoji="1" lang="zh-CN" altLang="en-US" sz="1350" kern="0">
                    <a:solidFill>
                      <a:prstClr val="white"/>
                    </a:solidFill>
                    <a:latin typeface="微软雅黑" panose="020B0503020204020204" pitchFamily="34" charset="-122"/>
                    <a:ea typeface="微软雅黑" panose="020B0503020204020204" pitchFamily="34" charset="-122"/>
                  </a:endParaRPr>
                </a:p>
              </p:txBody>
            </p:sp>
          </p:grpSp>
          <p:sp>
            <p:nvSpPr>
              <p:cNvPr id="88" name="文本框 77"/>
              <p:cNvSpPr txBox="1"/>
              <p:nvPr/>
            </p:nvSpPr>
            <p:spPr>
              <a:xfrm>
                <a:off x="2734730" y="4493110"/>
                <a:ext cx="1848677" cy="20661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630" indent="-214630">
                  <a:lnSpc>
                    <a:spcPct val="150000"/>
                  </a:lnSpc>
                  <a:buFont typeface="Arial" panose="020B0604020202020204" pitchFamily="34" charset="0"/>
                  <a:buChar char="•"/>
                  <a:defRPr/>
                </a:pPr>
                <a:r>
                  <a:rPr lang="zh-CN" altLang="en-US" sz="1200" dirty="0">
                    <a:solidFill>
                      <a:prstClr val="black"/>
                    </a:solidFill>
                    <a:latin typeface="微软雅黑" panose="020B0503020204020204" pitchFamily="34" charset="-122"/>
                    <a:ea typeface="微软雅黑" panose="020B0503020204020204" pitchFamily="34" charset="-122"/>
                  </a:rPr>
                  <a:t>公司</a:t>
                </a:r>
                <a:r>
                  <a:rPr lang="zh-CN" altLang="en-US" sz="1200" dirty="0" smtClean="0">
                    <a:solidFill>
                      <a:prstClr val="black"/>
                    </a:solidFill>
                    <a:latin typeface="微软雅黑" panose="020B0503020204020204" pitchFamily="34" charset="-122"/>
                    <a:ea typeface="微软雅黑" panose="020B0503020204020204" pitchFamily="34" charset="-122"/>
                  </a:rPr>
                  <a:t>治理</a:t>
                </a:r>
                <a:r>
                  <a:rPr lang="en-US" altLang="zh-CN" sz="1200" dirty="0" smtClean="0">
                    <a:solidFill>
                      <a:srgbClr val="FF0000"/>
                    </a:solidFill>
                    <a:latin typeface="微软雅黑" panose="020B0503020204020204" pitchFamily="34" charset="-122"/>
                    <a:ea typeface="微软雅黑" panose="020B0503020204020204" pitchFamily="34" charset="-122"/>
                  </a:rPr>
                  <a:t>0</a:t>
                </a:r>
                <a:r>
                  <a:rPr lang="zh-CN" altLang="en-US" sz="1200" dirty="0" smtClean="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rPr>
                  <a:t>数据应用</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rPr>
                  <a:t>物资供应</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rPr>
                  <a:t>销售物流</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rPr>
                  <a:t>新业务</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rPr>
                  <a:t>通用技术</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rPr>
                  <a:t>基础技术</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a:lnSpc>
                    <a:spcPct val="150000"/>
                  </a:lnSpc>
                  <a:defRPr/>
                </a:pPr>
                <a:endParaRPr kumimoji="1" lang="zh-CN" altLang="en-US" sz="1200" dirty="0">
                  <a:latin typeface="微软雅黑" panose="020B0503020204020204" pitchFamily="34" charset="-122"/>
                  <a:ea typeface="微软雅黑" panose="020B0503020204020204" pitchFamily="34" charset="-122"/>
                </a:endParaRPr>
              </a:p>
            </p:txBody>
          </p:sp>
          <p:sp>
            <p:nvSpPr>
              <p:cNvPr id="89" name="iconfont-11121-5315866">
                <a:extLst>
                  <a:ext uri="{FF2B5EF4-FFF2-40B4-BE49-F238E27FC236}">
                    <a16:creationId xmlns:a16="http://schemas.microsoft.com/office/drawing/2014/main" id="{54405246-CCE2-4201-BBB1-D3F3EB6E740D}"/>
                  </a:ext>
                </a:extLst>
              </p:cNvPr>
              <p:cNvSpPr/>
              <p:nvPr/>
            </p:nvSpPr>
            <p:spPr>
              <a:xfrm>
                <a:off x="2827041" y="3892959"/>
                <a:ext cx="504000" cy="404744"/>
              </a:xfrm>
              <a:custGeom>
                <a:avLst/>
                <a:gdLst>
                  <a:gd name="connsiteX0" fmla="*/ 293488 w 608237"/>
                  <a:gd name="connsiteY0" fmla="*/ 355579 h 488454"/>
                  <a:gd name="connsiteX1" fmla="*/ 259193 w 608237"/>
                  <a:gd name="connsiteY1" fmla="*/ 389120 h 488454"/>
                  <a:gd name="connsiteX2" fmla="*/ 293488 w 608237"/>
                  <a:gd name="connsiteY2" fmla="*/ 422757 h 488454"/>
                  <a:gd name="connsiteX3" fmla="*/ 327783 w 608237"/>
                  <a:gd name="connsiteY3" fmla="*/ 389120 h 488454"/>
                  <a:gd name="connsiteX4" fmla="*/ 293488 w 608237"/>
                  <a:gd name="connsiteY4" fmla="*/ 355579 h 488454"/>
                  <a:gd name="connsiteX5" fmla="*/ 293488 w 608237"/>
                  <a:gd name="connsiteY5" fmla="*/ 154397 h 488454"/>
                  <a:gd name="connsiteX6" fmla="*/ 266611 w 608237"/>
                  <a:gd name="connsiteY6" fmla="*/ 165935 h 488454"/>
                  <a:gd name="connsiteX7" fmla="*/ 258905 w 608237"/>
                  <a:gd name="connsiteY7" fmla="*/ 188243 h 488454"/>
                  <a:gd name="connsiteX8" fmla="*/ 270368 w 608237"/>
                  <a:gd name="connsiteY8" fmla="*/ 320261 h 488454"/>
                  <a:gd name="connsiteX9" fmla="*/ 285300 w 608237"/>
                  <a:gd name="connsiteY9" fmla="*/ 333915 h 488454"/>
                  <a:gd name="connsiteX10" fmla="*/ 301676 w 608237"/>
                  <a:gd name="connsiteY10" fmla="*/ 333915 h 488454"/>
                  <a:gd name="connsiteX11" fmla="*/ 316607 w 608237"/>
                  <a:gd name="connsiteY11" fmla="*/ 320261 h 488454"/>
                  <a:gd name="connsiteX12" fmla="*/ 328071 w 608237"/>
                  <a:gd name="connsiteY12" fmla="*/ 188435 h 488454"/>
                  <a:gd name="connsiteX13" fmla="*/ 320460 w 608237"/>
                  <a:gd name="connsiteY13" fmla="*/ 165935 h 488454"/>
                  <a:gd name="connsiteX14" fmla="*/ 293488 w 608237"/>
                  <a:gd name="connsiteY14" fmla="*/ 154397 h 488454"/>
                  <a:gd name="connsiteX15" fmla="*/ 291272 w 608237"/>
                  <a:gd name="connsiteY15" fmla="*/ 0 h 488454"/>
                  <a:gd name="connsiteX16" fmla="*/ 291658 w 608237"/>
                  <a:gd name="connsiteY16" fmla="*/ 0 h 488454"/>
                  <a:gd name="connsiteX17" fmla="*/ 306297 w 608237"/>
                  <a:gd name="connsiteY17" fmla="*/ 7886 h 488454"/>
                  <a:gd name="connsiteX18" fmla="*/ 605345 w 608237"/>
                  <a:gd name="connsiteY18" fmla="*/ 461334 h 488454"/>
                  <a:gd name="connsiteX19" fmla="*/ 606115 w 608237"/>
                  <a:gd name="connsiteY19" fmla="*/ 479222 h 488454"/>
                  <a:gd name="connsiteX20" fmla="*/ 590705 w 608237"/>
                  <a:gd name="connsiteY20" fmla="*/ 488454 h 488454"/>
                  <a:gd name="connsiteX21" fmla="*/ 17554 w 608237"/>
                  <a:gd name="connsiteY21" fmla="*/ 488454 h 488454"/>
                  <a:gd name="connsiteX22" fmla="*/ 2241 w 608237"/>
                  <a:gd name="connsiteY22" fmla="*/ 479606 h 488454"/>
                  <a:gd name="connsiteX23" fmla="*/ 2530 w 608237"/>
                  <a:gd name="connsiteY23" fmla="*/ 461911 h 488454"/>
                  <a:gd name="connsiteX24" fmla="*/ 276633 w 608237"/>
                  <a:gd name="connsiteY24" fmla="*/ 8463 h 488454"/>
                  <a:gd name="connsiteX25" fmla="*/ 291272 w 608237"/>
                  <a:gd name="connsiteY25" fmla="*/ 0 h 48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8237" h="488454">
                    <a:moveTo>
                      <a:pt x="293488" y="355579"/>
                    </a:moveTo>
                    <a:cubicBezTo>
                      <a:pt x="274896" y="355579"/>
                      <a:pt x="259193" y="370956"/>
                      <a:pt x="259193" y="389120"/>
                    </a:cubicBezTo>
                    <a:cubicBezTo>
                      <a:pt x="259193" y="407668"/>
                      <a:pt x="274607" y="422757"/>
                      <a:pt x="293488" y="422757"/>
                    </a:cubicBezTo>
                    <a:cubicBezTo>
                      <a:pt x="312466" y="422757"/>
                      <a:pt x="327783" y="407668"/>
                      <a:pt x="327783" y="389120"/>
                    </a:cubicBezTo>
                    <a:cubicBezTo>
                      <a:pt x="327783" y="370956"/>
                      <a:pt x="312081" y="355579"/>
                      <a:pt x="293488" y="355579"/>
                    </a:cubicBezTo>
                    <a:close/>
                    <a:moveTo>
                      <a:pt x="293488" y="154397"/>
                    </a:moveTo>
                    <a:cubicBezTo>
                      <a:pt x="283277" y="154397"/>
                      <a:pt x="273162" y="158724"/>
                      <a:pt x="266611" y="165935"/>
                    </a:cubicBezTo>
                    <a:cubicBezTo>
                      <a:pt x="260832" y="172185"/>
                      <a:pt x="258134" y="180166"/>
                      <a:pt x="258905" y="188243"/>
                    </a:cubicBezTo>
                    <a:lnTo>
                      <a:pt x="270368" y="320261"/>
                    </a:lnTo>
                    <a:cubicBezTo>
                      <a:pt x="271043" y="328050"/>
                      <a:pt x="277497" y="333915"/>
                      <a:pt x="285300" y="333915"/>
                    </a:cubicBezTo>
                    <a:lnTo>
                      <a:pt x="301676" y="333915"/>
                    </a:lnTo>
                    <a:cubicBezTo>
                      <a:pt x="309575" y="333915"/>
                      <a:pt x="315933" y="328050"/>
                      <a:pt x="316607" y="320261"/>
                    </a:cubicBezTo>
                    <a:lnTo>
                      <a:pt x="328071" y="188435"/>
                    </a:lnTo>
                    <a:cubicBezTo>
                      <a:pt x="328841" y="180166"/>
                      <a:pt x="326144" y="172185"/>
                      <a:pt x="320460" y="165935"/>
                    </a:cubicBezTo>
                    <a:cubicBezTo>
                      <a:pt x="313814" y="158724"/>
                      <a:pt x="303795" y="154397"/>
                      <a:pt x="293488" y="154397"/>
                    </a:cubicBezTo>
                    <a:close/>
                    <a:moveTo>
                      <a:pt x="291272" y="0"/>
                    </a:moveTo>
                    <a:cubicBezTo>
                      <a:pt x="291369" y="0"/>
                      <a:pt x="291561" y="0"/>
                      <a:pt x="291658" y="0"/>
                    </a:cubicBezTo>
                    <a:cubicBezTo>
                      <a:pt x="297533" y="0"/>
                      <a:pt x="303022" y="2885"/>
                      <a:pt x="306297" y="7886"/>
                    </a:cubicBezTo>
                    <a:lnTo>
                      <a:pt x="605345" y="461334"/>
                    </a:lnTo>
                    <a:cubicBezTo>
                      <a:pt x="608908" y="466719"/>
                      <a:pt x="609197" y="473644"/>
                      <a:pt x="606115" y="479222"/>
                    </a:cubicBezTo>
                    <a:cubicBezTo>
                      <a:pt x="603033" y="484896"/>
                      <a:pt x="597158" y="488454"/>
                      <a:pt x="590705" y="488454"/>
                    </a:cubicBezTo>
                    <a:lnTo>
                      <a:pt x="17554" y="488454"/>
                    </a:lnTo>
                    <a:cubicBezTo>
                      <a:pt x="11198" y="488454"/>
                      <a:pt x="5419" y="485088"/>
                      <a:pt x="2241" y="479606"/>
                    </a:cubicBezTo>
                    <a:cubicBezTo>
                      <a:pt x="-841" y="474028"/>
                      <a:pt x="-745" y="467296"/>
                      <a:pt x="2530" y="461911"/>
                    </a:cubicBezTo>
                    <a:lnTo>
                      <a:pt x="276633" y="8463"/>
                    </a:lnTo>
                    <a:cubicBezTo>
                      <a:pt x="279811" y="3270"/>
                      <a:pt x="285301" y="96"/>
                      <a:pt x="291272" y="0"/>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92" name="Group 61"/>
            <p:cNvGrpSpPr/>
            <p:nvPr/>
          </p:nvGrpSpPr>
          <p:grpSpPr>
            <a:xfrm>
              <a:off x="1554780" y="3226964"/>
              <a:ext cx="2026951" cy="2768578"/>
              <a:chOff x="4919870" y="2403350"/>
              <a:chExt cx="1587601" cy="1857392"/>
            </a:xfrm>
          </p:grpSpPr>
          <p:sp>
            <p:nvSpPr>
              <p:cNvPr id="93" name="文本框 50"/>
              <p:cNvSpPr txBox="1"/>
              <p:nvPr/>
            </p:nvSpPr>
            <p:spPr>
              <a:xfrm>
                <a:off x="5469668" y="2467299"/>
                <a:ext cx="998574" cy="4292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03" eaLnBrk="1" hangingPunct="1">
                  <a:defRPr/>
                </a:pPr>
                <a:r>
                  <a:rPr kumimoji="1" lang="zh-CN" altLang="en-US" sz="1600" b="1" kern="0" dirty="0">
                    <a:solidFill>
                      <a:prstClr val="black"/>
                    </a:solidFill>
                    <a:latin typeface="微软雅黑" panose="020B0503020204020204" pitchFamily="34" charset="-122"/>
                    <a:ea typeface="微软雅黑" panose="020B0503020204020204" pitchFamily="34" charset="-122"/>
                  </a:rPr>
                  <a:t>项目里程碑</a:t>
                </a:r>
                <a:endParaRPr kumimoji="1" lang="en-US" altLang="zh-CN" sz="1600" b="1" kern="0" dirty="0">
                  <a:solidFill>
                    <a:prstClr val="black"/>
                  </a:solidFill>
                  <a:latin typeface="微软雅黑" panose="020B0503020204020204" pitchFamily="34" charset="-122"/>
                  <a:ea typeface="微软雅黑" panose="020B0503020204020204" pitchFamily="34" charset="-122"/>
                </a:endParaRPr>
              </a:p>
              <a:p>
                <a:pPr algn="ctr" defTabSz="914103" eaLnBrk="1" hangingPunct="1">
                  <a:defRPr/>
                </a:pPr>
                <a:r>
                  <a:rPr kumimoji="1" lang="en-US" altLang="zh-CN" sz="2400" b="1" kern="0" dirty="0">
                    <a:solidFill>
                      <a:srgbClr val="FF0000"/>
                    </a:solidFill>
                    <a:latin typeface="微软雅黑" panose="020B0503020204020204" pitchFamily="34" charset="-122"/>
                    <a:ea typeface="微软雅黑" panose="020B0503020204020204" pitchFamily="34" charset="-122"/>
                  </a:rPr>
                  <a:t>1</a:t>
                </a:r>
                <a:r>
                  <a:rPr kumimoji="1" lang="zh-CN" altLang="en-US" sz="1600" b="1" kern="0" dirty="0">
                    <a:solidFill>
                      <a:prstClr val="black"/>
                    </a:solidFill>
                    <a:latin typeface="微软雅黑" panose="020B0503020204020204" pitchFamily="34" charset="-122"/>
                    <a:ea typeface="微软雅黑" panose="020B0503020204020204" pitchFamily="34" charset="-122"/>
                  </a:rPr>
                  <a:t>项</a:t>
                </a:r>
              </a:p>
            </p:txBody>
          </p:sp>
          <p:grpSp>
            <p:nvGrpSpPr>
              <p:cNvPr id="94" name="组合 93"/>
              <p:cNvGrpSpPr/>
              <p:nvPr/>
            </p:nvGrpSpPr>
            <p:grpSpPr>
              <a:xfrm>
                <a:off x="4919871" y="2403350"/>
                <a:ext cx="1587600" cy="1857392"/>
                <a:chOff x="132735" y="3489332"/>
                <a:chExt cx="3035911" cy="2476521"/>
              </a:xfrm>
            </p:grpSpPr>
            <p:sp>
              <p:nvSpPr>
                <p:cNvPr id="97" name="矩形 96"/>
                <p:cNvSpPr/>
                <p:nvPr/>
              </p:nvSpPr>
              <p:spPr>
                <a:xfrm>
                  <a:off x="132735" y="3489332"/>
                  <a:ext cx="3035911" cy="775189"/>
                </a:xfrm>
                <a:prstGeom prst="rect">
                  <a:avLst/>
                </a:prstGeom>
                <a:noFill/>
                <a:ln w="12700" cap="flat" cmpd="sng" algn="ctr">
                  <a:solidFill>
                    <a:sysClr val="windowText" lastClr="000000">
                      <a:lumMod val="50000"/>
                      <a:lumOff val="50000"/>
                    </a:sysClr>
                  </a:solidFill>
                  <a:prstDash val="dash"/>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kumimoji="1" lang="zh-CN" altLang="en-US" sz="1350" kern="0">
                    <a:solidFill>
                      <a:prstClr val="white"/>
                    </a:solidFill>
                    <a:latin typeface="微软雅黑" panose="020B0503020204020204" pitchFamily="34" charset="-122"/>
                    <a:ea typeface="微软雅黑" panose="020B0503020204020204" pitchFamily="34" charset="-122"/>
                  </a:endParaRPr>
                </a:p>
              </p:txBody>
            </p:sp>
            <p:sp>
              <p:nvSpPr>
                <p:cNvPr id="98" name="矩形 97"/>
                <p:cNvSpPr/>
                <p:nvPr/>
              </p:nvSpPr>
              <p:spPr>
                <a:xfrm>
                  <a:off x="132735" y="4264521"/>
                  <a:ext cx="3035911" cy="1701332"/>
                </a:xfrm>
                <a:prstGeom prst="rect">
                  <a:avLst/>
                </a:prstGeom>
                <a:noFill/>
                <a:ln w="12700" cap="flat" cmpd="sng" algn="ctr">
                  <a:solidFill>
                    <a:sysClr val="window" lastClr="FFFFFF">
                      <a:lumMod val="50000"/>
                    </a:sysClr>
                  </a:solidFill>
                  <a:prstDash val="dash"/>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kumimoji="1" lang="zh-CN" altLang="en-US" sz="1350" kern="0">
                    <a:solidFill>
                      <a:prstClr val="white"/>
                    </a:solidFill>
                    <a:latin typeface="微软雅黑" panose="020B0503020204020204" pitchFamily="34" charset="-122"/>
                    <a:ea typeface="微软雅黑" panose="020B0503020204020204" pitchFamily="34" charset="-122"/>
                  </a:endParaRPr>
                </a:p>
              </p:txBody>
            </p:sp>
          </p:grpSp>
          <p:sp>
            <p:nvSpPr>
              <p:cNvPr id="95" name="delivery_233715">
                <a:extLst>
                  <a:ext uri="{FF2B5EF4-FFF2-40B4-BE49-F238E27FC236}">
                    <a16:creationId xmlns:a16="http://schemas.microsoft.com/office/drawing/2014/main" id="{54405246-CCE2-4201-BBB1-D3F3EB6E740D}"/>
                  </a:ext>
                </a:extLst>
              </p:cNvPr>
              <p:cNvSpPr/>
              <p:nvPr/>
            </p:nvSpPr>
            <p:spPr>
              <a:xfrm>
                <a:off x="5005334" y="2464750"/>
                <a:ext cx="425104" cy="495969"/>
              </a:xfrm>
              <a:custGeom>
                <a:avLst/>
                <a:gdLst>
                  <a:gd name="T0" fmla="*/ 8686 w 10972"/>
                  <a:gd name="T1" fmla="*/ 1829 h 12800"/>
                  <a:gd name="T2" fmla="*/ 5577 w 10972"/>
                  <a:gd name="T3" fmla="*/ 914 h 12800"/>
                  <a:gd name="T4" fmla="*/ 2652 w 10972"/>
                  <a:gd name="T5" fmla="*/ 0 h 12800"/>
                  <a:gd name="T6" fmla="*/ 0 w 10972"/>
                  <a:gd name="T7" fmla="*/ 731 h 12800"/>
                  <a:gd name="T8" fmla="*/ 0 w 10972"/>
                  <a:gd name="T9" fmla="*/ 12343 h 12800"/>
                  <a:gd name="T10" fmla="*/ 457 w 10972"/>
                  <a:gd name="T11" fmla="*/ 12800 h 12800"/>
                  <a:gd name="T12" fmla="*/ 915 w 10972"/>
                  <a:gd name="T13" fmla="*/ 12343 h 12800"/>
                  <a:gd name="T14" fmla="*/ 915 w 10972"/>
                  <a:gd name="T15" fmla="*/ 7589 h 12800"/>
                  <a:gd name="T16" fmla="*/ 2652 w 10972"/>
                  <a:gd name="T17" fmla="*/ 7314 h 12800"/>
                  <a:gd name="T18" fmla="*/ 6126 w 10972"/>
                  <a:gd name="T19" fmla="*/ 8411 h 12800"/>
                  <a:gd name="T20" fmla="*/ 8686 w 10972"/>
                  <a:gd name="T21" fmla="*/ 9143 h 12800"/>
                  <a:gd name="T22" fmla="*/ 10972 w 10972"/>
                  <a:gd name="T23" fmla="*/ 8594 h 12800"/>
                  <a:gd name="T24" fmla="*/ 10972 w 10972"/>
                  <a:gd name="T25" fmla="*/ 1371 h 12800"/>
                  <a:gd name="T26" fmla="*/ 8686 w 10972"/>
                  <a:gd name="T27" fmla="*/ 1829 h 12800"/>
                  <a:gd name="T28" fmla="*/ 10057 w 10972"/>
                  <a:gd name="T29" fmla="*/ 8046 h 12800"/>
                  <a:gd name="T30" fmla="*/ 8686 w 10972"/>
                  <a:gd name="T31" fmla="*/ 8229 h 12800"/>
                  <a:gd name="T32" fmla="*/ 6675 w 10972"/>
                  <a:gd name="T33" fmla="*/ 7680 h 12800"/>
                  <a:gd name="T34" fmla="*/ 2652 w 10972"/>
                  <a:gd name="T35" fmla="*/ 6400 h 12800"/>
                  <a:gd name="T36" fmla="*/ 915 w 10972"/>
                  <a:gd name="T37" fmla="*/ 6674 h 12800"/>
                  <a:gd name="T38" fmla="*/ 915 w 10972"/>
                  <a:gd name="T39" fmla="*/ 1280 h 12800"/>
                  <a:gd name="T40" fmla="*/ 2652 w 10972"/>
                  <a:gd name="T41" fmla="*/ 914 h 12800"/>
                  <a:gd name="T42" fmla="*/ 5029 w 10972"/>
                  <a:gd name="T43" fmla="*/ 1646 h 12800"/>
                  <a:gd name="T44" fmla="*/ 8686 w 10972"/>
                  <a:gd name="T45" fmla="*/ 2743 h 12800"/>
                  <a:gd name="T46" fmla="*/ 10057 w 10972"/>
                  <a:gd name="T47" fmla="*/ 2651 h 12800"/>
                  <a:gd name="T48" fmla="*/ 10057 w 10972"/>
                  <a:gd name="T49" fmla="*/ 8046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72" h="12800">
                    <a:moveTo>
                      <a:pt x="8686" y="1829"/>
                    </a:moveTo>
                    <a:cubicBezTo>
                      <a:pt x="7406" y="1829"/>
                      <a:pt x="6400" y="1554"/>
                      <a:pt x="5577" y="914"/>
                    </a:cubicBezTo>
                    <a:cubicBezTo>
                      <a:pt x="4755" y="366"/>
                      <a:pt x="3932" y="0"/>
                      <a:pt x="2652" y="0"/>
                    </a:cubicBezTo>
                    <a:cubicBezTo>
                      <a:pt x="1463" y="0"/>
                      <a:pt x="549" y="366"/>
                      <a:pt x="0" y="731"/>
                    </a:cubicBezTo>
                    <a:lnTo>
                      <a:pt x="0" y="12343"/>
                    </a:lnTo>
                    <a:cubicBezTo>
                      <a:pt x="0" y="12617"/>
                      <a:pt x="183" y="12800"/>
                      <a:pt x="457" y="12800"/>
                    </a:cubicBezTo>
                    <a:cubicBezTo>
                      <a:pt x="732" y="12800"/>
                      <a:pt x="915" y="12617"/>
                      <a:pt x="915" y="12343"/>
                    </a:cubicBezTo>
                    <a:lnTo>
                      <a:pt x="915" y="7589"/>
                    </a:lnTo>
                    <a:cubicBezTo>
                      <a:pt x="1463" y="7406"/>
                      <a:pt x="2012" y="7314"/>
                      <a:pt x="2652" y="7314"/>
                    </a:cubicBezTo>
                    <a:cubicBezTo>
                      <a:pt x="4297" y="7314"/>
                      <a:pt x="5303" y="7863"/>
                      <a:pt x="6126" y="8411"/>
                    </a:cubicBezTo>
                    <a:cubicBezTo>
                      <a:pt x="6857" y="8960"/>
                      <a:pt x="7680" y="9143"/>
                      <a:pt x="8686" y="9143"/>
                    </a:cubicBezTo>
                    <a:cubicBezTo>
                      <a:pt x="9600" y="9143"/>
                      <a:pt x="10423" y="8960"/>
                      <a:pt x="10972" y="8594"/>
                    </a:cubicBezTo>
                    <a:lnTo>
                      <a:pt x="10972" y="1371"/>
                    </a:lnTo>
                    <a:cubicBezTo>
                      <a:pt x="10332" y="1646"/>
                      <a:pt x="9509" y="1829"/>
                      <a:pt x="8686" y="1829"/>
                    </a:cubicBezTo>
                    <a:close/>
                    <a:moveTo>
                      <a:pt x="10057" y="8046"/>
                    </a:moveTo>
                    <a:cubicBezTo>
                      <a:pt x="9692" y="8137"/>
                      <a:pt x="9235" y="8229"/>
                      <a:pt x="8686" y="8229"/>
                    </a:cubicBezTo>
                    <a:cubicBezTo>
                      <a:pt x="7863" y="8229"/>
                      <a:pt x="7223" y="8046"/>
                      <a:pt x="6675" y="7680"/>
                    </a:cubicBezTo>
                    <a:cubicBezTo>
                      <a:pt x="5760" y="7040"/>
                      <a:pt x="4572" y="6400"/>
                      <a:pt x="2652" y="6400"/>
                    </a:cubicBezTo>
                    <a:cubicBezTo>
                      <a:pt x="2103" y="6400"/>
                      <a:pt x="1463" y="6491"/>
                      <a:pt x="915" y="6674"/>
                    </a:cubicBezTo>
                    <a:lnTo>
                      <a:pt x="915" y="1280"/>
                    </a:lnTo>
                    <a:cubicBezTo>
                      <a:pt x="1280" y="1097"/>
                      <a:pt x="1920" y="914"/>
                      <a:pt x="2652" y="914"/>
                    </a:cubicBezTo>
                    <a:cubicBezTo>
                      <a:pt x="3657" y="914"/>
                      <a:pt x="4297" y="1189"/>
                      <a:pt x="5029" y="1646"/>
                    </a:cubicBezTo>
                    <a:cubicBezTo>
                      <a:pt x="6126" y="2377"/>
                      <a:pt x="7223" y="2743"/>
                      <a:pt x="8686" y="2743"/>
                    </a:cubicBezTo>
                    <a:cubicBezTo>
                      <a:pt x="9143" y="2743"/>
                      <a:pt x="9600" y="2743"/>
                      <a:pt x="10057" y="2651"/>
                    </a:cubicBezTo>
                    <a:lnTo>
                      <a:pt x="10057" y="8046"/>
                    </a:ln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6" name="文本框 77"/>
              <p:cNvSpPr txBox="1"/>
              <p:nvPr/>
            </p:nvSpPr>
            <p:spPr>
              <a:xfrm>
                <a:off x="4919870" y="2996061"/>
                <a:ext cx="1566850" cy="9446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630" indent="-214630">
                  <a:lnSpc>
                    <a:spcPct val="150000"/>
                  </a:lnSpc>
                  <a:buFont typeface="Arial" panose="020B0604020202020204" pitchFamily="34" charset="0"/>
                  <a:buChar char="•"/>
                  <a:defRPr/>
                </a:pPr>
                <a:r>
                  <a:rPr lang="zh-CN" altLang="en-US" sz="1200" dirty="0">
                    <a:solidFill>
                      <a:prstClr val="black"/>
                    </a:solidFill>
                    <a:latin typeface="微软雅黑" panose="020B0503020204020204" pitchFamily="34" charset="-122"/>
                    <a:ea typeface="微软雅黑" panose="020B0503020204020204" pitchFamily="34" charset="-122"/>
                  </a:rPr>
                  <a:t>项目启动：</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solidFill>
                      <a:prstClr val="black"/>
                    </a:solidFill>
                    <a:latin typeface="微软雅黑" panose="020B0503020204020204" pitchFamily="34" charset="-122"/>
                    <a:ea typeface="微软雅黑" panose="020B0503020204020204" pitchFamily="34" charset="-122"/>
                  </a:rPr>
                  <a:t>个</a:t>
                </a:r>
                <a:endParaRPr lang="en-US" altLang="zh-CN" sz="1200" dirty="0">
                  <a:solidFill>
                    <a:prstClr val="black"/>
                  </a:solidFill>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solidFill>
                      <a:prstClr val="black"/>
                    </a:solidFill>
                    <a:latin typeface="微软雅黑" panose="020B0503020204020204" pitchFamily="34" charset="-122"/>
                    <a:ea typeface="微软雅黑" panose="020B0503020204020204" pitchFamily="34" charset="-122"/>
                  </a:rPr>
                  <a:t>招采启动：</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solidFill>
                      <a:prstClr val="black"/>
                    </a:solidFill>
                    <a:latin typeface="微软雅黑" panose="020B0503020204020204" pitchFamily="34" charset="-122"/>
                    <a:ea typeface="微软雅黑" panose="020B0503020204020204" pitchFamily="34" charset="-122"/>
                  </a:rPr>
                  <a:t>个</a:t>
                </a:r>
                <a:endParaRPr lang="en-US" altLang="zh-CN" sz="1200" dirty="0">
                  <a:solidFill>
                    <a:prstClr val="black"/>
                  </a:solidFill>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solidFill>
                      <a:prstClr val="black"/>
                    </a:solidFill>
                    <a:latin typeface="微软雅黑" panose="020B0503020204020204" pitchFamily="34" charset="-122"/>
                    <a:ea typeface="微软雅黑" panose="020B0503020204020204" pitchFamily="34" charset="-122"/>
                  </a:rPr>
                  <a:t>招采完成：</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solidFill>
                      <a:prstClr val="black"/>
                    </a:solidFill>
                    <a:latin typeface="微软雅黑" panose="020B0503020204020204" pitchFamily="34" charset="-122"/>
                    <a:ea typeface="微软雅黑" panose="020B0503020204020204" pitchFamily="34" charset="-122"/>
                  </a:rPr>
                  <a:t>个</a:t>
                </a:r>
                <a:endParaRPr lang="en-US" altLang="zh-CN" sz="1200" dirty="0">
                  <a:solidFill>
                    <a:prstClr val="black"/>
                  </a:solidFill>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solidFill>
                      <a:prstClr val="black"/>
                    </a:solidFill>
                    <a:latin typeface="微软雅黑" panose="020B0503020204020204" pitchFamily="34" charset="-122"/>
                    <a:ea typeface="微软雅黑" panose="020B0503020204020204" pitchFamily="34" charset="-122"/>
                  </a:rPr>
                  <a:t>项目上线：</a:t>
                </a:r>
                <a:r>
                  <a:rPr lang="en-US" altLang="zh-CN" sz="1200" dirty="0">
                    <a:solidFill>
                      <a:srgbClr val="FF0000"/>
                    </a:solidFill>
                    <a:latin typeface="微软雅黑" panose="020B0503020204020204" pitchFamily="34" charset="-122"/>
                    <a:ea typeface="微软雅黑" panose="020B0503020204020204" pitchFamily="34" charset="-122"/>
                  </a:rPr>
                  <a:t>1</a:t>
                </a:r>
                <a:r>
                  <a:rPr lang="zh-CN" altLang="en-US" sz="1200" dirty="0">
                    <a:solidFill>
                      <a:prstClr val="black"/>
                    </a:solidFill>
                    <a:latin typeface="微软雅黑" panose="020B0503020204020204" pitchFamily="34" charset="-122"/>
                    <a:ea typeface="微软雅黑" panose="020B0503020204020204" pitchFamily="34" charset="-122"/>
                  </a:rPr>
                  <a:t>个</a:t>
                </a:r>
                <a:endParaRPr lang="en-US" altLang="zh-CN" sz="1200" dirty="0">
                  <a:solidFill>
                    <a:prstClr val="black"/>
                  </a:solidFill>
                  <a:latin typeface="微软雅黑" panose="020B0503020204020204" pitchFamily="34" charset="-122"/>
                  <a:ea typeface="微软雅黑" panose="020B0503020204020204" pitchFamily="34" charset="-122"/>
                </a:endParaRPr>
              </a:p>
              <a:p>
                <a:pPr>
                  <a:lnSpc>
                    <a:spcPct val="150000"/>
                  </a:lnSpc>
                  <a:defRPr/>
                </a:pPr>
                <a:endParaRPr kumimoji="1" lang="zh-CN" altLang="en-US" sz="900" dirty="0">
                  <a:latin typeface="微软雅黑" panose="020B0503020204020204" pitchFamily="34" charset="-122"/>
                  <a:ea typeface="微软雅黑" panose="020B0503020204020204" pitchFamily="34" charset="-122"/>
                </a:endParaRPr>
              </a:p>
            </p:txBody>
          </p:sp>
        </p:grpSp>
        <p:grpSp>
          <p:nvGrpSpPr>
            <p:cNvPr id="99" name="Group 68"/>
            <p:cNvGrpSpPr/>
            <p:nvPr/>
          </p:nvGrpSpPr>
          <p:grpSpPr>
            <a:xfrm>
              <a:off x="5133943" y="3230981"/>
              <a:ext cx="2026951" cy="2928597"/>
              <a:chOff x="2734730" y="3658795"/>
              <a:chExt cx="1848677" cy="2900488"/>
            </a:xfrm>
          </p:grpSpPr>
          <p:sp>
            <p:nvSpPr>
              <p:cNvPr id="100" name="文本框 46"/>
              <p:cNvSpPr txBox="1"/>
              <p:nvPr/>
            </p:nvSpPr>
            <p:spPr>
              <a:xfrm>
                <a:off x="3295139" y="3758797"/>
                <a:ext cx="1220183" cy="6336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03">
                  <a:defRPr/>
                </a:pPr>
                <a:r>
                  <a:rPr kumimoji="1" lang="zh-CN" altLang="en-US" sz="1600" b="1" kern="0" dirty="0" smtClean="0">
                    <a:solidFill>
                      <a:prstClr val="black"/>
                    </a:solidFill>
                    <a:latin typeface="微软雅黑" panose="020B0503020204020204" pitchFamily="34" charset="-122"/>
                    <a:ea typeface="微软雅黑" panose="020B0503020204020204" pitchFamily="34" charset="-122"/>
                  </a:rPr>
                  <a:t>项目变更情况</a:t>
                </a:r>
                <a:r>
                  <a:rPr kumimoji="1" lang="en-US" altLang="zh-CN" sz="2400" b="1" kern="0" dirty="0" smtClean="0">
                    <a:solidFill>
                      <a:srgbClr val="FF0000"/>
                    </a:solidFill>
                    <a:latin typeface="微软雅黑" panose="020B0503020204020204" pitchFamily="34" charset="-122"/>
                    <a:ea typeface="微软雅黑" panose="020B0503020204020204" pitchFamily="34" charset="-122"/>
                  </a:rPr>
                  <a:t>1</a:t>
                </a:r>
                <a:r>
                  <a:rPr kumimoji="1" lang="zh-CN" altLang="en-US" sz="1600" b="1" kern="0" dirty="0">
                    <a:solidFill>
                      <a:prstClr val="black"/>
                    </a:solidFill>
                    <a:latin typeface="微软雅黑" panose="020B0503020204020204" pitchFamily="34" charset="-122"/>
                    <a:ea typeface="微软雅黑" panose="020B0503020204020204" pitchFamily="34" charset="-122"/>
                  </a:rPr>
                  <a:t>个</a:t>
                </a:r>
              </a:p>
            </p:txBody>
          </p:sp>
          <p:grpSp>
            <p:nvGrpSpPr>
              <p:cNvPr id="101" name="组合 100"/>
              <p:cNvGrpSpPr/>
              <p:nvPr/>
            </p:nvGrpSpPr>
            <p:grpSpPr>
              <a:xfrm>
                <a:off x="2734730" y="3658795"/>
                <a:ext cx="1848677" cy="2742006"/>
                <a:chOff x="132733" y="3489332"/>
                <a:chExt cx="3035542" cy="2296824"/>
              </a:xfrm>
            </p:grpSpPr>
            <p:sp>
              <p:nvSpPr>
                <p:cNvPr id="104" name="矩形 103"/>
                <p:cNvSpPr/>
                <p:nvPr/>
              </p:nvSpPr>
              <p:spPr>
                <a:xfrm>
                  <a:off x="132735" y="3489332"/>
                  <a:ext cx="3035540" cy="719644"/>
                </a:xfrm>
                <a:prstGeom prst="rect">
                  <a:avLst/>
                </a:prstGeom>
                <a:noFill/>
                <a:ln w="12700" cap="flat" cmpd="sng" algn="ctr">
                  <a:solidFill>
                    <a:sysClr val="windowText" lastClr="000000">
                      <a:lumMod val="50000"/>
                      <a:lumOff val="50000"/>
                    </a:sysClr>
                  </a:solidFill>
                  <a:prstDash val="dash"/>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kumimoji="1" lang="zh-CN" altLang="en-US" sz="1350" kern="0">
                    <a:solidFill>
                      <a:prstClr val="white"/>
                    </a:solidFill>
                    <a:latin typeface="微软雅黑" panose="020B0503020204020204" pitchFamily="34" charset="-122"/>
                    <a:ea typeface="微软雅黑" panose="020B0503020204020204" pitchFamily="34" charset="-122"/>
                  </a:endParaRPr>
                </a:p>
              </p:txBody>
            </p:sp>
            <p:sp>
              <p:nvSpPr>
                <p:cNvPr id="105" name="矩形 104"/>
                <p:cNvSpPr/>
                <p:nvPr/>
              </p:nvSpPr>
              <p:spPr>
                <a:xfrm>
                  <a:off x="132733" y="4206200"/>
                  <a:ext cx="3035542" cy="1579956"/>
                </a:xfrm>
                <a:prstGeom prst="rect">
                  <a:avLst/>
                </a:prstGeom>
                <a:noFill/>
                <a:ln w="12700" cap="flat" cmpd="sng" algn="ctr">
                  <a:solidFill>
                    <a:sysClr val="window" lastClr="FFFFFF">
                      <a:lumMod val="50000"/>
                    </a:sysClr>
                  </a:solidFill>
                  <a:prstDash val="dash"/>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kumimoji="1" lang="zh-CN" altLang="en-US" sz="1350" kern="0">
                    <a:solidFill>
                      <a:prstClr val="white"/>
                    </a:solidFill>
                    <a:latin typeface="微软雅黑" panose="020B0503020204020204" pitchFamily="34" charset="-122"/>
                    <a:ea typeface="微软雅黑" panose="020B0503020204020204" pitchFamily="34" charset="-122"/>
                  </a:endParaRPr>
                </a:p>
              </p:txBody>
            </p:sp>
          </p:grpSp>
          <p:sp>
            <p:nvSpPr>
              <p:cNvPr id="102" name="文本框 77"/>
              <p:cNvSpPr txBox="1"/>
              <p:nvPr/>
            </p:nvSpPr>
            <p:spPr>
              <a:xfrm>
                <a:off x="2734730" y="4493110"/>
                <a:ext cx="1848677" cy="20661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630" indent="-214630">
                  <a:lnSpc>
                    <a:spcPct val="150000"/>
                  </a:lnSpc>
                  <a:buFont typeface="Arial" panose="020B0604020202020204" pitchFamily="34" charset="0"/>
                  <a:buChar char="•"/>
                  <a:defRPr/>
                </a:pPr>
                <a:r>
                  <a:rPr lang="zh-CN" altLang="en-US" sz="1200" dirty="0">
                    <a:solidFill>
                      <a:prstClr val="black"/>
                    </a:solidFill>
                    <a:latin typeface="微软雅黑" panose="020B0503020204020204" pitchFamily="34" charset="-122"/>
                    <a:ea typeface="微软雅黑" panose="020B0503020204020204" pitchFamily="34" charset="-122"/>
                  </a:rPr>
                  <a:t>公司</a:t>
                </a:r>
                <a:r>
                  <a:rPr lang="zh-CN" altLang="en-US" sz="1200" dirty="0" smtClean="0">
                    <a:solidFill>
                      <a:prstClr val="black"/>
                    </a:solidFill>
                    <a:latin typeface="微软雅黑" panose="020B0503020204020204" pitchFamily="34" charset="-122"/>
                    <a:ea typeface="微软雅黑" panose="020B0503020204020204" pitchFamily="34" charset="-122"/>
                  </a:rPr>
                  <a:t>治理</a:t>
                </a:r>
                <a:r>
                  <a:rPr lang="en-US" altLang="zh-CN" sz="1200" dirty="0" smtClean="0">
                    <a:solidFill>
                      <a:srgbClr val="FF0000"/>
                    </a:solidFill>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smtClean="0">
                    <a:latin typeface="微软雅黑" panose="020B0503020204020204" pitchFamily="34" charset="-122"/>
                    <a:ea typeface="微软雅黑" panose="020B0503020204020204" pitchFamily="34" charset="-122"/>
                  </a:rPr>
                  <a:t>数据应用</a:t>
                </a:r>
                <a:r>
                  <a:rPr lang="en-US" altLang="zh-CN" sz="1200" dirty="0" smtClean="0">
                    <a:solidFill>
                      <a:srgbClr val="FF0000"/>
                    </a:solidFill>
                    <a:latin typeface="微软雅黑" panose="020B0503020204020204" pitchFamily="34" charset="-122"/>
                    <a:ea typeface="微软雅黑" panose="020B0503020204020204" pitchFamily="34" charset="-122"/>
                  </a:rPr>
                  <a:t>0</a:t>
                </a:r>
                <a:r>
                  <a:rPr lang="zh-CN" altLang="en-US" sz="1200" dirty="0" smtClean="0">
                    <a:latin typeface="微软雅黑" panose="020B0503020204020204" pitchFamily="34" charset="-122"/>
                    <a:ea typeface="微软雅黑" panose="020B0503020204020204" pitchFamily="34" charset="-122"/>
                  </a:rPr>
                  <a:t>个</a:t>
                </a:r>
                <a:endParaRPr lang="en-US" altLang="zh-CN" sz="1200" dirty="0" smtClean="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smtClean="0">
                    <a:latin typeface="微软雅黑" panose="020B0503020204020204" pitchFamily="34" charset="-122"/>
                    <a:ea typeface="微软雅黑" panose="020B0503020204020204" pitchFamily="34" charset="-122"/>
                  </a:rPr>
                  <a:t>物资供应</a:t>
                </a:r>
                <a:r>
                  <a:rPr lang="en-US" altLang="zh-CN" sz="1200" dirty="0" smtClean="0">
                    <a:solidFill>
                      <a:srgbClr val="FF0000"/>
                    </a:solidFill>
                    <a:latin typeface="微软雅黑" panose="020B0503020204020204" pitchFamily="34" charset="-122"/>
                    <a:ea typeface="微软雅黑" panose="020B0503020204020204" pitchFamily="34" charset="-122"/>
                  </a:rPr>
                  <a:t>0</a:t>
                </a:r>
                <a:r>
                  <a:rPr lang="zh-CN" altLang="en-US" sz="1200" dirty="0" smtClean="0">
                    <a:latin typeface="微软雅黑" panose="020B0503020204020204" pitchFamily="34" charset="-122"/>
                    <a:ea typeface="微软雅黑" panose="020B0503020204020204" pitchFamily="34" charset="-122"/>
                  </a:rPr>
                  <a:t>个</a:t>
                </a:r>
                <a:endParaRPr lang="en-US" altLang="zh-CN" sz="1200" dirty="0" smtClean="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smtClean="0">
                    <a:latin typeface="微软雅黑" panose="020B0503020204020204" pitchFamily="34" charset="-122"/>
                    <a:ea typeface="微软雅黑" panose="020B0503020204020204" pitchFamily="34" charset="-122"/>
                  </a:rPr>
                  <a:t>销售物流</a:t>
                </a:r>
                <a:r>
                  <a:rPr lang="en-US" altLang="zh-CN" sz="1200" dirty="0" smtClean="0">
                    <a:solidFill>
                      <a:srgbClr val="FF0000"/>
                    </a:solidFill>
                    <a:latin typeface="微软雅黑" panose="020B0503020204020204" pitchFamily="34" charset="-122"/>
                    <a:ea typeface="微软雅黑" panose="020B0503020204020204" pitchFamily="34" charset="-122"/>
                  </a:rPr>
                  <a:t>0</a:t>
                </a:r>
                <a:r>
                  <a:rPr lang="zh-CN" altLang="en-US" sz="1200" dirty="0" smtClean="0">
                    <a:latin typeface="微软雅黑" panose="020B0503020204020204" pitchFamily="34" charset="-122"/>
                    <a:ea typeface="微软雅黑" panose="020B0503020204020204" pitchFamily="34" charset="-122"/>
                  </a:rPr>
                  <a:t>个</a:t>
                </a:r>
                <a:endParaRPr lang="en-US" altLang="zh-CN" sz="1200" dirty="0" smtClean="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smtClean="0">
                    <a:latin typeface="微软雅黑" panose="020B0503020204020204" pitchFamily="34" charset="-122"/>
                    <a:ea typeface="微软雅黑" panose="020B0503020204020204" pitchFamily="34" charset="-122"/>
                  </a:rPr>
                  <a:t>新业务</a:t>
                </a:r>
                <a:r>
                  <a:rPr lang="en-US" altLang="zh-CN" sz="1200" dirty="0" smtClean="0">
                    <a:solidFill>
                      <a:srgbClr val="FF0000"/>
                    </a:solidFill>
                    <a:latin typeface="微软雅黑" panose="020B0503020204020204" pitchFamily="34" charset="-122"/>
                    <a:ea typeface="微软雅黑" panose="020B0503020204020204" pitchFamily="34" charset="-122"/>
                  </a:rPr>
                  <a:t>0</a:t>
                </a:r>
                <a:r>
                  <a:rPr lang="zh-CN" altLang="en-US" sz="1200" dirty="0" smtClean="0">
                    <a:latin typeface="微软雅黑" panose="020B0503020204020204" pitchFamily="34" charset="-122"/>
                    <a:ea typeface="微软雅黑" panose="020B0503020204020204" pitchFamily="34" charset="-122"/>
                  </a:rPr>
                  <a:t>个</a:t>
                </a:r>
                <a:endParaRPr lang="en-US" altLang="zh-CN" sz="1200" dirty="0" smtClean="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smtClean="0">
                    <a:latin typeface="微软雅黑" panose="020B0503020204020204" pitchFamily="34" charset="-122"/>
                    <a:ea typeface="微软雅黑" panose="020B0503020204020204" pitchFamily="34" charset="-122"/>
                  </a:rPr>
                  <a:t>通用技术</a:t>
                </a:r>
                <a:r>
                  <a:rPr lang="en-US" altLang="zh-CN" sz="1200" dirty="0" smtClean="0">
                    <a:solidFill>
                      <a:srgbClr val="FF0000"/>
                    </a:solidFill>
                    <a:latin typeface="微软雅黑" panose="020B0503020204020204" pitchFamily="34" charset="-122"/>
                    <a:ea typeface="微软雅黑" panose="020B0503020204020204" pitchFamily="34" charset="-122"/>
                  </a:rPr>
                  <a:t>0</a:t>
                </a:r>
                <a:r>
                  <a:rPr lang="zh-CN" altLang="en-US" sz="1200" dirty="0" smtClean="0">
                    <a:latin typeface="微软雅黑" panose="020B0503020204020204" pitchFamily="34" charset="-122"/>
                    <a:ea typeface="微软雅黑" panose="020B0503020204020204" pitchFamily="34" charset="-122"/>
                  </a:rPr>
                  <a:t>个</a:t>
                </a:r>
                <a:endParaRPr lang="en-US" altLang="zh-CN" sz="1200" dirty="0" smtClean="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smtClean="0">
                    <a:latin typeface="微软雅黑" panose="020B0503020204020204" pitchFamily="34" charset="-122"/>
                    <a:ea typeface="微软雅黑" panose="020B0503020204020204" pitchFamily="34" charset="-122"/>
                  </a:rPr>
                  <a:t>基础技术</a:t>
                </a:r>
                <a:r>
                  <a:rPr lang="en-US" altLang="zh-CN" sz="1200" dirty="0" smtClean="0">
                    <a:solidFill>
                      <a:srgbClr val="FF0000"/>
                    </a:solidFill>
                    <a:latin typeface="微软雅黑" panose="020B0503020204020204" pitchFamily="34" charset="-122"/>
                    <a:ea typeface="微软雅黑" panose="020B0503020204020204" pitchFamily="34" charset="-122"/>
                  </a:rPr>
                  <a:t>0</a:t>
                </a:r>
                <a:r>
                  <a:rPr lang="zh-CN" altLang="en-US" sz="1200" dirty="0" smtClean="0">
                    <a:latin typeface="微软雅黑" panose="020B0503020204020204" pitchFamily="34" charset="-122"/>
                    <a:ea typeface="微软雅黑" panose="020B0503020204020204" pitchFamily="34" charset="-122"/>
                  </a:rPr>
                  <a:t>个</a:t>
                </a:r>
                <a:endParaRPr lang="en-US" altLang="zh-CN" sz="1200" dirty="0" smtClean="0">
                  <a:latin typeface="微软雅黑" panose="020B0503020204020204" pitchFamily="34" charset="-122"/>
                  <a:ea typeface="微软雅黑" panose="020B0503020204020204" pitchFamily="34" charset="-122"/>
                </a:endParaRPr>
              </a:p>
              <a:p>
                <a:pPr>
                  <a:lnSpc>
                    <a:spcPct val="150000"/>
                  </a:lnSpc>
                  <a:defRPr/>
                </a:pPr>
                <a:endParaRPr kumimoji="1" lang="zh-CN" altLang="en-US" sz="1200" dirty="0">
                  <a:latin typeface="微软雅黑" panose="020B0503020204020204" pitchFamily="34" charset="-122"/>
                  <a:ea typeface="微软雅黑" panose="020B0503020204020204" pitchFamily="34" charset="-122"/>
                </a:endParaRPr>
              </a:p>
            </p:txBody>
          </p:sp>
          <p:sp>
            <p:nvSpPr>
              <p:cNvPr id="103" name="iconfont-11121-5315866">
                <a:extLst>
                  <a:ext uri="{FF2B5EF4-FFF2-40B4-BE49-F238E27FC236}">
                    <a16:creationId xmlns:a16="http://schemas.microsoft.com/office/drawing/2014/main" id="{54405246-CCE2-4201-BBB1-D3F3EB6E740D}"/>
                  </a:ext>
                </a:extLst>
              </p:cNvPr>
              <p:cNvSpPr/>
              <p:nvPr/>
            </p:nvSpPr>
            <p:spPr>
              <a:xfrm>
                <a:off x="2827041" y="3843457"/>
                <a:ext cx="504000" cy="503750"/>
              </a:xfrm>
              <a:custGeom>
                <a:avLst/>
                <a:gdLst>
                  <a:gd name="T0" fmla="*/ 2801 w 12595"/>
                  <a:gd name="T1" fmla="*/ 3846 h 12591"/>
                  <a:gd name="T2" fmla="*/ 9444 w 12595"/>
                  <a:gd name="T3" fmla="*/ 3846 h 12591"/>
                  <a:gd name="T4" fmla="*/ 3150 w 12595"/>
                  <a:gd name="T5" fmla="*/ 5244 h 12591"/>
                  <a:gd name="T6" fmla="*/ 9094 w 12595"/>
                  <a:gd name="T7" fmla="*/ 5943 h 12591"/>
                  <a:gd name="T8" fmla="*/ 12289 w 12595"/>
                  <a:gd name="T9" fmla="*/ 9425 h 12591"/>
                  <a:gd name="T10" fmla="*/ 12093 w 12595"/>
                  <a:gd name="T11" fmla="*/ 8354 h 12591"/>
                  <a:gd name="T12" fmla="*/ 11173 w 12595"/>
                  <a:gd name="T13" fmla="*/ 7825 h 12591"/>
                  <a:gd name="T14" fmla="*/ 10213 w 12595"/>
                  <a:gd name="T15" fmla="*/ 7492 h 12591"/>
                  <a:gd name="T16" fmla="*/ 9291 w 12595"/>
                  <a:gd name="T17" fmla="*/ 7337 h 12591"/>
                  <a:gd name="T18" fmla="*/ 8634 w 12595"/>
                  <a:gd name="T19" fmla="*/ 8050 h 12591"/>
                  <a:gd name="T20" fmla="*/ 7788 w 12595"/>
                  <a:gd name="T21" fmla="*/ 8964 h 12591"/>
                  <a:gd name="T22" fmla="*/ 7341 w 12595"/>
                  <a:gd name="T23" fmla="*/ 9964 h 12591"/>
                  <a:gd name="T24" fmla="*/ 7788 w 12595"/>
                  <a:gd name="T25" fmla="*/ 10965 h 12591"/>
                  <a:gd name="T26" fmla="*/ 8634 w 12595"/>
                  <a:gd name="T27" fmla="*/ 11878 h 12591"/>
                  <a:gd name="T28" fmla="*/ 9291 w 12595"/>
                  <a:gd name="T29" fmla="*/ 12591 h 12591"/>
                  <a:gd name="T30" fmla="*/ 10213 w 12595"/>
                  <a:gd name="T31" fmla="*/ 12436 h 12591"/>
                  <a:gd name="T32" fmla="*/ 11173 w 12595"/>
                  <a:gd name="T33" fmla="*/ 12103 h 12591"/>
                  <a:gd name="T34" fmla="*/ 12093 w 12595"/>
                  <a:gd name="T35" fmla="*/ 11574 h 12591"/>
                  <a:gd name="T36" fmla="*/ 12289 w 12595"/>
                  <a:gd name="T37" fmla="*/ 10503 h 12591"/>
                  <a:gd name="T38" fmla="*/ 11742 w 12595"/>
                  <a:gd name="T39" fmla="*/ 10143 h 12591"/>
                  <a:gd name="T40" fmla="*/ 11518 w 12595"/>
                  <a:gd name="T41" fmla="*/ 11162 h 12591"/>
                  <a:gd name="T42" fmla="*/ 10657 w 12595"/>
                  <a:gd name="T43" fmla="*/ 11706 h 12591"/>
                  <a:gd name="T44" fmla="*/ 9968 w 12595"/>
                  <a:gd name="T45" fmla="*/ 11660 h 12591"/>
                  <a:gd name="T46" fmla="*/ 9280 w 12595"/>
                  <a:gd name="T47" fmla="*/ 11706 h 12591"/>
                  <a:gd name="T48" fmla="*/ 8419 w 12595"/>
                  <a:gd name="T49" fmla="*/ 11162 h 12591"/>
                  <a:gd name="T50" fmla="*/ 8195 w 12595"/>
                  <a:gd name="T51" fmla="*/ 10143 h 12591"/>
                  <a:gd name="T52" fmla="*/ 8446 w 12595"/>
                  <a:gd name="T53" fmla="*/ 9436 h 12591"/>
                  <a:gd name="T54" fmla="*/ 8613 w 12595"/>
                  <a:gd name="T55" fmla="*/ 8724 h 12591"/>
                  <a:gd name="T56" fmla="*/ 9379 w 12595"/>
                  <a:gd name="T57" fmla="*/ 8038 h 12591"/>
                  <a:gd name="T58" fmla="*/ 10396 w 12595"/>
                  <a:gd name="T59" fmla="*/ 8118 h 12591"/>
                  <a:gd name="T60" fmla="*/ 10902 w 12595"/>
                  <a:gd name="T61" fmla="*/ 8588 h 12591"/>
                  <a:gd name="T62" fmla="*/ 11496 w 12595"/>
                  <a:gd name="T63" fmla="*/ 8993 h 12591"/>
                  <a:gd name="T64" fmla="*/ 11888 w 12595"/>
                  <a:gd name="T65" fmla="*/ 9964 h 12591"/>
                  <a:gd name="T66" fmla="*/ 3150 w 12595"/>
                  <a:gd name="T67" fmla="*/ 11887 h 12591"/>
                  <a:gd name="T68" fmla="*/ 3150 w 12595"/>
                  <a:gd name="T69" fmla="*/ 699 h 12591"/>
                  <a:gd name="T70" fmla="*/ 11891 w 12595"/>
                  <a:gd name="T71" fmla="*/ 6643 h 12591"/>
                  <a:gd name="T72" fmla="*/ 12587 w 12595"/>
                  <a:gd name="T73" fmla="*/ 6594 h 12591"/>
                  <a:gd name="T74" fmla="*/ 2797 w 12595"/>
                  <a:gd name="T75" fmla="*/ 0 h 12591"/>
                  <a:gd name="T76" fmla="*/ 2797 w 12595"/>
                  <a:gd name="T77" fmla="*/ 12587 h 12591"/>
                  <a:gd name="T78" fmla="*/ 6996 w 12595"/>
                  <a:gd name="T79" fmla="*/ 11887 h 12591"/>
                  <a:gd name="T80" fmla="*/ 9968 w 12595"/>
                  <a:gd name="T81" fmla="*/ 11192 h 12591"/>
                  <a:gd name="T82" fmla="*/ 9968 w 12595"/>
                  <a:gd name="T83" fmla="*/ 10485 h 12591"/>
                  <a:gd name="T84" fmla="*/ 10490 w 12595"/>
                  <a:gd name="T85" fmla="*/ 9964 h 1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95" h="12591">
                    <a:moveTo>
                      <a:pt x="9094" y="3496"/>
                    </a:moveTo>
                    <a:lnTo>
                      <a:pt x="3150" y="3496"/>
                    </a:lnTo>
                    <a:cubicBezTo>
                      <a:pt x="2957" y="3496"/>
                      <a:pt x="2801" y="3652"/>
                      <a:pt x="2801" y="3846"/>
                    </a:cubicBezTo>
                    <a:cubicBezTo>
                      <a:pt x="2801" y="4039"/>
                      <a:pt x="2957" y="4195"/>
                      <a:pt x="3150" y="4195"/>
                    </a:cubicBezTo>
                    <a:lnTo>
                      <a:pt x="9094" y="4195"/>
                    </a:lnTo>
                    <a:cubicBezTo>
                      <a:pt x="9287" y="4195"/>
                      <a:pt x="9444" y="4039"/>
                      <a:pt x="9444" y="3846"/>
                    </a:cubicBezTo>
                    <a:cubicBezTo>
                      <a:pt x="9444" y="3652"/>
                      <a:pt x="9287" y="3496"/>
                      <a:pt x="9094" y="3496"/>
                    </a:cubicBezTo>
                    <a:close/>
                    <a:moveTo>
                      <a:pt x="9094" y="5244"/>
                    </a:moveTo>
                    <a:lnTo>
                      <a:pt x="3150" y="5244"/>
                    </a:lnTo>
                    <a:cubicBezTo>
                      <a:pt x="2957" y="5244"/>
                      <a:pt x="2801" y="5401"/>
                      <a:pt x="2801" y="5594"/>
                    </a:cubicBezTo>
                    <a:cubicBezTo>
                      <a:pt x="2801" y="5787"/>
                      <a:pt x="2957" y="5943"/>
                      <a:pt x="3150" y="5943"/>
                    </a:cubicBezTo>
                    <a:lnTo>
                      <a:pt x="9094" y="5943"/>
                    </a:lnTo>
                    <a:cubicBezTo>
                      <a:pt x="9287" y="5943"/>
                      <a:pt x="9444" y="5787"/>
                      <a:pt x="9444" y="5594"/>
                    </a:cubicBezTo>
                    <a:cubicBezTo>
                      <a:pt x="9444" y="5401"/>
                      <a:pt x="9287" y="5244"/>
                      <a:pt x="9094" y="5244"/>
                    </a:cubicBezTo>
                    <a:close/>
                    <a:moveTo>
                      <a:pt x="12289" y="9425"/>
                    </a:moveTo>
                    <a:cubicBezTo>
                      <a:pt x="12227" y="9364"/>
                      <a:pt x="12142" y="9279"/>
                      <a:pt x="12127" y="9233"/>
                    </a:cubicBezTo>
                    <a:cubicBezTo>
                      <a:pt x="12111" y="9180"/>
                      <a:pt x="12131" y="9060"/>
                      <a:pt x="12148" y="8964"/>
                    </a:cubicBezTo>
                    <a:cubicBezTo>
                      <a:pt x="12183" y="8764"/>
                      <a:pt x="12222" y="8539"/>
                      <a:pt x="12093" y="8354"/>
                    </a:cubicBezTo>
                    <a:cubicBezTo>
                      <a:pt x="11964" y="8168"/>
                      <a:pt x="11735" y="8136"/>
                      <a:pt x="11551" y="8111"/>
                    </a:cubicBezTo>
                    <a:cubicBezTo>
                      <a:pt x="11458" y="8098"/>
                      <a:pt x="11343" y="8082"/>
                      <a:pt x="11302" y="8050"/>
                    </a:cubicBezTo>
                    <a:cubicBezTo>
                      <a:pt x="11262" y="8020"/>
                      <a:pt x="11213" y="7912"/>
                      <a:pt x="11173" y="7825"/>
                    </a:cubicBezTo>
                    <a:cubicBezTo>
                      <a:pt x="11093" y="7650"/>
                      <a:pt x="10993" y="7431"/>
                      <a:pt x="10780" y="7359"/>
                    </a:cubicBezTo>
                    <a:cubicBezTo>
                      <a:pt x="10738" y="7345"/>
                      <a:pt x="10692" y="7337"/>
                      <a:pt x="10645" y="7337"/>
                    </a:cubicBezTo>
                    <a:cubicBezTo>
                      <a:pt x="10490" y="7337"/>
                      <a:pt x="10349" y="7416"/>
                      <a:pt x="10213" y="7492"/>
                    </a:cubicBezTo>
                    <a:cubicBezTo>
                      <a:pt x="10129" y="7540"/>
                      <a:pt x="10024" y="7598"/>
                      <a:pt x="9968" y="7598"/>
                    </a:cubicBezTo>
                    <a:cubicBezTo>
                      <a:pt x="9913" y="7598"/>
                      <a:pt x="9807" y="7540"/>
                      <a:pt x="9723" y="7492"/>
                    </a:cubicBezTo>
                    <a:cubicBezTo>
                      <a:pt x="9588" y="7416"/>
                      <a:pt x="9447" y="7337"/>
                      <a:pt x="9291" y="7337"/>
                    </a:cubicBezTo>
                    <a:cubicBezTo>
                      <a:pt x="9245" y="7337"/>
                      <a:pt x="9199" y="7345"/>
                      <a:pt x="9156" y="7359"/>
                    </a:cubicBezTo>
                    <a:cubicBezTo>
                      <a:pt x="8944" y="7431"/>
                      <a:pt x="8844" y="7650"/>
                      <a:pt x="8763" y="7825"/>
                    </a:cubicBezTo>
                    <a:cubicBezTo>
                      <a:pt x="8724" y="7912"/>
                      <a:pt x="8674" y="8020"/>
                      <a:pt x="8634" y="8050"/>
                    </a:cubicBezTo>
                    <a:cubicBezTo>
                      <a:pt x="8593" y="8082"/>
                      <a:pt x="8478" y="8098"/>
                      <a:pt x="8386" y="8111"/>
                    </a:cubicBezTo>
                    <a:cubicBezTo>
                      <a:pt x="8202" y="8136"/>
                      <a:pt x="7973" y="8168"/>
                      <a:pt x="7843" y="8354"/>
                    </a:cubicBezTo>
                    <a:cubicBezTo>
                      <a:pt x="7714" y="8539"/>
                      <a:pt x="7754" y="8764"/>
                      <a:pt x="7788" y="8964"/>
                    </a:cubicBezTo>
                    <a:cubicBezTo>
                      <a:pt x="7805" y="9060"/>
                      <a:pt x="7826" y="9180"/>
                      <a:pt x="7809" y="9233"/>
                    </a:cubicBezTo>
                    <a:cubicBezTo>
                      <a:pt x="7795" y="9279"/>
                      <a:pt x="7710" y="9364"/>
                      <a:pt x="7648" y="9425"/>
                    </a:cubicBezTo>
                    <a:cubicBezTo>
                      <a:pt x="7512" y="9560"/>
                      <a:pt x="7341" y="9728"/>
                      <a:pt x="7341" y="9964"/>
                    </a:cubicBezTo>
                    <a:cubicBezTo>
                      <a:pt x="7341" y="10200"/>
                      <a:pt x="7512" y="10368"/>
                      <a:pt x="7648" y="10503"/>
                    </a:cubicBezTo>
                    <a:cubicBezTo>
                      <a:pt x="7710" y="10565"/>
                      <a:pt x="7795" y="10649"/>
                      <a:pt x="7809" y="10696"/>
                    </a:cubicBezTo>
                    <a:cubicBezTo>
                      <a:pt x="7826" y="10748"/>
                      <a:pt x="7805" y="10868"/>
                      <a:pt x="7788" y="10965"/>
                    </a:cubicBezTo>
                    <a:cubicBezTo>
                      <a:pt x="7754" y="11164"/>
                      <a:pt x="7714" y="11389"/>
                      <a:pt x="7843" y="11574"/>
                    </a:cubicBezTo>
                    <a:cubicBezTo>
                      <a:pt x="7973" y="11760"/>
                      <a:pt x="8202" y="11792"/>
                      <a:pt x="8386" y="11818"/>
                    </a:cubicBezTo>
                    <a:cubicBezTo>
                      <a:pt x="8478" y="11831"/>
                      <a:pt x="8593" y="11847"/>
                      <a:pt x="8634" y="11878"/>
                    </a:cubicBezTo>
                    <a:cubicBezTo>
                      <a:pt x="8674" y="11908"/>
                      <a:pt x="8724" y="12016"/>
                      <a:pt x="8763" y="12103"/>
                    </a:cubicBezTo>
                    <a:cubicBezTo>
                      <a:pt x="8844" y="12279"/>
                      <a:pt x="8944" y="12497"/>
                      <a:pt x="9156" y="12569"/>
                    </a:cubicBezTo>
                    <a:cubicBezTo>
                      <a:pt x="9199" y="12583"/>
                      <a:pt x="9245" y="12591"/>
                      <a:pt x="9291" y="12591"/>
                    </a:cubicBezTo>
                    <a:cubicBezTo>
                      <a:pt x="9447" y="12591"/>
                      <a:pt x="9587" y="12512"/>
                      <a:pt x="9723" y="12436"/>
                    </a:cubicBezTo>
                    <a:cubicBezTo>
                      <a:pt x="9807" y="12389"/>
                      <a:pt x="9913" y="12330"/>
                      <a:pt x="9968" y="12330"/>
                    </a:cubicBezTo>
                    <a:cubicBezTo>
                      <a:pt x="10024" y="12330"/>
                      <a:pt x="10129" y="12389"/>
                      <a:pt x="10213" y="12436"/>
                    </a:cubicBezTo>
                    <a:cubicBezTo>
                      <a:pt x="10349" y="12512"/>
                      <a:pt x="10490" y="12591"/>
                      <a:pt x="10645" y="12591"/>
                    </a:cubicBezTo>
                    <a:cubicBezTo>
                      <a:pt x="10692" y="12591"/>
                      <a:pt x="10738" y="12583"/>
                      <a:pt x="10780" y="12569"/>
                    </a:cubicBezTo>
                    <a:cubicBezTo>
                      <a:pt x="10993" y="12497"/>
                      <a:pt x="11093" y="12279"/>
                      <a:pt x="11173" y="12103"/>
                    </a:cubicBezTo>
                    <a:cubicBezTo>
                      <a:pt x="11213" y="12016"/>
                      <a:pt x="11262" y="11908"/>
                      <a:pt x="11302" y="11878"/>
                    </a:cubicBezTo>
                    <a:cubicBezTo>
                      <a:pt x="11343" y="11847"/>
                      <a:pt x="11458" y="11831"/>
                      <a:pt x="11551" y="11818"/>
                    </a:cubicBezTo>
                    <a:cubicBezTo>
                      <a:pt x="11735" y="11792"/>
                      <a:pt x="11964" y="11760"/>
                      <a:pt x="12093" y="11574"/>
                    </a:cubicBezTo>
                    <a:cubicBezTo>
                      <a:pt x="12222" y="11389"/>
                      <a:pt x="12183" y="11164"/>
                      <a:pt x="12148" y="10965"/>
                    </a:cubicBezTo>
                    <a:cubicBezTo>
                      <a:pt x="12131" y="10868"/>
                      <a:pt x="12111" y="10748"/>
                      <a:pt x="12127" y="10696"/>
                    </a:cubicBezTo>
                    <a:cubicBezTo>
                      <a:pt x="12142" y="10649"/>
                      <a:pt x="12227" y="10565"/>
                      <a:pt x="12289" y="10503"/>
                    </a:cubicBezTo>
                    <a:cubicBezTo>
                      <a:pt x="12426" y="10368"/>
                      <a:pt x="12595" y="10200"/>
                      <a:pt x="12595" y="9964"/>
                    </a:cubicBezTo>
                    <a:cubicBezTo>
                      <a:pt x="12595" y="9728"/>
                      <a:pt x="12426" y="9560"/>
                      <a:pt x="12289" y="9425"/>
                    </a:cubicBezTo>
                    <a:close/>
                    <a:moveTo>
                      <a:pt x="11742" y="10143"/>
                    </a:moveTo>
                    <a:cubicBezTo>
                      <a:pt x="11620" y="10264"/>
                      <a:pt x="11531" y="10360"/>
                      <a:pt x="11489" y="10494"/>
                    </a:cubicBezTo>
                    <a:cubicBezTo>
                      <a:pt x="11448" y="10629"/>
                      <a:pt x="11466" y="10763"/>
                      <a:pt x="11496" y="10937"/>
                    </a:cubicBezTo>
                    <a:cubicBezTo>
                      <a:pt x="11507" y="11003"/>
                      <a:pt x="11528" y="11125"/>
                      <a:pt x="11518" y="11162"/>
                    </a:cubicBezTo>
                    <a:cubicBezTo>
                      <a:pt x="11484" y="11181"/>
                      <a:pt x="11380" y="11196"/>
                      <a:pt x="11324" y="11204"/>
                    </a:cubicBezTo>
                    <a:cubicBezTo>
                      <a:pt x="11185" y="11223"/>
                      <a:pt x="11028" y="11245"/>
                      <a:pt x="10902" y="11342"/>
                    </a:cubicBezTo>
                    <a:cubicBezTo>
                      <a:pt x="10781" y="11434"/>
                      <a:pt x="10718" y="11572"/>
                      <a:pt x="10657" y="11706"/>
                    </a:cubicBezTo>
                    <a:cubicBezTo>
                      <a:pt x="10632" y="11760"/>
                      <a:pt x="10589" y="11854"/>
                      <a:pt x="10558" y="11891"/>
                    </a:cubicBezTo>
                    <a:cubicBezTo>
                      <a:pt x="10519" y="11879"/>
                      <a:pt x="10444" y="11837"/>
                      <a:pt x="10395" y="11809"/>
                    </a:cubicBezTo>
                    <a:cubicBezTo>
                      <a:pt x="10270" y="11739"/>
                      <a:pt x="10129" y="11660"/>
                      <a:pt x="9968" y="11660"/>
                    </a:cubicBezTo>
                    <a:cubicBezTo>
                      <a:pt x="9807" y="11660"/>
                      <a:pt x="9666" y="11739"/>
                      <a:pt x="9540" y="11810"/>
                    </a:cubicBezTo>
                    <a:cubicBezTo>
                      <a:pt x="9493" y="11837"/>
                      <a:pt x="9418" y="11879"/>
                      <a:pt x="9379" y="11891"/>
                    </a:cubicBezTo>
                    <a:cubicBezTo>
                      <a:pt x="9347" y="11854"/>
                      <a:pt x="9304" y="11760"/>
                      <a:pt x="9280" y="11706"/>
                    </a:cubicBezTo>
                    <a:cubicBezTo>
                      <a:pt x="9219" y="11572"/>
                      <a:pt x="9155" y="11434"/>
                      <a:pt x="9034" y="11341"/>
                    </a:cubicBezTo>
                    <a:cubicBezTo>
                      <a:pt x="8909" y="11246"/>
                      <a:pt x="8753" y="11223"/>
                      <a:pt x="8613" y="11204"/>
                    </a:cubicBezTo>
                    <a:cubicBezTo>
                      <a:pt x="8557" y="11196"/>
                      <a:pt x="8454" y="11182"/>
                      <a:pt x="8419" y="11162"/>
                    </a:cubicBezTo>
                    <a:cubicBezTo>
                      <a:pt x="8409" y="11122"/>
                      <a:pt x="8429" y="11002"/>
                      <a:pt x="8441" y="10935"/>
                    </a:cubicBezTo>
                    <a:cubicBezTo>
                      <a:pt x="8471" y="10762"/>
                      <a:pt x="8489" y="10628"/>
                      <a:pt x="8446" y="10493"/>
                    </a:cubicBezTo>
                    <a:cubicBezTo>
                      <a:pt x="8406" y="10360"/>
                      <a:pt x="8316" y="10264"/>
                      <a:pt x="8195" y="10143"/>
                    </a:cubicBezTo>
                    <a:cubicBezTo>
                      <a:pt x="8155" y="10104"/>
                      <a:pt x="8048" y="9997"/>
                      <a:pt x="8048" y="9964"/>
                    </a:cubicBezTo>
                    <a:cubicBezTo>
                      <a:pt x="8048" y="9931"/>
                      <a:pt x="8155" y="9825"/>
                      <a:pt x="8195" y="9785"/>
                    </a:cubicBezTo>
                    <a:cubicBezTo>
                      <a:pt x="8313" y="9669"/>
                      <a:pt x="8406" y="9569"/>
                      <a:pt x="8446" y="9436"/>
                    </a:cubicBezTo>
                    <a:cubicBezTo>
                      <a:pt x="8489" y="9300"/>
                      <a:pt x="8471" y="9167"/>
                      <a:pt x="8441" y="8992"/>
                    </a:cubicBezTo>
                    <a:cubicBezTo>
                      <a:pt x="8429" y="8926"/>
                      <a:pt x="8408" y="8804"/>
                      <a:pt x="8418" y="8767"/>
                    </a:cubicBezTo>
                    <a:cubicBezTo>
                      <a:pt x="8453" y="8747"/>
                      <a:pt x="8556" y="8732"/>
                      <a:pt x="8613" y="8724"/>
                    </a:cubicBezTo>
                    <a:cubicBezTo>
                      <a:pt x="8752" y="8705"/>
                      <a:pt x="8909" y="8683"/>
                      <a:pt x="9034" y="8588"/>
                    </a:cubicBezTo>
                    <a:cubicBezTo>
                      <a:pt x="9155" y="8495"/>
                      <a:pt x="9218" y="8357"/>
                      <a:pt x="9280" y="8222"/>
                    </a:cubicBezTo>
                    <a:cubicBezTo>
                      <a:pt x="9304" y="8169"/>
                      <a:pt x="9347" y="8075"/>
                      <a:pt x="9379" y="8038"/>
                    </a:cubicBezTo>
                    <a:cubicBezTo>
                      <a:pt x="9418" y="8049"/>
                      <a:pt x="9493" y="8092"/>
                      <a:pt x="9540" y="8118"/>
                    </a:cubicBezTo>
                    <a:cubicBezTo>
                      <a:pt x="9665" y="8189"/>
                      <a:pt x="9806" y="8269"/>
                      <a:pt x="9968" y="8269"/>
                    </a:cubicBezTo>
                    <a:cubicBezTo>
                      <a:pt x="10130" y="8269"/>
                      <a:pt x="10271" y="8189"/>
                      <a:pt x="10396" y="8118"/>
                    </a:cubicBezTo>
                    <a:cubicBezTo>
                      <a:pt x="10444" y="8092"/>
                      <a:pt x="10519" y="8049"/>
                      <a:pt x="10558" y="8038"/>
                    </a:cubicBezTo>
                    <a:cubicBezTo>
                      <a:pt x="10589" y="8075"/>
                      <a:pt x="10632" y="8169"/>
                      <a:pt x="10657" y="8222"/>
                    </a:cubicBezTo>
                    <a:cubicBezTo>
                      <a:pt x="10718" y="8356"/>
                      <a:pt x="10781" y="8495"/>
                      <a:pt x="10902" y="8588"/>
                    </a:cubicBezTo>
                    <a:cubicBezTo>
                      <a:pt x="11028" y="8683"/>
                      <a:pt x="11185" y="8705"/>
                      <a:pt x="11323" y="8724"/>
                    </a:cubicBezTo>
                    <a:cubicBezTo>
                      <a:pt x="11379" y="8732"/>
                      <a:pt x="11483" y="8747"/>
                      <a:pt x="11517" y="8766"/>
                    </a:cubicBezTo>
                    <a:cubicBezTo>
                      <a:pt x="11528" y="8807"/>
                      <a:pt x="11507" y="8927"/>
                      <a:pt x="11496" y="8993"/>
                    </a:cubicBezTo>
                    <a:cubicBezTo>
                      <a:pt x="11466" y="9166"/>
                      <a:pt x="11447" y="9299"/>
                      <a:pt x="11489" y="9435"/>
                    </a:cubicBezTo>
                    <a:cubicBezTo>
                      <a:pt x="11531" y="9569"/>
                      <a:pt x="11624" y="9669"/>
                      <a:pt x="11742" y="9785"/>
                    </a:cubicBezTo>
                    <a:cubicBezTo>
                      <a:pt x="11782" y="9825"/>
                      <a:pt x="11888" y="9931"/>
                      <a:pt x="11888" y="9964"/>
                    </a:cubicBezTo>
                    <a:cubicBezTo>
                      <a:pt x="11888" y="9997"/>
                      <a:pt x="11782" y="10104"/>
                      <a:pt x="11742" y="10143"/>
                    </a:cubicBezTo>
                    <a:close/>
                    <a:moveTo>
                      <a:pt x="6996" y="11887"/>
                    </a:moveTo>
                    <a:lnTo>
                      <a:pt x="3150" y="11887"/>
                    </a:lnTo>
                    <a:cubicBezTo>
                      <a:pt x="1799" y="11887"/>
                      <a:pt x="703" y="10792"/>
                      <a:pt x="703" y="9440"/>
                    </a:cubicBezTo>
                    <a:lnTo>
                      <a:pt x="703" y="3146"/>
                    </a:lnTo>
                    <a:cubicBezTo>
                      <a:pt x="703" y="1795"/>
                      <a:pt x="1799" y="699"/>
                      <a:pt x="3150" y="699"/>
                    </a:cubicBezTo>
                    <a:lnTo>
                      <a:pt x="9444" y="699"/>
                    </a:lnTo>
                    <a:cubicBezTo>
                      <a:pt x="10795" y="699"/>
                      <a:pt x="11891" y="1795"/>
                      <a:pt x="11891" y="3146"/>
                    </a:cubicBezTo>
                    <a:lnTo>
                      <a:pt x="11891" y="6643"/>
                    </a:lnTo>
                    <a:cubicBezTo>
                      <a:pt x="11891" y="6836"/>
                      <a:pt x="12048" y="6992"/>
                      <a:pt x="12241" y="6992"/>
                    </a:cubicBezTo>
                    <a:cubicBezTo>
                      <a:pt x="12434" y="6992"/>
                      <a:pt x="12591" y="6836"/>
                      <a:pt x="12591" y="6643"/>
                    </a:cubicBezTo>
                    <a:cubicBezTo>
                      <a:pt x="12591" y="6626"/>
                      <a:pt x="12589" y="6610"/>
                      <a:pt x="12587" y="6594"/>
                    </a:cubicBezTo>
                    <a:lnTo>
                      <a:pt x="12587" y="2797"/>
                    </a:lnTo>
                    <a:cubicBezTo>
                      <a:pt x="12587" y="1252"/>
                      <a:pt x="11335" y="0"/>
                      <a:pt x="9790" y="0"/>
                    </a:cubicBezTo>
                    <a:lnTo>
                      <a:pt x="2797" y="0"/>
                    </a:lnTo>
                    <a:cubicBezTo>
                      <a:pt x="1252" y="0"/>
                      <a:pt x="0" y="1252"/>
                      <a:pt x="0" y="2797"/>
                    </a:cubicBezTo>
                    <a:lnTo>
                      <a:pt x="0" y="9789"/>
                    </a:lnTo>
                    <a:cubicBezTo>
                      <a:pt x="0" y="11334"/>
                      <a:pt x="1252" y="12587"/>
                      <a:pt x="2797" y="12587"/>
                    </a:cubicBezTo>
                    <a:lnTo>
                      <a:pt x="6996" y="12587"/>
                    </a:lnTo>
                    <a:cubicBezTo>
                      <a:pt x="7189" y="12587"/>
                      <a:pt x="7346" y="12430"/>
                      <a:pt x="7346" y="12237"/>
                    </a:cubicBezTo>
                    <a:cubicBezTo>
                      <a:pt x="7346" y="12044"/>
                      <a:pt x="7189" y="11887"/>
                      <a:pt x="6996" y="11887"/>
                    </a:cubicBezTo>
                    <a:close/>
                    <a:moveTo>
                      <a:pt x="9968" y="8736"/>
                    </a:moveTo>
                    <a:cubicBezTo>
                      <a:pt x="9290" y="8736"/>
                      <a:pt x="8740" y="9286"/>
                      <a:pt x="8740" y="9964"/>
                    </a:cubicBezTo>
                    <a:cubicBezTo>
                      <a:pt x="8740" y="10642"/>
                      <a:pt x="9290" y="11192"/>
                      <a:pt x="9968" y="11192"/>
                    </a:cubicBezTo>
                    <a:cubicBezTo>
                      <a:pt x="10647" y="11192"/>
                      <a:pt x="11196" y="10642"/>
                      <a:pt x="11196" y="9964"/>
                    </a:cubicBezTo>
                    <a:cubicBezTo>
                      <a:pt x="11196" y="9286"/>
                      <a:pt x="10647" y="8736"/>
                      <a:pt x="9968" y="8736"/>
                    </a:cubicBezTo>
                    <a:close/>
                    <a:moveTo>
                      <a:pt x="9968" y="10485"/>
                    </a:moveTo>
                    <a:cubicBezTo>
                      <a:pt x="9680" y="10485"/>
                      <a:pt x="9447" y="10252"/>
                      <a:pt x="9447" y="9964"/>
                    </a:cubicBezTo>
                    <a:cubicBezTo>
                      <a:pt x="9447" y="9676"/>
                      <a:pt x="9680" y="9443"/>
                      <a:pt x="9968" y="9443"/>
                    </a:cubicBezTo>
                    <a:cubicBezTo>
                      <a:pt x="10256" y="9443"/>
                      <a:pt x="10490" y="9676"/>
                      <a:pt x="10490" y="9964"/>
                    </a:cubicBezTo>
                    <a:cubicBezTo>
                      <a:pt x="10490" y="10252"/>
                      <a:pt x="10256" y="10485"/>
                      <a:pt x="9968" y="10485"/>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graphicFrame>
        <p:nvGraphicFramePr>
          <p:cNvPr id="106" name="内容占位符 3"/>
          <p:cNvGraphicFramePr>
            <a:graphicFrameLocks/>
          </p:cNvGraphicFramePr>
          <p:nvPr>
            <p:extLst>
              <p:ext uri="{D42A27DB-BD31-4B8C-83A1-F6EECF244321}">
                <p14:modId xmlns:p14="http://schemas.microsoft.com/office/powerpoint/2010/main" val="2543377013"/>
              </p:ext>
            </p:extLst>
          </p:nvPr>
        </p:nvGraphicFramePr>
        <p:xfrm>
          <a:off x="-3" y="-1"/>
          <a:ext cx="12192003" cy="26379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78280883"/>
                    </a:ext>
                  </a:extLst>
                </a:gridCol>
                <a:gridCol w="1111445">
                  <a:extLst>
                    <a:ext uri="{9D8B030D-6E8A-4147-A177-3AD203B41FA5}">
                      <a16:colId xmlns:a16="http://schemas.microsoft.com/office/drawing/2014/main" val="3909982801"/>
                    </a:ext>
                  </a:extLst>
                </a:gridCol>
                <a:gridCol w="1080655">
                  <a:extLst>
                    <a:ext uri="{9D8B030D-6E8A-4147-A177-3AD203B41FA5}">
                      <a16:colId xmlns:a16="http://schemas.microsoft.com/office/drawing/2014/main" val="347916799"/>
                    </a:ext>
                  </a:extLst>
                </a:gridCol>
                <a:gridCol w="1154545">
                  <a:extLst>
                    <a:ext uri="{9D8B030D-6E8A-4147-A177-3AD203B41FA5}">
                      <a16:colId xmlns:a16="http://schemas.microsoft.com/office/drawing/2014/main" val="3776238161"/>
                    </a:ext>
                  </a:extLst>
                </a:gridCol>
                <a:gridCol w="2072023">
                  <a:extLst>
                    <a:ext uri="{9D8B030D-6E8A-4147-A177-3AD203B41FA5}">
                      <a16:colId xmlns:a16="http://schemas.microsoft.com/office/drawing/2014/main" val="4067383585"/>
                    </a:ext>
                  </a:extLst>
                </a:gridCol>
                <a:gridCol w="1354667">
                  <a:extLst>
                    <a:ext uri="{9D8B030D-6E8A-4147-A177-3AD203B41FA5}">
                      <a16:colId xmlns:a16="http://schemas.microsoft.com/office/drawing/2014/main" val="3460875559"/>
                    </a:ext>
                  </a:extLst>
                </a:gridCol>
                <a:gridCol w="1354667">
                  <a:extLst>
                    <a:ext uri="{9D8B030D-6E8A-4147-A177-3AD203B41FA5}">
                      <a16:colId xmlns:a16="http://schemas.microsoft.com/office/drawing/2014/main" val="3453932771"/>
                    </a:ext>
                  </a:extLst>
                </a:gridCol>
                <a:gridCol w="1354667">
                  <a:extLst>
                    <a:ext uri="{9D8B030D-6E8A-4147-A177-3AD203B41FA5}">
                      <a16:colId xmlns:a16="http://schemas.microsoft.com/office/drawing/2014/main" val="198927357"/>
                    </a:ext>
                  </a:extLst>
                </a:gridCol>
                <a:gridCol w="1354667">
                  <a:extLst>
                    <a:ext uri="{9D8B030D-6E8A-4147-A177-3AD203B41FA5}">
                      <a16:colId xmlns:a16="http://schemas.microsoft.com/office/drawing/2014/main" val="658219652"/>
                    </a:ext>
                  </a:extLst>
                </a:gridCol>
              </a:tblGrid>
              <a:tr h="263796">
                <a:tc>
                  <a:txBody>
                    <a:bodyPr/>
                    <a:lstStyle/>
                    <a:p>
                      <a:pPr algn="ctr"/>
                      <a:r>
                        <a:rPr lang="zh-CN" altLang="en-US" sz="1200" dirty="0" smtClean="0">
                          <a:latin typeface="微软雅黑" panose="020B0503020204020204" pitchFamily="34" charset="-122"/>
                          <a:ea typeface="微软雅黑" panose="020B0503020204020204" pitchFamily="34" charset="-122"/>
                        </a:rPr>
                        <a:t>月度管理事项</a:t>
                      </a:r>
                      <a:endParaRPr lang="zh-CN" altLang="en-US" sz="1200" dirty="0">
                        <a:latin typeface="微软雅黑" panose="020B0503020204020204" pitchFamily="34" charset="-122"/>
                        <a:ea typeface="微软雅黑" panose="020B0503020204020204" pitchFamily="3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本月事项概述</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项目里程碑</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项目变更情况</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l"/>
                      <a:r>
                        <a:rPr lang="en-US" altLang="zh-CN"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b="0" kern="1200" baseline="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存在风险及问题</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538824"/>
                  </a:ext>
                </a:extLst>
              </a:tr>
            </a:tbl>
          </a:graphicData>
        </a:graphic>
      </p:graphicFrame>
    </p:spTree>
    <p:custDataLst>
      <p:tags r:id="rId1"/>
    </p:custDataLst>
    <p:extLst>
      <p:ext uri="{BB962C8B-B14F-4D97-AF65-F5344CB8AC3E}">
        <p14:creationId xmlns:p14="http://schemas.microsoft.com/office/powerpoint/2010/main" val="2692813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1" name="标题 2"/>
          <p:cNvSpPr>
            <a:spLocks noGrp="1"/>
          </p:cNvSpPr>
          <p:nvPr>
            <p:ph type="title"/>
          </p:nvPr>
        </p:nvSpPr>
        <p:spPr/>
        <p:txBody>
          <a:bodyPr vert="horz" lIns="121822" tIns="60908" rIns="121822" bIns="60908" rtlCol="0" anchor="ctr">
            <a:normAutofit/>
          </a:bodyPr>
          <a:lstStyle/>
          <a:p>
            <a:r>
              <a:rPr lang="zh-CN" altLang="en-US" sz="2666" dirty="0" smtClean="0">
                <a:cs typeface="+mn-ea"/>
                <a:sym typeface="+mn-lt"/>
              </a:rPr>
              <a:t>本月事项</a:t>
            </a:r>
            <a:r>
              <a:rPr lang="en-US" altLang="zh-CN" sz="2666" dirty="0" smtClean="0">
                <a:cs typeface="+mn-ea"/>
                <a:sym typeface="+mn-lt"/>
              </a:rPr>
              <a:t>-</a:t>
            </a:r>
            <a:r>
              <a:rPr lang="zh-CN" altLang="en-US" sz="2666" dirty="0" smtClean="0">
                <a:cs typeface="+mn-ea"/>
                <a:sym typeface="+mn-lt"/>
              </a:rPr>
              <a:t>项目</a:t>
            </a:r>
            <a:r>
              <a:rPr lang="zh-CN" altLang="en-US" sz="2666" dirty="0">
                <a:cs typeface="+mn-ea"/>
                <a:sym typeface="+mn-lt"/>
              </a:rPr>
              <a:t>里程碑统计</a:t>
            </a:r>
          </a:p>
        </p:txBody>
      </p:sp>
      <p:sp>
        <p:nvSpPr>
          <p:cNvPr id="8" name="矩形 7"/>
          <p:cNvSpPr/>
          <p:nvPr/>
        </p:nvSpPr>
        <p:spPr>
          <a:xfrm>
            <a:off x="431645" y="1125456"/>
            <a:ext cx="11343454" cy="779459"/>
          </a:xfrm>
          <a:prstGeom prst="rect">
            <a:avLst/>
          </a:prstGeom>
        </p:spPr>
        <p:txBody>
          <a:bodyPr vert="horz" lIns="121822" tIns="60908" rIns="121822" bIns="60908" rtlCol="0">
            <a:noAutofit/>
          </a:bodyPr>
          <a:lstStyle/>
          <a:p>
            <a:pPr marL="359716" indent="-359716" defTabSz="913256">
              <a:spcBef>
                <a:spcPts val="1000"/>
              </a:spcBef>
              <a:buClr>
                <a:srgbClr val="FF9900"/>
              </a:buClr>
              <a:buFont typeface="Wingdings" panose="05000000000000000000" pitchFamily="2" charset="2"/>
              <a:buChar char="n"/>
            </a:pPr>
            <a:r>
              <a:rPr lang="en-US" altLang="zh-CN" sz="2133" dirty="0">
                <a:latin typeface="+mn-ea"/>
                <a:cs typeface="+mn-ea"/>
                <a:sym typeface="+mn-lt"/>
              </a:rPr>
              <a:t>5</a:t>
            </a:r>
            <a:r>
              <a:rPr lang="zh-CN" altLang="en-US" sz="2133" dirty="0" smtClean="0">
                <a:latin typeface="+mn-ea"/>
                <a:cs typeface="+mn-ea"/>
                <a:sym typeface="+mn-lt"/>
              </a:rPr>
              <a:t>月</a:t>
            </a:r>
            <a:r>
              <a:rPr lang="zh-CN" altLang="en-US" sz="2133" dirty="0" smtClean="0">
                <a:latin typeface="+mn-ea"/>
                <a:cs typeface="+mn-ea"/>
                <a:sym typeface="微软雅黑" panose="020B0503020204020204" charset="-122"/>
              </a:rPr>
              <a:t>里程碑共</a:t>
            </a:r>
            <a:r>
              <a:rPr lang="en-US" altLang="zh-CN" sz="2133" dirty="0" smtClean="0">
                <a:solidFill>
                  <a:srgbClr val="FF0000"/>
                </a:solidFill>
                <a:latin typeface="+mn-ea"/>
                <a:cs typeface="+mn-ea"/>
                <a:sym typeface="微软雅黑" panose="020B0503020204020204" charset="-122"/>
              </a:rPr>
              <a:t>1</a:t>
            </a:r>
            <a:r>
              <a:rPr lang="zh-CN" altLang="en-US" sz="2133" dirty="0" smtClean="0">
                <a:latin typeface="+mn-ea"/>
                <a:cs typeface="+mn-ea"/>
                <a:sym typeface="微软雅黑" panose="020B0503020204020204" charset="-122"/>
              </a:rPr>
              <a:t>项</a:t>
            </a:r>
            <a:r>
              <a:rPr lang="zh-CN" altLang="en-US" sz="2133" dirty="0" smtClean="0">
                <a:latin typeface="+mn-ea"/>
                <a:cs typeface="+mn-ea"/>
                <a:sym typeface="Wingdings" panose="05000000000000000000" pitchFamily="2" charset="2"/>
              </a:rPr>
              <a:t>：</a:t>
            </a:r>
            <a:endParaRPr lang="en-US" altLang="zh-CN" sz="2133" dirty="0">
              <a:latin typeface="+mn-ea"/>
              <a:cs typeface="+mn-ea"/>
              <a:sym typeface="+mn-lt"/>
            </a:endParaRPr>
          </a:p>
        </p:txBody>
      </p:sp>
      <p:graphicFrame>
        <p:nvGraphicFramePr>
          <p:cNvPr id="3" name="表格 2"/>
          <p:cNvGraphicFramePr>
            <a:graphicFrameLocks noGrp="1"/>
          </p:cNvGraphicFramePr>
          <p:nvPr>
            <p:extLst>
              <p:ext uri="{D42A27DB-BD31-4B8C-83A1-F6EECF244321}">
                <p14:modId xmlns:p14="http://schemas.microsoft.com/office/powerpoint/2010/main" val="2096161096"/>
              </p:ext>
            </p:extLst>
          </p:nvPr>
        </p:nvGraphicFramePr>
        <p:xfrm>
          <a:off x="431645" y="1705651"/>
          <a:ext cx="11328003" cy="4431912"/>
        </p:xfrm>
        <a:graphic>
          <a:graphicData uri="http://schemas.openxmlformats.org/drawingml/2006/table">
            <a:tbl>
              <a:tblPr firstRow="1" bandRow="1">
                <a:tableStyleId>{5C22544A-7EE6-4342-B048-85BDC9FD1C3A}</a:tableStyleId>
              </a:tblPr>
              <a:tblGrid>
                <a:gridCol w="828641">
                  <a:extLst>
                    <a:ext uri="{9D8B030D-6E8A-4147-A177-3AD203B41FA5}">
                      <a16:colId xmlns:a16="http://schemas.microsoft.com/office/drawing/2014/main" val="3206723381"/>
                    </a:ext>
                  </a:extLst>
                </a:gridCol>
                <a:gridCol w="1374568">
                  <a:extLst>
                    <a:ext uri="{9D8B030D-6E8A-4147-A177-3AD203B41FA5}">
                      <a16:colId xmlns:a16="http://schemas.microsoft.com/office/drawing/2014/main" val="2321815731"/>
                    </a:ext>
                  </a:extLst>
                </a:gridCol>
                <a:gridCol w="1784015">
                  <a:extLst>
                    <a:ext uri="{9D8B030D-6E8A-4147-A177-3AD203B41FA5}">
                      <a16:colId xmlns:a16="http://schemas.microsoft.com/office/drawing/2014/main" val="3137966684"/>
                    </a:ext>
                  </a:extLst>
                </a:gridCol>
                <a:gridCol w="994368">
                  <a:extLst>
                    <a:ext uri="{9D8B030D-6E8A-4147-A177-3AD203B41FA5}">
                      <a16:colId xmlns:a16="http://schemas.microsoft.com/office/drawing/2014/main" val="3536420781"/>
                    </a:ext>
                  </a:extLst>
                </a:gridCol>
                <a:gridCol w="965122">
                  <a:extLst>
                    <a:ext uri="{9D8B030D-6E8A-4147-A177-3AD203B41FA5}">
                      <a16:colId xmlns:a16="http://schemas.microsoft.com/office/drawing/2014/main" val="2705307818"/>
                    </a:ext>
                  </a:extLst>
                </a:gridCol>
                <a:gridCol w="1101605">
                  <a:extLst>
                    <a:ext uri="{9D8B030D-6E8A-4147-A177-3AD203B41FA5}">
                      <a16:colId xmlns:a16="http://schemas.microsoft.com/office/drawing/2014/main" val="72088940"/>
                    </a:ext>
                  </a:extLst>
                </a:gridCol>
                <a:gridCol w="1920496">
                  <a:extLst>
                    <a:ext uri="{9D8B030D-6E8A-4147-A177-3AD203B41FA5}">
                      <a16:colId xmlns:a16="http://schemas.microsoft.com/office/drawing/2014/main" val="1220240557"/>
                    </a:ext>
                  </a:extLst>
                </a:gridCol>
                <a:gridCol w="2359188">
                  <a:extLst>
                    <a:ext uri="{9D8B030D-6E8A-4147-A177-3AD203B41FA5}">
                      <a16:colId xmlns:a16="http://schemas.microsoft.com/office/drawing/2014/main" val="984390984"/>
                    </a:ext>
                  </a:extLst>
                </a:gridCol>
              </a:tblGrid>
              <a:tr h="459240">
                <a:tc>
                  <a:txBody>
                    <a:bodyPr/>
                    <a:lstStyle/>
                    <a:p>
                      <a:pPr algn="ctr" fontAlgn="ctr" latinLnBrk="0"/>
                      <a:r>
                        <a:rPr lang="en-US" altLang="zh-CN" sz="1200" dirty="0">
                          <a:effectLst/>
                        </a:rPr>
                        <a:t>#</a:t>
                      </a:r>
                      <a:endParaRPr lang="en-US" altLang="zh-CN" sz="1200" b="1"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ctr" fontAlgn="ctr" latinLnBrk="0"/>
                      <a:r>
                        <a:rPr lang="zh-CN" altLang="en-US" sz="1200" dirty="0">
                          <a:effectLst/>
                        </a:rPr>
                        <a:t>领域</a:t>
                      </a:r>
                      <a:endParaRPr lang="zh-CN" altLang="en-US" sz="1200" b="1"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ctr" fontAlgn="ctr" latinLnBrk="0"/>
                      <a:r>
                        <a:rPr lang="zh-CN" altLang="en-US" sz="1200" dirty="0">
                          <a:effectLst/>
                        </a:rPr>
                        <a:t>项目名称</a:t>
                      </a:r>
                      <a:endParaRPr lang="zh-CN" altLang="en-US" sz="1200" b="1"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ctr" fontAlgn="ctr" latinLnBrk="0"/>
                      <a:r>
                        <a:rPr lang="zh-CN" altLang="en-US" sz="1200" dirty="0">
                          <a:effectLst/>
                        </a:rPr>
                        <a:t>负责人</a:t>
                      </a:r>
                      <a:endParaRPr lang="zh-CN" altLang="en-US" sz="1200" b="1"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ctr" fontAlgn="ctr" latinLnBrk="0"/>
                      <a:r>
                        <a:rPr lang="zh-CN" altLang="en-US" sz="1200">
                          <a:effectLst/>
                        </a:rPr>
                        <a:t>里程碑</a:t>
                      </a:r>
                      <a:endParaRPr lang="zh-CN" altLang="en-US" sz="1200" b="1" i="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ctr" fontAlgn="ctr" latinLnBrk="0"/>
                      <a:r>
                        <a:rPr lang="zh-CN" altLang="en-US" sz="1200">
                          <a:effectLst/>
                        </a:rPr>
                        <a:t>里程碑时间</a:t>
                      </a:r>
                      <a:endParaRPr lang="zh-CN" altLang="en-US" sz="1200" b="1" i="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ctr" fontAlgn="ctr" latinLnBrk="0"/>
                      <a:r>
                        <a:rPr lang="zh-CN" altLang="en-US" sz="1200">
                          <a:effectLst/>
                        </a:rPr>
                        <a:t>交付件</a:t>
                      </a:r>
                      <a:endParaRPr lang="zh-CN" altLang="en-US" sz="1200" b="1" i="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ctr" fontAlgn="ctr" latinLnBrk="0"/>
                      <a:r>
                        <a:rPr lang="zh-CN" altLang="en-US" sz="1200" dirty="0">
                          <a:effectLst/>
                        </a:rPr>
                        <a:t>备注</a:t>
                      </a:r>
                      <a:endParaRPr lang="zh-CN" altLang="en-US" sz="1200" b="1" i="0" dirty="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992077030"/>
                  </a:ext>
                </a:extLst>
              </a:tr>
              <a:tr h="428532">
                <a:tc>
                  <a:txBody>
                    <a:bodyPr/>
                    <a:lstStyle/>
                    <a:p>
                      <a:pPr algn="ctr" fontAlgn="ctr" latinLnBrk="0"/>
                      <a:r>
                        <a:rPr lang="en-US" altLang="zh-CN" sz="1100">
                          <a:effectLst/>
                        </a:rPr>
                        <a:t>1</a:t>
                      </a:r>
                      <a:endParaRPr lang="en-US" altLang="zh-CN" sz="1100" b="0" i="0">
                        <a:effectLst/>
                        <a:latin typeface="宋体" panose="02010600030101010101" pitchFamily="2" charset="-122"/>
                        <a:ea typeface="宋体" panose="02010600030101010101" pitchFamily="2" charset="-122"/>
                      </a:endParaRPr>
                    </a:p>
                  </a:txBody>
                  <a:tcPr marL="90061" marR="90061" marT="45030" marB="45030" anchor="ctr"/>
                </a:tc>
                <a:tc rowSpan="2">
                  <a:txBody>
                    <a:bodyPr/>
                    <a:lstStyle/>
                    <a:p>
                      <a:pPr algn="ctr" fontAlgn="ctr" latinLnBrk="0"/>
                      <a:r>
                        <a:rPr lang="zh-CN" altLang="en-US" sz="1100" dirty="0">
                          <a:effectLst/>
                        </a:rPr>
                        <a:t>公司治理</a:t>
                      </a:r>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r>
                        <a:rPr lang="zh-CN" altLang="en-US" sz="1100" dirty="0">
                          <a:effectLst/>
                        </a:rPr>
                        <a:t>报账收款工作台项目</a:t>
                      </a:r>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r>
                        <a:rPr lang="zh-CN" altLang="en-US" sz="1100" dirty="0">
                          <a:effectLst/>
                        </a:rPr>
                        <a:t>符芳恺</a:t>
                      </a:r>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r>
                        <a:rPr lang="zh-CN" altLang="en-US" sz="1100" dirty="0">
                          <a:effectLst/>
                        </a:rPr>
                        <a:t>项目上线</a:t>
                      </a:r>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ctr" fontAlgn="ctr" latinLnBrk="0"/>
                      <a:r>
                        <a:rPr lang="en-US" altLang="zh-CN" sz="1100" dirty="0">
                          <a:effectLst/>
                        </a:rPr>
                        <a:t>2022.5.19</a:t>
                      </a:r>
                      <a:endParaRPr lang="en-US" altLang="zh-CN"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r>
                        <a:rPr lang="zh-CN" altLang="en-US" sz="1100" dirty="0">
                          <a:effectLst/>
                        </a:rPr>
                        <a:t>上线切换方案、上线公告</a:t>
                      </a:r>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3669989455"/>
                  </a:ext>
                </a:extLst>
              </a:tr>
              <a:tr h="428532">
                <a:tc>
                  <a:txBody>
                    <a:bodyPr/>
                    <a:lstStyle/>
                    <a:p>
                      <a:pPr algn="ctr" fontAlgn="ctr" latinLnBrk="0"/>
                      <a:r>
                        <a:rPr lang="en-US" altLang="zh-CN" sz="1100">
                          <a:effectLst/>
                        </a:rPr>
                        <a:t>2</a:t>
                      </a:r>
                      <a:endParaRPr lang="en-US" altLang="zh-CN" sz="1100" b="0" i="0">
                        <a:effectLst/>
                        <a:latin typeface="宋体" panose="02010600030101010101" pitchFamily="2" charset="-122"/>
                        <a:ea typeface="宋体" panose="02010600030101010101" pitchFamily="2" charset="-122"/>
                      </a:endParaRPr>
                    </a:p>
                  </a:txBody>
                  <a:tcPr marL="90061" marR="90061" marT="45030" marB="45030" anchor="ctr"/>
                </a:tc>
                <a:tc vMerge="1">
                  <a:txBody>
                    <a:bodyPr/>
                    <a:lstStyle/>
                    <a:p>
                      <a:endParaRPr lang="zh-CN" altLang="en-US"/>
                    </a:p>
                  </a:txBody>
                  <a:tcPr/>
                </a:tc>
                <a:tc>
                  <a:txBody>
                    <a:bodyPr/>
                    <a:lstStyle/>
                    <a:p>
                      <a:endParaRPr lang="zh-CN" altLang="en-US" dirty="0"/>
                    </a:p>
                  </a:txBody>
                  <a:tcPr marL="90061" marR="90061" marT="45030" marB="45030" anchor="ctr"/>
                </a:tc>
                <a:tc>
                  <a:txBody>
                    <a:bodyPr/>
                    <a:lstStyle/>
                    <a:p>
                      <a:endParaRPr lang="zh-CN" altLang="en-US"/>
                    </a:p>
                  </a:txBody>
                  <a:tcPr marL="90061" marR="90061" marT="45030" marB="45030" anchor="ctr"/>
                </a:tc>
                <a:tc>
                  <a:txBody>
                    <a:bodyPr/>
                    <a:lstStyle/>
                    <a:p>
                      <a:endParaRPr lang="zh-CN" altLang="en-US"/>
                    </a:p>
                  </a:txBody>
                  <a:tcPr marL="90061" marR="90061" marT="45030" marB="45030" anchor="ctr"/>
                </a:tc>
                <a:tc>
                  <a:txBody>
                    <a:bodyPr/>
                    <a:lstStyle/>
                    <a:p>
                      <a:endParaRPr lang="zh-CN" altLang="en-US"/>
                    </a:p>
                  </a:txBody>
                  <a:tcPr marL="90061" marR="90061" marT="45030" marB="45030" anchor="ctr"/>
                </a:tc>
                <a:tc>
                  <a:txBody>
                    <a:bodyPr/>
                    <a:lstStyle/>
                    <a:p>
                      <a:endParaRPr lang="zh-CN" altLang="en-US" dirty="0"/>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29963559"/>
                  </a:ext>
                </a:extLst>
              </a:tr>
              <a:tr h="259634">
                <a:tc>
                  <a:txBody>
                    <a:bodyPr/>
                    <a:lstStyle/>
                    <a:p>
                      <a:pPr algn="ctr" fontAlgn="ctr" latinLnBrk="0"/>
                      <a:r>
                        <a:rPr lang="en-US" altLang="zh-CN" sz="1100">
                          <a:effectLst/>
                        </a:rPr>
                        <a:t>3</a:t>
                      </a:r>
                      <a:endParaRPr lang="en-US" altLang="zh-CN" sz="1100" b="0" i="0">
                        <a:effectLst/>
                        <a:latin typeface="宋体" panose="02010600030101010101" pitchFamily="2" charset="-122"/>
                        <a:ea typeface="宋体" panose="02010600030101010101" pitchFamily="2" charset="-122"/>
                      </a:endParaRPr>
                    </a:p>
                  </a:txBody>
                  <a:tcPr marL="90061" marR="90061" marT="45030" marB="45030" anchor="ctr"/>
                </a:tc>
                <a:tc rowSpan="2">
                  <a:txBody>
                    <a:bodyPr/>
                    <a:lstStyle/>
                    <a:p>
                      <a:pPr algn="ctr" fontAlgn="ctr" latinLnBrk="0"/>
                      <a:r>
                        <a:rPr lang="zh-CN" altLang="en-US" sz="1100">
                          <a:effectLst/>
                        </a:rPr>
                        <a:t>数据应用</a:t>
                      </a:r>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ct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1654635527"/>
                  </a:ext>
                </a:extLst>
              </a:tr>
              <a:tr h="259634">
                <a:tc>
                  <a:txBody>
                    <a:bodyPr/>
                    <a:lstStyle/>
                    <a:p>
                      <a:pPr algn="ctr" fontAlgn="ctr" latinLnBrk="0"/>
                      <a:r>
                        <a:rPr lang="en-US" altLang="zh-CN" sz="1100">
                          <a:effectLst/>
                        </a:rPr>
                        <a:t>4</a:t>
                      </a:r>
                      <a:endParaRPr lang="en-US" altLang="zh-CN" sz="1100" b="0" i="0">
                        <a:effectLst/>
                        <a:latin typeface="宋体" panose="02010600030101010101" pitchFamily="2" charset="-122"/>
                        <a:ea typeface="宋体" panose="02010600030101010101" pitchFamily="2" charset="-122"/>
                      </a:endParaRPr>
                    </a:p>
                  </a:txBody>
                  <a:tcPr marL="90061" marR="90061" marT="45030" marB="45030" anchor="ctr"/>
                </a:tc>
                <a:tc vMerge="1">
                  <a:txBody>
                    <a:bodyPr/>
                    <a:lstStyle/>
                    <a:p>
                      <a:endParaRPr lang="zh-CN" altLang="en-US"/>
                    </a:p>
                  </a:txBody>
                  <a:tcP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494458271"/>
                  </a:ext>
                </a:extLst>
              </a:tr>
              <a:tr h="259634">
                <a:tc>
                  <a:txBody>
                    <a:bodyPr/>
                    <a:lstStyle/>
                    <a:p>
                      <a:pPr algn="ctr" fontAlgn="ctr" latinLnBrk="0"/>
                      <a:r>
                        <a:rPr lang="en-US" altLang="zh-CN" sz="1100">
                          <a:effectLst/>
                        </a:rPr>
                        <a:t>5</a:t>
                      </a:r>
                      <a:endParaRPr lang="en-US" altLang="zh-CN" sz="1100" b="0" i="0">
                        <a:effectLst/>
                        <a:latin typeface="宋体" panose="02010600030101010101" pitchFamily="2" charset="-122"/>
                        <a:ea typeface="宋体" panose="02010600030101010101" pitchFamily="2" charset="-122"/>
                      </a:endParaRPr>
                    </a:p>
                  </a:txBody>
                  <a:tcPr marL="90061" marR="90061" marT="45030" marB="45030" anchor="ctr"/>
                </a:tc>
                <a:tc rowSpan="2">
                  <a:txBody>
                    <a:bodyPr/>
                    <a:lstStyle/>
                    <a:p>
                      <a:pPr algn="ctr" fontAlgn="ctr" latinLnBrk="0"/>
                      <a:r>
                        <a:rPr lang="zh-CN" altLang="en-US" sz="1100" dirty="0">
                          <a:effectLst/>
                        </a:rPr>
                        <a:t>物资供应与生产</a:t>
                      </a:r>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3268403699"/>
                  </a:ext>
                </a:extLst>
              </a:tr>
              <a:tr h="259634">
                <a:tc>
                  <a:txBody>
                    <a:bodyPr/>
                    <a:lstStyle/>
                    <a:p>
                      <a:pPr algn="ctr" fontAlgn="ctr" latinLnBrk="0"/>
                      <a:r>
                        <a:rPr lang="en-US" altLang="zh-CN" sz="1100">
                          <a:effectLst/>
                        </a:rPr>
                        <a:t>6</a:t>
                      </a:r>
                      <a:endParaRPr lang="en-US" altLang="zh-CN" sz="1100" b="0" i="0">
                        <a:effectLst/>
                        <a:latin typeface="宋体" panose="02010600030101010101" pitchFamily="2" charset="-122"/>
                        <a:ea typeface="宋体" panose="02010600030101010101" pitchFamily="2" charset="-122"/>
                      </a:endParaRPr>
                    </a:p>
                  </a:txBody>
                  <a:tcPr marL="90061" marR="90061" marT="45030" marB="45030" anchor="ctr"/>
                </a:tc>
                <a:tc vMerge="1">
                  <a:txBody>
                    <a:bodyPr/>
                    <a:lstStyle/>
                    <a:p>
                      <a:endParaRPr lang="zh-CN" altLang="en-US"/>
                    </a:p>
                  </a:txBody>
                  <a:tcP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1833233276"/>
                  </a:ext>
                </a:extLst>
              </a:tr>
              <a:tr h="259634">
                <a:tc>
                  <a:txBody>
                    <a:bodyPr/>
                    <a:lstStyle/>
                    <a:p>
                      <a:pPr algn="ctr" fontAlgn="ctr" latinLnBrk="0"/>
                      <a:r>
                        <a:rPr lang="en-US" altLang="zh-CN" sz="1100">
                          <a:effectLst/>
                        </a:rPr>
                        <a:t>7</a:t>
                      </a:r>
                      <a:endParaRPr lang="en-US" altLang="zh-CN" sz="1100" b="0" i="0">
                        <a:effectLst/>
                        <a:latin typeface="宋体" panose="02010600030101010101" pitchFamily="2" charset="-122"/>
                        <a:ea typeface="宋体" panose="02010600030101010101" pitchFamily="2" charset="-122"/>
                      </a:endParaRPr>
                    </a:p>
                  </a:txBody>
                  <a:tcPr marL="90061" marR="90061" marT="45030" marB="45030" anchor="ctr"/>
                </a:tc>
                <a:tc rowSpan="2">
                  <a:txBody>
                    <a:bodyPr/>
                    <a:lstStyle/>
                    <a:p>
                      <a:pPr algn="ctr" fontAlgn="ctr" latinLnBrk="0"/>
                      <a:r>
                        <a:rPr lang="zh-CN" altLang="en-US" sz="1100">
                          <a:effectLst/>
                        </a:rPr>
                        <a:t>销售物流</a:t>
                      </a:r>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807481565"/>
                  </a:ext>
                </a:extLst>
              </a:tr>
              <a:tr h="259634">
                <a:tc>
                  <a:txBody>
                    <a:bodyPr/>
                    <a:lstStyle/>
                    <a:p>
                      <a:pPr algn="ctr" fontAlgn="ctr" latinLnBrk="0"/>
                      <a:r>
                        <a:rPr lang="en-US" altLang="zh-CN" sz="1100">
                          <a:effectLst/>
                        </a:rPr>
                        <a:t>8</a:t>
                      </a:r>
                      <a:endParaRPr lang="en-US" altLang="zh-CN" sz="1100" b="0" i="0">
                        <a:effectLst/>
                        <a:latin typeface="宋体" panose="02010600030101010101" pitchFamily="2" charset="-122"/>
                        <a:ea typeface="宋体" panose="02010600030101010101" pitchFamily="2" charset="-122"/>
                      </a:endParaRPr>
                    </a:p>
                  </a:txBody>
                  <a:tcPr marL="90061" marR="90061" marT="45030" marB="45030" anchor="ctr"/>
                </a:tc>
                <a:tc vMerge="1">
                  <a:txBody>
                    <a:bodyPr/>
                    <a:lstStyle/>
                    <a:p>
                      <a:endParaRPr lang="zh-CN" altLang="en-US"/>
                    </a:p>
                  </a:txBody>
                  <a:tcP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3917957069"/>
                  </a:ext>
                </a:extLst>
              </a:tr>
              <a:tr h="259634">
                <a:tc>
                  <a:txBody>
                    <a:bodyPr/>
                    <a:lstStyle/>
                    <a:p>
                      <a:pPr algn="ctr" fontAlgn="ctr" latinLnBrk="0"/>
                      <a:r>
                        <a:rPr lang="en-US" altLang="zh-CN" sz="1100">
                          <a:effectLst/>
                        </a:rPr>
                        <a:t>9</a:t>
                      </a:r>
                      <a:endParaRPr lang="en-US" altLang="zh-CN" sz="1100" b="0" i="0">
                        <a:effectLst/>
                        <a:latin typeface="宋体" panose="02010600030101010101" pitchFamily="2" charset="-122"/>
                        <a:ea typeface="宋体" panose="02010600030101010101" pitchFamily="2" charset="-122"/>
                      </a:endParaRPr>
                    </a:p>
                  </a:txBody>
                  <a:tcPr marL="90061" marR="90061" marT="45030" marB="45030" anchor="ctr"/>
                </a:tc>
                <a:tc rowSpan="2">
                  <a:txBody>
                    <a:bodyPr/>
                    <a:lstStyle/>
                    <a:p>
                      <a:pPr algn="ctr" fontAlgn="ctr" latinLnBrk="0"/>
                      <a:r>
                        <a:rPr lang="zh-CN" altLang="en-US" sz="1100">
                          <a:effectLst/>
                        </a:rPr>
                        <a:t>新业务</a:t>
                      </a:r>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564854661"/>
                  </a:ext>
                </a:extLst>
              </a:tr>
              <a:tr h="259634">
                <a:tc>
                  <a:txBody>
                    <a:bodyPr/>
                    <a:lstStyle/>
                    <a:p>
                      <a:pPr algn="ctr" fontAlgn="ctr" latinLnBrk="0"/>
                      <a:r>
                        <a:rPr lang="en-US" altLang="zh-CN" sz="1100">
                          <a:effectLst/>
                        </a:rPr>
                        <a:t>10</a:t>
                      </a:r>
                      <a:endParaRPr lang="en-US" altLang="zh-CN" sz="1100" b="0" i="0">
                        <a:effectLst/>
                        <a:latin typeface="宋体" panose="02010600030101010101" pitchFamily="2" charset="-122"/>
                        <a:ea typeface="宋体" panose="02010600030101010101" pitchFamily="2" charset="-122"/>
                      </a:endParaRPr>
                    </a:p>
                  </a:txBody>
                  <a:tcPr marL="90061" marR="90061" marT="45030" marB="45030" anchor="ctr"/>
                </a:tc>
                <a:tc vMerge="1">
                  <a:txBody>
                    <a:bodyPr/>
                    <a:lstStyle/>
                    <a:p>
                      <a:endParaRPr lang="zh-CN" altLang="en-US"/>
                    </a:p>
                  </a:txBody>
                  <a:tcP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3794295150"/>
                  </a:ext>
                </a:extLst>
              </a:tr>
              <a:tr h="259634">
                <a:tc>
                  <a:txBody>
                    <a:bodyPr/>
                    <a:lstStyle/>
                    <a:p>
                      <a:pPr algn="ctr" fontAlgn="ctr" latinLnBrk="0"/>
                      <a:r>
                        <a:rPr lang="en-US" altLang="zh-CN" sz="1100">
                          <a:effectLst/>
                        </a:rPr>
                        <a:t>11</a:t>
                      </a:r>
                      <a:endParaRPr lang="en-US" altLang="zh-CN" sz="1100" b="0" i="0">
                        <a:effectLst/>
                        <a:latin typeface="宋体" panose="02010600030101010101" pitchFamily="2" charset="-122"/>
                        <a:ea typeface="宋体" panose="02010600030101010101" pitchFamily="2" charset="-122"/>
                      </a:endParaRPr>
                    </a:p>
                  </a:txBody>
                  <a:tcPr marL="90061" marR="90061" marT="45030" marB="45030" anchor="ctr"/>
                </a:tc>
                <a:tc rowSpan="2">
                  <a:txBody>
                    <a:bodyPr/>
                    <a:lstStyle/>
                    <a:p>
                      <a:pPr algn="ctr" fontAlgn="ctr" latinLnBrk="0"/>
                      <a:r>
                        <a:rPr lang="zh-CN" altLang="en-US" sz="1100">
                          <a:effectLst/>
                        </a:rPr>
                        <a:t>通用技术</a:t>
                      </a:r>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1549219895"/>
                  </a:ext>
                </a:extLst>
              </a:tr>
              <a:tr h="259634">
                <a:tc>
                  <a:txBody>
                    <a:bodyPr/>
                    <a:lstStyle/>
                    <a:p>
                      <a:pPr algn="ctr" fontAlgn="ctr" latinLnBrk="0"/>
                      <a:r>
                        <a:rPr lang="en-US" altLang="zh-CN" sz="1100">
                          <a:effectLst/>
                        </a:rPr>
                        <a:t>12</a:t>
                      </a:r>
                      <a:endParaRPr lang="en-US" altLang="zh-CN" sz="1100" b="0" i="0">
                        <a:effectLst/>
                        <a:latin typeface="宋体" panose="02010600030101010101" pitchFamily="2" charset="-122"/>
                        <a:ea typeface="宋体" panose="02010600030101010101" pitchFamily="2" charset="-122"/>
                      </a:endParaRPr>
                    </a:p>
                  </a:txBody>
                  <a:tcPr marL="90061" marR="90061" marT="45030" marB="45030" anchor="ctr"/>
                </a:tc>
                <a:tc vMerge="1">
                  <a:txBody>
                    <a:bodyPr/>
                    <a:lstStyle/>
                    <a:p>
                      <a:endParaRPr lang="zh-CN" altLang="en-US"/>
                    </a:p>
                  </a:txBody>
                  <a:tcP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fontAlgn="ctr" latinLnBrk="0"/>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3986109131"/>
                  </a:ext>
                </a:extLst>
              </a:tr>
              <a:tr h="259634">
                <a:tc>
                  <a:txBody>
                    <a:bodyPr/>
                    <a:lstStyle/>
                    <a:p>
                      <a:pPr algn="ctr" fontAlgn="ctr" latinLnBrk="0"/>
                      <a:r>
                        <a:rPr lang="en-US" altLang="zh-CN" sz="1100">
                          <a:effectLst/>
                        </a:rPr>
                        <a:t>13</a:t>
                      </a:r>
                      <a:endParaRPr lang="en-US" altLang="zh-CN" sz="1100" b="0" i="0">
                        <a:effectLst/>
                        <a:latin typeface="宋体" panose="02010600030101010101" pitchFamily="2" charset="-122"/>
                        <a:ea typeface="宋体" panose="02010600030101010101" pitchFamily="2" charset="-122"/>
                      </a:endParaRPr>
                    </a:p>
                  </a:txBody>
                  <a:tcPr marL="90061" marR="90061" marT="45030" marB="45030" anchor="ctr"/>
                </a:tc>
                <a:tc rowSpan="2">
                  <a:txBody>
                    <a:bodyPr/>
                    <a:lstStyle/>
                    <a:p>
                      <a:pPr algn="ctr" fontAlgn="ctr"/>
                      <a:r>
                        <a:rPr lang="zh-CN" altLang="en-US" sz="1100">
                          <a:effectLst/>
                        </a:rPr>
                        <a:t>基础设施</a:t>
                      </a:r>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3161031334"/>
                  </a:ext>
                </a:extLst>
              </a:tr>
              <a:tr h="259634">
                <a:tc>
                  <a:txBody>
                    <a:bodyPr/>
                    <a:lstStyle/>
                    <a:p>
                      <a:pPr algn="ctr" fontAlgn="ctr" latinLnBrk="0"/>
                      <a:r>
                        <a:rPr lang="en-US" altLang="zh-CN" sz="1100">
                          <a:effectLst/>
                        </a:rPr>
                        <a:t>14</a:t>
                      </a:r>
                      <a:endParaRPr lang="en-US" altLang="zh-CN" sz="1100" b="0" i="0">
                        <a:effectLst/>
                        <a:latin typeface="宋体" panose="02010600030101010101" pitchFamily="2" charset="-122"/>
                        <a:ea typeface="宋体" panose="02010600030101010101" pitchFamily="2" charset="-122"/>
                      </a:endParaRPr>
                    </a:p>
                  </a:txBody>
                  <a:tcPr marL="90061" marR="90061" marT="45030" marB="45030" anchor="ctr"/>
                </a:tc>
                <a:tc vMerge="1">
                  <a:txBody>
                    <a:bodyPr/>
                    <a:lstStyle/>
                    <a:p>
                      <a:endParaRPr lang="zh-CN" altLang="en-US"/>
                    </a:p>
                  </a:txBody>
                  <a:tcP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90061" marR="90061" marT="45030" marB="45030"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90061" marR="90061" marT="45030" marB="45030" anchor="ctr"/>
                </a:tc>
                <a:extLst>
                  <a:ext uri="{0D108BD9-81ED-4DB2-BD59-A6C34878D82A}">
                    <a16:rowId xmlns:a16="http://schemas.microsoft.com/office/drawing/2014/main" val="1482429794"/>
                  </a:ext>
                </a:extLst>
              </a:tr>
            </a:tbl>
          </a:graphicData>
        </a:graphic>
      </p:graphicFrame>
      <p:graphicFrame>
        <p:nvGraphicFramePr>
          <p:cNvPr id="6" name="内容占位符 3"/>
          <p:cNvGraphicFramePr>
            <a:graphicFrameLocks/>
          </p:cNvGraphicFramePr>
          <p:nvPr>
            <p:extLst>
              <p:ext uri="{D42A27DB-BD31-4B8C-83A1-F6EECF244321}">
                <p14:modId xmlns:p14="http://schemas.microsoft.com/office/powerpoint/2010/main" val="4118118413"/>
              </p:ext>
            </p:extLst>
          </p:nvPr>
        </p:nvGraphicFramePr>
        <p:xfrm>
          <a:off x="-3" y="-1"/>
          <a:ext cx="12192003" cy="26379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78280883"/>
                    </a:ext>
                  </a:extLst>
                </a:gridCol>
                <a:gridCol w="1111445">
                  <a:extLst>
                    <a:ext uri="{9D8B030D-6E8A-4147-A177-3AD203B41FA5}">
                      <a16:colId xmlns:a16="http://schemas.microsoft.com/office/drawing/2014/main" val="3909982801"/>
                    </a:ext>
                  </a:extLst>
                </a:gridCol>
                <a:gridCol w="1080655">
                  <a:extLst>
                    <a:ext uri="{9D8B030D-6E8A-4147-A177-3AD203B41FA5}">
                      <a16:colId xmlns:a16="http://schemas.microsoft.com/office/drawing/2014/main" val="347916799"/>
                    </a:ext>
                  </a:extLst>
                </a:gridCol>
                <a:gridCol w="1154545">
                  <a:extLst>
                    <a:ext uri="{9D8B030D-6E8A-4147-A177-3AD203B41FA5}">
                      <a16:colId xmlns:a16="http://schemas.microsoft.com/office/drawing/2014/main" val="3776238161"/>
                    </a:ext>
                  </a:extLst>
                </a:gridCol>
                <a:gridCol w="2072023">
                  <a:extLst>
                    <a:ext uri="{9D8B030D-6E8A-4147-A177-3AD203B41FA5}">
                      <a16:colId xmlns:a16="http://schemas.microsoft.com/office/drawing/2014/main" val="4067383585"/>
                    </a:ext>
                  </a:extLst>
                </a:gridCol>
                <a:gridCol w="1354667">
                  <a:extLst>
                    <a:ext uri="{9D8B030D-6E8A-4147-A177-3AD203B41FA5}">
                      <a16:colId xmlns:a16="http://schemas.microsoft.com/office/drawing/2014/main" val="3460875559"/>
                    </a:ext>
                  </a:extLst>
                </a:gridCol>
                <a:gridCol w="1354667">
                  <a:extLst>
                    <a:ext uri="{9D8B030D-6E8A-4147-A177-3AD203B41FA5}">
                      <a16:colId xmlns:a16="http://schemas.microsoft.com/office/drawing/2014/main" val="3453932771"/>
                    </a:ext>
                  </a:extLst>
                </a:gridCol>
                <a:gridCol w="1354667">
                  <a:extLst>
                    <a:ext uri="{9D8B030D-6E8A-4147-A177-3AD203B41FA5}">
                      <a16:colId xmlns:a16="http://schemas.microsoft.com/office/drawing/2014/main" val="198927357"/>
                    </a:ext>
                  </a:extLst>
                </a:gridCol>
                <a:gridCol w="1354667">
                  <a:extLst>
                    <a:ext uri="{9D8B030D-6E8A-4147-A177-3AD203B41FA5}">
                      <a16:colId xmlns:a16="http://schemas.microsoft.com/office/drawing/2014/main" val="658219652"/>
                    </a:ext>
                  </a:extLst>
                </a:gridCol>
              </a:tblGrid>
              <a:tr h="263796">
                <a:tc>
                  <a:txBody>
                    <a:bodyPr/>
                    <a:lstStyle/>
                    <a:p>
                      <a:pPr algn="ctr"/>
                      <a:r>
                        <a:rPr lang="zh-CN" altLang="en-US" sz="1200" dirty="0" smtClean="0">
                          <a:latin typeface="微软雅黑" panose="020B0503020204020204" pitchFamily="34" charset="-122"/>
                          <a:ea typeface="微软雅黑" panose="020B0503020204020204" pitchFamily="34" charset="-122"/>
                        </a:rPr>
                        <a:t>月度管理事项</a:t>
                      </a:r>
                      <a:endParaRPr lang="zh-CN" altLang="en-US" sz="1200" dirty="0">
                        <a:latin typeface="微软雅黑" panose="020B0503020204020204" pitchFamily="34" charset="-122"/>
                        <a:ea typeface="微软雅黑" panose="020B0503020204020204" pitchFamily="3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本月事项概述</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项目里程碑</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项目变更情况</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l"/>
                      <a:r>
                        <a:rPr lang="en-US" altLang="zh-CN"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b="0" kern="1200" baseline="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存在风险及问题</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538824"/>
                  </a:ext>
                </a:extLst>
              </a:tr>
            </a:tbl>
          </a:graphicData>
        </a:graphic>
      </p:graphicFrame>
    </p:spTree>
    <p:extLst>
      <p:ext uri="{BB962C8B-B14F-4D97-AF65-F5344CB8AC3E}">
        <p14:creationId xmlns:p14="http://schemas.microsoft.com/office/powerpoint/2010/main" val="222507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1" name="标题 2"/>
          <p:cNvSpPr>
            <a:spLocks noGrp="1"/>
          </p:cNvSpPr>
          <p:nvPr>
            <p:ph type="title"/>
          </p:nvPr>
        </p:nvSpPr>
        <p:spPr/>
        <p:txBody>
          <a:bodyPr vert="horz" lIns="121822" tIns="60908" rIns="121822" bIns="60908" rtlCol="0" anchor="ctr">
            <a:normAutofit/>
          </a:bodyPr>
          <a:lstStyle/>
          <a:p>
            <a:r>
              <a:rPr lang="zh-CN" altLang="en-US" sz="2666" dirty="0" smtClean="0">
                <a:cs typeface="+mn-ea"/>
                <a:sym typeface="+mn-lt"/>
              </a:rPr>
              <a:t>本月事项</a:t>
            </a:r>
            <a:r>
              <a:rPr lang="en-US" altLang="zh-CN" sz="2666" dirty="0" smtClean="0">
                <a:cs typeface="+mn-ea"/>
                <a:sym typeface="+mn-lt"/>
              </a:rPr>
              <a:t>-</a:t>
            </a:r>
            <a:r>
              <a:rPr lang="zh-CN" altLang="en-US" sz="2666" dirty="0" smtClean="0">
                <a:cs typeface="+mn-ea"/>
                <a:sym typeface="+mn-lt"/>
              </a:rPr>
              <a:t>项目变更情况统计</a:t>
            </a:r>
            <a:endParaRPr lang="zh-CN" altLang="en-US" sz="2666" dirty="0">
              <a:cs typeface="+mn-ea"/>
              <a:sym typeface="+mn-lt"/>
            </a:endParaRPr>
          </a:p>
        </p:txBody>
      </p:sp>
      <p:sp>
        <p:nvSpPr>
          <p:cNvPr id="8" name="矩形 7"/>
          <p:cNvSpPr/>
          <p:nvPr/>
        </p:nvSpPr>
        <p:spPr>
          <a:xfrm>
            <a:off x="431645" y="1125456"/>
            <a:ext cx="11343454" cy="779459"/>
          </a:xfrm>
          <a:prstGeom prst="rect">
            <a:avLst/>
          </a:prstGeom>
        </p:spPr>
        <p:txBody>
          <a:bodyPr vert="horz" lIns="121822" tIns="60908" rIns="121822" bIns="60908" rtlCol="0">
            <a:noAutofit/>
          </a:bodyPr>
          <a:lstStyle/>
          <a:p>
            <a:pPr marL="359716" indent="-359716" defTabSz="913256">
              <a:spcBef>
                <a:spcPts val="1000"/>
              </a:spcBef>
              <a:buClr>
                <a:srgbClr val="FF9900"/>
              </a:buClr>
              <a:buFont typeface="Wingdings" panose="05000000000000000000" pitchFamily="2" charset="2"/>
              <a:buChar char="n"/>
            </a:pPr>
            <a:r>
              <a:rPr lang="zh-CN" altLang="en-US" sz="2133" dirty="0" smtClean="0">
                <a:latin typeface="+mn-ea"/>
                <a:cs typeface="+mn-ea"/>
                <a:sym typeface="+mn-lt"/>
              </a:rPr>
              <a:t>项目变更合计</a:t>
            </a:r>
            <a:r>
              <a:rPr lang="en-US" altLang="zh-CN" sz="2133" dirty="0">
                <a:solidFill>
                  <a:srgbClr val="FF0000"/>
                </a:solidFill>
                <a:latin typeface="+mn-ea"/>
                <a:cs typeface="+mn-ea"/>
                <a:sym typeface="+mn-lt"/>
              </a:rPr>
              <a:t>1</a:t>
            </a:r>
            <a:r>
              <a:rPr lang="zh-CN" altLang="en-US" sz="2133" dirty="0" smtClean="0">
                <a:latin typeface="+mn-ea"/>
                <a:cs typeface="+mn-ea"/>
                <a:sym typeface="+mn-lt"/>
              </a:rPr>
              <a:t>个</a:t>
            </a:r>
            <a:r>
              <a:rPr lang="zh-CN" altLang="en-US" sz="2133" dirty="0">
                <a:latin typeface="+mn-ea"/>
                <a:cs typeface="+mn-ea"/>
                <a:sym typeface="+mn-lt"/>
              </a:rPr>
              <a:t>，</a:t>
            </a:r>
            <a:r>
              <a:rPr lang="zh-CN" altLang="en-US" sz="2133" dirty="0">
                <a:latin typeface="+mn-ea"/>
                <a:cs typeface="+mn-ea"/>
                <a:sym typeface="微软雅黑" panose="020B0503020204020204" charset="-122"/>
              </a:rPr>
              <a:t>调整信息以及应对</a:t>
            </a:r>
            <a:r>
              <a:rPr lang="zh-CN" altLang="en-US" sz="2133" dirty="0" smtClean="0">
                <a:latin typeface="+mn-ea"/>
                <a:cs typeface="+mn-ea"/>
                <a:sym typeface="微软雅黑" panose="020B0503020204020204" charset="-122"/>
              </a:rPr>
              <a:t>措施如下：</a:t>
            </a:r>
            <a:endParaRPr lang="en-US" altLang="zh-CN" sz="2133" dirty="0">
              <a:latin typeface="+mn-ea"/>
              <a:cs typeface="+mn-ea"/>
              <a:sym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3835189772"/>
              </p:ext>
            </p:extLst>
          </p:nvPr>
        </p:nvGraphicFramePr>
        <p:xfrm>
          <a:off x="439304" y="1597886"/>
          <a:ext cx="11328003" cy="4847130"/>
        </p:xfrm>
        <a:graphic>
          <a:graphicData uri="http://schemas.openxmlformats.org/drawingml/2006/table">
            <a:tbl>
              <a:tblPr firstRow="1" bandRow="1">
                <a:tableStyleId>{5C22544A-7EE6-4342-B048-85BDC9FD1C3A}</a:tableStyleId>
              </a:tblPr>
              <a:tblGrid>
                <a:gridCol w="606181">
                  <a:extLst>
                    <a:ext uri="{9D8B030D-6E8A-4147-A177-3AD203B41FA5}">
                      <a16:colId xmlns:a16="http://schemas.microsoft.com/office/drawing/2014/main" val="2224863091"/>
                    </a:ext>
                  </a:extLst>
                </a:gridCol>
                <a:gridCol w="1068394">
                  <a:extLst>
                    <a:ext uri="{9D8B030D-6E8A-4147-A177-3AD203B41FA5}">
                      <a16:colId xmlns:a16="http://schemas.microsoft.com/office/drawing/2014/main" val="2971835035"/>
                    </a:ext>
                  </a:extLst>
                </a:gridCol>
                <a:gridCol w="962312">
                  <a:extLst>
                    <a:ext uri="{9D8B030D-6E8A-4147-A177-3AD203B41FA5}">
                      <a16:colId xmlns:a16="http://schemas.microsoft.com/office/drawing/2014/main" val="451349832"/>
                    </a:ext>
                  </a:extLst>
                </a:gridCol>
                <a:gridCol w="772880">
                  <a:extLst>
                    <a:ext uri="{9D8B030D-6E8A-4147-A177-3AD203B41FA5}">
                      <a16:colId xmlns:a16="http://schemas.microsoft.com/office/drawing/2014/main" val="1192977112"/>
                    </a:ext>
                  </a:extLst>
                </a:gridCol>
                <a:gridCol w="841075">
                  <a:extLst>
                    <a:ext uri="{9D8B030D-6E8A-4147-A177-3AD203B41FA5}">
                      <a16:colId xmlns:a16="http://schemas.microsoft.com/office/drawing/2014/main" val="1411021540"/>
                    </a:ext>
                  </a:extLst>
                </a:gridCol>
                <a:gridCol w="401595">
                  <a:extLst>
                    <a:ext uri="{9D8B030D-6E8A-4147-A177-3AD203B41FA5}">
                      <a16:colId xmlns:a16="http://schemas.microsoft.com/office/drawing/2014/main" val="274349670"/>
                    </a:ext>
                  </a:extLst>
                </a:gridCol>
                <a:gridCol w="545563">
                  <a:extLst>
                    <a:ext uri="{9D8B030D-6E8A-4147-A177-3AD203B41FA5}">
                      <a16:colId xmlns:a16="http://schemas.microsoft.com/office/drawing/2014/main" val="774619601"/>
                    </a:ext>
                  </a:extLst>
                </a:gridCol>
                <a:gridCol w="636490">
                  <a:extLst>
                    <a:ext uri="{9D8B030D-6E8A-4147-A177-3AD203B41FA5}">
                      <a16:colId xmlns:a16="http://schemas.microsoft.com/office/drawing/2014/main" val="745485432"/>
                    </a:ext>
                  </a:extLst>
                </a:gridCol>
                <a:gridCol w="515253">
                  <a:extLst>
                    <a:ext uri="{9D8B030D-6E8A-4147-A177-3AD203B41FA5}">
                      <a16:colId xmlns:a16="http://schemas.microsoft.com/office/drawing/2014/main" val="2787131220"/>
                    </a:ext>
                  </a:extLst>
                </a:gridCol>
                <a:gridCol w="1166898">
                  <a:extLst>
                    <a:ext uri="{9D8B030D-6E8A-4147-A177-3AD203B41FA5}">
                      <a16:colId xmlns:a16="http://schemas.microsoft.com/office/drawing/2014/main" val="3281827941"/>
                    </a:ext>
                  </a:extLst>
                </a:gridCol>
                <a:gridCol w="1129011">
                  <a:extLst>
                    <a:ext uri="{9D8B030D-6E8A-4147-A177-3AD203B41FA5}">
                      <a16:colId xmlns:a16="http://schemas.microsoft.com/office/drawing/2014/main" val="3847398690"/>
                    </a:ext>
                  </a:extLst>
                </a:gridCol>
                <a:gridCol w="1265403">
                  <a:extLst>
                    <a:ext uri="{9D8B030D-6E8A-4147-A177-3AD203B41FA5}">
                      <a16:colId xmlns:a16="http://schemas.microsoft.com/office/drawing/2014/main" val="4152646007"/>
                    </a:ext>
                  </a:extLst>
                </a:gridCol>
                <a:gridCol w="1416948">
                  <a:extLst>
                    <a:ext uri="{9D8B030D-6E8A-4147-A177-3AD203B41FA5}">
                      <a16:colId xmlns:a16="http://schemas.microsoft.com/office/drawing/2014/main" val="2044057576"/>
                    </a:ext>
                  </a:extLst>
                </a:gridCol>
              </a:tblGrid>
              <a:tr h="1064974">
                <a:tc>
                  <a:txBody>
                    <a:bodyPr/>
                    <a:lstStyle/>
                    <a:p>
                      <a:pPr algn="ctr" fontAlgn="ctr"/>
                      <a:r>
                        <a:rPr lang="zh-CN" altLang="en-US" sz="1100" dirty="0">
                          <a:effectLst/>
                        </a:rPr>
                        <a:t>序号</a:t>
                      </a:r>
                      <a:endParaRPr lang="zh-CN" altLang="en-US" sz="1100" b="1"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ctr" fontAlgn="ctr"/>
                      <a:r>
                        <a:rPr lang="zh-CN" altLang="en-US" sz="1100" dirty="0" smtClean="0">
                          <a:effectLst/>
                        </a:rPr>
                        <a:t>领域</a:t>
                      </a:r>
                      <a:endParaRPr lang="zh-CN" altLang="en-US" sz="1100" b="1"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ctr" fontAlgn="ctr"/>
                      <a:r>
                        <a:rPr lang="zh-CN" altLang="en-US" sz="1100" dirty="0">
                          <a:effectLst/>
                        </a:rPr>
                        <a:t>项目名称</a:t>
                      </a:r>
                      <a:endParaRPr lang="zh-CN" altLang="en-US" sz="1100" b="1"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ctr" fontAlgn="ctr"/>
                      <a:r>
                        <a:rPr lang="zh-CN" altLang="en-US" sz="1100" dirty="0">
                          <a:effectLst/>
                        </a:rPr>
                        <a:t>当前进度</a:t>
                      </a:r>
                      <a:endParaRPr lang="zh-CN" altLang="en-US" sz="1100" b="1"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ctr" fontAlgn="ctr"/>
                      <a:r>
                        <a:rPr lang="zh-CN" altLang="en-US" sz="1100" dirty="0">
                          <a:effectLst/>
                        </a:rPr>
                        <a:t>原计划完时间</a:t>
                      </a:r>
                      <a:endParaRPr lang="zh-CN" altLang="en-US" sz="1100" b="1"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ctr" fontAlgn="ctr"/>
                      <a:r>
                        <a:rPr lang="zh-CN" altLang="en-US" sz="1100" dirty="0">
                          <a:effectLst/>
                        </a:rPr>
                        <a:t>预计延期天数</a:t>
                      </a:r>
                      <a:endParaRPr lang="zh-CN" altLang="en-US" sz="1100" b="1"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ctr" fontAlgn="ctr"/>
                      <a:r>
                        <a:rPr lang="zh-CN" altLang="en-US" sz="1100" dirty="0">
                          <a:effectLst/>
                        </a:rPr>
                        <a:t>调整后完成时间</a:t>
                      </a:r>
                      <a:endParaRPr lang="zh-CN" altLang="en-US" sz="1100" b="1"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ctr" fontAlgn="ctr"/>
                      <a:r>
                        <a:rPr lang="zh-CN" altLang="en-US" sz="1100" dirty="0">
                          <a:effectLst/>
                        </a:rPr>
                        <a:t>是否影响月度计划</a:t>
                      </a:r>
                      <a:endParaRPr lang="zh-CN" altLang="en-US" sz="1100" b="1"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ctr" fontAlgn="ctr"/>
                      <a:r>
                        <a:rPr lang="zh-CN" altLang="en-US" sz="1100" dirty="0">
                          <a:effectLst/>
                        </a:rPr>
                        <a:t>是否影响年度计划</a:t>
                      </a:r>
                      <a:endParaRPr lang="zh-CN" altLang="en-US" sz="1100" b="1"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ctr" fontAlgn="ctr"/>
                      <a:r>
                        <a:rPr lang="zh-CN" altLang="en-US" sz="1100" dirty="0">
                          <a:effectLst/>
                        </a:rPr>
                        <a:t>延期原因说明</a:t>
                      </a:r>
                      <a:endParaRPr lang="zh-CN" altLang="en-US" sz="1100" b="1"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ctr" fontAlgn="ctr"/>
                      <a:r>
                        <a:rPr lang="zh-CN" altLang="en-US" sz="1100" dirty="0">
                          <a:effectLst/>
                        </a:rPr>
                        <a:t>应对措施</a:t>
                      </a:r>
                      <a:endParaRPr lang="zh-CN" altLang="en-US" sz="1100" b="1"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ctr" fontAlgn="ctr"/>
                      <a:r>
                        <a:rPr lang="zh-CN" altLang="en-US" sz="1100" dirty="0">
                          <a:effectLst/>
                        </a:rPr>
                        <a:t>需要领导支持事项</a:t>
                      </a:r>
                      <a:endParaRPr lang="zh-CN" altLang="en-US" sz="1100" b="1"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ctr" fontAlgn="ctr"/>
                      <a:r>
                        <a:rPr lang="zh-CN" altLang="en-US" sz="1100" dirty="0">
                          <a:effectLst/>
                        </a:rPr>
                        <a:t>备注</a:t>
                      </a:r>
                      <a:endParaRPr lang="zh-CN" altLang="en-US" sz="1100" b="1" i="0" dirty="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1700941329"/>
                  </a:ext>
                </a:extLst>
              </a:tr>
              <a:tr h="570475">
                <a:tc>
                  <a:txBody>
                    <a:bodyPr/>
                    <a:lstStyle/>
                    <a:p>
                      <a:pPr algn="ctr" fontAlgn="ctr" latinLnBrk="0"/>
                      <a:r>
                        <a:rPr lang="en-US" altLang="zh-CN" sz="1100" dirty="0">
                          <a:effectLst/>
                        </a:rPr>
                        <a:t>1</a:t>
                      </a:r>
                      <a:endParaRPr lang="en-US" altLang="zh-CN" sz="1100" b="0" i="0" dirty="0">
                        <a:effectLst/>
                        <a:latin typeface="宋体" panose="02010600030101010101" pitchFamily="2" charset="-122"/>
                        <a:ea typeface="宋体" panose="02010600030101010101" pitchFamily="2" charset="-122"/>
                      </a:endParaRPr>
                    </a:p>
                  </a:txBody>
                  <a:tcPr marL="77271" marR="77271" marT="38635" marB="38635" anchor="ctr"/>
                </a:tc>
                <a:tc rowSpan="2">
                  <a:txBody>
                    <a:bodyPr/>
                    <a:lstStyle/>
                    <a:p>
                      <a:pPr algn="ctr" fontAlgn="ctr"/>
                      <a:r>
                        <a:rPr lang="zh-CN" altLang="en-US" sz="1100" dirty="0">
                          <a:effectLst/>
                        </a:rPr>
                        <a:t>公司治理</a:t>
                      </a: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r>
                        <a:rPr lang="zh-CN" altLang="en-US" sz="1100" dirty="0">
                          <a:effectLst/>
                        </a:rPr>
                        <a:t>智慧审计平台二期</a:t>
                      </a: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r>
                        <a:rPr lang="zh-CN" altLang="en-US" sz="1100">
                          <a:effectLst/>
                        </a:rPr>
                        <a:t>系统实现</a:t>
                      </a: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r>
                        <a:rPr lang="en-US" altLang="zh-CN" sz="1100">
                          <a:effectLst/>
                        </a:rPr>
                        <a:t>2022</a:t>
                      </a:r>
                      <a:r>
                        <a:rPr lang="zh-CN" altLang="en-US" sz="1100">
                          <a:effectLst/>
                        </a:rPr>
                        <a:t>年</a:t>
                      </a:r>
                      <a:r>
                        <a:rPr lang="en-US" altLang="zh-CN" sz="1100">
                          <a:effectLst/>
                        </a:rPr>
                        <a:t>5</a:t>
                      </a:r>
                      <a:r>
                        <a:rPr lang="zh-CN" altLang="en-US" sz="1100">
                          <a:effectLst/>
                        </a:rPr>
                        <a:t>月</a:t>
                      </a:r>
                      <a:r>
                        <a:rPr lang="en-US" altLang="zh-CN" sz="1100">
                          <a:effectLst/>
                        </a:rPr>
                        <a:t>31</a:t>
                      </a:r>
                      <a:r>
                        <a:rPr lang="zh-CN" altLang="en-US" sz="1100">
                          <a:effectLst/>
                        </a:rPr>
                        <a:t>日</a:t>
                      </a: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r>
                        <a:rPr lang="en-US" altLang="zh-CN" sz="1100">
                          <a:effectLst/>
                        </a:rPr>
                        <a:t>15</a:t>
                      </a:r>
                      <a:endParaRPr lang="en-US" altLang="zh-CN"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r>
                        <a:rPr lang="en-US" altLang="zh-CN" sz="1100">
                          <a:effectLst/>
                        </a:rPr>
                        <a:t>2022</a:t>
                      </a:r>
                      <a:r>
                        <a:rPr lang="zh-CN" altLang="en-US" sz="1100">
                          <a:effectLst/>
                        </a:rPr>
                        <a:t>年</a:t>
                      </a:r>
                      <a:r>
                        <a:rPr lang="en-US" altLang="zh-CN" sz="1100">
                          <a:effectLst/>
                        </a:rPr>
                        <a:t>6</a:t>
                      </a:r>
                      <a:r>
                        <a:rPr lang="zh-CN" altLang="en-US" sz="1100">
                          <a:effectLst/>
                        </a:rPr>
                        <a:t>月</a:t>
                      </a:r>
                      <a:r>
                        <a:rPr lang="en-US" altLang="zh-CN" sz="1100">
                          <a:effectLst/>
                        </a:rPr>
                        <a:t>15</a:t>
                      </a:r>
                      <a:r>
                        <a:rPr lang="zh-CN" altLang="en-US" sz="1100">
                          <a:effectLst/>
                        </a:rPr>
                        <a:t>日</a:t>
                      </a: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r>
                        <a:rPr lang="zh-CN" altLang="en-US" sz="1100" dirty="0">
                          <a:solidFill>
                            <a:srgbClr val="FF0000"/>
                          </a:solidFill>
                          <a:effectLst/>
                        </a:rPr>
                        <a:t>是</a:t>
                      </a:r>
                      <a:endParaRPr lang="zh-CN" altLang="en-US" sz="1100" b="0" i="0" dirty="0">
                        <a:solidFill>
                          <a:srgbClr val="FF0000"/>
                        </a:solidFill>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r>
                        <a:rPr lang="zh-CN" altLang="en-US" sz="1100" dirty="0">
                          <a:solidFill>
                            <a:srgbClr val="FF0000"/>
                          </a:solidFill>
                          <a:effectLst/>
                        </a:rPr>
                        <a:t>是</a:t>
                      </a:r>
                      <a:endParaRPr lang="zh-CN" altLang="en-US" sz="1100" b="0" i="0" dirty="0">
                        <a:solidFill>
                          <a:srgbClr val="FF0000"/>
                        </a:solidFill>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r>
                        <a:rPr lang="zh-CN" altLang="en-US" sz="1100" dirty="0">
                          <a:effectLst/>
                        </a:rPr>
                        <a:t>受疫情影响，项目需求调研工作延后</a:t>
                      </a: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954656902"/>
                  </a:ext>
                </a:extLst>
              </a:tr>
              <a:tr h="240809">
                <a:tc>
                  <a:txBody>
                    <a:bodyPr/>
                    <a:lstStyle/>
                    <a:p>
                      <a:pPr algn="ctr" fontAlgn="ctr" latinLnBrk="0"/>
                      <a:r>
                        <a:rPr lang="en-US" altLang="zh-CN" sz="1100">
                          <a:effectLst/>
                        </a:rPr>
                        <a:t>2</a:t>
                      </a:r>
                      <a:endParaRPr lang="en-US" altLang="zh-CN" sz="1100" b="0" i="0">
                        <a:effectLst/>
                        <a:latin typeface="宋体" panose="02010600030101010101" pitchFamily="2" charset="-122"/>
                        <a:ea typeface="宋体" panose="02010600030101010101" pitchFamily="2" charset="-122"/>
                      </a:endParaRPr>
                    </a:p>
                  </a:txBody>
                  <a:tcPr marL="77271" marR="77271" marT="38635" marB="38635" anchor="ctr"/>
                </a:tc>
                <a:tc vMerge="1">
                  <a:txBody>
                    <a:bodyPr/>
                    <a:lstStyle/>
                    <a:p>
                      <a:endParaRPr lang="zh-CN" altLang="en-US"/>
                    </a:p>
                  </a:txBody>
                  <a:tcP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1192441135"/>
                  </a:ext>
                </a:extLst>
              </a:tr>
              <a:tr h="240809">
                <a:tc>
                  <a:txBody>
                    <a:bodyPr/>
                    <a:lstStyle/>
                    <a:p>
                      <a:pPr algn="ctr" fontAlgn="ctr" latinLnBrk="0"/>
                      <a:r>
                        <a:rPr lang="en-US" altLang="zh-CN" sz="1100">
                          <a:effectLst/>
                        </a:rPr>
                        <a:t>3</a:t>
                      </a:r>
                      <a:endParaRPr lang="en-US" altLang="zh-CN" sz="1100" b="0" i="0">
                        <a:effectLst/>
                        <a:latin typeface="宋体" panose="02010600030101010101" pitchFamily="2" charset="-122"/>
                        <a:ea typeface="宋体" panose="02010600030101010101" pitchFamily="2" charset="-122"/>
                      </a:endParaRPr>
                    </a:p>
                  </a:txBody>
                  <a:tcPr marL="77271" marR="77271" marT="38635" marB="38635" anchor="ctr"/>
                </a:tc>
                <a:tc rowSpan="2">
                  <a:txBody>
                    <a:bodyPr/>
                    <a:lstStyle/>
                    <a:p>
                      <a:pPr algn="ctr" fontAlgn="ctr"/>
                      <a:r>
                        <a:rPr lang="zh-CN" altLang="en-US" sz="1100">
                          <a:effectLst/>
                        </a:rPr>
                        <a:t>数据应用</a:t>
                      </a: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147924693"/>
                  </a:ext>
                </a:extLst>
              </a:tr>
              <a:tr h="240809">
                <a:tc>
                  <a:txBody>
                    <a:bodyPr/>
                    <a:lstStyle/>
                    <a:p>
                      <a:pPr algn="ctr" fontAlgn="ctr" latinLnBrk="0"/>
                      <a:r>
                        <a:rPr lang="en-US" altLang="zh-CN" sz="1100">
                          <a:effectLst/>
                        </a:rPr>
                        <a:t>4</a:t>
                      </a:r>
                      <a:endParaRPr lang="en-US" altLang="zh-CN" sz="1100" b="0" i="0">
                        <a:effectLst/>
                        <a:latin typeface="宋体" panose="02010600030101010101" pitchFamily="2" charset="-122"/>
                        <a:ea typeface="宋体" panose="02010600030101010101" pitchFamily="2" charset="-122"/>
                      </a:endParaRPr>
                    </a:p>
                  </a:txBody>
                  <a:tcPr marL="77271" marR="77271" marT="38635" marB="38635" anchor="ctr"/>
                </a:tc>
                <a:tc vMerge="1">
                  <a:txBody>
                    <a:bodyPr/>
                    <a:lstStyle/>
                    <a:p>
                      <a:endParaRPr lang="zh-CN" altLang="en-US"/>
                    </a:p>
                  </a:txBody>
                  <a:tcP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750718354"/>
                  </a:ext>
                </a:extLst>
              </a:tr>
              <a:tr h="240809">
                <a:tc>
                  <a:txBody>
                    <a:bodyPr/>
                    <a:lstStyle/>
                    <a:p>
                      <a:pPr algn="ctr" fontAlgn="ctr" latinLnBrk="0"/>
                      <a:r>
                        <a:rPr lang="en-US" altLang="zh-CN" sz="1100">
                          <a:effectLst/>
                        </a:rPr>
                        <a:t>5</a:t>
                      </a:r>
                      <a:endParaRPr lang="en-US" altLang="zh-CN" sz="1100" b="0" i="0">
                        <a:effectLst/>
                        <a:latin typeface="宋体" panose="02010600030101010101" pitchFamily="2" charset="-122"/>
                        <a:ea typeface="宋体" panose="02010600030101010101" pitchFamily="2" charset="-122"/>
                      </a:endParaRPr>
                    </a:p>
                  </a:txBody>
                  <a:tcPr marL="77271" marR="77271" marT="38635" marB="38635" anchor="ctr"/>
                </a:tc>
                <a:tc rowSpan="2">
                  <a:txBody>
                    <a:bodyPr/>
                    <a:lstStyle/>
                    <a:p>
                      <a:pPr algn="ctr" fontAlgn="ctr"/>
                      <a:r>
                        <a:rPr lang="zh-CN" altLang="en-US" sz="1100">
                          <a:effectLst/>
                        </a:rPr>
                        <a:t>物资供应与生产</a:t>
                      </a: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2134784080"/>
                  </a:ext>
                </a:extLst>
              </a:tr>
              <a:tr h="240809">
                <a:tc>
                  <a:txBody>
                    <a:bodyPr/>
                    <a:lstStyle/>
                    <a:p>
                      <a:pPr algn="ctr" fontAlgn="ctr" latinLnBrk="0"/>
                      <a:r>
                        <a:rPr lang="en-US" altLang="zh-CN" sz="1100">
                          <a:effectLst/>
                        </a:rPr>
                        <a:t>6</a:t>
                      </a:r>
                      <a:endParaRPr lang="en-US" altLang="zh-CN" sz="1100" b="0" i="0">
                        <a:effectLst/>
                        <a:latin typeface="宋体" panose="02010600030101010101" pitchFamily="2" charset="-122"/>
                        <a:ea typeface="宋体" panose="02010600030101010101" pitchFamily="2" charset="-122"/>
                      </a:endParaRPr>
                    </a:p>
                  </a:txBody>
                  <a:tcPr marL="77271" marR="77271" marT="38635" marB="38635" anchor="ctr"/>
                </a:tc>
                <a:tc vMerge="1">
                  <a:txBody>
                    <a:bodyPr/>
                    <a:lstStyle/>
                    <a:p>
                      <a:endParaRPr lang="zh-CN" altLang="en-US"/>
                    </a:p>
                  </a:txBody>
                  <a:tcP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2556504559"/>
                  </a:ext>
                </a:extLst>
              </a:tr>
              <a:tr h="240809">
                <a:tc>
                  <a:txBody>
                    <a:bodyPr/>
                    <a:lstStyle/>
                    <a:p>
                      <a:pPr algn="ctr" fontAlgn="ctr" latinLnBrk="0"/>
                      <a:r>
                        <a:rPr lang="en-US" altLang="zh-CN" sz="1100">
                          <a:effectLst/>
                        </a:rPr>
                        <a:t>7</a:t>
                      </a:r>
                      <a:endParaRPr lang="en-US" altLang="zh-CN" sz="1100" b="0" i="0">
                        <a:effectLst/>
                        <a:latin typeface="宋体" panose="02010600030101010101" pitchFamily="2" charset="-122"/>
                        <a:ea typeface="宋体" panose="02010600030101010101" pitchFamily="2" charset="-122"/>
                      </a:endParaRPr>
                    </a:p>
                  </a:txBody>
                  <a:tcPr marL="77271" marR="77271" marT="38635" marB="38635" anchor="ctr"/>
                </a:tc>
                <a:tc rowSpan="2">
                  <a:txBody>
                    <a:bodyPr/>
                    <a:lstStyle/>
                    <a:p>
                      <a:pPr algn="ctr" fontAlgn="ctr"/>
                      <a:r>
                        <a:rPr lang="zh-CN" altLang="en-US" sz="1100">
                          <a:effectLst/>
                        </a:rPr>
                        <a:t>销售物流</a:t>
                      </a: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4223439696"/>
                  </a:ext>
                </a:extLst>
              </a:tr>
              <a:tr h="240809">
                <a:tc>
                  <a:txBody>
                    <a:bodyPr/>
                    <a:lstStyle/>
                    <a:p>
                      <a:pPr algn="ctr" fontAlgn="ctr" latinLnBrk="0"/>
                      <a:r>
                        <a:rPr lang="en-US" altLang="zh-CN" sz="1100">
                          <a:effectLst/>
                        </a:rPr>
                        <a:t>8</a:t>
                      </a:r>
                      <a:endParaRPr lang="en-US" altLang="zh-CN" sz="1100" b="0" i="0">
                        <a:effectLst/>
                        <a:latin typeface="宋体" panose="02010600030101010101" pitchFamily="2" charset="-122"/>
                        <a:ea typeface="宋体" panose="02010600030101010101" pitchFamily="2" charset="-122"/>
                      </a:endParaRPr>
                    </a:p>
                  </a:txBody>
                  <a:tcPr marL="77271" marR="77271" marT="38635" marB="38635" anchor="ctr"/>
                </a:tc>
                <a:tc vMerge="1">
                  <a:txBody>
                    <a:bodyPr/>
                    <a:lstStyle/>
                    <a:p>
                      <a:endParaRPr lang="zh-CN" altLang="en-US"/>
                    </a:p>
                  </a:txBody>
                  <a:tcP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2074519039"/>
                  </a:ext>
                </a:extLst>
              </a:tr>
              <a:tr h="240809">
                <a:tc>
                  <a:txBody>
                    <a:bodyPr/>
                    <a:lstStyle/>
                    <a:p>
                      <a:pPr algn="ctr" fontAlgn="ctr" latinLnBrk="0"/>
                      <a:r>
                        <a:rPr lang="en-US" altLang="zh-CN" sz="1100">
                          <a:effectLst/>
                        </a:rPr>
                        <a:t>9</a:t>
                      </a:r>
                      <a:endParaRPr lang="en-US" altLang="zh-CN" sz="1100" b="0" i="0">
                        <a:effectLst/>
                        <a:latin typeface="宋体" panose="02010600030101010101" pitchFamily="2" charset="-122"/>
                        <a:ea typeface="宋体" panose="02010600030101010101" pitchFamily="2" charset="-122"/>
                      </a:endParaRPr>
                    </a:p>
                  </a:txBody>
                  <a:tcPr marL="77271" marR="77271" marT="38635" marB="38635" anchor="ctr"/>
                </a:tc>
                <a:tc rowSpan="2">
                  <a:txBody>
                    <a:bodyPr/>
                    <a:lstStyle/>
                    <a:p>
                      <a:pPr algn="ctr" fontAlgn="ctr"/>
                      <a:r>
                        <a:rPr lang="zh-CN" altLang="en-US" sz="1100">
                          <a:effectLst/>
                        </a:rPr>
                        <a:t>新业务</a:t>
                      </a: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702534477"/>
                  </a:ext>
                </a:extLst>
              </a:tr>
              <a:tr h="240809">
                <a:tc>
                  <a:txBody>
                    <a:bodyPr/>
                    <a:lstStyle/>
                    <a:p>
                      <a:pPr algn="ctr" fontAlgn="ctr" latinLnBrk="0"/>
                      <a:r>
                        <a:rPr lang="en-US" altLang="zh-CN" sz="1100">
                          <a:effectLst/>
                        </a:rPr>
                        <a:t>10</a:t>
                      </a:r>
                      <a:endParaRPr lang="en-US" altLang="zh-CN" sz="1100" b="0" i="0">
                        <a:effectLst/>
                        <a:latin typeface="宋体" panose="02010600030101010101" pitchFamily="2" charset="-122"/>
                        <a:ea typeface="宋体" panose="02010600030101010101" pitchFamily="2" charset="-122"/>
                      </a:endParaRPr>
                    </a:p>
                  </a:txBody>
                  <a:tcPr marL="77271" marR="77271" marT="38635" marB="38635" anchor="ctr"/>
                </a:tc>
                <a:tc vMerge="1">
                  <a:txBody>
                    <a:bodyPr/>
                    <a:lstStyle/>
                    <a:p>
                      <a:endParaRPr lang="zh-CN" altLang="en-US"/>
                    </a:p>
                  </a:txBody>
                  <a:tcP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4124427997"/>
                  </a:ext>
                </a:extLst>
              </a:tr>
              <a:tr h="240809">
                <a:tc>
                  <a:txBody>
                    <a:bodyPr/>
                    <a:lstStyle/>
                    <a:p>
                      <a:pPr algn="ctr" fontAlgn="ctr" latinLnBrk="0"/>
                      <a:r>
                        <a:rPr lang="en-US" altLang="zh-CN" sz="1100">
                          <a:effectLst/>
                        </a:rPr>
                        <a:t>11</a:t>
                      </a:r>
                      <a:endParaRPr lang="en-US" altLang="zh-CN" sz="1100" b="0" i="0">
                        <a:effectLst/>
                        <a:latin typeface="宋体" panose="02010600030101010101" pitchFamily="2" charset="-122"/>
                        <a:ea typeface="宋体" panose="02010600030101010101" pitchFamily="2" charset="-122"/>
                      </a:endParaRPr>
                    </a:p>
                  </a:txBody>
                  <a:tcPr marL="77271" marR="77271" marT="38635" marB="38635" anchor="ctr"/>
                </a:tc>
                <a:tc rowSpan="2">
                  <a:txBody>
                    <a:bodyPr/>
                    <a:lstStyle/>
                    <a:p>
                      <a:pPr algn="ctr" fontAlgn="ctr"/>
                      <a:r>
                        <a:rPr lang="zh-CN" altLang="en-US" sz="1100">
                          <a:effectLst/>
                        </a:rPr>
                        <a:t>通用技术</a:t>
                      </a: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2529932934"/>
                  </a:ext>
                </a:extLst>
              </a:tr>
              <a:tr h="240809">
                <a:tc>
                  <a:txBody>
                    <a:bodyPr/>
                    <a:lstStyle/>
                    <a:p>
                      <a:pPr algn="ctr" fontAlgn="ctr" latinLnBrk="0"/>
                      <a:r>
                        <a:rPr lang="en-US" altLang="zh-CN" sz="1100">
                          <a:effectLst/>
                        </a:rPr>
                        <a:t>12</a:t>
                      </a:r>
                      <a:endParaRPr lang="en-US" altLang="zh-CN" sz="1100" b="0" i="0">
                        <a:effectLst/>
                        <a:latin typeface="宋体" panose="02010600030101010101" pitchFamily="2" charset="-122"/>
                        <a:ea typeface="宋体" panose="02010600030101010101" pitchFamily="2" charset="-122"/>
                      </a:endParaRPr>
                    </a:p>
                  </a:txBody>
                  <a:tcPr marL="77271" marR="77271" marT="38635" marB="38635" anchor="ctr"/>
                </a:tc>
                <a:tc vMerge="1">
                  <a:txBody>
                    <a:bodyPr/>
                    <a:lstStyle/>
                    <a:p>
                      <a:endParaRPr lang="zh-CN" altLang="en-US"/>
                    </a:p>
                  </a:txBody>
                  <a:tcP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117026177"/>
                  </a:ext>
                </a:extLst>
              </a:tr>
              <a:tr h="240809">
                <a:tc>
                  <a:txBody>
                    <a:bodyPr/>
                    <a:lstStyle/>
                    <a:p>
                      <a:pPr algn="ctr" fontAlgn="ctr" latinLnBrk="0"/>
                      <a:r>
                        <a:rPr lang="en-US" altLang="zh-CN" sz="1100">
                          <a:effectLst/>
                        </a:rPr>
                        <a:t>13</a:t>
                      </a:r>
                      <a:endParaRPr lang="en-US" altLang="zh-CN" sz="1100" b="0" i="0">
                        <a:effectLst/>
                        <a:latin typeface="宋体" panose="02010600030101010101" pitchFamily="2" charset="-122"/>
                        <a:ea typeface="宋体" panose="02010600030101010101" pitchFamily="2" charset="-122"/>
                      </a:endParaRPr>
                    </a:p>
                  </a:txBody>
                  <a:tcPr marL="77271" marR="77271" marT="38635" marB="38635" anchor="ctr"/>
                </a:tc>
                <a:tc rowSpan="2">
                  <a:txBody>
                    <a:bodyPr/>
                    <a:lstStyle/>
                    <a:p>
                      <a:pPr algn="ctr" fontAlgn="ctr"/>
                      <a:r>
                        <a:rPr lang="zh-CN" altLang="en-US" sz="1100">
                          <a:effectLst/>
                        </a:rPr>
                        <a:t>基础设施</a:t>
                      </a: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4138098852"/>
                  </a:ext>
                </a:extLst>
              </a:tr>
              <a:tr h="240809">
                <a:tc>
                  <a:txBody>
                    <a:bodyPr/>
                    <a:lstStyle/>
                    <a:p>
                      <a:pPr algn="ctr" fontAlgn="ctr" latinLnBrk="0"/>
                      <a:r>
                        <a:rPr lang="en-US" altLang="zh-CN" sz="1100">
                          <a:effectLst/>
                        </a:rPr>
                        <a:t>14</a:t>
                      </a:r>
                      <a:endParaRPr lang="en-US" altLang="zh-CN" sz="1100" b="0" i="0">
                        <a:effectLst/>
                        <a:latin typeface="宋体" panose="02010600030101010101" pitchFamily="2" charset="-122"/>
                        <a:ea typeface="宋体" panose="02010600030101010101" pitchFamily="2" charset="-122"/>
                      </a:endParaRPr>
                    </a:p>
                  </a:txBody>
                  <a:tcPr marL="77271" marR="77271" marT="38635" marB="38635" anchor="ctr"/>
                </a:tc>
                <a:tc vMerge="1">
                  <a:txBody>
                    <a:bodyPr/>
                    <a:lstStyle/>
                    <a:p>
                      <a:endParaRPr lang="zh-CN" altLang="en-US"/>
                    </a:p>
                  </a:txBody>
                  <a:tcP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marL="77271" marR="77271" marT="38635" marB="38635" anchor="ctr"/>
                </a:tc>
                <a:extLst>
                  <a:ext uri="{0D108BD9-81ED-4DB2-BD59-A6C34878D82A}">
                    <a16:rowId xmlns:a16="http://schemas.microsoft.com/office/drawing/2014/main" val="2650292456"/>
                  </a:ext>
                </a:extLst>
              </a:tr>
            </a:tbl>
          </a:graphicData>
        </a:graphic>
      </p:graphicFrame>
      <p:graphicFrame>
        <p:nvGraphicFramePr>
          <p:cNvPr id="7" name="内容占位符 3"/>
          <p:cNvGraphicFramePr>
            <a:graphicFrameLocks/>
          </p:cNvGraphicFramePr>
          <p:nvPr>
            <p:extLst>
              <p:ext uri="{D42A27DB-BD31-4B8C-83A1-F6EECF244321}">
                <p14:modId xmlns:p14="http://schemas.microsoft.com/office/powerpoint/2010/main" val="2156087275"/>
              </p:ext>
            </p:extLst>
          </p:nvPr>
        </p:nvGraphicFramePr>
        <p:xfrm>
          <a:off x="-3" y="-1"/>
          <a:ext cx="12192003" cy="26379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78280883"/>
                    </a:ext>
                  </a:extLst>
                </a:gridCol>
                <a:gridCol w="1111445">
                  <a:extLst>
                    <a:ext uri="{9D8B030D-6E8A-4147-A177-3AD203B41FA5}">
                      <a16:colId xmlns:a16="http://schemas.microsoft.com/office/drawing/2014/main" val="3909982801"/>
                    </a:ext>
                  </a:extLst>
                </a:gridCol>
                <a:gridCol w="1080655">
                  <a:extLst>
                    <a:ext uri="{9D8B030D-6E8A-4147-A177-3AD203B41FA5}">
                      <a16:colId xmlns:a16="http://schemas.microsoft.com/office/drawing/2014/main" val="347916799"/>
                    </a:ext>
                  </a:extLst>
                </a:gridCol>
                <a:gridCol w="1154545">
                  <a:extLst>
                    <a:ext uri="{9D8B030D-6E8A-4147-A177-3AD203B41FA5}">
                      <a16:colId xmlns:a16="http://schemas.microsoft.com/office/drawing/2014/main" val="3776238161"/>
                    </a:ext>
                  </a:extLst>
                </a:gridCol>
                <a:gridCol w="2072023">
                  <a:extLst>
                    <a:ext uri="{9D8B030D-6E8A-4147-A177-3AD203B41FA5}">
                      <a16:colId xmlns:a16="http://schemas.microsoft.com/office/drawing/2014/main" val="4067383585"/>
                    </a:ext>
                  </a:extLst>
                </a:gridCol>
                <a:gridCol w="1354667">
                  <a:extLst>
                    <a:ext uri="{9D8B030D-6E8A-4147-A177-3AD203B41FA5}">
                      <a16:colId xmlns:a16="http://schemas.microsoft.com/office/drawing/2014/main" val="3460875559"/>
                    </a:ext>
                  </a:extLst>
                </a:gridCol>
                <a:gridCol w="1354667">
                  <a:extLst>
                    <a:ext uri="{9D8B030D-6E8A-4147-A177-3AD203B41FA5}">
                      <a16:colId xmlns:a16="http://schemas.microsoft.com/office/drawing/2014/main" val="3453932771"/>
                    </a:ext>
                  </a:extLst>
                </a:gridCol>
                <a:gridCol w="1354667">
                  <a:extLst>
                    <a:ext uri="{9D8B030D-6E8A-4147-A177-3AD203B41FA5}">
                      <a16:colId xmlns:a16="http://schemas.microsoft.com/office/drawing/2014/main" val="198927357"/>
                    </a:ext>
                  </a:extLst>
                </a:gridCol>
                <a:gridCol w="1354667">
                  <a:extLst>
                    <a:ext uri="{9D8B030D-6E8A-4147-A177-3AD203B41FA5}">
                      <a16:colId xmlns:a16="http://schemas.microsoft.com/office/drawing/2014/main" val="658219652"/>
                    </a:ext>
                  </a:extLst>
                </a:gridCol>
              </a:tblGrid>
              <a:tr h="263796">
                <a:tc>
                  <a:txBody>
                    <a:bodyPr/>
                    <a:lstStyle/>
                    <a:p>
                      <a:pPr algn="ctr"/>
                      <a:r>
                        <a:rPr lang="zh-CN" altLang="en-US" sz="1200" dirty="0" smtClean="0">
                          <a:latin typeface="微软雅黑" panose="020B0503020204020204" pitchFamily="34" charset="-122"/>
                          <a:ea typeface="微软雅黑" panose="020B0503020204020204" pitchFamily="34" charset="-122"/>
                        </a:rPr>
                        <a:t>月度管理事项</a:t>
                      </a:r>
                      <a:endParaRPr lang="zh-CN" altLang="en-US" sz="1200" dirty="0">
                        <a:latin typeface="微软雅黑" panose="020B0503020204020204" pitchFamily="34" charset="-122"/>
                        <a:ea typeface="微软雅黑" panose="020B0503020204020204" pitchFamily="3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本月事项概述</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项目里程碑</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项目变更情况</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l"/>
                      <a:r>
                        <a:rPr lang="en-US" altLang="zh-CN"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b="0" kern="1200" baseline="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存在风险及问题</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538824"/>
                  </a:ext>
                </a:extLst>
              </a:tr>
            </a:tbl>
          </a:graphicData>
        </a:graphic>
      </p:graphicFrame>
    </p:spTree>
    <p:extLst>
      <p:ext uri="{BB962C8B-B14F-4D97-AF65-F5344CB8AC3E}">
        <p14:creationId xmlns:p14="http://schemas.microsoft.com/office/powerpoint/2010/main" val="2715674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1" name="标题 2"/>
          <p:cNvSpPr>
            <a:spLocks noGrp="1"/>
          </p:cNvSpPr>
          <p:nvPr>
            <p:ph type="title"/>
          </p:nvPr>
        </p:nvSpPr>
        <p:spPr/>
        <p:txBody>
          <a:bodyPr vert="horz" lIns="121822" tIns="60908" rIns="121822" bIns="60908" rtlCol="0" anchor="ctr">
            <a:normAutofit/>
          </a:bodyPr>
          <a:lstStyle/>
          <a:p>
            <a:r>
              <a:rPr lang="zh-CN" altLang="en-US" sz="2666" dirty="0">
                <a:cs typeface="+mn-ea"/>
                <a:sym typeface="+mn-lt"/>
              </a:rPr>
              <a:t>本月事项</a:t>
            </a:r>
            <a:r>
              <a:rPr lang="en-US" altLang="zh-CN" sz="2666" dirty="0" smtClean="0">
                <a:cs typeface="+mn-ea"/>
                <a:sym typeface="+mn-lt"/>
              </a:rPr>
              <a:t>-</a:t>
            </a:r>
            <a:r>
              <a:rPr lang="zh-CN" altLang="en-US" sz="2666" dirty="0" smtClean="0">
                <a:cs typeface="+mn-ea"/>
                <a:sym typeface="+mn-lt"/>
              </a:rPr>
              <a:t>存在风险及问题统计</a:t>
            </a:r>
            <a:endParaRPr lang="zh-CN" altLang="en-US" sz="2666" dirty="0">
              <a:cs typeface="+mn-ea"/>
              <a:sym typeface="+mn-lt"/>
            </a:endParaRPr>
          </a:p>
        </p:txBody>
      </p:sp>
      <p:sp>
        <p:nvSpPr>
          <p:cNvPr id="8" name="矩形 7"/>
          <p:cNvSpPr/>
          <p:nvPr/>
        </p:nvSpPr>
        <p:spPr>
          <a:xfrm>
            <a:off x="431645" y="1125456"/>
            <a:ext cx="11343454" cy="779459"/>
          </a:xfrm>
          <a:prstGeom prst="rect">
            <a:avLst/>
          </a:prstGeom>
        </p:spPr>
        <p:txBody>
          <a:bodyPr vert="horz" lIns="121822" tIns="60908" rIns="121822" bIns="60908" rtlCol="0">
            <a:noAutofit/>
          </a:bodyPr>
          <a:lstStyle/>
          <a:p>
            <a:pPr marL="359716" indent="-359716" defTabSz="913256">
              <a:spcBef>
                <a:spcPts val="1000"/>
              </a:spcBef>
              <a:buClr>
                <a:srgbClr val="FF9900"/>
              </a:buClr>
              <a:buFont typeface="Wingdings" panose="05000000000000000000" pitchFamily="2" charset="2"/>
              <a:buChar char="n"/>
            </a:pPr>
            <a:r>
              <a:rPr lang="zh-CN" altLang="en-US" sz="2133" dirty="0" smtClean="0">
                <a:latin typeface="+mn-ea"/>
                <a:cs typeface="+mn-ea"/>
                <a:sym typeface="+mn-lt"/>
              </a:rPr>
              <a:t>目前存在风险及问题共</a:t>
            </a:r>
            <a:r>
              <a:rPr lang="en-US" altLang="zh-CN" sz="2133" dirty="0">
                <a:solidFill>
                  <a:srgbClr val="FF0000"/>
                </a:solidFill>
                <a:latin typeface="+mn-ea"/>
                <a:cs typeface="+mn-ea"/>
                <a:sym typeface="+mn-lt"/>
              </a:rPr>
              <a:t>0</a:t>
            </a:r>
            <a:r>
              <a:rPr lang="zh-CN" altLang="en-US" sz="2133" dirty="0" smtClean="0">
                <a:latin typeface="+mn-ea"/>
                <a:cs typeface="+mn-ea"/>
                <a:sym typeface="+mn-lt"/>
              </a:rPr>
              <a:t>个</a:t>
            </a:r>
            <a:r>
              <a:rPr lang="zh-CN" altLang="en-US" sz="2133" dirty="0" smtClean="0">
                <a:latin typeface="+mn-ea"/>
                <a:cs typeface="+mn-ea"/>
                <a:sym typeface="微软雅黑" panose="020B0503020204020204" charset="-122"/>
              </a:rPr>
              <a:t>：</a:t>
            </a:r>
            <a:endParaRPr lang="en-US" altLang="zh-CN" sz="2133" dirty="0">
              <a:latin typeface="+mn-ea"/>
              <a:cs typeface="+mn-ea"/>
              <a:sym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189456928"/>
              </p:ext>
            </p:extLst>
          </p:nvPr>
        </p:nvGraphicFramePr>
        <p:xfrm>
          <a:off x="446963" y="1645891"/>
          <a:ext cx="11312684" cy="4699490"/>
        </p:xfrm>
        <a:graphic>
          <a:graphicData uri="http://schemas.openxmlformats.org/drawingml/2006/table">
            <a:tbl>
              <a:tblPr firstRow="1" bandRow="1">
                <a:tableStyleId>{5C22544A-7EE6-4342-B048-85BDC9FD1C3A}</a:tableStyleId>
              </a:tblPr>
              <a:tblGrid>
                <a:gridCol w="841276">
                  <a:extLst>
                    <a:ext uri="{9D8B030D-6E8A-4147-A177-3AD203B41FA5}">
                      <a16:colId xmlns:a16="http://schemas.microsoft.com/office/drawing/2014/main" val="2809268425"/>
                    </a:ext>
                  </a:extLst>
                </a:gridCol>
                <a:gridCol w="1395528">
                  <a:extLst>
                    <a:ext uri="{9D8B030D-6E8A-4147-A177-3AD203B41FA5}">
                      <a16:colId xmlns:a16="http://schemas.microsoft.com/office/drawing/2014/main" val="3979473901"/>
                    </a:ext>
                  </a:extLst>
                </a:gridCol>
                <a:gridCol w="1811217">
                  <a:extLst>
                    <a:ext uri="{9D8B030D-6E8A-4147-A177-3AD203B41FA5}">
                      <a16:colId xmlns:a16="http://schemas.microsoft.com/office/drawing/2014/main" val="133024522"/>
                    </a:ext>
                  </a:extLst>
                </a:gridCol>
                <a:gridCol w="2187317">
                  <a:extLst>
                    <a:ext uri="{9D8B030D-6E8A-4147-A177-3AD203B41FA5}">
                      <a16:colId xmlns:a16="http://schemas.microsoft.com/office/drawing/2014/main" val="1555208476"/>
                    </a:ext>
                  </a:extLst>
                </a:gridCol>
                <a:gridCol w="1474707">
                  <a:extLst>
                    <a:ext uri="{9D8B030D-6E8A-4147-A177-3AD203B41FA5}">
                      <a16:colId xmlns:a16="http://schemas.microsoft.com/office/drawing/2014/main" val="2796849230"/>
                    </a:ext>
                  </a:extLst>
                </a:gridCol>
                <a:gridCol w="1652859">
                  <a:extLst>
                    <a:ext uri="{9D8B030D-6E8A-4147-A177-3AD203B41FA5}">
                      <a16:colId xmlns:a16="http://schemas.microsoft.com/office/drawing/2014/main" val="3266394348"/>
                    </a:ext>
                  </a:extLst>
                </a:gridCol>
                <a:gridCol w="1949780">
                  <a:extLst>
                    <a:ext uri="{9D8B030D-6E8A-4147-A177-3AD203B41FA5}">
                      <a16:colId xmlns:a16="http://schemas.microsoft.com/office/drawing/2014/main" val="3915466761"/>
                    </a:ext>
                  </a:extLst>
                </a:gridCol>
              </a:tblGrid>
              <a:tr h="526062">
                <a:tc>
                  <a:txBody>
                    <a:bodyPr/>
                    <a:lstStyle/>
                    <a:p>
                      <a:pPr algn="ctr" fontAlgn="ctr"/>
                      <a:r>
                        <a:rPr lang="zh-CN" altLang="en-US" sz="1200" dirty="0">
                          <a:effectLst/>
                        </a:rPr>
                        <a:t>序号</a:t>
                      </a:r>
                      <a:endParaRPr lang="zh-CN" altLang="en-US" sz="1200" b="1" i="0" dirty="0">
                        <a:effectLst/>
                        <a:latin typeface="宋体" panose="02010600030101010101" pitchFamily="2" charset="-122"/>
                        <a:ea typeface="宋体" panose="02010600030101010101" pitchFamily="2" charset="-122"/>
                      </a:endParaRPr>
                    </a:p>
                  </a:txBody>
                  <a:tcPr anchor="ctr"/>
                </a:tc>
                <a:tc>
                  <a:txBody>
                    <a:bodyPr/>
                    <a:lstStyle/>
                    <a:p>
                      <a:pPr algn="ctr" fontAlgn="ctr"/>
                      <a:r>
                        <a:rPr lang="zh-CN" altLang="en-US" sz="1200" dirty="0" smtClean="0">
                          <a:effectLst/>
                        </a:rPr>
                        <a:t>领域</a:t>
                      </a:r>
                      <a:endParaRPr lang="zh-CN" altLang="en-US" sz="1200" b="1" i="0" dirty="0">
                        <a:effectLst/>
                        <a:latin typeface="宋体" panose="02010600030101010101" pitchFamily="2" charset="-122"/>
                        <a:ea typeface="宋体" panose="02010600030101010101" pitchFamily="2" charset="-122"/>
                      </a:endParaRPr>
                    </a:p>
                  </a:txBody>
                  <a:tcPr anchor="ctr"/>
                </a:tc>
                <a:tc>
                  <a:txBody>
                    <a:bodyPr/>
                    <a:lstStyle/>
                    <a:p>
                      <a:pPr algn="ctr" fontAlgn="ctr"/>
                      <a:r>
                        <a:rPr lang="zh-CN" altLang="en-US" sz="1200">
                          <a:effectLst/>
                        </a:rPr>
                        <a:t>项目名称</a:t>
                      </a:r>
                      <a:endParaRPr lang="zh-CN" altLang="en-US" sz="1200" b="1" i="0">
                        <a:effectLst/>
                        <a:latin typeface="宋体" panose="02010600030101010101" pitchFamily="2" charset="-122"/>
                        <a:ea typeface="宋体" panose="02010600030101010101" pitchFamily="2" charset="-122"/>
                      </a:endParaRPr>
                    </a:p>
                  </a:txBody>
                  <a:tcPr anchor="ctr"/>
                </a:tc>
                <a:tc>
                  <a:txBody>
                    <a:bodyPr/>
                    <a:lstStyle/>
                    <a:p>
                      <a:pPr algn="ctr" fontAlgn="ctr"/>
                      <a:r>
                        <a:rPr lang="zh-CN" altLang="en-US" sz="1200">
                          <a:effectLst/>
                        </a:rPr>
                        <a:t>风险及问题</a:t>
                      </a:r>
                      <a:endParaRPr lang="zh-CN" altLang="en-US" sz="1200" b="1" i="0">
                        <a:effectLst/>
                        <a:latin typeface="宋体" panose="02010600030101010101" pitchFamily="2" charset="-122"/>
                        <a:ea typeface="宋体" panose="02010600030101010101" pitchFamily="2" charset="-122"/>
                      </a:endParaRPr>
                    </a:p>
                  </a:txBody>
                  <a:tcPr anchor="ctr"/>
                </a:tc>
                <a:tc>
                  <a:txBody>
                    <a:bodyPr/>
                    <a:lstStyle/>
                    <a:p>
                      <a:pPr algn="ctr" fontAlgn="ctr"/>
                      <a:r>
                        <a:rPr lang="zh-CN" altLang="en-US" sz="1200">
                          <a:effectLst/>
                        </a:rPr>
                        <a:t>应对措施</a:t>
                      </a:r>
                      <a:endParaRPr lang="zh-CN" altLang="en-US" sz="1200" b="1" i="0">
                        <a:effectLst/>
                        <a:latin typeface="宋体" panose="02010600030101010101" pitchFamily="2" charset="-122"/>
                        <a:ea typeface="宋体" panose="02010600030101010101" pitchFamily="2" charset="-122"/>
                      </a:endParaRPr>
                    </a:p>
                  </a:txBody>
                  <a:tcPr anchor="ctr"/>
                </a:tc>
                <a:tc>
                  <a:txBody>
                    <a:bodyPr/>
                    <a:lstStyle/>
                    <a:p>
                      <a:pPr algn="ctr" fontAlgn="ctr"/>
                      <a:r>
                        <a:rPr lang="zh-CN" altLang="en-US" sz="1200">
                          <a:effectLst/>
                        </a:rPr>
                        <a:t>需要领导支持事项</a:t>
                      </a:r>
                      <a:endParaRPr lang="zh-CN" altLang="en-US" sz="1200" b="1" i="0">
                        <a:effectLst/>
                        <a:latin typeface="宋体" panose="02010600030101010101" pitchFamily="2" charset="-122"/>
                        <a:ea typeface="宋体" panose="02010600030101010101" pitchFamily="2" charset="-122"/>
                      </a:endParaRPr>
                    </a:p>
                  </a:txBody>
                  <a:tcPr anchor="ctr"/>
                </a:tc>
                <a:tc>
                  <a:txBody>
                    <a:bodyPr/>
                    <a:lstStyle/>
                    <a:p>
                      <a:pPr algn="ctr" fontAlgn="ctr"/>
                      <a:r>
                        <a:rPr lang="zh-CN" altLang="en-US" sz="1200">
                          <a:effectLst/>
                        </a:rPr>
                        <a:t>备注</a:t>
                      </a:r>
                      <a:endParaRPr lang="zh-CN" altLang="en-US" sz="1200" b="1"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49891216"/>
                  </a:ext>
                </a:extLst>
              </a:tr>
              <a:tr h="298102">
                <a:tc>
                  <a:txBody>
                    <a:bodyPr/>
                    <a:lstStyle/>
                    <a:p>
                      <a:pPr algn="ctr" fontAlgn="ctr" latinLnBrk="0"/>
                      <a:r>
                        <a:rPr lang="en-US" altLang="zh-CN" sz="1200" dirty="0">
                          <a:effectLst/>
                        </a:rPr>
                        <a:t>1</a:t>
                      </a:r>
                      <a:endParaRPr lang="en-US" altLang="zh-CN" sz="1200" b="0" i="0" dirty="0">
                        <a:effectLst/>
                        <a:latin typeface="宋体" panose="02010600030101010101" pitchFamily="2" charset="-122"/>
                        <a:ea typeface="宋体" panose="02010600030101010101" pitchFamily="2" charset="-122"/>
                      </a:endParaRPr>
                    </a:p>
                  </a:txBody>
                  <a:tcPr anchor="ctr"/>
                </a:tc>
                <a:tc rowSpan="2">
                  <a:txBody>
                    <a:bodyPr/>
                    <a:lstStyle/>
                    <a:p>
                      <a:pPr algn="ctr" fontAlgn="ctr"/>
                      <a:r>
                        <a:rPr lang="zh-CN" altLang="en-US" sz="1200" dirty="0">
                          <a:effectLst/>
                        </a:rPr>
                        <a:t>公司治理</a:t>
                      </a: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268196425"/>
                  </a:ext>
                </a:extLst>
              </a:tr>
              <a:tr h="298102">
                <a:tc>
                  <a:txBody>
                    <a:bodyPr/>
                    <a:lstStyle/>
                    <a:p>
                      <a:pPr algn="ctr" fontAlgn="ctr" latinLnBrk="0"/>
                      <a:r>
                        <a:rPr lang="en-US" altLang="zh-CN" sz="1200" dirty="0">
                          <a:effectLst/>
                        </a:rPr>
                        <a:t>2</a:t>
                      </a:r>
                      <a:endParaRPr lang="en-US" altLang="zh-CN" sz="1200" b="0" i="0" dirty="0">
                        <a:effectLst/>
                        <a:latin typeface="宋体" panose="02010600030101010101" pitchFamily="2" charset="-122"/>
                        <a:ea typeface="宋体" panose="02010600030101010101" pitchFamily="2" charset="-122"/>
                      </a:endParaRPr>
                    </a:p>
                  </a:txBody>
                  <a:tcPr anchor="ctr"/>
                </a:tc>
                <a:tc vMerge="1">
                  <a:txBody>
                    <a:bodyPr/>
                    <a:lstStyle/>
                    <a:p>
                      <a:endParaRPr lang="zh-CN" altLang="en-US"/>
                    </a:p>
                  </a:txBody>
                  <a:tcP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320673359"/>
                  </a:ext>
                </a:extLst>
              </a:tr>
              <a:tr h="298102">
                <a:tc>
                  <a:txBody>
                    <a:bodyPr/>
                    <a:lstStyle/>
                    <a:p>
                      <a:pPr algn="ctr" fontAlgn="ctr" latinLnBrk="0"/>
                      <a:r>
                        <a:rPr lang="en-US" altLang="zh-CN" sz="1200">
                          <a:effectLst/>
                        </a:rPr>
                        <a:t>3</a:t>
                      </a:r>
                      <a:endParaRPr lang="en-US" altLang="zh-CN" sz="1200" b="0" i="0">
                        <a:effectLst/>
                        <a:latin typeface="宋体" panose="02010600030101010101" pitchFamily="2" charset="-122"/>
                        <a:ea typeface="宋体" panose="02010600030101010101" pitchFamily="2" charset="-122"/>
                      </a:endParaRPr>
                    </a:p>
                  </a:txBody>
                  <a:tcPr anchor="ctr"/>
                </a:tc>
                <a:tc rowSpan="2">
                  <a:txBody>
                    <a:bodyPr/>
                    <a:lstStyle/>
                    <a:p>
                      <a:pPr algn="ctr" fontAlgn="ctr"/>
                      <a:r>
                        <a:rPr lang="zh-CN" altLang="en-US" sz="1200" dirty="0">
                          <a:effectLst/>
                        </a:rPr>
                        <a:t>数据应用</a:t>
                      </a: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729332183"/>
                  </a:ext>
                </a:extLst>
              </a:tr>
              <a:tr h="298102">
                <a:tc>
                  <a:txBody>
                    <a:bodyPr/>
                    <a:lstStyle/>
                    <a:p>
                      <a:pPr algn="ctr" fontAlgn="ctr" latinLnBrk="0"/>
                      <a:r>
                        <a:rPr lang="en-US" altLang="zh-CN" sz="1200">
                          <a:effectLst/>
                        </a:rPr>
                        <a:t>4</a:t>
                      </a:r>
                      <a:endParaRPr lang="en-US" altLang="zh-CN" sz="1200" b="0" i="0">
                        <a:effectLst/>
                        <a:latin typeface="宋体" panose="02010600030101010101" pitchFamily="2" charset="-122"/>
                        <a:ea typeface="宋体" panose="02010600030101010101" pitchFamily="2" charset="-122"/>
                      </a:endParaRPr>
                    </a:p>
                  </a:txBody>
                  <a:tcPr anchor="ctr"/>
                </a:tc>
                <a:tc vMerge="1">
                  <a:txBody>
                    <a:bodyPr/>
                    <a:lstStyle/>
                    <a:p>
                      <a:endParaRPr lang="zh-CN" altLang="en-US"/>
                    </a:p>
                  </a:txBody>
                  <a:tcP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4129768993"/>
                  </a:ext>
                </a:extLst>
              </a:tr>
              <a:tr h="298102">
                <a:tc>
                  <a:txBody>
                    <a:bodyPr/>
                    <a:lstStyle/>
                    <a:p>
                      <a:pPr algn="ctr" fontAlgn="ctr" latinLnBrk="0"/>
                      <a:r>
                        <a:rPr lang="en-US" altLang="zh-CN" sz="1200">
                          <a:effectLst/>
                        </a:rPr>
                        <a:t>5</a:t>
                      </a:r>
                      <a:endParaRPr lang="en-US" altLang="zh-CN" sz="1200" b="0" i="0">
                        <a:effectLst/>
                        <a:latin typeface="宋体" panose="02010600030101010101" pitchFamily="2" charset="-122"/>
                        <a:ea typeface="宋体" panose="02010600030101010101" pitchFamily="2" charset="-122"/>
                      </a:endParaRPr>
                    </a:p>
                  </a:txBody>
                  <a:tcPr anchor="ctr"/>
                </a:tc>
                <a:tc rowSpan="2">
                  <a:txBody>
                    <a:bodyPr/>
                    <a:lstStyle/>
                    <a:p>
                      <a:pPr algn="ctr" fontAlgn="ctr"/>
                      <a:r>
                        <a:rPr lang="zh-CN" altLang="en-US" sz="1200">
                          <a:effectLst/>
                        </a:rPr>
                        <a:t>物资供应与生产</a:t>
                      </a: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2939567225"/>
                  </a:ext>
                </a:extLst>
              </a:tr>
              <a:tr h="298102">
                <a:tc>
                  <a:txBody>
                    <a:bodyPr/>
                    <a:lstStyle/>
                    <a:p>
                      <a:pPr algn="ctr" fontAlgn="ctr" latinLnBrk="0"/>
                      <a:r>
                        <a:rPr lang="en-US" altLang="zh-CN" sz="1200">
                          <a:effectLst/>
                        </a:rPr>
                        <a:t>6</a:t>
                      </a:r>
                      <a:endParaRPr lang="en-US" altLang="zh-CN" sz="1200" b="0" i="0">
                        <a:effectLst/>
                        <a:latin typeface="宋体" panose="02010600030101010101" pitchFamily="2" charset="-122"/>
                        <a:ea typeface="宋体" panose="02010600030101010101" pitchFamily="2" charset="-122"/>
                      </a:endParaRPr>
                    </a:p>
                  </a:txBody>
                  <a:tcPr anchor="ctr"/>
                </a:tc>
                <a:tc vMerge="1">
                  <a:txBody>
                    <a:bodyPr/>
                    <a:lstStyle/>
                    <a:p>
                      <a:endParaRPr lang="zh-CN" altLang="en-US"/>
                    </a:p>
                  </a:txBody>
                  <a:tcP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276492240"/>
                  </a:ext>
                </a:extLst>
              </a:tr>
              <a:tr h="298102">
                <a:tc>
                  <a:txBody>
                    <a:bodyPr/>
                    <a:lstStyle/>
                    <a:p>
                      <a:pPr algn="ctr" fontAlgn="ctr" latinLnBrk="0"/>
                      <a:r>
                        <a:rPr lang="en-US" altLang="zh-CN" sz="1200">
                          <a:effectLst/>
                        </a:rPr>
                        <a:t>7</a:t>
                      </a:r>
                      <a:endParaRPr lang="en-US" altLang="zh-CN" sz="1200" b="0" i="0">
                        <a:effectLst/>
                        <a:latin typeface="宋体" panose="02010600030101010101" pitchFamily="2" charset="-122"/>
                        <a:ea typeface="宋体" panose="02010600030101010101" pitchFamily="2" charset="-122"/>
                      </a:endParaRPr>
                    </a:p>
                  </a:txBody>
                  <a:tcPr anchor="ctr"/>
                </a:tc>
                <a:tc rowSpan="2">
                  <a:txBody>
                    <a:bodyPr/>
                    <a:lstStyle/>
                    <a:p>
                      <a:pPr algn="ctr" fontAlgn="ctr"/>
                      <a:r>
                        <a:rPr lang="zh-CN" altLang="en-US" sz="1200">
                          <a:effectLst/>
                        </a:rPr>
                        <a:t>销售物流</a:t>
                      </a: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4190266872"/>
                  </a:ext>
                </a:extLst>
              </a:tr>
              <a:tr h="298102">
                <a:tc>
                  <a:txBody>
                    <a:bodyPr/>
                    <a:lstStyle/>
                    <a:p>
                      <a:pPr algn="ctr" fontAlgn="ctr" latinLnBrk="0"/>
                      <a:r>
                        <a:rPr lang="en-US" altLang="zh-CN" sz="1200">
                          <a:effectLst/>
                        </a:rPr>
                        <a:t>8</a:t>
                      </a:r>
                      <a:endParaRPr lang="en-US" altLang="zh-CN" sz="1200" b="0" i="0">
                        <a:effectLst/>
                        <a:latin typeface="宋体" panose="02010600030101010101" pitchFamily="2" charset="-122"/>
                        <a:ea typeface="宋体" panose="02010600030101010101" pitchFamily="2" charset="-122"/>
                      </a:endParaRPr>
                    </a:p>
                  </a:txBody>
                  <a:tcPr anchor="ctr"/>
                </a:tc>
                <a:tc vMerge="1">
                  <a:txBody>
                    <a:bodyPr/>
                    <a:lstStyle/>
                    <a:p>
                      <a:endParaRPr lang="zh-CN" altLang="en-US"/>
                    </a:p>
                  </a:txBody>
                  <a:tcP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2034596172"/>
                  </a:ext>
                </a:extLst>
              </a:tr>
              <a:tr h="298102">
                <a:tc>
                  <a:txBody>
                    <a:bodyPr/>
                    <a:lstStyle/>
                    <a:p>
                      <a:pPr algn="ctr" fontAlgn="ctr" latinLnBrk="0"/>
                      <a:r>
                        <a:rPr lang="en-US" altLang="zh-CN" sz="1200">
                          <a:effectLst/>
                        </a:rPr>
                        <a:t>9</a:t>
                      </a:r>
                      <a:endParaRPr lang="en-US" altLang="zh-CN" sz="1200" b="0" i="0">
                        <a:effectLst/>
                        <a:latin typeface="宋体" panose="02010600030101010101" pitchFamily="2" charset="-122"/>
                        <a:ea typeface="宋体" panose="02010600030101010101" pitchFamily="2" charset="-122"/>
                      </a:endParaRPr>
                    </a:p>
                  </a:txBody>
                  <a:tcPr anchor="ctr"/>
                </a:tc>
                <a:tc rowSpan="2">
                  <a:txBody>
                    <a:bodyPr/>
                    <a:lstStyle/>
                    <a:p>
                      <a:pPr algn="ctr" fontAlgn="ctr"/>
                      <a:r>
                        <a:rPr lang="zh-CN" altLang="en-US" sz="1200">
                          <a:effectLst/>
                        </a:rPr>
                        <a:t>新业务</a:t>
                      </a: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2114046539"/>
                  </a:ext>
                </a:extLst>
              </a:tr>
              <a:tr h="298102">
                <a:tc>
                  <a:txBody>
                    <a:bodyPr/>
                    <a:lstStyle/>
                    <a:p>
                      <a:pPr algn="ctr" fontAlgn="ctr" latinLnBrk="0"/>
                      <a:r>
                        <a:rPr lang="en-US" altLang="zh-CN" sz="1200">
                          <a:effectLst/>
                        </a:rPr>
                        <a:t>10</a:t>
                      </a:r>
                      <a:endParaRPr lang="en-US" altLang="zh-CN" sz="1200" b="0" i="0">
                        <a:effectLst/>
                        <a:latin typeface="宋体" panose="02010600030101010101" pitchFamily="2" charset="-122"/>
                        <a:ea typeface="宋体" panose="02010600030101010101" pitchFamily="2" charset="-122"/>
                      </a:endParaRPr>
                    </a:p>
                  </a:txBody>
                  <a:tcPr anchor="ctr"/>
                </a:tc>
                <a:tc vMerge="1">
                  <a:txBody>
                    <a:bodyPr/>
                    <a:lstStyle/>
                    <a:p>
                      <a:endParaRPr lang="zh-CN" altLang="en-US"/>
                    </a:p>
                  </a:txBody>
                  <a:tcP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20866158"/>
                  </a:ext>
                </a:extLst>
              </a:tr>
              <a:tr h="298102">
                <a:tc>
                  <a:txBody>
                    <a:bodyPr/>
                    <a:lstStyle/>
                    <a:p>
                      <a:pPr algn="ctr" fontAlgn="ctr" latinLnBrk="0"/>
                      <a:r>
                        <a:rPr lang="en-US" altLang="zh-CN" sz="1200">
                          <a:effectLst/>
                        </a:rPr>
                        <a:t>11</a:t>
                      </a:r>
                      <a:endParaRPr lang="en-US" altLang="zh-CN" sz="1200" b="0" i="0">
                        <a:effectLst/>
                        <a:latin typeface="宋体" panose="02010600030101010101" pitchFamily="2" charset="-122"/>
                        <a:ea typeface="宋体" panose="02010600030101010101" pitchFamily="2" charset="-122"/>
                      </a:endParaRPr>
                    </a:p>
                  </a:txBody>
                  <a:tcPr anchor="ctr"/>
                </a:tc>
                <a:tc rowSpan="2">
                  <a:txBody>
                    <a:bodyPr/>
                    <a:lstStyle/>
                    <a:p>
                      <a:pPr algn="ctr" fontAlgn="ctr"/>
                      <a:r>
                        <a:rPr lang="zh-CN" altLang="en-US" sz="1200">
                          <a:effectLst/>
                        </a:rPr>
                        <a:t>通用技术</a:t>
                      </a: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2978692597"/>
                  </a:ext>
                </a:extLst>
              </a:tr>
              <a:tr h="298102">
                <a:tc>
                  <a:txBody>
                    <a:bodyPr/>
                    <a:lstStyle/>
                    <a:p>
                      <a:pPr algn="ctr" fontAlgn="ctr" latinLnBrk="0"/>
                      <a:r>
                        <a:rPr lang="en-US" altLang="zh-CN" sz="1200">
                          <a:effectLst/>
                        </a:rPr>
                        <a:t>12</a:t>
                      </a:r>
                      <a:endParaRPr lang="en-US" altLang="zh-CN" sz="1200" b="0" i="0">
                        <a:effectLst/>
                        <a:latin typeface="宋体" panose="02010600030101010101" pitchFamily="2" charset="-122"/>
                        <a:ea typeface="宋体" panose="02010600030101010101" pitchFamily="2" charset="-122"/>
                      </a:endParaRPr>
                    </a:p>
                  </a:txBody>
                  <a:tcPr anchor="ctr"/>
                </a:tc>
                <a:tc vMerge="1">
                  <a:txBody>
                    <a:bodyPr/>
                    <a:lstStyle/>
                    <a:p>
                      <a:endParaRPr lang="zh-CN" altLang="en-US"/>
                    </a:p>
                  </a:txBody>
                  <a:tcP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721016392"/>
                  </a:ext>
                </a:extLst>
              </a:tr>
              <a:tr h="298102">
                <a:tc>
                  <a:txBody>
                    <a:bodyPr/>
                    <a:lstStyle/>
                    <a:p>
                      <a:pPr algn="ctr" fontAlgn="ctr" latinLnBrk="0"/>
                      <a:r>
                        <a:rPr lang="en-US" altLang="zh-CN" sz="1200">
                          <a:effectLst/>
                        </a:rPr>
                        <a:t>13</a:t>
                      </a:r>
                      <a:endParaRPr lang="en-US" altLang="zh-CN" sz="1200" b="0" i="0">
                        <a:effectLst/>
                        <a:latin typeface="宋体" panose="02010600030101010101" pitchFamily="2" charset="-122"/>
                        <a:ea typeface="宋体" panose="02010600030101010101" pitchFamily="2" charset="-122"/>
                      </a:endParaRPr>
                    </a:p>
                  </a:txBody>
                  <a:tcPr anchor="ctr"/>
                </a:tc>
                <a:tc rowSpan="2">
                  <a:txBody>
                    <a:bodyPr/>
                    <a:lstStyle/>
                    <a:p>
                      <a:pPr algn="ctr" fontAlgn="ctr"/>
                      <a:r>
                        <a:rPr lang="zh-CN" altLang="en-US" sz="1200">
                          <a:effectLst/>
                        </a:rPr>
                        <a:t>基础设施</a:t>
                      </a: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2920116358"/>
                  </a:ext>
                </a:extLst>
              </a:tr>
              <a:tr h="298102">
                <a:tc>
                  <a:txBody>
                    <a:bodyPr/>
                    <a:lstStyle/>
                    <a:p>
                      <a:pPr algn="ctr" fontAlgn="ctr" latinLnBrk="0"/>
                      <a:r>
                        <a:rPr lang="en-US" altLang="zh-CN" sz="1200">
                          <a:effectLst/>
                        </a:rPr>
                        <a:t>14</a:t>
                      </a:r>
                      <a:endParaRPr lang="en-US" altLang="zh-CN" sz="1200" b="0" i="0">
                        <a:effectLst/>
                        <a:latin typeface="宋体" panose="02010600030101010101" pitchFamily="2" charset="-122"/>
                        <a:ea typeface="宋体" panose="02010600030101010101" pitchFamily="2" charset="-122"/>
                      </a:endParaRPr>
                    </a:p>
                  </a:txBody>
                  <a:tcPr anchor="ctr"/>
                </a:tc>
                <a:tc vMerge="1">
                  <a:txBody>
                    <a:bodyPr/>
                    <a:lstStyle/>
                    <a:p>
                      <a:endParaRPr lang="zh-CN" altLang="en-US"/>
                    </a:p>
                  </a:txBody>
                  <a:tcP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200" b="0" i="0" dirty="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944844016"/>
                  </a:ext>
                </a:extLst>
              </a:tr>
            </a:tbl>
          </a:graphicData>
        </a:graphic>
      </p:graphicFrame>
      <p:graphicFrame>
        <p:nvGraphicFramePr>
          <p:cNvPr id="7" name="内容占位符 3"/>
          <p:cNvGraphicFramePr>
            <a:graphicFrameLocks/>
          </p:cNvGraphicFramePr>
          <p:nvPr>
            <p:extLst>
              <p:ext uri="{D42A27DB-BD31-4B8C-83A1-F6EECF244321}">
                <p14:modId xmlns:p14="http://schemas.microsoft.com/office/powerpoint/2010/main" val="2956168568"/>
              </p:ext>
            </p:extLst>
          </p:nvPr>
        </p:nvGraphicFramePr>
        <p:xfrm>
          <a:off x="-3" y="-1"/>
          <a:ext cx="12192003" cy="26379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78280883"/>
                    </a:ext>
                  </a:extLst>
                </a:gridCol>
                <a:gridCol w="1111445">
                  <a:extLst>
                    <a:ext uri="{9D8B030D-6E8A-4147-A177-3AD203B41FA5}">
                      <a16:colId xmlns:a16="http://schemas.microsoft.com/office/drawing/2014/main" val="3909982801"/>
                    </a:ext>
                  </a:extLst>
                </a:gridCol>
                <a:gridCol w="1080655">
                  <a:extLst>
                    <a:ext uri="{9D8B030D-6E8A-4147-A177-3AD203B41FA5}">
                      <a16:colId xmlns:a16="http://schemas.microsoft.com/office/drawing/2014/main" val="347916799"/>
                    </a:ext>
                  </a:extLst>
                </a:gridCol>
                <a:gridCol w="1154545">
                  <a:extLst>
                    <a:ext uri="{9D8B030D-6E8A-4147-A177-3AD203B41FA5}">
                      <a16:colId xmlns:a16="http://schemas.microsoft.com/office/drawing/2014/main" val="3776238161"/>
                    </a:ext>
                  </a:extLst>
                </a:gridCol>
                <a:gridCol w="2072023">
                  <a:extLst>
                    <a:ext uri="{9D8B030D-6E8A-4147-A177-3AD203B41FA5}">
                      <a16:colId xmlns:a16="http://schemas.microsoft.com/office/drawing/2014/main" val="4067383585"/>
                    </a:ext>
                  </a:extLst>
                </a:gridCol>
                <a:gridCol w="1354667">
                  <a:extLst>
                    <a:ext uri="{9D8B030D-6E8A-4147-A177-3AD203B41FA5}">
                      <a16:colId xmlns:a16="http://schemas.microsoft.com/office/drawing/2014/main" val="3460875559"/>
                    </a:ext>
                  </a:extLst>
                </a:gridCol>
                <a:gridCol w="1354667">
                  <a:extLst>
                    <a:ext uri="{9D8B030D-6E8A-4147-A177-3AD203B41FA5}">
                      <a16:colId xmlns:a16="http://schemas.microsoft.com/office/drawing/2014/main" val="3453932771"/>
                    </a:ext>
                  </a:extLst>
                </a:gridCol>
                <a:gridCol w="1354667">
                  <a:extLst>
                    <a:ext uri="{9D8B030D-6E8A-4147-A177-3AD203B41FA5}">
                      <a16:colId xmlns:a16="http://schemas.microsoft.com/office/drawing/2014/main" val="198927357"/>
                    </a:ext>
                  </a:extLst>
                </a:gridCol>
                <a:gridCol w="1354667">
                  <a:extLst>
                    <a:ext uri="{9D8B030D-6E8A-4147-A177-3AD203B41FA5}">
                      <a16:colId xmlns:a16="http://schemas.microsoft.com/office/drawing/2014/main" val="658219652"/>
                    </a:ext>
                  </a:extLst>
                </a:gridCol>
              </a:tblGrid>
              <a:tr h="263796">
                <a:tc>
                  <a:txBody>
                    <a:bodyPr/>
                    <a:lstStyle/>
                    <a:p>
                      <a:pPr algn="ctr"/>
                      <a:r>
                        <a:rPr lang="zh-CN" altLang="en-US" sz="1200" dirty="0" smtClean="0">
                          <a:latin typeface="微软雅黑" panose="020B0503020204020204" pitchFamily="34" charset="-122"/>
                          <a:ea typeface="微软雅黑" panose="020B0503020204020204" pitchFamily="34" charset="-122"/>
                        </a:rPr>
                        <a:t>月度管理事项</a:t>
                      </a:r>
                      <a:endParaRPr lang="zh-CN" altLang="en-US" sz="1200" dirty="0">
                        <a:latin typeface="微软雅黑" panose="020B0503020204020204" pitchFamily="34" charset="-122"/>
                        <a:ea typeface="微软雅黑" panose="020B0503020204020204" pitchFamily="3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本月事项概述</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项目里程碑</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项目变更情况</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l"/>
                      <a:r>
                        <a:rPr lang="en-US" altLang="zh-CN"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存在风险及问题</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538824"/>
                  </a:ext>
                </a:extLst>
              </a:tr>
            </a:tbl>
          </a:graphicData>
        </a:graphic>
      </p:graphicFrame>
    </p:spTree>
    <p:extLst>
      <p:ext uri="{BB962C8B-B14F-4D97-AF65-F5344CB8AC3E}">
        <p14:creationId xmlns:p14="http://schemas.microsoft.com/office/powerpoint/2010/main" val="801359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5312" name="think-cell 幻灯片" r:id="rId4" imgW="592" imgH="591" progId="TCLayout.ActiveDocument.1">
                  <p:embed/>
                </p:oleObj>
              </mc:Choice>
              <mc:Fallback>
                <p:oleObj name="think-cell 幻灯片" r:id="rId4" imgW="592" imgH="591" progId="TCLayout.ActiveDocument.1">
                  <p:embed/>
                  <p:pic>
                    <p:nvPicPr>
                      <p:cNvPr id="4" name="对象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圆角矩形 1">
            <a:extLst>
              <a:ext uri="{FF2B5EF4-FFF2-40B4-BE49-F238E27FC236}">
                <a16:creationId xmlns:a16="http://schemas.microsoft.com/office/drawing/2014/main" id="{6F16C07B-D59C-6149-BCF7-63211D770F81}"/>
              </a:ext>
            </a:extLst>
          </p:cNvPr>
          <p:cNvSpPr/>
          <p:nvPr/>
        </p:nvSpPr>
        <p:spPr>
          <a:xfrm>
            <a:off x="3120678" y="3624384"/>
            <a:ext cx="7176714" cy="694644"/>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p:nvPr>
        </p:nvSpPr>
        <p:spPr>
          <a:xfrm>
            <a:off x="3857625" y="1569585"/>
            <a:ext cx="6717884" cy="4586287"/>
          </a:xfrm>
        </p:spPr>
        <p:txBody>
          <a:bodyPr>
            <a:normAutofit/>
          </a:bodyPr>
          <a:lstStyle/>
          <a:p>
            <a:pPr>
              <a:lnSpc>
                <a:spcPct val="150000"/>
              </a:lnSpc>
            </a:pPr>
            <a:r>
              <a:rPr lang="zh-CN" altLang="en-US" sz="3600" dirty="0" smtClean="0"/>
              <a:t>整体情况介绍</a:t>
            </a:r>
            <a:endParaRPr lang="en-US" altLang="zh-CN" sz="3600" dirty="0" smtClean="0"/>
          </a:p>
          <a:p>
            <a:pPr>
              <a:lnSpc>
                <a:spcPct val="150000"/>
              </a:lnSpc>
            </a:pPr>
            <a:r>
              <a:rPr lang="zh-CN" altLang="en-US" sz="3600" dirty="0" smtClean="0"/>
              <a:t>月度管理事项</a:t>
            </a:r>
            <a:r>
              <a:rPr lang="en-US" altLang="zh-CN" sz="3600" dirty="0" smtClean="0"/>
              <a:t>-</a:t>
            </a:r>
            <a:r>
              <a:rPr lang="zh-CN" altLang="en-US" sz="3600" dirty="0" smtClean="0"/>
              <a:t>本月事项</a:t>
            </a:r>
            <a:endParaRPr lang="en-US" altLang="zh-CN" sz="3600" dirty="0" smtClean="0"/>
          </a:p>
          <a:p>
            <a:pPr>
              <a:lnSpc>
                <a:spcPct val="150000"/>
              </a:lnSpc>
            </a:pPr>
            <a:r>
              <a:rPr lang="zh-CN" altLang="en-US" sz="3600" dirty="0" smtClean="0"/>
              <a:t>月度管理事项</a:t>
            </a:r>
            <a:r>
              <a:rPr lang="en-US" altLang="zh-CN" sz="3600" dirty="0" smtClean="0"/>
              <a:t>-</a:t>
            </a:r>
            <a:r>
              <a:rPr lang="zh-CN" altLang="en-US" sz="3600" dirty="0" smtClean="0"/>
              <a:t>下月计划</a:t>
            </a:r>
            <a:endParaRPr lang="en-US" altLang="zh-CN" sz="3600" dirty="0" smtClean="0"/>
          </a:p>
          <a:p>
            <a:pPr>
              <a:lnSpc>
                <a:spcPct val="150000"/>
              </a:lnSpc>
            </a:pPr>
            <a:r>
              <a:rPr lang="zh-CN" altLang="en-US" sz="3600" dirty="0" smtClean="0"/>
              <a:t>重点项目情况介绍</a:t>
            </a:r>
            <a:endParaRPr lang="zh-CN" altLang="en-US" sz="3600" dirty="0"/>
          </a:p>
        </p:txBody>
      </p:sp>
    </p:spTree>
    <p:extLst>
      <p:ext uri="{BB962C8B-B14F-4D97-AF65-F5344CB8AC3E}">
        <p14:creationId xmlns:p14="http://schemas.microsoft.com/office/powerpoint/2010/main" val="68691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2"/>
          <p:cNvSpPr>
            <a:spLocks noGrp="1"/>
          </p:cNvSpPr>
          <p:nvPr>
            <p:ph type="title"/>
          </p:nvPr>
        </p:nvSpPr>
        <p:spPr>
          <a:xfrm>
            <a:off x="447727" y="496045"/>
            <a:ext cx="11311157" cy="511176"/>
          </a:xfrm>
        </p:spPr>
        <p:txBody>
          <a:bodyPr vert="horz" lIns="121822" tIns="60908" rIns="121822" bIns="60908" rtlCol="0" anchor="ctr">
            <a:normAutofit/>
          </a:bodyPr>
          <a:lstStyle/>
          <a:p>
            <a:r>
              <a:rPr lang="zh-CN" altLang="en-US" sz="2666" dirty="0" smtClean="0">
                <a:cs typeface="+mn-ea"/>
                <a:sym typeface="+mn-lt"/>
              </a:rPr>
              <a:t>产品中心月度管理事项</a:t>
            </a:r>
            <a:r>
              <a:rPr lang="en-US" altLang="zh-CN" sz="2666" dirty="0" smtClean="0">
                <a:cs typeface="+mn-ea"/>
                <a:sym typeface="+mn-lt"/>
              </a:rPr>
              <a:t>-</a:t>
            </a:r>
            <a:r>
              <a:rPr lang="zh-CN" altLang="en-US" sz="2666" dirty="0">
                <a:cs typeface="+mn-ea"/>
                <a:sym typeface="+mn-lt"/>
              </a:rPr>
              <a:t>下月</a:t>
            </a:r>
            <a:r>
              <a:rPr lang="zh-CN" altLang="en-US" sz="2666" dirty="0" smtClean="0">
                <a:cs typeface="+mn-ea"/>
                <a:sym typeface="+mn-lt"/>
              </a:rPr>
              <a:t>计划概览</a:t>
            </a:r>
            <a:endParaRPr lang="zh-CN" altLang="en-US" sz="2666" dirty="0">
              <a:cs typeface="+mn-ea"/>
              <a:sym typeface="+mn-lt"/>
            </a:endParaRPr>
          </a:p>
        </p:txBody>
      </p:sp>
      <p:sp>
        <p:nvSpPr>
          <p:cNvPr id="79" name="矩形 78"/>
          <p:cNvSpPr/>
          <p:nvPr/>
        </p:nvSpPr>
        <p:spPr>
          <a:xfrm>
            <a:off x="489882" y="1125455"/>
            <a:ext cx="11315074" cy="1801851"/>
          </a:xfrm>
          <a:prstGeom prst="rect">
            <a:avLst/>
          </a:prstGeom>
        </p:spPr>
        <p:txBody>
          <a:bodyPr vert="horz" lIns="121822" tIns="60908" rIns="121822" bIns="60908" rtlCol="0">
            <a:noAutofit/>
          </a:bodyPr>
          <a:lstStyle/>
          <a:p>
            <a:pPr marL="359716" indent="-359716" defTabSz="913256">
              <a:lnSpc>
                <a:spcPts val="3332"/>
              </a:lnSpc>
              <a:spcBef>
                <a:spcPts val="1000"/>
              </a:spcBef>
              <a:spcAft>
                <a:spcPts val="400"/>
              </a:spcAft>
              <a:buClr>
                <a:srgbClr val="FF9900"/>
              </a:buClr>
              <a:buFont typeface="Wingdings" panose="05000000000000000000" pitchFamily="2" charset="2"/>
              <a:buChar char="n"/>
            </a:pPr>
            <a:r>
              <a:rPr lang="zh-CN" altLang="en-US" sz="2133" b="1" dirty="0" smtClean="0">
                <a:cs typeface="+mn-ea"/>
                <a:sym typeface="+mn-lt"/>
              </a:rPr>
              <a:t>重要事项计划</a:t>
            </a:r>
            <a:r>
              <a:rPr lang="en-US" altLang="zh-CN" sz="2133" b="1" dirty="0" smtClean="0">
                <a:solidFill>
                  <a:srgbClr val="FF0000"/>
                </a:solidFill>
                <a:cs typeface="+mn-ea"/>
                <a:sym typeface="+mn-lt"/>
              </a:rPr>
              <a:t>1</a:t>
            </a:r>
            <a:r>
              <a:rPr lang="zh-CN" altLang="en-US" sz="2133" b="1" dirty="0" smtClean="0">
                <a:solidFill>
                  <a:srgbClr val="FF0000"/>
                </a:solidFill>
                <a:cs typeface="+mn-ea"/>
                <a:sym typeface="+mn-lt"/>
              </a:rPr>
              <a:t>项</a:t>
            </a:r>
            <a:r>
              <a:rPr lang="zh-CN" altLang="en-US" sz="2133" dirty="0" smtClean="0">
                <a:cs typeface="+mn-ea"/>
                <a:sym typeface="+mn-lt"/>
              </a:rPr>
              <a:t>，其中销售物流组</a:t>
            </a:r>
            <a:r>
              <a:rPr lang="en-US" altLang="zh-CN" sz="2133" dirty="0" smtClean="0">
                <a:solidFill>
                  <a:srgbClr val="FF0000"/>
                </a:solidFill>
                <a:cs typeface="+mn-ea"/>
                <a:sym typeface="+mn-lt"/>
              </a:rPr>
              <a:t>1</a:t>
            </a:r>
            <a:r>
              <a:rPr lang="zh-CN" altLang="en-US" sz="2133" dirty="0" smtClean="0">
                <a:solidFill>
                  <a:srgbClr val="FF0000"/>
                </a:solidFill>
                <a:cs typeface="+mn-ea"/>
                <a:sym typeface="+mn-lt"/>
              </a:rPr>
              <a:t>项</a:t>
            </a:r>
            <a:endParaRPr lang="en-US" altLang="zh-CN" sz="2133" b="1" dirty="0" smtClean="0">
              <a:solidFill>
                <a:srgbClr val="FF0000"/>
              </a:solidFill>
              <a:cs typeface="+mn-ea"/>
              <a:sym typeface="+mn-lt"/>
            </a:endParaRPr>
          </a:p>
          <a:p>
            <a:pPr marL="359716" indent="-359716" defTabSz="913256">
              <a:lnSpc>
                <a:spcPts val="3332"/>
              </a:lnSpc>
              <a:spcBef>
                <a:spcPts val="1000"/>
              </a:spcBef>
              <a:spcAft>
                <a:spcPts val="400"/>
              </a:spcAft>
              <a:buClr>
                <a:srgbClr val="FF9900"/>
              </a:buClr>
              <a:buFont typeface="Wingdings" panose="05000000000000000000" pitchFamily="2" charset="2"/>
              <a:buChar char="n"/>
            </a:pPr>
            <a:r>
              <a:rPr lang="zh-CN" altLang="en-US" sz="2133" b="1" dirty="0" smtClean="0">
                <a:latin typeface="华文楷体" panose="02010600040101010101" pitchFamily="2" charset="-122"/>
                <a:ea typeface="华文楷体" panose="02010600040101010101" pitchFamily="2" charset="-122"/>
                <a:sym typeface="+mn-lt"/>
              </a:rPr>
              <a:t>差旅计划</a:t>
            </a:r>
            <a:r>
              <a:rPr lang="en-US" altLang="zh-CN" sz="2133" b="1" dirty="0" smtClean="0">
                <a:solidFill>
                  <a:srgbClr val="FF0000"/>
                </a:solidFill>
                <a:latin typeface="华文楷体" panose="02010600040101010101" pitchFamily="2" charset="-122"/>
                <a:ea typeface="华文楷体" panose="02010600040101010101" pitchFamily="2" charset="-122"/>
                <a:sym typeface="+mn-lt"/>
              </a:rPr>
              <a:t>6</a:t>
            </a:r>
            <a:r>
              <a:rPr lang="zh-CN" altLang="en-US" sz="2133" b="1" dirty="0" smtClean="0">
                <a:solidFill>
                  <a:srgbClr val="FF0000"/>
                </a:solidFill>
                <a:latin typeface="华文楷体" panose="02010600040101010101" pitchFamily="2" charset="-122"/>
                <a:ea typeface="华文楷体" panose="02010600040101010101" pitchFamily="2" charset="-122"/>
                <a:sym typeface="+mn-lt"/>
              </a:rPr>
              <a:t>项</a:t>
            </a:r>
            <a:r>
              <a:rPr lang="zh-CN" altLang="en-US" sz="2133" dirty="0" smtClean="0">
                <a:latin typeface="华文楷体" panose="02010600040101010101" pitchFamily="2" charset="-122"/>
                <a:ea typeface="华文楷体" panose="02010600040101010101" pitchFamily="2" charset="-122"/>
                <a:sym typeface="+mn-lt"/>
              </a:rPr>
              <a:t>，其中出差人数</a:t>
            </a:r>
            <a:r>
              <a:rPr lang="en-US" altLang="zh-CN" sz="2133" b="1" dirty="0" smtClean="0">
                <a:solidFill>
                  <a:srgbClr val="FF0000"/>
                </a:solidFill>
                <a:latin typeface="华文楷体" panose="02010600040101010101" pitchFamily="2" charset="-122"/>
                <a:ea typeface="华文楷体" panose="02010600040101010101" pitchFamily="2" charset="-122"/>
                <a:sym typeface="+mn-lt"/>
              </a:rPr>
              <a:t>8</a:t>
            </a:r>
            <a:r>
              <a:rPr lang="zh-CN" altLang="en-US" sz="2133" b="1" dirty="0" smtClean="0">
                <a:solidFill>
                  <a:srgbClr val="FF0000"/>
                </a:solidFill>
                <a:latin typeface="华文楷体" panose="02010600040101010101" pitchFamily="2" charset="-122"/>
                <a:ea typeface="华文楷体" panose="02010600040101010101" pitchFamily="2" charset="-122"/>
                <a:sym typeface="+mn-lt"/>
              </a:rPr>
              <a:t>人</a:t>
            </a:r>
            <a:r>
              <a:rPr lang="zh-CN" altLang="en-US" sz="2133" dirty="0" smtClean="0">
                <a:latin typeface="华文楷体" panose="02010600040101010101" pitchFamily="2" charset="-122"/>
                <a:ea typeface="华文楷体" panose="02010600040101010101" pitchFamily="2" charset="-122"/>
                <a:sym typeface="+mn-lt"/>
              </a:rPr>
              <a:t>，差旅总人天</a:t>
            </a:r>
            <a:r>
              <a:rPr lang="en-US" altLang="zh-CN" sz="2133" b="1" dirty="0" smtClean="0">
                <a:solidFill>
                  <a:srgbClr val="FF0000"/>
                </a:solidFill>
                <a:latin typeface="华文楷体" panose="02010600040101010101" pitchFamily="2" charset="-122"/>
                <a:ea typeface="华文楷体" panose="02010600040101010101" pitchFamily="2" charset="-122"/>
                <a:sym typeface="+mn-lt"/>
              </a:rPr>
              <a:t>79</a:t>
            </a:r>
            <a:r>
              <a:rPr lang="zh-CN" altLang="en-US" sz="2133" b="1" dirty="0" smtClean="0">
                <a:solidFill>
                  <a:srgbClr val="FF0000"/>
                </a:solidFill>
                <a:latin typeface="华文楷体" panose="02010600040101010101" pitchFamily="2" charset="-122"/>
                <a:ea typeface="华文楷体" panose="02010600040101010101" pitchFamily="2" charset="-122"/>
                <a:sym typeface="+mn-lt"/>
              </a:rPr>
              <a:t>人天</a:t>
            </a:r>
            <a:endParaRPr lang="en-US" altLang="zh-CN" sz="2133" b="1" dirty="0" smtClean="0">
              <a:latin typeface="华文楷体" panose="02010600040101010101" pitchFamily="2" charset="-122"/>
              <a:ea typeface="华文楷体" panose="02010600040101010101" pitchFamily="2" charset="-122"/>
              <a:sym typeface="+mn-lt"/>
            </a:endParaRPr>
          </a:p>
          <a:p>
            <a:pPr marL="359716" indent="-359716" defTabSz="913256">
              <a:lnSpc>
                <a:spcPts val="3332"/>
              </a:lnSpc>
              <a:spcBef>
                <a:spcPts val="1000"/>
              </a:spcBef>
              <a:spcAft>
                <a:spcPts val="400"/>
              </a:spcAft>
              <a:buClr>
                <a:srgbClr val="FF9900"/>
              </a:buClr>
              <a:buFont typeface="Wingdings" panose="05000000000000000000" pitchFamily="2" charset="2"/>
              <a:buChar char="n"/>
            </a:pPr>
            <a:r>
              <a:rPr lang="zh-CN" altLang="en-US" sz="2133" b="1" dirty="0" smtClean="0">
                <a:latin typeface="华文楷体" panose="02010600040101010101" pitchFamily="2" charset="-122"/>
                <a:ea typeface="华文楷体" panose="02010600040101010101" pitchFamily="2" charset="-122"/>
                <a:sym typeface="+mn-lt"/>
              </a:rPr>
              <a:t>付款计划</a:t>
            </a:r>
            <a:r>
              <a:rPr lang="en-US" altLang="zh-CN" sz="2133" b="1" dirty="0" smtClean="0">
                <a:solidFill>
                  <a:srgbClr val="FF0000"/>
                </a:solidFill>
                <a:latin typeface="华文楷体" panose="02010600040101010101" pitchFamily="2" charset="-122"/>
                <a:ea typeface="华文楷体" panose="02010600040101010101" pitchFamily="2" charset="-122"/>
                <a:sym typeface="+mn-lt"/>
              </a:rPr>
              <a:t>2</a:t>
            </a:r>
            <a:r>
              <a:rPr lang="zh-CN" altLang="en-US" sz="2133" b="1" dirty="0" smtClean="0">
                <a:solidFill>
                  <a:srgbClr val="FF0000"/>
                </a:solidFill>
                <a:latin typeface="华文楷体" panose="02010600040101010101" pitchFamily="2" charset="-122"/>
                <a:ea typeface="华文楷体" panose="02010600040101010101" pitchFamily="2" charset="-122"/>
                <a:sym typeface="+mn-lt"/>
              </a:rPr>
              <a:t>项</a:t>
            </a:r>
            <a:r>
              <a:rPr lang="zh-CN" altLang="en-US" sz="2133" dirty="0" smtClean="0">
                <a:latin typeface="华文楷体" panose="02010600040101010101" pitchFamily="2" charset="-122"/>
                <a:ea typeface="华文楷体" panose="02010600040101010101" pitchFamily="2" charset="-122"/>
                <a:sym typeface="+mn-lt"/>
              </a:rPr>
              <a:t>，计划付款金额</a:t>
            </a:r>
            <a:r>
              <a:rPr lang="en-US" altLang="zh-CN" sz="2133" b="1" dirty="0" smtClean="0">
                <a:solidFill>
                  <a:srgbClr val="FF0000"/>
                </a:solidFill>
                <a:cs typeface="+mn-ea"/>
              </a:rPr>
              <a:t>56.136</a:t>
            </a:r>
            <a:r>
              <a:rPr lang="zh-CN" altLang="en-US" sz="2133" b="1" dirty="0" smtClean="0">
                <a:solidFill>
                  <a:srgbClr val="FF0000"/>
                </a:solidFill>
                <a:cs typeface="+mn-ea"/>
              </a:rPr>
              <a:t>万元</a:t>
            </a:r>
            <a:endParaRPr lang="en-US" altLang="zh-CN" sz="2133" b="1" dirty="0">
              <a:solidFill>
                <a:srgbClr val="FF0000"/>
              </a:solidFill>
              <a:cs typeface="+mn-ea"/>
            </a:endParaRPr>
          </a:p>
          <a:p>
            <a:pPr marL="359716" indent="-359716" defTabSz="913256">
              <a:lnSpc>
                <a:spcPts val="3332"/>
              </a:lnSpc>
              <a:spcBef>
                <a:spcPts val="1000"/>
              </a:spcBef>
              <a:spcAft>
                <a:spcPts val="400"/>
              </a:spcAft>
              <a:buClr>
                <a:srgbClr val="FF9900"/>
              </a:buClr>
              <a:buFont typeface="Wingdings" panose="05000000000000000000" pitchFamily="2" charset="2"/>
              <a:buChar char="n"/>
            </a:pPr>
            <a:endParaRPr lang="en-US" altLang="zh-CN" sz="2133" dirty="0">
              <a:latin typeface="华文楷体" panose="02010600040101010101" pitchFamily="2" charset="-122"/>
              <a:ea typeface="华文楷体" panose="02010600040101010101" pitchFamily="2" charset="-122"/>
              <a:sym typeface="+mn-lt"/>
            </a:endParaRPr>
          </a:p>
        </p:txBody>
      </p:sp>
      <p:grpSp>
        <p:nvGrpSpPr>
          <p:cNvPr id="3" name="组合 2"/>
          <p:cNvGrpSpPr/>
          <p:nvPr/>
        </p:nvGrpSpPr>
        <p:grpSpPr>
          <a:xfrm>
            <a:off x="1174889" y="3093564"/>
            <a:ext cx="9856831" cy="3196575"/>
            <a:chOff x="1174889" y="2927308"/>
            <a:chExt cx="9856831" cy="3196575"/>
          </a:xfrm>
        </p:grpSpPr>
        <p:grpSp>
          <p:nvGrpSpPr>
            <p:cNvPr id="2" name="组合 1"/>
            <p:cNvGrpSpPr/>
            <p:nvPr/>
          </p:nvGrpSpPr>
          <p:grpSpPr>
            <a:xfrm>
              <a:off x="1174889" y="2927308"/>
              <a:ext cx="9856831" cy="3196575"/>
              <a:chOff x="1174889" y="2927308"/>
              <a:chExt cx="9856831" cy="3196575"/>
            </a:xfrm>
          </p:grpSpPr>
          <p:grpSp>
            <p:nvGrpSpPr>
              <p:cNvPr id="35" name="Group 54"/>
              <p:cNvGrpSpPr/>
              <p:nvPr/>
            </p:nvGrpSpPr>
            <p:grpSpPr>
              <a:xfrm>
                <a:off x="8856575" y="2927308"/>
                <a:ext cx="2175145" cy="3063360"/>
                <a:chOff x="2734730" y="3658795"/>
                <a:chExt cx="1848677" cy="2742006"/>
              </a:xfrm>
            </p:grpSpPr>
            <p:sp>
              <p:nvSpPr>
                <p:cNvPr id="36" name="文本框 46"/>
                <p:cNvSpPr txBox="1"/>
                <p:nvPr/>
              </p:nvSpPr>
              <p:spPr>
                <a:xfrm>
                  <a:off x="3295139" y="3758797"/>
                  <a:ext cx="1220183" cy="6336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03">
                    <a:defRPr/>
                  </a:pPr>
                  <a:r>
                    <a:rPr kumimoji="1" lang="zh-CN" altLang="en-US" sz="1600" b="1" kern="0" dirty="0" smtClean="0">
                      <a:solidFill>
                        <a:prstClr val="black"/>
                      </a:solidFill>
                      <a:latin typeface="微软雅黑" panose="020B0503020204020204" pitchFamily="34" charset="-122"/>
                      <a:ea typeface="微软雅黑" panose="020B0503020204020204" pitchFamily="34" charset="-122"/>
                    </a:rPr>
                    <a:t>付款计划</a:t>
                  </a:r>
                  <a:endParaRPr kumimoji="1" lang="en-US" altLang="zh-CN" sz="1600" b="1" kern="0" dirty="0" smtClean="0">
                    <a:solidFill>
                      <a:prstClr val="black"/>
                    </a:solidFill>
                    <a:latin typeface="微软雅黑" panose="020B0503020204020204" pitchFamily="34" charset="-122"/>
                    <a:ea typeface="微软雅黑" panose="020B0503020204020204" pitchFamily="34" charset="-122"/>
                  </a:endParaRPr>
                </a:p>
                <a:p>
                  <a:pPr algn="ctr" defTabSz="914103">
                    <a:defRPr/>
                  </a:pPr>
                  <a:r>
                    <a:rPr kumimoji="1" lang="en-US" altLang="zh-CN" sz="2400" b="1" kern="0" dirty="0" smtClean="0">
                      <a:solidFill>
                        <a:srgbClr val="FF0000"/>
                      </a:solidFill>
                      <a:latin typeface="微软雅黑" panose="020B0503020204020204" pitchFamily="34" charset="-122"/>
                      <a:ea typeface="微软雅黑" panose="020B0503020204020204" pitchFamily="34" charset="-122"/>
                    </a:rPr>
                    <a:t>2</a:t>
                  </a:r>
                  <a:r>
                    <a:rPr kumimoji="1" lang="zh-CN" altLang="en-US" sz="1600" b="1" kern="0" dirty="0" smtClean="0">
                      <a:solidFill>
                        <a:prstClr val="black"/>
                      </a:solidFill>
                      <a:latin typeface="微软雅黑" panose="020B0503020204020204" pitchFamily="34" charset="-122"/>
                      <a:ea typeface="微软雅黑" panose="020B0503020204020204" pitchFamily="34" charset="-122"/>
                    </a:rPr>
                    <a:t>个</a:t>
                  </a:r>
                  <a:endParaRPr kumimoji="1" lang="zh-CN" altLang="en-US" sz="1600" b="1" kern="0" dirty="0">
                    <a:solidFill>
                      <a:prstClr val="black"/>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2734730" y="3658795"/>
                  <a:ext cx="1848677" cy="2742006"/>
                  <a:chOff x="132733" y="3489332"/>
                  <a:chExt cx="3035542" cy="2296824"/>
                </a:xfrm>
              </p:grpSpPr>
              <p:sp>
                <p:nvSpPr>
                  <p:cNvPr id="40" name="矩形 39"/>
                  <p:cNvSpPr/>
                  <p:nvPr/>
                </p:nvSpPr>
                <p:spPr>
                  <a:xfrm>
                    <a:off x="132735" y="3489332"/>
                    <a:ext cx="3035540" cy="719644"/>
                  </a:xfrm>
                  <a:prstGeom prst="rect">
                    <a:avLst/>
                  </a:prstGeom>
                  <a:noFill/>
                  <a:ln w="12700" cap="flat" cmpd="sng" algn="ctr">
                    <a:solidFill>
                      <a:sysClr val="windowText" lastClr="000000">
                        <a:lumMod val="50000"/>
                        <a:lumOff val="50000"/>
                      </a:sysClr>
                    </a:solidFill>
                    <a:prstDash val="dash"/>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kumimoji="1" lang="zh-CN" altLang="en-US" sz="1350" kern="0">
                      <a:solidFill>
                        <a:prstClr val="white"/>
                      </a:solidFill>
                      <a:latin typeface="微软雅黑" panose="020B0503020204020204" pitchFamily="34" charset="-122"/>
                      <a:ea typeface="微软雅黑" panose="020B0503020204020204" pitchFamily="34" charset="-122"/>
                    </a:endParaRPr>
                  </a:p>
                </p:txBody>
              </p:sp>
              <p:sp>
                <p:nvSpPr>
                  <p:cNvPr id="41" name="矩形 40"/>
                  <p:cNvSpPr/>
                  <p:nvPr/>
                </p:nvSpPr>
                <p:spPr>
                  <a:xfrm>
                    <a:off x="132733" y="4206200"/>
                    <a:ext cx="3035542" cy="1579956"/>
                  </a:xfrm>
                  <a:prstGeom prst="rect">
                    <a:avLst/>
                  </a:prstGeom>
                  <a:noFill/>
                  <a:ln w="12700" cap="flat" cmpd="sng" algn="ctr">
                    <a:solidFill>
                      <a:sysClr val="window" lastClr="FFFFFF">
                        <a:lumMod val="50000"/>
                      </a:sysClr>
                    </a:solidFill>
                    <a:prstDash val="dash"/>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kumimoji="1" lang="zh-CN" altLang="en-US" sz="1350" kern="0">
                      <a:solidFill>
                        <a:prstClr val="white"/>
                      </a:solidFill>
                      <a:latin typeface="微软雅黑" panose="020B0503020204020204" pitchFamily="34" charset="-122"/>
                      <a:ea typeface="微软雅黑" panose="020B0503020204020204" pitchFamily="34" charset="-122"/>
                    </a:endParaRPr>
                  </a:p>
                </p:txBody>
              </p:sp>
            </p:grpSp>
            <p:sp>
              <p:nvSpPr>
                <p:cNvPr id="38" name="文本框 77"/>
                <p:cNvSpPr txBox="1"/>
                <p:nvPr/>
              </p:nvSpPr>
              <p:spPr>
                <a:xfrm>
                  <a:off x="2734730" y="4493110"/>
                  <a:ext cx="1848677" cy="15702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630" indent="-214630">
                    <a:lnSpc>
                      <a:spcPct val="150000"/>
                    </a:lnSpc>
                    <a:buFont typeface="Arial" panose="020B0604020202020204" pitchFamily="34" charset="0"/>
                    <a:buChar char="•"/>
                    <a:defRPr/>
                  </a:pPr>
                  <a:r>
                    <a:rPr lang="zh-CN" altLang="en-US" sz="1200" dirty="0">
                      <a:solidFill>
                        <a:prstClr val="black"/>
                      </a:solidFill>
                      <a:latin typeface="微软雅黑" panose="020B0503020204020204" pitchFamily="34" charset="-122"/>
                      <a:ea typeface="微软雅黑" panose="020B0503020204020204" pitchFamily="34" charset="-122"/>
                    </a:rPr>
                    <a:t>付款</a:t>
                  </a:r>
                  <a:r>
                    <a:rPr lang="zh-CN" altLang="en-US" sz="1200" dirty="0" smtClean="0">
                      <a:solidFill>
                        <a:prstClr val="black"/>
                      </a:solidFill>
                      <a:latin typeface="微软雅黑" panose="020B0503020204020204" pitchFamily="34" charset="-122"/>
                      <a:ea typeface="微软雅黑" panose="020B0503020204020204" pitchFamily="34" charset="-122"/>
                    </a:rPr>
                    <a:t>计划</a:t>
                  </a:r>
                  <a:endParaRPr lang="en-US" altLang="zh-CN" sz="1200" dirty="0">
                    <a:solidFill>
                      <a:prstClr val="black"/>
                    </a:solidFill>
                    <a:latin typeface="微软雅黑" panose="020B0503020204020204" pitchFamily="34" charset="-122"/>
                    <a:ea typeface="微软雅黑" panose="020B0503020204020204" pitchFamily="34" charset="-122"/>
                  </a:endParaRPr>
                </a:p>
                <a:p>
                  <a:pPr>
                    <a:lnSpc>
                      <a:spcPct val="150000"/>
                    </a:lnSpc>
                    <a:defRPr/>
                  </a:pPr>
                  <a:r>
                    <a:rPr lang="en-US" altLang="zh-CN" sz="1200" dirty="0">
                      <a:solidFill>
                        <a:prstClr val="black"/>
                      </a:solidFill>
                      <a:latin typeface="微软雅黑" panose="020B0503020204020204" pitchFamily="34" charset="-122"/>
                      <a:ea typeface="微软雅黑" panose="020B0503020204020204" pitchFamily="34" charset="-122"/>
                    </a:rPr>
                    <a:t>        </a:t>
                  </a:r>
                  <a:r>
                    <a:rPr lang="zh-CN" altLang="en-US" sz="1100" dirty="0" smtClean="0">
                      <a:latin typeface="微软雅黑" panose="020B0503020204020204" pitchFamily="34" charset="-122"/>
                      <a:ea typeface="微软雅黑" panose="020B0503020204020204" pitchFamily="34" charset="-122"/>
                    </a:rPr>
                    <a:t>销售物流：</a:t>
                  </a:r>
                  <a:r>
                    <a:rPr lang="en-US" altLang="zh-CN" sz="1100" dirty="0" smtClean="0">
                      <a:solidFill>
                        <a:srgbClr val="FF0000"/>
                      </a:solidFill>
                      <a:latin typeface="微软雅黑" panose="020B0503020204020204" pitchFamily="34" charset="-122"/>
                      <a:ea typeface="微软雅黑" panose="020B0503020204020204" pitchFamily="34" charset="-122"/>
                    </a:rPr>
                    <a:t>1</a:t>
                  </a:r>
                  <a:r>
                    <a:rPr lang="zh-CN" altLang="en-US" sz="1100" dirty="0" smtClean="0">
                      <a:latin typeface="微软雅黑" panose="020B0503020204020204" pitchFamily="34" charset="-122"/>
                      <a:ea typeface="微软雅黑" panose="020B0503020204020204" pitchFamily="34" charset="-122"/>
                    </a:rPr>
                    <a:t>项</a:t>
                  </a:r>
                  <a:endParaRPr lang="en-US" altLang="zh-CN" sz="1100" dirty="0">
                    <a:latin typeface="微软雅黑" panose="020B0503020204020204" pitchFamily="34" charset="-122"/>
                    <a:ea typeface="微软雅黑" panose="020B0503020204020204" pitchFamily="34" charset="-122"/>
                  </a:endParaRPr>
                </a:p>
                <a:p>
                  <a:pPr>
                    <a:lnSpc>
                      <a:spcPct val="150000"/>
                    </a:lnSpc>
                    <a:defRPr/>
                  </a:pPr>
                  <a:r>
                    <a:rPr lang="en-US" altLang="zh-CN" sz="1100" dirty="0">
                      <a:latin typeface="微软雅黑" panose="020B0503020204020204" pitchFamily="34" charset="-122"/>
                      <a:ea typeface="微软雅黑" panose="020B0503020204020204" pitchFamily="34" charset="-122"/>
                    </a:rPr>
                    <a:t>        </a:t>
                  </a:r>
                  <a:r>
                    <a:rPr lang="zh-CN" altLang="en-US" sz="1100" dirty="0" smtClean="0">
                      <a:latin typeface="微软雅黑" panose="020B0503020204020204" pitchFamily="34" charset="-122"/>
                      <a:ea typeface="微软雅黑" panose="020B0503020204020204" pitchFamily="34" charset="-122"/>
                    </a:rPr>
                    <a:t>新业务：</a:t>
                  </a:r>
                  <a:r>
                    <a:rPr lang="en-US" altLang="zh-CN" sz="1100" dirty="0" smtClean="0">
                      <a:solidFill>
                        <a:srgbClr val="FF0000"/>
                      </a:solidFill>
                      <a:latin typeface="微软雅黑" panose="020B0503020204020204" pitchFamily="34" charset="-122"/>
                      <a:ea typeface="微软雅黑" panose="020B0503020204020204" pitchFamily="34" charset="-122"/>
                    </a:rPr>
                    <a:t>1</a:t>
                  </a:r>
                  <a:r>
                    <a:rPr lang="zh-CN" altLang="en-US" sz="1100" dirty="0" smtClean="0">
                      <a:latin typeface="微软雅黑" panose="020B0503020204020204" pitchFamily="34" charset="-122"/>
                      <a:ea typeface="微软雅黑" panose="020B0503020204020204" pitchFamily="34" charset="-122"/>
                    </a:rPr>
                    <a:t>项</a:t>
                  </a:r>
                  <a:endParaRPr lang="en-US" altLang="zh-CN" sz="1100" dirty="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smtClean="0">
                      <a:solidFill>
                        <a:prstClr val="black"/>
                      </a:solidFill>
                      <a:latin typeface="微软雅黑" panose="020B0503020204020204" pitchFamily="34" charset="-122"/>
                      <a:ea typeface="微软雅黑" panose="020B0503020204020204" pitchFamily="34" charset="-122"/>
                    </a:rPr>
                    <a:t>计划付款金额：</a:t>
                  </a:r>
                  <a:r>
                    <a:rPr lang="en-US" altLang="zh-CN" sz="1200" dirty="0" smtClean="0">
                      <a:solidFill>
                        <a:srgbClr val="FF0000"/>
                      </a:solidFill>
                      <a:latin typeface="微软雅黑" panose="020B0503020204020204" pitchFamily="34" charset="-122"/>
                      <a:ea typeface="微软雅黑" panose="020B0503020204020204" pitchFamily="34" charset="-122"/>
                    </a:rPr>
                    <a:t>56.136</a:t>
                  </a:r>
                  <a:r>
                    <a:rPr lang="zh-CN" altLang="en-US" sz="1200" dirty="0">
                      <a:solidFill>
                        <a:prstClr val="black"/>
                      </a:solidFill>
                      <a:latin typeface="微软雅黑" panose="020B0503020204020204" pitchFamily="34" charset="-122"/>
                      <a:ea typeface="微软雅黑" panose="020B0503020204020204" pitchFamily="34" charset="-122"/>
                    </a:rPr>
                    <a:t>万元</a:t>
                  </a:r>
                  <a:endParaRPr lang="en-US" altLang="zh-CN" sz="1200" dirty="0">
                    <a:solidFill>
                      <a:prstClr val="black"/>
                    </a:solidFill>
                    <a:latin typeface="微软雅黑" panose="020B0503020204020204" pitchFamily="34" charset="-122"/>
                    <a:ea typeface="微软雅黑" panose="020B0503020204020204" pitchFamily="34" charset="-122"/>
                  </a:endParaRPr>
                </a:p>
                <a:p>
                  <a:pPr>
                    <a:lnSpc>
                      <a:spcPct val="150000"/>
                    </a:lnSpc>
                    <a:defRPr/>
                  </a:pPr>
                  <a:endParaRPr kumimoji="1" lang="zh-CN" altLang="en-US" sz="1200" dirty="0">
                    <a:latin typeface="微软雅黑" panose="020B0503020204020204" pitchFamily="34" charset="-122"/>
                    <a:ea typeface="微软雅黑" panose="020B0503020204020204" pitchFamily="34" charset="-122"/>
                  </a:endParaRPr>
                </a:p>
              </p:txBody>
            </p:sp>
            <p:sp>
              <p:nvSpPr>
                <p:cNvPr id="39" name="iconfont-11121-5315866">
                  <a:extLst>
                    <a:ext uri="{FF2B5EF4-FFF2-40B4-BE49-F238E27FC236}">
                      <a16:creationId xmlns:a16="http://schemas.microsoft.com/office/drawing/2014/main" id="{54405246-CCE2-4201-BBB1-D3F3EB6E740D}"/>
                    </a:ext>
                  </a:extLst>
                </p:cNvPr>
                <p:cNvSpPr/>
                <p:nvPr/>
              </p:nvSpPr>
              <p:spPr>
                <a:xfrm>
                  <a:off x="2861406" y="3843331"/>
                  <a:ext cx="435268" cy="504000"/>
                </a:xfrm>
                <a:custGeom>
                  <a:avLst/>
                  <a:gdLst>
                    <a:gd name="T0" fmla="*/ 6017 w 11054"/>
                    <a:gd name="T1" fmla="*/ 11184 h 12800"/>
                    <a:gd name="T2" fmla="*/ 9438 w 11054"/>
                    <a:gd name="T3" fmla="*/ 7763 h 12800"/>
                    <a:gd name="T4" fmla="*/ 8436 w 11054"/>
                    <a:gd name="T5" fmla="*/ 12800 h 12800"/>
                    <a:gd name="T6" fmla="*/ 7092 w 11054"/>
                    <a:gd name="T7" fmla="*/ 9625 h 12800"/>
                    <a:gd name="T8" fmla="*/ 8993 w 11054"/>
                    <a:gd name="T9" fmla="*/ 11526 h 12800"/>
                    <a:gd name="T10" fmla="*/ 8436 w 11054"/>
                    <a:gd name="T11" fmla="*/ 8727 h 12800"/>
                    <a:gd name="T12" fmla="*/ 8436 w 11054"/>
                    <a:gd name="T13" fmla="*/ 10473 h 12800"/>
                    <a:gd name="T14" fmla="*/ 8145 w 11054"/>
                    <a:gd name="T15" fmla="*/ 9309 h 12800"/>
                    <a:gd name="T16" fmla="*/ 8727 w 11054"/>
                    <a:gd name="T17" fmla="*/ 9309 h 12800"/>
                    <a:gd name="T18" fmla="*/ 9018 w 11054"/>
                    <a:gd name="T19" fmla="*/ 9891 h 12800"/>
                    <a:gd name="T20" fmla="*/ 9018 w 11054"/>
                    <a:gd name="T21" fmla="*/ 10473 h 12800"/>
                    <a:gd name="T22" fmla="*/ 6691 w 11054"/>
                    <a:gd name="T23" fmla="*/ 7564 h 12800"/>
                    <a:gd name="T24" fmla="*/ 5236 w 11054"/>
                    <a:gd name="T25" fmla="*/ 7855 h 12800"/>
                    <a:gd name="T26" fmla="*/ 4945 w 11054"/>
                    <a:gd name="T27" fmla="*/ 9309 h 12800"/>
                    <a:gd name="T28" fmla="*/ 4654 w 11054"/>
                    <a:gd name="T29" fmla="*/ 7855 h 12800"/>
                    <a:gd name="T30" fmla="*/ 3200 w 11054"/>
                    <a:gd name="T31" fmla="*/ 7564 h 12800"/>
                    <a:gd name="T32" fmla="*/ 4654 w 11054"/>
                    <a:gd name="T33" fmla="*/ 7273 h 12800"/>
                    <a:gd name="T34" fmla="*/ 3491 w 11054"/>
                    <a:gd name="T35" fmla="*/ 6691 h 12800"/>
                    <a:gd name="T36" fmla="*/ 3491 w 11054"/>
                    <a:gd name="T37" fmla="*/ 6109 h 12800"/>
                    <a:gd name="T38" fmla="*/ 3283 w 11054"/>
                    <a:gd name="T39" fmla="*/ 5127 h 12800"/>
                    <a:gd name="T40" fmla="*/ 3677 w 11054"/>
                    <a:gd name="T41" fmla="*/ 4730 h 12800"/>
                    <a:gd name="T42" fmla="*/ 5089 w 11054"/>
                    <a:gd name="T43" fmla="*/ 5861 h 12800"/>
                    <a:gd name="T44" fmla="*/ 6605 w 11054"/>
                    <a:gd name="T45" fmla="*/ 4741 h 12800"/>
                    <a:gd name="T46" fmla="*/ 5632 w 11054"/>
                    <a:gd name="T47" fmla="*/ 6109 h 12800"/>
                    <a:gd name="T48" fmla="*/ 6691 w 11054"/>
                    <a:gd name="T49" fmla="*/ 6400 h 12800"/>
                    <a:gd name="T50" fmla="*/ 5236 w 11054"/>
                    <a:gd name="T51" fmla="*/ 6691 h 12800"/>
                    <a:gd name="T52" fmla="*/ 6400 w 11054"/>
                    <a:gd name="T53" fmla="*/ 7273 h 12800"/>
                    <a:gd name="T54" fmla="*/ 8727 w 11054"/>
                    <a:gd name="T55" fmla="*/ 6400 h 12800"/>
                    <a:gd name="T56" fmla="*/ 8145 w 11054"/>
                    <a:gd name="T57" fmla="*/ 2327 h 12800"/>
                    <a:gd name="T58" fmla="*/ 6691 w 11054"/>
                    <a:gd name="T59" fmla="*/ 3491 h 12800"/>
                    <a:gd name="T60" fmla="*/ 2036 w 11054"/>
                    <a:gd name="T61" fmla="*/ 2327 h 12800"/>
                    <a:gd name="T62" fmla="*/ 1163 w 11054"/>
                    <a:gd name="T63" fmla="*/ 2909 h 12800"/>
                    <a:gd name="T64" fmla="*/ 1745 w 11054"/>
                    <a:gd name="T65" fmla="*/ 11636 h 12800"/>
                    <a:gd name="T66" fmla="*/ 5236 w 11054"/>
                    <a:gd name="T67" fmla="*/ 12218 h 12800"/>
                    <a:gd name="T68" fmla="*/ 1163 w 11054"/>
                    <a:gd name="T69" fmla="*/ 12800 h 12800"/>
                    <a:gd name="T70" fmla="*/ 0 w 11054"/>
                    <a:gd name="T71" fmla="*/ 2327 h 12800"/>
                    <a:gd name="T72" fmla="*/ 2036 w 11054"/>
                    <a:gd name="T73" fmla="*/ 1164 h 12800"/>
                    <a:gd name="T74" fmla="*/ 6691 w 11054"/>
                    <a:gd name="T75" fmla="*/ 0 h 12800"/>
                    <a:gd name="T76" fmla="*/ 8727 w 11054"/>
                    <a:gd name="T77" fmla="*/ 1164 h 12800"/>
                    <a:gd name="T78" fmla="*/ 9891 w 11054"/>
                    <a:gd name="T79" fmla="*/ 6400 h 12800"/>
                    <a:gd name="T80" fmla="*/ 6691 w 11054"/>
                    <a:gd name="T81" fmla="*/ 1455 h 12800"/>
                    <a:gd name="T82" fmla="*/ 3491 w 11054"/>
                    <a:gd name="T83" fmla="*/ 1164 h 12800"/>
                    <a:gd name="T84" fmla="*/ 3200 w 11054"/>
                    <a:gd name="T85" fmla="*/ 2036 h 12800"/>
                    <a:gd name="T86" fmla="*/ 6400 w 11054"/>
                    <a:gd name="T87" fmla="*/ 2327 h 12800"/>
                    <a:gd name="T88" fmla="*/ 6691 w 11054"/>
                    <a:gd name="T89" fmla="*/ 145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054" h="12800">
                      <a:moveTo>
                        <a:pt x="8436" y="12800"/>
                      </a:moveTo>
                      <a:cubicBezTo>
                        <a:pt x="7377" y="12800"/>
                        <a:pt x="6422" y="12162"/>
                        <a:pt x="6017" y="11184"/>
                      </a:cubicBezTo>
                      <a:cubicBezTo>
                        <a:pt x="5612" y="10205"/>
                        <a:pt x="5836" y="9079"/>
                        <a:pt x="6585" y="8331"/>
                      </a:cubicBezTo>
                      <a:cubicBezTo>
                        <a:pt x="7334" y="7582"/>
                        <a:pt x="8460" y="7358"/>
                        <a:pt x="9438" y="7763"/>
                      </a:cubicBezTo>
                      <a:cubicBezTo>
                        <a:pt x="10416" y="8168"/>
                        <a:pt x="11054" y="9123"/>
                        <a:pt x="11054" y="10182"/>
                      </a:cubicBezTo>
                      <a:cubicBezTo>
                        <a:pt x="11054" y="11628"/>
                        <a:pt x="9882" y="12800"/>
                        <a:pt x="8436" y="12800"/>
                      </a:cubicBezTo>
                      <a:close/>
                      <a:moveTo>
                        <a:pt x="8436" y="8727"/>
                      </a:moveTo>
                      <a:cubicBezTo>
                        <a:pt x="7848" y="8727"/>
                        <a:pt x="7317" y="9082"/>
                        <a:pt x="7092" y="9625"/>
                      </a:cubicBezTo>
                      <a:cubicBezTo>
                        <a:pt x="6867" y="10169"/>
                        <a:pt x="6992" y="10794"/>
                        <a:pt x="7408" y="11210"/>
                      </a:cubicBezTo>
                      <a:cubicBezTo>
                        <a:pt x="7824" y="11626"/>
                        <a:pt x="8449" y="11751"/>
                        <a:pt x="8993" y="11526"/>
                      </a:cubicBezTo>
                      <a:cubicBezTo>
                        <a:pt x="9536" y="11301"/>
                        <a:pt x="9891" y="10770"/>
                        <a:pt x="9891" y="10182"/>
                      </a:cubicBezTo>
                      <a:cubicBezTo>
                        <a:pt x="9891" y="9378"/>
                        <a:pt x="9239" y="8727"/>
                        <a:pt x="8436" y="8727"/>
                      </a:cubicBezTo>
                      <a:close/>
                      <a:moveTo>
                        <a:pt x="9018" y="10473"/>
                      </a:moveTo>
                      <a:lnTo>
                        <a:pt x="8436" y="10473"/>
                      </a:lnTo>
                      <a:cubicBezTo>
                        <a:pt x="8275" y="10473"/>
                        <a:pt x="8145" y="10342"/>
                        <a:pt x="8145" y="10182"/>
                      </a:cubicBezTo>
                      <a:lnTo>
                        <a:pt x="8145" y="9309"/>
                      </a:lnTo>
                      <a:cubicBezTo>
                        <a:pt x="8145" y="9148"/>
                        <a:pt x="8275" y="9018"/>
                        <a:pt x="8436" y="9018"/>
                      </a:cubicBezTo>
                      <a:cubicBezTo>
                        <a:pt x="8597" y="9018"/>
                        <a:pt x="8727" y="9148"/>
                        <a:pt x="8727" y="9309"/>
                      </a:cubicBezTo>
                      <a:lnTo>
                        <a:pt x="8727" y="9891"/>
                      </a:lnTo>
                      <a:lnTo>
                        <a:pt x="9018" y="9891"/>
                      </a:lnTo>
                      <a:cubicBezTo>
                        <a:pt x="9179" y="9891"/>
                        <a:pt x="9309" y="10021"/>
                        <a:pt x="9309" y="10182"/>
                      </a:cubicBezTo>
                      <a:cubicBezTo>
                        <a:pt x="9309" y="10342"/>
                        <a:pt x="9179" y="10473"/>
                        <a:pt x="9018" y="10473"/>
                      </a:cubicBezTo>
                      <a:close/>
                      <a:moveTo>
                        <a:pt x="6400" y="7273"/>
                      </a:moveTo>
                      <a:cubicBezTo>
                        <a:pt x="6560" y="7273"/>
                        <a:pt x="6691" y="7403"/>
                        <a:pt x="6691" y="7564"/>
                      </a:cubicBezTo>
                      <a:cubicBezTo>
                        <a:pt x="6691" y="7724"/>
                        <a:pt x="6560" y="7855"/>
                        <a:pt x="6400" y="7855"/>
                      </a:cubicBezTo>
                      <a:lnTo>
                        <a:pt x="5236" y="7855"/>
                      </a:lnTo>
                      <a:lnTo>
                        <a:pt x="5236" y="9018"/>
                      </a:lnTo>
                      <a:cubicBezTo>
                        <a:pt x="5236" y="9179"/>
                        <a:pt x="5106" y="9309"/>
                        <a:pt x="4945" y="9309"/>
                      </a:cubicBezTo>
                      <a:cubicBezTo>
                        <a:pt x="4785" y="9309"/>
                        <a:pt x="4654" y="9179"/>
                        <a:pt x="4654" y="9018"/>
                      </a:cubicBezTo>
                      <a:lnTo>
                        <a:pt x="4654" y="7855"/>
                      </a:lnTo>
                      <a:lnTo>
                        <a:pt x="3491" y="7855"/>
                      </a:lnTo>
                      <a:cubicBezTo>
                        <a:pt x="3330" y="7855"/>
                        <a:pt x="3200" y="7724"/>
                        <a:pt x="3200" y="7564"/>
                      </a:cubicBezTo>
                      <a:cubicBezTo>
                        <a:pt x="3200" y="7403"/>
                        <a:pt x="3330" y="7273"/>
                        <a:pt x="3491" y="7273"/>
                      </a:cubicBezTo>
                      <a:lnTo>
                        <a:pt x="4654" y="7273"/>
                      </a:lnTo>
                      <a:lnTo>
                        <a:pt x="4654" y="6691"/>
                      </a:lnTo>
                      <a:lnTo>
                        <a:pt x="3491" y="6691"/>
                      </a:lnTo>
                      <a:cubicBezTo>
                        <a:pt x="3330" y="6691"/>
                        <a:pt x="3200" y="6561"/>
                        <a:pt x="3200" y="6400"/>
                      </a:cubicBezTo>
                      <a:cubicBezTo>
                        <a:pt x="3200" y="6239"/>
                        <a:pt x="3330" y="6109"/>
                        <a:pt x="3491" y="6109"/>
                      </a:cubicBezTo>
                      <a:lnTo>
                        <a:pt x="4260" y="6109"/>
                      </a:lnTo>
                      <a:lnTo>
                        <a:pt x="3283" y="5127"/>
                      </a:lnTo>
                      <a:cubicBezTo>
                        <a:pt x="3174" y="5017"/>
                        <a:pt x="3174" y="4840"/>
                        <a:pt x="3283" y="4730"/>
                      </a:cubicBezTo>
                      <a:cubicBezTo>
                        <a:pt x="3391" y="4620"/>
                        <a:pt x="3569" y="4620"/>
                        <a:pt x="3677" y="4730"/>
                      </a:cubicBezTo>
                      <a:lnTo>
                        <a:pt x="4803" y="5861"/>
                      </a:lnTo>
                      <a:cubicBezTo>
                        <a:pt x="4890" y="5803"/>
                        <a:pt x="5003" y="5803"/>
                        <a:pt x="5089" y="5861"/>
                      </a:cubicBezTo>
                      <a:lnTo>
                        <a:pt x="6213" y="4738"/>
                      </a:lnTo>
                      <a:cubicBezTo>
                        <a:pt x="6323" y="4631"/>
                        <a:pt x="6497" y="4633"/>
                        <a:pt x="6605" y="4741"/>
                      </a:cubicBezTo>
                      <a:cubicBezTo>
                        <a:pt x="6713" y="4849"/>
                        <a:pt x="6714" y="5023"/>
                        <a:pt x="6608" y="5133"/>
                      </a:cubicBezTo>
                      <a:lnTo>
                        <a:pt x="5632" y="6109"/>
                      </a:lnTo>
                      <a:lnTo>
                        <a:pt x="6400" y="6109"/>
                      </a:lnTo>
                      <a:cubicBezTo>
                        <a:pt x="6560" y="6109"/>
                        <a:pt x="6691" y="6239"/>
                        <a:pt x="6691" y="6400"/>
                      </a:cubicBezTo>
                      <a:cubicBezTo>
                        <a:pt x="6691" y="6561"/>
                        <a:pt x="6560" y="6691"/>
                        <a:pt x="6400" y="6691"/>
                      </a:cubicBezTo>
                      <a:lnTo>
                        <a:pt x="5236" y="6691"/>
                      </a:lnTo>
                      <a:lnTo>
                        <a:pt x="5236" y="7273"/>
                      </a:lnTo>
                      <a:lnTo>
                        <a:pt x="6400" y="7273"/>
                      </a:lnTo>
                      <a:close/>
                      <a:moveTo>
                        <a:pt x="9309" y="6982"/>
                      </a:moveTo>
                      <a:cubicBezTo>
                        <a:pt x="8987" y="6982"/>
                        <a:pt x="8727" y="6721"/>
                        <a:pt x="8727" y="6400"/>
                      </a:cubicBezTo>
                      <a:lnTo>
                        <a:pt x="8727" y="2909"/>
                      </a:lnTo>
                      <a:cubicBezTo>
                        <a:pt x="8727" y="2588"/>
                        <a:pt x="8467" y="2327"/>
                        <a:pt x="8145" y="2327"/>
                      </a:cubicBezTo>
                      <a:lnTo>
                        <a:pt x="7854" y="2327"/>
                      </a:lnTo>
                      <a:cubicBezTo>
                        <a:pt x="7854" y="2970"/>
                        <a:pt x="7333" y="3491"/>
                        <a:pt x="6691" y="3491"/>
                      </a:cubicBezTo>
                      <a:lnTo>
                        <a:pt x="3200" y="3491"/>
                      </a:lnTo>
                      <a:cubicBezTo>
                        <a:pt x="2557" y="3491"/>
                        <a:pt x="2036" y="2970"/>
                        <a:pt x="2036" y="2327"/>
                      </a:cubicBezTo>
                      <a:lnTo>
                        <a:pt x="1745" y="2327"/>
                      </a:lnTo>
                      <a:cubicBezTo>
                        <a:pt x="1424" y="2327"/>
                        <a:pt x="1163" y="2588"/>
                        <a:pt x="1163" y="2909"/>
                      </a:cubicBezTo>
                      <a:lnTo>
                        <a:pt x="1163" y="11055"/>
                      </a:lnTo>
                      <a:cubicBezTo>
                        <a:pt x="1163" y="11376"/>
                        <a:pt x="1424" y="11636"/>
                        <a:pt x="1745" y="11636"/>
                      </a:cubicBezTo>
                      <a:lnTo>
                        <a:pt x="4654" y="11636"/>
                      </a:lnTo>
                      <a:cubicBezTo>
                        <a:pt x="4976" y="11636"/>
                        <a:pt x="5236" y="11897"/>
                        <a:pt x="5236" y="12218"/>
                      </a:cubicBezTo>
                      <a:cubicBezTo>
                        <a:pt x="5236" y="12539"/>
                        <a:pt x="4976" y="12800"/>
                        <a:pt x="4654" y="12800"/>
                      </a:cubicBezTo>
                      <a:lnTo>
                        <a:pt x="1163" y="12800"/>
                      </a:lnTo>
                      <a:cubicBezTo>
                        <a:pt x="521" y="12800"/>
                        <a:pt x="0" y="12279"/>
                        <a:pt x="0" y="11636"/>
                      </a:cubicBezTo>
                      <a:lnTo>
                        <a:pt x="0" y="2327"/>
                      </a:lnTo>
                      <a:cubicBezTo>
                        <a:pt x="0" y="1685"/>
                        <a:pt x="521" y="1164"/>
                        <a:pt x="1163" y="1164"/>
                      </a:cubicBezTo>
                      <a:lnTo>
                        <a:pt x="2036" y="1164"/>
                      </a:lnTo>
                      <a:cubicBezTo>
                        <a:pt x="2036" y="521"/>
                        <a:pt x="2557" y="0"/>
                        <a:pt x="3200" y="0"/>
                      </a:cubicBezTo>
                      <a:lnTo>
                        <a:pt x="6691" y="0"/>
                      </a:lnTo>
                      <a:cubicBezTo>
                        <a:pt x="7333" y="0"/>
                        <a:pt x="7854" y="521"/>
                        <a:pt x="7854" y="1164"/>
                      </a:cubicBezTo>
                      <a:lnTo>
                        <a:pt x="8727" y="1164"/>
                      </a:lnTo>
                      <a:cubicBezTo>
                        <a:pt x="9370" y="1164"/>
                        <a:pt x="9891" y="1685"/>
                        <a:pt x="9891" y="2327"/>
                      </a:cubicBezTo>
                      <a:lnTo>
                        <a:pt x="9891" y="6400"/>
                      </a:lnTo>
                      <a:cubicBezTo>
                        <a:pt x="9891" y="6721"/>
                        <a:pt x="9630" y="6982"/>
                        <a:pt x="9309" y="6982"/>
                      </a:cubicBezTo>
                      <a:close/>
                      <a:moveTo>
                        <a:pt x="6691" y="1455"/>
                      </a:moveTo>
                      <a:cubicBezTo>
                        <a:pt x="6691" y="1294"/>
                        <a:pt x="6560" y="1164"/>
                        <a:pt x="6400" y="1164"/>
                      </a:cubicBezTo>
                      <a:lnTo>
                        <a:pt x="3491" y="1164"/>
                      </a:lnTo>
                      <a:cubicBezTo>
                        <a:pt x="3330" y="1164"/>
                        <a:pt x="3200" y="1294"/>
                        <a:pt x="3200" y="1455"/>
                      </a:cubicBezTo>
                      <a:lnTo>
                        <a:pt x="3200" y="2036"/>
                      </a:lnTo>
                      <a:cubicBezTo>
                        <a:pt x="3200" y="2197"/>
                        <a:pt x="3330" y="2327"/>
                        <a:pt x="3491" y="2327"/>
                      </a:cubicBezTo>
                      <a:lnTo>
                        <a:pt x="6400" y="2327"/>
                      </a:lnTo>
                      <a:cubicBezTo>
                        <a:pt x="6560" y="2327"/>
                        <a:pt x="6691" y="2197"/>
                        <a:pt x="6691" y="2036"/>
                      </a:cubicBezTo>
                      <a:lnTo>
                        <a:pt x="6691" y="1455"/>
                      </a:ln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92" name="Group 61"/>
              <p:cNvGrpSpPr/>
              <p:nvPr/>
            </p:nvGrpSpPr>
            <p:grpSpPr>
              <a:xfrm>
                <a:off x="1174889" y="2931754"/>
                <a:ext cx="2204348" cy="3192129"/>
                <a:chOff x="4919870" y="2403350"/>
                <a:chExt cx="1608916" cy="1935467"/>
              </a:xfrm>
            </p:grpSpPr>
            <p:sp>
              <p:nvSpPr>
                <p:cNvPr id="93" name="文本框 50"/>
                <p:cNvSpPr txBox="1"/>
                <p:nvPr/>
              </p:nvSpPr>
              <p:spPr>
                <a:xfrm>
                  <a:off x="5469668" y="2467299"/>
                  <a:ext cx="1059118" cy="4292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03" eaLnBrk="1" hangingPunct="1">
                    <a:defRPr/>
                  </a:pPr>
                  <a:r>
                    <a:rPr kumimoji="1" lang="zh-CN" altLang="en-US" sz="1600" b="1" kern="0" dirty="0" smtClean="0">
                      <a:solidFill>
                        <a:prstClr val="black"/>
                      </a:solidFill>
                      <a:latin typeface="微软雅黑" panose="020B0503020204020204" pitchFamily="34" charset="-122"/>
                      <a:ea typeface="微软雅黑" panose="020B0503020204020204" pitchFamily="34" charset="-122"/>
                    </a:rPr>
                    <a:t>重要事项计划</a:t>
                  </a:r>
                  <a:endParaRPr kumimoji="1" lang="en-US" altLang="zh-CN" sz="1600" b="1" kern="0" dirty="0">
                    <a:solidFill>
                      <a:prstClr val="black"/>
                    </a:solidFill>
                    <a:latin typeface="微软雅黑" panose="020B0503020204020204" pitchFamily="34" charset="-122"/>
                    <a:ea typeface="微软雅黑" panose="020B0503020204020204" pitchFamily="34" charset="-122"/>
                  </a:endParaRPr>
                </a:p>
                <a:p>
                  <a:pPr algn="ctr" defTabSz="914103" eaLnBrk="1" hangingPunct="1">
                    <a:defRPr/>
                  </a:pPr>
                  <a:r>
                    <a:rPr kumimoji="1" lang="en-US" altLang="zh-CN" sz="2400" b="1" kern="0" dirty="0">
                      <a:solidFill>
                        <a:srgbClr val="FF0000"/>
                      </a:solidFill>
                      <a:latin typeface="微软雅黑" panose="020B0503020204020204" pitchFamily="34" charset="-122"/>
                      <a:ea typeface="微软雅黑" panose="020B0503020204020204" pitchFamily="34" charset="-122"/>
                    </a:rPr>
                    <a:t>1</a:t>
                  </a:r>
                  <a:r>
                    <a:rPr kumimoji="1" lang="zh-CN" altLang="en-US" sz="1600" b="1" kern="0" dirty="0">
                      <a:solidFill>
                        <a:prstClr val="black"/>
                      </a:solidFill>
                      <a:latin typeface="微软雅黑" panose="020B0503020204020204" pitchFamily="34" charset="-122"/>
                      <a:ea typeface="微软雅黑" panose="020B0503020204020204" pitchFamily="34" charset="-122"/>
                    </a:rPr>
                    <a:t>项</a:t>
                  </a:r>
                </a:p>
              </p:txBody>
            </p:sp>
            <p:grpSp>
              <p:nvGrpSpPr>
                <p:cNvPr id="94" name="组合 93"/>
                <p:cNvGrpSpPr/>
                <p:nvPr/>
              </p:nvGrpSpPr>
              <p:grpSpPr>
                <a:xfrm>
                  <a:off x="4919871" y="2403350"/>
                  <a:ext cx="1587600" cy="1857392"/>
                  <a:chOff x="132735" y="3489332"/>
                  <a:chExt cx="3035911" cy="2476521"/>
                </a:xfrm>
              </p:grpSpPr>
              <p:sp>
                <p:nvSpPr>
                  <p:cNvPr id="97" name="矩形 96"/>
                  <p:cNvSpPr/>
                  <p:nvPr/>
                </p:nvSpPr>
                <p:spPr>
                  <a:xfrm>
                    <a:off x="132735" y="3489332"/>
                    <a:ext cx="3035911" cy="775189"/>
                  </a:xfrm>
                  <a:prstGeom prst="rect">
                    <a:avLst/>
                  </a:prstGeom>
                  <a:noFill/>
                  <a:ln w="12700" cap="flat" cmpd="sng" algn="ctr">
                    <a:solidFill>
                      <a:sysClr val="windowText" lastClr="000000">
                        <a:lumMod val="50000"/>
                        <a:lumOff val="50000"/>
                      </a:sysClr>
                    </a:solidFill>
                    <a:prstDash val="dash"/>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kumimoji="1" lang="zh-CN" altLang="en-US" sz="1350" kern="0">
                      <a:solidFill>
                        <a:prstClr val="white"/>
                      </a:solidFill>
                      <a:latin typeface="微软雅黑" panose="020B0503020204020204" pitchFamily="34" charset="-122"/>
                      <a:ea typeface="微软雅黑" panose="020B0503020204020204" pitchFamily="34" charset="-122"/>
                    </a:endParaRPr>
                  </a:p>
                </p:txBody>
              </p:sp>
              <p:sp>
                <p:nvSpPr>
                  <p:cNvPr id="98" name="矩形 97"/>
                  <p:cNvSpPr/>
                  <p:nvPr/>
                </p:nvSpPr>
                <p:spPr>
                  <a:xfrm>
                    <a:off x="132735" y="4264521"/>
                    <a:ext cx="3035911" cy="1701332"/>
                  </a:xfrm>
                  <a:prstGeom prst="rect">
                    <a:avLst/>
                  </a:prstGeom>
                  <a:noFill/>
                  <a:ln w="12700" cap="flat" cmpd="sng" algn="ctr">
                    <a:solidFill>
                      <a:sysClr val="window" lastClr="FFFFFF">
                        <a:lumMod val="50000"/>
                      </a:sysClr>
                    </a:solidFill>
                    <a:prstDash val="dash"/>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kumimoji="1" lang="zh-CN" altLang="en-US" sz="1350" kern="0">
                      <a:solidFill>
                        <a:prstClr val="white"/>
                      </a:solidFill>
                      <a:latin typeface="微软雅黑" panose="020B0503020204020204" pitchFamily="34" charset="-122"/>
                      <a:ea typeface="微软雅黑" panose="020B0503020204020204" pitchFamily="34" charset="-122"/>
                    </a:endParaRPr>
                  </a:p>
                </p:txBody>
              </p:sp>
            </p:grpSp>
            <p:sp>
              <p:nvSpPr>
                <p:cNvPr id="96" name="文本框 77"/>
                <p:cNvSpPr txBox="1"/>
                <p:nvPr/>
              </p:nvSpPr>
              <p:spPr>
                <a:xfrm>
                  <a:off x="4919870" y="2996061"/>
                  <a:ext cx="1566850" cy="13427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630" indent="-214630">
                    <a:lnSpc>
                      <a:spcPct val="150000"/>
                    </a:lnSpc>
                    <a:buFont typeface="Arial" panose="020B0604020202020204" pitchFamily="34" charset="0"/>
                    <a:buChar char="•"/>
                    <a:defRPr/>
                  </a:pPr>
                  <a:r>
                    <a:rPr lang="zh-CN" altLang="en-US" sz="1200" dirty="0">
                      <a:solidFill>
                        <a:prstClr val="black"/>
                      </a:solidFill>
                      <a:latin typeface="微软雅黑" panose="020B0503020204020204" pitchFamily="34" charset="-122"/>
                      <a:ea typeface="微软雅黑" panose="020B0503020204020204" pitchFamily="34" charset="-122"/>
                    </a:rPr>
                    <a:t>公司</a:t>
                  </a:r>
                  <a:r>
                    <a:rPr lang="zh-CN" altLang="en-US" sz="1200" dirty="0" smtClean="0">
                      <a:solidFill>
                        <a:prstClr val="black"/>
                      </a:solidFill>
                      <a:latin typeface="微软雅黑" panose="020B0503020204020204" pitchFamily="34" charset="-122"/>
                      <a:ea typeface="微软雅黑" panose="020B0503020204020204" pitchFamily="34" charset="-122"/>
                    </a:rPr>
                    <a:t>治理</a:t>
                  </a:r>
                  <a:r>
                    <a:rPr lang="en-US" altLang="zh-CN" sz="1200" dirty="0" smtClean="0">
                      <a:solidFill>
                        <a:srgbClr val="FF0000"/>
                      </a:solidFill>
                      <a:latin typeface="微软雅黑" panose="020B0503020204020204" pitchFamily="34" charset="-122"/>
                      <a:ea typeface="微软雅黑" panose="020B0503020204020204" pitchFamily="34" charset="-122"/>
                    </a:rPr>
                    <a:t>0</a:t>
                  </a:r>
                  <a:r>
                    <a:rPr lang="zh-CN" altLang="en-US" sz="1200" dirty="0" smtClean="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rPr>
                    <a:t>数据应用</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rPr>
                    <a:t>物资供应</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rPr>
                    <a:t>销售</a:t>
                  </a:r>
                  <a:r>
                    <a:rPr lang="zh-CN" altLang="en-US" sz="1200" dirty="0" smtClean="0">
                      <a:latin typeface="微软雅黑" panose="020B0503020204020204" pitchFamily="34" charset="-122"/>
                      <a:ea typeface="微软雅黑" panose="020B0503020204020204" pitchFamily="34" charset="-122"/>
                    </a:rPr>
                    <a:t>物流</a:t>
                  </a:r>
                  <a:r>
                    <a:rPr lang="en-US" altLang="zh-CN" sz="1200" dirty="0" smtClean="0">
                      <a:solidFill>
                        <a:srgbClr val="FF0000"/>
                      </a:solidFill>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rPr>
                    <a:t>新业务</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rPr>
                    <a:t>通用技术</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rPr>
                    <a:t>基础技术</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a:lnSpc>
                      <a:spcPct val="150000"/>
                    </a:lnSpc>
                    <a:defRPr/>
                  </a:pPr>
                  <a:endParaRPr kumimoji="1" lang="zh-CN" altLang="en-US" sz="900" dirty="0">
                    <a:latin typeface="微软雅黑" panose="020B0503020204020204" pitchFamily="34" charset="-122"/>
                    <a:ea typeface="微软雅黑" panose="020B0503020204020204" pitchFamily="34" charset="-122"/>
                  </a:endParaRPr>
                </a:p>
              </p:txBody>
            </p:sp>
          </p:grpSp>
          <p:grpSp>
            <p:nvGrpSpPr>
              <p:cNvPr id="28" name="Group 68"/>
              <p:cNvGrpSpPr/>
              <p:nvPr/>
            </p:nvGrpSpPr>
            <p:grpSpPr>
              <a:xfrm>
                <a:off x="5015732" y="2936199"/>
                <a:ext cx="2175145" cy="3063360"/>
                <a:chOff x="2734730" y="3658795"/>
                <a:chExt cx="1848677" cy="2742006"/>
              </a:xfrm>
            </p:grpSpPr>
            <p:sp>
              <p:nvSpPr>
                <p:cNvPr id="29" name="文本框 46"/>
                <p:cNvSpPr txBox="1"/>
                <p:nvPr/>
              </p:nvSpPr>
              <p:spPr>
                <a:xfrm>
                  <a:off x="3295139" y="3758797"/>
                  <a:ext cx="1220183" cy="6336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03">
                    <a:defRPr/>
                  </a:pPr>
                  <a:r>
                    <a:rPr kumimoji="1" lang="zh-CN" altLang="en-US" sz="1600" b="1" kern="0" dirty="0" smtClean="0">
                      <a:solidFill>
                        <a:prstClr val="black"/>
                      </a:solidFill>
                      <a:latin typeface="微软雅黑" panose="020B0503020204020204" pitchFamily="34" charset="-122"/>
                      <a:ea typeface="微软雅黑" panose="020B0503020204020204" pitchFamily="34" charset="-122"/>
                    </a:rPr>
                    <a:t>差旅计划</a:t>
                  </a:r>
                  <a:endParaRPr kumimoji="1" lang="en-US" altLang="zh-CN" sz="1600" b="1" kern="0" dirty="0" smtClean="0">
                    <a:solidFill>
                      <a:prstClr val="black"/>
                    </a:solidFill>
                    <a:latin typeface="微软雅黑" panose="020B0503020204020204" pitchFamily="34" charset="-122"/>
                    <a:ea typeface="微软雅黑" panose="020B0503020204020204" pitchFamily="34" charset="-122"/>
                  </a:endParaRPr>
                </a:p>
                <a:p>
                  <a:pPr algn="ctr" defTabSz="914103">
                    <a:defRPr/>
                  </a:pPr>
                  <a:r>
                    <a:rPr kumimoji="1" lang="en-US" altLang="zh-CN" sz="2400" b="1" kern="0" dirty="0" smtClean="0">
                      <a:solidFill>
                        <a:srgbClr val="FF0000"/>
                      </a:solidFill>
                      <a:latin typeface="微软雅黑" panose="020B0503020204020204" pitchFamily="34" charset="-122"/>
                      <a:ea typeface="微软雅黑" panose="020B0503020204020204" pitchFamily="34" charset="-122"/>
                    </a:rPr>
                    <a:t>6</a:t>
                  </a:r>
                  <a:r>
                    <a:rPr kumimoji="1" lang="zh-CN" altLang="en-US" sz="1600" b="1" kern="0" dirty="0" smtClean="0">
                      <a:solidFill>
                        <a:prstClr val="black"/>
                      </a:solidFill>
                      <a:latin typeface="微软雅黑" panose="020B0503020204020204" pitchFamily="34" charset="-122"/>
                      <a:ea typeface="微软雅黑" panose="020B0503020204020204" pitchFamily="34" charset="-122"/>
                    </a:rPr>
                    <a:t>项</a:t>
                  </a:r>
                  <a:endParaRPr kumimoji="1" lang="zh-CN" altLang="en-US" sz="1600" b="1" kern="0"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2734730" y="3658795"/>
                  <a:ext cx="1848677" cy="2742006"/>
                  <a:chOff x="132733" y="3489332"/>
                  <a:chExt cx="3035542" cy="2296824"/>
                </a:xfrm>
              </p:grpSpPr>
              <p:sp>
                <p:nvSpPr>
                  <p:cNvPr id="33" name="矩形 32"/>
                  <p:cNvSpPr/>
                  <p:nvPr/>
                </p:nvSpPr>
                <p:spPr>
                  <a:xfrm>
                    <a:off x="132735" y="3489332"/>
                    <a:ext cx="3035540" cy="719644"/>
                  </a:xfrm>
                  <a:prstGeom prst="rect">
                    <a:avLst/>
                  </a:prstGeom>
                  <a:noFill/>
                  <a:ln w="12700" cap="flat" cmpd="sng" algn="ctr">
                    <a:solidFill>
                      <a:sysClr val="windowText" lastClr="000000">
                        <a:lumMod val="50000"/>
                        <a:lumOff val="50000"/>
                      </a:sysClr>
                    </a:solidFill>
                    <a:prstDash val="dash"/>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kumimoji="1" lang="zh-CN" altLang="en-US" sz="1350" kern="0">
                      <a:solidFill>
                        <a:prstClr val="white"/>
                      </a:solidFill>
                      <a:latin typeface="微软雅黑" panose="020B0503020204020204" pitchFamily="34" charset="-122"/>
                      <a:ea typeface="微软雅黑" panose="020B0503020204020204" pitchFamily="34" charset="-122"/>
                    </a:endParaRPr>
                  </a:p>
                </p:txBody>
              </p:sp>
              <p:sp>
                <p:nvSpPr>
                  <p:cNvPr id="34" name="矩形 33"/>
                  <p:cNvSpPr/>
                  <p:nvPr/>
                </p:nvSpPr>
                <p:spPr>
                  <a:xfrm>
                    <a:off x="132733" y="4206200"/>
                    <a:ext cx="3035542" cy="1579956"/>
                  </a:xfrm>
                  <a:prstGeom prst="rect">
                    <a:avLst/>
                  </a:prstGeom>
                  <a:noFill/>
                  <a:ln w="12700" cap="flat" cmpd="sng" algn="ctr">
                    <a:solidFill>
                      <a:sysClr val="window" lastClr="FFFFFF">
                        <a:lumMod val="50000"/>
                      </a:sysClr>
                    </a:solidFill>
                    <a:prstDash val="dash"/>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kumimoji="1" lang="zh-CN" altLang="en-US" sz="1350" kern="0">
                      <a:solidFill>
                        <a:prstClr val="white"/>
                      </a:solidFill>
                      <a:latin typeface="微软雅黑" panose="020B0503020204020204" pitchFamily="34" charset="-122"/>
                      <a:ea typeface="微软雅黑" panose="020B0503020204020204" pitchFamily="34" charset="-122"/>
                    </a:endParaRPr>
                  </a:p>
                </p:txBody>
              </p:sp>
            </p:grpSp>
            <p:sp>
              <p:nvSpPr>
                <p:cNvPr id="31" name="文本框 77"/>
                <p:cNvSpPr txBox="1"/>
                <p:nvPr/>
              </p:nvSpPr>
              <p:spPr>
                <a:xfrm>
                  <a:off x="2734730" y="4493110"/>
                  <a:ext cx="1848677" cy="1322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630" indent="-214630">
                    <a:lnSpc>
                      <a:spcPct val="150000"/>
                    </a:lnSpc>
                    <a:buFont typeface="Arial" panose="020B0604020202020204" pitchFamily="34" charset="0"/>
                    <a:buChar char="•"/>
                    <a:defRPr/>
                  </a:pPr>
                  <a:r>
                    <a:rPr lang="zh-CN" altLang="en-US" sz="1200" dirty="0" smtClean="0">
                      <a:solidFill>
                        <a:prstClr val="black"/>
                      </a:solidFill>
                      <a:latin typeface="微软雅黑" panose="020B0503020204020204" pitchFamily="34" charset="-122"/>
                      <a:ea typeface="微软雅黑" panose="020B0503020204020204" pitchFamily="34" charset="-122"/>
                    </a:rPr>
                    <a:t>差旅计划</a:t>
                  </a:r>
                  <a:endParaRPr lang="en-US" altLang="zh-CN" sz="1200" dirty="0">
                    <a:solidFill>
                      <a:prstClr val="black"/>
                    </a:solidFill>
                    <a:latin typeface="微软雅黑" panose="020B0503020204020204" pitchFamily="34" charset="-122"/>
                    <a:ea typeface="微软雅黑" panose="020B0503020204020204" pitchFamily="34" charset="-122"/>
                  </a:endParaRPr>
                </a:p>
                <a:p>
                  <a:pPr>
                    <a:lnSpc>
                      <a:spcPct val="150000"/>
                    </a:lnSpc>
                    <a:defRPr/>
                  </a:pP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smtClean="0">
                      <a:solidFill>
                        <a:prstClr val="black"/>
                      </a:solidFill>
                      <a:latin typeface="微软雅黑" panose="020B0503020204020204" pitchFamily="34" charset="-122"/>
                      <a:ea typeface="微软雅黑" panose="020B0503020204020204" pitchFamily="34" charset="-122"/>
                    </a:rPr>
                    <a:t>       </a:t>
                  </a:r>
                  <a:r>
                    <a:rPr lang="zh-CN" altLang="en-US" sz="1100" dirty="0" smtClean="0">
                      <a:latin typeface="微软雅黑" panose="020B0503020204020204" pitchFamily="34" charset="-122"/>
                      <a:ea typeface="微软雅黑" panose="020B0503020204020204" pitchFamily="34" charset="-122"/>
                    </a:rPr>
                    <a:t>公司治理：</a:t>
                  </a:r>
                  <a:r>
                    <a:rPr lang="en-US" altLang="zh-CN" sz="1100" dirty="0" smtClean="0">
                      <a:solidFill>
                        <a:srgbClr val="FF0000"/>
                      </a:solidFill>
                      <a:latin typeface="微软雅黑" panose="020B0503020204020204" pitchFamily="34" charset="-122"/>
                      <a:ea typeface="微软雅黑" panose="020B0503020204020204" pitchFamily="34" charset="-122"/>
                    </a:rPr>
                    <a:t>3</a:t>
                  </a:r>
                  <a:r>
                    <a:rPr lang="zh-CN" altLang="en-US" sz="1100" dirty="0" smtClean="0">
                      <a:latin typeface="微软雅黑" panose="020B0503020204020204" pitchFamily="34" charset="-122"/>
                      <a:ea typeface="微软雅黑" panose="020B0503020204020204" pitchFamily="34" charset="-122"/>
                    </a:rPr>
                    <a:t>项</a:t>
                  </a:r>
                  <a:endParaRPr lang="en-US" altLang="zh-CN" sz="1100" dirty="0">
                    <a:latin typeface="微软雅黑" panose="020B0503020204020204" pitchFamily="34" charset="-122"/>
                    <a:ea typeface="微软雅黑" panose="020B0503020204020204" pitchFamily="34" charset="-122"/>
                  </a:endParaRPr>
                </a:p>
                <a:p>
                  <a:pPr>
                    <a:lnSpc>
                      <a:spcPct val="150000"/>
                    </a:lnSpc>
                    <a:defRPr/>
                  </a:pPr>
                  <a:r>
                    <a:rPr lang="en-US" altLang="zh-CN" sz="1100" dirty="0" smtClean="0">
                      <a:latin typeface="微软雅黑" panose="020B0503020204020204" pitchFamily="34" charset="-122"/>
                      <a:ea typeface="微软雅黑" panose="020B0503020204020204" pitchFamily="34" charset="-122"/>
                    </a:rPr>
                    <a:t>        </a:t>
                  </a:r>
                  <a:r>
                    <a:rPr lang="zh-CN" altLang="en-US" sz="1100" dirty="0" smtClean="0">
                      <a:latin typeface="微软雅黑" panose="020B0503020204020204" pitchFamily="34" charset="-122"/>
                      <a:ea typeface="微软雅黑" panose="020B0503020204020204" pitchFamily="34" charset="-122"/>
                    </a:rPr>
                    <a:t>销售物流：</a:t>
                  </a:r>
                  <a:r>
                    <a:rPr lang="en-US" altLang="zh-CN" sz="1100" dirty="0" smtClean="0">
                      <a:solidFill>
                        <a:srgbClr val="FF0000"/>
                      </a:solidFill>
                      <a:latin typeface="微软雅黑" panose="020B0503020204020204" pitchFamily="34" charset="-122"/>
                      <a:ea typeface="微软雅黑" panose="020B0503020204020204" pitchFamily="34" charset="-122"/>
                    </a:rPr>
                    <a:t>3</a:t>
                  </a:r>
                  <a:r>
                    <a:rPr lang="zh-CN" altLang="en-US" sz="1100" dirty="0" smtClean="0">
                      <a:latin typeface="微软雅黑" panose="020B0503020204020204" pitchFamily="34" charset="-122"/>
                      <a:ea typeface="微软雅黑" panose="020B0503020204020204" pitchFamily="34" charset="-122"/>
                    </a:rPr>
                    <a:t>项</a:t>
                  </a:r>
                  <a:endParaRPr lang="en-US" altLang="zh-CN" sz="1100" dirty="0" smtClean="0">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smtClean="0">
                      <a:solidFill>
                        <a:prstClr val="black"/>
                      </a:solidFill>
                      <a:latin typeface="微软雅黑" panose="020B0503020204020204" pitchFamily="34" charset="-122"/>
                      <a:ea typeface="微软雅黑" panose="020B0503020204020204" pitchFamily="34" charset="-122"/>
                    </a:rPr>
                    <a:t>出差人数：</a:t>
                  </a:r>
                  <a:r>
                    <a:rPr lang="en-US" altLang="zh-CN" sz="1200" dirty="0" smtClean="0">
                      <a:solidFill>
                        <a:srgbClr val="FF0000"/>
                      </a:solidFill>
                      <a:latin typeface="微软雅黑" panose="020B0503020204020204" pitchFamily="34" charset="-122"/>
                      <a:ea typeface="微软雅黑" panose="020B0503020204020204" pitchFamily="34" charset="-122"/>
                    </a:rPr>
                    <a:t>8</a:t>
                  </a:r>
                  <a:r>
                    <a:rPr lang="zh-CN" altLang="en-US" sz="1200" dirty="0" smtClean="0">
                      <a:solidFill>
                        <a:prstClr val="black"/>
                      </a:solidFill>
                      <a:latin typeface="微软雅黑" panose="020B0503020204020204" pitchFamily="34" charset="-122"/>
                      <a:ea typeface="微软雅黑" panose="020B0503020204020204" pitchFamily="34" charset="-122"/>
                    </a:rPr>
                    <a:t>人</a:t>
                  </a:r>
                  <a:endParaRPr lang="en-US" altLang="zh-CN" sz="1200" dirty="0" smtClean="0">
                    <a:solidFill>
                      <a:prstClr val="black"/>
                    </a:solidFill>
                    <a:latin typeface="微软雅黑" panose="020B0503020204020204" pitchFamily="34" charset="-122"/>
                    <a:ea typeface="微软雅黑" panose="020B0503020204020204" pitchFamily="34" charset="-122"/>
                  </a:endParaRPr>
                </a:p>
                <a:p>
                  <a:pPr marL="214630" indent="-214630">
                    <a:lnSpc>
                      <a:spcPct val="150000"/>
                    </a:lnSpc>
                    <a:buFont typeface="Arial" panose="020B0604020202020204" pitchFamily="34" charset="0"/>
                    <a:buChar char="•"/>
                    <a:defRPr/>
                  </a:pPr>
                  <a:r>
                    <a:rPr lang="zh-CN" altLang="en-US" sz="1200" dirty="0" smtClean="0">
                      <a:solidFill>
                        <a:prstClr val="black"/>
                      </a:solidFill>
                      <a:latin typeface="微软雅黑" panose="020B0503020204020204" pitchFamily="34" charset="-122"/>
                      <a:ea typeface="微软雅黑" panose="020B0503020204020204" pitchFamily="34" charset="-122"/>
                    </a:rPr>
                    <a:t>差旅总人天：</a:t>
                  </a:r>
                  <a:r>
                    <a:rPr lang="en-US" altLang="zh-CN" sz="1200" dirty="0" smtClean="0">
                      <a:solidFill>
                        <a:srgbClr val="FF0000"/>
                      </a:solidFill>
                      <a:latin typeface="微软雅黑" panose="020B0503020204020204" pitchFamily="34" charset="-122"/>
                      <a:ea typeface="微软雅黑" panose="020B0503020204020204" pitchFamily="34" charset="-122"/>
                    </a:rPr>
                    <a:t>79</a:t>
                  </a:r>
                  <a:r>
                    <a:rPr lang="zh-CN" altLang="en-US" sz="1200" dirty="0" smtClean="0">
                      <a:solidFill>
                        <a:prstClr val="black"/>
                      </a:solidFill>
                      <a:latin typeface="微软雅黑" panose="020B0503020204020204" pitchFamily="34" charset="-122"/>
                      <a:ea typeface="微软雅黑" panose="020B0503020204020204" pitchFamily="34" charset="-122"/>
                    </a:rPr>
                    <a:t>人天</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32" name="iconfont-11121-5315866">
                  <a:extLst>
                    <a:ext uri="{FF2B5EF4-FFF2-40B4-BE49-F238E27FC236}">
                      <a16:creationId xmlns:a16="http://schemas.microsoft.com/office/drawing/2014/main" id="{54405246-CCE2-4201-BBB1-D3F3EB6E740D}"/>
                    </a:ext>
                  </a:extLst>
                </p:cNvPr>
                <p:cNvSpPr/>
                <p:nvPr/>
              </p:nvSpPr>
              <p:spPr>
                <a:xfrm>
                  <a:off x="2838575" y="3843332"/>
                  <a:ext cx="480931" cy="504000"/>
                </a:xfrm>
                <a:custGeom>
                  <a:avLst/>
                  <a:gdLst>
                    <a:gd name="connsiteX0" fmla="*/ 477890 w 533367"/>
                    <a:gd name="connsiteY0" fmla="*/ 430308 h 558951"/>
                    <a:gd name="connsiteX1" fmla="*/ 424361 w 533367"/>
                    <a:gd name="connsiteY1" fmla="*/ 450928 h 558951"/>
                    <a:gd name="connsiteX2" fmla="*/ 428266 w 533367"/>
                    <a:gd name="connsiteY2" fmla="*/ 467262 h 558951"/>
                    <a:gd name="connsiteX3" fmla="*/ 452364 w 533367"/>
                    <a:gd name="connsiteY3" fmla="*/ 469453 h 558951"/>
                    <a:gd name="connsiteX4" fmla="*/ 480367 w 533367"/>
                    <a:gd name="connsiteY4" fmla="*/ 465881 h 558951"/>
                    <a:gd name="connsiteX5" fmla="*/ 490463 w 533367"/>
                    <a:gd name="connsiteY5" fmla="*/ 442213 h 558951"/>
                    <a:gd name="connsiteX6" fmla="*/ 477890 w 533367"/>
                    <a:gd name="connsiteY6" fmla="*/ 430308 h 558951"/>
                    <a:gd name="connsiteX7" fmla="*/ 228698 w 533367"/>
                    <a:gd name="connsiteY7" fmla="*/ 430195 h 558951"/>
                    <a:gd name="connsiteX8" fmla="*/ 221435 w 533367"/>
                    <a:gd name="connsiteY8" fmla="*/ 439499 h 558951"/>
                    <a:gd name="connsiteX9" fmla="*/ 232960 w 533367"/>
                    <a:gd name="connsiteY9" fmla="*/ 466405 h 558951"/>
                    <a:gd name="connsiteX10" fmla="*/ 260630 w 533367"/>
                    <a:gd name="connsiteY10" fmla="*/ 469500 h 558951"/>
                    <a:gd name="connsiteX11" fmla="*/ 279584 w 533367"/>
                    <a:gd name="connsiteY11" fmla="*/ 467881 h 558951"/>
                    <a:gd name="connsiteX12" fmla="*/ 290919 w 533367"/>
                    <a:gd name="connsiteY12" fmla="*/ 459595 h 558951"/>
                    <a:gd name="connsiteX13" fmla="*/ 284204 w 533367"/>
                    <a:gd name="connsiteY13" fmla="*/ 448499 h 558951"/>
                    <a:gd name="connsiteX14" fmla="*/ 239818 w 533367"/>
                    <a:gd name="connsiteY14" fmla="*/ 430784 h 558951"/>
                    <a:gd name="connsiteX15" fmla="*/ 228698 w 533367"/>
                    <a:gd name="connsiteY15" fmla="*/ 430195 h 558951"/>
                    <a:gd name="connsiteX16" fmla="*/ 316921 w 533367"/>
                    <a:gd name="connsiteY16" fmla="*/ 304778 h 558951"/>
                    <a:gd name="connsiteX17" fmla="*/ 283728 w 533367"/>
                    <a:gd name="connsiteY17" fmla="*/ 309921 h 558951"/>
                    <a:gd name="connsiteX18" fmla="*/ 271822 w 533367"/>
                    <a:gd name="connsiteY18" fmla="*/ 318255 h 558951"/>
                    <a:gd name="connsiteX19" fmla="*/ 249010 w 533367"/>
                    <a:gd name="connsiteY19" fmla="*/ 381020 h 558951"/>
                    <a:gd name="connsiteX20" fmla="*/ 461317 w 533367"/>
                    <a:gd name="connsiteY20" fmla="*/ 381020 h 558951"/>
                    <a:gd name="connsiteX21" fmla="*/ 444887 w 533367"/>
                    <a:gd name="connsiteY21" fmla="*/ 329731 h 558951"/>
                    <a:gd name="connsiteX22" fmla="*/ 417932 w 533367"/>
                    <a:gd name="connsiteY22" fmla="*/ 307778 h 558951"/>
                    <a:gd name="connsiteX23" fmla="*/ 316921 w 533367"/>
                    <a:gd name="connsiteY23" fmla="*/ 304778 h 558951"/>
                    <a:gd name="connsiteX24" fmla="*/ 95232 w 533367"/>
                    <a:gd name="connsiteY24" fmla="*/ 288673 h 558951"/>
                    <a:gd name="connsiteX25" fmla="*/ 209511 w 533367"/>
                    <a:gd name="connsiteY25" fmla="*/ 288673 h 558951"/>
                    <a:gd name="connsiteX26" fmla="*/ 209511 w 533367"/>
                    <a:gd name="connsiteY26" fmla="*/ 336289 h 558951"/>
                    <a:gd name="connsiteX27" fmla="*/ 95232 w 533367"/>
                    <a:gd name="connsiteY27" fmla="*/ 336289 h 558951"/>
                    <a:gd name="connsiteX28" fmla="*/ 317445 w 533367"/>
                    <a:gd name="connsiteY28" fmla="*/ 272205 h 558951"/>
                    <a:gd name="connsiteX29" fmla="*/ 393691 w 533367"/>
                    <a:gd name="connsiteY29" fmla="*/ 272205 h 558951"/>
                    <a:gd name="connsiteX30" fmla="*/ 445839 w 533367"/>
                    <a:gd name="connsiteY30" fmla="*/ 283491 h 558951"/>
                    <a:gd name="connsiteX31" fmla="*/ 472223 w 533367"/>
                    <a:gd name="connsiteY31" fmla="*/ 308730 h 558951"/>
                    <a:gd name="connsiteX32" fmla="*/ 494892 w 533367"/>
                    <a:gd name="connsiteY32" fmla="*/ 370495 h 558951"/>
                    <a:gd name="connsiteX33" fmla="*/ 503083 w 533367"/>
                    <a:gd name="connsiteY33" fmla="*/ 378686 h 558951"/>
                    <a:gd name="connsiteX34" fmla="*/ 532705 w 533367"/>
                    <a:gd name="connsiteY34" fmla="*/ 399735 h 558951"/>
                    <a:gd name="connsiteX35" fmla="*/ 532658 w 533367"/>
                    <a:gd name="connsiteY35" fmla="*/ 410926 h 558951"/>
                    <a:gd name="connsiteX36" fmla="*/ 512370 w 533367"/>
                    <a:gd name="connsiteY36" fmla="*/ 416498 h 558951"/>
                    <a:gd name="connsiteX37" fmla="*/ 514942 w 533367"/>
                    <a:gd name="connsiteY37" fmla="*/ 438356 h 558951"/>
                    <a:gd name="connsiteX38" fmla="*/ 514751 w 533367"/>
                    <a:gd name="connsiteY38" fmla="*/ 538599 h 558951"/>
                    <a:gd name="connsiteX39" fmla="*/ 508798 w 533367"/>
                    <a:gd name="connsiteY39" fmla="*/ 555362 h 558951"/>
                    <a:gd name="connsiteX40" fmla="*/ 451983 w 533367"/>
                    <a:gd name="connsiteY40" fmla="*/ 556362 h 558951"/>
                    <a:gd name="connsiteX41" fmla="*/ 442696 w 533367"/>
                    <a:gd name="connsiteY41" fmla="*/ 521932 h 558951"/>
                    <a:gd name="connsiteX42" fmla="*/ 270726 w 533367"/>
                    <a:gd name="connsiteY42" fmla="*/ 521932 h 558951"/>
                    <a:gd name="connsiteX43" fmla="*/ 261392 w 533367"/>
                    <a:gd name="connsiteY43" fmla="*/ 556362 h 558951"/>
                    <a:gd name="connsiteX44" fmla="*/ 203100 w 533367"/>
                    <a:gd name="connsiteY44" fmla="*/ 556362 h 558951"/>
                    <a:gd name="connsiteX45" fmla="*/ 196671 w 533367"/>
                    <a:gd name="connsiteY45" fmla="*/ 537218 h 558951"/>
                    <a:gd name="connsiteX46" fmla="*/ 196385 w 533367"/>
                    <a:gd name="connsiteY46" fmla="*/ 494835 h 558951"/>
                    <a:gd name="connsiteX47" fmla="*/ 197385 w 533367"/>
                    <a:gd name="connsiteY47" fmla="*/ 415926 h 558951"/>
                    <a:gd name="connsiteX48" fmla="*/ 178431 w 533367"/>
                    <a:gd name="connsiteY48" fmla="*/ 410926 h 558951"/>
                    <a:gd name="connsiteX49" fmla="*/ 178431 w 533367"/>
                    <a:gd name="connsiteY49" fmla="*/ 401973 h 558951"/>
                    <a:gd name="connsiteX50" fmla="*/ 208720 w 533367"/>
                    <a:gd name="connsiteY50" fmla="*/ 378686 h 558951"/>
                    <a:gd name="connsiteX51" fmla="*/ 216197 w 533367"/>
                    <a:gd name="connsiteY51" fmla="*/ 371114 h 558951"/>
                    <a:gd name="connsiteX52" fmla="*/ 233580 w 533367"/>
                    <a:gd name="connsiteY52" fmla="*/ 321588 h 558951"/>
                    <a:gd name="connsiteX53" fmla="*/ 287728 w 533367"/>
                    <a:gd name="connsiteY53" fmla="*/ 276824 h 558951"/>
                    <a:gd name="connsiteX54" fmla="*/ 317445 w 533367"/>
                    <a:gd name="connsiteY54" fmla="*/ 272205 h 558951"/>
                    <a:gd name="connsiteX55" fmla="*/ 119044 w 533367"/>
                    <a:gd name="connsiteY55" fmla="*/ 145246 h 558951"/>
                    <a:gd name="connsiteX56" fmla="*/ 300015 w 533367"/>
                    <a:gd name="connsiteY56" fmla="*/ 145246 h 558951"/>
                    <a:gd name="connsiteX57" fmla="*/ 323827 w 533367"/>
                    <a:gd name="connsiteY57" fmla="*/ 169056 h 558951"/>
                    <a:gd name="connsiteX58" fmla="*/ 300015 w 533367"/>
                    <a:gd name="connsiteY58" fmla="*/ 192867 h 558951"/>
                    <a:gd name="connsiteX59" fmla="*/ 119044 w 533367"/>
                    <a:gd name="connsiteY59" fmla="*/ 192867 h 558951"/>
                    <a:gd name="connsiteX60" fmla="*/ 95232 w 533367"/>
                    <a:gd name="connsiteY60" fmla="*/ 169056 h 558951"/>
                    <a:gd name="connsiteX61" fmla="*/ 119044 w 533367"/>
                    <a:gd name="connsiteY61" fmla="*/ 145246 h 558951"/>
                    <a:gd name="connsiteX62" fmla="*/ 332123 w 533367"/>
                    <a:gd name="connsiteY62" fmla="*/ 26189 h 558951"/>
                    <a:gd name="connsiteX63" fmla="*/ 377358 w 533367"/>
                    <a:gd name="connsiteY63" fmla="*/ 26189 h 558951"/>
                    <a:gd name="connsiteX64" fmla="*/ 419022 w 533367"/>
                    <a:gd name="connsiteY64" fmla="*/ 67861 h 558951"/>
                    <a:gd name="connsiteX65" fmla="*/ 419022 w 533367"/>
                    <a:gd name="connsiteY65" fmla="*/ 216692 h 558951"/>
                    <a:gd name="connsiteX66" fmla="*/ 371406 w 533367"/>
                    <a:gd name="connsiteY66" fmla="*/ 216692 h 558951"/>
                    <a:gd name="connsiteX67" fmla="*/ 371406 w 533367"/>
                    <a:gd name="connsiteY67" fmla="*/ 91674 h 558951"/>
                    <a:gd name="connsiteX68" fmla="*/ 353550 w 533367"/>
                    <a:gd name="connsiteY68" fmla="*/ 73815 h 558951"/>
                    <a:gd name="connsiteX69" fmla="*/ 332123 w 533367"/>
                    <a:gd name="connsiteY69" fmla="*/ 73815 h 558951"/>
                    <a:gd name="connsiteX70" fmla="*/ 170228 w 533367"/>
                    <a:gd name="connsiteY70" fmla="*/ 26189 h 558951"/>
                    <a:gd name="connsiteX71" fmla="*/ 248794 w 533367"/>
                    <a:gd name="connsiteY71" fmla="*/ 26189 h 558951"/>
                    <a:gd name="connsiteX72" fmla="*/ 248794 w 533367"/>
                    <a:gd name="connsiteY72" fmla="*/ 73815 h 558951"/>
                    <a:gd name="connsiteX73" fmla="*/ 170228 w 533367"/>
                    <a:gd name="connsiteY73" fmla="*/ 73815 h 558951"/>
                    <a:gd name="connsiteX74" fmla="*/ 41664 w 533367"/>
                    <a:gd name="connsiteY74" fmla="*/ 26189 h 558951"/>
                    <a:gd name="connsiteX75" fmla="*/ 86899 w 533367"/>
                    <a:gd name="connsiteY75" fmla="*/ 26189 h 558951"/>
                    <a:gd name="connsiteX76" fmla="*/ 86899 w 533367"/>
                    <a:gd name="connsiteY76" fmla="*/ 73815 h 558951"/>
                    <a:gd name="connsiteX77" fmla="*/ 65472 w 533367"/>
                    <a:gd name="connsiteY77" fmla="*/ 73815 h 558951"/>
                    <a:gd name="connsiteX78" fmla="*/ 47616 w 533367"/>
                    <a:gd name="connsiteY78" fmla="*/ 91674 h 558951"/>
                    <a:gd name="connsiteX79" fmla="*/ 47616 w 533367"/>
                    <a:gd name="connsiteY79" fmla="*/ 456011 h 558951"/>
                    <a:gd name="connsiteX80" fmla="*/ 65472 w 533367"/>
                    <a:gd name="connsiteY80" fmla="*/ 473870 h 558951"/>
                    <a:gd name="connsiteX81" fmla="*/ 152372 w 533367"/>
                    <a:gd name="connsiteY81" fmla="*/ 473870 h 558951"/>
                    <a:gd name="connsiteX82" fmla="*/ 152372 w 533367"/>
                    <a:gd name="connsiteY82" fmla="*/ 521496 h 558951"/>
                    <a:gd name="connsiteX83" fmla="*/ 41664 w 533367"/>
                    <a:gd name="connsiteY83" fmla="*/ 521496 h 558951"/>
                    <a:gd name="connsiteX84" fmla="*/ 0 w 533367"/>
                    <a:gd name="connsiteY84" fmla="*/ 479824 h 558951"/>
                    <a:gd name="connsiteX85" fmla="*/ 0 w 533367"/>
                    <a:gd name="connsiteY85" fmla="*/ 67861 h 558951"/>
                    <a:gd name="connsiteX86" fmla="*/ 41664 w 533367"/>
                    <a:gd name="connsiteY86" fmla="*/ 26189 h 558951"/>
                    <a:gd name="connsiteX87" fmla="*/ 290490 w 533367"/>
                    <a:gd name="connsiteY87" fmla="*/ 0 h 558951"/>
                    <a:gd name="connsiteX88" fmla="*/ 314302 w 533367"/>
                    <a:gd name="connsiteY88" fmla="*/ 25001 h 558951"/>
                    <a:gd name="connsiteX89" fmla="*/ 314302 w 533367"/>
                    <a:gd name="connsiteY89" fmla="*/ 75004 h 558951"/>
                    <a:gd name="connsiteX90" fmla="*/ 290490 w 533367"/>
                    <a:gd name="connsiteY90" fmla="*/ 100005 h 558951"/>
                    <a:gd name="connsiteX91" fmla="*/ 266678 w 533367"/>
                    <a:gd name="connsiteY91" fmla="*/ 75004 h 558951"/>
                    <a:gd name="connsiteX92" fmla="*/ 266678 w 533367"/>
                    <a:gd name="connsiteY92" fmla="*/ 25001 h 558951"/>
                    <a:gd name="connsiteX93" fmla="*/ 290490 w 533367"/>
                    <a:gd name="connsiteY93" fmla="*/ 0 h 558951"/>
                    <a:gd name="connsiteX94" fmla="*/ 128569 w 533367"/>
                    <a:gd name="connsiteY94" fmla="*/ 0 h 558951"/>
                    <a:gd name="connsiteX95" fmla="*/ 152381 w 533367"/>
                    <a:gd name="connsiteY95" fmla="*/ 25001 h 558951"/>
                    <a:gd name="connsiteX96" fmla="*/ 152381 w 533367"/>
                    <a:gd name="connsiteY96" fmla="*/ 75004 h 558951"/>
                    <a:gd name="connsiteX97" fmla="*/ 128569 w 533367"/>
                    <a:gd name="connsiteY97" fmla="*/ 100005 h 558951"/>
                    <a:gd name="connsiteX98" fmla="*/ 104757 w 533367"/>
                    <a:gd name="connsiteY98" fmla="*/ 75004 h 558951"/>
                    <a:gd name="connsiteX99" fmla="*/ 104757 w 533367"/>
                    <a:gd name="connsiteY99" fmla="*/ 25001 h 558951"/>
                    <a:gd name="connsiteX100" fmla="*/ 128569 w 533367"/>
                    <a:gd name="connsiteY100" fmla="*/ 0 h 55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33367" h="558951">
                      <a:moveTo>
                        <a:pt x="477890" y="430308"/>
                      </a:moveTo>
                      <a:cubicBezTo>
                        <a:pt x="459650" y="435927"/>
                        <a:pt x="441553" y="442594"/>
                        <a:pt x="424361" y="450928"/>
                      </a:cubicBezTo>
                      <a:cubicBezTo>
                        <a:pt x="416503" y="454785"/>
                        <a:pt x="419313" y="465310"/>
                        <a:pt x="428266" y="467262"/>
                      </a:cubicBezTo>
                      <a:cubicBezTo>
                        <a:pt x="435457" y="468834"/>
                        <a:pt x="443030" y="468691"/>
                        <a:pt x="452364" y="469453"/>
                      </a:cubicBezTo>
                      <a:cubicBezTo>
                        <a:pt x="460508" y="468500"/>
                        <a:pt x="470651" y="468119"/>
                        <a:pt x="480367" y="465881"/>
                      </a:cubicBezTo>
                      <a:cubicBezTo>
                        <a:pt x="493606" y="462833"/>
                        <a:pt x="490796" y="451690"/>
                        <a:pt x="490463" y="442213"/>
                      </a:cubicBezTo>
                      <a:cubicBezTo>
                        <a:pt x="490225" y="434118"/>
                        <a:pt x="485177" y="428022"/>
                        <a:pt x="477890" y="430308"/>
                      </a:cubicBezTo>
                      <a:close/>
                      <a:moveTo>
                        <a:pt x="228698" y="430195"/>
                      </a:moveTo>
                      <a:cubicBezTo>
                        <a:pt x="225352" y="431344"/>
                        <a:pt x="222650" y="434141"/>
                        <a:pt x="221435" y="439499"/>
                      </a:cubicBezTo>
                      <a:cubicBezTo>
                        <a:pt x="217911" y="455214"/>
                        <a:pt x="221197" y="463976"/>
                        <a:pt x="232960" y="466405"/>
                      </a:cubicBezTo>
                      <a:cubicBezTo>
                        <a:pt x="242009" y="468310"/>
                        <a:pt x="251391" y="468548"/>
                        <a:pt x="260630" y="469500"/>
                      </a:cubicBezTo>
                      <a:cubicBezTo>
                        <a:pt x="266916" y="469500"/>
                        <a:pt x="273584" y="469310"/>
                        <a:pt x="279584" y="467881"/>
                      </a:cubicBezTo>
                      <a:cubicBezTo>
                        <a:pt x="284013" y="466881"/>
                        <a:pt x="289538" y="463310"/>
                        <a:pt x="290919" y="459595"/>
                      </a:cubicBezTo>
                      <a:cubicBezTo>
                        <a:pt x="291871" y="456928"/>
                        <a:pt x="287680" y="450071"/>
                        <a:pt x="284204" y="448499"/>
                      </a:cubicBezTo>
                      <a:cubicBezTo>
                        <a:pt x="269774" y="441737"/>
                        <a:pt x="254915" y="435832"/>
                        <a:pt x="239818" y="430784"/>
                      </a:cubicBezTo>
                      <a:cubicBezTo>
                        <a:pt x="236032" y="429546"/>
                        <a:pt x="232044" y="429046"/>
                        <a:pt x="228698" y="430195"/>
                      </a:cubicBezTo>
                      <a:close/>
                      <a:moveTo>
                        <a:pt x="316921" y="304778"/>
                      </a:moveTo>
                      <a:cubicBezTo>
                        <a:pt x="305873" y="304682"/>
                        <a:pt x="294586" y="307302"/>
                        <a:pt x="283728" y="309921"/>
                      </a:cubicBezTo>
                      <a:cubicBezTo>
                        <a:pt x="279251" y="310968"/>
                        <a:pt x="273345" y="314350"/>
                        <a:pt x="271822" y="318255"/>
                      </a:cubicBezTo>
                      <a:cubicBezTo>
                        <a:pt x="263773" y="338256"/>
                        <a:pt x="256915" y="358828"/>
                        <a:pt x="249010" y="381020"/>
                      </a:cubicBezTo>
                      <a:cubicBezTo>
                        <a:pt x="321208" y="395973"/>
                        <a:pt x="390405" y="396306"/>
                        <a:pt x="461317" y="381020"/>
                      </a:cubicBezTo>
                      <a:cubicBezTo>
                        <a:pt x="455364" y="362685"/>
                        <a:pt x="449411" y="346399"/>
                        <a:pt x="444887" y="329731"/>
                      </a:cubicBezTo>
                      <a:cubicBezTo>
                        <a:pt x="441029" y="315397"/>
                        <a:pt x="431743" y="308349"/>
                        <a:pt x="417932" y="307778"/>
                      </a:cubicBezTo>
                      <a:cubicBezTo>
                        <a:pt x="384262" y="306254"/>
                        <a:pt x="350592" y="305016"/>
                        <a:pt x="316921" y="304778"/>
                      </a:cubicBezTo>
                      <a:close/>
                      <a:moveTo>
                        <a:pt x="95232" y="288673"/>
                      </a:moveTo>
                      <a:lnTo>
                        <a:pt x="209511" y="288673"/>
                      </a:lnTo>
                      <a:lnTo>
                        <a:pt x="209511" y="336289"/>
                      </a:lnTo>
                      <a:lnTo>
                        <a:pt x="95232" y="336289"/>
                      </a:lnTo>
                      <a:close/>
                      <a:moveTo>
                        <a:pt x="317445" y="272205"/>
                      </a:moveTo>
                      <a:cubicBezTo>
                        <a:pt x="345258" y="268300"/>
                        <a:pt x="368260" y="268395"/>
                        <a:pt x="393691" y="272205"/>
                      </a:cubicBezTo>
                      <a:cubicBezTo>
                        <a:pt x="411122" y="275871"/>
                        <a:pt x="428742" y="278729"/>
                        <a:pt x="445839" y="283491"/>
                      </a:cubicBezTo>
                      <a:cubicBezTo>
                        <a:pt x="458507" y="287015"/>
                        <a:pt x="467699" y="295634"/>
                        <a:pt x="472223" y="308730"/>
                      </a:cubicBezTo>
                      <a:cubicBezTo>
                        <a:pt x="479367" y="329446"/>
                        <a:pt x="486939" y="350018"/>
                        <a:pt x="494892" y="370495"/>
                      </a:cubicBezTo>
                      <a:cubicBezTo>
                        <a:pt x="496225" y="373924"/>
                        <a:pt x="500607" y="378924"/>
                        <a:pt x="503083" y="378686"/>
                      </a:cubicBezTo>
                      <a:cubicBezTo>
                        <a:pt x="519752" y="376781"/>
                        <a:pt x="527610" y="386068"/>
                        <a:pt x="532705" y="399735"/>
                      </a:cubicBezTo>
                      <a:cubicBezTo>
                        <a:pt x="533896" y="403973"/>
                        <a:pt x="533229" y="408164"/>
                        <a:pt x="532658" y="410926"/>
                      </a:cubicBezTo>
                      <a:lnTo>
                        <a:pt x="512370" y="416498"/>
                      </a:lnTo>
                      <a:cubicBezTo>
                        <a:pt x="513275" y="423689"/>
                        <a:pt x="514894" y="431022"/>
                        <a:pt x="514942" y="438356"/>
                      </a:cubicBezTo>
                      <a:cubicBezTo>
                        <a:pt x="515227" y="471786"/>
                        <a:pt x="515418" y="505217"/>
                        <a:pt x="514751" y="538599"/>
                      </a:cubicBezTo>
                      <a:cubicBezTo>
                        <a:pt x="514656" y="544600"/>
                        <a:pt x="511179" y="553838"/>
                        <a:pt x="508798" y="555362"/>
                      </a:cubicBezTo>
                      <a:cubicBezTo>
                        <a:pt x="506560" y="559267"/>
                        <a:pt x="455936" y="559076"/>
                        <a:pt x="451983" y="556362"/>
                      </a:cubicBezTo>
                      <a:cubicBezTo>
                        <a:pt x="438839" y="547838"/>
                        <a:pt x="446935" y="533504"/>
                        <a:pt x="442696" y="521932"/>
                      </a:cubicBezTo>
                      <a:lnTo>
                        <a:pt x="270726" y="521932"/>
                      </a:lnTo>
                      <a:cubicBezTo>
                        <a:pt x="267392" y="534170"/>
                        <a:pt x="265392" y="554838"/>
                        <a:pt x="261392" y="556362"/>
                      </a:cubicBezTo>
                      <a:cubicBezTo>
                        <a:pt x="252629" y="559743"/>
                        <a:pt x="205720" y="559886"/>
                        <a:pt x="203100" y="556362"/>
                      </a:cubicBezTo>
                      <a:cubicBezTo>
                        <a:pt x="199528" y="553838"/>
                        <a:pt x="197147" y="543742"/>
                        <a:pt x="196671" y="537218"/>
                      </a:cubicBezTo>
                      <a:cubicBezTo>
                        <a:pt x="195718" y="523170"/>
                        <a:pt x="196242" y="508979"/>
                        <a:pt x="196385" y="494835"/>
                      </a:cubicBezTo>
                      <a:cubicBezTo>
                        <a:pt x="196671" y="468596"/>
                        <a:pt x="197052" y="442356"/>
                        <a:pt x="197385" y="415926"/>
                      </a:cubicBezTo>
                      <a:lnTo>
                        <a:pt x="178431" y="410926"/>
                      </a:lnTo>
                      <a:cubicBezTo>
                        <a:pt x="178050" y="408402"/>
                        <a:pt x="177526" y="405354"/>
                        <a:pt x="178431" y="401973"/>
                      </a:cubicBezTo>
                      <a:cubicBezTo>
                        <a:pt x="183289" y="387496"/>
                        <a:pt x="190432" y="376353"/>
                        <a:pt x="208720" y="378686"/>
                      </a:cubicBezTo>
                      <a:cubicBezTo>
                        <a:pt x="210911" y="378972"/>
                        <a:pt x="215006" y="374257"/>
                        <a:pt x="216197" y="371114"/>
                      </a:cubicBezTo>
                      <a:cubicBezTo>
                        <a:pt x="222436" y="354780"/>
                        <a:pt x="229150" y="338446"/>
                        <a:pt x="233580" y="321588"/>
                      </a:cubicBezTo>
                      <a:cubicBezTo>
                        <a:pt x="241056" y="293253"/>
                        <a:pt x="261535" y="281872"/>
                        <a:pt x="287728" y="276824"/>
                      </a:cubicBezTo>
                      <a:cubicBezTo>
                        <a:pt x="297586" y="274967"/>
                        <a:pt x="307539" y="273728"/>
                        <a:pt x="317445" y="272205"/>
                      </a:cubicBezTo>
                      <a:close/>
                      <a:moveTo>
                        <a:pt x="119044" y="145246"/>
                      </a:moveTo>
                      <a:lnTo>
                        <a:pt x="300015" y="145246"/>
                      </a:lnTo>
                      <a:cubicBezTo>
                        <a:pt x="313159" y="145246"/>
                        <a:pt x="323827" y="155913"/>
                        <a:pt x="323827" y="169056"/>
                      </a:cubicBezTo>
                      <a:cubicBezTo>
                        <a:pt x="323827" y="182200"/>
                        <a:pt x="313159" y="192867"/>
                        <a:pt x="300015" y="192867"/>
                      </a:cubicBezTo>
                      <a:lnTo>
                        <a:pt x="119044" y="192867"/>
                      </a:lnTo>
                      <a:cubicBezTo>
                        <a:pt x="105900" y="192867"/>
                        <a:pt x="95232" y="182200"/>
                        <a:pt x="95232" y="169056"/>
                      </a:cubicBezTo>
                      <a:cubicBezTo>
                        <a:pt x="95232" y="155913"/>
                        <a:pt x="105900" y="145246"/>
                        <a:pt x="119044" y="145246"/>
                      </a:cubicBezTo>
                      <a:close/>
                      <a:moveTo>
                        <a:pt x="332123" y="26189"/>
                      </a:moveTo>
                      <a:lnTo>
                        <a:pt x="377358" y="26189"/>
                      </a:lnTo>
                      <a:cubicBezTo>
                        <a:pt x="400356" y="26189"/>
                        <a:pt x="419022" y="44858"/>
                        <a:pt x="419022" y="67861"/>
                      </a:cubicBezTo>
                      <a:lnTo>
                        <a:pt x="419022" y="216692"/>
                      </a:lnTo>
                      <a:lnTo>
                        <a:pt x="371406" y="216692"/>
                      </a:lnTo>
                      <a:lnTo>
                        <a:pt x="371406" y="91674"/>
                      </a:lnTo>
                      <a:cubicBezTo>
                        <a:pt x="371406" y="81816"/>
                        <a:pt x="363406" y="73815"/>
                        <a:pt x="353550" y="73815"/>
                      </a:cubicBezTo>
                      <a:lnTo>
                        <a:pt x="332123" y="73815"/>
                      </a:lnTo>
                      <a:close/>
                      <a:moveTo>
                        <a:pt x="170228" y="26189"/>
                      </a:moveTo>
                      <a:lnTo>
                        <a:pt x="248794" y="26189"/>
                      </a:lnTo>
                      <a:lnTo>
                        <a:pt x="248794" y="73815"/>
                      </a:lnTo>
                      <a:lnTo>
                        <a:pt x="170228" y="73815"/>
                      </a:lnTo>
                      <a:close/>
                      <a:moveTo>
                        <a:pt x="41664" y="26189"/>
                      </a:moveTo>
                      <a:lnTo>
                        <a:pt x="86899" y="26189"/>
                      </a:lnTo>
                      <a:lnTo>
                        <a:pt x="86899" y="73815"/>
                      </a:lnTo>
                      <a:lnTo>
                        <a:pt x="65472" y="73815"/>
                      </a:lnTo>
                      <a:cubicBezTo>
                        <a:pt x="55616" y="73815"/>
                        <a:pt x="47616" y="81816"/>
                        <a:pt x="47616" y="91674"/>
                      </a:cubicBezTo>
                      <a:lnTo>
                        <a:pt x="47616" y="456011"/>
                      </a:lnTo>
                      <a:cubicBezTo>
                        <a:pt x="47616" y="465869"/>
                        <a:pt x="55616" y="473870"/>
                        <a:pt x="65472" y="473870"/>
                      </a:cubicBezTo>
                      <a:lnTo>
                        <a:pt x="152372" y="473870"/>
                      </a:lnTo>
                      <a:lnTo>
                        <a:pt x="152372" y="521496"/>
                      </a:lnTo>
                      <a:lnTo>
                        <a:pt x="41664" y="521496"/>
                      </a:lnTo>
                      <a:cubicBezTo>
                        <a:pt x="18666" y="521496"/>
                        <a:pt x="0" y="502827"/>
                        <a:pt x="0" y="479824"/>
                      </a:cubicBezTo>
                      <a:lnTo>
                        <a:pt x="0" y="67861"/>
                      </a:lnTo>
                      <a:cubicBezTo>
                        <a:pt x="0" y="44858"/>
                        <a:pt x="18666" y="26189"/>
                        <a:pt x="41664" y="26189"/>
                      </a:cubicBezTo>
                      <a:close/>
                      <a:moveTo>
                        <a:pt x="290490" y="0"/>
                      </a:moveTo>
                      <a:cubicBezTo>
                        <a:pt x="303634" y="0"/>
                        <a:pt x="314302" y="11191"/>
                        <a:pt x="314302" y="25001"/>
                      </a:cubicBezTo>
                      <a:lnTo>
                        <a:pt x="314302" y="75004"/>
                      </a:lnTo>
                      <a:cubicBezTo>
                        <a:pt x="314302" y="88814"/>
                        <a:pt x="303634" y="100005"/>
                        <a:pt x="290490" y="100005"/>
                      </a:cubicBezTo>
                      <a:cubicBezTo>
                        <a:pt x="277346" y="100005"/>
                        <a:pt x="266678" y="88814"/>
                        <a:pt x="266678" y="75004"/>
                      </a:cubicBezTo>
                      <a:lnTo>
                        <a:pt x="266678" y="25001"/>
                      </a:lnTo>
                      <a:cubicBezTo>
                        <a:pt x="266678" y="11239"/>
                        <a:pt x="277346" y="0"/>
                        <a:pt x="290490" y="0"/>
                      </a:cubicBezTo>
                      <a:close/>
                      <a:moveTo>
                        <a:pt x="128569" y="0"/>
                      </a:moveTo>
                      <a:cubicBezTo>
                        <a:pt x="141713" y="0"/>
                        <a:pt x="152381" y="11191"/>
                        <a:pt x="152381" y="25001"/>
                      </a:cubicBezTo>
                      <a:lnTo>
                        <a:pt x="152381" y="75004"/>
                      </a:lnTo>
                      <a:cubicBezTo>
                        <a:pt x="152381" y="88814"/>
                        <a:pt x="141713" y="100005"/>
                        <a:pt x="128569" y="100005"/>
                      </a:cubicBezTo>
                      <a:cubicBezTo>
                        <a:pt x="115425" y="100005"/>
                        <a:pt x="104757" y="88814"/>
                        <a:pt x="104757" y="75004"/>
                      </a:cubicBezTo>
                      <a:lnTo>
                        <a:pt x="104757" y="25001"/>
                      </a:lnTo>
                      <a:cubicBezTo>
                        <a:pt x="104757" y="11239"/>
                        <a:pt x="115425" y="0"/>
                        <a:pt x="128569" y="0"/>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sp>
          <p:nvSpPr>
            <p:cNvPr id="27" name="business-meeting-group-on-circular-table_47842">
              <a:extLst>
                <a:ext uri="{FF2B5EF4-FFF2-40B4-BE49-F238E27FC236}">
                  <a16:creationId xmlns:a16="http://schemas.microsoft.com/office/drawing/2014/main" id="{54405246-CCE2-4201-BBB1-D3F3EB6E740D}"/>
                </a:ext>
              </a:extLst>
            </p:cNvPr>
            <p:cNvSpPr/>
            <p:nvPr/>
          </p:nvSpPr>
          <p:spPr>
            <a:xfrm>
              <a:off x="1309255" y="3072829"/>
              <a:ext cx="618903" cy="672281"/>
            </a:xfrm>
            <a:custGeom>
              <a:avLst/>
              <a:gdLst>
                <a:gd name="T0" fmla="*/ 224 w 10818"/>
                <a:gd name="T1" fmla="*/ 6995 h 10667"/>
                <a:gd name="T2" fmla="*/ 4961 w 10818"/>
                <a:gd name="T3" fmla="*/ 8944 h 10667"/>
                <a:gd name="T4" fmla="*/ 3855 w 10818"/>
                <a:gd name="T5" fmla="*/ 9797 h 10667"/>
                <a:gd name="T6" fmla="*/ 6923 w 10818"/>
                <a:gd name="T7" fmla="*/ 10667 h 10667"/>
                <a:gd name="T8" fmla="*/ 5816 w 10818"/>
                <a:gd name="T9" fmla="*/ 9797 h 10667"/>
                <a:gd name="T10" fmla="*/ 10595 w 10818"/>
                <a:gd name="T11" fmla="*/ 8944 h 10667"/>
                <a:gd name="T12" fmla="*/ 5415 w 10818"/>
                <a:gd name="T13" fmla="*/ 8270 h 10667"/>
                <a:gd name="T14" fmla="*/ 3722 w 10818"/>
                <a:gd name="T15" fmla="*/ 3649 h 10667"/>
                <a:gd name="T16" fmla="*/ 5322 w 10818"/>
                <a:gd name="T17" fmla="*/ 2373 h 10667"/>
                <a:gd name="T18" fmla="*/ 4424 w 10818"/>
                <a:gd name="T19" fmla="*/ 4429 h 10667"/>
                <a:gd name="T20" fmla="*/ 4336 w 10818"/>
                <a:gd name="T21" fmla="*/ 4435 h 10667"/>
                <a:gd name="T22" fmla="*/ 4298 w 10818"/>
                <a:gd name="T23" fmla="*/ 1130 h 10667"/>
                <a:gd name="T24" fmla="*/ 6555 w 10818"/>
                <a:gd name="T25" fmla="*/ 1130 h 10667"/>
                <a:gd name="T26" fmla="*/ 4298 w 10818"/>
                <a:gd name="T27" fmla="*/ 1130 h 10667"/>
                <a:gd name="T28" fmla="*/ 3025 w 10818"/>
                <a:gd name="T29" fmla="*/ 3634 h 10667"/>
                <a:gd name="T30" fmla="*/ 2891 w 10818"/>
                <a:gd name="T31" fmla="*/ 4605 h 10667"/>
                <a:gd name="T32" fmla="*/ 2456 w 10818"/>
                <a:gd name="T33" fmla="*/ 3922 h 10667"/>
                <a:gd name="T34" fmla="*/ 1989 w 10818"/>
                <a:gd name="T35" fmla="*/ 4803 h 10667"/>
                <a:gd name="T36" fmla="*/ 2186 w 10818"/>
                <a:gd name="T37" fmla="*/ 2703 h 10667"/>
                <a:gd name="T38" fmla="*/ 6477 w 10818"/>
                <a:gd name="T39" fmla="*/ 2655 h 10667"/>
                <a:gd name="T40" fmla="*/ 7358 w 10818"/>
                <a:gd name="T41" fmla="*/ 4518 h 10667"/>
                <a:gd name="T42" fmla="*/ 6421 w 10818"/>
                <a:gd name="T43" fmla="*/ 4022 h 10667"/>
                <a:gd name="T44" fmla="*/ 5759 w 10818"/>
                <a:gd name="T45" fmla="*/ 4404 h 10667"/>
                <a:gd name="T46" fmla="*/ 6078 w 10818"/>
                <a:gd name="T47" fmla="*/ 2469 h 10667"/>
                <a:gd name="T48" fmla="*/ 9230 w 10818"/>
                <a:gd name="T49" fmla="*/ 2628 h 10667"/>
                <a:gd name="T50" fmla="*/ 10498 w 10818"/>
                <a:gd name="T51" fmla="*/ 5576 h 10667"/>
                <a:gd name="T52" fmla="*/ 10248 w 10818"/>
                <a:gd name="T53" fmla="*/ 3041 h 10667"/>
                <a:gd name="T54" fmla="*/ 9230 w 10818"/>
                <a:gd name="T55" fmla="*/ 2628 h 10667"/>
                <a:gd name="T56" fmla="*/ 9985 w 10818"/>
                <a:gd name="T57" fmla="*/ 5154 h 10667"/>
                <a:gd name="T58" fmla="*/ 9977 w 10818"/>
                <a:gd name="T59" fmla="*/ 5108 h 10667"/>
                <a:gd name="T60" fmla="*/ 10086 w 10818"/>
                <a:gd name="T61" fmla="*/ 4723 h 10667"/>
                <a:gd name="T62" fmla="*/ 9147 w 10818"/>
                <a:gd name="T63" fmla="*/ 755 h 10667"/>
                <a:gd name="T64" fmla="*/ 9147 w 10818"/>
                <a:gd name="T65" fmla="*/ 2538 h 10667"/>
                <a:gd name="T66" fmla="*/ 7973 w 10818"/>
                <a:gd name="T67" fmla="*/ 4611 h 10667"/>
                <a:gd name="T68" fmla="*/ 7793 w 10818"/>
                <a:gd name="T69" fmla="*/ 3634 h 10667"/>
                <a:gd name="T70" fmla="*/ 8633 w 10818"/>
                <a:gd name="T71" fmla="*/ 2703 h 10667"/>
                <a:gd name="T72" fmla="*/ 8830 w 10818"/>
                <a:gd name="T73" fmla="*/ 4800 h 10667"/>
                <a:gd name="T74" fmla="*/ 8363 w 10818"/>
                <a:gd name="T75" fmla="*/ 3922 h 10667"/>
                <a:gd name="T76" fmla="*/ 7973 w 10818"/>
                <a:gd name="T77" fmla="*/ 4611 h 10667"/>
                <a:gd name="T78" fmla="*/ 1672 w 10818"/>
                <a:gd name="T79" fmla="*/ 755 h 10667"/>
                <a:gd name="T80" fmla="*/ 1672 w 10818"/>
                <a:gd name="T81" fmla="*/ 2538 h 10667"/>
                <a:gd name="T82" fmla="*/ 324 w 10818"/>
                <a:gd name="T83" fmla="*/ 5583 h 10667"/>
                <a:gd name="T84" fmla="*/ 1589 w 10818"/>
                <a:gd name="T85" fmla="*/ 2628 h 10667"/>
                <a:gd name="T86" fmla="*/ 571 w 10818"/>
                <a:gd name="T87" fmla="*/ 3041 h 10667"/>
                <a:gd name="T88" fmla="*/ 324 w 10818"/>
                <a:gd name="T89" fmla="*/ 5583 h 10667"/>
                <a:gd name="T90" fmla="*/ 842 w 10818"/>
                <a:gd name="T91" fmla="*/ 5108 h 10667"/>
                <a:gd name="T92" fmla="*/ 833 w 10818"/>
                <a:gd name="T93" fmla="*/ 5154 h 10667"/>
                <a:gd name="T94" fmla="*/ 912 w 10818"/>
                <a:gd name="T95" fmla="*/ 3616 h 10667"/>
                <a:gd name="T96" fmla="*/ 5415 w 10818"/>
                <a:gd name="T97" fmla="*/ 4695 h 10667"/>
                <a:gd name="T98" fmla="*/ 234 w 10818"/>
                <a:gd name="T99" fmla="*/ 6333 h 10667"/>
                <a:gd name="T100" fmla="*/ 10595 w 10818"/>
                <a:gd name="T101" fmla="*/ 6335 h 10667"/>
                <a:gd name="T102" fmla="*/ 10595 w 10818"/>
                <a:gd name="T103" fmla="*/ 6332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818" h="10667">
                  <a:moveTo>
                    <a:pt x="5415" y="8270"/>
                  </a:moveTo>
                  <a:cubicBezTo>
                    <a:pt x="3214" y="8270"/>
                    <a:pt x="993" y="7834"/>
                    <a:pt x="224" y="6995"/>
                  </a:cubicBezTo>
                  <a:lnTo>
                    <a:pt x="224" y="8944"/>
                  </a:lnTo>
                  <a:lnTo>
                    <a:pt x="4961" y="8944"/>
                  </a:lnTo>
                  <a:lnTo>
                    <a:pt x="4961" y="9797"/>
                  </a:lnTo>
                  <a:lnTo>
                    <a:pt x="3855" y="9797"/>
                  </a:lnTo>
                  <a:lnTo>
                    <a:pt x="3855" y="10667"/>
                  </a:lnTo>
                  <a:lnTo>
                    <a:pt x="6923" y="10667"/>
                  </a:lnTo>
                  <a:lnTo>
                    <a:pt x="6923" y="9797"/>
                  </a:lnTo>
                  <a:lnTo>
                    <a:pt x="5816" y="9797"/>
                  </a:lnTo>
                  <a:lnTo>
                    <a:pt x="5816" y="8944"/>
                  </a:lnTo>
                  <a:lnTo>
                    <a:pt x="10595" y="8944"/>
                  </a:lnTo>
                  <a:lnTo>
                    <a:pt x="10595" y="7004"/>
                  </a:lnTo>
                  <a:cubicBezTo>
                    <a:pt x="9817" y="7837"/>
                    <a:pt x="7606" y="8270"/>
                    <a:pt x="5415" y="8270"/>
                  </a:cubicBezTo>
                  <a:close/>
                  <a:moveTo>
                    <a:pt x="3506" y="4513"/>
                  </a:moveTo>
                  <a:cubicBezTo>
                    <a:pt x="3555" y="4225"/>
                    <a:pt x="3617" y="3935"/>
                    <a:pt x="3722" y="3649"/>
                  </a:cubicBezTo>
                  <a:cubicBezTo>
                    <a:pt x="3827" y="3361"/>
                    <a:pt x="3984" y="3019"/>
                    <a:pt x="4239" y="2778"/>
                  </a:cubicBezTo>
                  <a:cubicBezTo>
                    <a:pt x="4404" y="2570"/>
                    <a:pt x="4803" y="2390"/>
                    <a:pt x="5322" y="2373"/>
                  </a:cubicBezTo>
                  <a:lnTo>
                    <a:pt x="5080" y="4404"/>
                  </a:lnTo>
                  <a:cubicBezTo>
                    <a:pt x="4858" y="4408"/>
                    <a:pt x="4638" y="4416"/>
                    <a:pt x="4424" y="4429"/>
                  </a:cubicBezTo>
                  <a:cubicBezTo>
                    <a:pt x="4431" y="4283"/>
                    <a:pt x="4437" y="4143"/>
                    <a:pt x="4443" y="4018"/>
                  </a:cubicBezTo>
                  <a:cubicBezTo>
                    <a:pt x="4399" y="4153"/>
                    <a:pt x="4366" y="4293"/>
                    <a:pt x="4336" y="4435"/>
                  </a:cubicBezTo>
                  <a:cubicBezTo>
                    <a:pt x="4051" y="4454"/>
                    <a:pt x="3773" y="4480"/>
                    <a:pt x="3506" y="4513"/>
                  </a:cubicBezTo>
                  <a:close/>
                  <a:moveTo>
                    <a:pt x="4298" y="1130"/>
                  </a:moveTo>
                  <a:cubicBezTo>
                    <a:pt x="4298" y="506"/>
                    <a:pt x="4803" y="0"/>
                    <a:pt x="5427" y="0"/>
                  </a:cubicBezTo>
                  <a:cubicBezTo>
                    <a:pt x="6050" y="0"/>
                    <a:pt x="6555" y="506"/>
                    <a:pt x="6555" y="1130"/>
                  </a:cubicBezTo>
                  <a:cubicBezTo>
                    <a:pt x="6555" y="1755"/>
                    <a:pt x="6050" y="2260"/>
                    <a:pt x="5427" y="2260"/>
                  </a:cubicBezTo>
                  <a:cubicBezTo>
                    <a:pt x="4803" y="2260"/>
                    <a:pt x="4298" y="1755"/>
                    <a:pt x="4298" y="1130"/>
                  </a:cubicBezTo>
                  <a:close/>
                  <a:moveTo>
                    <a:pt x="2501" y="2850"/>
                  </a:moveTo>
                  <a:cubicBezTo>
                    <a:pt x="2791" y="3060"/>
                    <a:pt x="2939" y="3398"/>
                    <a:pt x="3025" y="3634"/>
                  </a:cubicBezTo>
                  <a:cubicBezTo>
                    <a:pt x="3041" y="3677"/>
                    <a:pt x="3050" y="3723"/>
                    <a:pt x="3064" y="3767"/>
                  </a:cubicBezTo>
                  <a:cubicBezTo>
                    <a:pt x="2984" y="4052"/>
                    <a:pt x="2933" y="4334"/>
                    <a:pt x="2891" y="4605"/>
                  </a:cubicBezTo>
                  <a:cubicBezTo>
                    <a:pt x="2799" y="4621"/>
                    <a:pt x="2707" y="4638"/>
                    <a:pt x="2617" y="4656"/>
                  </a:cubicBezTo>
                  <a:cubicBezTo>
                    <a:pt x="2575" y="4390"/>
                    <a:pt x="2522" y="4116"/>
                    <a:pt x="2456" y="3922"/>
                  </a:cubicBezTo>
                  <a:cubicBezTo>
                    <a:pt x="2474" y="4149"/>
                    <a:pt x="2493" y="4416"/>
                    <a:pt x="2510" y="4679"/>
                  </a:cubicBezTo>
                  <a:cubicBezTo>
                    <a:pt x="2329" y="4717"/>
                    <a:pt x="2154" y="4758"/>
                    <a:pt x="1989" y="4803"/>
                  </a:cubicBezTo>
                  <a:lnTo>
                    <a:pt x="1782" y="2632"/>
                  </a:lnTo>
                  <a:cubicBezTo>
                    <a:pt x="1926" y="2642"/>
                    <a:pt x="2065" y="2665"/>
                    <a:pt x="2186" y="2703"/>
                  </a:cubicBezTo>
                  <a:cubicBezTo>
                    <a:pt x="2292" y="2731"/>
                    <a:pt x="2399" y="2776"/>
                    <a:pt x="2501" y="2850"/>
                  </a:cubicBezTo>
                  <a:close/>
                  <a:moveTo>
                    <a:pt x="6477" y="2655"/>
                  </a:moveTo>
                  <a:cubicBezTo>
                    <a:pt x="6845" y="2922"/>
                    <a:pt x="7033" y="3350"/>
                    <a:pt x="7142" y="3649"/>
                  </a:cubicBezTo>
                  <a:cubicBezTo>
                    <a:pt x="7247" y="3936"/>
                    <a:pt x="7310" y="4228"/>
                    <a:pt x="7358" y="4518"/>
                  </a:cubicBezTo>
                  <a:cubicBezTo>
                    <a:pt x="7091" y="4484"/>
                    <a:pt x="6813" y="4457"/>
                    <a:pt x="6528" y="4438"/>
                  </a:cubicBezTo>
                  <a:cubicBezTo>
                    <a:pt x="6498" y="4296"/>
                    <a:pt x="6465" y="4157"/>
                    <a:pt x="6421" y="4022"/>
                  </a:cubicBezTo>
                  <a:cubicBezTo>
                    <a:pt x="6431" y="4150"/>
                    <a:pt x="6441" y="4289"/>
                    <a:pt x="6452" y="4432"/>
                  </a:cubicBezTo>
                  <a:cubicBezTo>
                    <a:pt x="6226" y="4418"/>
                    <a:pt x="5994" y="4409"/>
                    <a:pt x="5759" y="4404"/>
                  </a:cubicBezTo>
                  <a:lnTo>
                    <a:pt x="5566" y="2379"/>
                  </a:lnTo>
                  <a:cubicBezTo>
                    <a:pt x="5748" y="2392"/>
                    <a:pt x="5924" y="2421"/>
                    <a:pt x="6078" y="2469"/>
                  </a:cubicBezTo>
                  <a:cubicBezTo>
                    <a:pt x="6213" y="2505"/>
                    <a:pt x="6349" y="2562"/>
                    <a:pt x="6477" y="2655"/>
                  </a:cubicBezTo>
                  <a:close/>
                  <a:moveTo>
                    <a:pt x="9230" y="2628"/>
                  </a:moveTo>
                  <a:lnTo>
                    <a:pt x="9515" y="5021"/>
                  </a:lnTo>
                  <a:cubicBezTo>
                    <a:pt x="9930" y="5182"/>
                    <a:pt x="10265" y="5368"/>
                    <a:pt x="10498" y="5576"/>
                  </a:cubicBezTo>
                  <a:cubicBezTo>
                    <a:pt x="10595" y="5345"/>
                    <a:pt x="10669" y="5099"/>
                    <a:pt x="10710" y="4814"/>
                  </a:cubicBezTo>
                  <a:cubicBezTo>
                    <a:pt x="10818" y="4071"/>
                    <a:pt x="10654" y="3441"/>
                    <a:pt x="10248" y="3041"/>
                  </a:cubicBezTo>
                  <a:cubicBezTo>
                    <a:pt x="10102" y="2897"/>
                    <a:pt x="9956" y="2808"/>
                    <a:pt x="9812" y="2751"/>
                  </a:cubicBezTo>
                  <a:cubicBezTo>
                    <a:pt x="9659" y="2682"/>
                    <a:pt x="9459" y="2636"/>
                    <a:pt x="9230" y="2628"/>
                  </a:cubicBezTo>
                  <a:close/>
                  <a:moveTo>
                    <a:pt x="10086" y="4723"/>
                  </a:moveTo>
                  <a:cubicBezTo>
                    <a:pt x="10063" y="4880"/>
                    <a:pt x="10029" y="5021"/>
                    <a:pt x="9985" y="5154"/>
                  </a:cubicBezTo>
                  <a:lnTo>
                    <a:pt x="9985" y="5154"/>
                  </a:lnTo>
                  <a:cubicBezTo>
                    <a:pt x="9984" y="5138"/>
                    <a:pt x="9980" y="5124"/>
                    <a:pt x="9977" y="5108"/>
                  </a:cubicBezTo>
                  <a:cubicBezTo>
                    <a:pt x="9952" y="4512"/>
                    <a:pt x="9923" y="3929"/>
                    <a:pt x="9907" y="3616"/>
                  </a:cubicBezTo>
                  <a:cubicBezTo>
                    <a:pt x="10148" y="3962"/>
                    <a:pt x="10126" y="4446"/>
                    <a:pt x="10086" y="4723"/>
                  </a:cubicBezTo>
                  <a:close/>
                  <a:moveTo>
                    <a:pt x="8257" y="1647"/>
                  </a:moveTo>
                  <a:cubicBezTo>
                    <a:pt x="8257" y="1154"/>
                    <a:pt x="8655" y="755"/>
                    <a:pt x="9147" y="755"/>
                  </a:cubicBezTo>
                  <a:cubicBezTo>
                    <a:pt x="9639" y="755"/>
                    <a:pt x="10037" y="1154"/>
                    <a:pt x="10037" y="1647"/>
                  </a:cubicBezTo>
                  <a:cubicBezTo>
                    <a:pt x="10037" y="2139"/>
                    <a:pt x="9639" y="2538"/>
                    <a:pt x="9147" y="2538"/>
                  </a:cubicBezTo>
                  <a:cubicBezTo>
                    <a:pt x="8655" y="2538"/>
                    <a:pt x="8257" y="2139"/>
                    <a:pt x="8257" y="1647"/>
                  </a:cubicBezTo>
                  <a:close/>
                  <a:moveTo>
                    <a:pt x="7973" y="4611"/>
                  </a:moveTo>
                  <a:cubicBezTo>
                    <a:pt x="7927" y="4316"/>
                    <a:pt x="7869" y="4006"/>
                    <a:pt x="7776" y="3693"/>
                  </a:cubicBezTo>
                  <a:cubicBezTo>
                    <a:pt x="7783" y="3674"/>
                    <a:pt x="7786" y="3653"/>
                    <a:pt x="7793" y="3634"/>
                  </a:cubicBezTo>
                  <a:cubicBezTo>
                    <a:pt x="7879" y="3398"/>
                    <a:pt x="8027" y="3060"/>
                    <a:pt x="8318" y="2850"/>
                  </a:cubicBezTo>
                  <a:cubicBezTo>
                    <a:pt x="8419" y="2776"/>
                    <a:pt x="8527" y="2731"/>
                    <a:pt x="8633" y="2703"/>
                  </a:cubicBezTo>
                  <a:cubicBezTo>
                    <a:pt x="8754" y="2665"/>
                    <a:pt x="8893" y="2642"/>
                    <a:pt x="9036" y="2632"/>
                  </a:cubicBezTo>
                  <a:lnTo>
                    <a:pt x="8830" y="4800"/>
                  </a:lnTo>
                  <a:cubicBezTo>
                    <a:pt x="8665" y="4755"/>
                    <a:pt x="8490" y="4714"/>
                    <a:pt x="8309" y="4677"/>
                  </a:cubicBezTo>
                  <a:cubicBezTo>
                    <a:pt x="8326" y="4414"/>
                    <a:pt x="8345" y="4148"/>
                    <a:pt x="8363" y="3922"/>
                  </a:cubicBezTo>
                  <a:cubicBezTo>
                    <a:pt x="8284" y="4154"/>
                    <a:pt x="8230" y="4399"/>
                    <a:pt x="8189" y="4651"/>
                  </a:cubicBezTo>
                  <a:cubicBezTo>
                    <a:pt x="8118" y="4637"/>
                    <a:pt x="8045" y="4624"/>
                    <a:pt x="7973" y="4611"/>
                  </a:cubicBezTo>
                  <a:close/>
                  <a:moveTo>
                    <a:pt x="781" y="1647"/>
                  </a:moveTo>
                  <a:cubicBezTo>
                    <a:pt x="781" y="1154"/>
                    <a:pt x="1180" y="755"/>
                    <a:pt x="1672" y="755"/>
                  </a:cubicBezTo>
                  <a:cubicBezTo>
                    <a:pt x="2164" y="755"/>
                    <a:pt x="2562" y="1154"/>
                    <a:pt x="2562" y="1647"/>
                  </a:cubicBezTo>
                  <a:cubicBezTo>
                    <a:pt x="2562" y="2139"/>
                    <a:pt x="2164" y="2538"/>
                    <a:pt x="1672" y="2538"/>
                  </a:cubicBezTo>
                  <a:cubicBezTo>
                    <a:pt x="1180" y="2538"/>
                    <a:pt x="781" y="2139"/>
                    <a:pt x="781" y="1647"/>
                  </a:cubicBezTo>
                  <a:close/>
                  <a:moveTo>
                    <a:pt x="324" y="5583"/>
                  </a:moveTo>
                  <a:cubicBezTo>
                    <a:pt x="555" y="5375"/>
                    <a:pt x="888" y="5187"/>
                    <a:pt x="1303" y="5025"/>
                  </a:cubicBezTo>
                  <a:lnTo>
                    <a:pt x="1589" y="2628"/>
                  </a:lnTo>
                  <a:cubicBezTo>
                    <a:pt x="1360" y="2636"/>
                    <a:pt x="1160" y="2682"/>
                    <a:pt x="1006" y="2751"/>
                  </a:cubicBezTo>
                  <a:cubicBezTo>
                    <a:pt x="862" y="2808"/>
                    <a:pt x="717" y="2897"/>
                    <a:pt x="571" y="3041"/>
                  </a:cubicBezTo>
                  <a:cubicBezTo>
                    <a:pt x="165" y="3441"/>
                    <a:pt x="0" y="4071"/>
                    <a:pt x="108" y="4814"/>
                  </a:cubicBezTo>
                  <a:cubicBezTo>
                    <a:pt x="150" y="5102"/>
                    <a:pt x="224" y="5350"/>
                    <a:pt x="324" y="5583"/>
                  </a:cubicBezTo>
                  <a:close/>
                  <a:moveTo>
                    <a:pt x="912" y="3616"/>
                  </a:moveTo>
                  <a:cubicBezTo>
                    <a:pt x="896" y="3929"/>
                    <a:pt x="867" y="4512"/>
                    <a:pt x="842" y="5108"/>
                  </a:cubicBezTo>
                  <a:cubicBezTo>
                    <a:pt x="839" y="5124"/>
                    <a:pt x="835" y="5138"/>
                    <a:pt x="833" y="5154"/>
                  </a:cubicBezTo>
                  <a:lnTo>
                    <a:pt x="833" y="5154"/>
                  </a:lnTo>
                  <a:cubicBezTo>
                    <a:pt x="790" y="5021"/>
                    <a:pt x="755" y="4880"/>
                    <a:pt x="733" y="4723"/>
                  </a:cubicBezTo>
                  <a:cubicBezTo>
                    <a:pt x="692" y="4446"/>
                    <a:pt x="671" y="3962"/>
                    <a:pt x="912" y="3616"/>
                  </a:cubicBezTo>
                  <a:close/>
                  <a:moveTo>
                    <a:pt x="10504" y="6033"/>
                  </a:moveTo>
                  <a:cubicBezTo>
                    <a:pt x="10057" y="5272"/>
                    <a:pt x="7950" y="4695"/>
                    <a:pt x="5415" y="4695"/>
                  </a:cubicBezTo>
                  <a:cubicBezTo>
                    <a:pt x="2878" y="4695"/>
                    <a:pt x="772" y="5272"/>
                    <a:pt x="325" y="6033"/>
                  </a:cubicBezTo>
                  <a:cubicBezTo>
                    <a:pt x="267" y="6130"/>
                    <a:pt x="234" y="6231"/>
                    <a:pt x="234" y="6333"/>
                  </a:cubicBezTo>
                  <a:cubicBezTo>
                    <a:pt x="234" y="7238"/>
                    <a:pt x="2553" y="7971"/>
                    <a:pt x="5415" y="7971"/>
                  </a:cubicBezTo>
                  <a:cubicBezTo>
                    <a:pt x="8273" y="7971"/>
                    <a:pt x="10591" y="7239"/>
                    <a:pt x="10595" y="6335"/>
                  </a:cubicBezTo>
                  <a:lnTo>
                    <a:pt x="10595" y="6333"/>
                  </a:lnTo>
                  <a:lnTo>
                    <a:pt x="10595" y="6332"/>
                  </a:lnTo>
                  <a:cubicBezTo>
                    <a:pt x="10594" y="6229"/>
                    <a:pt x="10560" y="6130"/>
                    <a:pt x="10504" y="6033"/>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388042" indent="1354" algn="l" rtl="0" eaLnBrk="0" fontAlgn="base" hangingPunct="0">
                <a:spcBef>
                  <a:spcPct val="0"/>
                </a:spcBef>
                <a:spcAft>
                  <a:spcPct val="0"/>
                </a:spcAft>
                <a:defRPr kern="1200">
                  <a:solidFill>
                    <a:schemeClr val="lt1"/>
                  </a:solidFill>
                  <a:latin typeface="+mn-lt"/>
                  <a:ea typeface="+mn-ea"/>
                  <a:cs typeface="+mn-cs"/>
                </a:defRPr>
              </a:lvl2pPr>
              <a:lvl3pPr marL="777431" indent="1354" algn="l" rtl="0" eaLnBrk="0" fontAlgn="base" hangingPunct="0">
                <a:spcBef>
                  <a:spcPct val="0"/>
                </a:spcBef>
                <a:spcAft>
                  <a:spcPct val="0"/>
                </a:spcAft>
                <a:defRPr kern="1200">
                  <a:solidFill>
                    <a:schemeClr val="lt1"/>
                  </a:solidFill>
                  <a:latin typeface="+mn-lt"/>
                  <a:ea typeface="+mn-ea"/>
                  <a:cs typeface="+mn-cs"/>
                </a:defRPr>
              </a:lvl3pPr>
              <a:lvl4pPr marL="1166824" indent="1354" algn="l" rtl="0" eaLnBrk="0" fontAlgn="base" hangingPunct="0">
                <a:spcBef>
                  <a:spcPct val="0"/>
                </a:spcBef>
                <a:spcAft>
                  <a:spcPct val="0"/>
                </a:spcAft>
                <a:defRPr kern="1200">
                  <a:solidFill>
                    <a:schemeClr val="lt1"/>
                  </a:solidFill>
                  <a:latin typeface="+mn-lt"/>
                  <a:ea typeface="+mn-ea"/>
                  <a:cs typeface="+mn-cs"/>
                </a:defRPr>
              </a:lvl4pPr>
              <a:lvl5pPr marL="1556215" indent="1354" algn="l" rtl="0" eaLnBrk="0" fontAlgn="base" hangingPunct="0">
                <a:spcBef>
                  <a:spcPct val="0"/>
                </a:spcBef>
                <a:spcAft>
                  <a:spcPct val="0"/>
                </a:spcAft>
                <a:defRPr kern="1200">
                  <a:solidFill>
                    <a:schemeClr val="lt1"/>
                  </a:solidFill>
                  <a:latin typeface="+mn-lt"/>
                  <a:ea typeface="+mn-ea"/>
                  <a:cs typeface="+mn-cs"/>
                </a:defRPr>
              </a:lvl5pPr>
              <a:lvl6pPr marL="1946959" algn="l" defTabSz="778784" rtl="0" eaLnBrk="1" latinLnBrk="0" hangingPunct="1">
                <a:defRPr kern="1200">
                  <a:solidFill>
                    <a:schemeClr val="lt1"/>
                  </a:solidFill>
                  <a:latin typeface="+mn-lt"/>
                  <a:ea typeface="+mn-ea"/>
                  <a:cs typeface="+mn-cs"/>
                </a:defRPr>
              </a:lvl6pPr>
              <a:lvl7pPr marL="2336352" algn="l" defTabSz="778784" rtl="0" eaLnBrk="1" latinLnBrk="0" hangingPunct="1">
                <a:defRPr kern="1200">
                  <a:solidFill>
                    <a:schemeClr val="lt1"/>
                  </a:solidFill>
                  <a:latin typeface="+mn-lt"/>
                  <a:ea typeface="+mn-ea"/>
                  <a:cs typeface="+mn-cs"/>
                </a:defRPr>
              </a:lvl7pPr>
              <a:lvl8pPr marL="2725746" algn="l" defTabSz="778784" rtl="0" eaLnBrk="1" latinLnBrk="0" hangingPunct="1">
                <a:defRPr kern="1200">
                  <a:solidFill>
                    <a:schemeClr val="lt1"/>
                  </a:solidFill>
                  <a:latin typeface="+mn-lt"/>
                  <a:ea typeface="+mn-ea"/>
                  <a:cs typeface="+mn-cs"/>
                </a:defRPr>
              </a:lvl8pPr>
              <a:lvl9pPr marL="3115135" algn="l" defTabSz="778784" rtl="0" eaLnBrk="1" latinLnBrk="0" hangingPunct="1">
                <a:defRPr kern="1200">
                  <a:solidFill>
                    <a:schemeClr val="lt1"/>
                  </a:solidFill>
                  <a:latin typeface="+mn-lt"/>
                  <a:ea typeface="+mn-ea"/>
                  <a:cs typeface="+mn-cs"/>
                </a:defRPr>
              </a:lvl9pPr>
            </a:lstStyle>
            <a:p>
              <a:pPr algn="ctr"/>
              <a:endParaRPr lang="en-US" sz="2399"/>
            </a:p>
          </p:txBody>
        </p:sp>
      </p:grpSp>
      <p:graphicFrame>
        <p:nvGraphicFramePr>
          <p:cNvPr id="42" name="内容占位符 3"/>
          <p:cNvGraphicFramePr>
            <a:graphicFrameLocks/>
          </p:cNvGraphicFramePr>
          <p:nvPr>
            <p:extLst>
              <p:ext uri="{D42A27DB-BD31-4B8C-83A1-F6EECF244321}">
                <p14:modId xmlns:p14="http://schemas.microsoft.com/office/powerpoint/2010/main" val="3284736395"/>
              </p:ext>
            </p:extLst>
          </p:nvPr>
        </p:nvGraphicFramePr>
        <p:xfrm>
          <a:off x="-3" y="-1"/>
          <a:ext cx="12192003" cy="26379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78280883"/>
                    </a:ext>
                  </a:extLst>
                </a:gridCol>
                <a:gridCol w="1111445">
                  <a:extLst>
                    <a:ext uri="{9D8B030D-6E8A-4147-A177-3AD203B41FA5}">
                      <a16:colId xmlns:a16="http://schemas.microsoft.com/office/drawing/2014/main" val="3909982801"/>
                    </a:ext>
                  </a:extLst>
                </a:gridCol>
                <a:gridCol w="942109">
                  <a:extLst>
                    <a:ext uri="{9D8B030D-6E8A-4147-A177-3AD203B41FA5}">
                      <a16:colId xmlns:a16="http://schemas.microsoft.com/office/drawing/2014/main" val="347916799"/>
                    </a:ext>
                  </a:extLst>
                </a:gridCol>
                <a:gridCol w="858982">
                  <a:extLst>
                    <a:ext uri="{9D8B030D-6E8A-4147-A177-3AD203B41FA5}">
                      <a16:colId xmlns:a16="http://schemas.microsoft.com/office/drawing/2014/main" val="3776238161"/>
                    </a:ext>
                  </a:extLst>
                </a:gridCol>
                <a:gridCol w="2506132">
                  <a:extLst>
                    <a:ext uri="{9D8B030D-6E8A-4147-A177-3AD203B41FA5}">
                      <a16:colId xmlns:a16="http://schemas.microsoft.com/office/drawing/2014/main" val="4067383585"/>
                    </a:ext>
                  </a:extLst>
                </a:gridCol>
                <a:gridCol w="1354667">
                  <a:extLst>
                    <a:ext uri="{9D8B030D-6E8A-4147-A177-3AD203B41FA5}">
                      <a16:colId xmlns:a16="http://schemas.microsoft.com/office/drawing/2014/main" val="3460875559"/>
                    </a:ext>
                  </a:extLst>
                </a:gridCol>
                <a:gridCol w="1354667">
                  <a:extLst>
                    <a:ext uri="{9D8B030D-6E8A-4147-A177-3AD203B41FA5}">
                      <a16:colId xmlns:a16="http://schemas.microsoft.com/office/drawing/2014/main" val="3453932771"/>
                    </a:ext>
                  </a:extLst>
                </a:gridCol>
                <a:gridCol w="1354667">
                  <a:extLst>
                    <a:ext uri="{9D8B030D-6E8A-4147-A177-3AD203B41FA5}">
                      <a16:colId xmlns:a16="http://schemas.microsoft.com/office/drawing/2014/main" val="198927357"/>
                    </a:ext>
                  </a:extLst>
                </a:gridCol>
                <a:gridCol w="1354667">
                  <a:extLst>
                    <a:ext uri="{9D8B030D-6E8A-4147-A177-3AD203B41FA5}">
                      <a16:colId xmlns:a16="http://schemas.microsoft.com/office/drawing/2014/main" val="658219652"/>
                    </a:ext>
                  </a:extLst>
                </a:gridCol>
              </a:tblGrid>
              <a:tr h="263796">
                <a:tc>
                  <a:txBody>
                    <a:bodyPr/>
                    <a:lstStyle/>
                    <a:p>
                      <a:pPr algn="ctr"/>
                      <a:r>
                        <a:rPr lang="zh-CN" altLang="en-US" sz="1200" dirty="0" smtClean="0">
                          <a:latin typeface="微软雅黑" panose="020B0503020204020204" pitchFamily="34" charset="-122"/>
                          <a:ea typeface="微软雅黑" panose="020B0503020204020204" pitchFamily="34" charset="-122"/>
                        </a:rPr>
                        <a:t>月度管理事项</a:t>
                      </a:r>
                      <a:endParaRPr lang="zh-CN" altLang="en-US" sz="1200" dirty="0">
                        <a:latin typeface="微软雅黑" panose="020B0503020204020204" pitchFamily="34" charset="-122"/>
                        <a:ea typeface="微软雅黑" panose="020B0503020204020204" pitchFamily="3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下月计划概览</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重要事项</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差旅事项</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l"/>
                      <a:r>
                        <a:rPr lang="en-US" altLang="zh-CN"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b="0" kern="1200" baseline="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付款事项</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538824"/>
                  </a:ext>
                </a:extLst>
              </a:tr>
            </a:tbl>
          </a:graphicData>
        </a:graphic>
      </p:graphicFrame>
    </p:spTree>
    <p:custDataLst>
      <p:tags r:id="rId1"/>
    </p:custDataLst>
    <p:extLst>
      <p:ext uri="{BB962C8B-B14F-4D97-AF65-F5344CB8AC3E}">
        <p14:creationId xmlns:p14="http://schemas.microsoft.com/office/powerpoint/2010/main" val="3750972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1" name="标题 2"/>
          <p:cNvSpPr>
            <a:spLocks noGrp="1"/>
          </p:cNvSpPr>
          <p:nvPr>
            <p:ph type="title"/>
          </p:nvPr>
        </p:nvSpPr>
        <p:spPr/>
        <p:txBody>
          <a:bodyPr vert="horz" lIns="121822" tIns="60908" rIns="121822" bIns="60908" rtlCol="0" anchor="ctr">
            <a:normAutofit/>
          </a:bodyPr>
          <a:lstStyle/>
          <a:p>
            <a:r>
              <a:rPr lang="zh-CN" altLang="en-US" sz="2666" dirty="0" smtClean="0">
                <a:cs typeface="+mn-ea"/>
                <a:sym typeface="+mn-lt"/>
              </a:rPr>
              <a:t>下月计划</a:t>
            </a:r>
            <a:r>
              <a:rPr lang="en-US" altLang="zh-CN" sz="2666" dirty="0" smtClean="0">
                <a:cs typeface="+mn-ea"/>
                <a:sym typeface="+mn-lt"/>
              </a:rPr>
              <a:t>-</a:t>
            </a:r>
            <a:r>
              <a:rPr lang="zh-CN" altLang="en-US" sz="2666" dirty="0" smtClean="0">
                <a:cs typeface="+mn-ea"/>
                <a:sym typeface="+mn-lt"/>
              </a:rPr>
              <a:t>重要事项</a:t>
            </a:r>
            <a:endParaRPr lang="zh-CN" altLang="en-US" sz="2666" dirty="0">
              <a:cs typeface="+mn-ea"/>
              <a:sym typeface="+mn-lt"/>
            </a:endParaRPr>
          </a:p>
        </p:txBody>
      </p:sp>
      <p:sp>
        <p:nvSpPr>
          <p:cNvPr id="5" name="矩形 4"/>
          <p:cNvSpPr/>
          <p:nvPr/>
        </p:nvSpPr>
        <p:spPr>
          <a:xfrm>
            <a:off x="431645" y="1305807"/>
            <a:ext cx="11343454" cy="779459"/>
          </a:xfrm>
          <a:prstGeom prst="rect">
            <a:avLst/>
          </a:prstGeom>
        </p:spPr>
        <p:txBody>
          <a:bodyPr vert="horz" lIns="121822" tIns="60908" rIns="121822" bIns="60908" rtlCol="0">
            <a:noAutofit/>
          </a:bodyPr>
          <a:lstStyle/>
          <a:p>
            <a:pPr marL="359716" indent="-359716" defTabSz="913256">
              <a:spcBef>
                <a:spcPts val="1000"/>
              </a:spcBef>
              <a:buClr>
                <a:srgbClr val="FF9900"/>
              </a:buClr>
              <a:buFont typeface="Wingdings" panose="05000000000000000000" pitchFamily="2" charset="2"/>
              <a:buChar char="n"/>
            </a:pPr>
            <a:r>
              <a:rPr lang="en-US" altLang="zh-CN" sz="2133" dirty="0" smtClean="0">
                <a:cs typeface="+mn-ea"/>
                <a:sym typeface="+mn-lt"/>
              </a:rPr>
              <a:t>2022</a:t>
            </a:r>
            <a:r>
              <a:rPr lang="zh-CN" altLang="en-US" sz="2133" dirty="0" smtClean="0">
                <a:cs typeface="+mn-ea"/>
                <a:sym typeface="+mn-lt"/>
              </a:rPr>
              <a:t>年</a:t>
            </a:r>
            <a:r>
              <a:rPr lang="en-US" altLang="zh-CN" sz="2133" dirty="0" smtClean="0">
                <a:cs typeface="+mn-ea"/>
                <a:sym typeface="+mn-lt"/>
              </a:rPr>
              <a:t>6</a:t>
            </a:r>
            <a:r>
              <a:rPr lang="zh-CN" altLang="en-US" sz="2133" dirty="0" smtClean="0">
                <a:cs typeface="+mn-ea"/>
                <a:sym typeface="+mn-lt"/>
              </a:rPr>
              <a:t>月</a:t>
            </a:r>
            <a:r>
              <a:rPr lang="zh-CN" altLang="en-US" sz="2133" dirty="0">
                <a:cs typeface="+mn-ea"/>
                <a:sym typeface="+mn-lt"/>
              </a:rPr>
              <a:t>，制定重要事件计划</a:t>
            </a:r>
            <a:r>
              <a:rPr lang="zh-CN" altLang="en-US" sz="2133" dirty="0" smtClean="0">
                <a:cs typeface="+mn-ea"/>
                <a:sym typeface="+mn-lt"/>
              </a:rPr>
              <a:t>共</a:t>
            </a:r>
            <a:r>
              <a:rPr lang="en-US" altLang="zh-CN" sz="2133" b="1" dirty="0" smtClean="0">
                <a:solidFill>
                  <a:srgbClr val="FF0000"/>
                </a:solidFill>
                <a:cs typeface="+mn-ea"/>
                <a:sym typeface="+mn-lt"/>
              </a:rPr>
              <a:t>1</a:t>
            </a:r>
            <a:r>
              <a:rPr lang="zh-CN" altLang="en-US" sz="2133" dirty="0" smtClean="0">
                <a:cs typeface="+mn-ea"/>
                <a:sym typeface="+mn-lt"/>
              </a:rPr>
              <a:t>项</a:t>
            </a:r>
            <a:r>
              <a:rPr lang="zh-CN" altLang="en-US" sz="2133" dirty="0">
                <a:cs typeface="+mn-ea"/>
                <a:sym typeface="+mn-lt"/>
              </a:rPr>
              <a:t>，</a:t>
            </a:r>
            <a:r>
              <a:rPr lang="zh-CN" altLang="en-US" sz="2133" dirty="0" smtClean="0">
                <a:cs typeface="+mn-ea"/>
                <a:sym typeface="+mn-lt"/>
              </a:rPr>
              <a:t>其中</a:t>
            </a:r>
            <a:r>
              <a:rPr lang="en-US" altLang="zh-CN" sz="2133" b="1" dirty="0" smtClean="0">
                <a:solidFill>
                  <a:srgbClr val="FF0000"/>
                </a:solidFill>
                <a:cs typeface="+mn-ea"/>
                <a:sym typeface="+mn-lt"/>
              </a:rPr>
              <a:t>1</a:t>
            </a:r>
            <a:r>
              <a:rPr lang="zh-CN" altLang="en-US" sz="2133" dirty="0" smtClean="0">
                <a:cs typeface="+mn-ea"/>
                <a:sym typeface="+mn-lt"/>
              </a:rPr>
              <a:t>个</a:t>
            </a:r>
            <a:r>
              <a:rPr lang="zh-CN" altLang="en-US" sz="2133" dirty="0">
                <a:cs typeface="+mn-ea"/>
                <a:sym typeface="+mn-lt"/>
              </a:rPr>
              <a:t>事项需要部门领导参加，详细事件计划情况如下</a:t>
            </a:r>
            <a:r>
              <a:rPr lang="zh-CN" altLang="en-US" sz="2133" dirty="0">
                <a:latin typeface="华文楷体" panose="02010600040101010101" pitchFamily="2" charset="-122"/>
                <a:ea typeface="华文楷体" panose="02010600040101010101" pitchFamily="2" charset="-122"/>
                <a:sym typeface="微软雅黑" panose="020B0503020204020204" charset="-122"/>
              </a:rPr>
              <a:t>：</a:t>
            </a:r>
            <a:endParaRPr lang="en-US" altLang="zh-CN" sz="2133" dirty="0">
              <a:latin typeface="华文楷体" panose="02010600040101010101" pitchFamily="2" charset="-122"/>
              <a:ea typeface="华文楷体" panose="02010600040101010101" pitchFamily="2" charset="-122"/>
              <a:sym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2054635982"/>
              </p:ext>
            </p:extLst>
          </p:nvPr>
        </p:nvGraphicFramePr>
        <p:xfrm>
          <a:off x="447096" y="1960850"/>
          <a:ext cx="11328003" cy="4485386"/>
        </p:xfrm>
        <a:graphic>
          <a:graphicData uri="http://schemas.openxmlformats.org/drawingml/2006/table">
            <a:tbl>
              <a:tblPr firstRow="1" bandRow="1">
                <a:tableStyleId>{5C22544A-7EE6-4342-B048-85BDC9FD1C3A}</a:tableStyleId>
              </a:tblPr>
              <a:tblGrid>
                <a:gridCol w="658247">
                  <a:extLst>
                    <a:ext uri="{9D8B030D-6E8A-4147-A177-3AD203B41FA5}">
                      <a16:colId xmlns:a16="http://schemas.microsoft.com/office/drawing/2014/main" val="3782995905"/>
                    </a:ext>
                  </a:extLst>
                </a:gridCol>
                <a:gridCol w="1296112">
                  <a:extLst>
                    <a:ext uri="{9D8B030D-6E8A-4147-A177-3AD203B41FA5}">
                      <a16:colId xmlns:a16="http://schemas.microsoft.com/office/drawing/2014/main" val="2171959756"/>
                    </a:ext>
                  </a:extLst>
                </a:gridCol>
                <a:gridCol w="2074355">
                  <a:extLst>
                    <a:ext uri="{9D8B030D-6E8A-4147-A177-3AD203B41FA5}">
                      <a16:colId xmlns:a16="http://schemas.microsoft.com/office/drawing/2014/main" val="566521325"/>
                    </a:ext>
                  </a:extLst>
                </a:gridCol>
                <a:gridCol w="1304704">
                  <a:extLst>
                    <a:ext uri="{9D8B030D-6E8A-4147-A177-3AD203B41FA5}">
                      <a16:colId xmlns:a16="http://schemas.microsoft.com/office/drawing/2014/main" val="1681993457"/>
                    </a:ext>
                  </a:extLst>
                </a:gridCol>
                <a:gridCol w="934450">
                  <a:extLst>
                    <a:ext uri="{9D8B030D-6E8A-4147-A177-3AD203B41FA5}">
                      <a16:colId xmlns:a16="http://schemas.microsoft.com/office/drawing/2014/main" val="557063221"/>
                    </a:ext>
                  </a:extLst>
                </a:gridCol>
                <a:gridCol w="1190101">
                  <a:extLst>
                    <a:ext uri="{9D8B030D-6E8A-4147-A177-3AD203B41FA5}">
                      <a16:colId xmlns:a16="http://schemas.microsoft.com/office/drawing/2014/main" val="3382782664"/>
                    </a:ext>
                  </a:extLst>
                </a:gridCol>
                <a:gridCol w="1736667">
                  <a:extLst>
                    <a:ext uri="{9D8B030D-6E8A-4147-A177-3AD203B41FA5}">
                      <a16:colId xmlns:a16="http://schemas.microsoft.com/office/drawing/2014/main" val="576504465"/>
                    </a:ext>
                  </a:extLst>
                </a:gridCol>
                <a:gridCol w="2133367">
                  <a:extLst>
                    <a:ext uri="{9D8B030D-6E8A-4147-A177-3AD203B41FA5}">
                      <a16:colId xmlns:a16="http://schemas.microsoft.com/office/drawing/2014/main" val="4201422296"/>
                    </a:ext>
                  </a:extLst>
                </a:gridCol>
              </a:tblGrid>
              <a:tr h="423383">
                <a:tc>
                  <a:txBody>
                    <a:bodyPr/>
                    <a:lstStyle/>
                    <a:p>
                      <a:pPr algn="ctr" fontAlgn="ctr"/>
                      <a:r>
                        <a:rPr lang="zh-CN" altLang="en-US" sz="1200">
                          <a:effectLst/>
                        </a:rPr>
                        <a:t>序号</a:t>
                      </a:r>
                      <a:endParaRPr lang="zh-CN" altLang="en-US" sz="1200" b="1" i="0">
                        <a:effectLst/>
                        <a:latin typeface="宋体" panose="02010600030101010101" pitchFamily="2" charset="-122"/>
                        <a:ea typeface="宋体" panose="02010600030101010101" pitchFamily="2" charset="-122"/>
                      </a:endParaRPr>
                    </a:p>
                  </a:txBody>
                  <a:tcPr anchor="ctr"/>
                </a:tc>
                <a:tc>
                  <a:txBody>
                    <a:bodyPr/>
                    <a:lstStyle/>
                    <a:p>
                      <a:pPr algn="ctr" fontAlgn="ctr"/>
                      <a:r>
                        <a:rPr lang="zh-CN" altLang="en-US" sz="1200" dirty="0" smtClean="0">
                          <a:effectLst/>
                        </a:rPr>
                        <a:t>领域</a:t>
                      </a:r>
                      <a:endParaRPr lang="zh-CN" altLang="en-US" sz="1200" b="1" i="0" dirty="0">
                        <a:effectLst/>
                        <a:latin typeface="宋体" panose="02010600030101010101" pitchFamily="2" charset="-122"/>
                        <a:ea typeface="宋体" panose="02010600030101010101" pitchFamily="2" charset="-122"/>
                      </a:endParaRPr>
                    </a:p>
                  </a:txBody>
                  <a:tcPr anchor="ctr"/>
                </a:tc>
                <a:tc>
                  <a:txBody>
                    <a:bodyPr/>
                    <a:lstStyle/>
                    <a:p>
                      <a:pPr algn="ctr" fontAlgn="ctr"/>
                      <a:r>
                        <a:rPr lang="zh-CN" altLang="en-US" sz="1200" dirty="0">
                          <a:effectLst/>
                        </a:rPr>
                        <a:t>重要事件名称</a:t>
                      </a:r>
                      <a:endParaRPr lang="zh-CN" altLang="en-US" sz="1200" b="1" i="0" dirty="0">
                        <a:effectLst/>
                        <a:latin typeface="宋体" panose="02010600030101010101" pitchFamily="2" charset="-122"/>
                        <a:ea typeface="宋体" panose="02010600030101010101" pitchFamily="2" charset="-122"/>
                      </a:endParaRPr>
                    </a:p>
                  </a:txBody>
                  <a:tcPr anchor="ctr"/>
                </a:tc>
                <a:tc>
                  <a:txBody>
                    <a:bodyPr/>
                    <a:lstStyle/>
                    <a:p>
                      <a:pPr algn="ctr" fontAlgn="ctr"/>
                      <a:r>
                        <a:rPr lang="zh-CN" altLang="en-US" sz="1200">
                          <a:effectLst/>
                        </a:rPr>
                        <a:t>开始时间</a:t>
                      </a:r>
                      <a:endParaRPr lang="zh-CN" altLang="en-US" sz="1200" b="1" i="0">
                        <a:effectLst/>
                        <a:latin typeface="宋体" panose="02010600030101010101" pitchFamily="2" charset="-122"/>
                        <a:ea typeface="宋体" panose="02010600030101010101" pitchFamily="2" charset="-122"/>
                      </a:endParaRPr>
                    </a:p>
                  </a:txBody>
                  <a:tcPr anchor="ctr"/>
                </a:tc>
                <a:tc>
                  <a:txBody>
                    <a:bodyPr/>
                    <a:lstStyle/>
                    <a:p>
                      <a:pPr algn="ctr" fontAlgn="ctr"/>
                      <a:r>
                        <a:rPr lang="zh-CN" altLang="en-US" sz="1200">
                          <a:effectLst/>
                        </a:rPr>
                        <a:t>结束时间</a:t>
                      </a:r>
                      <a:endParaRPr lang="zh-CN" altLang="en-US" sz="1200" b="1" i="0">
                        <a:effectLst/>
                        <a:latin typeface="宋体" panose="02010600030101010101" pitchFamily="2" charset="-122"/>
                        <a:ea typeface="宋体" panose="02010600030101010101" pitchFamily="2" charset="-122"/>
                      </a:endParaRPr>
                    </a:p>
                  </a:txBody>
                  <a:tcPr anchor="ctr"/>
                </a:tc>
                <a:tc>
                  <a:txBody>
                    <a:bodyPr/>
                    <a:lstStyle/>
                    <a:p>
                      <a:pPr algn="ctr" fontAlgn="ctr"/>
                      <a:r>
                        <a:rPr lang="zh-CN" altLang="en-US" sz="1200">
                          <a:effectLst/>
                        </a:rPr>
                        <a:t>是否需要</a:t>
                      </a:r>
                      <a:br>
                        <a:rPr lang="zh-CN" altLang="en-US" sz="1200">
                          <a:effectLst/>
                        </a:rPr>
                      </a:br>
                      <a:r>
                        <a:rPr lang="zh-CN" altLang="en-US" sz="1200">
                          <a:effectLst/>
                        </a:rPr>
                        <a:t>部门领导参加</a:t>
                      </a:r>
                      <a:endParaRPr lang="zh-CN" altLang="en-US" sz="1200" b="1" i="0">
                        <a:effectLst/>
                        <a:latin typeface="宋体" panose="02010600030101010101" pitchFamily="2" charset="-122"/>
                        <a:ea typeface="宋体" panose="02010600030101010101" pitchFamily="2" charset="-122"/>
                      </a:endParaRPr>
                    </a:p>
                  </a:txBody>
                  <a:tcPr anchor="ctr"/>
                </a:tc>
                <a:tc>
                  <a:txBody>
                    <a:bodyPr/>
                    <a:lstStyle/>
                    <a:p>
                      <a:pPr algn="ctr" fontAlgn="ctr"/>
                      <a:r>
                        <a:rPr lang="zh-CN" altLang="en-US" sz="1200">
                          <a:effectLst/>
                        </a:rPr>
                        <a:t>参会领导名单</a:t>
                      </a:r>
                      <a:endParaRPr lang="zh-CN" altLang="en-US" sz="1200" b="1" i="0">
                        <a:effectLst/>
                        <a:latin typeface="宋体" panose="02010600030101010101" pitchFamily="2" charset="-122"/>
                        <a:ea typeface="宋体" panose="02010600030101010101" pitchFamily="2" charset="-122"/>
                      </a:endParaRPr>
                    </a:p>
                  </a:txBody>
                  <a:tcPr anchor="ctr"/>
                </a:tc>
                <a:tc>
                  <a:txBody>
                    <a:bodyPr/>
                    <a:lstStyle/>
                    <a:p>
                      <a:pPr algn="ctr" fontAlgn="ctr"/>
                      <a:r>
                        <a:rPr lang="zh-CN" altLang="en-US" sz="1200">
                          <a:effectLst/>
                        </a:rPr>
                        <a:t>备注</a:t>
                      </a:r>
                      <a:endParaRPr lang="zh-CN" altLang="en-US" sz="1200" b="1"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614802128"/>
                  </a:ext>
                </a:extLst>
              </a:tr>
              <a:tr h="395158">
                <a:tc>
                  <a:txBody>
                    <a:bodyPr/>
                    <a:lstStyle/>
                    <a:p>
                      <a:pPr algn="ctr" fontAlgn="ctr" latinLnBrk="0"/>
                      <a:r>
                        <a:rPr lang="en-US" altLang="zh-CN" sz="1100">
                          <a:effectLst/>
                        </a:rPr>
                        <a:t>1</a:t>
                      </a:r>
                      <a:endParaRPr lang="en-US" altLang="zh-CN" sz="1100" b="0" i="0">
                        <a:effectLst/>
                        <a:latin typeface="宋体" panose="02010600030101010101" pitchFamily="2" charset="-122"/>
                        <a:ea typeface="宋体" panose="02010600030101010101" pitchFamily="2" charset="-122"/>
                      </a:endParaRPr>
                    </a:p>
                  </a:txBody>
                  <a:tcPr anchor="ctr"/>
                </a:tc>
                <a:tc rowSpan="2">
                  <a:txBody>
                    <a:bodyPr/>
                    <a:lstStyle/>
                    <a:p>
                      <a:pPr algn="ctr" fontAlgn="ctr" latinLnBrk="0"/>
                      <a:r>
                        <a:rPr lang="zh-CN" altLang="en-US" sz="1100" dirty="0">
                          <a:effectLst/>
                        </a:rPr>
                        <a:t>销售物流</a:t>
                      </a:r>
                      <a:endParaRPr lang="zh-CN" altLang="en-US" sz="1100" b="0" i="0" dirty="0">
                        <a:effectLst/>
                        <a:latin typeface="宋体" panose="02010600030101010101" pitchFamily="2" charset="-122"/>
                        <a:ea typeface="宋体" panose="02010600030101010101" pitchFamily="2" charset="-122"/>
                      </a:endParaRPr>
                    </a:p>
                  </a:txBody>
                  <a:tcPr anchor="ctr"/>
                </a:tc>
                <a:tc>
                  <a:txBody>
                    <a:bodyPr/>
                    <a:lstStyle/>
                    <a:p>
                      <a:pPr algn="ctr" fontAlgn="ctr"/>
                      <a:r>
                        <a:rPr lang="zh-CN" altLang="en-US" sz="1100" b="0" i="0" dirty="0">
                          <a:effectLst/>
                          <a:latin typeface="Calibri" panose="020F0502020204030204" pitchFamily="34" charset="0"/>
                        </a:rPr>
                        <a:t>华润化学材料智慧物流项目（项目启动会）</a:t>
                      </a:r>
                    </a:p>
                  </a:txBody>
                  <a:tcPr anchor="ctr"/>
                </a:tc>
                <a:tc>
                  <a:txBody>
                    <a:bodyPr/>
                    <a:lstStyle/>
                    <a:p>
                      <a:pPr algn="l" fontAlgn="ctr"/>
                      <a:r>
                        <a:rPr lang="en-US" altLang="zh-CN" sz="1100" b="0" i="0" dirty="0">
                          <a:effectLst/>
                          <a:latin typeface="Calibri" panose="020F0502020204030204" pitchFamily="34" charset="0"/>
                        </a:rPr>
                        <a:t>6/20/22</a:t>
                      </a:r>
                    </a:p>
                  </a:txBody>
                  <a:tcPr anchor="ctr"/>
                </a:tc>
                <a:tc>
                  <a:txBody>
                    <a:bodyPr/>
                    <a:lstStyle/>
                    <a:p>
                      <a:pPr algn="l" fontAlgn="ctr"/>
                      <a:r>
                        <a:rPr lang="en-US" altLang="zh-CN" sz="1100" b="0" i="0" dirty="0">
                          <a:effectLst/>
                          <a:latin typeface="Calibri" panose="020F0502020204030204" pitchFamily="34" charset="0"/>
                        </a:rPr>
                        <a:t>6/25/22</a:t>
                      </a:r>
                    </a:p>
                  </a:txBody>
                  <a:tcPr anchor="ctr"/>
                </a:tc>
                <a:tc>
                  <a:txBody>
                    <a:bodyPr/>
                    <a:lstStyle/>
                    <a:p>
                      <a:pPr algn="ctr" fontAlgn="ctr"/>
                      <a:r>
                        <a:rPr lang="zh-CN" altLang="en-US" sz="1100" b="0" i="0" dirty="0">
                          <a:effectLst/>
                          <a:latin typeface="Calibri" panose="020F0502020204030204" pitchFamily="34" charset="0"/>
                        </a:rPr>
                        <a:t>是</a:t>
                      </a:r>
                    </a:p>
                  </a:txBody>
                  <a:tcPr anchor="ctr"/>
                </a:tc>
                <a:tc>
                  <a:txBody>
                    <a:bodyPr/>
                    <a:lstStyle/>
                    <a:p>
                      <a:pPr algn="ctr" fontAlgn="ctr"/>
                      <a:r>
                        <a:rPr lang="zh-CN" altLang="en-US" sz="1100" b="0" i="0" dirty="0">
                          <a:effectLst/>
                          <a:latin typeface="Calibri" panose="020F0502020204030204" pitchFamily="34" charset="0"/>
                        </a:rPr>
                        <a:t>待沟通</a:t>
                      </a: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40098019"/>
                  </a:ext>
                </a:extLst>
              </a:tr>
              <a:tr h="347997">
                <a:tc>
                  <a:txBody>
                    <a:bodyPr/>
                    <a:lstStyle/>
                    <a:p>
                      <a:pPr algn="ctr" fontAlgn="ctr" latinLnBrk="0"/>
                      <a:r>
                        <a:rPr lang="en-US" altLang="zh-CN" sz="1100">
                          <a:effectLst/>
                        </a:rPr>
                        <a:t>2</a:t>
                      </a:r>
                      <a:endParaRPr lang="en-US" altLang="zh-CN" sz="1100" b="0" i="0">
                        <a:effectLst/>
                        <a:latin typeface="宋体" panose="02010600030101010101" pitchFamily="2" charset="-122"/>
                        <a:ea typeface="宋体" panose="02010600030101010101" pitchFamily="2" charset="-122"/>
                      </a:endParaRPr>
                    </a:p>
                  </a:txBody>
                  <a:tcPr anchor="ctr"/>
                </a:tc>
                <a:tc vMerge="1">
                  <a:txBody>
                    <a:bodyPr/>
                    <a:lstStyle/>
                    <a:p>
                      <a:endParaRPr lang="zh-CN" altLang="en-US"/>
                    </a:p>
                  </a:txBody>
                  <a:tcPr/>
                </a:tc>
                <a:tc>
                  <a:txBody>
                    <a:bodyPr/>
                    <a:lstStyle/>
                    <a:p>
                      <a:endParaRPr lang="zh-CN" altLang="en-US" dirty="0"/>
                    </a:p>
                  </a:txBody>
                  <a:tcPr anchor="ctr"/>
                </a:tc>
                <a:tc>
                  <a:txBody>
                    <a:bodyPr/>
                    <a:lstStyle/>
                    <a:p>
                      <a:endParaRPr lang="zh-CN" altLang="en-US"/>
                    </a:p>
                  </a:txBody>
                  <a:tcPr anchor="ctr"/>
                </a:tc>
                <a:tc>
                  <a:txBody>
                    <a:bodyPr/>
                    <a:lstStyle/>
                    <a:p>
                      <a:endParaRPr lang="zh-CN" altLang="en-US"/>
                    </a:p>
                  </a:txBody>
                  <a:tcPr anchor="ctr"/>
                </a:tc>
                <a:tc>
                  <a:txBody>
                    <a:bodyPr/>
                    <a:lstStyle/>
                    <a:p>
                      <a:endParaRPr lang="zh-CN" altLang="en-US"/>
                    </a:p>
                  </a:txBody>
                  <a:tcPr anchor="ctr"/>
                </a:tc>
                <a:tc>
                  <a:txBody>
                    <a:bodyPr/>
                    <a:lstStyle/>
                    <a:p>
                      <a:endParaRPr lang="zh-CN" altLang="en-US" dirty="0"/>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4059605029"/>
                  </a:ext>
                </a:extLst>
              </a:tr>
              <a:tr h="239917">
                <a:tc>
                  <a:txBody>
                    <a:bodyPr/>
                    <a:lstStyle/>
                    <a:p>
                      <a:pPr algn="ctr" fontAlgn="ctr" latinLnBrk="0"/>
                      <a:r>
                        <a:rPr lang="en-US" altLang="zh-CN" sz="1100">
                          <a:effectLst/>
                        </a:rPr>
                        <a:t>3</a:t>
                      </a:r>
                      <a:endParaRPr lang="en-US" altLang="zh-CN" sz="1100" b="0" i="0">
                        <a:effectLst/>
                        <a:latin typeface="宋体" panose="02010600030101010101" pitchFamily="2" charset="-122"/>
                        <a:ea typeface="宋体" panose="02010600030101010101" pitchFamily="2" charset="-122"/>
                      </a:endParaRPr>
                    </a:p>
                  </a:txBody>
                  <a:tcPr anchor="ctr"/>
                </a:tc>
                <a:tc rowSpan="2">
                  <a:txBody>
                    <a:bodyPr/>
                    <a:lstStyle/>
                    <a:p>
                      <a:pPr algn="ctr" fontAlgn="ctr" latinLnBrk="0"/>
                      <a:r>
                        <a:rPr lang="zh-CN" altLang="en-US" sz="1100">
                          <a:effectLst/>
                        </a:rPr>
                        <a:t>数据应用</a:t>
                      </a: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2662525451"/>
                  </a:ext>
                </a:extLst>
              </a:tr>
              <a:tr h="239917">
                <a:tc>
                  <a:txBody>
                    <a:bodyPr/>
                    <a:lstStyle/>
                    <a:p>
                      <a:pPr algn="ctr" fontAlgn="ctr" latinLnBrk="0"/>
                      <a:r>
                        <a:rPr lang="en-US" altLang="zh-CN" sz="1100">
                          <a:effectLst/>
                        </a:rPr>
                        <a:t>4</a:t>
                      </a:r>
                      <a:endParaRPr lang="en-US" altLang="zh-CN" sz="1100" b="0" i="0">
                        <a:effectLst/>
                        <a:latin typeface="宋体" panose="02010600030101010101" pitchFamily="2" charset="-122"/>
                        <a:ea typeface="宋体" panose="02010600030101010101" pitchFamily="2" charset="-122"/>
                      </a:endParaRPr>
                    </a:p>
                  </a:txBody>
                  <a:tcPr anchor="ctr"/>
                </a:tc>
                <a:tc vMerge="1">
                  <a:txBody>
                    <a:bodyPr/>
                    <a:lstStyle/>
                    <a:p>
                      <a:endParaRPr lang="zh-CN" altLang="en-US"/>
                    </a:p>
                  </a:txBody>
                  <a:tcPr/>
                </a:tc>
                <a:tc>
                  <a:txBody>
                    <a:bodyPr/>
                    <a:lstStyle/>
                    <a:p>
                      <a:pPr algn="ctr" fontAlgn="ctr"/>
                      <a:endParaRPr lang="zh-CN" altLang="en-US" sz="1100" b="0" i="0" dirty="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186297540"/>
                  </a:ext>
                </a:extLst>
              </a:tr>
              <a:tr h="239917">
                <a:tc>
                  <a:txBody>
                    <a:bodyPr/>
                    <a:lstStyle/>
                    <a:p>
                      <a:pPr algn="ctr" fontAlgn="ctr" latinLnBrk="0"/>
                      <a:r>
                        <a:rPr lang="en-US" altLang="zh-CN" sz="1100">
                          <a:effectLst/>
                        </a:rPr>
                        <a:t>5</a:t>
                      </a:r>
                      <a:endParaRPr lang="en-US" altLang="zh-CN" sz="1100" b="0" i="0">
                        <a:effectLst/>
                        <a:latin typeface="宋体" panose="02010600030101010101" pitchFamily="2" charset="-122"/>
                        <a:ea typeface="宋体" panose="02010600030101010101" pitchFamily="2" charset="-122"/>
                      </a:endParaRPr>
                    </a:p>
                  </a:txBody>
                  <a:tcPr anchor="ctr"/>
                </a:tc>
                <a:tc rowSpan="2">
                  <a:txBody>
                    <a:bodyPr/>
                    <a:lstStyle/>
                    <a:p>
                      <a:pPr algn="ctr" fontAlgn="ctr" latinLnBrk="0"/>
                      <a:r>
                        <a:rPr lang="zh-CN" altLang="en-US" sz="1100">
                          <a:effectLst/>
                        </a:rPr>
                        <a:t>物资供应与生产</a:t>
                      </a: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41358319"/>
                  </a:ext>
                </a:extLst>
              </a:tr>
              <a:tr h="239917">
                <a:tc>
                  <a:txBody>
                    <a:bodyPr/>
                    <a:lstStyle/>
                    <a:p>
                      <a:pPr algn="ctr" fontAlgn="ctr" latinLnBrk="0"/>
                      <a:r>
                        <a:rPr lang="en-US" altLang="zh-CN" sz="1100">
                          <a:effectLst/>
                        </a:rPr>
                        <a:t>6</a:t>
                      </a:r>
                      <a:endParaRPr lang="en-US" altLang="zh-CN" sz="1100" b="0" i="0">
                        <a:effectLst/>
                        <a:latin typeface="宋体" panose="02010600030101010101" pitchFamily="2" charset="-122"/>
                        <a:ea typeface="宋体" panose="02010600030101010101" pitchFamily="2" charset="-122"/>
                      </a:endParaRPr>
                    </a:p>
                  </a:txBody>
                  <a:tcPr anchor="ctr"/>
                </a:tc>
                <a:tc vMerge="1">
                  <a:txBody>
                    <a:bodyPr/>
                    <a:lstStyle/>
                    <a:p>
                      <a:endParaRPr lang="zh-CN" altLang="en-US"/>
                    </a:p>
                  </a:txBody>
                  <a:tcP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2135211073"/>
                  </a:ext>
                </a:extLst>
              </a:tr>
              <a:tr h="347997">
                <a:tc>
                  <a:txBody>
                    <a:bodyPr/>
                    <a:lstStyle/>
                    <a:p>
                      <a:pPr algn="ctr" fontAlgn="ctr" latinLnBrk="0"/>
                      <a:r>
                        <a:rPr lang="en-US" altLang="zh-CN" sz="1100">
                          <a:effectLst/>
                        </a:rPr>
                        <a:t>7</a:t>
                      </a:r>
                      <a:endParaRPr lang="en-US" altLang="zh-CN" sz="1100" b="0" i="0">
                        <a:effectLst/>
                        <a:latin typeface="宋体" panose="02010600030101010101" pitchFamily="2" charset="-122"/>
                        <a:ea typeface="宋体" panose="02010600030101010101" pitchFamily="2" charset="-122"/>
                      </a:endParaRPr>
                    </a:p>
                  </a:txBody>
                  <a:tcPr anchor="ctr"/>
                </a:tc>
                <a:tc rowSpan="2">
                  <a:txBody>
                    <a:bodyPr/>
                    <a:lstStyle/>
                    <a:p>
                      <a:pPr algn="ctr" fontAlgn="ctr" latinLnBrk="0"/>
                      <a:r>
                        <a:rPr lang="zh-CN" altLang="en-US" sz="1100" b="0" i="0" dirty="0" smtClean="0">
                          <a:effectLst/>
                          <a:latin typeface="+mn-lt"/>
                          <a:ea typeface="+mn-ea"/>
                        </a:rPr>
                        <a:t>公司治理</a:t>
                      </a:r>
                      <a:endParaRPr lang="zh-CN" altLang="en-US" sz="1100" b="0" i="0" dirty="0">
                        <a:effectLst/>
                        <a:latin typeface="宋体" panose="02010600030101010101" pitchFamily="2" charset="-122"/>
                        <a:ea typeface="宋体" panose="02010600030101010101" pitchFamily="2" charset="-122"/>
                      </a:endParaRPr>
                    </a:p>
                  </a:txBody>
                  <a:tcPr anchor="ctr"/>
                </a:tc>
                <a:tc>
                  <a:txBody>
                    <a:bodyPr/>
                    <a:lstStyle/>
                    <a:p>
                      <a:endParaRPr lang="zh-CN" altLang="en-US" dirty="0"/>
                    </a:p>
                  </a:txBody>
                  <a:tcPr anchor="ctr"/>
                </a:tc>
                <a:tc>
                  <a:txBody>
                    <a:bodyPr/>
                    <a:lstStyle/>
                    <a:p>
                      <a:endParaRPr lang="zh-CN" altLang="en-US"/>
                    </a:p>
                  </a:txBody>
                  <a:tcPr anchor="ctr"/>
                </a:tc>
                <a:tc>
                  <a:txBody>
                    <a:bodyPr/>
                    <a:lstStyle/>
                    <a:p>
                      <a:endParaRPr lang="zh-CN" altLang="en-US"/>
                    </a:p>
                  </a:txBody>
                  <a:tcPr anchor="ctr"/>
                </a:tc>
                <a:tc>
                  <a:txBody>
                    <a:bodyPr/>
                    <a:lstStyle/>
                    <a:p>
                      <a:endParaRPr lang="zh-CN" altLang="en-US"/>
                    </a:p>
                  </a:txBody>
                  <a:tcPr anchor="ctr"/>
                </a:tc>
                <a:tc>
                  <a:txBody>
                    <a:bodyPr/>
                    <a:lstStyle/>
                    <a:p>
                      <a:endParaRPr lang="zh-CN" altLang="en-US" dirty="0"/>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2357133101"/>
                  </a:ext>
                </a:extLst>
              </a:tr>
              <a:tr h="239917">
                <a:tc>
                  <a:txBody>
                    <a:bodyPr/>
                    <a:lstStyle/>
                    <a:p>
                      <a:pPr algn="ctr" fontAlgn="ctr" latinLnBrk="0"/>
                      <a:r>
                        <a:rPr lang="en-US" altLang="zh-CN" sz="1100">
                          <a:effectLst/>
                        </a:rPr>
                        <a:t>8</a:t>
                      </a:r>
                      <a:endParaRPr lang="en-US" altLang="zh-CN" sz="1100" b="0" i="0">
                        <a:effectLst/>
                        <a:latin typeface="宋体" panose="02010600030101010101" pitchFamily="2" charset="-122"/>
                        <a:ea typeface="宋体" panose="02010600030101010101" pitchFamily="2" charset="-122"/>
                      </a:endParaRPr>
                    </a:p>
                  </a:txBody>
                  <a:tcPr anchor="ctr"/>
                </a:tc>
                <a:tc vMerge="1">
                  <a:txBody>
                    <a:bodyPr/>
                    <a:lstStyle/>
                    <a:p>
                      <a:endParaRPr lang="zh-CN" altLang="en-US"/>
                    </a:p>
                  </a:txBody>
                  <a:tcP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dirty="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Calibri" panose="020F0502020204030204" pitchFamily="34" charset="0"/>
                      </a:endParaRPr>
                    </a:p>
                  </a:txBody>
                  <a:tcPr anchor="ctr"/>
                </a:tc>
                <a:tc>
                  <a:txBody>
                    <a:bodyPr/>
                    <a:lstStyle/>
                    <a:p>
                      <a:pPr algn="ctr" fontAlgn="ctr"/>
                      <a:endParaRPr lang="zh-CN" altLang="en-US" sz="1100" b="0" i="0" dirty="0">
                        <a:effectLst/>
                        <a:latin typeface="Calibri" panose="020F0502020204030204" pitchFamily="34" charset="0"/>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4040160388"/>
                  </a:ext>
                </a:extLst>
              </a:tr>
              <a:tr h="239917">
                <a:tc>
                  <a:txBody>
                    <a:bodyPr/>
                    <a:lstStyle/>
                    <a:p>
                      <a:pPr algn="ctr" fontAlgn="ctr" latinLnBrk="0"/>
                      <a:r>
                        <a:rPr lang="en-US" altLang="zh-CN" sz="1100">
                          <a:effectLst/>
                        </a:rPr>
                        <a:t>9</a:t>
                      </a:r>
                      <a:endParaRPr lang="en-US" altLang="zh-CN" sz="1100" b="0" i="0">
                        <a:effectLst/>
                        <a:latin typeface="宋体" panose="02010600030101010101" pitchFamily="2" charset="-122"/>
                        <a:ea typeface="宋体" panose="02010600030101010101" pitchFamily="2" charset="-122"/>
                      </a:endParaRPr>
                    </a:p>
                  </a:txBody>
                  <a:tcPr anchor="ctr"/>
                </a:tc>
                <a:tc rowSpan="2">
                  <a:txBody>
                    <a:bodyPr/>
                    <a:lstStyle/>
                    <a:p>
                      <a:pPr algn="ctr" fontAlgn="ctr" latinLnBrk="0"/>
                      <a:r>
                        <a:rPr lang="zh-CN" altLang="en-US" sz="1100">
                          <a:effectLst/>
                        </a:rPr>
                        <a:t>新业务</a:t>
                      </a: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dirty="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dirty="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633584386"/>
                  </a:ext>
                </a:extLst>
              </a:tr>
              <a:tr h="239917">
                <a:tc>
                  <a:txBody>
                    <a:bodyPr/>
                    <a:lstStyle/>
                    <a:p>
                      <a:pPr algn="ctr" fontAlgn="ctr" latinLnBrk="0"/>
                      <a:r>
                        <a:rPr lang="en-US" altLang="zh-CN" sz="1100">
                          <a:effectLst/>
                        </a:rPr>
                        <a:t>10</a:t>
                      </a:r>
                      <a:endParaRPr lang="en-US" altLang="zh-CN" sz="1100" b="0" i="0">
                        <a:effectLst/>
                        <a:latin typeface="宋体" panose="02010600030101010101" pitchFamily="2" charset="-122"/>
                        <a:ea typeface="宋体" panose="02010600030101010101" pitchFamily="2" charset="-122"/>
                      </a:endParaRPr>
                    </a:p>
                  </a:txBody>
                  <a:tcPr anchor="ctr"/>
                </a:tc>
                <a:tc vMerge="1">
                  <a:txBody>
                    <a:bodyPr/>
                    <a:lstStyle/>
                    <a:p>
                      <a:endParaRPr lang="zh-CN" altLang="en-US"/>
                    </a:p>
                  </a:txBody>
                  <a:tcP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dirty="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174276138"/>
                  </a:ext>
                </a:extLst>
              </a:tr>
              <a:tr h="239917">
                <a:tc>
                  <a:txBody>
                    <a:bodyPr/>
                    <a:lstStyle/>
                    <a:p>
                      <a:pPr algn="ctr" fontAlgn="ctr" latinLnBrk="0"/>
                      <a:r>
                        <a:rPr lang="en-US" altLang="zh-CN" sz="1100">
                          <a:effectLst/>
                        </a:rPr>
                        <a:t>11</a:t>
                      </a:r>
                      <a:endParaRPr lang="en-US" altLang="zh-CN" sz="1100" b="0" i="0">
                        <a:effectLst/>
                        <a:latin typeface="宋体" panose="02010600030101010101" pitchFamily="2" charset="-122"/>
                        <a:ea typeface="宋体" panose="02010600030101010101" pitchFamily="2" charset="-122"/>
                      </a:endParaRPr>
                    </a:p>
                  </a:txBody>
                  <a:tcPr anchor="ctr"/>
                </a:tc>
                <a:tc rowSpan="2">
                  <a:txBody>
                    <a:bodyPr/>
                    <a:lstStyle/>
                    <a:p>
                      <a:pPr algn="ctr" fontAlgn="ctr" latinLnBrk="0"/>
                      <a:r>
                        <a:rPr lang="zh-CN" altLang="en-US" sz="1100">
                          <a:effectLst/>
                        </a:rPr>
                        <a:t>通用技术</a:t>
                      </a: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2773108374"/>
                  </a:ext>
                </a:extLst>
              </a:tr>
              <a:tr h="239917">
                <a:tc>
                  <a:txBody>
                    <a:bodyPr/>
                    <a:lstStyle/>
                    <a:p>
                      <a:pPr algn="ctr" fontAlgn="ctr" latinLnBrk="0"/>
                      <a:r>
                        <a:rPr lang="en-US" altLang="zh-CN" sz="1100">
                          <a:effectLst/>
                        </a:rPr>
                        <a:t>12</a:t>
                      </a:r>
                      <a:endParaRPr lang="en-US" altLang="zh-CN" sz="1100" b="0" i="0">
                        <a:effectLst/>
                        <a:latin typeface="宋体" panose="02010600030101010101" pitchFamily="2" charset="-122"/>
                        <a:ea typeface="宋体" panose="02010600030101010101" pitchFamily="2" charset="-122"/>
                      </a:endParaRPr>
                    </a:p>
                  </a:txBody>
                  <a:tcPr anchor="ctr"/>
                </a:tc>
                <a:tc vMerge="1">
                  <a:txBody>
                    <a:bodyPr/>
                    <a:lstStyle/>
                    <a:p>
                      <a:endParaRPr lang="zh-CN" altLang="en-US"/>
                    </a:p>
                  </a:txBody>
                  <a:tcP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ctr" fontAlgn="ctr"/>
                      <a:endParaRPr lang="zh-CN" altLang="en-US" sz="11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2316633033"/>
                  </a:ext>
                </a:extLst>
              </a:tr>
              <a:tr h="239917">
                <a:tc>
                  <a:txBody>
                    <a:bodyPr/>
                    <a:lstStyle/>
                    <a:p>
                      <a:pPr algn="ctr" fontAlgn="ctr" latinLnBrk="0"/>
                      <a:r>
                        <a:rPr lang="en-US" altLang="zh-CN" sz="1100">
                          <a:effectLst/>
                        </a:rPr>
                        <a:t>13</a:t>
                      </a:r>
                      <a:endParaRPr lang="en-US" altLang="zh-CN" sz="1100" b="0" i="0">
                        <a:effectLst/>
                        <a:latin typeface="宋体" panose="02010600030101010101" pitchFamily="2" charset="-122"/>
                        <a:ea typeface="宋体" panose="02010600030101010101" pitchFamily="2" charset="-122"/>
                      </a:endParaRPr>
                    </a:p>
                  </a:txBody>
                  <a:tcPr anchor="ctr"/>
                </a:tc>
                <a:tc rowSpan="2">
                  <a:txBody>
                    <a:bodyPr/>
                    <a:lstStyle/>
                    <a:p>
                      <a:pPr algn="ctr" fontAlgn="ctr"/>
                      <a:r>
                        <a:rPr lang="zh-CN" altLang="en-US" sz="1100">
                          <a:effectLst/>
                        </a:rPr>
                        <a:t>基础设施</a:t>
                      </a: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643862851"/>
                  </a:ext>
                </a:extLst>
              </a:tr>
              <a:tr h="239917">
                <a:tc>
                  <a:txBody>
                    <a:bodyPr/>
                    <a:lstStyle/>
                    <a:p>
                      <a:pPr algn="ctr" fontAlgn="ctr" latinLnBrk="0"/>
                      <a:r>
                        <a:rPr lang="en-US" altLang="zh-CN" sz="1100">
                          <a:effectLst/>
                        </a:rPr>
                        <a:t>14</a:t>
                      </a:r>
                      <a:endParaRPr lang="en-US" altLang="zh-CN" sz="1100" b="0" i="0">
                        <a:effectLst/>
                        <a:latin typeface="宋体" panose="02010600030101010101" pitchFamily="2" charset="-122"/>
                        <a:ea typeface="宋体" panose="02010600030101010101" pitchFamily="2" charset="-122"/>
                      </a:endParaRPr>
                    </a:p>
                  </a:txBody>
                  <a:tcPr anchor="ctr"/>
                </a:tc>
                <a:tc vMerge="1">
                  <a:txBody>
                    <a:bodyPr/>
                    <a:lstStyle/>
                    <a:p>
                      <a:endParaRPr lang="zh-CN" altLang="en-US"/>
                    </a:p>
                  </a:txBody>
                  <a:tcP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100" b="0" i="0">
                        <a:effectLst/>
                        <a:latin typeface="宋体" panose="02010600030101010101" pitchFamily="2" charset="-122"/>
                        <a:ea typeface="宋体" panose="02010600030101010101" pitchFamily="2" charset="-122"/>
                      </a:endParaRPr>
                    </a:p>
                  </a:txBody>
                  <a:tcPr anchor="ctr"/>
                </a:tc>
                <a:tc>
                  <a:txBody>
                    <a:bodyPr/>
                    <a:lstStyle/>
                    <a:p>
                      <a:pPr algn="l" fontAlgn="ctr"/>
                      <a:endParaRPr lang="zh-CN" altLang="en-US" sz="1100" b="0" i="0" dirty="0">
                        <a:effectLst/>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886866480"/>
                  </a:ext>
                </a:extLst>
              </a:tr>
            </a:tbl>
          </a:graphicData>
        </a:graphic>
      </p:graphicFrame>
      <p:graphicFrame>
        <p:nvGraphicFramePr>
          <p:cNvPr id="6" name="内容占位符 3"/>
          <p:cNvGraphicFramePr>
            <a:graphicFrameLocks/>
          </p:cNvGraphicFramePr>
          <p:nvPr>
            <p:extLst>
              <p:ext uri="{D42A27DB-BD31-4B8C-83A1-F6EECF244321}">
                <p14:modId xmlns:p14="http://schemas.microsoft.com/office/powerpoint/2010/main" val="3676152177"/>
              </p:ext>
            </p:extLst>
          </p:nvPr>
        </p:nvGraphicFramePr>
        <p:xfrm>
          <a:off x="-3" y="-1"/>
          <a:ext cx="12192003" cy="26379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78280883"/>
                    </a:ext>
                  </a:extLst>
                </a:gridCol>
                <a:gridCol w="1111445">
                  <a:extLst>
                    <a:ext uri="{9D8B030D-6E8A-4147-A177-3AD203B41FA5}">
                      <a16:colId xmlns:a16="http://schemas.microsoft.com/office/drawing/2014/main" val="3909982801"/>
                    </a:ext>
                  </a:extLst>
                </a:gridCol>
                <a:gridCol w="942109">
                  <a:extLst>
                    <a:ext uri="{9D8B030D-6E8A-4147-A177-3AD203B41FA5}">
                      <a16:colId xmlns:a16="http://schemas.microsoft.com/office/drawing/2014/main" val="347916799"/>
                    </a:ext>
                  </a:extLst>
                </a:gridCol>
                <a:gridCol w="858982">
                  <a:extLst>
                    <a:ext uri="{9D8B030D-6E8A-4147-A177-3AD203B41FA5}">
                      <a16:colId xmlns:a16="http://schemas.microsoft.com/office/drawing/2014/main" val="3776238161"/>
                    </a:ext>
                  </a:extLst>
                </a:gridCol>
                <a:gridCol w="2506132">
                  <a:extLst>
                    <a:ext uri="{9D8B030D-6E8A-4147-A177-3AD203B41FA5}">
                      <a16:colId xmlns:a16="http://schemas.microsoft.com/office/drawing/2014/main" val="4067383585"/>
                    </a:ext>
                  </a:extLst>
                </a:gridCol>
                <a:gridCol w="1354667">
                  <a:extLst>
                    <a:ext uri="{9D8B030D-6E8A-4147-A177-3AD203B41FA5}">
                      <a16:colId xmlns:a16="http://schemas.microsoft.com/office/drawing/2014/main" val="3460875559"/>
                    </a:ext>
                  </a:extLst>
                </a:gridCol>
                <a:gridCol w="1354667">
                  <a:extLst>
                    <a:ext uri="{9D8B030D-6E8A-4147-A177-3AD203B41FA5}">
                      <a16:colId xmlns:a16="http://schemas.microsoft.com/office/drawing/2014/main" val="3453932771"/>
                    </a:ext>
                  </a:extLst>
                </a:gridCol>
                <a:gridCol w="1354667">
                  <a:extLst>
                    <a:ext uri="{9D8B030D-6E8A-4147-A177-3AD203B41FA5}">
                      <a16:colId xmlns:a16="http://schemas.microsoft.com/office/drawing/2014/main" val="198927357"/>
                    </a:ext>
                  </a:extLst>
                </a:gridCol>
                <a:gridCol w="1354667">
                  <a:extLst>
                    <a:ext uri="{9D8B030D-6E8A-4147-A177-3AD203B41FA5}">
                      <a16:colId xmlns:a16="http://schemas.microsoft.com/office/drawing/2014/main" val="658219652"/>
                    </a:ext>
                  </a:extLst>
                </a:gridCol>
              </a:tblGrid>
              <a:tr h="263796">
                <a:tc>
                  <a:txBody>
                    <a:bodyPr/>
                    <a:lstStyle/>
                    <a:p>
                      <a:pPr algn="ctr"/>
                      <a:r>
                        <a:rPr lang="zh-CN" altLang="en-US" sz="1200" dirty="0" smtClean="0">
                          <a:latin typeface="微软雅黑" panose="020B0503020204020204" pitchFamily="34" charset="-122"/>
                          <a:ea typeface="微软雅黑" panose="020B0503020204020204" pitchFamily="34" charset="-122"/>
                        </a:rPr>
                        <a:t>月度管理事项</a:t>
                      </a:r>
                      <a:endParaRPr lang="zh-CN" altLang="en-US" sz="1200" dirty="0">
                        <a:latin typeface="微软雅黑" panose="020B0503020204020204" pitchFamily="34" charset="-122"/>
                        <a:ea typeface="微软雅黑" panose="020B0503020204020204" pitchFamily="3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下月计划概览</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重要事项</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差旅事项</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l"/>
                      <a:r>
                        <a:rPr lang="en-US" altLang="zh-CN"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b="0" kern="1200" baseline="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付款事项</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538824"/>
                  </a:ext>
                </a:extLst>
              </a:tr>
            </a:tbl>
          </a:graphicData>
        </a:graphic>
      </p:graphicFrame>
    </p:spTree>
    <p:extLst>
      <p:ext uri="{BB962C8B-B14F-4D97-AF65-F5344CB8AC3E}">
        <p14:creationId xmlns:p14="http://schemas.microsoft.com/office/powerpoint/2010/main" val="285630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1" name="标题 2"/>
          <p:cNvSpPr>
            <a:spLocks noGrp="1"/>
          </p:cNvSpPr>
          <p:nvPr>
            <p:ph type="title"/>
          </p:nvPr>
        </p:nvSpPr>
        <p:spPr/>
        <p:txBody>
          <a:bodyPr vert="horz" lIns="121822" tIns="60908" rIns="121822" bIns="60908" rtlCol="0" anchor="ctr">
            <a:normAutofit/>
          </a:bodyPr>
          <a:lstStyle/>
          <a:p>
            <a:r>
              <a:rPr lang="zh-CN" altLang="en-US" sz="2666" dirty="0" smtClean="0">
                <a:cs typeface="+mn-ea"/>
                <a:sym typeface="+mn-lt"/>
              </a:rPr>
              <a:t>下月计划</a:t>
            </a:r>
            <a:r>
              <a:rPr lang="en-US" altLang="zh-CN" sz="2666" dirty="0" smtClean="0">
                <a:cs typeface="+mn-ea"/>
                <a:sym typeface="+mn-lt"/>
              </a:rPr>
              <a:t>-</a:t>
            </a:r>
            <a:r>
              <a:rPr lang="zh-CN" altLang="en-US" sz="2666" dirty="0" smtClean="0">
                <a:cs typeface="+mn-ea"/>
                <a:sym typeface="+mn-lt"/>
              </a:rPr>
              <a:t>差旅事项</a:t>
            </a:r>
            <a:endParaRPr lang="zh-CN" altLang="en-US" sz="2666" dirty="0">
              <a:cs typeface="+mn-ea"/>
              <a:sym typeface="+mn-lt"/>
            </a:endParaRPr>
          </a:p>
        </p:txBody>
      </p:sp>
      <p:sp>
        <p:nvSpPr>
          <p:cNvPr id="8" name="矩形 7"/>
          <p:cNvSpPr/>
          <p:nvPr/>
        </p:nvSpPr>
        <p:spPr>
          <a:xfrm>
            <a:off x="431645" y="1305807"/>
            <a:ext cx="11343454" cy="779459"/>
          </a:xfrm>
          <a:prstGeom prst="rect">
            <a:avLst/>
          </a:prstGeom>
        </p:spPr>
        <p:txBody>
          <a:bodyPr vert="horz" lIns="121822" tIns="60908" rIns="121822" bIns="60908" rtlCol="0">
            <a:noAutofit/>
          </a:bodyPr>
          <a:lstStyle/>
          <a:p>
            <a:pPr marL="359716" indent="-359716" defTabSz="913256">
              <a:spcBef>
                <a:spcPts val="1000"/>
              </a:spcBef>
              <a:buClr>
                <a:srgbClr val="FF9900"/>
              </a:buClr>
              <a:buFont typeface="Wingdings" panose="05000000000000000000" pitchFamily="2" charset="2"/>
              <a:buChar char="n"/>
            </a:pPr>
            <a:r>
              <a:rPr lang="en-US" altLang="zh-CN" sz="2133" dirty="0" smtClean="0">
                <a:cs typeface="+mn-ea"/>
                <a:sym typeface="+mn-lt"/>
              </a:rPr>
              <a:t>2022</a:t>
            </a:r>
            <a:r>
              <a:rPr lang="zh-CN" altLang="en-US" sz="2133" dirty="0" smtClean="0">
                <a:cs typeface="+mn-ea"/>
                <a:sym typeface="+mn-lt"/>
              </a:rPr>
              <a:t>年</a:t>
            </a:r>
            <a:r>
              <a:rPr lang="en-US" altLang="zh-CN" sz="2133" dirty="0" smtClean="0">
                <a:cs typeface="+mn-ea"/>
                <a:sym typeface="+mn-lt"/>
              </a:rPr>
              <a:t>6</a:t>
            </a:r>
            <a:r>
              <a:rPr lang="zh-CN" altLang="en-US" sz="2133" dirty="0" smtClean="0">
                <a:cs typeface="+mn-ea"/>
                <a:sym typeface="+mn-lt"/>
              </a:rPr>
              <a:t>月</a:t>
            </a:r>
            <a:r>
              <a:rPr lang="zh-CN" altLang="en-US" sz="2133" dirty="0">
                <a:cs typeface="+mn-ea"/>
                <a:sym typeface="+mn-lt"/>
              </a:rPr>
              <a:t>，共制定差旅</a:t>
            </a:r>
            <a:r>
              <a:rPr lang="zh-CN" altLang="en-US" sz="2133" dirty="0" smtClean="0">
                <a:cs typeface="+mn-ea"/>
                <a:sym typeface="+mn-lt"/>
              </a:rPr>
              <a:t>计划</a:t>
            </a:r>
            <a:r>
              <a:rPr lang="en-US" altLang="zh-CN" sz="2133" b="1" dirty="0" smtClean="0">
                <a:solidFill>
                  <a:srgbClr val="FF0000"/>
                </a:solidFill>
                <a:cs typeface="+mn-ea"/>
                <a:sym typeface="+mn-lt"/>
              </a:rPr>
              <a:t>6</a:t>
            </a:r>
            <a:r>
              <a:rPr lang="zh-CN" altLang="en-US" sz="2133" dirty="0" smtClean="0">
                <a:cs typeface="+mn-ea"/>
                <a:sym typeface="+mn-lt"/>
              </a:rPr>
              <a:t>项</a:t>
            </a:r>
            <a:r>
              <a:rPr lang="zh-CN" altLang="en-US" sz="2133" dirty="0">
                <a:cs typeface="+mn-ea"/>
                <a:sym typeface="+mn-lt"/>
              </a:rPr>
              <a:t>，其中出差</a:t>
            </a:r>
            <a:r>
              <a:rPr lang="zh-CN" altLang="en-US" sz="2133" dirty="0" smtClean="0">
                <a:cs typeface="+mn-ea"/>
                <a:sym typeface="+mn-lt"/>
              </a:rPr>
              <a:t>人数</a:t>
            </a:r>
            <a:r>
              <a:rPr lang="en-US" altLang="zh-CN" sz="2133" dirty="0" smtClean="0">
                <a:solidFill>
                  <a:srgbClr val="FF0000"/>
                </a:solidFill>
                <a:cs typeface="+mn-ea"/>
                <a:sym typeface="+mn-lt"/>
              </a:rPr>
              <a:t>8</a:t>
            </a:r>
            <a:r>
              <a:rPr lang="zh-CN" altLang="en-US" sz="2133" dirty="0" smtClean="0">
                <a:cs typeface="+mn-ea"/>
                <a:sym typeface="+mn-lt"/>
              </a:rPr>
              <a:t>人次</a:t>
            </a:r>
            <a:r>
              <a:rPr lang="zh-CN" altLang="en-US" sz="2133" dirty="0">
                <a:cs typeface="+mn-ea"/>
                <a:sym typeface="+mn-lt"/>
              </a:rPr>
              <a:t>，</a:t>
            </a:r>
            <a:r>
              <a:rPr lang="zh-CN" altLang="en-US" sz="2133" dirty="0" smtClean="0">
                <a:cs typeface="+mn-ea"/>
                <a:sym typeface="+mn-lt"/>
              </a:rPr>
              <a:t>共</a:t>
            </a:r>
            <a:r>
              <a:rPr lang="en-US" altLang="zh-CN" sz="2133" dirty="0" smtClean="0">
                <a:solidFill>
                  <a:srgbClr val="FF0000"/>
                </a:solidFill>
                <a:cs typeface="+mn-ea"/>
                <a:sym typeface="+mn-lt"/>
              </a:rPr>
              <a:t>79</a:t>
            </a:r>
            <a:r>
              <a:rPr lang="zh-CN" altLang="en-US" sz="2133" dirty="0" smtClean="0">
                <a:cs typeface="+mn-ea"/>
                <a:sym typeface="+mn-lt"/>
              </a:rPr>
              <a:t>人天</a:t>
            </a:r>
            <a:r>
              <a:rPr lang="zh-CN" altLang="en-US" sz="2133" dirty="0">
                <a:cs typeface="+mn-ea"/>
                <a:sym typeface="+mn-lt"/>
              </a:rPr>
              <a:t>，具体差旅计划情况</a:t>
            </a:r>
            <a:r>
              <a:rPr lang="zh-CN" altLang="en-US" sz="2133" dirty="0">
                <a:latin typeface="华文楷体" panose="02010600040101010101" pitchFamily="2" charset="-122"/>
                <a:ea typeface="华文楷体" panose="02010600040101010101" pitchFamily="2" charset="-122"/>
                <a:sym typeface="微软雅黑" panose="020B0503020204020204" charset="-122"/>
              </a:rPr>
              <a:t>：</a:t>
            </a:r>
            <a:endParaRPr lang="en-US" altLang="zh-CN" sz="2133" dirty="0">
              <a:latin typeface="华文楷体" panose="02010600040101010101" pitchFamily="2" charset="-122"/>
              <a:ea typeface="华文楷体" panose="02010600040101010101" pitchFamily="2" charset="-122"/>
              <a:sym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223661727"/>
              </p:ext>
            </p:extLst>
          </p:nvPr>
        </p:nvGraphicFramePr>
        <p:xfrm>
          <a:off x="446964" y="1822452"/>
          <a:ext cx="11312684" cy="4370528"/>
        </p:xfrm>
        <a:graphic>
          <a:graphicData uri="http://schemas.openxmlformats.org/drawingml/2006/table">
            <a:tbl>
              <a:tblPr firstRow="1" bandRow="1">
                <a:tableStyleId>{5C22544A-7EE6-4342-B048-85BDC9FD1C3A}</a:tableStyleId>
              </a:tblPr>
              <a:tblGrid>
                <a:gridCol w="527470">
                  <a:extLst>
                    <a:ext uri="{9D8B030D-6E8A-4147-A177-3AD203B41FA5}">
                      <a16:colId xmlns:a16="http://schemas.microsoft.com/office/drawing/2014/main" val="758610853"/>
                    </a:ext>
                  </a:extLst>
                </a:gridCol>
                <a:gridCol w="874980">
                  <a:extLst>
                    <a:ext uri="{9D8B030D-6E8A-4147-A177-3AD203B41FA5}">
                      <a16:colId xmlns:a16="http://schemas.microsoft.com/office/drawing/2014/main" val="1739317739"/>
                    </a:ext>
                  </a:extLst>
                </a:gridCol>
                <a:gridCol w="1359011">
                  <a:extLst>
                    <a:ext uri="{9D8B030D-6E8A-4147-A177-3AD203B41FA5}">
                      <a16:colId xmlns:a16="http://schemas.microsoft.com/office/drawing/2014/main" val="3778970995"/>
                    </a:ext>
                  </a:extLst>
                </a:gridCol>
                <a:gridCol w="1123201">
                  <a:extLst>
                    <a:ext uri="{9D8B030D-6E8A-4147-A177-3AD203B41FA5}">
                      <a16:colId xmlns:a16="http://schemas.microsoft.com/office/drawing/2014/main" val="604306881"/>
                    </a:ext>
                  </a:extLst>
                </a:gridCol>
                <a:gridCol w="1773610">
                  <a:extLst>
                    <a:ext uri="{9D8B030D-6E8A-4147-A177-3AD203B41FA5}">
                      <a16:colId xmlns:a16="http://schemas.microsoft.com/office/drawing/2014/main" val="2591130927"/>
                    </a:ext>
                  </a:extLst>
                </a:gridCol>
                <a:gridCol w="886691">
                  <a:extLst>
                    <a:ext uri="{9D8B030D-6E8A-4147-A177-3AD203B41FA5}">
                      <a16:colId xmlns:a16="http://schemas.microsoft.com/office/drawing/2014/main" val="1118355365"/>
                    </a:ext>
                  </a:extLst>
                </a:gridCol>
                <a:gridCol w="946728">
                  <a:extLst>
                    <a:ext uri="{9D8B030D-6E8A-4147-A177-3AD203B41FA5}">
                      <a16:colId xmlns:a16="http://schemas.microsoft.com/office/drawing/2014/main" val="2363913651"/>
                    </a:ext>
                  </a:extLst>
                </a:gridCol>
                <a:gridCol w="755460">
                  <a:extLst>
                    <a:ext uri="{9D8B030D-6E8A-4147-A177-3AD203B41FA5}">
                      <a16:colId xmlns:a16="http://schemas.microsoft.com/office/drawing/2014/main" val="2367740739"/>
                    </a:ext>
                  </a:extLst>
                </a:gridCol>
                <a:gridCol w="620553">
                  <a:extLst>
                    <a:ext uri="{9D8B030D-6E8A-4147-A177-3AD203B41FA5}">
                      <a16:colId xmlns:a16="http://schemas.microsoft.com/office/drawing/2014/main" val="999105490"/>
                    </a:ext>
                  </a:extLst>
                </a:gridCol>
                <a:gridCol w="719842">
                  <a:extLst>
                    <a:ext uri="{9D8B030D-6E8A-4147-A177-3AD203B41FA5}">
                      <a16:colId xmlns:a16="http://schemas.microsoft.com/office/drawing/2014/main" val="1731115454"/>
                    </a:ext>
                  </a:extLst>
                </a:gridCol>
                <a:gridCol w="1725138">
                  <a:extLst>
                    <a:ext uri="{9D8B030D-6E8A-4147-A177-3AD203B41FA5}">
                      <a16:colId xmlns:a16="http://schemas.microsoft.com/office/drawing/2014/main" val="3780433889"/>
                    </a:ext>
                  </a:extLst>
                </a:gridCol>
              </a:tblGrid>
              <a:tr h="515763">
                <a:tc>
                  <a:txBody>
                    <a:bodyPr/>
                    <a:lstStyle/>
                    <a:p>
                      <a:pPr algn="ctr" fontAlgn="ctr"/>
                      <a:r>
                        <a:rPr lang="zh-CN" altLang="en-US" sz="1200" dirty="0">
                          <a:effectLst/>
                        </a:rPr>
                        <a:t>序号</a:t>
                      </a:r>
                      <a:endParaRPr lang="zh-CN" altLang="en-US" sz="1200" b="1" i="0" dirty="0">
                        <a:effectLst/>
                        <a:latin typeface="宋体" panose="02010600030101010101" pitchFamily="2" charset="-122"/>
                        <a:ea typeface="宋体" panose="02010600030101010101" pitchFamily="2" charset="-122"/>
                      </a:endParaRPr>
                    </a:p>
                  </a:txBody>
                  <a:tcPr marL="69220" marR="69220" marT="34610" marB="34610" anchor="ctr"/>
                </a:tc>
                <a:tc>
                  <a:txBody>
                    <a:bodyPr/>
                    <a:lstStyle/>
                    <a:p>
                      <a:pPr algn="ctr" fontAlgn="ctr"/>
                      <a:r>
                        <a:rPr lang="zh-CN" altLang="en-US" sz="1200" dirty="0">
                          <a:effectLst/>
                        </a:rPr>
                        <a:t>领域</a:t>
                      </a:r>
                      <a:endParaRPr lang="zh-CN" altLang="en-US" sz="1200" b="1" i="0" dirty="0">
                        <a:effectLst/>
                        <a:latin typeface="宋体" panose="02010600030101010101" pitchFamily="2" charset="-122"/>
                        <a:ea typeface="宋体" panose="02010600030101010101" pitchFamily="2" charset="-122"/>
                      </a:endParaRPr>
                    </a:p>
                  </a:txBody>
                  <a:tcPr marL="69220" marR="69220" marT="34610" marB="34610" anchor="ctr"/>
                </a:tc>
                <a:tc>
                  <a:txBody>
                    <a:bodyPr/>
                    <a:lstStyle/>
                    <a:p>
                      <a:pPr algn="ctr" fontAlgn="ctr"/>
                      <a:r>
                        <a:rPr lang="zh-CN" altLang="en-US" sz="1200" dirty="0">
                          <a:effectLst/>
                        </a:rPr>
                        <a:t>项目</a:t>
                      </a:r>
                      <a:endParaRPr lang="zh-CN" altLang="en-US" sz="1200" b="1" i="0" dirty="0">
                        <a:effectLst/>
                        <a:latin typeface="宋体" panose="02010600030101010101" pitchFamily="2" charset="-122"/>
                        <a:ea typeface="宋体" panose="02010600030101010101" pitchFamily="2" charset="-122"/>
                      </a:endParaRPr>
                    </a:p>
                  </a:txBody>
                  <a:tcPr marL="69220" marR="69220" marT="34610" marB="34610" anchor="ctr"/>
                </a:tc>
                <a:tc>
                  <a:txBody>
                    <a:bodyPr/>
                    <a:lstStyle/>
                    <a:p>
                      <a:pPr algn="ctr" fontAlgn="ctr"/>
                      <a:r>
                        <a:rPr lang="zh-CN" altLang="en-US" sz="1200" dirty="0">
                          <a:effectLst/>
                        </a:rPr>
                        <a:t>出差事宜</a:t>
                      </a:r>
                      <a:endParaRPr lang="zh-CN" altLang="en-US" sz="1200" b="1" i="0" dirty="0">
                        <a:effectLst/>
                        <a:latin typeface="宋体" panose="02010600030101010101" pitchFamily="2" charset="-122"/>
                        <a:ea typeface="宋体" panose="02010600030101010101" pitchFamily="2" charset="-122"/>
                      </a:endParaRPr>
                    </a:p>
                  </a:txBody>
                  <a:tcPr marL="69220" marR="69220" marT="34610" marB="34610" anchor="ctr"/>
                </a:tc>
                <a:tc>
                  <a:txBody>
                    <a:bodyPr/>
                    <a:lstStyle/>
                    <a:p>
                      <a:pPr algn="ctr" fontAlgn="ctr"/>
                      <a:r>
                        <a:rPr lang="zh-CN" altLang="en-US" sz="1200" dirty="0">
                          <a:effectLst/>
                        </a:rPr>
                        <a:t>出差人员</a:t>
                      </a:r>
                      <a:endParaRPr lang="zh-CN" altLang="en-US" sz="1200" b="1" i="0" dirty="0">
                        <a:effectLst/>
                        <a:latin typeface="宋体" panose="02010600030101010101" pitchFamily="2" charset="-122"/>
                        <a:ea typeface="宋体" panose="02010600030101010101" pitchFamily="2" charset="-122"/>
                      </a:endParaRPr>
                    </a:p>
                  </a:txBody>
                  <a:tcPr marL="69220" marR="69220" marT="34610" marB="34610" anchor="ctr"/>
                </a:tc>
                <a:tc>
                  <a:txBody>
                    <a:bodyPr/>
                    <a:lstStyle/>
                    <a:p>
                      <a:pPr algn="ctr" fontAlgn="ctr"/>
                      <a:r>
                        <a:rPr lang="zh-CN" altLang="en-US" sz="1200" dirty="0">
                          <a:effectLst/>
                        </a:rPr>
                        <a:t>计划</a:t>
                      </a:r>
                      <a:r>
                        <a:rPr lang="zh-CN" altLang="en-US" sz="1200" dirty="0" smtClean="0">
                          <a:effectLst/>
                        </a:rPr>
                        <a:t>出差</a:t>
                      </a:r>
                      <a:endParaRPr lang="en-US" altLang="zh-CN" sz="1200" dirty="0" smtClean="0">
                        <a:effectLst/>
                      </a:endParaRPr>
                    </a:p>
                    <a:p>
                      <a:pPr algn="ctr" fontAlgn="ctr"/>
                      <a:r>
                        <a:rPr lang="zh-CN" altLang="en-US" sz="1200" dirty="0" smtClean="0">
                          <a:effectLst/>
                        </a:rPr>
                        <a:t>开始</a:t>
                      </a:r>
                      <a:r>
                        <a:rPr lang="zh-CN" altLang="en-US" sz="1200" dirty="0">
                          <a:effectLst/>
                        </a:rPr>
                        <a:t>时间</a:t>
                      </a:r>
                      <a:endParaRPr lang="zh-CN" altLang="en-US" sz="1200" b="1" i="0" dirty="0">
                        <a:effectLst/>
                        <a:latin typeface="宋体" panose="02010600030101010101" pitchFamily="2" charset="-122"/>
                        <a:ea typeface="宋体" panose="02010600030101010101" pitchFamily="2" charset="-122"/>
                      </a:endParaRPr>
                    </a:p>
                  </a:txBody>
                  <a:tcPr marL="69220" marR="69220" marT="34610" marB="34610" anchor="ctr"/>
                </a:tc>
                <a:tc>
                  <a:txBody>
                    <a:bodyPr/>
                    <a:lstStyle/>
                    <a:p>
                      <a:pPr algn="ctr" fontAlgn="ctr"/>
                      <a:r>
                        <a:rPr lang="zh-CN" altLang="en-US" sz="1200" dirty="0">
                          <a:effectLst/>
                        </a:rPr>
                        <a:t>计划</a:t>
                      </a:r>
                      <a:r>
                        <a:rPr lang="zh-CN" altLang="en-US" sz="1200" dirty="0" smtClean="0">
                          <a:effectLst/>
                        </a:rPr>
                        <a:t>出差</a:t>
                      </a:r>
                      <a:endParaRPr lang="en-US" altLang="zh-CN" sz="1200" dirty="0" smtClean="0">
                        <a:effectLst/>
                      </a:endParaRPr>
                    </a:p>
                    <a:p>
                      <a:pPr algn="ctr" fontAlgn="ctr"/>
                      <a:r>
                        <a:rPr lang="zh-CN" altLang="en-US" sz="1200" dirty="0" smtClean="0">
                          <a:effectLst/>
                        </a:rPr>
                        <a:t>结束</a:t>
                      </a:r>
                      <a:r>
                        <a:rPr lang="zh-CN" altLang="en-US" sz="1200" dirty="0">
                          <a:effectLst/>
                        </a:rPr>
                        <a:t>时间</a:t>
                      </a:r>
                      <a:endParaRPr lang="zh-CN" altLang="en-US" sz="1200" b="1" i="0" dirty="0">
                        <a:effectLst/>
                        <a:latin typeface="宋体" panose="02010600030101010101" pitchFamily="2" charset="-122"/>
                        <a:ea typeface="宋体" panose="02010600030101010101" pitchFamily="2" charset="-122"/>
                      </a:endParaRPr>
                    </a:p>
                  </a:txBody>
                  <a:tcPr marL="69220" marR="69220" marT="34610" marB="34610" anchor="ctr"/>
                </a:tc>
                <a:tc>
                  <a:txBody>
                    <a:bodyPr/>
                    <a:lstStyle/>
                    <a:p>
                      <a:pPr algn="ctr" fontAlgn="ctr"/>
                      <a:r>
                        <a:rPr lang="zh-CN" altLang="en-US" sz="1200" dirty="0">
                          <a:effectLst/>
                        </a:rPr>
                        <a:t>人数</a:t>
                      </a:r>
                      <a:endParaRPr lang="zh-CN" altLang="en-US" sz="1200" b="1" i="0" dirty="0">
                        <a:effectLst/>
                        <a:latin typeface="宋体" panose="02010600030101010101" pitchFamily="2" charset="-122"/>
                        <a:ea typeface="宋体" panose="02010600030101010101" pitchFamily="2" charset="-122"/>
                      </a:endParaRPr>
                    </a:p>
                  </a:txBody>
                  <a:tcPr marL="69220" marR="69220" marT="34610" marB="34610" anchor="ctr"/>
                </a:tc>
                <a:tc>
                  <a:txBody>
                    <a:bodyPr/>
                    <a:lstStyle/>
                    <a:p>
                      <a:pPr algn="ctr" fontAlgn="ctr"/>
                      <a:r>
                        <a:rPr lang="zh-CN" altLang="en-US" sz="1200" dirty="0">
                          <a:effectLst/>
                        </a:rPr>
                        <a:t>天数</a:t>
                      </a:r>
                      <a:endParaRPr lang="zh-CN" altLang="en-US" sz="1200" b="1" i="0" dirty="0">
                        <a:effectLst/>
                        <a:latin typeface="宋体" panose="02010600030101010101" pitchFamily="2" charset="-122"/>
                        <a:ea typeface="宋体" panose="02010600030101010101" pitchFamily="2" charset="-122"/>
                      </a:endParaRPr>
                    </a:p>
                  </a:txBody>
                  <a:tcPr marL="69220" marR="69220" marT="34610" marB="34610" anchor="ctr"/>
                </a:tc>
                <a:tc>
                  <a:txBody>
                    <a:bodyPr/>
                    <a:lstStyle/>
                    <a:p>
                      <a:pPr algn="ctr" fontAlgn="ctr"/>
                      <a:r>
                        <a:rPr lang="zh-CN" altLang="en-US" sz="1200" dirty="0">
                          <a:effectLst/>
                        </a:rPr>
                        <a:t>总人天数</a:t>
                      </a:r>
                      <a:endParaRPr lang="zh-CN" altLang="en-US" sz="1200" b="1" i="0" dirty="0">
                        <a:effectLst/>
                        <a:latin typeface="宋体" panose="02010600030101010101" pitchFamily="2" charset="-122"/>
                        <a:ea typeface="宋体" panose="02010600030101010101" pitchFamily="2" charset="-122"/>
                      </a:endParaRPr>
                    </a:p>
                  </a:txBody>
                  <a:tcPr marL="69220" marR="69220" marT="34610" marB="34610" anchor="ctr"/>
                </a:tc>
                <a:tc>
                  <a:txBody>
                    <a:bodyPr/>
                    <a:lstStyle/>
                    <a:p>
                      <a:pPr algn="ctr" fontAlgn="ctr"/>
                      <a:r>
                        <a:rPr lang="zh-CN" altLang="en-US" sz="1200" dirty="0">
                          <a:effectLst/>
                        </a:rPr>
                        <a:t>备注</a:t>
                      </a:r>
                      <a:endParaRPr lang="zh-CN" altLang="en-US" sz="1200" b="1" i="0" dirty="0">
                        <a:effectLst/>
                        <a:latin typeface="宋体" panose="02010600030101010101" pitchFamily="2" charset="-122"/>
                        <a:ea typeface="宋体" panose="02010600030101010101" pitchFamily="2" charset="-122"/>
                      </a:endParaRPr>
                    </a:p>
                  </a:txBody>
                  <a:tcPr marL="69220" marR="69220" marT="34610" marB="34610" anchor="ctr"/>
                </a:tc>
                <a:extLst>
                  <a:ext uri="{0D108BD9-81ED-4DB2-BD59-A6C34878D82A}">
                    <a16:rowId xmlns:a16="http://schemas.microsoft.com/office/drawing/2014/main" val="1550149738"/>
                  </a:ext>
                </a:extLst>
              </a:tr>
              <a:tr h="892258">
                <a:tc>
                  <a:txBody>
                    <a:bodyPr/>
                    <a:lstStyle/>
                    <a:p>
                      <a:pPr algn="ctr" fontAlgn="ctr"/>
                      <a:r>
                        <a:rPr lang="en-US" altLang="zh-CN" sz="1200" dirty="0">
                          <a:effectLst/>
                        </a:rPr>
                        <a:t>1</a:t>
                      </a:r>
                      <a:endParaRPr lang="en-US" altLang="zh-CN" sz="1200" b="0" i="0" dirty="0">
                        <a:effectLst/>
                        <a:latin typeface="Calibri" panose="020F0502020204030204" pitchFamily="34" charset="0"/>
                      </a:endParaRPr>
                    </a:p>
                  </a:txBody>
                  <a:tcPr marL="69220" marR="69220" marT="34610" marB="34610" anchor="ctr"/>
                </a:tc>
                <a:tc rowSpan="3">
                  <a:txBody>
                    <a:bodyPr/>
                    <a:lstStyle/>
                    <a:p>
                      <a:pPr algn="ctr" fontAlgn="ctr" latinLnBrk="0"/>
                      <a:r>
                        <a:rPr lang="zh-CN" altLang="en-US" sz="1200" dirty="0">
                          <a:effectLst/>
                        </a:rPr>
                        <a:t>公司治理</a:t>
                      </a:r>
                      <a:endParaRPr lang="zh-CN" altLang="en-US" sz="1200" b="0" i="0" dirty="0">
                        <a:effectLst/>
                        <a:latin typeface="Calibri" panose="020F0502020204030204" pitchFamily="34" charset="0"/>
                      </a:endParaRPr>
                    </a:p>
                  </a:txBody>
                  <a:tcPr marL="69220" marR="69220" marT="34610" marB="34610" anchor="ctr"/>
                </a:tc>
                <a:tc>
                  <a:txBody>
                    <a:bodyPr/>
                    <a:lstStyle/>
                    <a:p>
                      <a:pPr algn="l" fontAlgn="ctr"/>
                      <a:r>
                        <a:rPr lang="zh-CN" altLang="en-US" sz="1200" b="0" i="0" dirty="0">
                          <a:effectLst/>
                          <a:latin typeface="Calibri" panose="020F0502020204030204" pitchFamily="34" charset="0"/>
                        </a:rPr>
                        <a:t>管理合并系统组织机构调整、应用升级及上云</a:t>
                      </a:r>
                    </a:p>
                  </a:txBody>
                  <a:tcPr anchor="ctr"/>
                </a:tc>
                <a:tc>
                  <a:txBody>
                    <a:bodyPr/>
                    <a:lstStyle/>
                    <a:p>
                      <a:pPr algn="l" fontAlgn="ctr"/>
                      <a:r>
                        <a:rPr lang="zh-CN" altLang="en-US" sz="1200" b="0" i="0" dirty="0">
                          <a:effectLst/>
                          <a:latin typeface="Calibri" panose="020F0502020204030204" pitchFamily="34" charset="0"/>
                        </a:rPr>
                        <a:t>南宁共享集中</a:t>
                      </a:r>
                      <a:r>
                        <a:rPr lang="en-US" altLang="zh-CN" sz="1200" b="0" i="0" dirty="0">
                          <a:effectLst/>
                          <a:latin typeface="Calibri" panose="020F0502020204030204" pitchFamily="34" charset="0"/>
                        </a:rPr>
                        <a:t>UAT</a:t>
                      </a:r>
                      <a:r>
                        <a:rPr lang="zh-CN" altLang="en-US" sz="1200" b="0" i="0" dirty="0">
                          <a:effectLst/>
                          <a:latin typeface="Calibri" panose="020F0502020204030204" pitchFamily="34" charset="0"/>
                        </a:rPr>
                        <a:t>测试</a:t>
                      </a:r>
                    </a:p>
                  </a:txBody>
                  <a:tcPr anchor="ctr"/>
                </a:tc>
                <a:tc>
                  <a:txBody>
                    <a:bodyPr/>
                    <a:lstStyle/>
                    <a:p>
                      <a:pPr algn="l" fontAlgn="ctr"/>
                      <a:r>
                        <a:rPr lang="zh-CN" altLang="en-US" sz="1200" b="0" i="0" dirty="0">
                          <a:effectLst/>
                          <a:latin typeface="Calibri" panose="020F0502020204030204" pitchFamily="34" charset="0"/>
                        </a:rPr>
                        <a:t>符芳恺（</a:t>
                      </a:r>
                      <a:r>
                        <a:rPr lang="en-US" altLang="zh-CN" sz="1200" b="0" i="0" dirty="0">
                          <a:effectLst/>
                          <a:latin typeface="Calibri" panose="020F0502020204030204" pitchFamily="34" charset="0"/>
                        </a:rPr>
                        <a:t>5-19</a:t>
                      </a:r>
                      <a:r>
                        <a:rPr lang="zh-CN" altLang="en-US" sz="1200" b="0" i="0" dirty="0">
                          <a:effectLst/>
                          <a:latin typeface="Calibri" panose="020F0502020204030204" pitchFamily="34" charset="0"/>
                        </a:rPr>
                        <a:t>号）、朱苏明（</a:t>
                      </a:r>
                      <a:r>
                        <a:rPr lang="en-US" altLang="zh-CN" sz="1200" b="0" i="0" dirty="0">
                          <a:effectLst/>
                          <a:latin typeface="Calibri" panose="020F0502020204030204" pitchFamily="34" charset="0"/>
                        </a:rPr>
                        <a:t>15-19</a:t>
                      </a:r>
                      <a:r>
                        <a:rPr lang="zh-CN" altLang="en-US" sz="1200" b="0" i="0" dirty="0">
                          <a:effectLst/>
                          <a:latin typeface="Calibri" panose="020F0502020204030204" pitchFamily="34" charset="0"/>
                        </a:rPr>
                        <a:t>号）</a:t>
                      </a:r>
                    </a:p>
                  </a:txBody>
                  <a:tcPr anchor="ctr"/>
                </a:tc>
                <a:tc>
                  <a:txBody>
                    <a:bodyPr/>
                    <a:lstStyle/>
                    <a:p>
                      <a:pPr algn="l" fontAlgn="ctr"/>
                      <a:r>
                        <a:rPr lang="en-US" altLang="zh-CN" sz="1200" b="0" i="0" dirty="0" smtClean="0">
                          <a:effectLst/>
                          <a:latin typeface="Calibri" panose="020F0502020204030204" pitchFamily="34" charset="0"/>
                        </a:rPr>
                        <a:t>6/5</a:t>
                      </a:r>
                      <a:endParaRPr lang="en-US" altLang="zh-CN" sz="1200" b="0" i="0" dirty="0">
                        <a:effectLst/>
                        <a:latin typeface="Calibri" panose="020F0502020204030204" pitchFamily="34" charset="0"/>
                      </a:endParaRPr>
                    </a:p>
                  </a:txBody>
                  <a:tcPr anchor="ctr"/>
                </a:tc>
                <a:tc>
                  <a:txBody>
                    <a:bodyPr/>
                    <a:lstStyle/>
                    <a:p>
                      <a:pPr algn="l" fontAlgn="ctr"/>
                      <a:r>
                        <a:rPr lang="en-US" altLang="zh-CN" sz="1200" b="0" i="0" dirty="0" smtClean="0">
                          <a:effectLst/>
                          <a:latin typeface="Calibri" panose="020F0502020204030204" pitchFamily="34" charset="0"/>
                        </a:rPr>
                        <a:t>6/19</a:t>
                      </a:r>
                      <a:endParaRPr lang="en-US" altLang="zh-CN" sz="1200" b="0" i="0" dirty="0">
                        <a:effectLst/>
                        <a:latin typeface="Calibri" panose="020F0502020204030204" pitchFamily="34" charset="0"/>
                      </a:endParaRPr>
                    </a:p>
                  </a:txBody>
                  <a:tcPr anchor="ctr"/>
                </a:tc>
                <a:tc>
                  <a:txBody>
                    <a:bodyPr/>
                    <a:lstStyle/>
                    <a:p>
                      <a:pPr algn="ctr" fontAlgn="ctr"/>
                      <a:r>
                        <a:rPr lang="en-US" altLang="zh-CN" sz="1200" b="0" i="0">
                          <a:effectLst/>
                          <a:latin typeface="Calibri" panose="020F0502020204030204" pitchFamily="34" charset="0"/>
                        </a:rPr>
                        <a:t>2</a:t>
                      </a:r>
                    </a:p>
                  </a:txBody>
                  <a:tcPr anchor="ctr"/>
                </a:tc>
                <a:tc>
                  <a:txBody>
                    <a:bodyPr/>
                    <a:lstStyle/>
                    <a:p>
                      <a:pPr algn="ctr" fontAlgn="ctr"/>
                      <a:r>
                        <a:rPr lang="en-US" altLang="zh-CN" sz="1200" b="0" i="0" dirty="0">
                          <a:effectLst/>
                          <a:latin typeface="Calibri" panose="020F0502020204030204" pitchFamily="34" charset="0"/>
                        </a:rPr>
                        <a:t>12</a:t>
                      </a:r>
                    </a:p>
                  </a:txBody>
                  <a:tcPr anchor="ctr"/>
                </a:tc>
                <a:tc>
                  <a:txBody>
                    <a:bodyPr/>
                    <a:lstStyle/>
                    <a:p>
                      <a:pPr algn="ctr" fontAlgn="ctr"/>
                      <a:r>
                        <a:rPr lang="en-US" altLang="zh-CN" sz="1200" b="0" i="0" dirty="0">
                          <a:effectLst/>
                          <a:latin typeface="Calibri" panose="020F0502020204030204" pitchFamily="34" charset="0"/>
                        </a:rPr>
                        <a:t>15</a:t>
                      </a:r>
                    </a:p>
                  </a:txBody>
                  <a:tcPr anchor="ctr"/>
                </a:tc>
                <a:tc>
                  <a:txBody>
                    <a:bodyPr/>
                    <a:lstStyle/>
                    <a:p>
                      <a:pPr algn="l" fontAlgn="ctr"/>
                      <a:endParaRPr lang="zh-CN" altLang="en-US" sz="1200" b="0" i="0">
                        <a:effectLst/>
                        <a:latin typeface="Calibri" panose="020F0502020204030204" pitchFamily="34" charset="0"/>
                      </a:endParaRPr>
                    </a:p>
                  </a:txBody>
                  <a:tcPr marL="69220" marR="69220" marT="34610" marB="34610" anchor="ctr"/>
                </a:tc>
                <a:extLst>
                  <a:ext uri="{0D108BD9-81ED-4DB2-BD59-A6C34878D82A}">
                    <a16:rowId xmlns:a16="http://schemas.microsoft.com/office/drawing/2014/main" val="4567942"/>
                  </a:ext>
                </a:extLst>
              </a:tr>
              <a:tr h="303368">
                <a:tc>
                  <a:txBody>
                    <a:bodyPr/>
                    <a:lstStyle/>
                    <a:p>
                      <a:pPr algn="ctr" fontAlgn="ctr"/>
                      <a:r>
                        <a:rPr lang="en-US" altLang="zh-CN" sz="1200" dirty="0">
                          <a:effectLst/>
                        </a:rPr>
                        <a:t>2</a:t>
                      </a:r>
                      <a:endParaRPr lang="en-US" altLang="zh-CN" sz="1200" b="0" i="0" dirty="0">
                        <a:effectLst/>
                        <a:latin typeface="Calibri" panose="020F0502020204030204" pitchFamily="34" charset="0"/>
                      </a:endParaRPr>
                    </a:p>
                  </a:txBody>
                  <a:tcPr marL="69220" marR="69220" marT="34610" marB="34610" anchor="ctr"/>
                </a:tc>
                <a:tc vMerge="1">
                  <a:txBody>
                    <a:bodyPr/>
                    <a:lstStyle/>
                    <a:p>
                      <a:endParaRPr lang="zh-CN" altLang="en-US"/>
                    </a:p>
                  </a:txBody>
                  <a:tcPr/>
                </a:tc>
                <a:tc>
                  <a:txBody>
                    <a:bodyPr/>
                    <a:lstStyle/>
                    <a:p>
                      <a:pPr algn="l" fontAlgn="ctr"/>
                      <a:r>
                        <a:rPr lang="zh-CN" altLang="en-US" sz="1200" b="0" i="0" dirty="0">
                          <a:effectLst/>
                          <a:latin typeface="Calibri" panose="020F0502020204030204" pitchFamily="34" charset="0"/>
                        </a:rPr>
                        <a:t>智税管理平台</a:t>
                      </a:r>
                    </a:p>
                  </a:txBody>
                  <a:tcPr anchor="ctr"/>
                </a:tc>
                <a:tc>
                  <a:txBody>
                    <a:bodyPr/>
                    <a:lstStyle/>
                    <a:p>
                      <a:pPr algn="l" fontAlgn="ctr"/>
                      <a:r>
                        <a:rPr lang="zh-CN" altLang="en-US" sz="1200" b="0" i="0" dirty="0">
                          <a:effectLst/>
                          <a:latin typeface="Calibri" panose="020F0502020204030204" pitchFamily="34" charset="0"/>
                        </a:rPr>
                        <a:t>广东区域调研</a:t>
                      </a:r>
                    </a:p>
                  </a:txBody>
                  <a:tcPr anchor="ctr"/>
                </a:tc>
                <a:tc>
                  <a:txBody>
                    <a:bodyPr/>
                    <a:lstStyle/>
                    <a:p>
                      <a:pPr algn="l" fontAlgn="ctr"/>
                      <a:r>
                        <a:rPr lang="zh-CN" altLang="en-US" sz="1200" b="0" i="0" dirty="0">
                          <a:effectLst/>
                          <a:latin typeface="Calibri" panose="020F0502020204030204" pitchFamily="34" charset="0"/>
                        </a:rPr>
                        <a:t>朱苏明</a:t>
                      </a:r>
                    </a:p>
                  </a:txBody>
                  <a:tcPr anchor="ctr"/>
                </a:tc>
                <a:tc>
                  <a:txBody>
                    <a:bodyPr/>
                    <a:lstStyle/>
                    <a:p>
                      <a:pPr algn="l" fontAlgn="ctr"/>
                      <a:r>
                        <a:rPr lang="en-US" altLang="zh-CN" sz="1200" b="0" i="0" dirty="0" smtClean="0">
                          <a:effectLst/>
                          <a:latin typeface="Calibri" panose="020F0502020204030204" pitchFamily="34" charset="0"/>
                        </a:rPr>
                        <a:t>6/8</a:t>
                      </a:r>
                      <a:endParaRPr lang="en-US" altLang="zh-CN" sz="1200" b="0" i="0" dirty="0">
                        <a:effectLst/>
                        <a:latin typeface="Calibri" panose="020F0502020204030204" pitchFamily="34" charset="0"/>
                      </a:endParaRPr>
                    </a:p>
                  </a:txBody>
                  <a:tcPr anchor="ctr"/>
                </a:tc>
                <a:tc>
                  <a:txBody>
                    <a:bodyPr/>
                    <a:lstStyle/>
                    <a:p>
                      <a:pPr algn="l" fontAlgn="ctr"/>
                      <a:r>
                        <a:rPr lang="en-US" altLang="zh-CN" sz="1200" b="0" i="0" dirty="0" smtClean="0">
                          <a:effectLst/>
                          <a:latin typeface="Calibri" panose="020F0502020204030204" pitchFamily="34" charset="0"/>
                        </a:rPr>
                        <a:t>6/10</a:t>
                      </a:r>
                      <a:endParaRPr lang="en-US" altLang="zh-CN" sz="1200" b="0" i="0" dirty="0">
                        <a:effectLst/>
                        <a:latin typeface="Calibri" panose="020F0502020204030204" pitchFamily="34" charset="0"/>
                      </a:endParaRPr>
                    </a:p>
                  </a:txBody>
                  <a:tcPr anchor="ctr"/>
                </a:tc>
                <a:tc>
                  <a:txBody>
                    <a:bodyPr/>
                    <a:lstStyle/>
                    <a:p>
                      <a:pPr algn="ctr" fontAlgn="ctr"/>
                      <a:r>
                        <a:rPr lang="en-US" altLang="zh-CN" sz="1200" b="0" i="0" dirty="0">
                          <a:effectLst/>
                          <a:latin typeface="Calibri" panose="020F0502020204030204" pitchFamily="34" charset="0"/>
                        </a:rPr>
                        <a:t>1</a:t>
                      </a:r>
                    </a:p>
                  </a:txBody>
                  <a:tcPr anchor="ctr"/>
                </a:tc>
                <a:tc>
                  <a:txBody>
                    <a:bodyPr/>
                    <a:lstStyle/>
                    <a:p>
                      <a:pPr algn="ctr" fontAlgn="ctr"/>
                      <a:r>
                        <a:rPr lang="en-US" altLang="zh-CN" sz="1200" b="0" i="0" dirty="0">
                          <a:effectLst/>
                          <a:latin typeface="Calibri" panose="020F0502020204030204" pitchFamily="34" charset="0"/>
                        </a:rPr>
                        <a:t>3</a:t>
                      </a:r>
                    </a:p>
                  </a:txBody>
                  <a:tcPr anchor="ctr"/>
                </a:tc>
                <a:tc>
                  <a:txBody>
                    <a:bodyPr/>
                    <a:lstStyle/>
                    <a:p>
                      <a:pPr algn="ctr" fontAlgn="ctr"/>
                      <a:r>
                        <a:rPr lang="en-US" altLang="zh-CN" sz="1200" b="0" i="0" dirty="0">
                          <a:effectLst/>
                          <a:latin typeface="Calibri" panose="020F0502020204030204" pitchFamily="34" charset="0"/>
                        </a:rPr>
                        <a:t>3</a:t>
                      </a:r>
                    </a:p>
                  </a:txBody>
                  <a:tcPr anchor="ctr"/>
                </a:tc>
                <a:tc>
                  <a:txBody>
                    <a:bodyPr/>
                    <a:lstStyle/>
                    <a:p>
                      <a:pPr algn="l" fontAlgn="ctr"/>
                      <a:endParaRPr lang="zh-CN" altLang="en-US" sz="1200" b="0" i="0" dirty="0">
                        <a:effectLst/>
                        <a:latin typeface="Calibri" panose="020F0502020204030204" pitchFamily="34" charset="0"/>
                      </a:endParaRPr>
                    </a:p>
                  </a:txBody>
                  <a:tcPr marL="69220" marR="69220" marT="34610" marB="34610" anchor="ctr"/>
                </a:tc>
                <a:extLst>
                  <a:ext uri="{0D108BD9-81ED-4DB2-BD59-A6C34878D82A}">
                    <a16:rowId xmlns:a16="http://schemas.microsoft.com/office/drawing/2014/main" val="2974695712"/>
                  </a:ext>
                </a:extLst>
              </a:tr>
              <a:tr h="499664">
                <a:tc>
                  <a:txBody>
                    <a:bodyPr/>
                    <a:lstStyle/>
                    <a:p>
                      <a:pPr algn="ctr" fontAlgn="ctr"/>
                      <a:r>
                        <a:rPr lang="en-US" altLang="zh-CN" sz="1200" b="0" i="0" dirty="0" smtClean="0">
                          <a:effectLst/>
                          <a:latin typeface="Calibri" panose="020F0502020204030204" pitchFamily="34" charset="0"/>
                        </a:rPr>
                        <a:t>3</a:t>
                      </a:r>
                      <a:endParaRPr lang="en-US" altLang="zh-CN" sz="1200" b="0" i="0" dirty="0">
                        <a:effectLst/>
                        <a:latin typeface="Calibri" panose="020F0502020204030204" pitchFamily="34" charset="0"/>
                      </a:endParaRPr>
                    </a:p>
                  </a:txBody>
                  <a:tcPr marL="69220" marR="69220" marT="34610" marB="34610" anchor="ctr"/>
                </a:tc>
                <a:tc vMerge="1">
                  <a:txBody>
                    <a:bodyPr/>
                    <a:lstStyle/>
                    <a:p>
                      <a:pPr algn="ctr" fontAlgn="ctr" latinLnBrk="0"/>
                      <a:endParaRPr lang="zh-CN" altLang="en-US" sz="1100" b="0" i="0" dirty="0">
                        <a:effectLst/>
                        <a:latin typeface="Calibri" panose="020F0502020204030204" pitchFamily="34" charset="0"/>
                      </a:endParaRPr>
                    </a:p>
                  </a:txBody>
                  <a:tcPr marL="69220" marR="69220" marT="34610" marB="34610" anchor="ctr"/>
                </a:tc>
                <a:tc>
                  <a:txBody>
                    <a:bodyPr/>
                    <a:lstStyle/>
                    <a:p>
                      <a:pPr algn="l" fontAlgn="ctr"/>
                      <a:r>
                        <a:rPr lang="zh-CN" altLang="en-US" sz="1200" b="0" i="0" dirty="0">
                          <a:effectLst/>
                          <a:latin typeface="Calibri" panose="020F0502020204030204" pitchFamily="34" charset="0"/>
                        </a:rPr>
                        <a:t>智税管理平台</a:t>
                      </a:r>
                    </a:p>
                  </a:txBody>
                  <a:tcPr anchor="ctr"/>
                </a:tc>
                <a:tc>
                  <a:txBody>
                    <a:bodyPr/>
                    <a:lstStyle/>
                    <a:p>
                      <a:pPr algn="l" fontAlgn="ctr"/>
                      <a:r>
                        <a:rPr lang="zh-CN" altLang="en-US" sz="1200" b="0" i="0" dirty="0">
                          <a:effectLst/>
                          <a:latin typeface="Calibri" panose="020F0502020204030204" pitchFamily="34" charset="0"/>
                        </a:rPr>
                        <a:t>福建等其他区域调研</a:t>
                      </a:r>
                    </a:p>
                  </a:txBody>
                  <a:tcPr anchor="ctr"/>
                </a:tc>
                <a:tc>
                  <a:txBody>
                    <a:bodyPr/>
                    <a:lstStyle/>
                    <a:p>
                      <a:pPr algn="l" fontAlgn="ctr"/>
                      <a:r>
                        <a:rPr lang="zh-CN" altLang="en-US" sz="1200" b="0" i="0" dirty="0">
                          <a:effectLst/>
                          <a:latin typeface="Calibri" panose="020F0502020204030204" pitchFamily="34" charset="0"/>
                        </a:rPr>
                        <a:t>朱苏明</a:t>
                      </a:r>
                    </a:p>
                  </a:txBody>
                  <a:tcPr anchor="ctr"/>
                </a:tc>
                <a:tc>
                  <a:txBody>
                    <a:bodyPr/>
                    <a:lstStyle/>
                    <a:p>
                      <a:pPr algn="l" fontAlgn="ctr"/>
                      <a:r>
                        <a:rPr lang="en-US" altLang="zh-CN" sz="1200" b="0" i="0" dirty="0" smtClean="0">
                          <a:effectLst/>
                          <a:latin typeface="Calibri" panose="020F0502020204030204" pitchFamily="34" charset="0"/>
                        </a:rPr>
                        <a:t>6/13</a:t>
                      </a:r>
                      <a:endParaRPr lang="en-US" altLang="zh-CN" sz="1200" b="0" i="0" dirty="0">
                        <a:effectLst/>
                        <a:latin typeface="Calibri" panose="020F0502020204030204" pitchFamily="34" charset="0"/>
                      </a:endParaRPr>
                    </a:p>
                  </a:txBody>
                  <a:tcPr anchor="ctr"/>
                </a:tc>
                <a:tc>
                  <a:txBody>
                    <a:bodyPr/>
                    <a:lstStyle/>
                    <a:p>
                      <a:pPr algn="l" fontAlgn="ctr"/>
                      <a:r>
                        <a:rPr lang="en-US" altLang="zh-CN" sz="1200" b="0" i="0" dirty="0" smtClean="0">
                          <a:effectLst/>
                          <a:latin typeface="Calibri" panose="020F0502020204030204" pitchFamily="34" charset="0"/>
                        </a:rPr>
                        <a:t>6/15</a:t>
                      </a:r>
                      <a:endParaRPr lang="en-US" altLang="zh-CN" sz="1200" b="0" i="0" dirty="0">
                        <a:effectLst/>
                        <a:latin typeface="Calibri" panose="020F0502020204030204" pitchFamily="34" charset="0"/>
                      </a:endParaRPr>
                    </a:p>
                  </a:txBody>
                  <a:tcPr anchor="ctr"/>
                </a:tc>
                <a:tc>
                  <a:txBody>
                    <a:bodyPr/>
                    <a:lstStyle/>
                    <a:p>
                      <a:pPr algn="ctr" fontAlgn="ctr"/>
                      <a:r>
                        <a:rPr lang="en-US" altLang="zh-CN" sz="1200" b="0" i="0" dirty="0">
                          <a:effectLst/>
                          <a:latin typeface="Calibri" panose="020F0502020204030204" pitchFamily="34" charset="0"/>
                        </a:rPr>
                        <a:t>1</a:t>
                      </a:r>
                    </a:p>
                  </a:txBody>
                  <a:tcPr anchor="ctr"/>
                </a:tc>
                <a:tc>
                  <a:txBody>
                    <a:bodyPr/>
                    <a:lstStyle/>
                    <a:p>
                      <a:pPr algn="ctr" fontAlgn="ctr"/>
                      <a:r>
                        <a:rPr lang="en-US" altLang="zh-CN" sz="1200" b="0" i="0" dirty="0">
                          <a:effectLst/>
                          <a:latin typeface="Calibri" panose="020F0502020204030204" pitchFamily="34" charset="0"/>
                        </a:rPr>
                        <a:t>5</a:t>
                      </a:r>
                    </a:p>
                  </a:txBody>
                  <a:tcPr anchor="ctr"/>
                </a:tc>
                <a:tc>
                  <a:txBody>
                    <a:bodyPr/>
                    <a:lstStyle/>
                    <a:p>
                      <a:pPr algn="ctr" fontAlgn="ctr"/>
                      <a:r>
                        <a:rPr lang="en-US" altLang="zh-CN" sz="1200" b="0" i="0" dirty="0">
                          <a:effectLst/>
                          <a:latin typeface="Calibri" panose="020F0502020204030204" pitchFamily="34" charset="0"/>
                        </a:rPr>
                        <a:t>5</a:t>
                      </a:r>
                    </a:p>
                  </a:txBody>
                  <a:tcPr anchor="ctr"/>
                </a:tc>
                <a:tc>
                  <a:txBody>
                    <a:bodyPr/>
                    <a:lstStyle/>
                    <a:p>
                      <a:pPr algn="l" fontAlgn="ctr"/>
                      <a:endParaRPr lang="zh-CN" altLang="en-US" sz="1200" b="0" i="0" dirty="0">
                        <a:effectLst/>
                        <a:latin typeface="Calibri" panose="020F0502020204030204" pitchFamily="34" charset="0"/>
                      </a:endParaRPr>
                    </a:p>
                  </a:txBody>
                  <a:tcPr anchor="ctr"/>
                </a:tc>
                <a:extLst>
                  <a:ext uri="{0D108BD9-81ED-4DB2-BD59-A6C34878D82A}">
                    <a16:rowId xmlns:a16="http://schemas.microsoft.com/office/drawing/2014/main" val="4000492700"/>
                  </a:ext>
                </a:extLst>
              </a:tr>
              <a:tr h="499664">
                <a:tc>
                  <a:txBody>
                    <a:bodyPr/>
                    <a:lstStyle/>
                    <a:p>
                      <a:pPr algn="ctr" fontAlgn="ctr"/>
                      <a:r>
                        <a:rPr lang="en-US" altLang="zh-CN" sz="1200" dirty="0" smtClean="0">
                          <a:effectLst/>
                        </a:rPr>
                        <a:t>4</a:t>
                      </a:r>
                      <a:endParaRPr lang="en-US" altLang="zh-CN" sz="1200" b="0" i="0" dirty="0">
                        <a:effectLst/>
                        <a:latin typeface="Calibri" panose="020F0502020204030204" pitchFamily="34" charset="0"/>
                      </a:endParaRPr>
                    </a:p>
                  </a:txBody>
                  <a:tcPr marL="69220" marR="69220" marT="34610" marB="34610" anchor="ctr"/>
                </a:tc>
                <a:tc rowSpan="3">
                  <a:txBody>
                    <a:bodyPr/>
                    <a:lstStyle/>
                    <a:p>
                      <a:pPr algn="ctr" fontAlgn="ctr" latinLnBrk="0"/>
                      <a:r>
                        <a:rPr lang="zh-CN" altLang="en-US" sz="1200" dirty="0">
                          <a:effectLst/>
                        </a:rPr>
                        <a:t>销售物流</a:t>
                      </a:r>
                      <a:endParaRPr lang="zh-CN" altLang="en-US" sz="1200" b="0" i="0" dirty="0">
                        <a:effectLst/>
                        <a:latin typeface="Calibri" panose="020F0502020204030204" pitchFamily="34" charset="0"/>
                      </a:endParaRPr>
                    </a:p>
                  </a:txBody>
                  <a:tcPr marL="69220" marR="69220" marT="34610" marB="34610" anchor="ctr"/>
                </a:tc>
                <a:tc>
                  <a:txBody>
                    <a:bodyPr/>
                    <a:lstStyle/>
                    <a:p>
                      <a:pPr algn="l" fontAlgn="ctr"/>
                      <a:r>
                        <a:rPr lang="zh-CN" altLang="en-US" sz="1200" b="0" i="0" dirty="0">
                          <a:effectLst/>
                          <a:latin typeface="Calibri" panose="020F0502020204030204" pitchFamily="34" charset="0"/>
                        </a:rPr>
                        <a:t>华润化学材料智慧物流</a:t>
                      </a:r>
                    </a:p>
                  </a:txBody>
                  <a:tcPr anchor="ctr"/>
                </a:tc>
                <a:tc>
                  <a:txBody>
                    <a:bodyPr/>
                    <a:lstStyle/>
                    <a:p>
                      <a:pPr algn="l" fontAlgn="ctr"/>
                      <a:r>
                        <a:rPr lang="zh-CN" altLang="en-US" sz="1200" b="0" i="0">
                          <a:effectLst/>
                          <a:latin typeface="Calibri" panose="020F0502020204030204" pitchFamily="34" charset="0"/>
                        </a:rPr>
                        <a:t>项目实施</a:t>
                      </a:r>
                    </a:p>
                  </a:txBody>
                  <a:tcPr anchor="ctr"/>
                </a:tc>
                <a:tc>
                  <a:txBody>
                    <a:bodyPr/>
                    <a:lstStyle/>
                    <a:p>
                      <a:pPr algn="l" fontAlgn="ctr"/>
                      <a:r>
                        <a:rPr lang="zh-CN" altLang="en-US" sz="1200" b="0" i="0" dirty="0">
                          <a:effectLst/>
                          <a:latin typeface="Calibri" panose="020F0502020204030204" pitchFamily="34" charset="0"/>
                        </a:rPr>
                        <a:t>付华、陈其达</a:t>
                      </a:r>
                    </a:p>
                  </a:txBody>
                  <a:tcPr anchor="ctr"/>
                </a:tc>
                <a:tc>
                  <a:txBody>
                    <a:bodyPr/>
                    <a:lstStyle/>
                    <a:p>
                      <a:pPr algn="l" fontAlgn="ctr"/>
                      <a:r>
                        <a:rPr lang="en-US" altLang="zh-CN" sz="1200" b="0" i="0" dirty="0" smtClean="0">
                          <a:effectLst/>
                          <a:latin typeface="Calibri" panose="020F0502020204030204" pitchFamily="34" charset="0"/>
                        </a:rPr>
                        <a:t>6/6</a:t>
                      </a:r>
                      <a:endParaRPr lang="en-US" altLang="zh-CN" sz="1200" b="0" i="0" dirty="0">
                        <a:effectLst/>
                        <a:latin typeface="Calibri" panose="020F0502020204030204" pitchFamily="34" charset="0"/>
                      </a:endParaRPr>
                    </a:p>
                  </a:txBody>
                  <a:tcPr anchor="ctr"/>
                </a:tc>
                <a:tc>
                  <a:txBody>
                    <a:bodyPr/>
                    <a:lstStyle/>
                    <a:p>
                      <a:pPr algn="l" fontAlgn="ctr"/>
                      <a:r>
                        <a:rPr lang="en-US" altLang="zh-CN" sz="1200" b="0" i="0" dirty="0" smtClean="0">
                          <a:effectLst/>
                          <a:latin typeface="Calibri" panose="020F0502020204030204" pitchFamily="34" charset="0"/>
                        </a:rPr>
                        <a:t>7/1</a:t>
                      </a:r>
                      <a:endParaRPr lang="en-US" altLang="zh-CN" sz="1200" b="0" i="0" dirty="0">
                        <a:effectLst/>
                        <a:latin typeface="Calibri" panose="020F0502020204030204" pitchFamily="34" charset="0"/>
                      </a:endParaRPr>
                    </a:p>
                  </a:txBody>
                  <a:tcPr anchor="ctr"/>
                </a:tc>
                <a:tc>
                  <a:txBody>
                    <a:bodyPr/>
                    <a:lstStyle/>
                    <a:p>
                      <a:pPr algn="ctr" fontAlgn="ctr"/>
                      <a:r>
                        <a:rPr lang="en-US" altLang="zh-CN" sz="1200" b="0" i="0">
                          <a:effectLst/>
                          <a:latin typeface="Calibri" panose="020F0502020204030204" pitchFamily="34" charset="0"/>
                        </a:rPr>
                        <a:t>2</a:t>
                      </a:r>
                    </a:p>
                  </a:txBody>
                  <a:tcPr anchor="ctr"/>
                </a:tc>
                <a:tc>
                  <a:txBody>
                    <a:bodyPr/>
                    <a:lstStyle/>
                    <a:p>
                      <a:pPr algn="ctr" fontAlgn="ctr"/>
                      <a:r>
                        <a:rPr lang="en-US" altLang="zh-CN" sz="1200" b="0" i="0">
                          <a:effectLst/>
                          <a:latin typeface="Calibri" panose="020F0502020204030204" pitchFamily="34" charset="0"/>
                        </a:rPr>
                        <a:t>22</a:t>
                      </a:r>
                    </a:p>
                  </a:txBody>
                  <a:tcPr anchor="ctr"/>
                </a:tc>
                <a:tc>
                  <a:txBody>
                    <a:bodyPr/>
                    <a:lstStyle/>
                    <a:p>
                      <a:pPr algn="ctr" fontAlgn="ctr"/>
                      <a:r>
                        <a:rPr lang="en-US" altLang="zh-CN" sz="1200" b="0" i="0" dirty="0">
                          <a:effectLst/>
                          <a:latin typeface="Calibri" panose="020F0502020204030204" pitchFamily="34" charset="0"/>
                        </a:rPr>
                        <a:t>44</a:t>
                      </a:r>
                    </a:p>
                  </a:txBody>
                  <a:tcPr anchor="ctr"/>
                </a:tc>
                <a:tc>
                  <a:txBody>
                    <a:bodyPr/>
                    <a:lstStyle/>
                    <a:p>
                      <a:pPr algn="l" fontAlgn="ctr"/>
                      <a:endParaRPr lang="zh-CN" altLang="en-US" sz="1200" b="0" i="0">
                        <a:effectLst/>
                        <a:latin typeface="Calibri" panose="020F0502020204030204" pitchFamily="34" charset="0"/>
                      </a:endParaRPr>
                    </a:p>
                  </a:txBody>
                  <a:tcPr marL="69220" marR="69220" marT="34610" marB="34610" anchor="ctr"/>
                </a:tc>
                <a:extLst>
                  <a:ext uri="{0D108BD9-81ED-4DB2-BD59-A6C34878D82A}">
                    <a16:rowId xmlns:a16="http://schemas.microsoft.com/office/drawing/2014/main" val="106427760"/>
                  </a:ext>
                </a:extLst>
              </a:tr>
              <a:tr h="499664">
                <a:tc>
                  <a:txBody>
                    <a:bodyPr/>
                    <a:lstStyle/>
                    <a:p>
                      <a:pPr algn="ctr" fontAlgn="ctr"/>
                      <a:r>
                        <a:rPr lang="en-US" altLang="zh-CN" sz="1200" dirty="0" smtClean="0">
                          <a:effectLst/>
                        </a:rPr>
                        <a:t>5</a:t>
                      </a:r>
                      <a:endParaRPr lang="en-US" altLang="zh-CN" sz="1200" b="0" i="0" dirty="0">
                        <a:effectLst/>
                        <a:latin typeface="Calibri" panose="020F0502020204030204" pitchFamily="34" charset="0"/>
                      </a:endParaRPr>
                    </a:p>
                  </a:txBody>
                  <a:tcPr marL="69220" marR="69220" marT="34610" marB="34610" anchor="ctr"/>
                </a:tc>
                <a:tc vMerge="1">
                  <a:txBody>
                    <a:bodyPr/>
                    <a:lstStyle/>
                    <a:p>
                      <a:endParaRPr lang="zh-CN" altLang="en-US"/>
                    </a:p>
                  </a:txBody>
                  <a:tcPr/>
                </a:tc>
                <a:tc>
                  <a:txBody>
                    <a:bodyPr/>
                    <a:lstStyle/>
                    <a:p>
                      <a:pPr algn="l" fontAlgn="ctr"/>
                      <a:r>
                        <a:rPr lang="zh-CN" altLang="en-US" sz="1200" b="0" i="0" dirty="0">
                          <a:effectLst/>
                          <a:latin typeface="Calibri" panose="020F0502020204030204" pitchFamily="34" charset="0"/>
                        </a:rPr>
                        <a:t>现场数字化</a:t>
                      </a:r>
                    </a:p>
                  </a:txBody>
                  <a:tcPr anchor="ctr"/>
                </a:tc>
                <a:tc>
                  <a:txBody>
                    <a:bodyPr/>
                    <a:lstStyle/>
                    <a:p>
                      <a:pPr algn="l" fontAlgn="ctr"/>
                      <a:r>
                        <a:rPr lang="zh-CN" altLang="en-US" sz="1200" b="0" i="0" dirty="0">
                          <a:effectLst/>
                          <a:latin typeface="Calibri" panose="020F0502020204030204" pitchFamily="34" charset="0"/>
                        </a:rPr>
                        <a:t>项目回访与迭代培训</a:t>
                      </a:r>
                    </a:p>
                  </a:txBody>
                  <a:tcPr anchor="ctr"/>
                </a:tc>
                <a:tc>
                  <a:txBody>
                    <a:bodyPr/>
                    <a:lstStyle/>
                    <a:p>
                      <a:pPr algn="l" fontAlgn="ctr"/>
                      <a:r>
                        <a:rPr lang="zh-CN" altLang="en-US" sz="1200" b="0" i="0" dirty="0">
                          <a:effectLst/>
                          <a:latin typeface="Calibri" panose="020F0502020204030204" pitchFamily="34" charset="0"/>
                        </a:rPr>
                        <a:t>陈其达</a:t>
                      </a:r>
                    </a:p>
                  </a:txBody>
                  <a:tcPr anchor="ctr"/>
                </a:tc>
                <a:tc>
                  <a:txBody>
                    <a:bodyPr/>
                    <a:lstStyle/>
                    <a:p>
                      <a:pPr algn="l" fontAlgn="ctr"/>
                      <a:r>
                        <a:rPr lang="en-US" altLang="zh-CN" sz="1200" b="0" i="0" dirty="0" smtClean="0">
                          <a:effectLst/>
                          <a:latin typeface="Calibri" panose="020F0502020204030204" pitchFamily="34" charset="0"/>
                        </a:rPr>
                        <a:t>6/15</a:t>
                      </a:r>
                      <a:endParaRPr lang="en-US" altLang="zh-CN" sz="1200" b="0" i="0" dirty="0">
                        <a:effectLst/>
                        <a:latin typeface="Calibri" panose="020F0502020204030204" pitchFamily="34" charset="0"/>
                      </a:endParaRPr>
                    </a:p>
                  </a:txBody>
                  <a:tcPr anchor="ctr"/>
                </a:tc>
                <a:tc>
                  <a:txBody>
                    <a:bodyPr/>
                    <a:lstStyle/>
                    <a:p>
                      <a:pPr algn="l" fontAlgn="ctr"/>
                      <a:r>
                        <a:rPr lang="en-US" altLang="zh-CN" sz="1200" b="0" i="0" dirty="0" smtClean="0">
                          <a:effectLst/>
                          <a:latin typeface="Calibri" panose="020F0502020204030204" pitchFamily="34" charset="0"/>
                        </a:rPr>
                        <a:t>6/22</a:t>
                      </a:r>
                      <a:endParaRPr lang="en-US" altLang="zh-CN" sz="1200" b="0" i="0" dirty="0">
                        <a:effectLst/>
                        <a:latin typeface="Calibri" panose="020F0502020204030204" pitchFamily="34" charset="0"/>
                      </a:endParaRPr>
                    </a:p>
                  </a:txBody>
                  <a:tcPr anchor="ctr"/>
                </a:tc>
                <a:tc>
                  <a:txBody>
                    <a:bodyPr/>
                    <a:lstStyle/>
                    <a:p>
                      <a:pPr algn="ctr" fontAlgn="ctr"/>
                      <a:r>
                        <a:rPr lang="en-US" altLang="zh-CN" sz="1200" b="0" i="0" dirty="0">
                          <a:effectLst/>
                          <a:latin typeface="Calibri" panose="020F0502020204030204" pitchFamily="34" charset="0"/>
                        </a:rPr>
                        <a:t>1</a:t>
                      </a:r>
                    </a:p>
                  </a:txBody>
                  <a:tcPr anchor="ctr"/>
                </a:tc>
                <a:tc>
                  <a:txBody>
                    <a:bodyPr/>
                    <a:lstStyle/>
                    <a:p>
                      <a:pPr algn="ctr" fontAlgn="ctr"/>
                      <a:r>
                        <a:rPr lang="en-US" altLang="zh-CN" sz="1200" b="0" i="0" dirty="0">
                          <a:effectLst/>
                          <a:latin typeface="Calibri" panose="020F0502020204030204" pitchFamily="34" charset="0"/>
                        </a:rPr>
                        <a:t>7</a:t>
                      </a:r>
                    </a:p>
                  </a:txBody>
                  <a:tcPr anchor="ctr"/>
                </a:tc>
                <a:tc>
                  <a:txBody>
                    <a:bodyPr/>
                    <a:lstStyle/>
                    <a:p>
                      <a:pPr algn="ctr" fontAlgn="ctr"/>
                      <a:r>
                        <a:rPr lang="en-US" altLang="zh-CN" sz="1200" b="0" i="0" dirty="0">
                          <a:effectLst/>
                          <a:latin typeface="Calibri" panose="020F0502020204030204" pitchFamily="34" charset="0"/>
                        </a:rPr>
                        <a:t>7</a:t>
                      </a:r>
                    </a:p>
                  </a:txBody>
                  <a:tcPr anchor="ctr"/>
                </a:tc>
                <a:tc>
                  <a:txBody>
                    <a:bodyPr/>
                    <a:lstStyle/>
                    <a:p>
                      <a:pPr algn="l" fontAlgn="ctr"/>
                      <a:endParaRPr lang="zh-CN" altLang="en-US" sz="1200" b="0" i="0" dirty="0">
                        <a:effectLst/>
                        <a:latin typeface="Calibri" panose="020F0502020204030204" pitchFamily="34" charset="0"/>
                      </a:endParaRPr>
                    </a:p>
                  </a:txBody>
                  <a:tcPr marL="69220" marR="69220" marT="34610" marB="34610" anchor="ctr"/>
                </a:tc>
                <a:extLst>
                  <a:ext uri="{0D108BD9-81ED-4DB2-BD59-A6C34878D82A}">
                    <a16:rowId xmlns:a16="http://schemas.microsoft.com/office/drawing/2014/main" val="3859334746"/>
                  </a:ext>
                </a:extLst>
              </a:tr>
              <a:tr h="695961">
                <a:tc>
                  <a:txBody>
                    <a:bodyPr/>
                    <a:lstStyle/>
                    <a:p>
                      <a:pPr algn="ctr" fontAlgn="ctr"/>
                      <a:r>
                        <a:rPr lang="en-US" altLang="zh-CN" sz="1200" b="0" i="0" dirty="0" smtClean="0">
                          <a:effectLst/>
                          <a:latin typeface="Calibri" panose="020F0502020204030204" pitchFamily="34" charset="0"/>
                        </a:rPr>
                        <a:t>6</a:t>
                      </a:r>
                      <a:endParaRPr lang="en-US" altLang="zh-CN" sz="1200" b="0" i="0" dirty="0">
                        <a:effectLst/>
                        <a:latin typeface="Calibri" panose="020F0502020204030204" pitchFamily="34" charset="0"/>
                      </a:endParaRPr>
                    </a:p>
                  </a:txBody>
                  <a:tcPr marL="69220" marR="69220" marT="34610" marB="34610" anchor="ctr"/>
                </a:tc>
                <a:tc vMerge="1">
                  <a:txBody>
                    <a:bodyPr/>
                    <a:lstStyle/>
                    <a:p>
                      <a:pPr algn="ctr" fontAlgn="ctr" latinLnBrk="0"/>
                      <a:endParaRPr lang="zh-CN" altLang="en-US" sz="1100" b="0" i="0" dirty="0">
                        <a:effectLst/>
                        <a:latin typeface="Calibri" panose="020F0502020204030204" pitchFamily="34" charset="0"/>
                      </a:endParaRPr>
                    </a:p>
                  </a:txBody>
                  <a:tcPr marL="69220" marR="69220" marT="34610" marB="34610" anchor="ctr"/>
                </a:tc>
                <a:tc>
                  <a:txBody>
                    <a:bodyPr/>
                    <a:lstStyle/>
                    <a:p>
                      <a:pPr algn="l" fontAlgn="ctr"/>
                      <a:r>
                        <a:rPr lang="zh-CN" altLang="en-US" sz="1200" b="0" i="0" dirty="0">
                          <a:effectLst/>
                          <a:latin typeface="Calibri" panose="020F0502020204030204" pitchFamily="34" charset="0"/>
                        </a:rPr>
                        <a:t>一卡通系统混凝土项目推广</a:t>
                      </a:r>
                    </a:p>
                  </a:txBody>
                  <a:tcPr anchor="ctr"/>
                </a:tc>
                <a:tc>
                  <a:txBody>
                    <a:bodyPr/>
                    <a:lstStyle/>
                    <a:p>
                      <a:pPr algn="l" fontAlgn="ctr"/>
                      <a:r>
                        <a:rPr lang="zh-CN" altLang="en-US" sz="1200" b="0" i="0">
                          <a:effectLst/>
                          <a:latin typeface="Calibri" panose="020F0502020204030204" pitchFamily="34" charset="0"/>
                        </a:rPr>
                        <a:t>广东两家基地上线切换</a:t>
                      </a:r>
                    </a:p>
                  </a:txBody>
                  <a:tcPr anchor="ctr"/>
                </a:tc>
                <a:tc>
                  <a:txBody>
                    <a:bodyPr/>
                    <a:lstStyle/>
                    <a:p>
                      <a:pPr algn="l" fontAlgn="ctr"/>
                      <a:r>
                        <a:rPr lang="zh-CN" altLang="en-US" sz="1200" b="0" i="0" dirty="0">
                          <a:effectLst/>
                          <a:latin typeface="Calibri" panose="020F0502020204030204" pitchFamily="34" charset="0"/>
                        </a:rPr>
                        <a:t>廖武燊</a:t>
                      </a:r>
                    </a:p>
                  </a:txBody>
                  <a:tcPr anchor="ctr"/>
                </a:tc>
                <a:tc>
                  <a:txBody>
                    <a:bodyPr/>
                    <a:lstStyle/>
                    <a:p>
                      <a:pPr algn="l" fontAlgn="ctr"/>
                      <a:r>
                        <a:rPr lang="en-US" altLang="zh-CN" sz="1200" b="0" i="0" dirty="0" smtClean="0">
                          <a:effectLst/>
                          <a:latin typeface="Calibri" panose="020F0502020204030204" pitchFamily="34" charset="0"/>
                        </a:rPr>
                        <a:t>6/13</a:t>
                      </a:r>
                      <a:endParaRPr lang="en-US" altLang="zh-CN" sz="1200" b="0" i="0" dirty="0">
                        <a:effectLst/>
                        <a:latin typeface="Calibri" panose="020F0502020204030204" pitchFamily="34" charset="0"/>
                      </a:endParaRPr>
                    </a:p>
                  </a:txBody>
                  <a:tcPr anchor="ctr"/>
                </a:tc>
                <a:tc>
                  <a:txBody>
                    <a:bodyPr/>
                    <a:lstStyle/>
                    <a:p>
                      <a:pPr algn="l" fontAlgn="ctr"/>
                      <a:r>
                        <a:rPr lang="en-US" altLang="zh-CN" sz="1200" b="0" i="0" dirty="0" smtClean="0">
                          <a:effectLst/>
                          <a:latin typeface="Calibri" panose="020F0502020204030204" pitchFamily="34" charset="0"/>
                        </a:rPr>
                        <a:t>6/19</a:t>
                      </a:r>
                      <a:endParaRPr lang="en-US" altLang="zh-CN" sz="1200" b="0" i="0" dirty="0">
                        <a:effectLst/>
                        <a:latin typeface="Calibri" panose="020F0502020204030204" pitchFamily="34" charset="0"/>
                      </a:endParaRPr>
                    </a:p>
                  </a:txBody>
                  <a:tcPr anchor="ctr"/>
                </a:tc>
                <a:tc>
                  <a:txBody>
                    <a:bodyPr/>
                    <a:lstStyle/>
                    <a:p>
                      <a:pPr algn="ctr" fontAlgn="ctr"/>
                      <a:r>
                        <a:rPr lang="en-US" altLang="zh-CN" sz="1200" b="0" i="0" dirty="0">
                          <a:effectLst/>
                          <a:latin typeface="Calibri" panose="020F0502020204030204" pitchFamily="34" charset="0"/>
                        </a:rPr>
                        <a:t>1</a:t>
                      </a:r>
                    </a:p>
                  </a:txBody>
                  <a:tcPr anchor="ctr"/>
                </a:tc>
                <a:tc>
                  <a:txBody>
                    <a:bodyPr/>
                    <a:lstStyle/>
                    <a:p>
                      <a:pPr algn="ctr" fontAlgn="ctr"/>
                      <a:r>
                        <a:rPr lang="en-US" altLang="zh-CN" sz="1200" b="0" i="0" dirty="0">
                          <a:effectLst/>
                          <a:latin typeface="Calibri" panose="020F0502020204030204" pitchFamily="34" charset="0"/>
                        </a:rPr>
                        <a:t>5</a:t>
                      </a:r>
                    </a:p>
                  </a:txBody>
                  <a:tcPr anchor="ctr"/>
                </a:tc>
                <a:tc>
                  <a:txBody>
                    <a:bodyPr/>
                    <a:lstStyle/>
                    <a:p>
                      <a:pPr algn="ctr" fontAlgn="ctr"/>
                      <a:r>
                        <a:rPr lang="en-US" altLang="zh-CN" sz="1200" b="0" i="0" dirty="0">
                          <a:effectLst/>
                          <a:latin typeface="Calibri" panose="020F0502020204030204" pitchFamily="34" charset="0"/>
                        </a:rPr>
                        <a:t>5</a:t>
                      </a:r>
                    </a:p>
                  </a:txBody>
                  <a:tcPr anchor="ctr"/>
                </a:tc>
                <a:tc>
                  <a:txBody>
                    <a:bodyPr/>
                    <a:lstStyle/>
                    <a:p>
                      <a:pPr algn="l" fontAlgn="ctr"/>
                      <a:r>
                        <a:rPr lang="zh-CN" altLang="en-US" sz="1200" b="0" i="0" dirty="0">
                          <a:effectLst/>
                          <a:latin typeface="Calibri" panose="020F0502020204030204" pitchFamily="34" charset="0"/>
                        </a:rPr>
                        <a:t>江门</a:t>
                      </a:r>
                      <a:r>
                        <a:rPr lang="en-US" altLang="zh-CN" sz="1200" b="0" i="0" dirty="0">
                          <a:effectLst/>
                          <a:latin typeface="Calibri" panose="020F0502020204030204" pitchFamily="34" charset="0"/>
                        </a:rPr>
                        <a:t>2</a:t>
                      </a:r>
                      <a:r>
                        <a:rPr lang="zh-CN" altLang="en-US" sz="1200" b="0" i="0" dirty="0">
                          <a:effectLst/>
                          <a:latin typeface="Calibri" panose="020F0502020204030204" pitchFamily="34" charset="0"/>
                        </a:rPr>
                        <a:t>天（江门一司四站，看其他站点情况），鼎湖</a:t>
                      </a:r>
                      <a:r>
                        <a:rPr lang="en-US" altLang="zh-CN" sz="1200" b="0" i="0" dirty="0">
                          <a:effectLst/>
                          <a:latin typeface="Calibri" panose="020F0502020204030204" pitchFamily="34" charset="0"/>
                        </a:rPr>
                        <a:t>2</a:t>
                      </a:r>
                      <a:r>
                        <a:rPr lang="zh-CN" altLang="en-US" sz="1200" b="0" i="0" dirty="0">
                          <a:effectLst/>
                          <a:latin typeface="Calibri" panose="020F0502020204030204" pitchFamily="34" charset="0"/>
                        </a:rPr>
                        <a:t>天</a:t>
                      </a:r>
                    </a:p>
                  </a:txBody>
                  <a:tcPr anchor="ctr"/>
                </a:tc>
                <a:extLst>
                  <a:ext uri="{0D108BD9-81ED-4DB2-BD59-A6C34878D82A}">
                    <a16:rowId xmlns:a16="http://schemas.microsoft.com/office/drawing/2014/main" val="3371341092"/>
                  </a:ext>
                </a:extLst>
              </a:tr>
              <a:tr h="464186">
                <a:tc gridSpan="7">
                  <a:txBody>
                    <a:bodyPr/>
                    <a:lstStyle/>
                    <a:p>
                      <a:pPr algn="r" fontAlgn="ctr" latinLnBrk="0"/>
                      <a:r>
                        <a:rPr lang="zh-CN" altLang="en-US" sz="1200" dirty="0">
                          <a:effectLst/>
                        </a:rPr>
                        <a:t>资源投入合计</a:t>
                      </a:r>
                      <a:endParaRPr lang="zh-CN" altLang="en-US" sz="1200" b="0" i="0" dirty="0">
                        <a:effectLst/>
                        <a:latin typeface="Calibri" panose="020F0502020204030204" pitchFamily="34" charset="0"/>
                      </a:endParaRPr>
                    </a:p>
                  </a:txBody>
                  <a:tcPr marL="69220" marR="69220" marT="34610" marB="3461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latinLnBrk="0"/>
                      <a:r>
                        <a:rPr lang="en-US" altLang="zh-CN" sz="1200" dirty="0" smtClean="0">
                          <a:effectLst/>
                        </a:rPr>
                        <a:t>8</a:t>
                      </a:r>
                      <a:endParaRPr lang="en-US" altLang="zh-CN" sz="1200" b="0" i="0" dirty="0">
                        <a:effectLst/>
                        <a:latin typeface="Calibri" panose="020F0502020204030204" pitchFamily="34" charset="0"/>
                      </a:endParaRPr>
                    </a:p>
                  </a:txBody>
                  <a:tcPr marL="69220" marR="69220" marT="34610" marB="34610" anchor="ctr"/>
                </a:tc>
                <a:tc>
                  <a:txBody>
                    <a:bodyPr/>
                    <a:lstStyle/>
                    <a:p>
                      <a:pPr algn="ctr" fontAlgn="ctr" latinLnBrk="0"/>
                      <a:endParaRPr lang="zh-CN" altLang="en-US" sz="1200" b="0" i="0">
                        <a:effectLst/>
                        <a:latin typeface="Calibri" panose="020F0502020204030204" pitchFamily="34" charset="0"/>
                      </a:endParaRPr>
                    </a:p>
                  </a:txBody>
                  <a:tcPr marL="69220" marR="69220" marT="34610" marB="34610" anchor="ctr"/>
                </a:tc>
                <a:tc>
                  <a:txBody>
                    <a:bodyPr/>
                    <a:lstStyle/>
                    <a:p>
                      <a:pPr algn="ctr" fontAlgn="ctr" latinLnBrk="0"/>
                      <a:r>
                        <a:rPr lang="en-US" altLang="zh-CN" sz="1200" dirty="0" smtClean="0">
                          <a:effectLst/>
                        </a:rPr>
                        <a:t>79</a:t>
                      </a:r>
                      <a:endParaRPr lang="en-US" altLang="zh-CN" sz="1200" b="0" i="0" dirty="0">
                        <a:effectLst/>
                        <a:latin typeface="Calibri" panose="020F0502020204030204" pitchFamily="34" charset="0"/>
                      </a:endParaRPr>
                    </a:p>
                  </a:txBody>
                  <a:tcPr marL="69220" marR="69220" marT="34610" marB="34610" anchor="ctr"/>
                </a:tc>
                <a:tc>
                  <a:txBody>
                    <a:bodyPr/>
                    <a:lstStyle/>
                    <a:p>
                      <a:pPr fontAlgn="ctr" latinLnBrk="0"/>
                      <a:endParaRPr lang="zh-CN" altLang="en-US" sz="1200" b="0" i="0" dirty="0">
                        <a:effectLst/>
                        <a:latin typeface="Calibri" panose="020F0502020204030204" pitchFamily="34" charset="0"/>
                      </a:endParaRPr>
                    </a:p>
                  </a:txBody>
                  <a:tcPr marL="69220" marR="69220" marT="34610" marB="34610" anchor="ctr"/>
                </a:tc>
                <a:extLst>
                  <a:ext uri="{0D108BD9-81ED-4DB2-BD59-A6C34878D82A}">
                    <a16:rowId xmlns:a16="http://schemas.microsoft.com/office/drawing/2014/main" val="2858351160"/>
                  </a:ext>
                </a:extLst>
              </a:tr>
            </a:tbl>
          </a:graphicData>
        </a:graphic>
      </p:graphicFrame>
      <p:graphicFrame>
        <p:nvGraphicFramePr>
          <p:cNvPr id="6" name="内容占位符 3"/>
          <p:cNvGraphicFramePr>
            <a:graphicFrameLocks/>
          </p:cNvGraphicFramePr>
          <p:nvPr>
            <p:extLst>
              <p:ext uri="{D42A27DB-BD31-4B8C-83A1-F6EECF244321}">
                <p14:modId xmlns:p14="http://schemas.microsoft.com/office/powerpoint/2010/main" val="3069845807"/>
              </p:ext>
            </p:extLst>
          </p:nvPr>
        </p:nvGraphicFramePr>
        <p:xfrm>
          <a:off x="-3" y="-1"/>
          <a:ext cx="12192003" cy="26379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78280883"/>
                    </a:ext>
                  </a:extLst>
                </a:gridCol>
                <a:gridCol w="1111445">
                  <a:extLst>
                    <a:ext uri="{9D8B030D-6E8A-4147-A177-3AD203B41FA5}">
                      <a16:colId xmlns:a16="http://schemas.microsoft.com/office/drawing/2014/main" val="3909982801"/>
                    </a:ext>
                  </a:extLst>
                </a:gridCol>
                <a:gridCol w="942109">
                  <a:extLst>
                    <a:ext uri="{9D8B030D-6E8A-4147-A177-3AD203B41FA5}">
                      <a16:colId xmlns:a16="http://schemas.microsoft.com/office/drawing/2014/main" val="347916799"/>
                    </a:ext>
                  </a:extLst>
                </a:gridCol>
                <a:gridCol w="858982">
                  <a:extLst>
                    <a:ext uri="{9D8B030D-6E8A-4147-A177-3AD203B41FA5}">
                      <a16:colId xmlns:a16="http://schemas.microsoft.com/office/drawing/2014/main" val="3776238161"/>
                    </a:ext>
                  </a:extLst>
                </a:gridCol>
                <a:gridCol w="2506132">
                  <a:extLst>
                    <a:ext uri="{9D8B030D-6E8A-4147-A177-3AD203B41FA5}">
                      <a16:colId xmlns:a16="http://schemas.microsoft.com/office/drawing/2014/main" val="4067383585"/>
                    </a:ext>
                  </a:extLst>
                </a:gridCol>
                <a:gridCol w="1354667">
                  <a:extLst>
                    <a:ext uri="{9D8B030D-6E8A-4147-A177-3AD203B41FA5}">
                      <a16:colId xmlns:a16="http://schemas.microsoft.com/office/drawing/2014/main" val="3460875559"/>
                    </a:ext>
                  </a:extLst>
                </a:gridCol>
                <a:gridCol w="1354667">
                  <a:extLst>
                    <a:ext uri="{9D8B030D-6E8A-4147-A177-3AD203B41FA5}">
                      <a16:colId xmlns:a16="http://schemas.microsoft.com/office/drawing/2014/main" val="3453932771"/>
                    </a:ext>
                  </a:extLst>
                </a:gridCol>
                <a:gridCol w="1354667">
                  <a:extLst>
                    <a:ext uri="{9D8B030D-6E8A-4147-A177-3AD203B41FA5}">
                      <a16:colId xmlns:a16="http://schemas.microsoft.com/office/drawing/2014/main" val="198927357"/>
                    </a:ext>
                  </a:extLst>
                </a:gridCol>
                <a:gridCol w="1354667">
                  <a:extLst>
                    <a:ext uri="{9D8B030D-6E8A-4147-A177-3AD203B41FA5}">
                      <a16:colId xmlns:a16="http://schemas.microsoft.com/office/drawing/2014/main" val="658219652"/>
                    </a:ext>
                  </a:extLst>
                </a:gridCol>
              </a:tblGrid>
              <a:tr h="263796">
                <a:tc>
                  <a:txBody>
                    <a:bodyPr/>
                    <a:lstStyle/>
                    <a:p>
                      <a:pPr algn="ctr"/>
                      <a:r>
                        <a:rPr lang="zh-CN" altLang="en-US" sz="1200" dirty="0" smtClean="0">
                          <a:latin typeface="微软雅黑" panose="020B0503020204020204" pitchFamily="34" charset="-122"/>
                          <a:ea typeface="微软雅黑" panose="020B0503020204020204" pitchFamily="34" charset="-122"/>
                        </a:rPr>
                        <a:t>月度管理事项</a:t>
                      </a:r>
                      <a:endParaRPr lang="zh-CN" altLang="en-US" sz="1200" dirty="0">
                        <a:latin typeface="微软雅黑" panose="020B0503020204020204" pitchFamily="34" charset="-122"/>
                        <a:ea typeface="微软雅黑" panose="020B0503020204020204" pitchFamily="3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下月计划概览</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重要事项</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差旅事项</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l"/>
                      <a:r>
                        <a:rPr lang="en-US" altLang="zh-CN"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b="0" kern="1200" baseline="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付款事项</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538824"/>
                  </a:ext>
                </a:extLst>
              </a:tr>
            </a:tbl>
          </a:graphicData>
        </a:graphic>
      </p:graphicFrame>
    </p:spTree>
    <p:extLst>
      <p:ext uri="{BB962C8B-B14F-4D97-AF65-F5344CB8AC3E}">
        <p14:creationId xmlns:p14="http://schemas.microsoft.com/office/powerpoint/2010/main" val="1795835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1" name="标题 2"/>
          <p:cNvSpPr>
            <a:spLocks noGrp="1"/>
          </p:cNvSpPr>
          <p:nvPr>
            <p:ph type="title"/>
          </p:nvPr>
        </p:nvSpPr>
        <p:spPr/>
        <p:txBody>
          <a:bodyPr vert="horz" lIns="121822" tIns="60908" rIns="121822" bIns="60908" rtlCol="0" anchor="ctr">
            <a:normAutofit/>
          </a:bodyPr>
          <a:lstStyle/>
          <a:p>
            <a:r>
              <a:rPr lang="zh-CN" altLang="en-US" sz="2666" dirty="0" smtClean="0">
                <a:cs typeface="+mn-ea"/>
                <a:sym typeface="+mn-lt"/>
              </a:rPr>
              <a:t>下月计划</a:t>
            </a:r>
            <a:r>
              <a:rPr lang="en-US" altLang="zh-CN" sz="2666" dirty="0" smtClean="0">
                <a:cs typeface="+mn-ea"/>
                <a:sym typeface="+mn-lt"/>
              </a:rPr>
              <a:t>-</a:t>
            </a:r>
            <a:r>
              <a:rPr lang="zh-CN" altLang="en-US" sz="2666" dirty="0" smtClean="0">
                <a:cs typeface="+mn-ea"/>
                <a:sym typeface="+mn-lt"/>
              </a:rPr>
              <a:t>付款事项</a:t>
            </a:r>
            <a:endParaRPr lang="zh-CN" altLang="en-US" sz="2666" dirty="0">
              <a:cs typeface="+mn-ea"/>
              <a:sym typeface="+mn-lt"/>
            </a:endParaRPr>
          </a:p>
        </p:txBody>
      </p:sp>
      <p:sp>
        <p:nvSpPr>
          <p:cNvPr id="5" name="矩形 4"/>
          <p:cNvSpPr/>
          <p:nvPr/>
        </p:nvSpPr>
        <p:spPr>
          <a:xfrm>
            <a:off x="320809" y="1009262"/>
            <a:ext cx="11343454" cy="487030"/>
          </a:xfrm>
          <a:prstGeom prst="rect">
            <a:avLst/>
          </a:prstGeom>
        </p:spPr>
        <p:txBody>
          <a:bodyPr vert="horz" lIns="121822" tIns="60908" rIns="121822" bIns="60908" rtlCol="0">
            <a:noAutofit/>
          </a:bodyPr>
          <a:lstStyle/>
          <a:p>
            <a:pPr marL="359716" indent="-359716" defTabSz="913256">
              <a:spcBef>
                <a:spcPts val="1000"/>
              </a:spcBef>
              <a:buClr>
                <a:srgbClr val="FF9900"/>
              </a:buClr>
              <a:buFont typeface="Wingdings" panose="05000000000000000000" pitchFamily="2" charset="2"/>
              <a:buChar char="n"/>
            </a:pPr>
            <a:r>
              <a:rPr lang="en-US" altLang="zh-CN" sz="2133" dirty="0" smtClean="0">
                <a:cs typeface="+mn-ea"/>
                <a:sym typeface="+mn-lt"/>
              </a:rPr>
              <a:t>2022</a:t>
            </a:r>
            <a:r>
              <a:rPr lang="zh-CN" altLang="en-US" sz="2133" dirty="0" smtClean="0">
                <a:cs typeface="+mn-ea"/>
                <a:sym typeface="+mn-lt"/>
              </a:rPr>
              <a:t>年</a:t>
            </a:r>
            <a:r>
              <a:rPr lang="en-US" altLang="zh-CN" sz="2133" dirty="0" smtClean="0">
                <a:cs typeface="+mn-ea"/>
                <a:sym typeface="+mn-lt"/>
              </a:rPr>
              <a:t>6</a:t>
            </a:r>
            <a:r>
              <a:rPr lang="zh-CN" altLang="en-US" sz="2133" dirty="0" smtClean="0">
                <a:cs typeface="+mn-ea"/>
                <a:sym typeface="+mn-lt"/>
              </a:rPr>
              <a:t>月</a:t>
            </a:r>
            <a:r>
              <a:rPr lang="zh-CN" altLang="en-US" sz="2133" dirty="0">
                <a:cs typeface="+mn-ea"/>
                <a:sym typeface="+mn-lt"/>
              </a:rPr>
              <a:t>待付款</a:t>
            </a:r>
            <a:r>
              <a:rPr lang="zh-CN" altLang="en-US" sz="2133" dirty="0" smtClean="0">
                <a:cs typeface="+mn-ea"/>
                <a:sym typeface="+mn-lt"/>
              </a:rPr>
              <a:t>项目</a:t>
            </a:r>
            <a:r>
              <a:rPr lang="en-US" altLang="zh-CN" sz="2133" dirty="0" smtClean="0">
                <a:solidFill>
                  <a:srgbClr val="FF0000"/>
                </a:solidFill>
                <a:cs typeface="+mn-ea"/>
                <a:sym typeface="+mn-lt"/>
              </a:rPr>
              <a:t>2</a:t>
            </a:r>
            <a:r>
              <a:rPr lang="zh-CN" altLang="en-US" sz="2133" dirty="0" smtClean="0">
                <a:cs typeface="+mn-ea"/>
                <a:sym typeface="+mn-lt"/>
              </a:rPr>
              <a:t>个</a:t>
            </a:r>
            <a:r>
              <a:rPr lang="zh-CN" altLang="en-US" sz="2133" dirty="0">
                <a:cs typeface="+mn-ea"/>
                <a:sym typeface="+mn-lt"/>
              </a:rPr>
              <a:t>，付款总</a:t>
            </a:r>
            <a:r>
              <a:rPr lang="zh-CN" altLang="en-US" sz="2133" dirty="0" smtClean="0">
                <a:cs typeface="+mn-ea"/>
                <a:sym typeface="+mn-lt"/>
              </a:rPr>
              <a:t>金额</a:t>
            </a:r>
            <a:r>
              <a:rPr lang="en-US" altLang="zh-CN" sz="2133" dirty="0" smtClean="0">
                <a:solidFill>
                  <a:srgbClr val="FF0000"/>
                </a:solidFill>
                <a:cs typeface="+mn-ea"/>
                <a:sym typeface="+mn-lt"/>
              </a:rPr>
              <a:t>56.136</a:t>
            </a:r>
            <a:r>
              <a:rPr lang="zh-CN" altLang="en-US" sz="2133" dirty="0" smtClean="0">
                <a:cs typeface="+mn-ea"/>
                <a:sym typeface="+mn-lt"/>
              </a:rPr>
              <a:t>万</a:t>
            </a:r>
            <a:r>
              <a:rPr lang="zh-CN" altLang="en-US" sz="2133" dirty="0">
                <a:cs typeface="+mn-ea"/>
                <a:sym typeface="+mn-lt"/>
              </a:rPr>
              <a:t>元，详细信息如下 </a:t>
            </a:r>
            <a:r>
              <a:rPr lang="zh-CN" altLang="en-US" sz="2133" dirty="0">
                <a:latin typeface="华文楷体" panose="02010600040101010101" pitchFamily="2" charset="-122"/>
                <a:ea typeface="华文楷体" panose="02010600040101010101" pitchFamily="2" charset="-122"/>
                <a:sym typeface="微软雅黑" panose="020B0503020204020204" charset="-122"/>
              </a:rPr>
              <a:t>：</a:t>
            </a:r>
            <a:endParaRPr lang="en-US" altLang="zh-CN" sz="2133" dirty="0">
              <a:latin typeface="华文楷体" panose="02010600040101010101" pitchFamily="2" charset="-122"/>
              <a:ea typeface="华文楷体" panose="02010600040101010101" pitchFamily="2" charset="-122"/>
              <a:sym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1647778220"/>
              </p:ext>
            </p:extLst>
          </p:nvPr>
        </p:nvGraphicFramePr>
        <p:xfrm>
          <a:off x="446964" y="1502391"/>
          <a:ext cx="11312685" cy="4660884"/>
        </p:xfrm>
        <a:graphic>
          <a:graphicData uri="http://schemas.openxmlformats.org/drawingml/2006/table">
            <a:tbl>
              <a:tblPr firstRow="1" bandRow="1">
                <a:tableStyleId>{5C22544A-7EE6-4342-B048-85BDC9FD1C3A}</a:tableStyleId>
              </a:tblPr>
              <a:tblGrid>
                <a:gridCol w="540821">
                  <a:extLst>
                    <a:ext uri="{9D8B030D-6E8A-4147-A177-3AD203B41FA5}">
                      <a16:colId xmlns:a16="http://schemas.microsoft.com/office/drawing/2014/main" val="2036607361"/>
                    </a:ext>
                  </a:extLst>
                </a:gridCol>
                <a:gridCol w="897125">
                  <a:extLst>
                    <a:ext uri="{9D8B030D-6E8A-4147-A177-3AD203B41FA5}">
                      <a16:colId xmlns:a16="http://schemas.microsoft.com/office/drawing/2014/main" val="2458190632"/>
                    </a:ext>
                  </a:extLst>
                </a:gridCol>
                <a:gridCol w="1164354">
                  <a:extLst>
                    <a:ext uri="{9D8B030D-6E8A-4147-A177-3AD203B41FA5}">
                      <a16:colId xmlns:a16="http://schemas.microsoft.com/office/drawing/2014/main" val="2600950124"/>
                    </a:ext>
                  </a:extLst>
                </a:gridCol>
                <a:gridCol w="648984">
                  <a:extLst>
                    <a:ext uri="{9D8B030D-6E8A-4147-A177-3AD203B41FA5}">
                      <a16:colId xmlns:a16="http://schemas.microsoft.com/office/drawing/2014/main" val="2566456333"/>
                    </a:ext>
                  </a:extLst>
                </a:gridCol>
                <a:gridCol w="846225">
                  <a:extLst>
                    <a:ext uri="{9D8B030D-6E8A-4147-A177-3AD203B41FA5}">
                      <a16:colId xmlns:a16="http://schemas.microsoft.com/office/drawing/2014/main" val="3702985646"/>
                    </a:ext>
                  </a:extLst>
                </a:gridCol>
                <a:gridCol w="1117418">
                  <a:extLst>
                    <a:ext uri="{9D8B030D-6E8A-4147-A177-3AD203B41FA5}">
                      <a16:colId xmlns:a16="http://schemas.microsoft.com/office/drawing/2014/main" val="84815089"/>
                    </a:ext>
                  </a:extLst>
                </a:gridCol>
                <a:gridCol w="942109">
                  <a:extLst>
                    <a:ext uri="{9D8B030D-6E8A-4147-A177-3AD203B41FA5}">
                      <a16:colId xmlns:a16="http://schemas.microsoft.com/office/drawing/2014/main" val="439656463"/>
                    </a:ext>
                  </a:extLst>
                </a:gridCol>
                <a:gridCol w="1904367">
                  <a:extLst>
                    <a:ext uri="{9D8B030D-6E8A-4147-A177-3AD203B41FA5}">
                      <a16:colId xmlns:a16="http://schemas.microsoft.com/office/drawing/2014/main" val="92118152"/>
                    </a:ext>
                  </a:extLst>
                </a:gridCol>
                <a:gridCol w="808048">
                  <a:extLst>
                    <a:ext uri="{9D8B030D-6E8A-4147-A177-3AD203B41FA5}">
                      <a16:colId xmlns:a16="http://schemas.microsoft.com/office/drawing/2014/main" val="4184692653"/>
                    </a:ext>
                  </a:extLst>
                </a:gridCol>
                <a:gridCol w="1221617">
                  <a:extLst>
                    <a:ext uri="{9D8B030D-6E8A-4147-A177-3AD203B41FA5}">
                      <a16:colId xmlns:a16="http://schemas.microsoft.com/office/drawing/2014/main" val="754826150"/>
                    </a:ext>
                  </a:extLst>
                </a:gridCol>
                <a:gridCol w="1221617">
                  <a:extLst>
                    <a:ext uri="{9D8B030D-6E8A-4147-A177-3AD203B41FA5}">
                      <a16:colId xmlns:a16="http://schemas.microsoft.com/office/drawing/2014/main" val="1595789289"/>
                    </a:ext>
                  </a:extLst>
                </a:gridCol>
              </a:tblGrid>
              <a:tr h="658506">
                <a:tc>
                  <a:txBody>
                    <a:bodyPr/>
                    <a:lstStyle/>
                    <a:p>
                      <a:pPr algn="ctr" fontAlgn="ctr"/>
                      <a:r>
                        <a:rPr lang="zh-CN" altLang="en-US" sz="1600" dirty="0">
                          <a:effectLst/>
                        </a:rPr>
                        <a:t>序号</a:t>
                      </a:r>
                      <a:endParaRPr lang="zh-CN" altLang="en-US" sz="1600" b="1" i="0" dirty="0">
                        <a:effectLst/>
                        <a:latin typeface="宋体" panose="02010600030101010101" pitchFamily="2" charset="-122"/>
                        <a:ea typeface="宋体" panose="02010600030101010101" pitchFamily="2" charset="-122"/>
                      </a:endParaRPr>
                    </a:p>
                  </a:txBody>
                  <a:tcPr marL="58429" marR="58429" marT="29214" marB="29214" anchor="ctr"/>
                </a:tc>
                <a:tc>
                  <a:txBody>
                    <a:bodyPr/>
                    <a:lstStyle/>
                    <a:p>
                      <a:pPr algn="ctr" fontAlgn="ctr"/>
                      <a:r>
                        <a:rPr lang="zh-CN" altLang="en-US" sz="1600" dirty="0">
                          <a:effectLst/>
                        </a:rPr>
                        <a:t>领域</a:t>
                      </a:r>
                      <a:endParaRPr lang="zh-CN" altLang="en-US" sz="1600" b="1" i="0" dirty="0">
                        <a:effectLst/>
                        <a:latin typeface="宋体" panose="02010600030101010101" pitchFamily="2" charset="-122"/>
                        <a:ea typeface="宋体" panose="02010600030101010101" pitchFamily="2" charset="-122"/>
                      </a:endParaRPr>
                    </a:p>
                  </a:txBody>
                  <a:tcPr marL="58429" marR="58429" marT="29214" marB="29214" anchor="ctr"/>
                </a:tc>
                <a:tc>
                  <a:txBody>
                    <a:bodyPr/>
                    <a:lstStyle/>
                    <a:p>
                      <a:pPr algn="ctr" fontAlgn="ctr"/>
                      <a:r>
                        <a:rPr lang="zh-CN" altLang="en-US" sz="1600" dirty="0">
                          <a:effectLst/>
                        </a:rPr>
                        <a:t>项目</a:t>
                      </a:r>
                      <a:endParaRPr lang="zh-CN" altLang="en-US" sz="1600" b="1" i="0" dirty="0">
                        <a:effectLst/>
                        <a:latin typeface="宋体" panose="02010600030101010101" pitchFamily="2" charset="-122"/>
                        <a:ea typeface="宋体" panose="02010600030101010101" pitchFamily="2" charset="-122"/>
                      </a:endParaRPr>
                    </a:p>
                  </a:txBody>
                  <a:tcPr marL="58429" marR="58429" marT="29214" marB="29214" anchor="ctr"/>
                </a:tc>
                <a:tc>
                  <a:txBody>
                    <a:bodyPr/>
                    <a:lstStyle/>
                    <a:p>
                      <a:pPr algn="ctr" fontAlgn="ctr"/>
                      <a:r>
                        <a:rPr lang="zh-CN" altLang="en-US" sz="1600" dirty="0">
                          <a:effectLst/>
                        </a:rPr>
                        <a:t>项目经理</a:t>
                      </a:r>
                      <a:endParaRPr lang="zh-CN" altLang="en-US" sz="1600" b="1" i="0" dirty="0">
                        <a:effectLst/>
                        <a:latin typeface="宋体" panose="02010600030101010101" pitchFamily="2" charset="-122"/>
                        <a:ea typeface="宋体" panose="02010600030101010101" pitchFamily="2" charset="-122"/>
                      </a:endParaRPr>
                    </a:p>
                  </a:txBody>
                  <a:tcPr marL="58429" marR="58429" marT="29214" marB="29214" anchor="ctr"/>
                </a:tc>
                <a:tc>
                  <a:txBody>
                    <a:bodyPr/>
                    <a:lstStyle/>
                    <a:p>
                      <a:pPr algn="ctr" fontAlgn="ctr" latinLnBrk="0"/>
                      <a:r>
                        <a:rPr lang="zh-CN" altLang="en-US" sz="1600" dirty="0">
                          <a:effectLst/>
                        </a:rPr>
                        <a:t>合同起始</a:t>
                      </a:r>
                      <a:endParaRPr lang="zh-CN" altLang="en-US" sz="1600" b="1" i="0" dirty="0">
                        <a:effectLst/>
                        <a:latin typeface="宋体" panose="02010600030101010101" pitchFamily="2" charset="-122"/>
                        <a:ea typeface="宋体" panose="02010600030101010101" pitchFamily="2" charset="-122"/>
                      </a:endParaRPr>
                    </a:p>
                  </a:txBody>
                  <a:tcPr marL="58429" marR="58429" marT="29214" marB="29214" anchor="ctr"/>
                </a:tc>
                <a:tc>
                  <a:txBody>
                    <a:bodyPr/>
                    <a:lstStyle/>
                    <a:p>
                      <a:pPr algn="ctr" fontAlgn="ctr" latinLnBrk="0"/>
                      <a:r>
                        <a:rPr lang="zh-CN" altLang="en-US" sz="1600" dirty="0">
                          <a:effectLst/>
                        </a:rPr>
                        <a:t>合同终止</a:t>
                      </a:r>
                      <a:endParaRPr lang="zh-CN" altLang="en-US" sz="1600" b="1" i="0" dirty="0">
                        <a:effectLst/>
                        <a:latin typeface="宋体" panose="02010600030101010101" pitchFamily="2" charset="-122"/>
                        <a:ea typeface="宋体" panose="02010600030101010101" pitchFamily="2" charset="-122"/>
                      </a:endParaRPr>
                    </a:p>
                  </a:txBody>
                  <a:tcPr marL="58429" marR="58429" marT="29214" marB="29214" anchor="ctr"/>
                </a:tc>
                <a:tc>
                  <a:txBody>
                    <a:bodyPr/>
                    <a:lstStyle/>
                    <a:p>
                      <a:pPr algn="ctr" fontAlgn="ctr"/>
                      <a:r>
                        <a:rPr lang="zh-CN" altLang="en-US" sz="1600" dirty="0">
                          <a:effectLst/>
                        </a:rPr>
                        <a:t>合同金额</a:t>
                      </a:r>
                      <a:br>
                        <a:rPr lang="zh-CN" altLang="en-US" sz="1600" dirty="0">
                          <a:effectLst/>
                        </a:rPr>
                      </a:br>
                      <a:r>
                        <a:rPr lang="zh-CN" altLang="en-US" sz="1600" dirty="0">
                          <a:effectLst/>
                        </a:rPr>
                        <a:t>（万元）</a:t>
                      </a:r>
                      <a:endParaRPr lang="zh-CN" altLang="en-US" sz="1600" b="1" i="0" dirty="0">
                        <a:effectLst/>
                        <a:latin typeface="宋体" panose="02010600030101010101" pitchFamily="2" charset="-122"/>
                        <a:ea typeface="宋体" panose="02010600030101010101" pitchFamily="2" charset="-122"/>
                      </a:endParaRPr>
                    </a:p>
                  </a:txBody>
                  <a:tcPr marL="58429" marR="58429" marT="29214" marB="29214" anchor="ctr"/>
                </a:tc>
                <a:tc>
                  <a:txBody>
                    <a:bodyPr/>
                    <a:lstStyle/>
                    <a:p>
                      <a:pPr algn="ctr" fontAlgn="ctr"/>
                      <a:r>
                        <a:rPr lang="zh-CN" altLang="en-US" sz="1600" dirty="0">
                          <a:effectLst/>
                        </a:rPr>
                        <a:t>付款计划</a:t>
                      </a:r>
                      <a:br>
                        <a:rPr lang="zh-CN" altLang="en-US" sz="1600" dirty="0">
                          <a:effectLst/>
                        </a:rPr>
                      </a:br>
                      <a:r>
                        <a:rPr lang="zh-CN" altLang="en-US" sz="1600" dirty="0">
                          <a:effectLst/>
                        </a:rPr>
                        <a:t>（万元）</a:t>
                      </a:r>
                      <a:endParaRPr lang="zh-CN" altLang="en-US" sz="1600" b="1" i="0" dirty="0">
                        <a:effectLst/>
                        <a:latin typeface="宋体" panose="02010600030101010101" pitchFamily="2" charset="-122"/>
                        <a:ea typeface="宋体" panose="02010600030101010101" pitchFamily="2" charset="-122"/>
                      </a:endParaRPr>
                    </a:p>
                  </a:txBody>
                  <a:tcPr marL="58429" marR="58429" marT="29214" marB="29214" anchor="ctr"/>
                </a:tc>
                <a:tc>
                  <a:txBody>
                    <a:bodyPr/>
                    <a:lstStyle/>
                    <a:p>
                      <a:pPr algn="ctr" fontAlgn="ctr"/>
                      <a:r>
                        <a:rPr lang="zh-CN" altLang="en-US" sz="1600" dirty="0">
                          <a:effectLst/>
                        </a:rPr>
                        <a:t>已支付</a:t>
                      </a:r>
                      <a:br>
                        <a:rPr lang="zh-CN" altLang="en-US" sz="1600" dirty="0">
                          <a:effectLst/>
                        </a:rPr>
                      </a:br>
                      <a:r>
                        <a:rPr lang="zh-CN" altLang="en-US" sz="1600" dirty="0">
                          <a:effectLst/>
                        </a:rPr>
                        <a:t>（万元）</a:t>
                      </a:r>
                      <a:endParaRPr lang="zh-CN" altLang="en-US" sz="1600" b="1" i="0" dirty="0">
                        <a:effectLst/>
                        <a:latin typeface="宋体" panose="02010600030101010101" pitchFamily="2" charset="-122"/>
                        <a:ea typeface="宋体" panose="02010600030101010101" pitchFamily="2" charset="-122"/>
                      </a:endParaRPr>
                    </a:p>
                  </a:txBody>
                  <a:tcPr marL="58429" marR="58429" marT="29214" marB="29214" anchor="ctr"/>
                </a:tc>
                <a:tc>
                  <a:txBody>
                    <a:bodyPr/>
                    <a:lstStyle/>
                    <a:p>
                      <a:pPr algn="ctr" fontAlgn="ctr"/>
                      <a:r>
                        <a:rPr lang="zh-CN" altLang="en-US" sz="1600" dirty="0">
                          <a:effectLst/>
                        </a:rPr>
                        <a:t>当月付款计划</a:t>
                      </a:r>
                      <a:br>
                        <a:rPr lang="zh-CN" altLang="en-US" sz="1600" dirty="0">
                          <a:effectLst/>
                        </a:rPr>
                      </a:br>
                      <a:r>
                        <a:rPr lang="zh-CN" altLang="en-US" sz="1600" dirty="0">
                          <a:effectLst/>
                        </a:rPr>
                        <a:t>（万元）</a:t>
                      </a:r>
                      <a:endParaRPr lang="zh-CN" altLang="en-US" sz="1600" b="1" i="0" dirty="0">
                        <a:effectLst/>
                        <a:latin typeface="宋体" panose="02010600030101010101" pitchFamily="2" charset="-122"/>
                        <a:ea typeface="宋体" panose="02010600030101010101" pitchFamily="2" charset="-122"/>
                      </a:endParaRPr>
                    </a:p>
                  </a:txBody>
                  <a:tcPr marL="58429" marR="58429" marT="29214" marB="29214" anchor="ctr"/>
                </a:tc>
                <a:tc>
                  <a:txBody>
                    <a:bodyPr/>
                    <a:lstStyle/>
                    <a:p>
                      <a:pPr algn="ctr" fontAlgn="ctr"/>
                      <a:r>
                        <a:rPr lang="zh-CN" altLang="en-US" sz="1600" dirty="0">
                          <a:effectLst/>
                        </a:rPr>
                        <a:t>未支付</a:t>
                      </a:r>
                      <a:br>
                        <a:rPr lang="zh-CN" altLang="en-US" sz="1600" dirty="0">
                          <a:effectLst/>
                        </a:rPr>
                      </a:br>
                      <a:r>
                        <a:rPr lang="zh-CN" altLang="en-US" sz="1600" dirty="0">
                          <a:effectLst/>
                        </a:rPr>
                        <a:t>（万元）</a:t>
                      </a:r>
                      <a:endParaRPr lang="zh-CN" altLang="en-US" sz="1600" b="1" i="0" dirty="0">
                        <a:effectLst/>
                        <a:latin typeface="宋体" panose="02010600030101010101" pitchFamily="2" charset="-122"/>
                        <a:ea typeface="宋体" panose="02010600030101010101" pitchFamily="2" charset="-122"/>
                      </a:endParaRPr>
                    </a:p>
                  </a:txBody>
                  <a:tcPr marL="58429" marR="58429" marT="29214" marB="29214" anchor="ctr"/>
                </a:tc>
                <a:extLst>
                  <a:ext uri="{0D108BD9-81ED-4DB2-BD59-A6C34878D82A}">
                    <a16:rowId xmlns:a16="http://schemas.microsoft.com/office/drawing/2014/main" val="2134151328"/>
                  </a:ext>
                </a:extLst>
              </a:tr>
              <a:tr h="1269601">
                <a:tc>
                  <a:txBody>
                    <a:bodyPr/>
                    <a:lstStyle/>
                    <a:p>
                      <a:pPr algn="ctr" fontAlgn="ctr" latinLnBrk="0"/>
                      <a:r>
                        <a:rPr lang="en-US" altLang="zh-CN" sz="1400" dirty="0" smtClean="0">
                          <a:effectLst/>
                        </a:rPr>
                        <a:t>1</a:t>
                      </a:r>
                      <a:endParaRPr lang="en-US" altLang="zh-CN" sz="1400" b="0" i="0" dirty="0">
                        <a:effectLst/>
                        <a:latin typeface="仿宋_GB2312" panose="02010609030101010101" pitchFamily="49" charset="-122"/>
                        <a:ea typeface="仿宋_GB2312" panose="02010609030101010101" pitchFamily="49" charset="-122"/>
                      </a:endParaRPr>
                    </a:p>
                  </a:txBody>
                  <a:tcPr marL="58429" marR="58429" marT="29214" marB="29214" anchor="ctr"/>
                </a:tc>
                <a:tc>
                  <a:txBody>
                    <a:bodyPr/>
                    <a:lstStyle/>
                    <a:p>
                      <a:pPr algn="ctr" fontAlgn="ctr" latinLnBrk="0"/>
                      <a:r>
                        <a:rPr lang="zh-CN" altLang="en-US" sz="1400" dirty="0">
                          <a:effectLst/>
                        </a:rPr>
                        <a:t>销售物流</a:t>
                      </a:r>
                      <a:endParaRPr lang="zh-CN" altLang="en-US" sz="1400" b="0" i="0" dirty="0">
                        <a:effectLst/>
                        <a:latin typeface="Calibri" panose="020F0502020204030204" pitchFamily="34" charset="0"/>
                      </a:endParaRPr>
                    </a:p>
                  </a:txBody>
                  <a:tcPr marL="58429" marR="58429" marT="29214" marB="29214" anchor="ctr"/>
                </a:tc>
                <a:tc>
                  <a:txBody>
                    <a:bodyPr/>
                    <a:lstStyle/>
                    <a:p>
                      <a:pPr marL="0" algn="ctr" defTabSz="913646" rtl="0" eaLnBrk="1" fontAlgn="ctr" latinLnBrk="0" hangingPunct="1"/>
                      <a:r>
                        <a:rPr lang="zh-CN" altLang="en-US" sz="1400" kern="1200" dirty="0">
                          <a:solidFill>
                            <a:schemeClr val="dk1"/>
                          </a:solidFill>
                          <a:effectLst/>
                          <a:latin typeface="+mn-lt"/>
                          <a:ea typeface="+mn-ea"/>
                          <a:cs typeface="+mn-cs"/>
                        </a:rPr>
                        <a:t>现场数字化管理创新项目</a:t>
                      </a:r>
                    </a:p>
                  </a:txBody>
                  <a:tcPr anchor="ctr"/>
                </a:tc>
                <a:tc>
                  <a:txBody>
                    <a:bodyPr/>
                    <a:lstStyle/>
                    <a:p>
                      <a:pPr marL="0" algn="ctr" defTabSz="913646" rtl="0" eaLnBrk="1" fontAlgn="ctr" latinLnBrk="0" hangingPunct="1"/>
                      <a:r>
                        <a:rPr lang="zh-CN" altLang="en-US" sz="1400" kern="1200" dirty="0">
                          <a:solidFill>
                            <a:schemeClr val="dk1"/>
                          </a:solidFill>
                          <a:effectLst/>
                          <a:latin typeface="+mn-lt"/>
                          <a:ea typeface="+mn-ea"/>
                          <a:cs typeface="+mn-cs"/>
                        </a:rPr>
                        <a:t>陈其达</a:t>
                      </a:r>
                    </a:p>
                  </a:txBody>
                  <a:tcPr anchor="ctr"/>
                </a:tc>
                <a:tc>
                  <a:txBody>
                    <a:bodyPr/>
                    <a:lstStyle/>
                    <a:p>
                      <a:pPr marL="0" algn="ctr" defTabSz="913646" rtl="0" eaLnBrk="1" fontAlgn="ctr" latinLnBrk="0" hangingPunct="1"/>
                      <a:r>
                        <a:rPr lang="en-US" altLang="zh-CN" sz="1400" kern="1200" dirty="0">
                          <a:solidFill>
                            <a:schemeClr val="dk1"/>
                          </a:solidFill>
                          <a:effectLst/>
                          <a:latin typeface="+mn-lt"/>
                          <a:ea typeface="+mn-ea"/>
                          <a:cs typeface="+mn-cs"/>
                        </a:rPr>
                        <a:t>2021-10</a:t>
                      </a:r>
                    </a:p>
                  </a:txBody>
                  <a:tcPr anchor="ctr"/>
                </a:tc>
                <a:tc>
                  <a:txBody>
                    <a:bodyPr/>
                    <a:lstStyle/>
                    <a:p>
                      <a:pPr marL="0" algn="ctr" defTabSz="913646" rtl="0" eaLnBrk="1" fontAlgn="ctr" latinLnBrk="0" hangingPunct="1"/>
                      <a:r>
                        <a:rPr lang="en-US" altLang="zh-CN" sz="1400" kern="1200" dirty="0">
                          <a:solidFill>
                            <a:schemeClr val="dk1"/>
                          </a:solidFill>
                          <a:effectLst/>
                          <a:latin typeface="+mn-lt"/>
                          <a:ea typeface="+mn-ea"/>
                          <a:cs typeface="+mn-cs"/>
                        </a:rPr>
                        <a:t>2022-10</a:t>
                      </a:r>
                    </a:p>
                  </a:txBody>
                  <a:tcPr anchor="ctr"/>
                </a:tc>
                <a:tc>
                  <a:txBody>
                    <a:bodyPr/>
                    <a:lstStyle/>
                    <a:p>
                      <a:pPr marL="0" algn="l" defTabSz="913646" rtl="0" eaLnBrk="1" fontAlgn="ctr" latinLnBrk="0" hangingPunct="1"/>
                      <a:r>
                        <a:rPr lang="en-US" altLang="zh-CN" sz="1400" kern="1200" dirty="0">
                          <a:solidFill>
                            <a:schemeClr val="dk1"/>
                          </a:solidFill>
                          <a:effectLst/>
                          <a:latin typeface="+mn-lt"/>
                          <a:ea typeface="+mn-ea"/>
                          <a:cs typeface="+mn-cs"/>
                        </a:rPr>
                        <a:t>87.12</a:t>
                      </a:r>
                    </a:p>
                  </a:txBody>
                  <a:tcPr anchor="ctr"/>
                </a:tc>
                <a:tc>
                  <a:txBody>
                    <a:bodyPr/>
                    <a:lstStyle/>
                    <a:p>
                      <a:pPr marL="0" algn="ctr" defTabSz="913646" rtl="0" eaLnBrk="1" fontAlgn="ctr" latinLnBrk="0" hangingPunct="1"/>
                      <a:endParaRPr lang="en-US" altLang="zh-CN" sz="1400" kern="1200" dirty="0" smtClean="0">
                        <a:solidFill>
                          <a:schemeClr val="dk1"/>
                        </a:solidFill>
                        <a:effectLst/>
                        <a:latin typeface="+mn-lt"/>
                        <a:ea typeface="+mn-ea"/>
                        <a:cs typeface="+mn-cs"/>
                      </a:endParaRPr>
                    </a:p>
                    <a:p>
                      <a:pPr marL="0" algn="ctr" defTabSz="913646" rtl="0" eaLnBrk="1" fontAlgn="ctr" latinLnBrk="0" hangingPunct="1"/>
                      <a:endParaRPr lang="en-US" altLang="zh-CN" sz="1400" kern="1200" dirty="0" smtClean="0">
                        <a:solidFill>
                          <a:schemeClr val="dk1"/>
                        </a:solidFill>
                        <a:effectLst/>
                        <a:latin typeface="+mn-lt"/>
                        <a:ea typeface="+mn-ea"/>
                        <a:cs typeface="+mn-cs"/>
                      </a:endParaRPr>
                    </a:p>
                    <a:p>
                      <a:pPr marL="0" algn="ctr" defTabSz="913646" rtl="0" eaLnBrk="1" fontAlgn="ctr" latinLnBrk="0" hangingPunct="1"/>
                      <a:r>
                        <a:rPr lang="en-US" altLang="zh-CN" sz="1400" kern="1200" dirty="0" smtClean="0">
                          <a:solidFill>
                            <a:schemeClr val="dk1"/>
                          </a:solidFill>
                          <a:effectLst/>
                          <a:latin typeface="+mn-lt"/>
                          <a:ea typeface="+mn-ea"/>
                          <a:cs typeface="+mn-cs"/>
                        </a:rPr>
                        <a:t>1.2021</a:t>
                      </a:r>
                      <a:r>
                        <a:rPr lang="zh-CN" altLang="en-US" sz="1400" kern="1200" dirty="0">
                          <a:solidFill>
                            <a:schemeClr val="dk1"/>
                          </a:solidFill>
                          <a:effectLst/>
                          <a:latin typeface="+mn-lt"/>
                          <a:ea typeface="+mn-ea"/>
                          <a:cs typeface="+mn-cs"/>
                        </a:rPr>
                        <a:t>年</a:t>
                      </a:r>
                      <a:r>
                        <a:rPr lang="en-US" altLang="zh-CN" sz="1400" kern="1200" dirty="0">
                          <a:solidFill>
                            <a:schemeClr val="dk1"/>
                          </a:solidFill>
                          <a:effectLst/>
                          <a:latin typeface="+mn-lt"/>
                          <a:ea typeface="+mn-ea"/>
                          <a:cs typeface="+mn-cs"/>
                        </a:rPr>
                        <a:t>12</a:t>
                      </a:r>
                      <a:r>
                        <a:rPr lang="zh-CN" altLang="en-US" sz="1400" kern="1200" dirty="0">
                          <a:solidFill>
                            <a:schemeClr val="dk1"/>
                          </a:solidFill>
                          <a:effectLst/>
                          <a:latin typeface="+mn-lt"/>
                          <a:ea typeface="+mn-ea"/>
                          <a:cs typeface="+mn-cs"/>
                        </a:rPr>
                        <a:t>月付</a:t>
                      </a:r>
                      <a:r>
                        <a:rPr lang="en-US" altLang="zh-CN" sz="1400" kern="1200" dirty="0">
                          <a:solidFill>
                            <a:schemeClr val="dk1"/>
                          </a:solidFill>
                          <a:effectLst/>
                          <a:latin typeface="+mn-lt"/>
                          <a:ea typeface="+mn-ea"/>
                          <a:cs typeface="+mn-cs"/>
                        </a:rPr>
                        <a:t>30%</a:t>
                      </a:r>
                      <a:br>
                        <a:rPr lang="en-US" altLang="zh-CN" sz="1400" kern="1200" dirty="0">
                          <a:solidFill>
                            <a:schemeClr val="dk1"/>
                          </a:solidFill>
                          <a:effectLst/>
                          <a:latin typeface="+mn-lt"/>
                          <a:ea typeface="+mn-ea"/>
                          <a:cs typeface="+mn-cs"/>
                        </a:rPr>
                      </a:br>
                      <a:r>
                        <a:rPr lang="en-US" altLang="zh-CN" sz="1400" kern="1200" dirty="0">
                          <a:solidFill>
                            <a:schemeClr val="dk1"/>
                          </a:solidFill>
                          <a:effectLst/>
                          <a:latin typeface="+mn-lt"/>
                          <a:ea typeface="+mn-ea"/>
                          <a:cs typeface="+mn-cs"/>
                        </a:rPr>
                        <a:t>2.2022</a:t>
                      </a:r>
                      <a:r>
                        <a:rPr lang="zh-CN" altLang="en-US" sz="1400" kern="1200" dirty="0">
                          <a:solidFill>
                            <a:schemeClr val="dk1"/>
                          </a:solidFill>
                          <a:effectLst/>
                          <a:latin typeface="+mn-lt"/>
                          <a:ea typeface="+mn-ea"/>
                          <a:cs typeface="+mn-cs"/>
                        </a:rPr>
                        <a:t>年</a:t>
                      </a:r>
                      <a:r>
                        <a:rPr lang="en-US" altLang="zh-CN" sz="1400" kern="1200" dirty="0">
                          <a:solidFill>
                            <a:schemeClr val="dk1"/>
                          </a:solidFill>
                          <a:effectLst/>
                          <a:latin typeface="+mn-lt"/>
                          <a:ea typeface="+mn-ea"/>
                          <a:cs typeface="+mn-cs"/>
                        </a:rPr>
                        <a:t>6</a:t>
                      </a:r>
                      <a:r>
                        <a:rPr lang="zh-CN" altLang="en-US" sz="1400" kern="1200" dirty="0">
                          <a:solidFill>
                            <a:schemeClr val="dk1"/>
                          </a:solidFill>
                          <a:effectLst/>
                          <a:latin typeface="+mn-lt"/>
                          <a:ea typeface="+mn-ea"/>
                          <a:cs typeface="+mn-cs"/>
                        </a:rPr>
                        <a:t>月付</a:t>
                      </a:r>
                      <a:r>
                        <a:rPr lang="en-US" altLang="zh-CN" sz="1400" kern="1200" dirty="0">
                          <a:solidFill>
                            <a:schemeClr val="dk1"/>
                          </a:solidFill>
                          <a:effectLst/>
                          <a:latin typeface="+mn-lt"/>
                          <a:ea typeface="+mn-ea"/>
                          <a:cs typeface="+mn-cs"/>
                        </a:rPr>
                        <a:t>30</a:t>
                      </a:r>
                      <a:r>
                        <a:rPr lang="en-US" altLang="zh-CN" sz="1400" kern="1200" dirty="0" smtClean="0">
                          <a:solidFill>
                            <a:schemeClr val="dk1"/>
                          </a:solidFill>
                          <a:effectLst/>
                          <a:latin typeface="+mn-lt"/>
                          <a:ea typeface="+mn-ea"/>
                          <a:cs typeface="+mn-cs"/>
                        </a:rPr>
                        <a:t>%</a:t>
                      </a:r>
                      <a:endParaRPr lang="en-US" altLang="zh-CN" sz="1400" kern="1200" dirty="0">
                        <a:solidFill>
                          <a:schemeClr val="dk1"/>
                        </a:solidFill>
                        <a:effectLst/>
                        <a:latin typeface="+mn-lt"/>
                        <a:ea typeface="+mn-ea"/>
                        <a:cs typeface="+mn-cs"/>
                      </a:endParaRPr>
                    </a:p>
                  </a:txBody>
                  <a:tcPr/>
                </a:tc>
                <a:tc>
                  <a:txBody>
                    <a:bodyPr/>
                    <a:lstStyle/>
                    <a:p>
                      <a:pPr marL="0" algn="l" defTabSz="913646" rtl="0" eaLnBrk="1" fontAlgn="ctr" latinLnBrk="0" hangingPunct="1"/>
                      <a:endParaRPr lang="en-US" altLang="zh-CN" sz="1400" kern="1200" dirty="0" smtClean="0">
                        <a:solidFill>
                          <a:schemeClr val="dk1"/>
                        </a:solidFill>
                        <a:effectLst/>
                        <a:latin typeface="+mn-lt"/>
                        <a:ea typeface="+mn-ea"/>
                        <a:cs typeface="+mn-cs"/>
                      </a:endParaRPr>
                    </a:p>
                    <a:p>
                      <a:pPr marL="0" algn="l" defTabSz="913646" rtl="0" eaLnBrk="1" fontAlgn="ctr" latinLnBrk="0" hangingPunct="1"/>
                      <a:endParaRPr lang="en-US" altLang="zh-CN" sz="1400" kern="1200" dirty="0" smtClean="0">
                        <a:solidFill>
                          <a:schemeClr val="dk1"/>
                        </a:solidFill>
                        <a:effectLst/>
                        <a:latin typeface="+mn-lt"/>
                        <a:ea typeface="+mn-ea"/>
                        <a:cs typeface="+mn-cs"/>
                      </a:endParaRPr>
                    </a:p>
                    <a:p>
                      <a:pPr marL="0" algn="l" defTabSz="913646" rtl="0" eaLnBrk="1" fontAlgn="ctr" latinLnBrk="0" hangingPunct="1"/>
                      <a:r>
                        <a:rPr lang="en-US" altLang="zh-CN" sz="1400" kern="1200" dirty="0" smtClean="0">
                          <a:solidFill>
                            <a:schemeClr val="dk1"/>
                          </a:solidFill>
                          <a:effectLst/>
                          <a:latin typeface="+mn-lt"/>
                          <a:ea typeface="+mn-ea"/>
                          <a:cs typeface="+mn-cs"/>
                        </a:rPr>
                        <a:t>26.136</a:t>
                      </a:r>
                      <a:endParaRPr lang="en-US" altLang="zh-CN" sz="1400" kern="1200" dirty="0">
                        <a:solidFill>
                          <a:schemeClr val="dk1"/>
                        </a:solidFill>
                        <a:effectLst/>
                        <a:latin typeface="+mn-lt"/>
                        <a:ea typeface="+mn-ea"/>
                        <a:cs typeface="+mn-cs"/>
                      </a:endParaRPr>
                    </a:p>
                  </a:txBody>
                  <a:tcPr/>
                </a:tc>
                <a:tc>
                  <a:txBody>
                    <a:bodyPr/>
                    <a:lstStyle/>
                    <a:p>
                      <a:pPr marL="0" algn="l" defTabSz="913646" rtl="0" eaLnBrk="1" fontAlgn="ctr" latinLnBrk="0" hangingPunct="1"/>
                      <a:endParaRPr lang="en-US" altLang="zh-CN" sz="1400" kern="1200" dirty="0" smtClean="0">
                        <a:solidFill>
                          <a:schemeClr val="dk1"/>
                        </a:solidFill>
                        <a:effectLst/>
                        <a:latin typeface="+mn-lt"/>
                        <a:ea typeface="+mn-ea"/>
                        <a:cs typeface="+mn-cs"/>
                      </a:endParaRPr>
                    </a:p>
                    <a:p>
                      <a:pPr marL="0" algn="l" defTabSz="913646" rtl="0" eaLnBrk="1" fontAlgn="ctr" latinLnBrk="0" hangingPunct="1"/>
                      <a:endParaRPr lang="en-US" altLang="zh-CN" sz="1400" kern="1200" dirty="0" smtClean="0">
                        <a:solidFill>
                          <a:schemeClr val="dk1"/>
                        </a:solidFill>
                        <a:effectLst/>
                        <a:latin typeface="+mn-lt"/>
                        <a:ea typeface="+mn-ea"/>
                        <a:cs typeface="+mn-cs"/>
                      </a:endParaRPr>
                    </a:p>
                    <a:p>
                      <a:pPr marL="0" algn="l" defTabSz="913646" rtl="0" eaLnBrk="1" fontAlgn="ctr" latinLnBrk="0" hangingPunct="1"/>
                      <a:r>
                        <a:rPr lang="en-US" altLang="zh-CN" sz="1400" kern="1200" dirty="0" smtClean="0">
                          <a:solidFill>
                            <a:schemeClr val="dk1"/>
                          </a:solidFill>
                          <a:effectLst/>
                          <a:latin typeface="+mn-lt"/>
                          <a:ea typeface="+mn-ea"/>
                          <a:cs typeface="+mn-cs"/>
                        </a:rPr>
                        <a:t>26.136</a:t>
                      </a:r>
                      <a:endParaRPr lang="en-US" altLang="zh-CN" sz="1400" kern="1200" dirty="0">
                        <a:solidFill>
                          <a:schemeClr val="dk1"/>
                        </a:solidFill>
                        <a:effectLst/>
                        <a:latin typeface="+mn-lt"/>
                        <a:ea typeface="+mn-ea"/>
                        <a:cs typeface="+mn-cs"/>
                      </a:endParaRPr>
                    </a:p>
                  </a:txBody>
                  <a:tcPr/>
                </a:tc>
                <a:tc>
                  <a:txBody>
                    <a:bodyPr/>
                    <a:lstStyle/>
                    <a:p>
                      <a:pPr marL="0" algn="l" defTabSz="913646" rtl="0" eaLnBrk="1" fontAlgn="ctr" latinLnBrk="0" hangingPunct="1"/>
                      <a:endParaRPr lang="en-US" altLang="zh-CN" sz="1400" kern="1200" dirty="0" smtClean="0">
                        <a:solidFill>
                          <a:schemeClr val="dk1"/>
                        </a:solidFill>
                        <a:effectLst/>
                        <a:latin typeface="+mn-lt"/>
                        <a:ea typeface="+mn-ea"/>
                        <a:cs typeface="+mn-cs"/>
                      </a:endParaRPr>
                    </a:p>
                    <a:p>
                      <a:pPr marL="0" algn="l" defTabSz="913646" rtl="0" eaLnBrk="1" fontAlgn="ctr" latinLnBrk="0" hangingPunct="1"/>
                      <a:endParaRPr lang="en-US" altLang="zh-CN" sz="1400" kern="1200" dirty="0" smtClean="0">
                        <a:solidFill>
                          <a:schemeClr val="dk1"/>
                        </a:solidFill>
                        <a:effectLst/>
                        <a:latin typeface="+mn-lt"/>
                        <a:ea typeface="+mn-ea"/>
                        <a:cs typeface="+mn-cs"/>
                      </a:endParaRPr>
                    </a:p>
                    <a:p>
                      <a:pPr marL="0" algn="l" defTabSz="913646" rtl="0" eaLnBrk="1" fontAlgn="ctr" latinLnBrk="0" hangingPunct="1"/>
                      <a:r>
                        <a:rPr lang="en-US" altLang="zh-CN" sz="1400" kern="1200" dirty="0" smtClean="0">
                          <a:solidFill>
                            <a:schemeClr val="dk1"/>
                          </a:solidFill>
                          <a:effectLst/>
                          <a:latin typeface="+mn-lt"/>
                          <a:ea typeface="+mn-ea"/>
                          <a:cs typeface="+mn-cs"/>
                        </a:rPr>
                        <a:t>60.984</a:t>
                      </a:r>
                      <a:endParaRPr lang="en-US"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1161467768"/>
                  </a:ext>
                </a:extLst>
              </a:tr>
              <a:tr h="2194447">
                <a:tc>
                  <a:txBody>
                    <a:bodyPr/>
                    <a:lstStyle/>
                    <a:p>
                      <a:pPr algn="ctr" fontAlgn="ctr" latinLnBrk="0"/>
                      <a:r>
                        <a:rPr lang="en-US" altLang="zh-CN" sz="1400" dirty="0" smtClean="0">
                          <a:effectLst/>
                        </a:rPr>
                        <a:t>2</a:t>
                      </a:r>
                      <a:endParaRPr lang="en-US" altLang="zh-CN" sz="1400" b="0" i="0" dirty="0">
                        <a:effectLst/>
                        <a:latin typeface="仿宋_GB2312" panose="02010609030101010101" pitchFamily="49" charset="-122"/>
                        <a:ea typeface="仿宋_GB2312" panose="02010609030101010101" pitchFamily="49" charset="-122"/>
                      </a:endParaRPr>
                    </a:p>
                  </a:txBody>
                  <a:tcPr marL="58429" marR="58429" marT="29214" marB="29214" anchor="ctr"/>
                </a:tc>
                <a:tc>
                  <a:txBody>
                    <a:bodyPr/>
                    <a:lstStyle/>
                    <a:p>
                      <a:pPr algn="ctr" fontAlgn="ctr" latinLnBrk="0"/>
                      <a:r>
                        <a:rPr lang="zh-CN" altLang="en-US" sz="1400" dirty="0">
                          <a:effectLst/>
                        </a:rPr>
                        <a:t>新业务</a:t>
                      </a:r>
                      <a:endParaRPr lang="zh-CN" altLang="en-US" sz="1400" b="0" i="0" dirty="0">
                        <a:effectLst/>
                        <a:latin typeface="Calibri" panose="020F0502020204030204" pitchFamily="34" charset="0"/>
                      </a:endParaRPr>
                    </a:p>
                  </a:txBody>
                  <a:tcPr marL="58429" marR="58429" marT="29214" marB="29214" anchor="ctr"/>
                </a:tc>
                <a:tc>
                  <a:txBody>
                    <a:bodyPr/>
                    <a:lstStyle/>
                    <a:p>
                      <a:pPr marL="0" algn="ctr" defTabSz="913646" rtl="0" eaLnBrk="1" fontAlgn="ctr" latinLnBrk="0" hangingPunct="1"/>
                      <a:r>
                        <a:rPr lang="zh-CN" altLang="en-US" sz="1400" kern="1200" dirty="0">
                          <a:solidFill>
                            <a:schemeClr val="dk1"/>
                          </a:solidFill>
                          <a:effectLst/>
                          <a:latin typeface="+mn-lt"/>
                          <a:ea typeface="+mn-ea"/>
                          <a:cs typeface="+mn-cs"/>
                        </a:rPr>
                        <a:t>装配式生产管理系统试点项目</a:t>
                      </a:r>
                    </a:p>
                  </a:txBody>
                  <a:tcPr anchor="ctr"/>
                </a:tc>
                <a:tc>
                  <a:txBody>
                    <a:bodyPr/>
                    <a:lstStyle/>
                    <a:p>
                      <a:pPr marL="0" algn="ctr" defTabSz="913646" rtl="0" eaLnBrk="1" fontAlgn="ctr" latinLnBrk="0" hangingPunct="1"/>
                      <a:r>
                        <a:rPr lang="zh-CN" altLang="en-US" sz="1400" kern="1200" dirty="0">
                          <a:solidFill>
                            <a:schemeClr val="dk1"/>
                          </a:solidFill>
                          <a:effectLst/>
                          <a:latin typeface="+mn-lt"/>
                          <a:ea typeface="+mn-ea"/>
                          <a:cs typeface="+mn-cs"/>
                        </a:rPr>
                        <a:t>陈林先</a:t>
                      </a:r>
                    </a:p>
                  </a:txBody>
                  <a:tcPr anchor="ctr"/>
                </a:tc>
                <a:tc>
                  <a:txBody>
                    <a:bodyPr/>
                    <a:lstStyle/>
                    <a:p>
                      <a:pPr marL="0" algn="ctr" defTabSz="913646" rtl="0" eaLnBrk="1" fontAlgn="ctr" latinLnBrk="0" hangingPunct="1"/>
                      <a:r>
                        <a:rPr lang="en-US" altLang="zh-CN" sz="1400" kern="1200" dirty="0">
                          <a:solidFill>
                            <a:schemeClr val="dk1"/>
                          </a:solidFill>
                          <a:effectLst/>
                          <a:latin typeface="+mn-lt"/>
                          <a:ea typeface="+mn-ea"/>
                          <a:cs typeface="+mn-cs"/>
                        </a:rPr>
                        <a:t>2021.05</a:t>
                      </a:r>
                    </a:p>
                  </a:txBody>
                  <a:tcPr anchor="ctr"/>
                </a:tc>
                <a:tc>
                  <a:txBody>
                    <a:bodyPr/>
                    <a:lstStyle/>
                    <a:p>
                      <a:pPr marL="0" algn="ctr" defTabSz="913646" rtl="0" eaLnBrk="1" fontAlgn="ctr" latinLnBrk="0" hangingPunct="1"/>
                      <a:r>
                        <a:rPr lang="en-US" altLang="zh-CN" sz="1400" kern="1200" dirty="0">
                          <a:solidFill>
                            <a:schemeClr val="dk1"/>
                          </a:solidFill>
                          <a:effectLst/>
                          <a:latin typeface="+mn-lt"/>
                          <a:ea typeface="+mn-ea"/>
                          <a:cs typeface="+mn-cs"/>
                        </a:rPr>
                        <a:t>2022.12</a:t>
                      </a:r>
                    </a:p>
                  </a:txBody>
                  <a:tcPr anchor="ctr"/>
                </a:tc>
                <a:tc>
                  <a:txBody>
                    <a:bodyPr/>
                    <a:lstStyle/>
                    <a:p>
                      <a:pPr marL="0" algn="l" defTabSz="913646" rtl="0" eaLnBrk="1" fontAlgn="ctr" latinLnBrk="0" hangingPunct="1"/>
                      <a:r>
                        <a:rPr lang="en-US" altLang="zh-CN" sz="1400" kern="1200" dirty="0">
                          <a:solidFill>
                            <a:schemeClr val="dk1"/>
                          </a:solidFill>
                          <a:effectLst/>
                          <a:latin typeface="+mn-lt"/>
                          <a:ea typeface="+mn-ea"/>
                          <a:cs typeface="+mn-cs"/>
                        </a:rPr>
                        <a:t>234</a:t>
                      </a:r>
                    </a:p>
                  </a:txBody>
                  <a:tcPr anchor="ctr"/>
                </a:tc>
                <a:tc>
                  <a:txBody>
                    <a:bodyPr/>
                    <a:lstStyle/>
                    <a:p>
                      <a:pPr marL="0" algn="ctr" defTabSz="913646" rtl="0" eaLnBrk="1" fontAlgn="ctr" latinLnBrk="0" hangingPunct="1"/>
                      <a:r>
                        <a:rPr lang="en-US" altLang="zh-CN" sz="1400" kern="1200" dirty="0">
                          <a:solidFill>
                            <a:schemeClr val="dk1"/>
                          </a:solidFill>
                          <a:effectLst/>
                          <a:latin typeface="+mn-lt"/>
                          <a:ea typeface="+mn-ea"/>
                          <a:cs typeface="+mn-cs"/>
                        </a:rPr>
                        <a:t>1.2022</a:t>
                      </a:r>
                      <a:r>
                        <a:rPr lang="zh-CN" altLang="en-US" sz="1400" kern="1200" dirty="0">
                          <a:solidFill>
                            <a:schemeClr val="dk1"/>
                          </a:solidFill>
                          <a:effectLst/>
                          <a:latin typeface="+mn-lt"/>
                          <a:ea typeface="+mn-ea"/>
                          <a:cs typeface="+mn-cs"/>
                        </a:rPr>
                        <a:t>年</a:t>
                      </a:r>
                      <a:r>
                        <a:rPr lang="en-US" altLang="zh-CN" sz="1400" kern="1200" dirty="0">
                          <a:solidFill>
                            <a:schemeClr val="dk1"/>
                          </a:solidFill>
                          <a:effectLst/>
                          <a:latin typeface="+mn-lt"/>
                          <a:ea typeface="+mn-ea"/>
                          <a:cs typeface="+mn-cs"/>
                        </a:rPr>
                        <a:t>5</a:t>
                      </a:r>
                      <a:r>
                        <a:rPr lang="zh-CN" altLang="en-US" sz="1400" kern="1200" dirty="0">
                          <a:solidFill>
                            <a:schemeClr val="dk1"/>
                          </a:solidFill>
                          <a:effectLst/>
                          <a:latin typeface="+mn-lt"/>
                          <a:ea typeface="+mn-ea"/>
                          <a:cs typeface="+mn-cs"/>
                        </a:rPr>
                        <a:t>月付</a:t>
                      </a:r>
                      <a:r>
                        <a:rPr lang="en-US" altLang="zh-CN" sz="1400" kern="1200" dirty="0" smtClean="0">
                          <a:solidFill>
                            <a:schemeClr val="dk1"/>
                          </a:solidFill>
                          <a:effectLst/>
                          <a:latin typeface="+mn-lt"/>
                          <a:ea typeface="+mn-ea"/>
                          <a:cs typeface="+mn-cs"/>
                        </a:rPr>
                        <a:t>30</a:t>
                      </a:r>
                      <a:endParaRPr lang="en-US" altLang="zh-CN" sz="1400" kern="1200" dirty="0">
                        <a:solidFill>
                          <a:schemeClr val="dk1"/>
                        </a:solidFill>
                        <a:effectLst/>
                        <a:latin typeface="+mn-lt"/>
                        <a:ea typeface="+mn-ea"/>
                        <a:cs typeface="+mn-cs"/>
                      </a:endParaRPr>
                    </a:p>
                  </a:txBody>
                  <a:tcPr anchor="ctr"/>
                </a:tc>
                <a:tc>
                  <a:txBody>
                    <a:bodyPr/>
                    <a:lstStyle/>
                    <a:p>
                      <a:pPr marL="0" algn="l" defTabSz="913646" rtl="0" eaLnBrk="1" fontAlgn="ctr" latinLnBrk="0" hangingPunct="1"/>
                      <a:r>
                        <a:rPr lang="en-US" altLang="zh-CN" sz="1400" kern="1200" dirty="0">
                          <a:solidFill>
                            <a:schemeClr val="dk1"/>
                          </a:solidFill>
                          <a:effectLst/>
                          <a:latin typeface="+mn-lt"/>
                          <a:ea typeface="+mn-ea"/>
                          <a:cs typeface="+mn-cs"/>
                        </a:rPr>
                        <a:t>30</a:t>
                      </a:r>
                    </a:p>
                  </a:txBody>
                  <a:tcPr anchor="ctr"/>
                </a:tc>
                <a:tc>
                  <a:txBody>
                    <a:bodyPr/>
                    <a:lstStyle/>
                    <a:p>
                      <a:pPr marL="0" algn="l" defTabSz="913646" rtl="0" eaLnBrk="1" fontAlgn="ctr" latinLnBrk="0" hangingPunct="1"/>
                      <a:r>
                        <a:rPr lang="en-US" altLang="zh-CN" sz="1400" kern="1200" dirty="0">
                          <a:solidFill>
                            <a:schemeClr val="dk1"/>
                          </a:solidFill>
                          <a:effectLst/>
                          <a:latin typeface="+mn-lt"/>
                          <a:ea typeface="+mn-ea"/>
                          <a:cs typeface="+mn-cs"/>
                        </a:rPr>
                        <a:t>30</a:t>
                      </a:r>
                    </a:p>
                  </a:txBody>
                  <a:tcPr anchor="ctr"/>
                </a:tc>
                <a:tc>
                  <a:txBody>
                    <a:bodyPr/>
                    <a:lstStyle/>
                    <a:p>
                      <a:pPr marL="0" algn="l" defTabSz="913646" rtl="0" eaLnBrk="1" fontAlgn="ctr" latinLnBrk="0" hangingPunct="1"/>
                      <a:r>
                        <a:rPr lang="en-US" altLang="zh-CN" sz="1400" kern="1200" dirty="0">
                          <a:solidFill>
                            <a:schemeClr val="dk1"/>
                          </a:solidFill>
                          <a:effectLst/>
                          <a:latin typeface="+mn-lt"/>
                          <a:ea typeface="+mn-ea"/>
                          <a:cs typeface="+mn-cs"/>
                        </a:rPr>
                        <a:t>204</a:t>
                      </a:r>
                    </a:p>
                  </a:txBody>
                  <a:tcPr anchor="ctr"/>
                </a:tc>
                <a:extLst>
                  <a:ext uri="{0D108BD9-81ED-4DB2-BD59-A6C34878D82A}">
                    <a16:rowId xmlns:a16="http://schemas.microsoft.com/office/drawing/2014/main" val="3587962230"/>
                  </a:ext>
                </a:extLst>
              </a:tr>
              <a:tr h="406888">
                <a:tc gridSpan="6">
                  <a:txBody>
                    <a:bodyPr/>
                    <a:lstStyle/>
                    <a:p>
                      <a:pPr algn="r" fontAlgn="ctr" latinLnBrk="0"/>
                      <a:r>
                        <a:rPr lang="zh-CN" altLang="en-US" sz="1600" dirty="0">
                          <a:effectLst/>
                        </a:rPr>
                        <a:t>合计</a:t>
                      </a:r>
                      <a:endParaRPr lang="zh-CN" altLang="en-US" sz="1600" b="0" i="0" dirty="0">
                        <a:effectLst/>
                        <a:latin typeface="LarkHackSafariFont"/>
                      </a:endParaRPr>
                    </a:p>
                  </a:txBody>
                  <a:tcPr marL="58429" marR="58429" marT="29214" marB="29214"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l" fontAlgn="ctr" latinLnBrk="0"/>
                      <a:r>
                        <a:rPr lang="en-US" altLang="zh-CN" sz="1600" b="0" i="0" kern="1200" dirty="0" smtClean="0">
                          <a:solidFill>
                            <a:schemeClr val="dk1"/>
                          </a:solidFill>
                          <a:effectLst/>
                          <a:latin typeface="+mn-lt"/>
                          <a:ea typeface="+mn-ea"/>
                          <a:cs typeface="+mn-cs"/>
                        </a:rPr>
                        <a:t>321.12</a:t>
                      </a:r>
                      <a:endParaRPr lang="en-US" altLang="zh-CN" sz="1600" b="0" i="0" kern="1200" dirty="0">
                        <a:solidFill>
                          <a:schemeClr val="dk1"/>
                        </a:solidFill>
                        <a:effectLst/>
                        <a:latin typeface="+mn-lt"/>
                        <a:ea typeface="+mn-ea"/>
                        <a:cs typeface="+mn-cs"/>
                      </a:endParaRPr>
                    </a:p>
                  </a:txBody>
                  <a:tcPr marL="58429" marR="58429" marT="29214" marB="29214" anchor="ctr"/>
                </a:tc>
                <a:tc hMerge="1">
                  <a:txBody>
                    <a:bodyPr/>
                    <a:lstStyle/>
                    <a:p>
                      <a:pPr fontAlgn="ctr" latinLnBrk="0"/>
                      <a:endParaRPr lang="zh-CN" altLang="en-US" sz="1600" b="0" i="0" dirty="0">
                        <a:effectLst/>
                        <a:latin typeface="LarkHackSafariFont"/>
                      </a:endParaRPr>
                    </a:p>
                  </a:txBody>
                  <a:tcPr marL="58429" marR="58429" marT="29214" marB="29214" anchor="ctr"/>
                </a:tc>
                <a:tc>
                  <a:txBody>
                    <a:bodyPr/>
                    <a:lstStyle/>
                    <a:p>
                      <a:pPr algn="l" fontAlgn="ctr" latinLnBrk="0"/>
                      <a:r>
                        <a:rPr lang="en-US" altLang="zh-CN" sz="1600" b="0" i="0" dirty="0" smtClean="0">
                          <a:effectLst/>
                          <a:latin typeface="+mn-lt"/>
                        </a:rPr>
                        <a:t>56.136</a:t>
                      </a:r>
                      <a:endParaRPr lang="en-US" altLang="zh-CN" sz="1600" b="0" i="0" dirty="0">
                        <a:effectLst/>
                        <a:latin typeface="LarkHackSafariFont"/>
                      </a:endParaRPr>
                    </a:p>
                  </a:txBody>
                  <a:tcPr marL="58429" marR="58429" marT="29214" marB="29214" anchor="ctr"/>
                </a:tc>
                <a:tc>
                  <a:txBody>
                    <a:bodyPr/>
                    <a:lstStyle/>
                    <a:p>
                      <a:pPr algn="l" fontAlgn="ctr" latinLnBrk="0"/>
                      <a:r>
                        <a:rPr lang="en-US" altLang="zh-CN" sz="1600" b="0" i="0" dirty="0" smtClean="0">
                          <a:effectLst/>
                          <a:latin typeface="+mn-lt"/>
                        </a:rPr>
                        <a:t>56.136</a:t>
                      </a:r>
                      <a:endParaRPr lang="en-US" altLang="zh-CN" sz="1600" b="0" i="0" dirty="0">
                        <a:effectLst/>
                        <a:latin typeface="LarkHackSafariFont"/>
                      </a:endParaRPr>
                    </a:p>
                  </a:txBody>
                  <a:tcPr marL="58429" marR="58429" marT="29214" marB="29214" anchor="ctr"/>
                </a:tc>
                <a:tc>
                  <a:txBody>
                    <a:bodyPr/>
                    <a:lstStyle/>
                    <a:p>
                      <a:pPr algn="l" fontAlgn="ctr" latinLnBrk="0"/>
                      <a:r>
                        <a:rPr lang="en-US" altLang="zh-CN" sz="1600" b="0" i="0" dirty="0" smtClean="0">
                          <a:effectLst/>
                          <a:latin typeface="+mn-lt"/>
                        </a:rPr>
                        <a:t>264.984</a:t>
                      </a:r>
                      <a:endParaRPr lang="en-US" altLang="zh-CN" sz="1600" b="0" i="0" dirty="0">
                        <a:effectLst/>
                        <a:latin typeface="LarkHackSafariFont"/>
                      </a:endParaRPr>
                    </a:p>
                  </a:txBody>
                  <a:tcPr marL="58429" marR="58429" marT="29214" marB="29214" anchor="ctr"/>
                </a:tc>
                <a:extLst>
                  <a:ext uri="{0D108BD9-81ED-4DB2-BD59-A6C34878D82A}">
                    <a16:rowId xmlns:a16="http://schemas.microsoft.com/office/drawing/2014/main" val="2870165251"/>
                  </a:ext>
                </a:extLst>
              </a:tr>
            </a:tbl>
          </a:graphicData>
        </a:graphic>
      </p:graphicFrame>
      <p:graphicFrame>
        <p:nvGraphicFramePr>
          <p:cNvPr id="7" name="内容占位符 3"/>
          <p:cNvGraphicFramePr>
            <a:graphicFrameLocks/>
          </p:cNvGraphicFramePr>
          <p:nvPr>
            <p:extLst>
              <p:ext uri="{D42A27DB-BD31-4B8C-83A1-F6EECF244321}">
                <p14:modId xmlns:p14="http://schemas.microsoft.com/office/powerpoint/2010/main" val="3777246102"/>
              </p:ext>
            </p:extLst>
          </p:nvPr>
        </p:nvGraphicFramePr>
        <p:xfrm>
          <a:off x="-3" y="-1"/>
          <a:ext cx="12192003" cy="26379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78280883"/>
                    </a:ext>
                  </a:extLst>
                </a:gridCol>
                <a:gridCol w="1111445">
                  <a:extLst>
                    <a:ext uri="{9D8B030D-6E8A-4147-A177-3AD203B41FA5}">
                      <a16:colId xmlns:a16="http://schemas.microsoft.com/office/drawing/2014/main" val="3909982801"/>
                    </a:ext>
                  </a:extLst>
                </a:gridCol>
                <a:gridCol w="942109">
                  <a:extLst>
                    <a:ext uri="{9D8B030D-6E8A-4147-A177-3AD203B41FA5}">
                      <a16:colId xmlns:a16="http://schemas.microsoft.com/office/drawing/2014/main" val="347916799"/>
                    </a:ext>
                  </a:extLst>
                </a:gridCol>
                <a:gridCol w="858982">
                  <a:extLst>
                    <a:ext uri="{9D8B030D-6E8A-4147-A177-3AD203B41FA5}">
                      <a16:colId xmlns:a16="http://schemas.microsoft.com/office/drawing/2014/main" val="3776238161"/>
                    </a:ext>
                  </a:extLst>
                </a:gridCol>
                <a:gridCol w="2506132">
                  <a:extLst>
                    <a:ext uri="{9D8B030D-6E8A-4147-A177-3AD203B41FA5}">
                      <a16:colId xmlns:a16="http://schemas.microsoft.com/office/drawing/2014/main" val="4067383585"/>
                    </a:ext>
                  </a:extLst>
                </a:gridCol>
                <a:gridCol w="1354667">
                  <a:extLst>
                    <a:ext uri="{9D8B030D-6E8A-4147-A177-3AD203B41FA5}">
                      <a16:colId xmlns:a16="http://schemas.microsoft.com/office/drawing/2014/main" val="3460875559"/>
                    </a:ext>
                  </a:extLst>
                </a:gridCol>
                <a:gridCol w="1354667">
                  <a:extLst>
                    <a:ext uri="{9D8B030D-6E8A-4147-A177-3AD203B41FA5}">
                      <a16:colId xmlns:a16="http://schemas.microsoft.com/office/drawing/2014/main" val="3453932771"/>
                    </a:ext>
                  </a:extLst>
                </a:gridCol>
                <a:gridCol w="1354667">
                  <a:extLst>
                    <a:ext uri="{9D8B030D-6E8A-4147-A177-3AD203B41FA5}">
                      <a16:colId xmlns:a16="http://schemas.microsoft.com/office/drawing/2014/main" val="198927357"/>
                    </a:ext>
                  </a:extLst>
                </a:gridCol>
                <a:gridCol w="1354667">
                  <a:extLst>
                    <a:ext uri="{9D8B030D-6E8A-4147-A177-3AD203B41FA5}">
                      <a16:colId xmlns:a16="http://schemas.microsoft.com/office/drawing/2014/main" val="658219652"/>
                    </a:ext>
                  </a:extLst>
                </a:gridCol>
              </a:tblGrid>
              <a:tr h="263796">
                <a:tc>
                  <a:txBody>
                    <a:bodyPr/>
                    <a:lstStyle/>
                    <a:p>
                      <a:pPr algn="ctr"/>
                      <a:r>
                        <a:rPr lang="zh-CN" altLang="en-US" sz="1200" dirty="0" smtClean="0">
                          <a:latin typeface="微软雅黑" panose="020B0503020204020204" pitchFamily="34" charset="-122"/>
                          <a:ea typeface="微软雅黑" panose="020B0503020204020204" pitchFamily="34" charset="-122"/>
                        </a:rPr>
                        <a:t>月度管理事项</a:t>
                      </a:r>
                      <a:endParaRPr lang="zh-CN" altLang="en-US" sz="1200" dirty="0">
                        <a:latin typeface="微软雅黑" panose="020B0503020204020204" pitchFamily="34" charset="-122"/>
                        <a:ea typeface="微软雅黑" panose="020B0503020204020204" pitchFamily="3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下月计划概览</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重要事项</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差旅事项</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l"/>
                      <a:r>
                        <a:rPr lang="en-US" altLang="zh-CN"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付款事项</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538824"/>
                  </a:ext>
                </a:extLst>
              </a:tr>
            </a:tbl>
          </a:graphicData>
        </a:graphic>
      </p:graphicFrame>
    </p:spTree>
    <p:extLst>
      <p:ext uri="{BB962C8B-B14F-4D97-AF65-F5344CB8AC3E}">
        <p14:creationId xmlns:p14="http://schemas.microsoft.com/office/powerpoint/2010/main" val="3642999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6336" name="think-cell 幻灯片" r:id="rId4" imgW="592" imgH="591" progId="TCLayout.ActiveDocument.1">
                  <p:embed/>
                </p:oleObj>
              </mc:Choice>
              <mc:Fallback>
                <p:oleObj name="think-cell 幻灯片" r:id="rId4" imgW="592" imgH="591" progId="TCLayout.ActiveDocument.1">
                  <p:embed/>
                  <p:pic>
                    <p:nvPicPr>
                      <p:cNvPr id="4" name="对象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圆角矩形 1">
            <a:extLst>
              <a:ext uri="{FF2B5EF4-FFF2-40B4-BE49-F238E27FC236}">
                <a16:creationId xmlns:a16="http://schemas.microsoft.com/office/drawing/2014/main" id="{6F16C07B-D59C-6149-BCF7-63211D770F81}"/>
              </a:ext>
            </a:extLst>
          </p:cNvPr>
          <p:cNvSpPr/>
          <p:nvPr/>
        </p:nvSpPr>
        <p:spPr>
          <a:xfrm>
            <a:off x="3120678" y="4601132"/>
            <a:ext cx="7176714" cy="694644"/>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p:nvPr>
        </p:nvSpPr>
        <p:spPr>
          <a:xfrm>
            <a:off x="3857625" y="1569585"/>
            <a:ext cx="6717884" cy="4586287"/>
          </a:xfrm>
        </p:spPr>
        <p:txBody>
          <a:bodyPr>
            <a:normAutofit/>
          </a:bodyPr>
          <a:lstStyle/>
          <a:p>
            <a:pPr>
              <a:lnSpc>
                <a:spcPct val="150000"/>
              </a:lnSpc>
            </a:pPr>
            <a:r>
              <a:rPr lang="zh-CN" altLang="en-US" sz="3600" dirty="0" smtClean="0"/>
              <a:t>整体情况介绍</a:t>
            </a:r>
            <a:endParaRPr lang="en-US" altLang="zh-CN" sz="3600" dirty="0" smtClean="0"/>
          </a:p>
          <a:p>
            <a:pPr>
              <a:lnSpc>
                <a:spcPct val="150000"/>
              </a:lnSpc>
            </a:pPr>
            <a:r>
              <a:rPr lang="zh-CN" altLang="en-US" sz="3600" dirty="0" smtClean="0"/>
              <a:t>月度管理事项</a:t>
            </a:r>
            <a:r>
              <a:rPr lang="en-US" altLang="zh-CN" sz="3600" dirty="0" smtClean="0"/>
              <a:t>-</a:t>
            </a:r>
            <a:r>
              <a:rPr lang="zh-CN" altLang="en-US" sz="3600" dirty="0" smtClean="0"/>
              <a:t>本月事项</a:t>
            </a:r>
            <a:endParaRPr lang="en-US" altLang="zh-CN" sz="3600" dirty="0" smtClean="0"/>
          </a:p>
          <a:p>
            <a:pPr>
              <a:lnSpc>
                <a:spcPct val="150000"/>
              </a:lnSpc>
            </a:pPr>
            <a:r>
              <a:rPr lang="zh-CN" altLang="en-US" sz="3600" dirty="0" smtClean="0"/>
              <a:t>月度管理事项</a:t>
            </a:r>
            <a:r>
              <a:rPr lang="en-US" altLang="zh-CN" sz="3600" dirty="0" smtClean="0"/>
              <a:t>-</a:t>
            </a:r>
            <a:r>
              <a:rPr lang="zh-CN" altLang="en-US" sz="3600" dirty="0" smtClean="0"/>
              <a:t>下月计划</a:t>
            </a:r>
            <a:endParaRPr lang="en-US" altLang="zh-CN" sz="3600" dirty="0" smtClean="0"/>
          </a:p>
          <a:p>
            <a:pPr>
              <a:lnSpc>
                <a:spcPct val="150000"/>
              </a:lnSpc>
            </a:pPr>
            <a:r>
              <a:rPr lang="zh-CN" altLang="en-US" sz="3600" dirty="0" smtClean="0"/>
              <a:t>重点项目情况介绍</a:t>
            </a:r>
            <a:endParaRPr lang="zh-CN" altLang="en-US" sz="3600" dirty="0"/>
          </a:p>
        </p:txBody>
      </p:sp>
    </p:spTree>
    <p:extLst>
      <p:ext uri="{BB962C8B-B14F-4D97-AF65-F5344CB8AC3E}">
        <p14:creationId xmlns:p14="http://schemas.microsoft.com/office/powerpoint/2010/main" val="1643597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220" name="think-cell 幻灯片" r:id="rId4" imgW="592" imgH="591" progId="TCLayout.ActiveDocument.1">
                  <p:embed/>
                </p:oleObj>
              </mc:Choice>
              <mc:Fallback>
                <p:oleObj name="think-cell 幻灯片" r:id="rId4" imgW="592" imgH="591" progId="TCLayout.ActiveDocument.1">
                  <p:embed/>
                  <p:pic>
                    <p:nvPicPr>
                      <p:cNvPr id="4" name="对象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圆角矩形 1">
            <a:extLst>
              <a:ext uri="{FF2B5EF4-FFF2-40B4-BE49-F238E27FC236}">
                <a16:creationId xmlns:a16="http://schemas.microsoft.com/office/drawing/2014/main" id="{6F16C07B-D59C-6149-BCF7-63211D770F81}"/>
              </a:ext>
            </a:extLst>
          </p:cNvPr>
          <p:cNvSpPr/>
          <p:nvPr/>
        </p:nvSpPr>
        <p:spPr>
          <a:xfrm>
            <a:off x="3120678" y="1733238"/>
            <a:ext cx="7176714" cy="694644"/>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p:nvPr>
        </p:nvSpPr>
        <p:spPr>
          <a:xfrm>
            <a:off x="3857625" y="1569585"/>
            <a:ext cx="6717884" cy="4586287"/>
          </a:xfrm>
        </p:spPr>
        <p:txBody>
          <a:bodyPr>
            <a:normAutofit/>
          </a:bodyPr>
          <a:lstStyle/>
          <a:p>
            <a:pPr>
              <a:lnSpc>
                <a:spcPct val="150000"/>
              </a:lnSpc>
            </a:pPr>
            <a:r>
              <a:rPr lang="zh-CN" altLang="en-US" sz="3600" dirty="0" smtClean="0"/>
              <a:t>整体情况介绍</a:t>
            </a:r>
            <a:endParaRPr lang="en-US" altLang="zh-CN" sz="3600" dirty="0" smtClean="0"/>
          </a:p>
          <a:p>
            <a:pPr>
              <a:lnSpc>
                <a:spcPct val="150000"/>
              </a:lnSpc>
            </a:pPr>
            <a:r>
              <a:rPr lang="zh-CN" altLang="en-US" sz="3600" dirty="0" smtClean="0"/>
              <a:t>月度管理事项</a:t>
            </a:r>
            <a:r>
              <a:rPr lang="en-US" altLang="zh-CN" sz="3600" dirty="0" smtClean="0"/>
              <a:t>-</a:t>
            </a:r>
            <a:r>
              <a:rPr lang="zh-CN" altLang="en-US" sz="3600" dirty="0" smtClean="0"/>
              <a:t>本月事项</a:t>
            </a:r>
            <a:endParaRPr lang="en-US" altLang="zh-CN" sz="3600" dirty="0" smtClean="0"/>
          </a:p>
          <a:p>
            <a:pPr>
              <a:lnSpc>
                <a:spcPct val="150000"/>
              </a:lnSpc>
            </a:pPr>
            <a:r>
              <a:rPr lang="zh-CN" altLang="en-US" sz="3600" dirty="0" smtClean="0"/>
              <a:t>月度管理事项</a:t>
            </a:r>
            <a:r>
              <a:rPr lang="en-US" altLang="zh-CN" sz="3600" dirty="0" smtClean="0"/>
              <a:t>-</a:t>
            </a:r>
            <a:r>
              <a:rPr lang="zh-CN" altLang="en-US" sz="3600" dirty="0" smtClean="0"/>
              <a:t>下月计划</a:t>
            </a:r>
            <a:endParaRPr lang="en-US" altLang="zh-CN" sz="3600" dirty="0" smtClean="0"/>
          </a:p>
          <a:p>
            <a:pPr>
              <a:lnSpc>
                <a:spcPct val="150000"/>
              </a:lnSpc>
            </a:pPr>
            <a:r>
              <a:rPr lang="zh-CN" altLang="en-US" sz="3600" dirty="0" smtClean="0"/>
              <a:t>重点项目情况介绍</a:t>
            </a:r>
            <a:endParaRPr lang="zh-CN" altLang="en-US" sz="3600" dirty="0"/>
          </a:p>
        </p:txBody>
      </p:sp>
    </p:spTree>
    <p:extLst>
      <p:ext uri="{BB962C8B-B14F-4D97-AF65-F5344CB8AC3E}">
        <p14:creationId xmlns:p14="http://schemas.microsoft.com/office/powerpoint/2010/main" val="942807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058282021"/>
              </p:ext>
            </p:extLst>
          </p:nvPr>
        </p:nvGraphicFramePr>
        <p:xfrm>
          <a:off x="583517" y="1883160"/>
          <a:ext cx="11176131" cy="4462220"/>
        </p:xfrm>
        <a:graphic>
          <a:graphicData uri="http://schemas.openxmlformats.org/drawingml/2006/table">
            <a:tbl>
              <a:tblPr>
                <a:tableStyleId>{BC89EF96-8CEA-46FF-86C4-4CE0E7609802}</a:tableStyleId>
              </a:tblPr>
              <a:tblGrid>
                <a:gridCol w="912774">
                  <a:extLst>
                    <a:ext uri="{9D8B030D-6E8A-4147-A177-3AD203B41FA5}">
                      <a16:colId xmlns:a16="http://schemas.microsoft.com/office/drawing/2014/main" val="3284409710"/>
                    </a:ext>
                  </a:extLst>
                </a:gridCol>
                <a:gridCol w="5172364">
                  <a:extLst>
                    <a:ext uri="{9D8B030D-6E8A-4147-A177-3AD203B41FA5}">
                      <a16:colId xmlns:a16="http://schemas.microsoft.com/office/drawing/2014/main" val="2452423178"/>
                    </a:ext>
                  </a:extLst>
                </a:gridCol>
                <a:gridCol w="2124363">
                  <a:extLst>
                    <a:ext uri="{9D8B030D-6E8A-4147-A177-3AD203B41FA5}">
                      <a16:colId xmlns:a16="http://schemas.microsoft.com/office/drawing/2014/main" val="210461748"/>
                    </a:ext>
                  </a:extLst>
                </a:gridCol>
                <a:gridCol w="1052946">
                  <a:extLst>
                    <a:ext uri="{9D8B030D-6E8A-4147-A177-3AD203B41FA5}">
                      <a16:colId xmlns:a16="http://schemas.microsoft.com/office/drawing/2014/main" val="104342064"/>
                    </a:ext>
                  </a:extLst>
                </a:gridCol>
                <a:gridCol w="1062181">
                  <a:extLst>
                    <a:ext uri="{9D8B030D-6E8A-4147-A177-3AD203B41FA5}">
                      <a16:colId xmlns:a16="http://schemas.microsoft.com/office/drawing/2014/main" val="1000558523"/>
                    </a:ext>
                  </a:extLst>
                </a:gridCol>
                <a:gridCol w="851503">
                  <a:extLst>
                    <a:ext uri="{9D8B030D-6E8A-4147-A177-3AD203B41FA5}">
                      <a16:colId xmlns:a16="http://schemas.microsoft.com/office/drawing/2014/main" val="44487932"/>
                    </a:ext>
                  </a:extLst>
                </a:gridCol>
              </a:tblGrid>
              <a:tr h="573945">
                <a:tc>
                  <a:txBody>
                    <a:bodyPr/>
                    <a:lstStyle/>
                    <a:p>
                      <a:pPr algn="ctr" rtl="0" fontAlgn="ctr"/>
                      <a:r>
                        <a:rPr lang="zh-CN" altLang="en-US" sz="1400" b="1" u="none" strike="noStrike" dirty="0">
                          <a:effectLst/>
                        </a:rPr>
                        <a:t>序号</a:t>
                      </a:r>
                      <a:endParaRPr lang="zh-CN" altLang="en-US" sz="1400" b="1" i="0" u="none" strike="noStrike" dirty="0">
                        <a:solidFill>
                          <a:srgbClr val="000000"/>
                        </a:solidFill>
                        <a:effectLst/>
                        <a:latin typeface="华文楷体" panose="02010600040101010101" pitchFamily="2" charset="-122"/>
                        <a:ea typeface="华文楷体" panose="02010600040101010101" pitchFamily="2" charset="-122"/>
                      </a:endParaRPr>
                    </a:p>
                  </a:txBody>
                  <a:tcPr marL="6054" marR="6054" marT="6054" marB="0" anchor="ctr">
                    <a:solidFill>
                      <a:schemeClr val="accent1">
                        <a:lumMod val="60000"/>
                        <a:lumOff val="40000"/>
                      </a:schemeClr>
                    </a:solidFill>
                  </a:tcPr>
                </a:tc>
                <a:tc>
                  <a:txBody>
                    <a:bodyPr/>
                    <a:lstStyle/>
                    <a:p>
                      <a:pPr algn="ctr" rtl="0" fontAlgn="ctr"/>
                      <a:r>
                        <a:rPr lang="zh-CN" altLang="en-US" sz="1400" b="1" u="none" strike="noStrike" dirty="0">
                          <a:effectLst/>
                        </a:rPr>
                        <a:t>项目名称</a:t>
                      </a:r>
                      <a:endParaRPr lang="zh-CN" altLang="en-US" sz="1400" b="1" i="0" u="none" strike="noStrike" dirty="0">
                        <a:solidFill>
                          <a:srgbClr val="000000"/>
                        </a:solidFill>
                        <a:effectLst/>
                        <a:latin typeface="华文楷体" panose="02010600040101010101" pitchFamily="2" charset="-122"/>
                        <a:ea typeface="华文楷体" panose="02010600040101010101" pitchFamily="2" charset="-122"/>
                      </a:endParaRPr>
                    </a:p>
                  </a:txBody>
                  <a:tcPr marL="6054" marR="6054" marT="6054" marB="0" anchor="ctr">
                    <a:solidFill>
                      <a:schemeClr val="accent1">
                        <a:lumMod val="60000"/>
                        <a:lumOff val="40000"/>
                      </a:schemeClr>
                    </a:solidFill>
                  </a:tcPr>
                </a:tc>
                <a:tc>
                  <a:txBody>
                    <a:bodyPr/>
                    <a:lstStyle/>
                    <a:p>
                      <a:pPr algn="ctr" rtl="0" fontAlgn="ctr"/>
                      <a:r>
                        <a:rPr lang="zh-CN" altLang="en-US" sz="1400" b="1" i="0" u="none" strike="noStrike" dirty="0" smtClean="0">
                          <a:solidFill>
                            <a:srgbClr val="000000"/>
                          </a:solidFill>
                          <a:effectLst/>
                          <a:latin typeface="华文楷体" panose="02010600040101010101" pitchFamily="2" charset="-122"/>
                          <a:ea typeface="华文楷体" panose="02010600040101010101" pitchFamily="2" charset="-122"/>
                        </a:rPr>
                        <a:t>项目经理</a:t>
                      </a:r>
                      <a:endParaRPr lang="zh-CN" altLang="en-US" sz="1400" b="1" i="0" u="none" strike="noStrike" dirty="0">
                        <a:solidFill>
                          <a:srgbClr val="000000"/>
                        </a:solidFill>
                        <a:effectLst/>
                        <a:latin typeface="华文楷体" panose="02010600040101010101" pitchFamily="2" charset="-122"/>
                        <a:ea typeface="华文楷体" panose="02010600040101010101" pitchFamily="2" charset="-122"/>
                      </a:endParaRPr>
                    </a:p>
                  </a:txBody>
                  <a:tcPr marL="6054" marR="6054" marT="6054" marB="0" anchor="ctr">
                    <a:solidFill>
                      <a:schemeClr val="accent1">
                        <a:lumMod val="60000"/>
                        <a:lumOff val="40000"/>
                      </a:schemeClr>
                    </a:solidFill>
                  </a:tcPr>
                </a:tc>
                <a:tc>
                  <a:txBody>
                    <a:bodyPr/>
                    <a:lstStyle/>
                    <a:p>
                      <a:pPr algn="ctr" rtl="0" fontAlgn="ctr"/>
                      <a:r>
                        <a:rPr lang="zh-CN" altLang="en-US" sz="1400" b="1" u="none" strike="noStrike" dirty="0">
                          <a:effectLst/>
                        </a:rPr>
                        <a:t>星级</a:t>
                      </a:r>
                      <a:endParaRPr lang="zh-CN" altLang="en-US" sz="1400" b="1" i="0" u="none" strike="noStrike" dirty="0">
                        <a:solidFill>
                          <a:srgbClr val="000000"/>
                        </a:solidFill>
                        <a:effectLst/>
                        <a:latin typeface="华文楷体" panose="02010600040101010101" pitchFamily="2" charset="-122"/>
                        <a:ea typeface="华文楷体" panose="02010600040101010101" pitchFamily="2" charset="-122"/>
                      </a:endParaRPr>
                    </a:p>
                  </a:txBody>
                  <a:tcPr marL="6054" marR="6054" marT="6054" marB="0" anchor="ctr">
                    <a:solidFill>
                      <a:schemeClr val="accent1">
                        <a:lumMod val="60000"/>
                        <a:lumOff val="40000"/>
                      </a:schemeClr>
                    </a:solidFill>
                  </a:tcPr>
                </a:tc>
                <a:tc>
                  <a:txBody>
                    <a:bodyPr/>
                    <a:lstStyle/>
                    <a:p>
                      <a:pPr algn="ctr" rtl="0" fontAlgn="ctr"/>
                      <a:r>
                        <a:rPr lang="zh-CN" altLang="en-US" sz="1400" b="1" u="none" strike="noStrike" dirty="0" smtClean="0">
                          <a:effectLst/>
                        </a:rPr>
                        <a:t>国企改革三年行动任务</a:t>
                      </a:r>
                      <a:endParaRPr lang="zh-CN" altLang="en-US" sz="1400" b="1" i="0" u="none" strike="noStrike" dirty="0">
                        <a:solidFill>
                          <a:srgbClr val="000000"/>
                        </a:solidFill>
                        <a:effectLst/>
                        <a:latin typeface="华文楷体" panose="02010600040101010101" pitchFamily="2" charset="-122"/>
                        <a:ea typeface="华文楷体" panose="02010600040101010101" pitchFamily="2" charset="-122"/>
                      </a:endParaRPr>
                    </a:p>
                  </a:txBody>
                  <a:tcPr marL="6054" marR="6054" marT="6054" marB="0" anchor="ctr">
                    <a:solidFill>
                      <a:schemeClr val="accent1">
                        <a:lumMod val="60000"/>
                        <a:lumOff val="40000"/>
                      </a:schemeClr>
                    </a:solidFill>
                  </a:tcPr>
                </a:tc>
                <a:tc>
                  <a:txBody>
                    <a:bodyPr/>
                    <a:lstStyle/>
                    <a:p>
                      <a:pPr algn="ctr" rtl="0" fontAlgn="ctr"/>
                      <a:r>
                        <a:rPr lang="zh-CN" altLang="en-US" sz="1400" b="1" i="0" u="none" strike="noStrike" dirty="0" smtClean="0">
                          <a:solidFill>
                            <a:srgbClr val="000000"/>
                          </a:solidFill>
                          <a:effectLst/>
                          <a:latin typeface="华文楷体" panose="02010600040101010101" pitchFamily="2" charset="-122"/>
                          <a:ea typeface="华文楷体" panose="02010600040101010101" pitchFamily="2" charset="-122"/>
                        </a:rPr>
                        <a:t>商业计划重点项目</a:t>
                      </a:r>
                      <a:endParaRPr lang="zh-CN" altLang="en-US" sz="1400" b="1" i="0" u="none" strike="noStrike" dirty="0">
                        <a:solidFill>
                          <a:srgbClr val="000000"/>
                        </a:solidFill>
                        <a:effectLst/>
                        <a:latin typeface="华文楷体" panose="02010600040101010101" pitchFamily="2" charset="-122"/>
                        <a:ea typeface="华文楷体" panose="02010600040101010101" pitchFamily="2" charset="-122"/>
                      </a:endParaRPr>
                    </a:p>
                  </a:txBody>
                  <a:tcPr marL="6054" marR="6054" marT="6054" marB="0" anchor="ctr">
                    <a:solidFill>
                      <a:schemeClr val="accent1">
                        <a:lumMod val="60000"/>
                        <a:lumOff val="40000"/>
                      </a:schemeClr>
                    </a:solidFill>
                  </a:tcPr>
                </a:tc>
                <a:extLst>
                  <a:ext uri="{0D108BD9-81ED-4DB2-BD59-A6C34878D82A}">
                    <a16:rowId xmlns:a16="http://schemas.microsoft.com/office/drawing/2014/main" val="1390087123"/>
                  </a:ext>
                </a:extLst>
              </a:tr>
              <a:tr h="480901">
                <a:tc>
                  <a:txBody>
                    <a:bodyPr/>
                    <a:lstStyle/>
                    <a:p>
                      <a:pPr marL="0" algn="ctr" defTabSz="913646" rtl="0" eaLnBrk="1" fontAlgn="ctr" latinLnBrk="0" hangingPunct="1"/>
                      <a:r>
                        <a:rPr lang="en-US" altLang="zh-CN" sz="1300" u="none" strike="noStrike" kern="1200" dirty="0" smtClean="0">
                          <a:solidFill>
                            <a:schemeClr val="tx1"/>
                          </a:solidFill>
                          <a:effectLst/>
                          <a:latin typeface="+mn-lt"/>
                          <a:ea typeface="+mn-ea"/>
                          <a:cs typeface="+mn-cs"/>
                        </a:rPr>
                        <a:t>1</a:t>
                      </a:r>
                      <a:endParaRPr lang="en-US" altLang="zh-CN" sz="1300" u="none" strike="noStrike" kern="1200" dirty="0">
                        <a:solidFill>
                          <a:schemeClr val="tx1"/>
                        </a:solidFill>
                        <a:effectLst/>
                        <a:latin typeface="+mn-lt"/>
                        <a:ea typeface="+mn-ea"/>
                        <a:cs typeface="+mn-cs"/>
                      </a:endParaRPr>
                    </a:p>
                  </a:txBody>
                  <a:tcPr marL="6054" marR="6054" marT="6054" marB="0" anchor="ct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华文楷体"/>
                          <a:ea typeface="+mn-ea"/>
                          <a:cs typeface="+mn-cs"/>
                        </a:rPr>
                        <a:t>一卡通智能发运（骨料</a:t>
                      </a:r>
                      <a:r>
                        <a:rPr lang="en-US" altLang="zh-CN" sz="1400" kern="1200" dirty="0" smtClean="0">
                          <a:solidFill>
                            <a:schemeClr val="tx1"/>
                          </a:solidFill>
                          <a:latin typeface="华文楷体"/>
                          <a:ea typeface="+mn-ea"/>
                          <a:cs typeface="+mn-cs"/>
                        </a:rPr>
                        <a:t>&amp;</a:t>
                      </a:r>
                      <a:r>
                        <a:rPr lang="zh-CN" altLang="en-US" sz="1400" kern="1200" dirty="0" smtClean="0">
                          <a:solidFill>
                            <a:schemeClr val="tx1"/>
                          </a:solidFill>
                          <a:latin typeface="华文楷体"/>
                          <a:ea typeface="+mn-ea"/>
                          <a:cs typeface="+mn-cs"/>
                        </a:rPr>
                        <a:t>混凝土）</a:t>
                      </a:r>
                    </a:p>
                  </a:txBody>
                  <a:tcPr marL="2290" marR="2290" marT="2290" marB="0" anchor="ctr"/>
                </a:tc>
                <a:tc>
                  <a:txBody>
                    <a:bodyPr/>
                    <a:lstStyle/>
                    <a:p>
                      <a:pPr algn="ctr" fontAlgn="ctr">
                        <a:spcAft>
                          <a:spcPts val="0"/>
                        </a:spcAft>
                      </a:pPr>
                      <a:r>
                        <a:rPr lang="zh-CN" sz="1400" kern="1200" dirty="0">
                          <a:solidFill>
                            <a:schemeClr val="tx1"/>
                          </a:solidFill>
                          <a:latin typeface="华文楷体"/>
                          <a:ea typeface="+mn-ea"/>
                          <a:cs typeface="+mn-cs"/>
                        </a:rPr>
                        <a:t>付华</a:t>
                      </a:r>
                      <a:r>
                        <a:rPr lang="zh-CN" sz="1400" kern="1200" dirty="0" smtClean="0">
                          <a:solidFill>
                            <a:schemeClr val="tx1"/>
                          </a:solidFill>
                          <a:latin typeface="华文楷体"/>
                          <a:ea typeface="+mn-ea"/>
                          <a:cs typeface="+mn-cs"/>
                        </a:rPr>
                        <a:t>、</a:t>
                      </a:r>
                      <a:r>
                        <a:rPr lang="zh-CN" altLang="en-US" sz="1400" kern="1200" dirty="0" smtClean="0">
                          <a:solidFill>
                            <a:schemeClr val="tx1"/>
                          </a:solidFill>
                          <a:latin typeface="华文楷体"/>
                          <a:ea typeface="+mn-ea"/>
                          <a:cs typeface="+mn-cs"/>
                        </a:rPr>
                        <a:t>廖武燊</a:t>
                      </a:r>
                      <a:endParaRPr lang="zh-CN" sz="1400" kern="1200" dirty="0">
                        <a:solidFill>
                          <a:schemeClr val="tx1"/>
                        </a:solidFill>
                        <a:latin typeface="华文楷体"/>
                        <a:ea typeface="+mn-ea"/>
                        <a:cs typeface="+mn-cs"/>
                      </a:endParaRPr>
                    </a:p>
                  </a:txBody>
                  <a:tcPr marL="6350" marR="6350" marT="6350" marB="0" anchor="ctr"/>
                </a:tc>
                <a:tc>
                  <a:txBody>
                    <a:bodyPr/>
                    <a:lstStyle/>
                    <a:p>
                      <a:pPr algn="ctr" rtl="0" fontAlgn="ctr"/>
                      <a:r>
                        <a:rPr lang="en-US" altLang="zh-CN" sz="1400" kern="1200" dirty="0" smtClean="0">
                          <a:solidFill>
                            <a:schemeClr val="tx1"/>
                          </a:solidFill>
                          <a:latin typeface="华文楷体"/>
                          <a:ea typeface="+mn-ea"/>
                          <a:cs typeface="+mn-cs"/>
                        </a:rPr>
                        <a:t>3</a:t>
                      </a:r>
                      <a:endParaRPr lang="en-US" altLang="zh-CN" sz="1400" kern="1200" dirty="0">
                        <a:solidFill>
                          <a:schemeClr val="tx1"/>
                        </a:solidFill>
                        <a:latin typeface="华文楷体"/>
                        <a:ea typeface="+mn-ea"/>
                        <a:cs typeface="+mn-cs"/>
                      </a:endParaRPr>
                    </a:p>
                  </a:txBody>
                  <a:tcPr marL="6054" marR="6054" marT="6054" marB="0" anchor="ctr"/>
                </a:tc>
                <a:tc>
                  <a:txBody>
                    <a:bodyPr/>
                    <a:lstStyle/>
                    <a:p>
                      <a:pPr marL="0" algn="ctr" defTabSz="913646" rtl="0" eaLnBrk="1" fontAlgn="ctr" latinLnBrk="0" hangingPunct="1"/>
                      <a:r>
                        <a:rPr lang="zh-CN" altLang="en-US" sz="1300" b="0" i="0" u="none" strike="noStrike" kern="1200" dirty="0" smtClean="0">
                          <a:solidFill>
                            <a:schemeClr val="tx1"/>
                          </a:solidFill>
                          <a:effectLst/>
                          <a:latin typeface="+mn-lt"/>
                          <a:ea typeface="+mn-ea"/>
                          <a:cs typeface="+mn-cs"/>
                        </a:rPr>
                        <a:t>√</a:t>
                      </a:r>
                      <a:endParaRPr lang="zh-CN" altLang="en-US" sz="1300" b="0" i="0" u="none" strike="noStrike" kern="1200" dirty="0">
                        <a:solidFill>
                          <a:schemeClr val="tx1"/>
                        </a:solidFill>
                        <a:effectLst/>
                        <a:latin typeface="+mn-lt"/>
                        <a:ea typeface="+mn-ea"/>
                        <a:cs typeface="+mn-cs"/>
                      </a:endParaRPr>
                    </a:p>
                  </a:txBody>
                  <a:tcPr marL="6054" marR="6054" marT="6054" marB="0" anchor="ctr"/>
                </a:tc>
                <a:tc>
                  <a:txBody>
                    <a:bodyPr/>
                    <a:lstStyle/>
                    <a:p>
                      <a:pPr marL="0" algn="ctr" defTabSz="913646" rtl="0" eaLnBrk="1" fontAlgn="ctr" latinLnBrk="0" hangingPunct="1"/>
                      <a:endParaRPr lang="zh-CN" altLang="en-US" sz="1300" b="0" i="0" u="none" strike="noStrike" kern="1200" dirty="0">
                        <a:solidFill>
                          <a:schemeClr val="tx1"/>
                        </a:solidFill>
                        <a:effectLst/>
                        <a:latin typeface="+mn-lt"/>
                        <a:ea typeface="+mn-ea"/>
                        <a:cs typeface="+mn-cs"/>
                      </a:endParaRPr>
                    </a:p>
                  </a:txBody>
                  <a:tcPr marL="6054" marR="6054" marT="6054" marB="0" anchor="ctr"/>
                </a:tc>
                <a:extLst>
                  <a:ext uri="{0D108BD9-81ED-4DB2-BD59-A6C34878D82A}">
                    <a16:rowId xmlns:a16="http://schemas.microsoft.com/office/drawing/2014/main" val="2357289303"/>
                  </a:ext>
                </a:extLst>
              </a:tr>
              <a:tr h="480901">
                <a:tc>
                  <a:txBody>
                    <a:bodyPr/>
                    <a:lstStyle/>
                    <a:p>
                      <a:pPr marL="0" algn="ctr" defTabSz="913646" rtl="0" eaLnBrk="1" fontAlgn="ctr" latinLnBrk="0" hangingPunct="1"/>
                      <a:r>
                        <a:rPr lang="en-US" altLang="zh-CN" sz="1300" u="none" strike="noStrike" kern="1200" dirty="0" smtClean="0">
                          <a:solidFill>
                            <a:schemeClr val="tx1"/>
                          </a:solidFill>
                          <a:effectLst/>
                          <a:latin typeface="+mn-lt"/>
                          <a:ea typeface="+mn-ea"/>
                          <a:cs typeface="+mn-cs"/>
                        </a:rPr>
                        <a:t>2</a:t>
                      </a:r>
                      <a:endParaRPr lang="en-US" altLang="zh-CN" sz="1300" u="none" strike="noStrike" kern="1200" dirty="0">
                        <a:solidFill>
                          <a:schemeClr val="tx1"/>
                        </a:solidFill>
                        <a:effectLst/>
                        <a:latin typeface="+mn-lt"/>
                        <a:ea typeface="+mn-ea"/>
                        <a:cs typeface="+mn-cs"/>
                      </a:endParaRPr>
                    </a:p>
                  </a:txBody>
                  <a:tcPr marL="6054" marR="6054" marT="6054" marB="0" anchor="ctr"/>
                </a:tc>
                <a:tc>
                  <a:txBody>
                    <a:bodyPr/>
                    <a:lstStyle/>
                    <a:p>
                      <a:pPr marL="0" marR="0" indent="0" algn="ctr" defTabSz="685457" rtl="0" eaLnBrk="1" fontAlgn="ctr"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华文楷体"/>
                          <a:ea typeface="+mn-ea"/>
                          <a:cs typeface="+mn-cs"/>
                          <a:sym typeface="+mn-lt"/>
                        </a:rPr>
                        <a:t>基地报表线上化推广项目</a:t>
                      </a:r>
                      <a:endParaRPr lang="zh-CN" altLang="en-US" sz="1400" kern="1200" dirty="0" smtClean="0">
                        <a:solidFill>
                          <a:schemeClr val="tx1"/>
                        </a:solidFill>
                        <a:latin typeface="华文楷体"/>
                        <a:ea typeface="+mn-ea"/>
                        <a:cs typeface="+mn-cs"/>
                      </a:endParaRPr>
                    </a:p>
                  </a:txBody>
                  <a:tcPr marL="2290" marR="2290" marT="2290" marB="0" anchor="ctr"/>
                </a:tc>
                <a:tc>
                  <a:txBody>
                    <a:bodyPr/>
                    <a:lstStyle/>
                    <a:p>
                      <a:pPr algn="ctr" fontAlgn="ctr">
                        <a:spcAft>
                          <a:spcPts val="0"/>
                        </a:spcAft>
                      </a:pPr>
                      <a:r>
                        <a:rPr lang="zh-CN" sz="1400" kern="1200" dirty="0">
                          <a:solidFill>
                            <a:schemeClr val="tx1"/>
                          </a:solidFill>
                          <a:latin typeface="华文楷体"/>
                          <a:ea typeface="+mn-ea"/>
                          <a:cs typeface="+mn-cs"/>
                        </a:rPr>
                        <a:t>吕光源、冯求四</a:t>
                      </a:r>
                    </a:p>
                  </a:txBody>
                  <a:tcPr marL="6350" marR="6350" marT="6350" marB="0" anchor="ctr"/>
                </a:tc>
                <a:tc>
                  <a:txBody>
                    <a:bodyPr/>
                    <a:lstStyle/>
                    <a:p>
                      <a:pPr marL="0" algn="ctr" defTabSz="685457" rtl="0" eaLnBrk="1" fontAlgn="ctr" latinLnBrk="0" hangingPunct="1"/>
                      <a:r>
                        <a:rPr lang="en-US" altLang="zh-CN" sz="1400" kern="1200" dirty="0" smtClean="0">
                          <a:solidFill>
                            <a:schemeClr val="tx1"/>
                          </a:solidFill>
                          <a:latin typeface="华文楷体"/>
                          <a:ea typeface="+mn-ea"/>
                          <a:cs typeface="+mn-cs"/>
                        </a:rPr>
                        <a:t>5</a:t>
                      </a:r>
                      <a:endParaRPr lang="en-US" altLang="zh-CN" sz="1400" kern="1200" dirty="0">
                        <a:solidFill>
                          <a:schemeClr val="tx1"/>
                        </a:solidFill>
                        <a:latin typeface="华文楷体"/>
                        <a:ea typeface="+mn-ea"/>
                        <a:cs typeface="+mn-cs"/>
                      </a:endParaRPr>
                    </a:p>
                  </a:txBody>
                  <a:tcPr marL="6054" marR="6054" marT="6054" marB="0" anchor="ctr"/>
                </a:tc>
                <a:tc>
                  <a:txBody>
                    <a:bodyPr/>
                    <a:lstStyle/>
                    <a:p>
                      <a:pPr marL="0" marR="0" lvl="0" indent="0" algn="ctr" defTabSz="913646" rtl="0" eaLnBrk="1" fontAlgn="ctr" latinLnBrk="0" hangingPunct="1">
                        <a:lnSpc>
                          <a:spcPct val="100000"/>
                        </a:lnSpc>
                        <a:spcBef>
                          <a:spcPts val="0"/>
                        </a:spcBef>
                        <a:spcAft>
                          <a:spcPts val="0"/>
                        </a:spcAft>
                        <a:buClrTx/>
                        <a:buSzTx/>
                        <a:buFontTx/>
                        <a:buNone/>
                        <a:tabLst/>
                        <a:defRPr/>
                      </a:pPr>
                      <a:r>
                        <a:rPr lang="zh-CN" altLang="en-US" sz="1300" b="0" i="0" u="none" strike="noStrike" kern="1200" dirty="0" smtClean="0">
                          <a:solidFill>
                            <a:schemeClr val="tx1"/>
                          </a:solidFill>
                          <a:effectLst/>
                          <a:latin typeface="+mn-lt"/>
                          <a:ea typeface="+mn-ea"/>
                          <a:cs typeface="+mn-cs"/>
                        </a:rPr>
                        <a:t>√</a:t>
                      </a:r>
                    </a:p>
                  </a:txBody>
                  <a:tcPr marL="6054" marR="6054" marT="6054" marB="0" anchor="ctr"/>
                </a:tc>
                <a:tc>
                  <a:txBody>
                    <a:bodyPr/>
                    <a:lstStyle/>
                    <a:p>
                      <a:pPr marL="0" marR="0" indent="0" algn="ctr" defTabSz="913646" rtl="0" eaLnBrk="1" fontAlgn="ctr" latinLnBrk="0" hangingPunct="1">
                        <a:lnSpc>
                          <a:spcPct val="100000"/>
                        </a:lnSpc>
                        <a:spcBef>
                          <a:spcPts val="0"/>
                        </a:spcBef>
                        <a:spcAft>
                          <a:spcPts val="0"/>
                        </a:spcAft>
                        <a:buClrTx/>
                        <a:buSzTx/>
                        <a:buFontTx/>
                        <a:buNone/>
                        <a:tabLst/>
                        <a:defRPr/>
                      </a:pPr>
                      <a:endParaRPr lang="zh-CN" altLang="en-US" sz="1300" b="0" i="0" u="none" strike="noStrike" kern="1200" dirty="0" smtClean="0">
                        <a:solidFill>
                          <a:schemeClr val="tx1"/>
                        </a:solidFill>
                        <a:effectLst/>
                        <a:latin typeface="+mn-lt"/>
                        <a:ea typeface="+mn-ea"/>
                        <a:cs typeface="+mn-cs"/>
                      </a:endParaRPr>
                    </a:p>
                  </a:txBody>
                  <a:tcPr marL="6054" marR="6054" marT="6054" marB="0" anchor="ctr"/>
                </a:tc>
                <a:extLst>
                  <a:ext uri="{0D108BD9-81ED-4DB2-BD59-A6C34878D82A}">
                    <a16:rowId xmlns:a16="http://schemas.microsoft.com/office/drawing/2014/main" val="2691137026"/>
                  </a:ext>
                </a:extLst>
              </a:tr>
              <a:tr h="521968">
                <a:tc>
                  <a:txBody>
                    <a:bodyPr/>
                    <a:lstStyle/>
                    <a:p>
                      <a:pPr marL="0" algn="ctr" defTabSz="913646" rtl="0" eaLnBrk="1" fontAlgn="ctr" latinLnBrk="0" hangingPunct="1"/>
                      <a:r>
                        <a:rPr lang="en-US" altLang="zh-CN" sz="1300" u="none" strike="noStrike" kern="1200" dirty="0" smtClean="0">
                          <a:solidFill>
                            <a:schemeClr val="tx1"/>
                          </a:solidFill>
                          <a:effectLst/>
                          <a:latin typeface="+mn-lt"/>
                          <a:ea typeface="+mn-ea"/>
                          <a:cs typeface="+mn-cs"/>
                        </a:rPr>
                        <a:t>3</a:t>
                      </a:r>
                      <a:endParaRPr lang="en-US" altLang="zh-CN" sz="1300" u="none" strike="noStrike" kern="1200" dirty="0">
                        <a:solidFill>
                          <a:schemeClr val="tx1"/>
                        </a:solidFill>
                        <a:effectLst/>
                        <a:latin typeface="+mn-lt"/>
                        <a:ea typeface="+mn-ea"/>
                        <a:cs typeface="+mn-cs"/>
                      </a:endParaRPr>
                    </a:p>
                  </a:txBody>
                  <a:tcPr marL="6054" marR="6054" marT="6054" marB="0" anchor="ctr"/>
                </a:tc>
                <a:tc>
                  <a:txBody>
                    <a:bodyPr/>
                    <a:lstStyle/>
                    <a:p>
                      <a:pPr algn="ctr" defTabSz="913646">
                        <a:defRPr/>
                      </a:pPr>
                      <a:r>
                        <a:rPr lang="zh-CN" altLang="en-US" sz="1400" kern="1200" dirty="0" smtClean="0">
                          <a:solidFill>
                            <a:schemeClr val="tx1"/>
                          </a:solidFill>
                          <a:latin typeface="华文楷体"/>
                          <a:ea typeface="+mn-ea"/>
                          <a:cs typeface="+mn-cs"/>
                        </a:rPr>
                        <a:t>新基地基础信息化系统推广覆盖</a:t>
                      </a:r>
                    </a:p>
                  </a:txBody>
                  <a:tcPr marL="6054" marR="6054" marT="6054" marB="0" anchor="ctr"/>
                </a:tc>
                <a:tc>
                  <a:txBody>
                    <a:bodyPr/>
                    <a:lstStyle/>
                    <a:p>
                      <a:pPr algn="ctr" fontAlgn="ctr">
                        <a:spcAft>
                          <a:spcPts val="0"/>
                        </a:spcAft>
                      </a:pPr>
                      <a:r>
                        <a:rPr lang="zh-CN" sz="1400" kern="1200" dirty="0">
                          <a:solidFill>
                            <a:schemeClr val="tx1"/>
                          </a:solidFill>
                          <a:latin typeface="华文楷体"/>
                          <a:ea typeface="+mn-ea"/>
                          <a:cs typeface="+mn-cs"/>
                        </a:rPr>
                        <a:t>许伟兴、朱苏明、陈林先</a:t>
                      </a:r>
                    </a:p>
                  </a:txBody>
                  <a:tcPr marL="6350" marR="6350" marT="6350" marB="0" anchor="ctr"/>
                </a:tc>
                <a:tc>
                  <a:txBody>
                    <a:bodyPr/>
                    <a:lstStyle/>
                    <a:p>
                      <a:pPr algn="ctr" rtl="0" fontAlgn="ctr"/>
                      <a:r>
                        <a:rPr lang="en-US" altLang="zh-CN" sz="1400" kern="1200" dirty="0" smtClean="0">
                          <a:solidFill>
                            <a:schemeClr val="tx1"/>
                          </a:solidFill>
                          <a:latin typeface="华文楷体"/>
                          <a:ea typeface="+mn-ea"/>
                          <a:cs typeface="+mn-cs"/>
                        </a:rPr>
                        <a:t>5</a:t>
                      </a:r>
                      <a:endParaRPr lang="en-US" altLang="zh-CN" sz="1400" kern="1200" dirty="0">
                        <a:solidFill>
                          <a:schemeClr val="tx1"/>
                        </a:solidFill>
                        <a:latin typeface="华文楷体"/>
                        <a:ea typeface="+mn-ea"/>
                        <a:cs typeface="+mn-cs"/>
                      </a:endParaRPr>
                    </a:p>
                  </a:txBody>
                  <a:tcPr marL="6054" marR="6054" marT="6054" marB="0" anchor="ctr"/>
                </a:tc>
                <a:tc>
                  <a:txBody>
                    <a:bodyPr/>
                    <a:lstStyle/>
                    <a:p>
                      <a:pPr marL="0" marR="0" lvl="0" indent="0" algn="ctr" defTabSz="913646" rtl="0" eaLnBrk="1" fontAlgn="ctr" latinLnBrk="0" hangingPunct="1">
                        <a:lnSpc>
                          <a:spcPct val="100000"/>
                        </a:lnSpc>
                        <a:spcBef>
                          <a:spcPts val="0"/>
                        </a:spcBef>
                        <a:spcAft>
                          <a:spcPts val="0"/>
                        </a:spcAft>
                        <a:buClrTx/>
                        <a:buSzTx/>
                        <a:buFontTx/>
                        <a:buNone/>
                        <a:tabLst/>
                        <a:defRPr/>
                      </a:pPr>
                      <a:r>
                        <a:rPr lang="zh-CN" altLang="en-US" sz="1300" b="0" i="0" u="none" strike="noStrike" kern="1200" dirty="0" smtClean="0">
                          <a:solidFill>
                            <a:schemeClr val="tx1"/>
                          </a:solidFill>
                          <a:effectLst/>
                          <a:latin typeface="+mn-lt"/>
                          <a:ea typeface="+mn-ea"/>
                          <a:cs typeface="+mn-cs"/>
                        </a:rPr>
                        <a:t>√</a:t>
                      </a:r>
                    </a:p>
                  </a:txBody>
                  <a:tcPr marL="6054" marR="6054" marT="6054" marB="0" anchor="ctr"/>
                </a:tc>
                <a:tc>
                  <a:txBody>
                    <a:bodyPr/>
                    <a:lstStyle/>
                    <a:p>
                      <a:pPr marL="0" algn="ctr" defTabSz="913646" rtl="0" eaLnBrk="1" fontAlgn="ctr" latinLnBrk="0" hangingPunct="1"/>
                      <a:endParaRPr lang="zh-CN" altLang="en-US" sz="1300" b="0" i="0" u="none" strike="noStrike" kern="1200" dirty="0">
                        <a:solidFill>
                          <a:schemeClr val="tx1"/>
                        </a:solidFill>
                        <a:effectLst/>
                        <a:latin typeface="+mn-lt"/>
                        <a:ea typeface="+mn-ea"/>
                        <a:cs typeface="+mn-cs"/>
                      </a:endParaRPr>
                    </a:p>
                  </a:txBody>
                  <a:tcPr marL="6054" marR="6054" marT="6054" marB="0" anchor="ctr"/>
                </a:tc>
                <a:extLst>
                  <a:ext uri="{0D108BD9-81ED-4DB2-BD59-A6C34878D82A}">
                    <a16:rowId xmlns:a16="http://schemas.microsoft.com/office/drawing/2014/main" val="4246778000"/>
                  </a:ext>
                </a:extLst>
              </a:tr>
              <a:tr h="480901">
                <a:tc>
                  <a:txBody>
                    <a:bodyPr/>
                    <a:lstStyle/>
                    <a:p>
                      <a:pPr marL="0" algn="ctr" defTabSz="913646" rtl="0" eaLnBrk="1" fontAlgn="ctr" latinLnBrk="0" hangingPunct="1"/>
                      <a:r>
                        <a:rPr lang="en-US" altLang="zh-CN" sz="1300" u="none" strike="noStrike" kern="1200" dirty="0" smtClean="0">
                          <a:solidFill>
                            <a:schemeClr val="tx1"/>
                          </a:solidFill>
                          <a:effectLst/>
                          <a:latin typeface="+mn-lt"/>
                          <a:ea typeface="+mn-ea"/>
                          <a:cs typeface="+mn-cs"/>
                        </a:rPr>
                        <a:t>4</a:t>
                      </a:r>
                      <a:endParaRPr lang="en-US" altLang="zh-CN" sz="1300" u="none" strike="noStrike" kern="1200" dirty="0">
                        <a:solidFill>
                          <a:schemeClr val="tx1"/>
                        </a:solidFill>
                        <a:effectLst/>
                        <a:latin typeface="+mn-lt"/>
                        <a:ea typeface="+mn-ea"/>
                        <a:cs typeface="+mn-cs"/>
                      </a:endParaRPr>
                    </a:p>
                  </a:txBody>
                  <a:tcPr marL="6054" marR="6054" marT="6054" marB="0" anchor="ctr"/>
                </a:tc>
                <a:tc>
                  <a:txBody>
                    <a:bodyPr/>
                    <a:lstStyle/>
                    <a:p>
                      <a:pPr algn="ctr"/>
                      <a:r>
                        <a:rPr lang="zh-CN" altLang="en-US" sz="1400" kern="1200" dirty="0" smtClean="0">
                          <a:solidFill>
                            <a:schemeClr val="tx1"/>
                          </a:solidFill>
                          <a:latin typeface="华文楷体"/>
                          <a:ea typeface="+mn-ea"/>
                          <a:cs typeface="+mn-cs"/>
                        </a:rPr>
                        <a:t>智能税务管理平台项目</a:t>
                      </a:r>
                      <a:endParaRPr lang="zh-CN" altLang="en-US" sz="1400" kern="1200" dirty="0">
                        <a:solidFill>
                          <a:schemeClr val="tx1"/>
                        </a:solidFill>
                        <a:latin typeface="华文楷体"/>
                        <a:ea typeface="+mn-ea"/>
                        <a:cs typeface="+mn-cs"/>
                      </a:endParaRPr>
                    </a:p>
                  </a:txBody>
                  <a:tcPr marL="6054" marR="6054" marT="6054" marB="0" anchor="ctr"/>
                </a:tc>
                <a:tc>
                  <a:txBody>
                    <a:bodyPr/>
                    <a:lstStyle/>
                    <a:p>
                      <a:pPr algn="ctr" fontAlgn="ctr">
                        <a:spcAft>
                          <a:spcPts val="0"/>
                        </a:spcAft>
                      </a:pPr>
                      <a:r>
                        <a:rPr lang="zh-CN" sz="1400" kern="1200" dirty="0">
                          <a:solidFill>
                            <a:schemeClr val="tx1"/>
                          </a:solidFill>
                          <a:latin typeface="华文楷体"/>
                          <a:ea typeface="+mn-ea"/>
                          <a:cs typeface="+mn-cs"/>
                        </a:rPr>
                        <a:t>朱苏明</a:t>
                      </a:r>
                    </a:p>
                  </a:txBody>
                  <a:tcPr marL="6350" marR="6350" marT="6350" marB="0" anchor="ctr"/>
                </a:tc>
                <a:tc>
                  <a:txBody>
                    <a:bodyPr/>
                    <a:lstStyle/>
                    <a:p>
                      <a:pPr algn="ctr" rtl="0" fontAlgn="ctr"/>
                      <a:r>
                        <a:rPr lang="en-US" altLang="zh-CN" sz="1400" kern="1200" dirty="0" smtClean="0">
                          <a:solidFill>
                            <a:schemeClr val="tx1"/>
                          </a:solidFill>
                          <a:latin typeface="华文楷体"/>
                          <a:ea typeface="+mn-ea"/>
                          <a:cs typeface="+mn-cs"/>
                        </a:rPr>
                        <a:t>3</a:t>
                      </a:r>
                      <a:endParaRPr lang="en-US" altLang="zh-CN" sz="1400" kern="1200" dirty="0">
                        <a:solidFill>
                          <a:schemeClr val="tx1"/>
                        </a:solidFill>
                        <a:latin typeface="华文楷体"/>
                        <a:ea typeface="+mn-ea"/>
                        <a:cs typeface="+mn-cs"/>
                      </a:endParaRPr>
                    </a:p>
                  </a:txBody>
                  <a:tcPr marL="6054" marR="6054" marT="6054" marB="0" anchor="ctr"/>
                </a:tc>
                <a:tc>
                  <a:txBody>
                    <a:bodyPr/>
                    <a:lstStyle/>
                    <a:p>
                      <a:pPr marL="0" algn="ctr" defTabSz="913646" rtl="0" eaLnBrk="1" fontAlgn="ctr" latinLnBrk="0" hangingPunct="1"/>
                      <a:endParaRPr lang="zh-CN" altLang="en-US" sz="1300" b="0" i="0" u="none" strike="noStrike" kern="1200" dirty="0">
                        <a:solidFill>
                          <a:schemeClr val="tx1"/>
                        </a:solidFill>
                        <a:effectLst/>
                        <a:latin typeface="+mn-lt"/>
                        <a:ea typeface="+mn-ea"/>
                        <a:cs typeface="+mn-cs"/>
                      </a:endParaRPr>
                    </a:p>
                  </a:txBody>
                  <a:tcPr marL="6054" marR="6054" marT="6054" marB="0" anchor="ctr"/>
                </a:tc>
                <a:tc>
                  <a:txBody>
                    <a:bodyPr/>
                    <a:lstStyle/>
                    <a:p>
                      <a:pPr marL="0" marR="0" lvl="0" indent="0" algn="ctr" defTabSz="913646" rtl="0" eaLnBrk="1" fontAlgn="ctr" latinLnBrk="0" hangingPunct="1">
                        <a:lnSpc>
                          <a:spcPct val="100000"/>
                        </a:lnSpc>
                        <a:spcBef>
                          <a:spcPts val="0"/>
                        </a:spcBef>
                        <a:spcAft>
                          <a:spcPts val="0"/>
                        </a:spcAft>
                        <a:buClrTx/>
                        <a:buSzTx/>
                        <a:buFontTx/>
                        <a:buNone/>
                        <a:tabLst/>
                        <a:defRPr/>
                      </a:pPr>
                      <a:r>
                        <a:rPr lang="zh-CN" altLang="en-US" sz="1300" b="0" i="0" u="none" strike="noStrike" kern="1200" dirty="0" smtClean="0">
                          <a:solidFill>
                            <a:schemeClr val="tx1"/>
                          </a:solidFill>
                          <a:effectLst/>
                          <a:latin typeface="+mn-lt"/>
                          <a:ea typeface="+mn-ea"/>
                          <a:cs typeface="+mn-cs"/>
                        </a:rPr>
                        <a:t>√</a:t>
                      </a:r>
                    </a:p>
                  </a:txBody>
                  <a:tcPr marL="6054" marR="6054" marT="6054" marB="0" anchor="ctr"/>
                </a:tc>
                <a:extLst>
                  <a:ext uri="{0D108BD9-81ED-4DB2-BD59-A6C34878D82A}">
                    <a16:rowId xmlns:a16="http://schemas.microsoft.com/office/drawing/2014/main" val="1954958283"/>
                  </a:ext>
                </a:extLst>
              </a:tr>
              <a:tr h="480901">
                <a:tc>
                  <a:txBody>
                    <a:bodyPr/>
                    <a:lstStyle/>
                    <a:p>
                      <a:pPr marL="0" algn="ctr" defTabSz="913646" rtl="0" eaLnBrk="1" fontAlgn="ctr" latinLnBrk="0" hangingPunct="1"/>
                      <a:r>
                        <a:rPr lang="en-US" altLang="zh-CN" sz="1300" u="none" strike="noStrike" kern="1200" dirty="0" smtClean="0">
                          <a:solidFill>
                            <a:schemeClr val="tx1"/>
                          </a:solidFill>
                          <a:effectLst/>
                          <a:latin typeface="+mn-lt"/>
                          <a:ea typeface="+mn-ea"/>
                          <a:cs typeface="+mn-cs"/>
                        </a:rPr>
                        <a:t>5</a:t>
                      </a:r>
                      <a:endParaRPr lang="en-US" altLang="zh-CN" sz="1300" u="none" strike="noStrike" kern="1200" dirty="0">
                        <a:solidFill>
                          <a:schemeClr val="tx1"/>
                        </a:solidFill>
                        <a:effectLst/>
                        <a:latin typeface="+mn-lt"/>
                        <a:ea typeface="+mn-ea"/>
                        <a:cs typeface="+mn-cs"/>
                      </a:endParaRPr>
                    </a:p>
                  </a:txBody>
                  <a:tcPr marL="6054" marR="6054" marT="6054" marB="0" anchor="ctr"/>
                </a:tc>
                <a:tc>
                  <a:txBody>
                    <a:bodyPr/>
                    <a:lstStyle/>
                    <a:p>
                      <a:pPr marL="0" marR="0" indent="0" algn="ctr" defTabSz="913646"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华文楷体"/>
                          <a:ea typeface="+mn-ea"/>
                          <a:cs typeface="+mn-cs"/>
                        </a:rPr>
                        <a:t>SRM</a:t>
                      </a:r>
                      <a:r>
                        <a:rPr lang="zh-CN" altLang="en-US" sz="1400" kern="1200" dirty="0" smtClean="0">
                          <a:solidFill>
                            <a:schemeClr val="tx1"/>
                          </a:solidFill>
                          <a:latin typeface="华文楷体"/>
                          <a:ea typeface="+mn-ea"/>
                          <a:cs typeface="+mn-cs"/>
                        </a:rPr>
                        <a:t>与守正对接及升级改造项目</a:t>
                      </a:r>
                    </a:p>
                  </a:txBody>
                  <a:tcPr marL="6054" marR="6054" marT="6054" marB="0" anchor="ctr"/>
                </a:tc>
                <a:tc>
                  <a:txBody>
                    <a:bodyPr/>
                    <a:lstStyle/>
                    <a:p>
                      <a:pPr algn="ctr" fontAlgn="ctr">
                        <a:spcAft>
                          <a:spcPts val="0"/>
                        </a:spcAft>
                      </a:pPr>
                      <a:r>
                        <a:rPr lang="zh-CN" sz="1400" kern="1200" dirty="0">
                          <a:solidFill>
                            <a:schemeClr val="tx1"/>
                          </a:solidFill>
                          <a:latin typeface="华文楷体"/>
                          <a:ea typeface="+mn-ea"/>
                          <a:cs typeface="+mn-cs"/>
                        </a:rPr>
                        <a:t>徐勇</a:t>
                      </a:r>
                    </a:p>
                  </a:txBody>
                  <a:tcPr marL="6350" marR="6350" marT="6350" marB="0" anchor="ctr"/>
                </a:tc>
                <a:tc>
                  <a:txBody>
                    <a:bodyPr/>
                    <a:lstStyle/>
                    <a:p>
                      <a:pPr algn="ctr" rtl="0" fontAlgn="ctr"/>
                      <a:r>
                        <a:rPr lang="en-US" altLang="zh-CN" sz="1400" kern="1200" dirty="0" smtClean="0">
                          <a:solidFill>
                            <a:schemeClr val="tx1"/>
                          </a:solidFill>
                          <a:latin typeface="华文楷体"/>
                          <a:ea typeface="+mn-ea"/>
                          <a:cs typeface="+mn-cs"/>
                        </a:rPr>
                        <a:t>3</a:t>
                      </a:r>
                      <a:endParaRPr lang="en-US" altLang="zh-CN" sz="1400" kern="1200" dirty="0">
                        <a:solidFill>
                          <a:schemeClr val="tx1"/>
                        </a:solidFill>
                        <a:latin typeface="华文楷体"/>
                        <a:ea typeface="+mn-ea"/>
                        <a:cs typeface="+mn-cs"/>
                      </a:endParaRPr>
                    </a:p>
                  </a:txBody>
                  <a:tcPr marL="6054" marR="6054" marT="6054" marB="0" anchor="ctr"/>
                </a:tc>
                <a:tc>
                  <a:txBody>
                    <a:bodyPr/>
                    <a:lstStyle/>
                    <a:p>
                      <a:pPr marL="0" marR="0" lvl="0" indent="0" algn="ctr" defTabSz="913646" rtl="0" eaLnBrk="1" fontAlgn="ctr" latinLnBrk="0" hangingPunct="1">
                        <a:lnSpc>
                          <a:spcPct val="100000"/>
                        </a:lnSpc>
                        <a:spcBef>
                          <a:spcPts val="0"/>
                        </a:spcBef>
                        <a:spcAft>
                          <a:spcPts val="0"/>
                        </a:spcAft>
                        <a:buClrTx/>
                        <a:buSzTx/>
                        <a:buFontTx/>
                        <a:buNone/>
                        <a:tabLst/>
                        <a:defRPr/>
                      </a:pPr>
                      <a:endParaRPr lang="zh-CN" altLang="en-US" sz="1300" b="0" i="0" u="none" strike="noStrike" kern="1200" noProof="0" dirty="0">
                        <a:solidFill>
                          <a:schemeClr val="tx1"/>
                        </a:solidFill>
                        <a:effectLst/>
                        <a:latin typeface="+mn-lt"/>
                        <a:ea typeface="+mn-ea"/>
                        <a:cs typeface="+mn-cs"/>
                      </a:endParaRPr>
                    </a:p>
                  </a:txBody>
                  <a:tcPr marL="6054" marR="6054" marT="6054" marB="0" anchor="ctr"/>
                </a:tc>
                <a:tc>
                  <a:txBody>
                    <a:bodyPr/>
                    <a:lstStyle/>
                    <a:p>
                      <a:pPr marL="0" marR="0" lvl="0" indent="0" algn="ctr" defTabSz="913646" rtl="0" eaLnBrk="1" fontAlgn="ctr" latinLnBrk="0" hangingPunct="1">
                        <a:lnSpc>
                          <a:spcPct val="100000"/>
                        </a:lnSpc>
                        <a:spcBef>
                          <a:spcPts val="0"/>
                        </a:spcBef>
                        <a:spcAft>
                          <a:spcPts val="0"/>
                        </a:spcAft>
                        <a:buClrTx/>
                        <a:buSzTx/>
                        <a:buFontTx/>
                        <a:buNone/>
                        <a:tabLst/>
                        <a:defRPr/>
                      </a:pPr>
                      <a:r>
                        <a:rPr lang="zh-CN" altLang="en-US" sz="1300" b="0" i="0" u="none" strike="noStrike" kern="1200" dirty="0" smtClean="0">
                          <a:solidFill>
                            <a:schemeClr val="tx1"/>
                          </a:solidFill>
                          <a:effectLst/>
                          <a:latin typeface="+mn-lt"/>
                          <a:ea typeface="+mn-ea"/>
                          <a:cs typeface="+mn-cs"/>
                        </a:rPr>
                        <a:t>√</a:t>
                      </a:r>
                    </a:p>
                  </a:txBody>
                  <a:tcPr marL="6054" marR="6054" marT="6054" marB="0" anchor="ctr"/>
                </a:tc>
                <a:extLst>
                  <a:ext uri="{0D108BD9-81ED-4DB2-BD59-A6C34878D82A}">
                    <a16:rowId xmlns:a16="http://schemas.microsoft.com/office/drawing/2014/main" val="362225103"/>
                  </a:ext>
                </a:extLst>
              </a:tr>
              <a:tr h="480901">
                <a:tc>
                  <a:txBody>
                    <a:bodyPr/>
                    <a:lstStyle/>
                    <a:p>
                      <a:pPr marL="0" algn="ctr" defTabSz="913646" rtl="0" eaLnBrk="1" fontAlgn="ctr" latinLnBrk="0" hangingPunct="1"/>
                      <a:r>
                        <a:rPr lang="en-US" altLang="zh-CN" sz="1300" u="none" strike="noStrike" kern="1200" dirty="0" smtClean="0">
                          <a:solidFill>
                            <a:schemeClr val="tx1"/>
                          </a:solidFill>
                          <a:effectLst/>
                          <a:latin typeface="+mn-lt"/>
                          <a:ea typeface="+mn-ea"/>
                          <a:cs typeface="+mn-cs"/>
                        </a:rPr>
                        <a:t>6</a:t>
                      </a:r>
                      <a:endParaRPr lang="en-US" altLang="zh-CN" sz="1300" u="none" strike="noStrike" kern="1200" dirty="0">
                        <a:solidFill>
                          <a:schemeClr val="tx1"/>
                        </a:solidFill>
                        <a:effectLst/>
                        <a:latin typeface="+mn-lt"/>
                        <a:ea typeface="+mn-ea"/>
                        <a:cs typeface="+mn-cs"/>
                      </a:endParaRPr>
                    </a:p>
                  </a:txBody>
                  <a:tcPr marL="6054" marR="6054" marT="6054" marB="0" anchor="ctr"/>
                </a:tc>
                <a:tc>
                  <a:txBody>
                    <a:bodyPr/>
                    <a:lstStyle/>
                    <a:p>
                      <a:pPr marL="0" marR="0" indent="0" algn="ctr" defTabSz="913646"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华文楷体"/>
                          <a:ea typeface="+mn-ea"/>
                          <a:cs typeface="+mn-cs"/>
                        </a:rPr>
                        <a:t>石材</a:t>
                      </a:r>
                      <a:r>
                        <a:rPr lang="en-US" altLang="zh-CN" sz="1400" kern="1200" dirty="0" smtClean="0">
                          <a:solidFill>
                            <a:schemeClr val="tx1"/>
                          </a:solidFill>
                          <a:latin typeface="华文楷体"/>
                          <a:ea typeface="+mn-ea"/>
                          <a:cs typeface="+mn-cs"/>
                        </a:rPr>
                        <a:t>ERP</a:t>
                      </a:r>
                      <a:r>
                        <a:rPr lang="zh-CN" altLang="en-US" sz="1400" kern="1200" dirty="0" smtClean="0">
                          <a:solidFill>
                            <a:schemeClr val="tx1"/>
                          </a:solidFill>
                          <a:latin typeface="华文楷体"/>
                          <a:ea typeface="+mn-ea"/>
                          <a:cs typeface="+mn-cs"/>
                        </a:rPr>
                        <a:t>一期建设项目</a:t>
                      </a:r>
                    </a:p>
                  </a:txBody>
                  <a:tcPr marL="6054" marR="6054" marT="6054" marB="0" anchor="ctr"/>
                </a:tc>
                <a:tc>
                  <a:txBody>
                    <a:bodyPr/>
                    <a:lstStyle/>
                    <a:p>
                      <a:pPr algn="ctr" fontAlgn="ctr">
                        <a:spcAft>
                          <a:spcPts val="0"/>
                        </a:spcAft>
                      </a:pPr>
                      <a:r>
                        <a:rPr lang="zh-CN" sz="1400" kern="1200" dirty="0">
                          <a:solidFill>
                            <a:schemeClr val="tx1"/>
                          </a:solidFill>
                          <a:latin typeface="华文楷体"/>
                          <a:ea typeface="+mn-ea"/>
                          <a:cs typeface="+mn-cs"/>
                        </a:rPr>
                        <a:t>黎庆奋</a:t>
                      </a:r>
                    </a:p>
                  </a:txBody>
                  <a:tcPr marL="6350" marR="6350" marT="6350" marB="0" anchor="ctr"/>
                </a:tc>
                <a:tc>
                  <a:txBody>
                    <a:bodyPr/>
                    <a:lstStyle/>
                    <a:p>
                      <a:pPr algn="ctr" rtl="0" fontAlgn="ctr"/>
                      <a:r>
                        <a:rPr lang="en-US" altLang="zh-CN" sz="1400" kern="1200" dirty="0" smtClean="0">
                          <a:solidFill>
                            <a:schemeClr val="tx1"/>
                          </a:solidFill>
                          <a:latin typeface="华文楷体"/>
                          <a:ea typeface="+mn-ea"/>
                          <a:cs typeface="+mn-cs"/>
                        </a:rPr>
                        <a:t>4</a:t>
                      </a:r>
                      <a:endParaRPr lang="en-US" altLang="zh-CN" sz="1400" kern="1200" dirty="0">
                        <a:solidFill>
                          <a:schemeClr val="tx1"/>
                        </a:solidFill>
                        <a:latin typeface="华文楷体"/>
                        <a:ea typeface="+mn-ea"/>
                        <a:cs typeface="+mn-cs"/>
                      </a:endParaRPr>
                    </a:p>
                  </a:txBody>
                  <a:tcPr marL="6054" marR="6054" marT="6054" marB="0" anchor="ctr"/>
                </a:tc>
                <a:tc>
                  <a:txBody>
                    <a:bodyPr/>
                    <a:lstStyle/>
                    <a:p>
                      <a:pPr marL="0" marR="0" lvl="0" indent="0" algn="ctr" defTabSz="913646" rtl="0" eaLnBrk="1" fontAlgn="ctr" latinLnBrk="0" hangingPunct="1">
                        <a:lnSpc>
                          <a:spcPct val="100000"/>
                        </a:lnSpc>
                        <a:spcBef>
                          <a:spcPts val="0"/>
                        </a:spcBef>
                        <a:spcAft>
                          <a:spcPts val="0"/>
                        </a:spcAft>
                        <a:buClrTx/>
                        <a:buSzTx/>
                        <a:buFontTx/>
                        <a:buNone/>
                        <a:tabLst/>
                        <a:defRPr/>
                      </a:pPr>
                      <a:endParaRPr lang="zh-CN" altLang="en-US" sz="1300" b="0" i="0" u="none" strike="noStrike" kern="1200" noProof="0" dirty="0">
                        <a:solidFill>
                          <a:schemeClr val="tx1"/>
                        </a:solidFill>
                        <a:effectLst/>
                        <a:latin typeface="+mn-lt"/>
                        <a:ea typeface="+mn-ea"/>
                        <a:cs typeface="+mn-cs"/>
                      </a:endParaRPr>
                    </a:p>
                  </a:txBody>
                  <a:tcPr marL="6054" marR="6054" marT="6054" marB="0" anchor="ctr"/>
                </a:tc>
                <a:tc>
                  <a:txBody>
                    <a:bodyPr/>
                    <a:lstStyle/>
                    <a:p>
                      <a:pPr marL="0" marR="0" lvl="0" indent="0" algn="ctr" defTabSz="913646" rtl="0" eaLnBrk="1" fontAlgn="ctr" latinLnBrk="0" hangingPunct="1">
                        <a:lnSpc>
                          <a:spcPct val="100000"/>
                        </a:lnSpc>
                        <a:spcBef>
                          <a:spcPts val="0"/>
                        </a:spcBef>
                        <a:spcAft>
                          <a:spcPts val="0"/>
                        </a:spcAft>
                        <a:buClrTx/>
                        <a:buSzTx/>
                        <a:buFontTx/>
                        <a:buNone/>
                        <a:tabLst/>
                        <a:defRPr/>
                      </a:pPr>
                      <a:r>
                        <a:rPr lang="zh-CN" altLang="en-US" sz="1300" b="0" i="0" u="none" strike="noStrike" kern="1200" dirty="0" smtClean="0">
                          <a:solidFill>
                            <a:schemeClr val="tx1"/>
                          </a:solidFill>
                          <a:effectLst/>
                          <a:latin typeface="+mn-lt"/>
                          <a:ea typeface="+mn-ea"/>
                          <a:cs typeface="+mn-cs"/>
                        </a:rPr>
                        <a:t>√</a:t>
                      </a:r>
                    </a:p>
                  </a:txBody>
                  <a:tcPr marL="6054" marR="6054" marT="6054" marB="0" anchor="ctr"/>
                </a:tc>
                <a:extLst>
                  <a:ext uri="{0D108BD9-81ED-4DB2-BD59-A6C34878D82A}">
                    <a16:rowId xmlns:a16="http://schemas.microsoft.com/office/drawing/2014/main" val="2474451311"/>
                  </a:ext>
                </a:extLst>
              </a:tr>
              <a:tr h="480901">
                <a:tc>
                  <a:txBody>
                    <a:bodyPr/>
                    <a:lstStyle/>
                    <a:p>
                      <a:pPr marL="0" algn="ctr" defTabSz="913646" rtl="0" eaLnBrk="1" fontAlgn="ctr" latinLnBrk="0" hangingPunct="1"/>
                      <a:r>
                        <a:rPr lang="en-US" altLang="zh-CN" sz="1300" u="none" strike="noStrike" kern="1200" dirty="0" smtClean="0">
                          <a:solidFill>
                            <a:schemeClr val="tx1"/>
                          </a:solidFill>
                          <a:effectLst/>
                          <a:latin typeface="+mn-lt"/>
                          <a:ea typeface="+mn-ea"/>
                          <a:cs typeface="+mn-cs"/>
                        </a:rPr>
                        <a:t>7</a:t>
                      </a:r>
                      <a:endParaRPr lang="en-US" altLang="zh-CN" sz="1300" u="none" strike="noStrike" kern="1200" dirty="0">
                        <a:solidFill>
                          <a:schemeClr val="tx1"/>
                        </a:solidFill>
                        <a:effectLst/>
                        <a:latin typeface="+mn-lt"/>
                        <a:ea typeface="+mn-ea"/>
                        <a:cs typeface="+mn-cs"/>
                      </a:endParaRPr>
                    </a:p>
                  </a:txBody>
                  <a:tcPr marL="6054" marR="6054" marT="6054" marB="0" anchor="ctr"/>
                </a:tc>
                <a:tc>
                  <a:txBody>
                    <a:bodyPr/>
                    <a:lstStyle/>
                    <a:p>
                      <a:pPr marL="0" algn="ctr" defTabSz="913646" rtl="0" eaLnBrk="1" fontAlgn="ctr" latinLnBrk="0" hangingPunct="1"/>
                      <a:r>
                        <a:rPr lang="zh-CN" altLang="en-US" sz="1300" u="none" strike="noStrike" kern="1200" dirty="0" smtClean="0">
                          <a:solidFill>
                            <a:schemeClr val="tx1"/>
                          </a:solidFill>
                          <a:effectLst/>
                          <a:latin typeface="+mn-lt"/>
                          <a:ea typeface="+mn-ea"/>
                          <a:cs typeface="+mn-cs"/>
                        </a:rPr>
                        <a:t>汽运调度管理系统升级项目</a:t>
                      </a:r>
                      <a:endParaRPr lang="zh-CN" altLang="en-US" sz="1300" u="none" strike="noStrike" kern="1200" dirty="0">
                        <a:solidFill>
                          <a:schemeClr val="tx1"/>
                        </a:solidFill>
                        <a:effectLst/>
                        <a:latin typeface="+mn-lt"/>
                        <a:ea typeface="+mn-ea"/>
                        <a:cs typeface="+mn-cs"/>
                      </a:endParaRPr>
                    </a:p>
                  </a:txBody>
                  <a:tcPr marL="6054" marR="6054" marT="6054" marB="0" anchor="ctr"/>
                </a:tc>
                <a:tc>
                  <a:txBody>
                    <a:bodyPr/>
                    <a:lstStyle/>
                    <a:p>
                      <a:pPr algn="ctr" fontAlgn="ctr">
                        <a:spcAft>
                          <a:spcPts val="0"/>
                        </a:spcAft>
                      </a:pPr>
                      <a:r>
                        <a:rPr lang="zh-CN" altLang="en-US" sz="1400" kern="1200" dirty="0" smtClean="0">
                          <a:solidFill>
                            <a:schemeClr val="tx1"/>
                          </a:solidFill>
                          <a:latin typeface="华文楷体"/>
                          <a:ea typeface="+mn-ea"/>
                          <a:cs typeface="+mn-cs"/>
                        </a:rPr>
                        <a:t>付华、陈其达、张劢</a:t>
                      </a:r>
                      <a:endParaRPr lang="zh-CN" sz="1400" kern="1200" dirty="0">
                        <a:solidFill>
                          <a:schemeClr val="tx1"/>
                        </a:solidFill>
                        <a:latin typeface="华文楷体"/>
                        <a:ea typeface="+mn-ea"/>
                        <a:cs typeface="+mn-cs"/>
                      </a:endParaRPr>
                    </a:p>
                  </a:txBody>
                  <a:tcPr marL="6350" marR="6350" marT="6350" marB="0" anchor="ctr"/>
                </a:tc>
                <a:tc>
                  <a:txBody>
                    <a:bodyPr/>
                    <a:lstStyle/>
                    <a:p>
                      <a:pPr marL="0" algn="ctr" defTabSz="913646" rtl="0" eaLnBrk="1" fontAlgn="ctr" latinLnBrk="0" hangingPunct="1"/>
                      <a:r>
                        <a:rPr lang="en-US" altLang="zh-CN" sz="1300" u="none" strike="noStrike" kern="1200" dirty="0" smtClean="0">
                          <a:solidFill>
                            <a:schemeClr val="tx1"/>
                          </a:solidFill>
                          <a:effectLst/>
                          <a:latin typeface="+mn-lt"/>
                          <a:ea typeface="+mn-ea"/>
                          <a:cs typeface="+mn-cs"/>
                        </a:rPr>
                        <a:t>-</a:t>
                      </a:r>
                      <a:endParaRPr lang="en-US" altLang="zh-CN" sz="1300" u="none" strike="noStrike" kern="1200" dirty="0">
                        <a:solidFill>
                          <a:schemeClr val="tx1"/>
                        </a:solidFill>
                        <a:effectLst/>
                        <a:latin typeface="+mn-lt"/>
                        <a:ea typeface="+mn-ea"/>
                        <a:cs typeface="+mn-cs"/>
                      </a:endParaRPr>
                    </a:p>
                  </a:txBody>
                  <a:tcPr marL="6054" marR="6054" marT="6054" marB="0" anchor="ctr"/>
                </a:tc>
                <a:tc>
                  <a:txBody>
                    <a:bodyPr/>
                    <a:lstStyle/>
                    <a:p>
                      <a:pPr marL="0" marR="0" lvl="0" indent="0" algn="ctr" defTabSz="913646" rtl="0" eaLnBrk="1" fontAlgn="ctr" latinLnBrk="0" hangingPunct="1">
                        <a:lnSpc>
                          <a:spcPct val="100000"/>
                        </a:lnSpc>
                        <a:spcBef>
                          <a:spcPts val="0"/>
                        </a:spcBef>
                        <a:spcAft>
                          <a:spcPts val="0"/>
                        </a:spcAft>
                        <a:buClrTx/>
                        <a:buSzTx/>
                        <a:buFontTx/>
                        <a:buNone/>
                        <a:tabLst/>
                        <a:defRPr/>
                      </a:pPr>
                      <a:endParaRPr lang="zh-CN" altLang="en-US" sz="1300" u="none" strike="noStrike" kern="1200" noProof="0" dirty="0" smtClean="0">
                        <a:solidFill>
                          <a:schemeClr val="tx1"/>
                        </a:solidFill>
                        <a:effectLst/>
                        <a:latin typeface="+mn-lt"/>
                        <a:ea typeface="+mn-ea"/>
                        <a:cs typeface="+mn-cs"/>
                      </a:endParaRPr>
                    </a:p>
                  </a:txBody>
                  <a:tcPr marL="6054" marR="6054" marT="6054" marB="0" anchor="ctr"/>
                </a:tc>
                <a:tc>
                  <a:txBody>
                    <a:bodyPr/>
                    <a:lstStyle/>
                    <a:p>
                      <a:pPr marL="0" marR="0" lvl="0" indent="0" algn="ctr" defTabSz="913646" rtl="0" eaLnBrk="1" fontAlgn="ctr" latinLnBrk="0" hangingPunct="1">
                        <a:lnSpc>
                          <a:spcPct val="100000"/>
                        </a:lnSpc>
                        <a:spcBef>
                          <a:spcPts val="0"/>
                        </a:spcBef>
                        <a:spcAft>
                          <a:spcPts val="0"/>
                        </a:spcAft>
                        <a:buClrTx/>
                        <a:buSzTx/>
                        <a:buFontTx/>
                        <a:buNone/>
                        <a:tabLst/>
                        <a:defRPr/>
                      </a:pPr>
                      <a:r>
                        <a:rPr lang="zh-CN" altLang="en-US" sz="1300" b="0" i="0" u="none" strike="noStrike" kern="1200" dirty="0" smtClean="0">
                          <a:solidFill>
                            <a:schemeClr val="tx1"/>
                          </a:solidFill>
                          <a:effectLst/>
                          <a:latin typeface="+mn-lt"/>
                          <a:ea typeface="+mn-ea"/>
                          <a:cs typeface="+mn-cs"/>
                        </a:rPr>
                        <a:t>√</a:t>
                      </a:r>
                    </a:p>
                  </a:txBody>
                  <a:tcPr marL="6054" marR="6054" marT="6054" marB="0" anchor="ctr"/>
                </a:tc>
                <a:extLst>
                  <a:ext uri="{0D108BD9-81ED-4DB2-BD59-A6C34878D82A}">
                    <a16:rowId xmlns:a16="http://schemas.microsoft.com/office/drawing/2014/main" val="1473703233"/>
                  </a:ext>
                </a:extLst>
              </a:tr>
              <a:tr h="480901">
                <a:tc>
                  <a:txBody>
                    <a:bodyPr/>
                    <a:lstStyle/>
                    <a:p>
                      <a:pPr marL="0" algn="ctr" defTabSz="913646" rtl="0" eaLnBrk="1" fontAlgn="ctr" latinLnBrk="0" hangingPunct="1"/>
                      <a:r>
                        <a:rPr lang="en-US" altLang="zh-CN" sz="1300" u="none" strike="noStrike" kern="1200" dirty="0" smtClean="0">
                          <a:solidFill>
                            <a:schemeClr val="tx1"/>
                          </a:solidFill>
                          <a:effectLst/>
                          <a:latin typeface="+mn-lt"/>
                          <a:ea typeface="+mn-ea"/>
                          <a:cs typeface="+mn-cs"/>
                        </a:rPr>
                        <a:t>8</a:t>
                      </a:r>
                      <a:endParaRPr lang="en-US" altLang="zh-CN" sz="1300" u="none" strike="noStrike" kern="1200" dirty="0">
                        <a:solidFill>
                          <a:schemeClr val="tx1"/>
                        </a:solidFill>
                        <a:effectLst/>
                        <a:latin typeface="+mn-lt"/>
                        <a:ea typeface="+mn-ea"/>
                        <a:cs typeface="+mn-cs"/>
                      </a:endParaRPr>
                    </a:p>
                  </a:txBody>
                  <a:tcPr marL="6054" marR="6054" marT="6054" marB="0" anchor="ctr"/>
                </a:tc>
                <a:tc>
                  <a:txBody>
                    <a:bodyPr/>
                    <a:lstStyle/>
                    <a:p>
                      <a:pPr marL="0" marR="0" lvl="0" indent="0" algn="ctr" defTabSz="913646" rtl="0" eaLnBrk="1" fontAlgn="ctr" latinLnBrk="0" hangingPunct="1">
                        <a:lnSpc>
                          <a:spcPct val="100000"/>
                        </a:lnSpc>
                        <a:spcBef>
                          <a:spcPts val="0"/>
                        </a:spcBef>
                        <a:spcAft>
                          <a:spcPts val="0"/>
                        </a:spcAft>
                        <a:buClrTx/>
                        <a:buSzTx/>
                        <a:buFontTx/>
                        <a:buNone/>
                        <a:tabLst/>
                        <a:defRPr/>
                      </a:pPr>
                      <a:r>
                        <a:rPr lang="zh-CN" altLang="en-US" sz="1400" dirty="0" smtClean="0"/>
                        <a:t>华润化学材料智慧物流项目</a:t>
                      </a:r>
                    </a:p>
                  </a:txBody>
                  <a:tcPr marL="6054" marR="6054" marT="6054" marB="0" anchor="ctr"/>
                </a:tc>
                <a:tc>
                  <a:txBody>
                    <a:bodyPr/>
                    <a:lstStyle/>
                    <a:p>
                      <a:pPr marL="0" algn="ctr" defTabSz="913646" rtl="0" eaLnBrk="1" fontAlgn="ctr" latinLnBrk="0" hangingPunct="1"/>
                      <a:r>
                        <a:rPr lang="zh-CN" altLang="en-US" sz="1300" u="none" strike="noStrike" kern="1200" dirty="0" smtClean="0">
                          <a:solidFill>
                            <a:schemeClr val="tx1"/>
                          </a:solidFill>
                          <a:effectLst/>
                          <a:latin typeface="+mn-lt"/>
                          <a:ea typeface="+mn-ea"/>
                          <a:cs typeface="+mn-cs"/>
                        </a:rPr>
                        <a:t>付华、陈其达</a:t>
                      </a:r>
                      <a:endParaRPr lang="en-US" altLang="zh-CN" sz="1300" u="none" strike="noStrike" kern="1200" dirty="0">
                        <a:solidFill>
                          <a:schemeClr val="tx1"/>
                        </a:solidFill>
                        <a:effectLst/>
                        <a:latin typeface="+mn-lt"/>
                        <a:ea typeface="+mn-ea"/>
                        <a:cs typeface="+mn-cs"/>
                      </a:endParaRPr>
                    </a:p>
                  </a:txBody>
                  <a:tcPr marL="6054" marR="6054" marT="6054" marB="0" anchor="ctr"/>
                </a:tc>
                <a:tc>
                  <a:txBody>
                    <a:bodyPr/>
                    <a:lstStyle/>
                    <a:p>
                      <a:pPr marL="0" algn="ctr" defTabSz="913646" rtl="0" eaLnBrk="1" fontAlgn="ctr" latinLnBrk="0" hangingPunct="1"/>
                      <a:r>
                        <a:rPr lang="en-US" altLang="zh-CN" sz="1300" u="none" strike="noStrike" kern="1200" dirty="0" smtClean="0">
                          <a:solidFill>
                            <a:schemeClr val="tx1"/>
                          </a:solidFill>
                          <a:effectLst/>
                          <a:latin typeface="+mn-lt"/>
                          <a:ea typeface="+mn-ea"/>
                          <a:cs typeface="+mn-cs"/>
                        </a:rPr>
                        <a:t>-</a:t>
                      </a:r>
                      <a:endParaRPr lang="en-US" altLang="zh-CN" sz="1300" u="none" strike="noStrike" kern="1200" dirty="0">
                        <a:solidFill>
                          <a:schemeClr val="tx1"/>
                        </a:solidFill>
                        <a:effectLst/>
                        <a:latin typeface="+mn-lt"/>
                        <a:ea typeface="+mn-ea"/>
                        <a:cs typeface="+mn-cs"/>
                      </a:endParaRPr>
                    </a:p>
                  </a:txBody>
                  <a:tcPr marL="6054" marR="6054" marT="6054" marB="0" anchor="ctr"/>
                </a:tc>
                <a:tc>
                  <a:txBody>
                    <a:bodyPr/>
                    <a:lstStyle/>
                    <a:p>
                      <a:pPr marL="0" marR="0" lvl="0" indent="0" algn="ctr" defTabSz="913646" rtl="0" eaLnBrk="1" fontAlgn="ctr" latinLnBrk="0" hangingPunct="1">
                        <a:lnSpc>
                          <a:spcPct val="100000"/>
                        </a:lnSpc>
                        <a:spcBef>
                          <a:spcPts val="0"/>
                        </a:spcBef>
                        <a:spcAft>
                          <a:spcPts val="0"/>
                        </a:spcAft>
                        <a:buClrTx/>
                        <a:buSzTx/>
                        <a:buFontTx/>
                        <a:buNone/>
                        <a:tabLst/>
                        <a:defRPr/>
                      </a:pPr>
                      <a:endParaRPr lang="zh-CN" altLang="en-US" sz="1300" u="none" strike="noStrike" kern="1200" noProof="0" dirty="0" smtClean="0">
                        <a:solidFill>
                          <a:schemeClr val="tx1"/>
                        </a:solidFill>
                        <a:effectLst/>
                        <a:latin typeface="+mn-lt"/>
                        <a:ea typeface="+mn-ea"/>
                        <a:cs typeface="+mn-cs"/>
                      </a:endParaRPr>
                    </a:p>
                  </a:txBody>
                  <a:tcPr marL="6054" marR="6054" marT="6054" marB="0" anchor="ctr"/>
                </a:tc>
                <a:tc>
                  <a:txBody>
                    <a:bodyPr/>
                    <a:lstStyle/>
                    <a:p>
                      <a:pPr marL="0" marR="0" lvl="0" indent="0" algn="ctr" defTabSz="913646" rtl="0" eaLnBrk="1" fontAlgn="ctr" latinLnBrk="0" hangingPunct="1">
                        <a:lnSpc>
                          <a:spcPct val="100000"/>
                        </a:lnSpc>
                        <a:spcBef>
                          <a:spcPts val="0"/>
                        </a:spcBef>
                        <a:spcAft>
                          <a:spcPts val="0"/>
                        </a:spcAft>
                        <a:buClrTx/>
                        <a:buSzTx/>
                        <a:buFontTx/>
                        <a:buNone/>
                        <a:tabLst/>
                        <a:defRPr/>
                      </a:pPr>
                      <a:endParaRPr lang="zh-CN" altLang="en-US" sz="1300" u="none" strike="noStrike" kern="1200" noProof="0" dirty="0" smtClean="0">
                        <a:solidFill>
                          <a:schemeClr val="tx1"/>
                        </a:solidFill>
                        <a:effectLst/>
                        <a:latin typeface="+mn-lt"/>
                        <a:ea typeface="+mn-ea"/>
                        <a:cs typeface="+mn-cs"/>
                      </a:endParaRPr>
                    </a:p>
                  </a:txBody>
                  <a:tcPr marL="6054" marR="6054" marT="6054" marB="0" anchor="ctr"/>
                </a:tc>
                <a:extLst>
                  <a:ext uri="{0D108BD9-81ED-4DB2-BD59-A6C34878D82A}">
                    <a16:rowId xmlns:a16="http://schemas.microsoft.com/office/drawing/2014/main" val="4140714434"/>
                  </a:ext>
                </a:extLst>
              </a:tr>
            </a:tbl>
          </a:graphicData>
        </a:graphic>
      </p:graphicFrame>
      <p:sp>
        <p:nvSpPr>
          <p:cNvPr id="1048634" name="标题 2"/>
          <p:cNvSpPr>
            <a:spLocks noGrp="1"/>
          </p:cNvSpPr>
          <p:nvPr>
            <p:ph type="title"/>
          </p:nvPr>
        </p:nvSpPr>
        <p:spPr/>
        <p:txBody>
          <a:bodyPr>
            <a:noAutofit/>
          </a:bodyPr>
          <a:lstStyle/>
          <a:p>
            <a:r>
              <a:rPr lang="zh-CN" altLang="en-US" kern="0" dirty="0" smtClean="0">
                <a:latin typeface="+mn-lt"/>
                <a:ea typeface="+mn-ea"/>
                <a:cs typeface="+mn-ea"/>
                <a:sym typeface="+mn-lt"/>
              </a:rPr>
              <a:t>重点</a:t>
            </a:r>
            <a:r>
              <a:rPr lang="zh-CN" altLang="en-US" kern="0" dirty="0">
                <a:latin typeface="+mn-lt"/>
                <a:ea typeface="+mn-ea"/>
                <a:cs typeface="+mn-ea"/>
                <a:sym typeface="+mn-lt"/>
              </a:rPr>
              <a:t>项</a:t>
            </a:r>
            <a:r>
              <a:rPr lang="zh-CN" altLang="en-US" kern="0" dirty="0" smtClean="0">
                <a:latin typeface="+mn-lt"/>
                <a:ea typeface="+mn-ea"/>
                <a:cs typeface="+mn-ea"/>
                <a:sym typeface="+mn-lt"/>
              </a:rPr>
              <a:t>目清单</a:t>
            </a:r>
            <a:endParaRPr lang="zh-CN" altLang="en-US" kern="0" dirty="0">
              <a:latin typeface="+mn-lt"/>
              <a:ea typeface="+mn-ea"/>
              <a:cs typeface="+mn-ea"/>
              <a:sym typeface="+mn-lt"/>
            </a:endParaRPr>
          </a:p>
        </p:txBody>
      </p:sp>
      <p:sp>
        <p:nvSpPr>
          <p:cNvPr id="9" name="内容占位符 3"/>
          <p:cNvSpPr txBox="1"/>
          <p:nvPr/>
        </p:nvSpPr>
        <p:spPr>
          <a:xfrm>
            <a:off x="447729" y="1200807"/>
            <a:ext cx="11311920" cy="50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8400" tIns="69201" rIns="138400" bIns="69201">
            <a:spAutoFit/>
          </a:bodyPr>
          <a:lstStyle>
            <a:defPPr>
              <a:defRPr lang="zh-CN"/>
            </a:defPPr>
            <a:lvl1pPr algn="just" defTabSz="1217613">
              <a:spcAft>
                <a:spcPts val="600"/>
              </a:spcAft>
              <a:buClr>
                <a:srgbClr val="FF9900"/>
              </a:buClr>
              <a:buFont typeface="Wingdings" pitchFamily="2" charset="2"/>
              <a:buChar char="n"/>
              <a:defRPr sz="1600" b="0">
                <a:latin typeface="+mn-lt"/>
                <a:ea typeface="+mn-ea"/>
                <a:cs typeface="+mn-ea"/>
              </a:defRPr>
            </a:lvl1pPr>
            <a:lvl2pPr marL="742950" indent="-285750" algn="just" defTabSz="1217613">
              <a:spcAft>
                <a:spcPts val="600"/>
              </a:spcAft>
              <a:buClr>
                <a:srgbClr val="FF9900"/>
              </a:buClr>
              <a:buFont typeface="Wingdings" pitchFamily="2" charset="2"/>
              <a:buChar char="Ø"/>
              <a:defRPr>
                <a:latin typeface="华文楷体" pitchFamily="2" charset="-122"/>
                <a:ea typeface="华文楷体" pitchFamily="2" charset="-122"/>
              </a:defRPr>
            </a:lvl2pPr>
            <a:lvl3pPr marL="1143000" indent="-228600" algn="just" defTabSz="1217613">
              <a:spcAft>
                <a:spcPts val="600"/>
              </a:spcAft>
              <a:buClr>
                <a:srgbClr val="FF9900"/>
              </a:buClr>
              <a:buFont typeface="Arial" pitchFamily="34" charset="0"/>
              <a:buChar char="•"/>
              <a:defRPr sz="1600">
                <a:latin typeface="华文楷体" pitchFamily="2" charset="-122"/>
                <a:ea typeface="华文楷体" pitchFamily="2" charset="-122"/>
              </a:defRPr>
            </a:lvl3pPr>
            <a:lvl4pPr marL="1600200" indent="-228600" algn="just" defTabSz="1217613">
              <a:spcAft>
                <a:spcPts val="600"/>
              </a:spcAft>
              <a:buClr>
                <a:srgbClr val="FF9900"/>
              </a:buClr>
              <a:buFont typeface="Wingdings" pitchFamily="2" charset="2"/>
              <a:buChar char="ü"/>
              <a:defRPr sz="1600">
                <a:latin typeface="华文楷体" pitchFamily="2" charset="-122"/>
                <a:ea typeface="华文楷体" pitchFamily="2" charset="-122"/>
              </a:defRPr>
            </a:lvl4pPr>
            <a:lvl5pPr marL="2057400" indent="-228600" algn="just" defTabSz="1217613">
              <a:spcAft>
                <a:spcPts val="600"/>
              </a:spcAft>
              <a:buClr>
                <a:srgbClr val="FF9900"/>
              </a:buClr>
              <a:buFont typeface="Wingdings" pitchFamily="2" charset="2"/>
              <a:buChar char="u"/>
              <a:defRPr sz="1600">
                <a:latin typeface="华文楷体" pitchFamily="2" charset="-122"/>
                <a:ea typeface="华文楷体" pitchFamily="2" charset="-122"/>
              </a:defRPr>
            </a:lvl5pPr>
            <a:lvl6pPr marL="2514600" indent="-228600" algn="just" defTabSz="1217613" eaLnBrk="0" fontAlgn="base" hangingPunct="0">
              <a:spcBef>
                <a:spcPct val="0"/>
              </a:spcBef>
              <a:spcAft>
                <a:spcPts val="600"/>
              </a:spcAft>
              <a:buClr>
                <a:srgbClr val="FF9900"/>
              </a:buClr>
              <a:buFont typeface="Wingdings" pitchFamily="2" charset="2"/>
              <a:buChar char="u"/>
              <a:defRPr sz="1600">
                <a:latin typeface="华文楷体" pitchFamily="2" charset="-122"/>
                <a:ea typeface="华文楷体" pitchFamily="2" charset="-122"/>
              </a:defRPr>
            </a:lvl6pPr>
            <a:lvl7pPr marL="2971800" indent="-228600" algn="just" defTabSz="1217613" eaLnBrk="0" fontAlgn="base" hangingPunct="0">
              <a:spcBef>
                <a:spcPct val="0"/>
              </a:spcBef>
              <a:spcAft>
                <a:spcPts val="600"/>
              </a:spcAft>
              <a:buClr>
                <a:srgbClr val="FF9900"/>
              </a:buClr>
              <a:buFont typeface="Wingdings" pitchFamily="2" charset="2"/>
              <a:buChar char="u"/>
              <a:defRPr sz="1600">
                <a:latin typeface="华文楷体" pitchFamily="2" charset="-122"/>
                <a:ea typeface="华文楷体" pitchFamily="2" charset="-122"/>
              </a:defRPr>
            </a:lvl7pPr>
            <a:lvl8pPr marL="3429000" indent="-228600" algn="just" defTabSz="1217613" eaLnBrk="0" fontAlgn="base" hangingPunct="0">
              <a:spcBef>
                <a:spcPct val="0"/>
              </a:spcBef>
              <a:spcAft>
                <a:spcPts val="600"/>
              </a:spcAft>
              <a:buClr>
                <a:srgbClr val="FF9900"/>
              </a:buClr>
              <a:buFont typeface="Wingdings" pitchFamily="2" charset="2"/>
              <a:buChar char="u"/>
              <a:defRPr sz="1600">
                <a:latin typeface="华文楷体" pitchFamily="2" charset="-122"/>
                <a:ea typeface="华文楷体" pitchFamily="2" charset="-122"/>
              </a:defRPr>
            </a:lvl8pPr>
            <a:lvl9pPr marL="3886200" indent="-228600" algn="just" defTabSz="1217613" eaLnBrk="0" fontAlgn="base" hangingPunct="0">
              <a:spcBef>
                <a:spcPct val="0"/>
              </a:spcBef>
              <a:spcAft>
                <a:spcPts val="600"/>
              </a:spcAft>
              <a:buClr>
                <a:srgbClr val="FF9900"/>
              </a:buClr>
              <a:buFont typeface="Wingdings" pitchFamily="2" charset="2"/>
              <a:buChar char="u"/>
              <a:defRPr sz="1600">
                <a:latin typeface="华文楷体" pitchFamily="2" charset="-122"/>
                <a:ea typeface="华文楷体" pitchFamily="2" charset="-122"/>
              </a:defRPr>
            </a:lvl9pPr>
          </a:lstStyle>
          <a:p>
            <a:r>
              <a:rPr lang="en-US" altLang="zh-CN" sz="2133" dirty="0" smtClean="0">
                <a:sym typeface="+mn-lt"/>
              </a:rPr>
              <a:t> </a:t>
            </a:r>
            <a:r>
              <a:rPr lang="en-US" altLang="zh-CN" sz="2133" dirty="0" smtClean="0">
                <a:solidFill>
                  <a:srgbClr val="FF0000"/>
                </a:solidFill>
                <a:sym typeface="+mn-lt"/>
              </a:rPr>
              <a:t>8</a:t>
            </a:r>
            <a:r>
              <a:rPr lang="zh-CN" altLang="en-US" sz="2133" dirty="0" smtClean="0">
                <a:sym typeface="+mn-lt"/>
              </a:rPr>
              <a:t>个</a:t>
            </a:r>
            <a:r>
              <a:rPr lang="zh-CN" altLang="en-US" sz="2133" dirty="0">
                <a:sym typeface="+mn-lt"/>
              </a:rPr>
              <a:t>重点项目包含</a:t>
            </a:r>
            <a:r>
              <a:rPr lang="zh-CN" altLang="en-US" sz="2133" dirty="0" smtClean="0">
                <a:sym typeface="+mn-lt"/>
              </a:rPr>
              <a:t>：国</a:t>
            </a:r>
            <a:r>
              <a:rPr lang="zh-CN" altLang="en-US" sz="2133" dirty="0">
                <a:sym typeface="+mn-lt"/>
              </a:rPr>
              <a:t>企改革三年行动</a:t>
            </a:r>
            <a:r>
              <a:rPr lang="zh-CN" altLang="en-US" sz="2133" dirty="0" smtClean="0">
                <a:sym typeface="+mn-lt"/>
              </a:rPr>
              <a:t>任务</a:t>
            </a:r>
            <a:r>
              <a:rPr lang="en-US" altLang="zh-CN" sz="2133" dirty="0" smtClean="0">
                <a:solidFill>
                  <a:srgbClr val="FF0000"/>
                </a:solidFill>
                <a:sym typeface="+mn-lt"/>
              </a:rPr>
              <a:t>3</a:t>
            </a:r>
            <a:r>
              <a:rPr lang="zh-CN" altLang="en-US" sz="2133" dirty="0" smtClean="0">
                <a:sym typeface="+mn-lt"/>
              </a:rPr>
              <a:t>个，商业计划重点项目</a:t>
            </a:r>
            <a:r>
              <a:rPr lang="en-US" altLang="zh-CN" sz="2133" dirty="0" smtClean="0">
                <a:solidFill>
                  <a:srgbClr val="FF0000"/>
                </a:solidFill>
                <a:sym typeface="+mn-lt"/>
              </a:rPr>
              <a:t>4</a:t>
            </a:r>
            <a:r>
              <a:rPr lang="zh-CN" altLang="en-US" sz="2133" dirty="0" smtClean="0">
                <a:sym typeface="+mn-lt"/>
              </a:rPr>
              <a:t>个</a:t>
            </a:r>
            <a:r>
              <a:rPr lang="zh-CN" altLang="en-US" sz="2400" dirty="0" smtClean="0">
                <a:latin typeface="华文楷体 (正文)"/>
              </a:rPr>
              <a:t>。</a:t>
            </a:r>
            <a:endParaRPr lang="en-US" altLang="zh-CN" sz="2133" dirty="0">
              <a:sym typeface="+mn-lt"/>
            </a:endParaRPr>
          </a:p>
        </p:txBody>
      </p:sp>
      <p:graphicFrame>
        <p:nvGraphicFramePr>
          <p:cNvPr id="7" name="内容占位符 3"/>
          <p:cNvGraphicFramePr/>
          <p:nvPr>
            <p:extLst>
              <p:ext uri="{D42A27DB-BD31-4B8C-83A1-F6EECF244321}">
                <p14:modId xmlns:p14="http://schemas.microsoft.com/office/powerpoint/2010/main" val="14240294"/>
              </p:ext>
            </p:extLst>
          </p:nvPr>
        </p:nvGraphicFramePr>
        <p:xfrm>
          <a:off x="-3" y="-1"/>
          <a:ext cx="12157945" cy="263796"/>
        </p:xfrm>
        <a:graphic>
          <a:graphicData uri="http://schemas.openxmlformats.org/drawingml/2006/table">
            <a:tbl>
              <a:tblPr firstRow="1" bandRow="1">
                <a:tableStyleId>{5C22544A-7EE6-4342-B048-85BDC9FD1C3A}</a:tableStyleId>
              </a:tblPr>
              <a:tblGrid>
                <a:gridCol w="1274621">
                  <a:extLst>
                    <a:ext uri="{9D8B030D-6E8A-4147-A177-3AD203B41FA5}">
                      <a16:colId xmlns:a16="http://schemas.microsoft.com/office/drawing/2014/main" val="20000"/>
                    </a:ext>
                  </a:extLst>
                </a:gridCol>
                <a:gridCol w="1034473">
                  <a:extLst>
                    <a:ext uri="{9D8B030D-6E8A-4147-A177-3AD203B41FA5}">
                      <a16:colId xmlns:a16="http://schemas.microsoft.com/office/drawing/2014/main" val="20001"/>
                    </a:ext>
                  </a:extLst>
                </a:gridCol>
                <a:gridCol w="621145">
                  <a:extLst>
                    <a:ext uri="{9D8B030D-6E8A-4147-A177-3AD203B41FA5}">
                      <a16:colId xmlns:a16="http://schemas.microsoft.com/office/drawing/2014/main" val="20002"/>
                    </a:ext>
                  </a:extLst>
                </a:gridCol>
                <a:gridCol w="1267691">
                  <a:extLst>
                    <a:ext uri="{9D8B030D-6E8A-4147-A177-3AD203B41FA5}">
                      <a16:colId xmlns:a16="http://schemas.microsoft.com/office/drawing/2014/main" val="20003"/>
                    </a:ext>
                  </a:extLst>
                </a:gridCol>
                <a:gridCol w="1454728">
                  <a:extLst>
                    <a:ext uri="{9D8B030D-6E8A-4147-A177-3AD203B41FA5}">
                      <a16:colId xmlns:a16="http://schemas.microsoft.com/office/drawing/2014/main" val="20004"/>
                    </a:ext>
                  </a:extLst>
                </a:gridCol>
                <a:gridCol w="810490">
                  <a:extLst>
                    <a:ext uri="{9D8B030D-6E8A-4147-A177-3AD203B41FA5}">
                      <a16:colId xmlns:a16="http://schemas.microsoft.com/office/drawing/2014/main" val="20005"/>
                    </a:ext>
                  </a:extLst>
                </a:gridCol>
                <a:gridCol w="1132610">
                  <a:extLst>
                    <a:ext uri="{9D8B030D-6E8A-4147-A177-3AD203B41FA5}">
                      <a16:colId xmlns:a16="http://schemas.microsoft.com/office/drawing/2014/main" val="20006"/>
                    </a:ext>
                  </a:extLst>
                </a:gridCol>
                <a:gridCol w="779318">
                  <a:extLst>
                    <a:ext uri="{9D8B030D-6E8A-4147-A177-3AD203B41FA5}">
                      <a16:colId xmlns:a16="http://schemas.microsoft.com/office/drawing/2014/main" val="20007"/>
                    </a:ext>
                  </a:extLst>
                </a:gridCol>
                <a:gridCol w="800100">
                  <a:extLst>
                    <a:ext uri="{9D8B030D-6E8A-4147-A177-3AD203B41FA5}">
                      <a16:colId xmlns:a16="http://schemas.microsoft.com/office/drawing/2014/main" val="20008"/>
                    </a:ext>
                  </a:extLst>
                </a:gridCol>
                <a:gridCol w="2982769">
                  <a:extLst>
                    <a:ext uri="{9D8B030D-6E8A-4147-A177-3AD203B41FA5}">
                      <a16:colId xmlns:a16="http://schemas.microsoft.com/office/drawing/2014/main" val="20009"/>
                    </a:ext>
                  </a:extLst>
                </a:gridCol>
              </a:tblGrid>
              <a:tr h="263796">
                <a:tc>
                  <a:txBody>
                    <a:bodyPr/>
                    <a:lstStyle/>
                    <a:p>
                      <a:pPr algn="ctr"/>
                      <a:r>
                        <a:rPr lang="zh-CN" altLang="en-US" sz="1200" dirty="0" smtClean="0">
                          <a:latin typeface="微软雅黑" panose="020B0503020204020204" charset="-122"/>
                          <a:ea typeface="微软雅黑" panose="020B0503020204020204" charset="-122"/>
                        </a:rPr>
                        <a:t>重点项目情况介绍</a:t>
                      </a:r>
                      <a:endParaRPr lang="zh-CN" altLang="en-US" sz="1200" dirty="0">
                        <a:latin typeface="微软雅黑" panose="020B0503020204020204" charset="-122"/>
                        <a:ea typeface="微软雅黑" panose="020B050302020402020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重点项目清单</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charset="-122"/>
                          <a:ea typeface="微软雅黑" panose="020B0503020204020204" charset="-122"/>
                        </a:rPr>
                        <a:t>一卡通</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charset="-122"/>
                          <a:ea typeface="微软雅黑" panose="020B0503020204020204" charset="-122"/>
                          <a:cs typeface="+mn-cs"/>
                        </a:rPr>
                        <a:t>基地报表线上化</a:t>
                      </a:r>
                      <a:endParaRPr lang="zh-CN" altLang="en-US" sz="1200" b="0" kern="1200" dirty="0">
                        <a:solidFill>
                          <a:schemeClr val="tx1">
                            <a:lumMod val="85000"/>
                            <a:lumOff val="15000"/>
                          </a:schemeClr>
                        </a:solidFill>
                        <a:latin typeface="微软雅黑" panose="020B0503020204020204" charset="-122"/>
                        <a:ea typeface="微软雅黑" panose="020B050302020402020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新基地信息化覆盖</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智税平台</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en-US" altLang="zh-CN" sz="1200" b="0" dirty="0" smtClean="0">
                          <a:solidFill>
                            <a:schemeClr val="tx1">
                              <a:lumMod val="85000"/>
                              <a:lumOff val="15000"/>
                            </a:schemeClr>
                          </a:solidFill>
                          <a:latin typeface="微软雅黑" panose="020B0503020204020204" charset="-122"/>
                          <a:ea typeface="微软雅黑" panose="020B0503020204020204" charset="-122"/>
                        </a:rPr>
                        <a:t>SRM</a:t>
                      </a:r>
                      <a:r>
                        <a:rPr lang="zh-CN" altLang="en-US" sz="1200" b="0" dirty="0" smtClean="0">
                          <a:solidFill>
                            <a:schemeClr val="tx1">
                              <a:lumMod val="85000"/>
                              <a:lumOff val="15000"/>
                            </a:schemeClr>
                          </a:solidFill>
                          <a:latin typeface="微软雅黑" panose="020B0503020204020204" charset="-122"/>
                          <a:ea typeface="微软雅黑" panose="020B0503020204020204" charset="-122"/>
                        </a:rPr>
                        <a:t>升级改造</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石材</a:t>
                      </a:r>
                      <a:r>
                        <a:rPr lang="en-US" altLang="zh-CN" sz="1200" b="0" dirty="0" smtClean="0">
                          <a:solidFill>
                            <a:schemeClr val="tx1">
                              <a:lumMod val="85000"/>
                              <a:lumOff val="15000"/>
                            </a:schemeClr>
                          </a:solidFill>
                          <a:latin typeface="微软雅黑" panose="020B0503020204020204" charset="-122"/>
                          <a:ea typeface="微软雅黑" panose="020B0503020204020204" charset="-122"/>
                        </a:rPr>
                        <a:t>ERP</a:t>
                      </a:r>
                      <a:endParaRPr lang="zh-CN" altLang="en-US" sz="1200" b="0" dirty="0" smtClean="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汽运调度</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zh-CN" altLang="en-US" sz="1200" b="0" dirty="0" smtClean="0">
                          <a:solidFill>
                            <a:schemeClr val="tx1">
                              <a:lumMod val="85000"/>
                              <a:lumOff val="15000"/>
                            </a:schemeClr>
                          </a:solidFill>
                          <a:latin typeface="微软雅黑" panose="020B0503020204020204" charset="-122"/>
                          <a:ea typeface="微软雅黑" panose="020B0503020204020204" charset="-122"/>
                        </a:rPr>
                        <a:t>  智慧物流</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95101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内容占位符 3"/>
          <p:cNvSpPr txBox="1"/>
          <p:nvPr/>
        </p:nvSpPr>
        <p:spPr>
          <a:xfrm>
            <a:off x="337137" y="1029475"/>
            <a:ext cx="11743450" cy="1185588"/>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80876" indent="-380876" defTabSz="1218804" eaLnBrk="0" hangingPunct="0">
              <a:lnSpc>
                <a:spcPct val="100000"/>
              </a:lnSpc>
              <a:spcBef>
                <a:spcPct val="0"/>
              </a:spcBef>
              <a:buClr>
                <a:srgbClr val="FFC000"/>
              </a:buClr>
            </a:pPr>
            <a:r>
              <a:rPr lang="zh-CN" altLang="en-US" sz="1900" b="0" dirty="0">
                <a:solidFill>
                  <a:srgbClr val="0070C0"/>
                </a:solidFill>
                <a:latin typeface="+mn-ea"/>
                <a:ea typeface="+mn-ea"/>
                <a:cs typeface="+mn-ea"/>
                <a:sym typeface="+mn-lt"/>
              </a:rPr>
              <a:t>系统</a:t>
            </a:r>
            <a:r>
              <a:rPr lang="zh-CN" altLang="en-US" sz="1900" b="0" dirty="0" smtClean="0">
                <a:solidFill>
                  <a:srgbClr val="0070C0"/>
                </a:solidFill>
                <a:latin typeface="+mn-ea"/>
                <a:ea typeface="+mn-ea"/>
                <a:cs typeface="+mn-ea"/>
                <a:sym typeface="+mn-lt"/>
              </a:rPr>
              <a:t>推广</a:t>
            </a:r>
            <a:r>
              <a:rPr lang="zh-CN" altLang="en-US" sz="1900" b="0" dirty="0">
                <a:solidFill>
                  <a:srgbClr val="0070C0"/>
                </a:solidFill>
                <a:latin typeface="+mn-ea"/>
                <a:ea typeface="+mn-ea"/>
                <a:cs typeface="+mn-ea"/>
                <a:sym typeface="+mn-lt"/>
              </a:rPr>
              <a:t>：项目于</a:t>
            </a:r>
            <a:r>
              <a:rPr lang="en-US" altLang="zh-CN" sz="1900" b="0" dirty="0">
                <a:solidFill>
                  <a:srgbClr val="0070C0"/>
                </a:solidFill>
                <a:latin typeface="+mn-ea"/>
                <a:ea typeface="+mn-ea"/>
                <a:cs typeface="+mn-ea"/>
                <a:sym typeface="+mn-lt"/>
              </a:rPr>
              <a:t>2</a:t>
            </a:r>
            <a:r>
              <a:rPr lang="zh-CN" altLang="en-US" sz="1900" b="0" dirty="0">
                <a:solidFill>
                  <a:srgbClr val="0070C0"/>
                </a:solidFill>
                <a:latin typeface="+mn-ea"/>
                <a:ea typeface="+mn-ea"/>
                <a:cs typeface="+mn-ea"/>
                <a:sym typeface="+mn-lt"/>
              </a:rPr>
              <a:t>月启动，目前处于建设阶段</a:t>
            </a:r>
            <a:r>
              <a:rPr lang="zh-CN" altLang="en-US" sz="1900" b="0" dirty="0" smtClean="0">
                <a:solidFill>
                  <a:srgbClr val="0070C0"/>
                </a:solidFill>
                <a:latin typeface="+mn-ea"/>
                <a:ea typeface="+mn-ea"/>
                <a:cs typeface="+mn-ea"/>
                <a:sym typeface="+mn-lt"/>
              </a:rPr>
              <a:t>，</a:t>
            </a:r>
            <a:r>
              <a:rPr lang="zh-CN" altLang="en-US" sz="1900" b="0" dirty="0">
                <a:solidFill>
                  <a:srgbClr val="0070C0"/>
                </a:solidFill>
                <a:latin typeface="+mn-ea"/>
                <a:ea typeface="+mn-ea"/>
                <a:cs typeface="+mn-ea"/>
                <a:sym typeface="+mn-lt"/>
              </a:rPr>
              <a:t>完成项目</a:t>
            </a:r>
            <a:r>
              <a:rPr lang="zh-CN" altLang="en-US" sz="1900" b="0" dirty="0" smtClean="0">
                <a:solidFill>
                  <a:srgbClr val="0070C0"/>
                </a:solidFill>
                <a:latin typeface="+mn-ea"/>
                <a:ea typeface="+mn-ea"/>
                <a:cs typeface="+mn-ea"/>
                <a:sym typeface="+mn-lt"/>
              </a:rPr>
              <a:t>进度</a:t>
            </a:r>
            <a:r>
              <a:rPr lang="en-US" altLang="zh-CN" sz="1900" b="0" dirty="0" smtClean="0">
                <a:solidFill>
                  <a:srgbClr val="0070C0"/>
                </a:solidFill>
                <a:latin typeface="+mn-ea"/>
                <a:ea typeface="+mn-ea"/>
                <a:cs typeface="+mn-ea"/>
                <a:sym typeface="+mn-lt"/>
              </a:rPr>
              <a:t>70</a:t>
            </a:r>
            <a:r>
              <a:rPr lang="en-US" altLang="zh-CN" sz="1900" b="0" dirty="0">
                <a:solidFill>
                  <a:srgbClr val="0070C0"/>
                </a:solidFill>
                <a:latin typeface="+mn-ea"/>
                <a:ea typeface="+mn-ea"/>
                <a:cs typeface="+mn-ea"/>
                <a:sym typeface="+mn-lt"/>
              </a:rPr>
              <a:t>%</a:t>
            </a:r>
            <a:r>
              <a:rPr lang="zh-CN" altLang="en-US" sz="1900" b="0" dirty="0" smtClean="0">
                <a:solidFill>
                  <a:srgbClr val="0070C0"/>
                </a:solidFill>
                <a:latin typeface="+mn-ea"/>
                <a:ea typeface="+mn-ea"/>
                <a:cs typeface="+mn-ea"/>
                <a:sym typeface="+mn-lt"/>
              </a:rPr>
              <a:t>，状态正常，</a:t>
            </a:r>
            <a:r>
              <a:rPr lang="en-US" altLang="zh-CN" sz="1900" b="0" dirty="0" smtClean="0">
                <a:solidFill>
                  <a:srgbClr val="0070C0"/>
                </a:solidFill>
                <a:latin typeface="+mn-ea"/>
                <a:ea typeface="+mn-ea"/>
                <a:cs typeface="+mn-ea"/>
                <a:sym typeface="+mn-lt"/>
              </a:rPr>
              <a:t>2</a:t>
            </a:r>
            <a:r>
              <a:rPr lang="zh-CN" altLang="en-US" sz="1900" b="0" dirty="0">
                <a:solidFill>
                  <a:srgbClr val="0070C0"/>
                </a:solidFill>
                <a:latin typeface="+mn-ea"/>
                <a:ea typeface="+mn-ea"/>
                <a:cs typeface="+mn-ea"/>
                <a:sym typeface="+mn-lt"/>
              </a:rPr>
              <a:t>家骨料</a:t>
            </a:r>
            <a:r>
              <a:rPr lang="zh-CN" altLang="en-US" sz="1900" b="0" dirty="0" smtClean="0">
                <a:solidFill>
                  <a:srgbClr val="0070C0"/>
                </a:solidFill>
                <a:latin typeface="+mn-ea"/>
                <a:ea typeface="+mn-ea"/>
                <a:cs typeface="+mn-ea"/>
                <a:sym typeface="+mn-lt"/>
              </a:rPr>
              <a:t>基地进入设备安装和系统联调阶段、</a:t>
            </a:r>
            <a:r>
              <a:rPr lang="en-US" altLang="zh-CN" sz="1900" b="0" dirty="0">
                <a:solidFill>
                  <a:srgbClr val="0070C0"/>
                </a:solidFill>
                <a:latin typeface="+mn-ea"/>
                <a:ea typeface="+mn-ea"/>
                <a:cs typeface="+mn-ea"/>
                <a:sym typeface="+mn-lt"/>
              </a:rPr>
              <a:t>4</a:t>
            </a:r>
            <a:r>
              <a:rPr lang="zh-CN" altLang="en-US" sz="1900" b="0" dirty="0">
                <a:solidFill>
                  <a:srgbClr val="0070C0"/>
                </a:solidFill>
                <a:latin typeface="+mn-ea"/>
                <a:ea typeface="+mn-ea"/>
                <a:cs typeface="+mn-ea"/>
                <a:sym typeface="+mn-lt"/>
              </a:rPr>
              <a:t>家混凝土</a:t>
            </a:r>
            <a:r>
              <a:rPr lang="zh-CN" altLang="en-US" sz="1900" b="0" dirty="0" smtClean="0">
                <a:solidFill>
                  <a:srgbClr val="0070C0"/>
                </a:solidFill>
                <a:latin typeface="+mn-ea"/>
                <a:ea typeface="+mn-ea"/>
                <a:cs typeface="+mn-ea"/>
                <a:sym typeface="+mn-lt"/>
              </a:rPr>
              <a:t>基地进入设备安装。</a:t>
            </a:r>
            <a:endParaRPr lang="en-US" altLang="zh-CN" sz="1900" b="0" dirty="0">
              <a:solidFill>
                <a:srgbClr val="0070C0"/>
              </a:solidFill>
              <a:latin typeface="+mn-ea"/>
              <a:ea typeface="+mn-ea"/>
              <a:cs typeface="+mn-ea"/>
              <a:sym typeface="+mn-lt"/>
            </a:endParaRPr>
          </a:p>
          <a:p>
            <a:pPr marL="380876" indent="-380876" defTabSz="1218804" eaLnBrk="0" hangingPunct="0">
              <a:lnSpc>
                <a:spcPct val="100000"/>
              </a:lnSpc>
              <a:spcBef>
                <a:spcPct val="0"/>
              </a:spcBef>
              <a:buClr>
                <a:srgbClr val="FFC000"/>
              </a:buClr>
            </a:pPr>
            <a:r>
              <a:rPr lang="zh-CN" altLang="en-US" sz="1900" b="0" dirty="0">
                <a:solidFill>
                  <a:srgbClr val="0070C0"/>
                </a:solidFill>
                <a:latin typeface="+mn-ea"/>
                <a:ea typeface="+mn-ea"/>
                <a:cs typeface="+mn-ea"/>
                <a:sym typeface="+mn-lt"/>
              </a:rPr>
              <a:t>迭代优化：项目于</a:t>
            </a:r>
            <a:r>
              <a:rPr lang="en-US" altLang="zh-CN" sz="1900" b="0" dirty="0">
                <a:solidFill>
                  <a:srgbClr val="0070C0"/>
                </a:solidFill>
                <a:latin typeface="+mn-ea"/>
                <a:ea typeface="+mn-ea"/>
                <a:cs typeface="+mn-ea"/>
                <a:sym typeface="+mn-lt"/>
              </a:rPr>
              <a:t>3</a:t>
            </a:r>
            <a:r>
              <a:rPr lang="zh-CN" altLang="en-US" sz="1900" b="0" dirty="0">
                <a:solidFill>
                  <a:srgbClr val="0070C0"/>
                </a:solidFill>
                <a:latin typeface="+mn-ea"/>
                <a:ea typeface="+mn-ea"/>
                <a:cs typeface="+mn-ea"/>
                <a:sym typeface="+mn-lt"/>
              </a:rPr>
              <a:t>月启动，目前处于招采阶段，完成项目</a:t>
            </a:r>
            <a:r>
              <a:rPr lang="zh-CN" altLang="en-US" sz="1900" b="0" dirty="0" smtClean="0">
                <a:solidFill>
                  <a:srgbClr val="0070C0"/>
                </a:solidFill>
                <a:latin typeface="+mn-ea"/>
                <a:ea typeface="+mn-ea"/>
                <a:cs typeface="+mn-ea"/>
                <a:sym typeface="+mn-lt"/>
              </a:rPr>
              <a:t>进度</a:t>
            </a:r>
            <a:r>
              <a:rPr lang="en-US" altLang="zh-CN" sz="1900" b="0" dirty="0" smtClean="0">
                <a:solidFill>
                  <a:srgbClr val="FF0000"/>
                </a:solidFill>
                <a:latin typeface="+mn-ea"/>
                <a:ea typeface="+mn-ea"/>
                <a:cs typeface="+mn-ea"/>
                <a:sym typeface="+mn-lt"/>
              </a:rPr>
              <a:t>30</a:t>
            </a:r>
            <a:r>
              <a:rPr lang="en-US" altLang="zh-CN" sz="1900" b="0" dirty="0">
                <a:solidFill>
                  <a:srgbClr val="FF0000"/>
                </a:solidFill>
                <a:latin typeface="+mn-ea"/>
                <a:ea typeface="+mn-ea"/>
                <a:cs typeface="+mn-ea"/>
                <a:sym typeface="+mn-lt"/>
              </a:rPr>
              <a:t>%</a:t>
            </a:r>
            <a:r>
              <a:rPr lang="zh-CN" altLang="en-US" sz="1900" b="0" dirty="0">
                <a:solidFill>
                  <a:srgbClr val="FF0000"/>
                </a:solidFill>
                <a:latin typeface="+mn-ea"/>
                <a:ea typeface="+mn-ea"/>
                <a:cs typeface="+mn-ea"/>
                <a:sym typeface="+mn-lt"/>
              </a:rPr>
              <a:t>，</a:t>
            </a:r>
            <a:r>
              <a:rPr lang="zh-CN" altLang="en-US" sz="1900" b="0" dirty="0" smtClean="0">
                <a:solidFill>
                  <a:srgbClr val="FF0000"/>
                </a:solidFill>
                <a:latin typeface="+mn-ea"/>
                <a:ea typeface="+mn-ea"/>
                <a:cs typeface="+mn-ea"/>
                <a:sym typeface="+mn-lt"/>
              </a:rPr>
              <a:t>状态异常</a:t>
            </a:r>
            <a:r>
              <a:rPr lang="zh-CN" altLang="en-US" sz="1900" b="0" dirty="0" smtClean="0">
                <a:solidFill>
                  <a:srgbClr val="0070C0"/>
                </a:solidFill>
                <a:latin typeface="+mn-ea"/>
                <a:ea typeface="+mn-ea"/>
                <a:cs typeface="+mn-ea"/>
                <a:sym typeface="+mn-lt"/>
              </a:rPr>
              <a:t>，</a:t>
            </a:r>
            <a:r>
              <a:rPr lang="zh-CN" altLang="en-US" sz="1900" b="0" dirty="0">
                <a:solidFill>
                  <a:srgbClr val="0070C0"/>
                </a:solidFill>
                <a:latin typeface="+mn-ea"/>
                <a:ea typeface="+mn-ea"/>
                <a:cs typeface="+mn-ea"/>
                <a:sym typeface="+mn-lt"/>
              </a:rPr>
              <a:t>已</a:t>
            </a:r>
            <a:r>
              <a:rPr lang="zh-CN" altLang="en-US" sz="1900" b="0" dirty="0" smtClean="0">
                <a:solidFill>
                  <a:srgbClr val="0070C0"/>
                </a:solidFill>
                <a:latin typeface="+mn-ea"/>
                <a:ea typeface="+mn-ea"/>
                <a:cs typeface="+mn-ea"/>
                <a:sym typeface="+mn-lt"/>
              </a:rPr>
              <a:t>完成招标文件编写。</a:t>
            </a:r>
            <a:endParaRPr lang="en-US" altLang="zh-CN" sz="1900" b="0" dirty="0">
              <a:solidFill>
                <a:srgbClr val="0070C0"/>
              </a:solidFill>
              <a:latin typeface="+mn-ea"/>
              <a:ea typeface="+mn-ea"/>
              <a:cs typeface="+mn-ea"/>
              <a:sym typeface="+mn-lt"/>
            </a:endParaRPr>
          </a:p>
        </p:txBody>
      </p:sp>
      <p:sp>
        <p:nvSpPr>
          <p:cNvPr id="4" name="矩形 3"/>
          <p:cNvSpPr/>
          <p:nvPr/>
        </p:nvSpPr>
        <p:spPr>
          <a:xfrm>
            <a:off x="337138" y="261626"/>
            <a:ext cx="10374405" cy="935353"/>
          </a:xfrm>
          <a:prstGeom prst="rect">
            <a:avLst/>
          </a:prstGeom>
        </p:spPr>
        <p:txBody>
          <a:bodyPr vert="horz" lIns="121822" tIns="60908" rIns="121822" bIns="60908" rtlCol="0" anchor="ctr">
            <a:noAutofit/>
          </a:bodyPr>
          <a:lstStyle/>
          <a:p>
            <a:pPr defTabSz="913646">
              <a:lnSpc>
                <a:spcPct val="90000"/>
              </a:lnSpc>
            </a:pPr>
            <a:r>
              <a:rPr lang="zh-CN" altLang="en-US" sz="2800" b="1" kern="0" dirty="0">
                <a:cs typeface="+mn-ea"/>
                <a:sym typeface="+mn-lt"/>
              </a:rPr>
              <a:t>重点项目工作情况：</a:t>
            </a:r>
            <a:r>
              <a:rPr lang="zh-CN" altLang="en-US" sz="2800" b="1" dirty="0" smtClean="0">
                <a:latin typeface="+mj-ea"/>
                <a:ea typeface="+mj-ea"/>
                <a:cs typeface="+mn-ea"/>
                <a:sym typeface="+mn-lt"/>
              </a:rPr>
              <a:t>一卡通系统推广及迭代优化</a:t>
            </a:r>
            <a:r>
              <a:rPr lang="zh-CN" altLang="en-US" sz="2800" b="1" dirty="0" smtClean="0">
                <a:latin typeface="+mj-ea"/>
                <a:cs typeface="+mn-ea"/>
                <a:sym typeface="+mn-lt"/>
              </a:rPr>
              <a:t>（</a:t>
            </a:r>
            <a:r>
              <a:rPr lang="en-US" altLang="zh-CN" sz="2800" b="1" dirty="0" smtClean="0">
                <a:latin typeface="+mj-ea"/>
                <a:cs typeface="+mn-ea"/>
                <a:sym typeface="+mn-lt"/>
              </a:rPr>
              <a:t>1/8</a:t>
            </a:r>
            <a:r>
              <a:rPr lang="zh-CN" altLang="en-US" sz="2800" b="1" dirty="0" smtClean="0">
                <a:latin typeface="+mj-ea"/>
                <a:cs typeface="+mn-ea"/>
                <a:sym typeface="+mn-lt"/>
              </a:rPr>
              <a:t>）</a:t>
            </a:r>
            <a:endParaRPr lang="zh-CN" altLang="en-US" sz="2800" b="1" dirty="0">
              <a:latin typeface="+mj-ea"/>
              <a:cs typeface="+mn-ea"/>
              <a:sym typeface="+mn-lt"/>
            </a:endParaRPr>
          </a:p>
        </p:txBody>
      </p:sp>
      <p:graphicFrame>
        <p:nvGraphicFramePr>
          <p:cNvPr id="17" name="表格 16"/>
          <p:cNvGraphicFramePr>
            <a:graphicFrameLocks noGrp="1"/>
          </p:cNvGraphicFramePr>
          <p:nvPr>
            <p:extLst/>
          </p:nvPr>
        </p:nvGraphicFramePr>
        <p:xfrm>
          <a:off x="745278" y="2215063"/>
          <a:ext cx="6430729" cy="3972113"/>
        </p:xfrm>
        <a:graphic>
          <a:graphicData uri="http://schemas.openxmlformats.org/drawingml/2006/table">
            <a:tbl>
              <a:tblPr firstRow="1" bandRow="1"/>
              <a:tblGrid>
                <a:gridCol w="575878">
                  <a:extLst>
                    <a:ext uri="{9D8B030D-6E8A-4147-A177-3AD203B41FA5}">
                      <a16:colId xmlns:a16="http://schemas.microsoft.com/office/drawing/2014/main" val="20000"/>
                    </a:ext>
                  </a:extLst>
                </a:gridCol>
                <a:gridCol w="915305">
                  <a:extLst>
                    <a:ext uri="{9D8B030D-6E8A-4147-A177-3AD203B41FA5}">
                      <a16:colId xmlns:a16="http://schemas.microsoft.com/office/drawing/2014/main" val="20001"/>
                    </a:ext>
                  </a:extLst>
                </a:gridCol>
                <a:gridCol w="4939546">
                  <a:extLst>
                    <a:ext uri="{9D8B030D-6E8A-4147-A177-3AD203B41FA5}">
                      <a16:colId xmlns:a16="http://schemas.microsoft.com/office/drawing/2014/main" val="20002"/>
                    </a:ext>
                  </a:extLst>
                </a:gridCol>
              </a:tblGrid>
              <a:tr h="590876">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algn="ctr"/>
                      <a:r>
                        <a:rPr lang="zh-CN" altLang="en-US" sz="1500" b="1" dirty="0">
                          <a:latin typeface="+mn-lt"/>
                          <a:ea typeface="+mn-ea"/>
                          <a:cs typeface="+mn-ea"/>
                          <a:sym typeface="+mn-lt"/>
                        </a:rPr>
                        <a:t>序号</a:t>
                      </a:r>
                    </a:p>
                  </a:txBody>
                  <a:tcPr marL="93275" marR="93275" marT="46638" marB="46638" anchor="ctr">
                    <a:lnL w="19050" cap="flat" cmpd="sng" algn="ctr">
                      <a:solidFill>
                        <a:sysClr val="windowText" lastClr="000000"/>
                      </a:solidFill>
                      <a:prstDash val="solid"/>
                      <a:round/>
                      <a:headEnd type="none" w="med" len="med"/>
                      <a:tailEnd type="none" w="med" len="med"/>
                    </a:lnL>
                    <a:lnR w="12700" cmpd="sng">
                      <a:solidFill>
                        <a:prstClr val="black"/>
                      </a:solidFill>
                      <a:prstDash val="soli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0" algn="ctr" defTabSz="912495" rtl="0" eaLnBrk="1" latinLnBrk="0" hangingPunct="1"/>
                      <a:r>
                        <a:rPr lang="zh-CN" altLang="en-US" sz="1500" b="1" kern="1200" dirty="0" smtClean="0">
                          <a:solidFill>
                            <a:schemeClr val="tx1"/>
                          </a:solidFill>
                          <a:latin typeface="+mn-lt"/>
                          <a:ea typeface="+mn-ea"/>
                          <a:cs typeface="+mn-ea"/>
                          <a:sym typeface="+mn-lt"/>
                        </a:rPr>
                        <a:t>重点</a:t>
                      </a:r>
                      <a:endParaRPr lang="en-US" altLang="zh-CN" sz="1500" b="1" kern="1200" dirty="0" smtClean="0">
                        <a:solidFill>
                          <a:schemeClr val="tx1"/>
                        </a:solidFill>
                        <a:latin typeface="+mn-lt"/>
                        <a:ea typeface="+mn-ea"/>
                        <a:cs typeface="+mn-ea"/>
                        <a:sym typeface="+mn-lt"/>
                      </a:endParaRPr>
                    </a:p>
                    <a:p>
                      <a:pPr marL="0" algn="ctr" defTabSz="912495" rtl="0" eaLnBrk="1" latinLnBrk="0" hangingPunct="1"/>
                      <a:r>
                        <a:rPr lang="zh-CN" altLang="en-US" sz="1500" b="1" kern="1200" dirty="0" smtClean="0">
                          <a:solidFill>
                            <a:schemeClr val="tx1"/>
                          </a:solidFill>
                          <a:latin typeface="+mn-lt"/>
                          <a:ea typeface="+mn-ea"/>
                          <a:cs typeface="+mn-ea"/>
                          <a:sym typeface="+mn-lt"/>
                        </a:rPr>
                        <a:t>工作</a:t>
                      </a:r>
                      <a:endParaRPr lang="zh-CN" altLang="en-US" sz="1500" b="1" kern="1200" dirty="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2700" cmpd="sng">
                      <a:solidFill>
                        <a:prstClr val="black"/>
                      </a:solidFill>
                      <a:prstDash val="soli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0" algn="ctr" defTabSz="912495" rtl="0" eaLnBrk="1" latinLnBrk="0" hangingPunct="1"/>
                      <a:r>
                        <a:rPr lang="zh-CN" altLang="en-US" sz="1500" b="1" kern="1200" dirty="0" smtClean="0">
                          <a:solidFill>
                            <a:schemeClr val="tx1"/>
                          </a:solidFill>
                          <a:latin typeface="+mn-lt"/>
                          <a:ea typeface="+mn-ea"/>
                          <a:cs typeface="+mn-ea"/>
                          <a:sym typeface="+mn-lt"/>
                        </a:rPr>
                        <a:t>具体内容</a:t>
                      </a:r>
                      <a:endParaRPr lang="zh-CN" altLang="en-US" sz="1500" b="1" kern="1200" dirty="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0"/>
                  </a:ext>
                </a:extLst>
              </a:tr>
              <a:tr h="568656">
                <a:tc>
                  <a:txBody>
                    <a:bodyPr/>
                    <a:lstStyle/>
                    <a:p>
                      <a:pPr algn="ctr"/>
                      <a:r>
                        <a:rPr lang="en-US" altLang="zh-CN" sz="1400" b="1" dirty="0" smtClean="0">
                          <a:latin typeface="+mn-lt"/>
                          <a:ea typeface="+mn-ea"/>
                          <a:cs typeface="+mn-ea"/>
                          <a:sym typeface="+mn-lt"/>
                        </a:rPr>
                        <a:t>1</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kern="1200" dirty="0" smtClean="0">
                          <a:solidFill>
                            <a:prstClr val="black"/>
                          </a:solidFill>
                          <a:latin typeface="+mn-lt"/>
                          <a:ea typeface="+mn-ea"/>
                          <a:cs typeface="+mn-ea"/>
                          <a:sym typeface="+mn-lt"/>
                        </a:rPr>
                        <a:t>年度目标</a:t>
                      </a:r>
                      <a:endParaRPr lang="zh-CN" altLang="en-US" sz="1400" kern="1200" dirty="0">
                        <a:solidFill>
                          <a:prstClr val="black"/>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b="0" dirty="0" smtClean="0">
                          <a:solidFill>
                            <a:schemeClr val="tx1"/>
                          </a:solidFill>
                          <a:cs typeface="+mn-ea"/>
                          <a:sym typeface="+mn-lt"/>
                        </a:rPr>
                        <a:t>完成一卡通系统在</a:t>
                      </a:r>
                      <a:r>
                        <a:rPr lang="en-US" altLang="zh-CN" sz="1400" b="0" dirty="0" smtClean="0">
                          <a:solidFill>
                            <a:schemeClr val="tx1"/>
                          </a:solidFill>
                          <a:cs typeface="+mn-ea"/>
                          <a:sym typeface="+mn-lt"/>
                        </a:rPr>
                        <a:t>2</a:t>
                      </a:r>
                      <a:r>
                        <a:rPr lang="zh-CN" altLang="en-US" sz="1400" b="0" dirty="0" smtClean="0">
                          <a:solidFill>
                            <a:schemeClr val="tx1"/>
                          </a:solidFill>
                          <a:cs typeface="+mn-ea"/>
                          <a:sym typeface="+mn-lt"/>
                        </a:rPr>
                        <a:t>家骨料、</a:t>
                      </a:r>
                      <a:r>
                        <a:rPr lang="en-US" altLang="zh-CN" sz="1400" b="0" dirty="0" smtClean="0">
                          <a:solidFill>
                            <a:schemeClr val="tx1"/>
                          </a:solidFill>
                          <a:cs typeface="+mn-ea"/>
                          <a:sym typeface="+mn-lt"/>
                        </a:rPr>
                        <a:t>4</a:t>
                      </a:r>
                      <a:r>
                        <a:rPr lang="zh-CN" altLang="en-US" sz="1400" b="0" dirty="0" smtClean="0">
                          <a:solidFill>
                            <a:schemeClr val="tx1"/>
                          </a:solidFill>
                          <a:cs typeface="+mn-ea"/>
                          <a:sym typeface="+mn-lt"/>
                        </a:rPr>
                        <a:t>家混凝土基地上线</a:t>
                      </a:r>
                      <a:endParaRPr lang="en-US" altLang="zh-CN" sz="1400" b="0" dirty="0" smtClean="0">
                        <a:solidFill>
                          <a:schemeClr val="tx1"/>
                        </a:solidFill>
                        <a:cs typeface="+mn-ea"/>
                        <a:sym typeface="+mn-lt"/>
                      </a:endParaRPr>
                    </a:p>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b="0" dirty="0" smtClean="0">
                          <a:solidFill>
                            <a:schemeClr val="tx1"/>
                          </a:solidFill>
                          <a:cs typeface="+mn-ea"/>
                          <a:sym typeface="+mn-lt"/>
                        </a:rPr>
                        <a:t>完善离线发货功能、优化虚拟排队、建设应用级系统灾备、与煤炭取样系统集成等迭代内容</a:t>
                      </a:r>
                      <a:endParaRPr lang="en-US" altLang="zh-CN" sz="1400" kern="1200" dirty="0" smtClean="0">
                        <a:solidFill>
                          <a:schemeClr val="tx1"/>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8240691"/>
                  </a:ext>
                </a:extLst>
              </a:tr>
              <a:tr h="1539601">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algn="ctr"/>
                      <a:r>
                        <a:rPr lang="en-US" altLang="zh-CN" sz="1400" b="1" dirty="0" smtClean="0">
                          <a:latin typeface="+mn-lt"/>
                          <a:ea typeface="+mn-ea"/>
                          <a:cs typeface="+mn-ea"/>
                          <a:sym typeface="+mn-lt"/>
                        </a:rPr>
                        <a:t>2</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r>
                        <a:rPr lang="zh-CN" altLang="en-US" sz="1400" kern="1200" dirty="0" smtClean="0">
                          <a:solidFill>
                            <a:prstClr val="black"/>
                          </a:solidFill>
                          <a:latin typeface="+mn-lt"/>
                          <a:ea typeface="+mn-ea"/>
                          <a:cs typeface="+mn-ea"/>
                          <a:sym typeface="+mn-lt"/>
                        </a:rPr>
                        <a:t>目前工作进展</a:t>
                      </a:r>
                      <a:endParaRPr lang="zh-CN" altLang="en-US" sz="1400" kern="1200" dirty="0">
                        <a:solidFill>
                          <a:prstClr val="black"/>
                        </a:solidFill>
                        <a:latin typeface="+mn-lt"/>
                        <a:ea typeface="+mn-ea"/>
                        <a:cs typeface="+mn-ea"/>
                        <a:sym typeface="+mn-lt"/>
                      </a:endParaRPr>
                    </a:p>
                  </a:txBody>
                  <a:tcPr marL="93275" marR="93275" marT="46638" marB="46638"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171450" marR="0" lvl="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kern="1200" dirty="0" smtClean="0">
                          <a:solidFill>
                            <a:schemeClr val="tx1"/>
                          </a:solidFill>
                          <a:latin typeface="+mn-lt"/>
                          <a:ea typeface="+mn-ea"/>
                          <a:cs typeface="+mn-ea"/>
                          <a:sym typeface="+mn-lt"/>
                        </a:rPr>
                        <a:t>推广项目：项目建设阶段，完成项目进度</a:t>
                      </a:r>
                      <a:r>
                        <a:rPr lang="en-US" altLang="zh-CN" sz="1400" b="0" kern="1200" dirty="0" smtClean="0">
                          <a:solidFill>
                            <a:schemeClr val="tx1"/>
                          </a:solidFill>
                          <a:latin typeface="+mn-lt"/>
                          <a:ea typeface="+mn-ea"/>
                          <a:cs typeface="+mn-ea"/>
                          <a:sym typeface="+mn-lt"/>
                        </a:rPr>
                        <a:t>70%</a:t>
                      </a:r>
                      <a:r>
                        <a:rPr lang="zh-CN" altLang="en-US" sz="1400" b="0" kern="1200" dirty="0" smtClean="0">
                          <a:solidFill>
                            <a:schemeClr val="tx1"/>
                          </a:solidFill>
                          <a:latin typeface="+mn-lt"/>
                          <a:ea typeface="+mn-ea"/>
                          <a:cs typeface="+mn-ea"/>
                          <a:sym typeface="+mn-lt"/>
                        </a:rPr>
                        <a:t>，骨料基地已进入设备安装和系统联调阶段；混凝土基地进入设备安装阶段</a:t>
                      </a:r>
                      <a:endParaRPr lang="en-US" altLang="zh-CN" sz="1400" b="0" kern="1200" dirty="0" smtClean="0">
                        <a:solidFill>
                          <a:schemeClr val="tx1"/>
                        </a:solidFill>
                        <a:latin typeface="+mn-lt"/>
                        <a:ea typeface="+mn-ea"/>
                        <a:cs typeface="+mn-ea"/>
                        <a:sym typeface="+mn-lt"/>
                      </a:endParaRPr>
                    </a:p>
                    <a:p>
                      <a:pPr marL="171450" marR="0" lvl="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kern="1200" dirty="0" smtClean="0">
                          <a:solidFill>
                            <a:schemeClr val="tx1"/>
                          </a:solidFill>
                          <a:latin typeface="+mn-lt"/>
                          <a:ea typeface="+mn-ea"/>
                          <a:cs typeface="+mn-ea"/>
                          <a:sym typeface="+mn-lt"/>
                        </a:rPr>
                        <a:t>迭代优化项目：商务招采阶段，完成项目进度</a:t>
                      </a:r>
                      <a:r>
                        <a:rPr lang="en-US" altLang="zh-CN" sz="1400" b="0" kern="1200" dirty="0" smtClean="0">
                          <a:solidFill>
                            <a:srgbClr val="FF0000"/>
                          </a:solidFill>
                          <a:latin typeface="+mn-lt"/>
                          <a:ea typeface="+mn-ea"/>
                          <a:cs typeface="+mn-ea"/>
                          <a:sym typeface="+mn-lt"/>
                        </a:rPr>
                        <a:t>30</a:t>
                      </a:r>
                      <a:r>
                        <a:rPr lang="en-US" altLang="zh-CN" sz="1400" b="0" kern="1200" dirty="0" smtClean="0">
                          <a:solidFill>
                            <a:schemeClr val="tx1"/>
                          </a:solidFill>
                          <a:latin typeface="+mn-lt"/>
                          <a:ea typeface="+mn-ea"/>
                          <a:cs typeface="+mn-ea"/>
                          <a:sym typeface="+mn-lt"/>
                        </a:rPr>
                        <a:t>%</a:t>
                      </a:r>
                      <a:r>
                        <a:rPr lang="zh-CN" altLang="en-US" sz="1400" b="0" kern="1200" dirty="0" smtClean="0">
                          <a:solidFill>
                            <a:schemeClr val="tx1"/>
                          </a:solidFill>
                          <a:latin typeface="+mn-lt"/>
                          <a:ea typeface="+mn-ea"/>
                          <a:cs typeface="+mn-ea"/>
                          <a:sym typeface="+mn-lt"/>
                        </a:rPr>
                        <a:t>，已</a:t>
                      </a:r>
                      <a:r>
                        <a:rPr lang="zh-CN" altLang="en-US" sz="1400" kern="1200" dirty="0" smtClean="0">
                          <a:solidFill>
                            <a:schemeClr val="tx1"/>
                          </a:solidFill>
                          <a:latin typeface="+mn-lt"/>
                          <a:ea typeface="+mn-ea"/>
                          <a:cs typeface="+mn-ea"/>
                          <a:sym typeface="+mn-lt"/>
                        </a:rPr>
                        <a:t>梳理优化内容，整理了商务采购文件，等待内部评审</a:t>
                      </a:r>
                      <a:endParaRPr lang="en-US" altLang="zh-CN" sz="1400" kern="1200" dirty="0" smtClean="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9050" cap="flat" cmpd="sng" algn="ctr">
                      <a:solidFill>
                        <a:sysClr val="windowText" lastClr="000000"/>
                      </a:solidFill>
                      <a:prstDash val="solid"/>
                      <a:round/>
                      <a:headEnd type="none" w="med" len="med"/>
                      <a:tailEnd type="none" w="med" len="me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8656">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pPr algn="ctr"/>
                      <a:r>
                        <a:rPr lang="en-US" altLang="zh-CN" sz="1400" b="1" dirty="0" smtClean="0">
                          <a:latin typeface="+mn-lt"/>
                          <a:ea typeface="+mn-ea"/>
                          <a:cs typeface="+mn-ea"/>
                          <a:sym typeface="+mn-lt"/>
                        </a:rPr>
                        <a:t>3</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r>
                        <a:rPr lang="zh-CN" altLang="en-US" sz="1400" kern="1200" dirty="0" smtClean="0">
                          <a:solidFill>
                            <a:prstClr val="black"/>
                          </a:solidFill>
                          <a:latin typeface="+mn-lt"/>
                          <a:ea typeface="+mn-ea"/>
                          <a:cs typeface="+mn-ea"/>
                          <a:sym typeface="+mn-lt"/>
                        </a:rPr>
                        <a:t>下一步工作安排</a:t>
                      </a:r>
                      <a:endParaRPr lang="zh-CN" altLang="en-US" sz="1400" kern="1200" dirty="0">
                        <a:solidFill>
                          <a:prstClr val="black"/>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400" kern="1200" dirty="0" smtClean="0">
                          <a:solidFill>
                            <a:prstClr val="black"/>
                          </a:solidFill>
                          <a:latin typeface="+mn-lt"/>
                          <a:ea typeface="+mn-ea"/>
                          <a:cs typeface="+mn-ea"/>
                          <a:sym typeface="+mn-lt"/>
                        </a:rPr>
                        <a:t>6</a:t>
                      </a:r>
                      <a:r>
                        <a:rPr lang="zh-CN" altLang="en-US" sz="1400" kern="1200" dirty="0" smtClean="0">
                          <a:solidFill>
                            <a:prstClr val="black"/>
                          </a:solidFill>
                          <a:latin typeface="+mn-lt"/>
                          <a:ea typeface="+mn-ea"/>
                          <a:cs typeface="+mn-ea"/>
                          <a:sym typeface="+mn-lt"/>
                        </a:rPr>
                        <a:t>月底前完成</a:t>
                      </a:r>
                      <a:r>
                        <a:rPr lang="en-US" altLang="zh-CN" sz="1400" kern="1200" dirty="0" smtClean="0">
                          <a:solidFill>
                            <a:prstClr val="black"/>
                          </a:solidFill>
                          <a:latin typeface="+mn-lt"/>
                          <a:ea typeface="+mn-ea"/>
                          <a:cs typeface="+mn-ea"/>
                          <a:sym typeface="+mn-lt"/>
                        </a:rPr>
                        <a:t>2</a:t>
                      </a:r>
                      <a:r>
                        <a:rPr lang="zh-CN" altLang="en-US" sz="1400" kern="1200" dirty="0" smtClean="0">
                          <a:solidFill>
                            <a:prstClr val="black"/>
                          </a:solidFill>
                          <a:latin typeface="+mn-lt"/>
                          <a:ea typeface="+mn-ea"/>
                          <a:cs typeface="+mn-ea"/>
                          <a:sym typeface="+mn-lt"/>
                        </a:rPr>
                        <a:t>家骨料、</a:t>
                      </a:r>
                      <a:r>
                        <a:rPr lang="en-US" altLang="zh-CN" sz="1400" kern="1200" dirty="0" smtClean="0">
                          <a:solidFill>
                            <a:prstClr val="black"/>
                          </a:solidFill>
                          <a:latin typeface="+mn-lt"/>
                          <a:ea typeface="+mn-ea"/>
                          <a:cs typeface="+mn-ea"/>
                          <a:sym typeface="+mn-lt"/>
                        </a:rPr>
                        <a:t>4</a:t>
                      </a:r>
                      <a:r>
                        <a:rPr lang="zh-CN" altLang="en-US" sz="1400" kern="1200" dirty="0" smtClean="0">
                          <a:solidFill>
                            <a:prstClr val="black"/>
                          </a:solidFill>
                          <a:latin typeface="+mn-lt"/>
                          <a:ea typeface="+mn-ea"/>
                          <a:cs typeface="+mn-ea"/>
                          <a:sym typeface="+mn-lt"/>
                        </a:rPr>
                        <a:t>家混凝土基地上线</a:t>
                      </a:r>
                      <a:endParaRPr lang="en-US" altLang="zh-CN" sz="1400" kern="1200" dirty="0" smtClean="0">
                        <a:solidFill>
                          <a:prstClr val="black"/>
                        </a:solidFill>
                        <a:latin typeface="+mn-lt"/>
                        <a:ea typeface="+mn-ea"/>
                        <a:cs typeface="+mn-ea"/>
                        <a:sym typeface="+mn-lt"/>
                      </a:endParaRPr>
                    </a:p>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prstClr val="black"/>
                          </a:solidFill>
                          <a:latin typeface="+mn-lt"/>
                          <a:ea typeface="+mn-ea"/>
                          <a:cs typeface="+mn-ea"/>
                          <a:sym typeface="+mn-lt"/>
                        </a:rPr>
                        <a:t>制定招采方案，推进商务采购流程</a:t>
                      </a: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39624">
                <a:tc>
                  <a:txBody>
                    <a:bodyPr/>
                    <a:lstStyle/>
                    <a:p>
                      <a:pPr algn="ctr"/>
                      <a:r>
                        <a:rPr lang="en-US" altLang="zh-CN" sz="1400" b="1" dirty="0" smtClean="0">
                          <a:latin typeface="+mn-lt"/>
                          <a:ea typeface="+mn-ea"/>
                          <a:cs typeface="+mn-ea"/>
                          <a:sym typeface="+mn-lt"/>
                        </a:rPr>
                        <a:t>4</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tc>
                  <a:txBody>
                    <a:bodyPr/>
                    <a:lstStyle/>
                    <a:p>
                      <a:r>
                        <a:rPr lang="zh-CN" altLang="en-US" sz="1400" b="0" kern="1200" dirty="0" smtClean="0">
                          <a:solidFill>
                            <a:schemeClr val="tx1"/>
                          </a:solidFill>
                          <a:latin typeface="+mn-lt"/>
                          <a:ea typeface="+mn-ea"/>
                          <a:cs typeface="+mn-ea"/>
                          <a:sym typeface="+mn-lt"/>
                        </a:rPr>
                        <a:t>资源投入</a:t>
                      </a:r>
                      <a:endParaRPr lang="zh-CN" altLang="en-US" sz="1400" b="0" kern="1200" dirty="0">
                        <a:solidFill>
                          <a:schemeClr val="tx1"/>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tc>
                  <a:txBody>
                    <a:body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b="0" kern="1200" dirty="0" smtClean="0">
                          <a:solidFill>
                            <a:schemeClr val="tx1"/>
                          </a:solidFill>
                          <a:latin typeface="+mn-lt"/>
                          <a:ea typeface="+mn-ea"/>
                          <a:cs typeface="+mn-ea"/>
                          <a:sym typeface="+mn-lt"/>
                        </a:rPr>
                        <a:t>项目经理：廖武燊；项目成员：付华、张劢，共</a:t>
                      </a:r>
                      <a:r>
                        <a:rPr lang="en-US" altLang="zh-CN" sz="1400" b="0" kern="1200" dirty="0" smtClean="0">
                          <a:solidFill>
                            <a:schemeClr val="tx1"/>
                          </a:solidFill>
                          <a:latin typeface="+mn-lt"/>
                          <a:ea typeface="+mn-ea"/>
                          <a:cs typeface="+mn-ea"/>
                          <a:sym typeface="+mn-lt"/>
                        </a:rPr>
                        <a:t>80</a:t>
                      </a:r>
                      <a:r>
                        <a:rPr lang="zh-CN" altLang="en-US" sz="1400" b="0" kern="1200" dirty="0" smtClean="0">
                          <a:solidFill>
                            <a:schemeClr val="tx1"/>
                          </a:solidFill>
                          <a:latin typeface="+mn-lt"/>
                          <a:ea typeface="+mn-ea"/>
                          <a:cs typeface="+mn-ea"/>
                          <a:sym typeface="+mn-lt"/>
                        </a:rPr>
                        <a:t>人天</a:t>
                      </a:r>
                      <a:endParaRPr lang="en-US" altLang="zh-CN" sz="1400" b="0" kern="1200" dirty="0" smtClean="0">
                        <a:solidFill>
                          <a:schemeClr val="tx1"/>
                        </a:solidFill>
                        <a:latin typeface="+mn-lt"/>
                        <a:ea typeface="+mn-ea"/>
                        <a:cs typeface="+mn-ea"/>
                        <a:sym typeface="+mn-lt"/>
                      </a:endParaRPr>
                    </a:p>
                    <a:p>
                      <a:pPr marL="171450" marR="0" lvl="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kern="1200" dirty="0" smtClean="0">
                          <a:solidFill>
                            <a:schemeClr val="tx1"/>
                          </a:solidFill>
                          <a:latin typeface="+mn-lt"/>
                          <a:ea typeface="+mn-ea"/>
                          <a:cs typeface="+mn-ea"/>
                          <a:sym typeface="+mn-lt"/>
                        </a:rPr>
                        <a:t>项目经理：廖武燊；项目成员：付华、张劢，共</a:t>
                      </a:r>
                      <a:r>
                        <a:rPr lang="en-US" altLang="zh-CN" sz="1400" b="0" kern="1200" dirty="0" smtClean="0">
                          <a:solidFill>
                            <a:schemeClr val="tx1"/>
                          </a:solidFill>
                          <a:latin typeface="+mn-lt"/>
                          <a:ea typeface="+mn-ea"/>
                          <a:cs typeface="+mn-ea"/>
                          <a:sym typeface="+mn-lt"/>
                        </a:rPr>
                        <a:t>40</a:t>
                      </a:r>
                      <a:r>
                        <a:rPr lang="zh-CN" altLang="en-US" sz="1400" b="0" kern="1200" dirty="0" smtClean="0">
                          <a:solidFill>
                            <a:schemeClr val="tx1"/>
                          </a:solidFill>
                          <a:latin typeface="+mn-lt"/>
                          <a:ea typeface="+mn-ea"/>
                          <a:cs typeface="+mn-ea"/>
                          <a:sym typeface="+mn-lt"/>
                        </a:rPr>
                        <a:t>人天</a:t>
                      </a: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68711164"/>
                  </a:ext>
                </a:extLst>
              </a:tr>
            </a:tbl>
          </a:graphicData>
        </a:graphic>
      </p:graphicFrame>
      <p:sp>
        <p:nvSpPr>
          <p:cNvPr id="18" name="内容占位符 3"/>
          <p:cNvSpPr txBox="1"/>
          <p:nvPr/>
        </p:nvSpPr>
        <p:spPr>
          <a:xfrm>
            <a:off x="7064660" y="2128731"/>
            <a:ext cx="5135367" cy="1621325"/>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buFont typeface="Wingdings" panose="05000000000000000000" pitchFamily="2" charset="2"/>
              <a:buChar char="u"/>
            </a:pPr>
            <a:r>
              <a:rPr lang="zh-CN" altLang="en-US" sz="1866" dirty="0">
                <a:solidFill>
                  <a:schemeClr val="tx1"/>
                </a:solidFill>
                <a:latin typeface="+mn-lt"/>
                <a:ea typeface="+mn-ea"/>
                <a:cs typeface="+mn-ea"/>
                <a:sym typeface="+mn-lt"/>
              </a:rPr>
              <a:t>风险及问题：</a:t>
            </a:r>
            <a:endParaRPr lang="en-US" altLang="zh-CN" sz="1866" dirty="0">
              <a:solidFill>
                <a:schemeClr val="tx1"/>
              </a:solidFill>
              <a:latin typeface="+mn-lt"/>
              <a:ea typeface="+mn-ea"/>
              <a:cs typeface="+mn-ea"/>
              <a:sym typeface="+mn-lt"/>
            </a:endParaRPr>
          </a:p>
          <a:p>
            <a:pPr lvl="1">
              <a:lnSpc>
                <a:spcPct val="100000"/>
              </a:lnSpc>
              <a:buFont typeface="Wingdings" panose="05000000000000000000" pitchFamily="2" charset="2"/>
              <a:buChar char="Ø"/>
            </a:pPr>
            <a:r>
              <a:rPr lang="zh-CN" altLang="en-US" sz="1400" dirty="0" smtClean="0">
                <a:cs typeface="+mn-ea"/>
                <a:sym typeface="+mn-lt"/>
              </a:rPr>
              <a:t>推广项目实施及迭代优化项目，所使用的技术及实施人员的人天合同，目前处于内部评审阶段，招标进度风险</a:t>
            </a:r>
            <a:endParaRPr lang="en-US" altLang="zh-CN" sz="1400" dirty="0" smtClean="0">
              <a:cs typeface="+mn-ea"/>
              <a:sym typeface="+mn-lt"/>
            </a:endParaRPr>
          </a:p>
          <a:p>
            <a:pPr lvl="1">
              <a:lnSpc>
                <a:spcPct val="100000"/>
              </a:lnSpc>
              <a:buFont typeface="Wingdings" panose="05000000000000000000" pitchFamily="2" charset="2"/>
              <a:buChar char="Ø"/>
            </a:pPr>
            <a:endParaRPr lang="en-US" altLang="zh-CN" sz="1400" dirty="0">
              <a:solidFill>
                <a:srgbClr val="FF0000"/>
              </a:solidFill>
              <a:latin typeface="+mn-lt"/>
              <a:ea typeface="+mn-ea"/>
              <a:cs typeface="+mn-ea"/>
              <a:sym typeface="+mn-lt"/>
            </a:endParaRPr>
          </a:p>
        </p:txBody>
      </p:sp>
      <p:sp>
        <p:nvSpPr>
          <p:cNvPr id="19" name="内容占位符 3"/>
          <p:cNvSpPr txBox="1"/>
          <p:nvPr/>
        </p:nvSpPr>
        <p:spPr>
          <a:xfrm>
            <a:off x="7064660" y="3760408"/>
            <a:ext cx="5086995" cy="1703496"/>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buFont typeface="Wingdings" panose="05000000000000000000" pitchFamily="2" charset="2"/>
              <a:buChar char="u"/>
            </a:pPr>
            <a:r>
              <a:rPr lang="zh-CN" altLang="en-US" sz="1866" dirty="0">
                <a:solidFill>
                  <a:schemeClr val="tx1"/>
                </a:solidFill>
                <a:latin typeface="+mn-lt"/>
                <a:ea typeface="+mn-ea"/>
                <a:cs typeface="+mn-ea"/>
                <a:sym typeface="+mn-lt"/>
              </a:rPr>
              <a:t>应对措施：</a:t>
            </a:r>
            <a:endParaRPr lang="en-US" altLang="zh-CN" sz="1866" dirty="0">
              <a:solidFill>
                <a:schemeClr val="tx1"/>
              </a:solidFill>
              <a:latin typeface="+mn-lt"/>
              <a:ea typeface="+mn-ea"/>
              <a:cs typeface="+mn-ea"/>
              <a:sym typeface="+mn-lt"/>
            </a:endParaRPr>
          </a:p>
          <a:p>
            <a:pPr lvl="1">
              <a:lnSpc>
                <a:spcPct val="100000"/>
              </a:lnSpc>
              <a:buFont typeface="Wingdings" panose="05000000000000000000" pitchFamily="2" charset="2"/>
              <a:buChar char="Ø"/>
            </a:pPr>
            <a:r>
              <a:rPr lang="zh-CN" altLang="en-US" sz="1400" dirty="0" smtClean="0">
                <a:solidFill>
                  <a:schemeClr val="dk1"/>
                </a:solidFill>
                <a:latin typeface="+mn-lt"/>
                <a:ea typeface="+mn-ea"/>
                <a:cs typeface="+mn-ea"/>
                <a:sym typeface="+mn-lt"/>
              </a:rPr>
              <a:t>整理商务招采细则，加快推动部门内部评审</a:t>
            </a:r>
            <a:endParaRPr lang="en-US" altLang="zh-CN" sz="1400" dirty="0" smtClean="0">
              <a:solidFill>
                <a:schemeClr val="dk1"/>
              </a:solidFill>
              <a:latin typeface="+mn-lt"/>
              <a:ea typeface="+mn-ea"/>
              <a:cs typeface="+mn-ea"/>
              <a:sym typeface="+mn-lt"/>
            </a:endParaRPr>
          </a:p>
          <a:p>
            <a:pPr lvl="1">
              <a:lnSpc>
                <a:spcPct val="150000"/>
              </a:lnSpc>
              <a:buFont typeface="Wingdings" panose="05000000000000000000" pitchFamily="2" charset="2"/>
              <a:buChar char="Ø"/>
            </a:pPr>
            <a:endParaRPr lang="en-US" altLang="zh-CN" sz="1400" dirty="0">
              <a:latin typeface="+mn-lt"/>
              <a:ea typeface="+mn-ea"/>
              <a:cs typeface="+mn-ea"/>
              <a:sym typeface="+mn-lt"/>
            </a:endParaRPr>
          </a:p>
        </p:txBody>
      </p:sp>
      <p:graphicFrame>
        <p:nvGraphicFramePr>
          <p:cNvPr id="7" name="内容占位符 3"/>
          <p:cNvGraphicFramePr/>
          <p:nvPr>
            <p:extLst>
              <p:ext uri="{D42A27DB-BD31-4B8C-83A1-F6EECF244321}">
                <p14:modId xmlns:p14="http://schemas.microsoft.com/office/powerpoint/2010/main" val="2537562471"/>
              </p:ext>
            </p:extLst>
          </p:nvPr>
        </p:nvGraphicFramePr>
        <p:xfrm>
          <a:off x="-3" y="-1"/>
          <a:ext cx="12157945" cy="263796"/>
        </p:xfrm>
        <a:graphic>
          <a:graphicData uri="http://schemas.openxmlformats.org/drawingml/2006/table">
            <a:tbl>
              <a:tblPr firstRow="1" bandRow="1">
                <a:tableStyleId>{5C22544A-7EE6-4342-B048-85BDC9FD1C3A}</a:tableStyleId>
              </a:tblPr>
              <a:tblGrid>
                <a:gridCol w="1274621">
                  <a:extLst>
                    <a:ext uri="{9D8B030D-6E8A-4147-A177-3AD203B41FA5}">
                      <a16:colId xmlns:a16="http://schemas.microsoft.com/office/drawing/2014/main" val="20000"/>
                    </a:ext>
                  </a:extLst>
                </a:gridCol>
                <a:gridCol w="1034473">
                  <a:extLst>
                    <a:ext uri="{9D8B030D-6E8A-4147-A177-3AD203B41FA5}">
                      <a16:colId xmlns:a16="http://schemas.microsoft.com/office/drawing/2014/main" val="20001"/>
                    </a:ext>
                  </a:extLst>
                </a:gridCol>
                <a:gridCol w="621145">
                  <a:extLst>
                    <a:ext uri="{9D8B030D-6E8A-4147-A177-3AD203B41FA5}">
                      <a16:colId xmlns:a16="http://schemas.microsoft.com/office/drawing/2014/main" val="20002"/>
                    </a:ext>
                  </a:extLst>
                </a:gridCol>
                <a:gridCol w="1267691">
                  <a:extLst>
                    <a:ext uri="{9D8B030D-6E8A-4147-A177-3AD203B41FA5}">
                      <a16:colId xmlns:a16="http://schemas.microsoft.com/office/drawing/2014/main" val="20003"/>
                    </a:ext>
                  </a:extLst>
                </a:gridCol>
                <a:gridCol w="1454728">
                  <a:extLst>
                    <a:ext uri="{9D8B030D-6E8A-4147-A177-3AD203B41FA5}">
                      <a16:colId xmlns:a16="http://schemas.microsoft.com/office/drawing/2014/main" val="20004"/>
                    </a:ext>
                  </a:extLst>
                </a:gridCol>
                <a:gridCol w="810490">
                  <a:extLst>
                    <a:ext uri="{9D8B030D-6E8A-4147-A177-3AD203B41FA5}">
                      <a16:colId xmlns:a16="http://schemas.microsoft.com/office/drawing/2014/main" val="20005"/>
                    </a:ext>
                  </a:extLst>
                </a:gridCol>
                <a:gridCol w="1132610">
                  <a:extLst>
                    <a:ext uri="{9D8B030D-6E8A-4147-A177-3AD203B41FA5}">
                      <a16:colId xmlns:a16="http://schemas.microsoft.com/office/drawing/2014/main" val="20006"/>
                    </a:ext>
                  </a:extLst>
                </a:gridCol>
                <a:gridCol w="779318">
                  <a:extLst>
                    <a:ext uri="{9D8B030D-6E8A-4147-A177-3AD203B41FA5}">
                      <a16:colId xmlns:a16="http://schemas.microsoft.com/office/drawing/2014/main" val="20007"/>
                    </a:ext>
                  </a:extLst>
                </a:gridCol>
                <a:gridCol w="800100">
                  <a:extLst>
                    <a:ext uri="{9D8B030D-6E8A-4147-A177-3AD203B41FA5}">
                      <a16:colId xmlns:a16="http://schemas.microsoft.com/office/drawing/2014/main" val="20008"/>
                    </a:ext>
                  </a:extLst>
                </a:gridCol>
                <a:gridCol w="2982769">
                  <a:extLst>
                    <a:ext uri="{9D8B030D-6E8A-4147-A177-3AD203B41FA5}">
                      <a16:colId xmlns:a16="http://schemas.microsoft.com/office/drawing/2014/main" val="20009"/>
                    </a:ext>
                  </a:extLst>
                </a:gridCol>
              </a:tblGrid>
              <a:tr h="263796">
                <a:tc>
                  <a:txBody>
                    <a:bodyPr/>
                    <a:lstStyle/>
                    <a:p>
                      <a:pPr algn="ctr"/>
                      <a:r>
                        <a:rPr lang="zh-CN" altLang="en-US" sz="1200" dirty="0" smtClean="0">
                          <a:latin typeface="微软雅黑" panose="020B0503020204020204" charset="-122"/>
                          <a:ea typeface="微软雅黑" panose="020B0503020204020204" charset="-122"/>
                        </a:rPr>
                        <a:t>重点项目情况介绍</a:t>
                      </a:r>
                      <a:endParaRPr lang="zh-CN" altLang="en-US" sz="1200" dirty="0">
                        <a:latin typeface="微软雅黑" panose="020B0503020204020204" charset="-122"/>
                        <a:ea typeface="微软雅黑" panose="020B050302020402020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charset="-122"/>
                          <a:ea typeface="微软雅黑" panose="020B0503020204020204" charset="-122"/>
                          <a:cs typeface="+mn-cs"/>
                        </a:rPr>
                        <a:t>重点项目清单</a:t>
                      </a:r>
                      <a:endParaRPr lang="zh-CN" altLang="en-US" sz="1200" b="0" kern="1200" dirty="0">
                        <a:solidFill>
                          <a:schemeClr val="tx1">
                            <a:lumMod val="85000"/>
                            <a:lumOff val="15000"/>
                          </a:schemeClr>
                        </a:solidFill>
                        <a:latin typeface="微软雅黑" panose="020B0503020204020204" charset="-122"/>
                        <a:ea typeface="微软雅黑" panose="020B050302020402020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一卡通</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charset="-122"/>
                          <a:ea typeface="微软雅黑" panose="020B0503020204020204" charset="-122"/>
                          <a:cs typeface="+mn-cs"/>
                        </a:rPr>
                        <a:t>基地报表线上化</a:t>
                      </a:r>
                      <a:endParaRPr lang="zh-CN" altLang="en-US" sz="1200" b="0" kern="1200" dirty="0">
                        <a:solidFill>
                          <a:schemeClr val="tx1">
                            <a:lumMod val="85000"/>
                            <a:lumOff val="15000"/>
                          </a:schemeClr>
                        </a:solidFill>
                        <a:latin typeface="微软雅黑" panose="020B0503020204020204" charset="-122"/>
                        <a:ea typeface="微软雅黑" panose="020B050302020402020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新基地信息化覆盖</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智税平台</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en-US" altLang="zh-CN" sz="1200" b="0" dirty="0" smtClean="0">
                          <a:solidFill>
                            <a:schemeClr val="tx1">
                              <a:lumMod val="85000"/>
                              <a:lumOff val="15000"/>
                            </a:schemeClr>
                          </a:solidFill>
                          <a:latin typeface="微软雅黑" panose="020B0503020204020204" charset="-122"/>
                          <a:ea typeface="微软雅黑" panose="020B0503020204020204" charset="-122"/>
                        </a:rPr>
                        <a:t>SRM</a:t>
                      </a:r>
                      <a:r>
                        <a:rPr lang="zh-CN" altLang="en-US" sz="1200" b="0" dirty="0" smtClean="0">
                          <a:solidFill>
                            <a:schemeClr val="tx1">
                              <a:lumMod val="85000"/>
                              <a:lumOff val="15000"/>
                            </a:schemeClr>
                          </a:solidFill>
                          <a:latin typeface="微软雅黑" panose="020B0503020204020204" charset="-122"/>
                          <a:ea typeface="微软雅黑" panose="020B0503020204020204" charset="-122"/>
                        </a:rPr>
                        <a:t>升级改造</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石材</a:t>
                      </a:r>
                      <a:r>
                        <a:rPr lang="en-US" altLang="zh-CN" sz="1200" b="0" dirty="0" smtClean="0">
                          <a:solidFill>
                            <a:schemeClr val="tx1">
                              <a:lumMod val="85000"/>
                              <a:lumOff val="15000"/>
                            </a:schemeClr>
                          </a:solidFill>
                          <a:latin typeface="微软雅黑" panose="020B0503020204020204" charset="-122"/>
                          <a:ea typeface="微软雅黑" panose="020B0503020204020204" charset="-122"/>
                        </a:rPr>
                        <a:t>ERP</a:t>
                      </a:r>
                      <a:endParaRPr lang="zh-CN" altLang="en-US" sz="1200" b="0" dirty="0" smtClean="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汽运调度</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zh-CN" altLang="en-US" sz="1200" b="0" dirty="0" smtClean="0">
                          <a:solidFill>
                            <a:schemeClr val="tx1">
                              <a:lumMod val="85000"/>
                              <a:lumOff val="15000"/>
                            </a:schemeClr>
                          </a:solidFill>
                          <a:latin typeface="微软雅黑" panose="020B0503020204020204" charset="-122"/>
                          <a:ea typeface="微软雅黑" panose="020B0503020204020204" charset="-122"/>
                        </a:rPr>
                        <a:t>  智慧物流</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42902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7360" name="think-cell 幻灯片" r:id="rId5" imgW="592" imgH="591" progId="TCLayout.ActiveDocument.1">
                  <p:embed/>
                </p:oleObj>
              </mc:Choice>
              <mc:Fallback>
                <p:oleObj name="think-cell 幻灯片" r:id="rId5" imgW="592" imgH="591" progId="TCLayout.ActiveDocument.1">
                  <p:embed/>
                  <p:pic>
                    <p:nvPicPr>
                      <p:cNvPr id="4" name="对象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内容占位符 2">
            <a:extLst>
              <a:ext uri="{FF2B5EF4-FFF2-40B4-BE49-F238E27FC236}">
                <a16:creationId xmlns:a16="http://schemas.microsoft.com/office/drawing/2014/main" id="{D94FBC65-5A63-4517-A472-62E176DCE015}"/>
              </a:ext>
            </a:extLst>
          </p:cNvPr>
          <p:cNvSpPr txBox="1">
            <a:spLocks/>
          </p:cNvSpPr>
          <p:nvPr/>
        </p:nvSpPr>
        <p:spPr>
          <a:xfrm>
            <a:off x="282012" y="1036456"/>
            <a:ext cx="11111878" cy="916600"/>
          </a:xfrm>
          <a:prstGeom prst="rect">
            <a:avLst/>
          </a:prstGeom>
        </p:spPr>
        <p:txBody>
          <a:bodyPr vert="horz" lIns="91395" tIns="45695" rIns="91395" bIns="45695" rtlCol="0">
            <a:noAutofit/>
          </a:bodyPr>
          <a:lstStyle>
            <a:lvl1pPr marL="265113" indent="-265113" algn="l" defTabSz="913646" rtl="0" eaLnBrk="1" latinLnBrk="0" hangingPunct="1">
              <a:lnSpc>
                <a:spcPct val="100000"/>
              </a:lnSpc>
              <a:spcBef>
                <a:spcPts val="100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623888" indent="-166688" algn="l" defTabSz="913646" rtl="0" eaLnBrk="1" latinLnBrk="0" hangingPunct="1">
              <a:lnSpc>
                <a:spcPct val="100000"/>
              </a:lnSpc>
              <a:spcBef>
                <a:spcPts val="500"/>
              </a:spcBef>
              <a:buClr>
                <a:srgbClr val="FF9900"/>
              </a:buClr>
              <a:buFont typeface="Wingdings" panose="05000000000000000000" pitchFamily="2" charset="2"/>
              <a:buChar char="Ø"/>
              <a:defRPr lang="zh-CN" altLang="en-US" sz="1800" kern="1200" dirty="0">
                <a:solidFill>
                  <a:schemeClr val="tx1"/>
                </a:solidFill>
                <a:latin typeface="华文楷体" panose="02010600040101010101" pitchFamily="2" charset="-122"/>
                <a:ea typeface="华文楷体" panose="02010600040101010101" pitchFamily="2" charset="-122"/>
                <a:cs typeface="+mn-cs"/>
              </a:defRPr>
            </a:lvl2pPr>
            <a:lvl3pPr marL="982663" indent="-68263" algn="l" defTabSz="913646" rtl="0" eaLnBrk="1" latinLnBrk="0" hangingPunct="1">
              <a:lnSpc>
                <a:spcPct val="100000"/>
              </a:lnSpc>
              <a:spcBef>
                <a:spcPts val="500"/>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598880"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4pPr>
            <a:lvl5pPr marL="2055702"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5pPr>
            <a:lvl6pPr marL="2513372"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6pPr>
            <a:lvl7pPr marL="2970194"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7pPr>
            <a:lvl8pPr marL="3427017"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8pPr>
            <a:lvl9pPr marL="3883841"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9pPr>
          </a:lstStyle>
          <a:p>
            <a:r>
              <a:rPr lang="zh-CN" altLang="en-US" sz="1900" b="0" dirty="0">
                <a:solidFill>
                  <a:srgbClr val="0070C0"/>
                </a:solidFill>
                <a:latin typeface="+mn-lt"/>
                <a:ea typeface="+mn-ea"/>
                <a:cs typeface="+mn-ea"/>
                <a:sym typeface="+mn-lt"/>
              </a:rPr>
              <a:t>推广项目于</a:t>
            </a:r>
            <a:r>
              <a:rPr lang="en-US" altLang="zh-CN" sz="1900" b="0" dirty="0">
                <a:solidFill>
                  <a:srgbClr val="0070C0"/>
                </a:solidFill>
                <a:latin typeface="+mn-lt"/>
                <a:ea typeface="+mn-ea"/>
                <a:cs typeface="+mn-ea"/>
                <a:sym typeface="+mn-lt"/>
              </a:rPr>
              <a:t>2021</a:t>
            </a:r>
            <a:r>
              <a:rPr lang="zh-CN" altLang="en-US" sz="1900" b="0" dirty="0">
                <a:solidFill>
                  <a:srgbClr val="0070C0"/>
                </a:solidFill>
                <a:latin typeface="+mn-lt"/>
                <a:ea typeface="+mn-ea"/>
                <a:cs typeface="+mn-ea"/>
                <a:sym typeface="+mn-lt"/>
              </a:rPr>
              <a:t>年</a:t>
            </a:r>
            <a:r>
              <a:rPr lang="en-US" altLang="zh-CN" sz="1900" b="0" dirty="0">
                <a:solidFill>
                  <a:srgbClr val="0070C0"/>
                </a:solidFill>
                <a:latin typeface="+mn-lt"/>
                <a:ea typeface="+mn-ea"/>
                <a:cs typeface="+mn-ea"/>
                <a:sym typeface="+mn-lt"/>
              </a:rPr>
              <a:t>7</a:t>
            </a:r>
            <a:r>
              <a:rPr lang="zh-CN" altLang="en-US" sz="1900" b="0" dirty="0">
                <a:solidFill>
                  <a:srgbClr val="0070C0"/>
                </a:solidFill>
                <a:latin typeface="+mn-lt"/>
                <a:ea typeface="+mn-ea"/>
                <a:cs typeface="+mn-ea"/>
                <a:sym typeface="+mn-lt"/>
              </a:rPr>
              <a:t>月启动，目前处于项目建设阶段</a:t>
            </a:r>
            <a:r>
              <a:rPr lang="zh-CN" altLang="en-US" sz="1900" b="0" dirty="0" smtClean="0">
                <a:solidFill>
                  <a:srgbClr val="0070C0"/>
                </a:solidFill>
                <a:latin typeface="+mn-lt"/>
                <a:ea typeface="+mn-ea"/>
                <a:cs typeface="+mn-ea"/>
                <a:sym typeface="+mn-lt"/>
              </a:rPr>
              <a:t>，推广进度完成</a:t>
            </a:r>
            <a:r>
              <a:rPr lang="en-US" altLang="zh-CN" sz="1900" b="0" dirty="0" smtClean="0">
                <a:solidFill>
                  <a:srgbClr val="0070C0"/>
                </a:solidFill>
                <a:latin typeface="+mn-lt"/>
                <a:ea typeface="+mn-ea"/>
                <a:cs typeface="+mn-ea"/>
                <a:sym typeface="+mn-lt"/>
              </a:rPr>
              <a:t>100%</a:t>
            </a:r>
            <a:r>
              <a:rPr lang="zh-CN" altLang="en-US" sz="1900" b="0" dirty="0" smtClean="0">
                <a:solidFill>
                  <a:srgbClr val="0070C0"/>
                </a:solidFill>
                <a:latin typeface="+mn-lt"/>
                <a:ea typeface="+mn-ea"/>
                <a:cs typeface="+mn-ea"/>
                <a:sym typeface="+mn-lt"/>
              </a:rPr>
              <a:t>，五月上线封开、田阳、长治、鹤庆、金沙、安顺基地，项目进入优化阶段。</a:t>
            </a:r>
            <a:endParaRPr lang="zh-CN" altLang="en-US" sz="1900" b="0" dirty="0">
              <a:solidFill>
                <a:srgbClr val="0070C0"/>
              </a:solidFill>
              <a:latin typeface="+mn-lt"/>
              <a:ea typeface="+mn-ea"/>
              <a:cs typeface="+mn-ea"/>
              <a:sym typeface="+mn-lt"/>
            </a:endParaRPr>
          </a:p>
        </p:txBody>
      </p:sp>
      <p:sp>
        <p:nvSpPr>
          <p:cNvPr id="16" name="内容占位符 3"/>
          <p:cNvSpPr txBox="1"/>
          <p:nvPr/>
        </p:nvSpPr>
        <p:spPr>
          <a:xfrm>
            <a:off x="7154995" y="1961493"/>
            <a:ext cx="4722266" cy="1332458"/>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buFont typeface="Wingdings" panose="05000000000000000000" pitchFamily="2" charset="2"/>
              <a:buChar char="u"/>
            </a:pPr>
            <a:r>
              <a:rPr lang="zh-CN" altLang="en-US" sz="1866" dirty="0">
                <a:solidFill>
                  <a:schemeClr val="tx1"/>
                </a:solidFill>
                <a:latin typeface="+mn-lt"/>
                <a:ea typeface="+mn-ea"/>
                <a:cs typeface="+mn-ea"/>
                <a:sym typeface="+mn-lt"/>
              </a:rPr>
              <a:t>风险及问题：</a:t>
            </a:r>
            <a:endParaRPr lang="en-US" altLang="zh-CN" sz="1866" dirty="0">
              <a:solidFill>
                <a:schemeClr val="tx1"/>
              </a:solidFill>
              <a:latin typeface="+mn-lt"/>
              <a:ea typeface="+mn-ea"/>
              <a:cs typeface="+mn-ea"/>
              <a:sym typeface="+mn-lt"/>
            </a:endParaRPr>
          </a:p>
          <a:p>
            <a:pPr lvl="1">
              <a:lnSpc>
                <a:spcPct val="150000"/>
              </a:lnSpc>
              <a:buFont typeface="Wingdings" panose="05000000000000000000" pitchFamily="2" charset="2"/>
              <a:buChar char="Ø"/>
            </a:pPr>
            <a:r>
              <a:rPr lang="en-US" altLang="zh-CN" sz="1400" dirty="0">
                <a:latin typeface="+mn-lt"/>
                <a:ea typeface="+mn-ea"/>
                <a:cs typeface="+mn-ea"/>
                <a:sym typeface="+mn-lt"/>
              </a:rPr>
              <a:t>1</a:t>
            </a:r>
            <a:r>
              <a:rPr lang="en-US" altLang="zh-CN" sz="1400" dirty="0" smtClean="0">
                <a:latin typeface="+mn-lt"/>
                <a:ea typeface="+mn-ea"/>
                <a:cs typeface="+mn-ea"/>
                <a:sym typeface="+mn-lt"/>
              </a:rPr>
              <a:t>.</a:t>
            </a:r>
            <a:r>
              <a:rPr lang="zh-CN" altLang="en-US" sz="1400" dirty="0" smtClean="0">
                <a:latin typeface="+mn-lt"/>
                <a:ea typeface="+mn-ea"/>
                <a:cs typeface="+mn-ea"/>
                <a:sym typeface="+mn-lt"/>
              </a:rPr>
              <a:t>对接田阳智能制造，西门子方配合力度不足</a:t>
            </a:r>
            <a:endParaRPr lang="zh-CN" altLang="en-US" sz="1400" dirty="0">
              <a:latin typeface="+mn-lt"/>
              <a:ea typeface="+mn-ea"/>
              <a:cs typeface="+mn-ea"/>
              <a:sym typeface="+mn-lt"/>
            </a:endParaRPr>
          </a:p>
          <a:p>
            <a:pPr lvl="1">
              <a:lnSpc>
                <a:spcPct val="150000"/>
              </a:lnSpc>
              <a:buFont typeface="Wingdings" panose="05000000000000000000" pitchFamily="2" charset="2"/>
              <a:buChar char="Ø"/>
            </a:pPr>
            <a:r>
              <a:rPr lang="en-US" altLang="zh-CN" sz="1400" dirty="0">
                <a:latin typeface="+mn-lt"/>
                <a:ea typeface="+mn-ea"/>
                <a:cs typeface="+mn-ea"/>
                <a:sym typeface="+mn-lt"/>
              </a:rPr>
              <a:t>2</a:t>
            </a:r>
            <a:r>
              <a:rPr lang="en-US" altLang="zh-CN" sz="1400" dirty="0" smtClean="0">
                <a:latin typeface="+mn-lt"/>
                <a:ea typeface="+mn-ea"/>
                <a:cs typeface="+mn-ea"/>
                <a:sym typeface="+mn-lt"/>
              </a:rPr>
              <a:t>.</a:t>
            </a:r>
            <a:r>
              <a:rPr lang="zh-CN" altLang="en-US" sz="1400" dirty="0">
                <a:cs typeface="+mn-ea"/>
                <a:sym typeface="+mn-lt"/>
              </a:rPr>
              <a:t>因商务部分未签订，德勤方配合力度不足，卓越运营管理评价开发较</a:t>
            </a:r>
            <a:r>
              <a:rPr lang="zh-CN" altLang="en-US" sz="1400" dirty="0" smtClean="0">
                <a:cs typeface="+mn-ea"/>
                <a:sym typeface="+mn-lt"/>
              </a:rPr>
              <a:t>迟</a:t>
            </a:r>
            <a:endParaRPr lang="en-US" altLang="zh-CN" sz="1400" dirty="0" smtClean="0">
              <a:cs typeface="+mn-ea"/>
              <a:sym typeface="+mn-lt"/>
            </a:endParaRPr>
          </a:p>
          <a:p>
            <a:pPr lvl="1">
              <a:lnSpc>
                <a:spcPct val="150000"/>
              </a:lnSpc>
              <a:buFont typeface="Wingdings" panose="05000000000000000000" pitchFamily="2" charset="2"/>
              <a:buChar char="Ø"/>
            </a:pPr>
            <a:r>
              <a:rPr lang="en-US" altLang="zh-CN" sz="1400" dirty="0" smtClean="0">
                <a:cs typeface="+mn-ea"/>
                <a:sym typeface="+mn-lt"/>
              </a:rPr>
              <a:t>3</a:t>
            </a:r>
            <a:r>
              <a:rPr lang="zh-CN" altLang="en-US" sz="1400" dirty="0" smtClean="0">
                <a:cs typeface="+mn-ea"/>
                <a:sym typeface="+mn-lt"/>
              </a:rPr>
              <a:t>、硬件招采还未进入招标环节</a:t>
            </a:r>
            <a:endParaRPr lang="zh-CN" altLang="en-US" sz="1400" dirty="0">
              <a:cs typeface="+mn-ea"/>
              <a:sym typeface="+mn-lt"/>
            </a:endParaRPr>
          </a:p>
        </p:txBody>
      </p:sp>
      <p:sp>
        <p:nvSpPr>
          <p:cNvPr id="17" name="内容占位符 3"/>
          <p:cNvSpPr txBox="1"/>
          <p:nvPr/>
        </p:nvSpPr>
        <p:spPr>
          <a:xfrm>
            <a:off x="7127325" y="3668515"/>
            <a:ext cx="4749935" cy="2302275"/>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buFont typeface="Wingdings" panose="05000000000000000000" pitchFamily="2" charset="2"/>
              <a:buChar char="u"/>
            </a:pPr>
            <a:r>
              <a:rPr lang="zh-CN" altLang="en-US" sz="1866" dirty="0" smtClean="0">
                <a:solidFill>
                  <a:schemeClr val="tx1"/>
                </a:solidFill>
                <a:latin typeface="+mn-lt"/>
                <a:ea typeface="+mn-ea"/>
                <a:cs typeface="+mn-ea"/>
                <a:sym typeface="+mn-lt"/>
              </a:rPr>
              <a:t>应对措施：</a:t>
            </a:r>
            <a:endParaRPr lang="en-US" altLang="zh-CN" sz="1866" dirty="0">
              <a:solidFill>
                <a:schemeClr val="tx1"/>
              </a:solidFill>
              <a:latin typeface="+mn-lt"/>
              <a:ea typeface="+mn-ea"/>
              <a:cs typeface="+mn-ea"/>
              <a:sym typeface="+mn-lt"/>
            </a:endParaRPr>
          </a:p>
          <a:p>
            <a:pPr lvl="1">
              <a:lnSpc>
                <a:spcPct val="150000"/>
              </a:lnSpc>
              <a:buFont typeface="Wingdings" panose="05000000000000000000" pitchFamily="2" charset="2"/>
              <a:buChar char="Ø"/>
            </a:pPr>
            <a:r>
              <a:rPr lang="en-US" altLang="zh-CN" sz="1400" dirty="0" smtClean="0">
                <a:latin typeface="+mn-lt"/>
                <a:ea typeface="+mn-ea"/>
                <a:cs typeface="+mn-ea"/>
              </a:rPr>
              <a:t>1.</a:t>
            </a:r>
            <a:r>
              <a:rPr lang="zh-CN" altLang="en-US" sz="1400" dirty="0" smtClean="0">
                <a:latin typeface="+mn-lt"/>
                <a:ea typeface="+mn-ea"/>
                <a:cs typeface="+mn-ea"/>
              </a:rPr>
              <a:t> 加强与田阳智能制造项目组沟通，缩短开发调试周期</a:t>
            </a:r>
          </a:p>
          <a:p>
            <a:pPr lvl="1">
              <a:lnSpc>
                <a:spcPct val="150000"/>
              </a:lnSpc>
              <a:buFont typeface="Wingdings" panose="05000000000000000000" pitchFamily="2" charset="2"/>
              <a:buChar char="Ø"/>
            </a:pPr>
            <a:r>
              <a:rPr lang="en-US" altLang="zh-CN" sz="1400" dirty="0" smtClean="0">
                <a:latin typeface="+mn-lt"/>
                <a:ea typeface="+mn-ea"/>
                <a:cs typeface="+mn-ea"/>
              </a:rPr>
              <a:t>2.</a:t>
            </a:r>
            <a:r>
              <a:rPr lang="zh-CN" altLang="en-US" sz="1400" dirty="0" smtClean="0">
                <a:latin typeface="+mn-lt"/>
                <a:ea typeface="+mn-ea"/>
                <a:cs typeface="+mn-ea"/>
              </a:rPr>
              <a:t>与德勤沟通尽快派遣开发人员进场</a:t>
            </a:r>
            <a:endParaRPr lang="en-US" altLang="zh-CN" sz="1400" dirty="0" smtClean="0">
              <a:latin typeface="+mn-lt"/>
              <a:ea typeface="+mn-ea"/>
              <a:cs typeface="+mn-ea"/>
            </a:endParaRPr>
          </a:p>
          <a:p>
            <a:pPr lvl="1">
              <a:lnSpc>
                <a:spcPct val="150000"/>
              </a:lnSpc>
              <a:buFont typeface="Wingdings" panose="05000000000000000000" pitchFamily="2" charset="2"/>
              <a:buChar char="Ø"/>
            </a:pPr>
            <a:r>
              <a:rPr lang="en-US" altLang="zh-CN" sz="1400" dirty="0" smtClean="0">
                <a:latin typeface="+mn-lt"/>
                <a:ea typeface="+mn-ea"/>
                <a:cs typeface="+mn-ea"/>
              </a:rPr>
              <a:t>3.</a:t>
            </a:r>
            <a:r>
              <a:rPr lang="zh-CN" altLang="en-US" sz="1400" dirty="0" smtClean="0">
                <a:latin typeface="+mn-lt"/>
                <a:ea typeface="+mn-ea"/>
                <a:cs typeface="+mn-ea"/>
              </a:rPr>
              <a:t>跟进硬件招采，待硬件到位后跟进基地进行服务器更换。</a:t>
            </a:r>
          </a:p>
          <a:p>
            <a:pPr lvl="1">
              <a:lnSpc>
                <a:spcPct val="150000"/>
              </a:lnSpc>
              <a:buFont typeface="Wingdings" panose="05000000000000000000" pitchFamily="2" charset="2"/>
              <a:buChar char="Ø"/>
            </a:pPr>
            <a:endParaRPr lang="en-US" altLang="zh-CN" sz="1400" dirty="0" smtClean="0">
              <a:latin typeface="+mn-lt"/>
              <a:ea typeface="+mn-ea"/>
              <a:cs typeface="+mn-ea"/>
              <a:sym typeface="+mn-lt"/>
            </a:endParaRPr>
          </a:p>
          <a:p>
            <a:pPr marL="342900" lvl="1" indent="0">
              <a:lnSpc>
                <a:spcPct val="150000"/>
              </a:lnSpc>
              <a:buNone/>
            </a:pPr>
            <a:endParaRPr lang="en-US" altLang="zh-CN" sz="1400" dirty="0">
              <a:latin typeface="+mn-lt"/>
              <a:ea typeface="+mn-ea"/>
              <a:cs typeface="+mn-ea"/>
              <a:sym typeface="+mn-lt"/>
            </a:endParaRPr>
          </a:p>
        </p:txBody>
      </p:sp>
      <p:sp>
        <p:nvSpPr>
          <p:cNvPr id="21" name="标题 1"/>
          <p:cNvSpPr>
            <a:spLocks noGrp="1"/>
          </p:cNvSpPr>
          <p:nvPr>
            <p:ph type="title"/>
          </p:nvPr>
        </p:nvSpPr>
        <p:spPr>
          <a:xfrm>
            <a:off x="322875" y="430055"/>
            <a:ext cx="11312683" cy="511176"/>
          </a:xfrm>
        </p:spPr>
        <p:txBody>
          <a:bodyPr>
            <a:normAutofit/>
          </a:bodyPr>
          <a:lstStyle/>
          <a:p>
            <a:r>
              <a:rPr lang="zh-CN" altLang="en-US" kern="0" dirty="0">
                <a:cs typeface="+mn-ea"/>
                <a:sym typeface="+mn-lt"/>
              </a:rPr>
              <a:t>重点项目工作情况：</a:t>
            </a:r>
            <a:r>
              <a:rPr lang="zh-CN" altLang="en-US" dirty="0" smtClean="0">
                <a:latin typeface="+mj-ea"/>
                <a:ea typeface="+mj-ea"/>
              </a:rPr>
              <a:t>基地报表线上化</a:t>
            </a:r>
            <a:r>
              <a:rPr lang="zh-CN" altLang="en-US" dirty="0" smtClean="0">
                <a:latin typeface="+mj-ea"/>
                <a:cs typeface="+mn-ea"/>
                <a:sym typeface="+mn-lt"/>
              </a:rPr>
              <a:t>（</a:t>
            </a:r>
            <a:r>
              <a:rPr lang="en-US" altLang="zh-CN" dirty="0" smtClean="0">
                <a:latin typeface="+mj-ea"/>
                <a:cs typeface="+mn-ea"/>
                <a:sym typeface="+mn-lt"/>
              </a:rPr>
              <a:t>2/8</a:t>
            </a:r>
            <a:r>
              <a:rPr lang="zh-CN" altLang="en-US" dirty="0" smtClean="0">
                <a:latin typeface="+mj-ea"/>
                <a:cs typeface="+mn-ea"/>
                <a:sym typeface="+mn-lt"/>
              </a:rPr>
              <a:t>）</a:t>
            </a:r>
            <a:endParaRPr lang="zh-CN" altLang="en-US" dirty="0">
              <a:latin typeface="+mj-ea"/>
              <a:ea typeface="+mj-ea"/>
            </a:endParaRPr>
          </a:p>
        </p:txBody>
      </p:sp>
      <p:graphicFrame>
        <p:nvGraphicFramePr>
          <p:cNvPr id="19" name="表格 18"/>
          <p:cNvGraphicFramePr>
            <a:graphicFrameLocks noGrp="1"/>
          </p:cNvGraphicFramePr>
          <p:nvPr>
            <p:extLst/>
          </p:nvPr>
        </p:nvGraphicFramePr>
        <p:xfrm>
          <a:off x="745278" y="2085855"/>
          <a:ext cx="6430729" cy="3838638"/>
        </p:xfrm>
        <a:graphic>
          <a:graphicData uri="http://schemas.openxmlformats.org/drawingml/2006/table">
            <a:tbl>
              <a:tblPr firstRow="1" bandRow="1"/>
              <a:tblGrid>
                <a:gridCol w="575878">
                  <a:extLst>
                    <a:ext uri="{9D8B030D-6E8A-4147-A177-3AD203B41FA5}">
                      <a16:colId xmlns:a16="http://schemas.microsoft.com/office/drawing/2014/main" val="20000"/>
                    </a:ext>
                  </a:extLst>
                </a:gridCol>
                <a:gridCol w="915305">
                  <a:extLst>
                    <a:ext uri="{9D8B030D-6E8A-4147-A177-3AD203B41FA5}">
                      <a16:colId xmlns:a16="http://schemas.microsoft.com/office/drawing/2014/main" val="20001"/>
                    </a:ext>
                  </a:extLst>
                </a:gridCol>
                <a:gridCol w="4939546">
                  <a:extLst>
                    <a:ext uri="{9D8B030D-6E8A-4147-A177-3AD203B41FA5}">
                      <a16:colId xmlns:a16="http://schemas.microsoft.com/office/drawing/2014/main" val="20002"/>
                    </a:ext>
                  </a:extLst>
                </a:gridCol>
              </a:tblGrid>
              <a:tr h="590876">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algn="ctr"/>
                      <a:r>
                        <a:rPr lang="zh-CN" altLang="en-US" sz="1500" b="1" dirty="0">
                          <a:latin typeface="+mn-lt"/>
                          <a:ea typeface="+mn-ea"/>
                          <a:cs typeface="+mn-ea"/>
                          <a:sym typeface="+mn-lt"/>
                        </a:rPr>
                        <a:t>序号</a:t>
                      </a:r>
                    </a:p>
                  </a:txBody>
                  <a:tcPr marL="93275" marR="93275" marT="46638" marB="46638" anchor="ctr">
                    <a:lnL w="19050" cap="flat" cmpd="sng" algn="ctr">
                      <a:solidFill>
                        <a:sysClr val="windowText" lastClr="000000"/>
                      </a:solidFill>
                      <a:prstDash val="solid"/>
                      <a:round/>
                      <a:headEnd type="none" w="med" len="med"/>
                      <a:tailEnd type="none" w="med" len="med"/>
                    </a:lnL>
                    <a:lnR w="12700" cmpd="sng">
                      <a:solidFill>
                        <a:prstClr val="black"/>
                      </a:solidFill>
                      <a:prstDash val="soli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0" algn="ctr" defTabSz="912495" rtl="0" eaLnBrk="1" latinLnBrk="0" hangingPunct="1"/>
                      <a:r>
                        <a:rPr lang="zh-CN" altLang="en-US" sz="1500" b="1" kern="1200" dirty="0" smtClean="0">
                          <a:solidFill>
                            <a:schemeClr val="tx1"/>
                          </a:solidFill>
                          <a:latin typeface="+mn-lt"/>
                          <a:ea typeface="+mn-ea"/>
                          <a:cs typeface="+mn-ea"/>
                          <a:sym typeface="+mn-lt"/>
                        </a:rPr>
                        <a:t>重点</a:t>
                      </a:r>
                      <a:endParaRPr lang="en-US" altLang="zh-CN" sz="1500" b="1" kern="1200" dirty="0" smtClean="0">
                        <a:solidFill>
                          <a:schemeClr val="tx1"/>
                        </a:solidFill>
                        <a:latin typeface="+mn-lt"/>
                        <a:ea typeface="+mn-ea"/>
                        <a:cs typeface="+mn-ea"/>
                        <a:sym typeface="+mn-lt"/>
                      </a:endParaRPr>
                    </a:p>
                    <a:p>
                      <a:pPr marL="0" algn="ctr" defTabSz="912495" rtl="0" eaLnBrk="1" latinLnBrk="0" hangingPunct="1"/>
                      <a:r>
                        <a:rPr lang="zh-CN" altLang="en-US" sz="1500" b="1" kern="1200" dirty="0" smtClean="0">
                          <a:solidFill>
                            <a:schemeClr val="tx1"/>
                          </a:solidFill>
                          <a:latin typeface="+mn-lt"/>
                          <a:ea typeface="+mn-ea"/>
                          <a:cs typeface="+mn-ea"/>
                          <a:sym typeface="+mn-lt"/>
                        </a:rPr>
                        <a:t>工作</a:t>
                      </a:r>
                      <a:endParaRPr lang="zh-CN" altLang="en-US" sz="1500" b="1" kern="1200" dirty="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2700" cmpd="sng">
                      <a:solidFill>
                        <a:prstClr val="black"/>
                      </a:solidFill>
                      <a:prstDash val="soli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0" algn="ctr" defTabSz="912495" rtl="0" eaLnBrk="1" latinLnBrk="0" hangingPunct="1"/>
                      <a:r>
                        <a:rPr lang="zh-CN" altLang="en-US" sz="1500" b="1" kern="1200" dirty="0" smtClean="0">
                          <a:solidFill>
                            <a:schemeClr val="tx1"/>
                          </a:solidFill>
                          <a:latin typeface="+mn-lt"/>
                          <a:ea typeface="+mn-ea"/>
                          <a:cs typeface="+mn-ea"/>
                          <a:sym typeface="+mn-lt"/>
                        </a:rPr>
                        <a:t>具体内容</a:t>
                      </a:r>
                      <a:endParaRPr lang="zh-CN" altLang="en-US" sz="1500" b="1" kern="1200" dirty="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0"/>
                  </a:ext>
                </a:extLst>
              </a:tr>
              <a:tr h="568656">
                <a:tc>
                  <a:txBody>
                    <a:bodyPr/>
                    <a:lstStyle/>
                    <a:p>
                      <a:pPr algn="ctr"/>
                      <a:r>
                        <a:rPr lang="en-US" altLang="zh-CN" sz="1400" b="1" dirty="0" smtClean="0">
                          <a:latin typeface="+mn-lt"/>
                          <a:ea typeface="+mn-ea"/>
                          <a:cs typeface="+mn-ea"/>
                          <a:sym typeface="+mn-lt"/>
                        </a:rPr>
                        <a:t>1</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kern="1200" dirty="0" smtClean="0">
                          <a:solidFill>
                            <a:prstClr val="black"/>
                          </a:solidFill>
                          <a:latin typeface="+mn-lt"/>
                          <a:ea typeface="+mn-ea"/>
                          <a:cs typeface="+mn-ea"/>
                          <a:sym typeface="+mn-lt"/>
                        </a:rPr>
                        <a:t>年度目标</a:t>
                      </a:r>
                      <a:endParaRPr lang="zh-CN" altLang="en-US" sz="1400" kern="1200" dirty="0">
                        <a:solidFill>
                          <a:prstClr val="black"/>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400" b="0" dirty="0" smtClean="0">
                          <a:solidFill>
                            <a:schemeClr val="tx1"/>
                          </a:solidFill>
                          <a:cs typeface="+mn-ea"/>
                          <a:sym typeface="+mn-lt"/>
                        </a:rPr>
                        <a:t>6</a:t>
                      </a:r>
                      <a:r>
                        <a:rPr lang="zh-CN" altLang="en-US" sz="1400" b="0" dirty="0" smtClean="0">
                          <a:solidFill>
                            <a:schemeClr val="tx1"/>
                          </a:solidFill>
                          <a:cs typeface="+mn-ea"/>
                          <a:sym typeface="+mn-lt"/>
                        </a:rPr>
                        <a:t>月</a:t>
                      </a:r>
                      <a:r>
                        <a:rPr lang="en-US" altLang="zh-CN" sz="1400" b="0" dirty="0" smtClean="0">
                          <a:solidFill>
                            <a:schemeClr val="tx1"/>
                          </a:solidFill>
                          <a:cs typeface="+mn-ea"/>
                          <a:sym typeface="+mn-lt"/>
                        </a:rPr>
                        <a:t>30</a:t>
                      </a:r>
                      <a:r>
                        <a:rPr lang="zh-CN" altLang="en-US" sz="1400" b="0" dirty="0" smtClean="0">
                          <a:solidFill>
                            <a:schemeClr val="tx1"/>
                          </a:solidFill>
                          <a:cs typeface="+mn-ea"/>
                          <a:sym typeface="+mn-lt"/>
                        </a:rPr>
                        <a:t>日前</a:t>
                      </a:r>
                      <a:r>
                        <a:rPr lang="zh-CN" altLang="en-US" sz="1400" dirty="0" smtClean="0">
                          <a:solidFill>
                            <a:schemeClr val="tx1"/>
                          </a:solidFill>
                          <a:sym typeface="+mn-lt"/>
                        </a:rPr>
                        <a:t>实现控股水泥、粉磨站全面覆盖（除福龙、五指山）</a:t>
                      </a:r>
                      <a:endParaRPr lang="en-US" altLang="zh-CN" sz="1400" kern="1200" dirty="0" smtClean="0">
                        <a:solidFill>
                          <a:schemeClr val="tx1"/>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8240691"/>
                  </a:ext>
                </a:extLst>
              </a:tr>
              <a:tr h="1406126">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algn="ctr"/>
                      <a:r>
                        <a:rPr lang="en-US" altLang="zh-CN" sz="1400" b="1" dirty="0" smtClean="0">
                          <a:latin typeface="+mn-lt"/>
                          <a:ea typeface="+mn-ea"/>
                          <a:cs typeface="+mn-ea"/>
                          <a:sym typeface="+mn-lt"/>
                        </a:rPr>
                        <a:t>2</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r>
                        <a:rPr lang="zh-CN" altLang="en-US" sz="1400" kern="1200" dirty="0" smtClean="0">
                          <a:solidFill>
                            <a:prstClr val="black"/>
                          </a:solidFill>
                          <a:latin typeface="+mn-lt"/>
                          <a:ea typeface="+mn-ea"/>
                          <a:cs typeface="+mn-ea"/>
                          <a:sym typeface="+mn-lt"/>
                        </a:rPr>
                        <a:t>目前工作进展</a:t>
                      </a:r>
                      <a:endParaRPr lang="zh-CN" altLang="en-US" sz="1400" kern="1200" dirty="0">
                        <a:solidFill>
                          <a:prstClr val="black"/>
                        </a:solidFill>
                        <a:latin typeface="+mn-lt"/>
                        <a:ea typeface="+mn-ea"/>
                        <a:cs typeface="+mn-ea"/>
                        <a:sym typeface="+mn-lt"/>
                      </a:endParaRPr>
                    </a:p>
                  </a:txBody>
                  <a:tcPr marL="93275" marR="93275" marT="46638" marB="46638"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schemeClr val="tx1"/>
                          </a:solidFill>
                          <a:latin typeface="+mn-lt"/>
                          <a:ea typeface="+mn-ea"/>
                          <a:cs typeface="+mn-ea"/>
                          <a:sym typeface="+mn-lt"/>
                        </a:rPr>
                        <a:t>当前阶段</a:t>
                      </a:r>
                      <a:r>
                        <a:rPr lang="en-US" altLang="zh-CN" sz="1400" kern="1200" dirty="0" smtClean="0">
                          <a:solidFill>
                            <a:schemeClr val="tx1"/>
                          </a:solidFill>
                          <a:latin typeface="+mn-lt"/>
                          <a:ea typeface="+mn-ea"/>
                          <a:cs typeface="+mn-ea"/>
                          <a:sym typeface="+mn-lt"/>
                        </a:rPr>
                        <a:t>:</a:t>
                      </a:r>
                      <a:r>
                        <a:rPr lang="zh-CN" altLang="en-US" sz="1400" kern="1200" dirty="0" smtClean="0">
                          <a:solidFill>
                            <a:schemeClr val="tx1"/>
                          </a:solidFill>
                          <a:latin typeface="+mn-lt"/>
                          <a:ea typeface="+mn-ea"/>
                          <a:cs typeface="+mn-ea"/>
                          <a:sym typeface="+mn-lt"/>
                        </a:rPr>
                        <a:t>商务合同签订中，完成项目进度</a:t>
                      </a:r>
                      <a:r>
                        <a:rPr lang="en-US" altLang="zh-CN" sz="1400" kern="1200" dirty="0" smtClean="0">
                          <a:solidFill>
                            <a:schemeClr val="tx1"/>
                          </a:solidFill>
                          <a:latin typeface="+mn-lt"/>
                          <a:ea typeface="+mn-ea"/>
                          <a:cs typeface="+mn-ea"/>
                          <a:sym typeface="+mn-lt"/>
                        </a:rPr>
                        <a:t>100%</a:t>
                      </a:r>
                    </a:p>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schemeClr val="tx1"/>
                          </a:solidFill>
                          <a:latin typeface="+mn-lt"/>
                          <a:ea typeface="+mn-ea"/>
                          <a:cs typeface="+mn-ea"/>
                          <a:sym typeface="+mn-lt"/>
                        </a:rPr>
                        <a:t>项目推广：五月上线封开、田阳、鹤庆、金沙、安顺基地，截止目前已完成项目推广工作，转入优化运维工作。</a:t>
                      </a:r>
                      <a:endParaRPr lang="en-US" altLang="zh-CN" sz="1400" kern="1200" dirty="0" smtClean="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9050" cap="flat" cmpd="sng" algn="ctr">
                      <a:solidFill>
                        <a:sysClr val="windowText" lastClr="000000"/>
                      </a:solidFill>
                      <a:prstDash val="solid"/>
                      <a:round/>
                      <a:headEnd type="none" w="med" len="med"/>
                      <a:tailEnd type="none" w="med" len="me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8656">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pPr algn="ctr"/>
                      <a:r>
                        <a:rPr lang="en-US" altLang="zh-CN" sz="1400" b="1" dirty="0" smtClean="0">
                          <a:latin typeface="+mn-lt"/>
                          <a:ea typeface="+mn-ea"/>
                          <a:cs typeface="+mn-ea"/>
                          <a:sym typeface="+mn-lt"/>
                        </a:rPr>
                        <a:t>3</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r>
                        <a:rPr lang="zh-CN" altLang="en-US" sz="1400" kern="1200" dirty="0" smtClean="0">
                          <a:solidFill>
                            <a:prstClr val="black"/>
                          </a:solidFill>
                          <a:latin typeface="+mn-lt"/>
                          <a:ea typeface="+mn-ea"/>
                          <a:cs typeface="+mn-ea"/>
                          <a:sym typeface="+mn-lt"/>
                        </a:rPr>
                        <a:t>下一步工作安排</a:t>
                      </a:r>
                      <a:endParaRPr lang="zh-CN" altLang="en-US" sz="1400" kern="1200" dirty="0">
                        <a:solidFill>
                          <a:prstClr val="black"/>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400" kern="1200" dirty="0" smtClean="0">
                          <a:solidFill>
                            <a:prstClr val="black"/>
                          </a:solidFill>
                          <a:latin typeface="+mn-lt"/>
                          <a:ea typeface="+mn-ea"/>
                          <a:cs typeface="+mn-ea"/>
                          <a:sym typeface="+mn-lt"/>
                        </a:rPr>
                        <a:t>6</a:t>
                      </a:r>
                      <a:r>
                        <a:rPr lang="zh-CN" altLang="en-US" sz="1400" kern="1200" dirty="0" smtClean="0">
                          <a:solidFill>
                            <a:prstClr val="black"/>
                          </a:solidFill>
                          <a:latin typeface="+mn-lt"/>
                          <a:ea typeface="+mn-ea"/>
                          <a:cs typeface="+mn-ea"/>
                          <a:sym typeface="+mn-lt"/>
                        </a:rPr>
                        <a:t>月举行东南大区上线仪式。</a:t>
                      </a:r>
                      <a:endParaRPr lang="en-US" altLang="zh-CN" sz="1400" kern="1200" dirty="0" smtClean="0">
                        <a:solidFill>
                          <a:prstClr val="black"/>
                        </a:solidFill>
                        <a:latin typeface="+mn-lt"/>
                        <a:ea typeface="+mn-ea"/>
                        <a:cs typeface="+mn-ea"/>
                        <a:sym typeface="+mn-lt"/>
                      </a:endParaRPr>
                    </a:p>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400" kern="1200" dirty="0" smtClean="0">
                          <a:solidFill>
                            <a:prstClr val="black"/>
                          </a:solidFill>
                          <a:latin typeface="+mn-lt"/>
                          <a:ea typeface="+mn-ea"/>
                          <a:cs typeface="+mn-ea"/>
                          <a:sym typeface="+mn-lt"/>
                        </a:rPr>
                        <a:t>6</a:t>
                      </a:r>
                      <a:r>
                        <a:rPr lang="zh-CN" altLang="en-US" sz="1400" kern="1200" dirty="0" smtClean="0">
                          <a:solidFill>
                            <a:prstClr val="black"/>
                          </a:solidFill>
                          <a:latin typeface="+mn-lt"/>
                          <a:ea typeface="+mn-ea"/>
                          <a:cs typeface="+mn-ea"/>
                          <a:sym typeface="+mn-lt"/>
                        </a:rPr>
                        <a:t>月开展与田阳智能制造对接工作。</a:t>
                      </a:r>
                      <a:endParaRPr lang="en-US" altLang="zh-CN" sz="1400" kern="1200" dirty="0" smtClean="0">
                        <a:solidFill>
                          <a:prstClr val="black"/>
                        </a:solidFill>
                        <a:latin typeface="+mn-lt"/>
                        <a:ea typeface="+mn-ea"/>
                        <a:cs typeface="+mn-ea"/>
                        <a:sym typeface="+mn-lt"/>
                      </a:endParaRPr>
                    </a:p>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400" kern="1200" dirty="0" smtClean="0">
                          <a:solidFill>
                            <a:prstClr val="black"/>
                          </a:solidFill>
                          <a:latin typeface="+mn-lt"/>
                          <a:ea typeface="+mn-ea"/>
                          <a:cs typeface="+mn-ea"/>
                          <a:sym typeface="+mn-lt"/>
                        </a:rPr>
                        <a:t>6</a:t>
                      </a:r>
                      <a:r>
                        <a:rPr lang="zh-CN" altLang="en-US" sz="1400" kern="1200" dirty="0" smtClean="0">
                          <a:solidFill>
                            <a:prstClr val="black"/>
                          </a:solidFill>
                          <a:latin typeface="+mn-lt"/>
                          <a:ea typeface="+mn-ea"/>
                          <a:cs typeface="+mn-ea"/>
                          <a:sym typeface="+mn-lt"/>
                        </a:rPr>
                        <a:t>月开展项目优化工作；</a:t>
                      </a: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39624">
                <a:tc>
                  <a:txBody>
                    <a:bodyPr/>
                    <a:lstStyle/>
                    <a:p>
                      <a:pPr algn="ctr"/>
                      <a:r>
                        <a:rPr lang="en-US" altLang="zh-CN" sz="1400" b="1" dirty="0" smtClean="0">
                          <a:latin typeface="+mn-lt"/>
                          <a:ea typeface="+mn-ea"/>
                          <a:cs typeface="+mn-ea"/>
                          <a:sym typeface="+mn-lt"/>
                        </a:rPr>
                        <a:t>4</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tc>
                  <a:txBody>
                    <a:bodyPr/>
                    <a:lstStyle/>
                    <a:p>
                      <a:r>
                        <a:rPr lang="zh-CN" altLang="en-US" sz="1400" b="0" kern="1200" dirty="0" smtClean="0">
                          <a:solidFill>
                            <a:schemeClr val="tx1"/>
                          </a:solidFill>
                          <a:latin typeface="+mn-lt"/>
                          <a:ea typeface="+mn-ea"/>
                          <a:cs typeface="+mn-ea"/>
                          <a:sym typeface="+mn-lt"/>
                        </a:rPr>
                        <a:t>资源投入</a:t>
                      </a:r>
                      <a:endParaRPr lang="zh-CN" altLang="en-US" sz="1400" b="0" kern="1200" dirty="0">
                        <a:solidFill>
                          <a:schemeClr val="tx1"/>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tc>
                  <a:txBody>
                    <a:body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b="0" kern="1200" dirty="0" smtClean="0">
                          <a:solidFill>
                            <a:schemeClr val="tx1"/>
                          </a:solidFill>
                          <a:latin typeface="+mn-lt"/>
                          <a:ea typeface="+mn-ea"/>
                          <a:cs typeface="+mn-ea"/>
                          <a:sym typeface="+mn-lt"/>
                        </a:rPr>
                        <a:t>项目经理：吕光源；项目成员：吕光源、冯求四、许伟兴、翁圳滨，共</a:t>
                      </a:r>
                      <a:r>
                        <a:rPr lang="en-US" altLang="zh-CN" sz="1400" b="0" kern="1200" dirty="0" smtClean="0">
                          <a:solidFill>
                            <a:schemeClr val="tx1"/>
                          </a:solidFill>
                          <a:latin typeface="+mn-lt"/>
                          <a:ea typeface="+mn-ea"/>
                          <a:cs typeface="+mn-ea"/>
                          <a:sym typeface="+mn-lt"/>
                        </a:rPr>
                        <a:t>76</a:t>
                      </a:r>
                      <a:r>
                        <a:rPr lang="zh-CN" altLang="en-US" sz="1400" b="0" kern="1200" dirty="0" smtClean="0">
                          <a:solidFill>
                            <a:schemeClr val="tx1"/>
                          </a:solidFill>
                          <a:latin typeface="+mn-lt"/>
                          <a:ea typeface="+mn-ea"/>
                          <a:cs typeface="+mn-ea"/>
                          <a:sym typeface="+mn-lt"/>
                        </a:rPr>
                        <a:t>人天</a:t>
                      </a: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68711164"/>
                  </a:ext>
                </a:extLst>
              </a:tr>
            </a:tbl>
          </a:graphicData>
        </a:graphic>
      </p:graphicFrame>
      <p:graphicFrame>
        <p:nvGraphicFramePr>
          <p:cNvPr id="9" name="内容占位符 3"/>
          <p:cNvGraphicFramePr/>
          <p:nvPr>
            <p:extLst>
              <p:ext uri="{D42A27DB-BD31-4B8C-83A1-F6EECF244321}">
                <p14:modId xmlns:p14="http://schemas.microsoft.com/office/powerpoint/2010/main" val="1148128972"/>
              </p:ext>
            </p:extLst>
          </p:nvPr>
        </p:nvGraphicFramePr>
        <p:xfrm>
          <a:off x="-3" y="-1"/>
          <a:ext cx="12157945" cy="263796"/>
        </p:xfrm>
        <a:graphic>
          <a:graphicData uri="http://schemas.openxmlformats.org/drawingml/2006/table">
            <a:tbl>
              <a:tblPr firstRow="1" bandRow="1">
                <a:tableStyleId>{5C22544A-7EE6-4342-B048-85BDC9FD1C3A}</a:tableStyleId>
              </a:tblPr>
              <a:tblGrid>
                <a:gridCol w="1274621">
                  <a:extLst>
                    <a:ext uri="{9D8B030D-6E8A-4147-A177-3AD203B41FA5}">
                      <a16:colId xmlns:a16="http://schemas.microsoft.com/office/drawing/2014/main" val="20000"/>
                    </a:ext>
                  </a:extLst>
                </a:gridCol>
                <a:gridCol w="1034473">
                  <a:extLst>
                    <a:ext uri="{9D8B030D-6E8A-4147-A177-3AD203B41FA5}">
                      <a16:colId xmlns:a16="http://schemas.microsoft.com/office/drawing/2014/main" val="20001"/>
                    </a:ext>
                  </a:extLst>
                </a:gridCol>
                <a:gridCol w="621145">
                  <a:extLst>
                    <a:ext uri="{9D8B030D-6E8A-4147-A177-3AD203B41FA5}">
                      <a16:colId xmlns:a16="http://schemas.microsoft.com/office/drawing/2014/main" val="20002"/>
                    </a:ext>
                  </a:extLst>
                </a:gridCol>
                <a:gridCol w="1267691">
                  <a:extLst>
                    <a:ext uri="{9D8B030D-6E8A-4147-A177-3AD203B41FA5}">
                      <a16:colId xmlns:a16="http://schemas.microsoft.com/office/drawing/2014/main" val="20003"/>
                    </a:ext>
                  </a:extLst>
                </a:gridCol>
                <a:gridCol w="1454728">
                  <a:extLst>
                    <a:ext uri="{9D8B030D-6E8A-4147-A177-3AD203B41FA5}">
                      <a16:colId xmlns:a16="http://schemas.microsoft.com/office/drawing/2014/main" val="20004"/>
                    </a:ext>
                  </a:extLst>
                </a:gridCol>
                <a:gridCol w="810490">
                  <a:extLst>
                    <a:ext uri="{9D8B030D-6E8A-4147-A177-3AD203B41FA5}">
                      <a16:colId xmlns:a16="http://schemas.microsoft.com/office/drawing/2014/main" val="20005"/>
                    </a:ext>
                  </a:extLst>
                </a:gridCol>
                <a:gridCol w="1132610">
                  <a:extLst>
                    <a:ext uri="{9D8B030D-6E8A-4147-A177-3AD203B41FA5}">
                      <a16:colId xmlns:a16="http://schemas.microsoft.com/office/drawing/2014/main" val="20006"/>
                    </a:ext>
                  </a:extLst>
                </a:gridCol>
                <a:gridCol w="779318">
                  <a:extLst>
                    <a:ext uri="{9D8B030D-6E8A-4147-A177-3AD203B41FA5}">
                      <a16:colId xmlns:a16="http://schemas.microsoft.com/office/drawing/2014/main" val="20007"/>
                    </a:ext>
                  </a:extLst>
                </a:gridCol>
                <a:gridCol w="800100">
                  <a:extLst>
                    <a:ext uri="{9D8B030D-6E8A-4147-A177-3AD203B41FA5}">
                      <a16:colId xmlns:a16="http://schemas.microsoft.com/office/drawing/2014/main" val="20008"/>
                    </a:ext>
                  </a:extLst>
                </a:gridCol>
                <a:gridCol w="2982769">
                  <a:extLst>
                    <a:ext uri="{9D8B030D-6E8A-4147-A177-3AD203B41FA5}">
                      <a16:colId xmlns:a16="http://schemas.microsoft.com/office/drawing/2014/main" val="20009"/>
                    </a:ext>
                  </a:extLst>
                </a:gridCol>
              </a:tblGrid>
              <a:tr h="263796">
                <a:tc>
                  <a:txBody>
                    <a:bodyPr/>
                    <a:lstStyle/>
                    <a:p>
                      <a:pPr algn="ctr"/>
                      <a:r>
                        <a:rPr lang="zh-CN" altLang="en-US" sz="1200" dirty="0" smtClean="0">
                          <a:latin typeface="微软雅黑" panose="020B0503020204020204" charset="-122"/>
                          <a:ea typeface="微软雅黑" panose="020B0503020204020204" charset="-122"/>
                        </a:rPr>
                        <a:t>重点项目情况介绍</a:t>
                      </a:r>
                      <a:endParaRPr lang="zh-CN" altLang="en-US" sz="1200" dirty="0">
                        <a:latin typeface="微软雅黑" panose="020B0503020204020204" charset="-122"/>
                        <a:ea typeface="微软雅黑" panose="020B050302020402020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charset="-122"/>
                          <a:ea typeface="微软雅黑" panose="020B0503020204020204" charset="-122"/>
                          <a:cs typeface="+mn-cs"/>
                        </a:rPr>
                        <a:t>重点项目清单</a:t>
                      </a:r>
                      <a:endParaRPr lang="zh-CN" altLang="en-US" sz="1200" b="0" kern="1200" dirty="0">
                        <a:solidFill>
                          <a:schemeClr val="tx1">
                            <a:lumMod val="85000"/>
                            <a:lumOff val="15000"/>
                          </a:schemeClr>
                        </a:solidFill>
                        <a:latin typeface="微软雅黑" panose="020B0503020204020204" charset="-122"/>
                        <a:ea typeface="微软雅黑" panose="020B050302020402020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charset="-122"/>
                          <a:ea typeface="微软雅黑" panose="020B0503020204020204" charset="-122"/>
                        </a:rPr>
                        <a:t>一卡通</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基地报表线上化</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新基地信息化覆盖</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智税平台</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en-US" altLang="zh-CN" sz="1200" b="0" dirty="0" smtClean="0">
                          <a:solidFill>
                            <a:schemeClr val="tx1">
                              <a:lumMod val="85000"/>
                              <a:lumOff val="15000"/>
                            </a:schemeClr>
                          </a:solidFill>
                          <a:latin typeface="微软雅黑" panose="020B0503020204020204" charset="-122"/>
                          <a:ea typeface="微软雅黑" panose="020B0503020204020204" charset="-122"/>
                        </a:rPr>
                        <a:t>SRM</a:t>
                      </a:r>
                      <a:r>
                        <a:rPr lang="zh-CN" altLang="en-US" sz="1200" b="0" dirty="0" smtClean="0">
                          <a:solidFill>
                            <a:schemeClr val="tx1">
                              <a:lumMod val="85000"/>
                              <a:lumOff val="15000"/>
                            </a:schemeClr>
                          </a:solidFill>
                          <a:latin typeface="微软雅黑" panose="020B0503020204020204" charset="-122"/>
                          <a:ea typeface="微软雅黑" panose="020B0503020204020204" charset="-122"/>
                        </a:rPr>
                        <a:t>升级改造</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石材</a:t>
                      </a:r>
                      <a:r>
                        <a:rPr lang="en-US" altLang="zh-CN" sz="1200" b="0" dirty="0" smtClean="0">
                          <a:solidFill>
                            <a:schemeClr val="tx1">
                              <a:lumMod val="85000"/>
                              <a:lumOff val="15000"/>
                            </a:schemeClr>
                          </a:solidFill>
                          <a:latin typeface="微软雅黑" panose="020B0503020204020204" charset="-122"/>
                          <a:ea typeface="微软雅黑" panose="020B0503020204020204" charset="-122"/>
                        </a:rPr>
                        <a:t>ERP</a:t>
                      </a:r>
                      <a:endParaRPr lang="zh-CN" altLang="en-US" sz="1200" b="0" dirty="0" smtClean="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汽运调度</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zh-CN" altLang="en-US" sz="1200" b="0" dirty="0" smtClean="0">
                          <a:solidFill>
                            <a:schemeClr val="tx1">
                              <a:lumMod val="85000"/>
                              <a:lumOff val="15000"/>
                            </a:schemeClr>
                          </a:solidFill>
                          <a:latin typeface="微软雅黑" panose="020B0503020204020204" charset="-122"/>
                          <a:ea typeface="微软雅黑" panose="020B0503020204020204" charset="-122"/>
                        </a:rPr>
                        <a:t>  智慧物流</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6538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内容占位符 3"/>
          <p:cNvSpPr txBox="1"/>
          <p:nvPr/>
        </p:nvSpPr>
        <p:spPr>
          <a:xfrm>
            <a:off x="337185" y="1029335"/>
            <a:ext cx="11743690" cy="1308735"/>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81000" indent="-381000" defTabSz="1218565" eaLnBrk="0" hangingPunct="0">
              <a:lnSpc>
                <a:spcPct val="100000"/>
              </a:lnSpc>
              <a:spcBef>
                <a:spcPct val="0"/>
              </a:spcBef>
              <a:buClr>
                <a:srgbClr val="FFC000"/>
              </a:buClr>
            </a:pPr>
            <a:r>
              <a:rPr sz="1900" b="0" dirty="0">
                <a:solidFill>
                  <a:srgbClr val="0070C0"/>
                </a:solidFill>
                <a:latin typeface="+mn-lt"/>
                <a:ea typeface="+mn-ea"/>
                <a:cs typeface="+mn-ea"/>
                <a:sym typeface="+mn-lt"/>
              </a:rPr>
              <a:t>守正对接：</a:t>
            </a:r>
            <a:r>
              <a:rPr lang="zh-CN" altLang="en-US" sz="1900" b="0" dirty="0">
                <a:solidFill>
                  <a:srgbClr val="0070C0"/>
                </a:solidFill>
                <a:latin typeface="+mn-lt"/>
                <a:ea typeface="+mn-ea"/>
                <a:cs typeface="+mn-ea"/>
                <a:sym typeface="+mn-lt"/>
              </a:rPr>
              <a:t>项目于</a:t>
            </a:r>
            <a:r>
              <a:rPr lang="en-US" altLang="zh-CN" sz="1900" b="0" dirty="0">
                <a:solidFill>
                  <a:srgbClr val="0070C0"/>
                </a:solidFill>
                <a:latin typeface="+mn-lt"/>
                <a:ea typeface="+mn-ea"/>
                <a:cs typeface="+mn-ea"/>
                <a:sym typeface="+mn-lt"/>
              </a:rPr>
              <a:t>2</a:t>
            </a:r>
            <a:r>
              <a:rPr lang="zh-CN" altLang="en-US" sz="1900" b="0" dirty="0">
                <a:solidFill>
                  <a:srgbClr val="0070C0"/>
                </a:solidFill>
                <a:latin typeface="+mn-lt"/>
                <a:ea typeface="+mn-ea"/>
                <a:cs typeface="+mn-ea"/>
                <a:sym typeface="+mn-lt"/>
              </a:rPr>
              <a:t>月启动，目前</a:t>
            </a:r>
            <a:r>
              <a:rPr sz="1900" b="0" dirty="0" smtClean="0">
                <a:solidFill>
                  <a:srgbClr val="0070C0"/>
                </a:solidFill>
                <a:latin typeface="+mn-lt"/>
                <a:ea typeface="+mn-ea"/>
                <a:cs typeface="+mn-ea"/>
                <a:sym typeface="+mn-lt"/>
              </a:rPr>
              <a:t>处于</a:t>
            </a:r>
            <a:r>
              <a:rPr lang="zh-CN" altLang="en-US" sz="1900" b="0" dirty="0" smtClean="0">
                <a:solidFill>
                  <a:srgbClr val="0070C0"/>
                </a:solidFill>
                <a:latin typeface="+mn-lt"/>
                <a:ea typeface="+mn-ea"/>
                <a:cs typeface="+mn-ea"/>
                <a:sym typeface="+mn-lt"/>
              </a:rPr>
              <a:t>方案设计与接口开发阶段</a:t>
            </a:r>
            <a:r>
              <a:rPr lang="zh-CN" altLang="en-US" sz="1900" b="0" dirty="0">
                <a:solidFill>
                  <a:srgbClr val="0070C0"/>
                </a:solidFill>
                <a:latin typeface="+mn-lt"/>
                <a:ea typeface="+mn-ea"/>
                <a:cs typeface="+mn-ea"/>
                <a:sym typeface="+mn-lt"/>
              </a:rPr>
              <a:t>，完成项目进度</a:t>
            </a:r>
            <a:r>
              <a:rPr lang="en-US" altLang="zh-CN" sz="1900" b="0" dirty="0">
                <a:solidFill>
                  <a:srgbClr val="0070C0"/>
                </a:solidFill>
                <a:latin typeface="+mn-lt"/>
                <a:ea typeface="+mn-ea"/>
                <a:cs typeface="+mn-ea"/>
                <a:sym typeface="+mn-lt"/>
              </a:rPr>
              <a:t>4</a:t>
            </a:r>
            <a:r>
              <a:rPr sz="1900" b="0" dirty="0">
                <a:solidFill>
                  <a:srgbClr val="0070C0"/>
                </a:solidFill>
                <a:latin typeface="+mn-lt"/>
                <a:ea typeface="+mn-ea"/>
                <a:cs typeface="+mn-ea"/>
                <a:sym typeface="+mn-lt"/>
              </a:rPr>
              <a:t>0%，进度延迟</a:t>
            </a:r>
            <a:r>
              <a:rPr lang="en-US" altLang="zh-CN" sz="1900" b="0" dirty="0">
                <a:solidFill>
                  <a:srgbClr val="FF0000"/>
                </a:solidFill>
                <a:latin typeface="+mn-lt"/>
                <a:ea typeface="+mn-ea"/>
                <a:cs typeface="+mn-ea"/>
                <a:sym typeface="+mn-lt"/>
              </a:rPr>
              <a:t>1</a:t>
            </a:r>
            <a:r>
              <a:rPr sz="1900" b="0" dirty="0">
                <a:solidFill>
                  <a:srgbClr val="0070C0"/>
                </a:solidFill>
                <a:latin typeface="+mn-lt"/>
                <a:ea typeface="+mn-ea"/>
                <a:cs typeface="+mn-ea"/>
                <a:sym typeface="+mn-lt"/>
              </a:rPr>
              <a:t>个月，已完成集成接口梳理与工作计划排定；</a:t>
            </a:r>
            <a:endParaRPr lang="zh-CN" altLang="en-US" sz="1900" b="0" dirty="0">
              <a:solidFill>
                <a:srgbClr val="0070C0"/>
              </a:solidFill>
              <a:latin typeface="+mn-lt"/>
              <a:ea typeface="+mn-ea"/>
              <a:cs typeface="+mn-ea"/>
              <a:sym typeface="+mn-lt"/>
            </a:endParaRPr>
          </a:p>
          <a:p>
            <a:pPr marL="381000" indent="-381000" defTabSz="1218565" eaLnBrk="0" hangingPunct="0">
              <a:lnSpc>
                <a:spcPct val="100000"/>
              </a:lnSpc>
              <a:spcBef>
                <a:spcPct val="0"/>
              </a:spcBef>
              <a:buClr>
                <a:srgbClr val="FFC000"/>
              </a:buClr>
            </a:pPr>
            <a:r>
              <a:rPr sz="1900" b="0" dirty="0">
                <a:solidFill>
                  <a:srgbClr val="0070C0"/>
                </a:solidFill>
                <a:latin typeface="+mn-lt"/>
                <a:ea typeface="+mn-ea"/>
                <a:cs typeface="+mn-ea"/>
                <a:sym typeface="+mn-lt"/>
              </a:rPr>
              <a:t>SRM系统升级：项目于</a:t>
            </a:r>
            <a:r>
              <a:rPr lang="en-US" altLang="zh-CN" sz="1900" b="0" dirty="0">
                <a:solidFill>
                  <a:srgbClr val="0070C0"/>
                </a:solidFill>
                <a:latin typeface="+mn-lt"/>
                <a:ea typeface="+mn-ea"/>
                <a:cs typeface="+mn-ea"/>
                <a:sym typeface="+mn-lt"/>
              </a:rPr>
              <a:t>1</a:t>
            </a:r>
            <a:r>
              <a:rPr sz="1900" b="0" dirty="0">
                <a:solidFill>
                  <a:srgbClr val="0070C0"/>
                </a:solidFill>
                <a:latin typeface="+mn-lt"/>
                <a:ea typeface="+mn-ea"/>
                <a:cs typeface="+mn-ea"/>
                <a:sym typeface="+mn-lt"/>
              </a:rPr>
              <a:t>月启动，</a:t>
            </a:r>
            <a:r>
              <a:rPr sz="1900" b="0" dirty="0" smtClean="0">
                <a:solidFill>
                  <a:srgbClr val="0070C0"/>
                </a:solidFill>
                <a:latin typeface="+mn-lt"/>
                <a:ea typeface="+mn-ea"/>
                <a:cs typeface="+mn-ea"/>
                <a:sym typeface="+mn-lt"/>
              </a:rPr>
              <a:t>目前处于</a:t>
            </a:r>
            <a:r>
              <a:rPr lang="zh-CN" altLang="en-US" sz="1900" b="0" dirty="0" smtClean="0">
                <a:solidFill>
                  <a:srgbClr val="0070C0"/>
                </a:solidFill>
                <a:latin typeface="+mn-lt"/>
                <a:ea typeface="+mn-ea"/>
                <a:cs typeface="+mn-ea"/>
                <a:sym typeface="+mn-lt"/>
              </a:rPr>
              <a:t>招采</a:t>
            </a:r>
            <a:r>
              <a:rPr sz="1900" b="0" dirty="0" smtClean="0">
                <a:solidFill>
                  <a:srgbClr val="0070C0"/>
                </a:solidFill>
                <a:latin typeface="+mn-lt"/>
                <a:ea typeface="+mn-ea"/>
                <a:cs typeface="+mn-ea"/>
                <a:sym typeface="+mn-lt"/>
              </a:rPr>
              <a:t>阶段，</a:t>
            </a:r>
            <a:r>
              <a:rPr lang="zh-CN" altLang="en-US" sz="1900" b="0" dirty="0" smtClean="0">
                <a:solidFill>
                  <a:srgbClr val="0070C0"/>
                </a:solidFill>
                <a:latin typeface="+mn-lt"/>
                <a:ea typeface="+mn-ea"/>
                <a:cs typeface="+mn-ea"/>
                <a:sym typeface="+mn-lt"/>
              </a:rPr>
              <a:t>完成项目进度</a:t>
            </a:r>
            <a:r>
              <a:rPr lang="en-US" altLang="zh-CN" sz="1900" b="0" dirty="0" smtClean="0">
                <a:solidFill>
                  <a:srgbClr val="0070C0"/>
                </a:solidFill>
                <a:latin typeface="+mn-lt"/>
                <a:ea typeface="+mn-ea"/>
                <a:cs typeface="+mn-ea"/>
                <a:sym typeface="+mn-lt"/>
              </a:rPr>
              <a:t>20</a:t>
            </a:r>
            <a:r>
              <a:rPr sz="1900" b="0" dirty="0">
                <a:solidFill>
                  <a:srgbClr val="0070C0"/>
                </a:solidFill>
                <a:latin typeface="+mn-lt"/>
                <a:ea typeface="+mn-ea"/>
                <a:cs typeface="+mn-ea"/>
                <a:sym typeface="+mn-lt"/>
              </a:rPr>
              <a:t>%，</a:t>
            </a:r>
            <a:r>
              <a:rPr sz="1900" b="0">
                <a:solidFill>
                  <a:srgbClr val="0070C0"/>
                </a:solidFill>
                <a:latin typeface="+mn-lt"/>
                <a:ea typeface="+mn-ea"/>
                <a:cs typeface="+mn-ea"/>
                <a:sym typeface="+mn-lt"/>
              </a:rPr>
              <a:t>进度延迟</a:t>
            </a:r>
            <a:r>
              <a:rPr lang="en-US" altLang="zh-CN" sz="1900" b="0">
                <a:solidFill>
                  <a:srgbClr val="FF0000"/>
                </a:solidFill>
                <a:latin typeface="+mn-lt"/>
                <a:ea typeface="+mn-ea"/>
                <a:cs typeface="+mn-ea"/>
                <a:sym typeface="+mn-lt"/>
              </a:rPr>
              <a:t>1</a:t>
            </a:r>
            <a:r>
              <a:rPr sz="1900" b="0">
                <a:solidFill>
                  <a:srgbClr val="0070C0"/>
                </a:solidFill>
                <a:latin typeface="+mn-lt"/>
                <a:ea typeface="+mn-ea"/>
                <a:cs typeface="+mn-ea"/>
                <a:sym typeface="+mn-lt"/>
              </a:rPr>
              <a:t>个月</a:t>
            </a:r>
            <a:r>
              <a:rPr sz="1900" b="0" dirty="0">
                <a:solidFill>
                  <a:srgbClr val="0070C0"/>
                </a:solidFill>
                <a:latin typeface="+mn-lt"/>
                <a:ea typeface="+mn-ea"/>
                <a:cs typeface="+mn-ea"/>
                <a:sym typeface="+mn-lt"/>
              </a:rPr>
              <a:t>，已完成一阶段招标商务材料初版编制。</a:t>
            </a:r>
            <a:endParaRPr lang="en-US" altLang="zh-CN" sz="1900" b="0" dirty="0">
              <a:solidFill>
                <a:srgbClr val="0070C0"/>
              </a:solidFill>
              <a:latin typeface="+mn-lt"/>
              <a:ea typeface="+mn-ea"/>
              <a:cs typeface="+mn-ea"/>
              <a:sym typeface="+mn-lt"/>
            </a:endParaRPr>
          </a:p>
        </p:txBody>
      </p:sp>
      <p:sp>
        <p:nvSpPr>
          <p:cNvPr id="4" name="矩形 3"/>
          <p:cNvSpPr/>
          <p:nvPr/>
        </p:nvSpPr>
        <p:spPr>
          <a:xfrm>
            <a:off x="337138" y="261626"/>
            <a:ext cx="10026062" cy="935353"/>
          </a:xfrm>
          <a:prstGeom prst="rect">
            <a:avLst/>
          </a:prstGeom>
        </p:spPr>
        <p:txBody>
          <a:bodyPr vert="horz" lIns="121822" tIns="60908" rIns="121822" bIns="60908" rtlCol="0" anchor="ctr">
            <a:noAutofit/>
          </a:bodyPr>
          <a:lstStyle/>
          <a:p>
            <a:pPr defTabSz="913765">
              <a:lnSpc>
                <a:spcPct val="90000"/>
              </a:lnSpc>
            </a:pPr>
            <a:r>
              <a:rPr lang="zh-CN" altLang="en-US" sz="2800" b="1" kern="0" dirty="0">
                <a:latin typeface="+mj-ea"/>
                <a:ea typeface="+mj-ea"/>
                <a:cs typeface="+mn-ea"/>
                <a:sym typeface="+mn-lt"/>
              </a:rPr>
              <a:t>重点项目工作情况： </a:t>
            </a:r>
            <a:r>
              <a:rPr lang="zh-CN" altLang="en-US" sz="2800" b="1" dirty="0" smtClean="0">
                <a:latin typeface="+mj-ea"/>
                <a:ea typeface="+mj-ea"/>
                <a:cs typeface="+mn-ea"/>
                <a:sym typeface="+mn-lt"/>
              </a:rPr>
              <a:t>SRM</a:t>
            </a:r>
            <a:r>
              <a:rPr lang="zh-CN" altLang="en-US" sz="2800" b="1" dirty="0">
                <a:latin typeface="+mj-ea"/>
                <a:ea typeface="+mj-ea"/>
                <a:cs typeface="+mn-ea"/>
                <a:sym typeface="+mn-lt"/>
              </a:rPr>
              <a:t>与守正对接及升级改造</a:t>
            </a:r>
            <a:r>
              <a:rPr lang="zh-CN" altLang="en-US" sz="2800" b="1" dirty="0" smtClean="0">
                <a:latin typeface="+mj-ea"/>
                <a:ea typeface="+mj-ea"/>
                <a:cs typeface="+mn-ea"/>
                <a:sym typeface="+mn-lt"/>
              </a:rPr>
              <a:t>项目（</a:t>
            </a:r>
            <a:r>
              <a:rPr lang="en-US" altLang="zh-CN" sz="2800" b="1" dirty="0" smtClean="0">
                <a:latin typeface="+mj-ea"/>
                <a:ea typeface="+mj-ea"/>
                <a:cs typeface="+mn-ea"/>
                <a:sym typeface="+mn-lt"/>
              </a:rPr>
              <a:t>5/8</a:t>
            </a:r>
            <a:r>
              <a:rPr lang="zh-CN" altLang="en-US" sz="2800" b="1" dirty="0" smtClean="0">
                <a:latin typeface="+mj-ea"/>
                <a:ea typeface="+mj-ea"/>
                <a:cs typeface="+mn-ea"/>
                <a:sym typeface="+mn-lt"/>
              </a:rPr>
              <a:t>）</a:t>
            </a:r>
            <a:endParaRPr lang="zh-CN" altLang="en-US" sz="2800" b="1" dirty="0">
              <a:latin typeface="+mj-ea"/>
              <a:ea typeface="+mj-ea"/>
              <a:cs typeface="+mn-ea"/>
              <a:sym typeface="+mn-lt"/>
            </a:endParaRPr>
          </a:p>
        </p:txBody>
      </p:sp>
      <p:graphicFrame>
        <p:nvGraphicFramePr>
          <p:cNvPr id="17" name="表格 16"/>
          <p:cNvGraphicFramePr>
            <a:graphicFrameLocks noGrp="1"/>
          </p:cNvGraphicFramePr>
          <p:nvPr>
            <p:custDataLst>
              <p:tags r:id="rId1"/>
            </p:custDataLst>
          </p:nvPr>
        </p:nvGraphicFramePr>
        <p:xfrm>
          <a:off x="633730" y="2329241"/>
          <a:ext cx="6430645" cy="4123414"/>
        </p:xfrm>
        <a:graphic>
          <a:graphicData uri="http://schemas.openxmlformats.org/drawingml/2006/table">
            <a:tbl>
              <a:tblPr firstRow="1" bandRow="1"/>
              <a:tblGrid>
                <a:gridCol w="575945">
                  <a:extLst>
                    <a:ext uri="{9D8B030D-6E8A-4147-A177-3AD203B41FA5}">
                      <a16:colId xmlns:a16="http://schemas.microsoft.com/office/drawing/2014/main" val="20000"/>
                    </a:ext>
                  </a:extLst>
                </a:gridCol>
                <a:gridCol w="915035">
                  <a:extLst>
                    <a:ext uri="{9D8B030D-6E8A-4147-A177-3AD203B41FA5}">
                      <a16:colId xmlns:a16="http://schemas.microsoft.com/office/drawing/2014/main" val="20001"/>
                    </a:ext>
                  </a:extLst>
                </a:gridCol>
                <a:gridCol w="4939665">
                  <a:extLst>
                    <a:ext uri="{9D8B030D-6E8A-4147-A177-3AD203B41FA5}">
                      <a16:colId xmlns:a16="http://schemas.microsoft.com/office/drawing/2014/main" val="20002"/>
                    </a:ext>
                  </a:extLst>
                </a:gridCol>
              </a:tblGrid>
              <a:tr h="549910">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algn="ctr"/>
                      <a:r>
                        <a:rPr lang="zh-CN" altLang="en-US" sz="1500" b="1" dirty="0">
                          <a:latin typeface="+mn-lt"/>
                          <a:ea typeface="+mn-ea"/>
                          <a:cs typeface="+mn-ea"/>
                          <a:sym typeface="+mn-lt"/>
                        </a:rPr>
                        <a:t>序号</a:t>
                      </a:r>
                    </a:p>
                  </a:txBody>
                  <a:tcPr marL="93275" marR="93275" marT="46638" marB="46638" anchor="ctr">
                    <a:lnL w="19050" cap="flat" cmpd="sng" algn="ctr">
                      <a:solidFill>
                        <a:sysClr val="windowText" lastClr="000000"/>
                      </a:solidFill>
                      <a:prstDash val="solid"/>
                      <a:round/>
                      <a:headEnd type="none" w="med" len="med"/>
                      <a:tailEnd type="none" w="med" len="med"/>
                    </a:lnL>
                    <a:lnR w="12700" cmpd="sng">
                      <a:solidFill>
                        <a:prstClr val="black"/>
                      </a:solidFill>
                      <a:prstDash val="soli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0" algn="ctr" defTabSz="912495" rtl="0" eaLnBrk="1" latinLnBrk="0" hangingPunct="1"/>
                      <a:r>
                        <a:rPr lang="zh-CN" altLang="en-US" sz="1500" b="1" kern="1200" dirty="0" smtClean="0">
                          <a:solidFill>
                            <a:schemeClr val="tx1"/>
                          </a:solidFill>
                          <a:latin typeface="+mn-lt"/>
                          <a:ea typeface="+mn-ea"/>
                          <a:cs typeface="+mn-ea"/>
                          <a:sym typeface="+mn-lt"/>
                        </a:rPr>
                        <a:t>重点</a:t>
                      </a:r>
                      <a:endParaRPr lang="en-US" altLang="zh-CN" sz="1500" b="1" kern="1200" dirty="0" smtClean="0">
                        <a:solidFill>
                          <a:schemeClr val="tx1"/>
                        </a:solidFill>
                        <a:latin typeface="+mn-lt"/>
                        <a:ea typeface="+mn-ea"/>
                        <a:cs typeface="+mn-ea"/>
                        <a:sym typeface="+mn-lt"/>
                      </a:endParaRPr>
                    </a:p>
                    <a:p>
                      <a:pPr marL="0" algn="ctr" defTabSz="912495" rtl="0" eaLnBrk="1" latinLnBrk="0" hangingPunct="1"/>
                      <a:r>
                        <a:rPr lang="zh-CN" altLang="en-US" sz="1500" b="1" kern="1200" dirty="0" smtClean="0">
                          <a:solidFill>
                            <a:schemeClr val="tx1"/>
                          </a:solidFill>
                          <a:latin typeface="+mn-lt"/>
                          <a:ea typeface="+mn-ea"/>
                          <a:cs typeface="+mn-ea"/>
                          <a:sym typeface="+mn-lt"/>
                        </a:rPr>
                        <a:t>工作</a:t>
                      </a:r>
                      <a:endParaRPr lang="zh-CN" altLang="en-US" sz="1500" b="1" kern="1200" dirty="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2700" cmpd="sng">
                      <a:solidFill>
                        <a:prstClr val="black"/>
                      </a:solidFill>
                      <a:prstDash val="soli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0" algn="ctr" defTabSz="912495" rtl="0" eaLnBrk="1" latinLnBrk="0" hangingPunct="1"/>
                      <a:r>
                        <a:rPr lang="zh-CN" altLang="en-US" sz="1500" b="1" kern="1200" dirty="0" smtClean="0">
                          <a:solidFill>
                            <a:schemeClr val="tx1"/>
                          </a:solidFill>
                          <a:latin typeface="+mn-lt"/>
                          <a:ea typeface="+mn-ea"/>
                          <a:cs typeface="+mn-ea"/>
                          <a:sym typeface="+mn-lt"/>
                        </a:rPr>
                        <a:t>具体内容</a:t>
                      </a:r>
                      <a:endParaRPr lang="zh-CN" altLang="en-US" sz="1500" b="1" kern="1200" dirty="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0"/>
                  </a:ext>
                </a:extLst>
              </a:tr>
              <a:tr h="946150">
                <a:tc>
                  <a:txBody>
                    <a:bodyPr/>
                    <a:lstStyle/>
                    <a:p>
                      <a:pPr algn="ctr"/>
                      <a:r>
                        <a:rPr lang="en-US" altLang="zh-CN" sz="1400" b="1" dirty="0" smtClean="0">
                          <a:latin typeface="+mn-lt"/>
                          <a:ea typeface="+mn-ea"/>
                          <a:cs typeface="+mn-ea"/>
                          <a:sym typeface="+mn-lt"/>
                        </a:rPr>
                        <a:t>1</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kern="1200" dirty="0" smtClean="0">
                          <a:solidFill>
                            <a:prstClr val="black"/>
                          </a:solidFill>
                          <a:latin typeface="+mn-lt"/>
                          <a:ea typeface="+mn-ea"/>
                          <a:cs typeface="+mn-ea"/>
                          <a:sym typeface="+mn-lt"/>
                        </a:rPr>
                        <a:t>年度目标</a:t>
                      </a:r>
                      <a:endParaRPr lang="zh-CN" altLang="en-US" sz="1400" kern="1200" dirty="0">
                        <a:solidFill>
                          <a:prstClr val="black"/>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dirty="0">
                          <a:cs typeface="+mn-ea"/>
                          <a:sym typeface="+mn-lt"/>
                        </a:rPr>
                        <a:t>开</a:t>
                      </a:r>
                      <a:r>
                        <a:rPr lang="zh-CN" altLang="en-US" sz="1400" dirty="0" smtClean="0">
                          <a:cs typeface="+mn-ea"/>
                          <a:sym typeface="+mn-lt"/>
                        </a:rPr>
                        <a:t>展</a:t>
                      </a:r>
                      <a:r>
                        <a:rPr lang="en-US" altLang="zh-CN" sz="1400" dirty="0" smtClean="0">
                          <a:cs typeface="+mn-ea"/>
                          <a:sym typeface="+mn-lt"/>
                        </a:rPr>
                        <a:t>SRM</a:t>
                      </a:r>
                      <a:r>
                        <a:rPr lang="zh-CN" altLang="en-US" sz="1400" dirty="0" smtClean="0">
                          <a:cs typeface="+mn-ea"/>
                          <a:sym typeface="+mn-lt"/>
                        </a:rPr>
                        <a:t>与守正对接及数字化改造</a:t>
                      </a:r>
                      <a:r>
                        <a:rPr lang="zh-CN" altLang="en-US" sz="1400" dirty="0">
                          <a:solidFill>
                            <a:prstClr val="black"/>
                          </a:solidFill>
                          <a:cs typeface="+mn-ea"/>
                          <a:sym typeface="+mn-lt"/>
                        </a:rPr>
                        <a:t>，</a:t>
                      </a:r>
                      <a:r>
                        <a:rPr lang="zh-CN" altLang="zh-CN" sz="1400" dirty="0">
                          <a:solidFill>
                            <a:prstClr val="black"/>
                          </a:solidFill>
                          <a:cs typeface="+mn-ea"/>
                          <a:sym typeface="+mn-ea"/>
                        </a:rPr>
                        <a:t>实现招采业务全流程</a:t>
                      </a:r>
                      <a:r>
                        <a:rPr lang="zh-CN" altLang="en-US" sz="1400" dirty="0">
                          <a:solidFill>
                            <a:prstClr val="black"/>
                          </a:solidFill>
                          <a:cs typeface="+mn-ea"/>
                          <a:sym typeface="+mn-ea"/>
                        </a:rPr>
                        <a:t>线上化、</a:t>
                      </a:r>
                      <a:r>
                        <a:rPr lang="zh-CN" altLang="zh-CN" sz="1400" dirty="0">
                          <a:solidFill>
                            <a:prstClr val="black"/>
                          </a:solidFill>
                          <a:cs typeface="+mn-ea"/>
                          <a:sym typeface="+mn-ea"/>
                        </a:rPr>
                        <a:t>全过程数字化</a:t>
                      </a:r>
                      <a:r>
                        <a:rPr lang="zh-CN" altLang="en-US" sz="1400" dirty="0">
                          <a:solidFill>
                            <a:prstClr val="black"/>
                          </a:solidFill>
                          <a:cs typeface="+mn-ea"/>
                          <a:sym typeface="+mn-ea"/>
                        </a:rPr>
                        <a:t>、</a:t>
                      </a:r>
                      <a:r>
                        <a:rPr lang="zh-CN" altLang="zh-CN" sz="1400" dirty="0">
                          <a:solidFill>
                            <a:prstClr val="black"/>
                          </a:solidFill>
                          <a:cs typeface="+mn-ea"/>
                          <a:sym typeface="+mn-ea"/>
                        </a:rPr>
                        <a:t>全链条协同化，</a:t>
                      </a:r>
                      <a:r>
                        <a:rPr lang="zh-CN" altLang="en-US" sz="1400" dirty="0">
                          <a:solidFill>
                            <a:prstClr val="black"/>
                          </a:solidFill>
                          <a:cs typeface="+mn-ea"/>
                          <a:sym typeface="+mn-ea"/>
                        </a:rPr>
                        <a:t>通过的</a:t>
                      </a:r>
                      <a:r>
                        <a:rPr lang="zh-CN" altLang="zh-CN" sz="1400" dirty="0">
                          <a:solidFill>
                            <a:prstClr val="black"/>
                          </a:solidFill>
                          <a:cs typeface="+mn-ea"/>
                          <a:sym typeface="+mn-ea"/>
                        </a:rPr>
                        <a:t>数字化交易技术与监</a:t>
                      </a:r>
                      <a:r>
                        <a:rPr lang="zh-CN" altLang="zh-CN" sz="1400" dirty="0" smtClean="0">
                          <a:solidFill>
                            <a:prstClr val="black"/>
                          </a:solidFill>
                          <a:cs typeface="+mn-ea"/>
                          <a:sym typeface="+mn-ea"/>
                        </a:rPr>
                        <a:t>管</a:t>
                      </a:r>
                      <a:r>
                        <a:rPr lang="zh-CN" altLang="en-US" sz="1400" dirty="0" smtClean="0">
                          <a:solidFill>
                            <a:prstClr val="black"/>
                          </a:solidFill>
                          <a:cs typeface="+mn-ea"/>
                          <a:sym typeface="+mn-ea"/>
                        </a:rPr>
                        <a:t>技术</a:t>
                      </a:r>
                      <a:r>
                        <a:rPr lang="zh-CN" altLang="zh-CN" sz="1400" dirty="0" smtClean="0">
                          <a:solidFill>
                            <a:prstClr val="black"/>
                          </a:solidFill>
                          <a:cs typeface="+mn-ea"/>
                          <a:sym typeface="+mn-ea"/>
                        </a:rPr>
                        <a:t>创</a:t>
                      </a:r>
                      <a:r>
                        <a:rPr lang="zh-CN" altLang="zh-CN" sz="1400" dirty="0">
                          <a:solidFill>
                            <a:prstClr val="black"/>
                          </a:solidFill>
                          <a:cs typeface="+mn-ea"/>
                          <a:sym typeface="+mn-ea"/>
                        </a:rPr>
                        <a:t>新</a:t>
                      </a:r>
                      <a:r>
                        <a:rPr lang="zh-CN" altLang="en-US" sz="1400" dirty="0" smtClean="0">
                          <a:solidFill>
                            <a:prstClr val="black"/>
                          </a:solidFill>
                          <a:cs typeface="+mn-ea"/>
                          <a:sym typeface="+mn-ea"/>
                        </a:rPr>
                        <a:t>，助力业务</a:t>
                      </a:r>
                      <a:r>
                        <a:rPr lang="zh-CN" altLang="zh-CN" sz="1400" dirty="0" smtClean="0">
                          <a:solidFill>
                            <a:prstClr val="black"/>
                          </a:solidFill>
                          <a:cs typeface="+mn-ea"/>
                          <a:sym typeface="+mn-ea"/>
                        </a:rPr>
                        <a:t>处</a:t>
                      </a:r>
                      <a:r>
                        <a:rPr lang="zh-CN" altLang="zh-CN" sz="1400" dirty="0">
                          <a:solidFill>
                            <a:prstClr val="black"/>
                          </a:solidFill>
                          <a:cs typeface="+mn-ea"/>
                          <a:sym typeface="+mn-ea"/>
                        </a:rPr>
                        <a:t>理好“合规、效率、效益”三者关系</a:t>
                      </a:r>
                      <a:r>
                        <a:rPr lang="zh-CN" altLang="zh-CN" sz="1400" dirty="0" smtClean="0">
                          <a:solidFill>
                            <a:prstClr val="black"/>
                          </a:solidFill>
                          <a:cs typeface="+mn-ea"/>
                          <a:sym typeface="+mn-ea"/>
                        </a:rPr>
                        <a:t>，</a:t>
                      </a:r>
                      <a:r>
                        <a:rPr lang="zh-CN" altLang="en-US" sz="1400" dirty="0" smtClean="0">
                          <a:sym typeface="+mn-ea"/>
                        </a:rPr>
                        <a:t>达成</a:t>
                      </a:r>
                      <a:r>
                        <a:rPr lang="zh-CN" altLang="zh-CN" sz="1400" dirty="0" smtClean="0">
                          <a:sym typeface="+mn-ea"/>
                        </a:rPr>
                        <a:t>采</a:t>
                      </a:r>
                      <a:r>
                        <a:rPr lang="zh-CN" altLang="zh-CN" sz="1400" dirty="0">
                          <a:sym typeface="+mn-ea"/>
                        </a:rPr>
                        <a:t>购管理工作高质量发</a:t>
                      </a:r>
                      <a:r>
                        <a:rPr lang="zh-CN" altLang="zh-CN" sz="1400" dirty="0" smtClean="0">
                          <a:sym typeface="+mn-ea"/>
                        </a:rPr>
                        <a:t>展</a:t>
                      </a:r>
                      <a:r>
                        <a:rPr lang="zh-CN" altLang="en-US" sz="1400" dirty="0" smtClean="0">
                          <a:sym typeface="+mn-ea"/>
                        </a:rPr>
                        <a:t>的目标。</a:t>
                      </a:r>
                      <a:endParaRPr lang="en-US" altLang="zh-CN" sz="1400" kern="1200" dirty="0" smtClean="0">
                        <a:solidFill>
                          <a:schemeClr val="tx1"/>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59510">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algn="ctr"/>
                      <a:r>
                        <a:rPr lang="en-US" altLang="zh-CN" sz="1400" b="1" dirty="0" smtClean="0">
                          <a:latin typeface="+mn-lt"/>
                          <a:ea typeface="+mn-ea"/>
                          <a:cs typeface="+mn-ea"/>
                          <a:sym typeface="+mn-lt"/>
                        </a:rPr>
                        <a:t>2</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r>
                        <a:rPr lang="zh-CN" altLang="en-US" sz="1400" kern="1200" dirty="0" smtClean="0">
                          <a:solidFill>
                            <a:prstClr val="black"/>
                          </a:solidFill>
                          <a:latin typeface="+mn-lt"/>
                          <a:ea typeface="+mn-ea"/>
                          <a:cs typeface="+mn-ea"/>
                          <a:sym typeface="+mn-lt"/>
                        </a:rPr>
                        <a:t>目前工作进展</a:t>
                      </a:r>
                      <a:endParaRPr lang="zh-CN" altLang="en-US" sz="1400" kern="1200" dirty="0">
                        <a:solidFill>
                          <a:prstClr val="black"/>
                        </a:solidFill>
                        <a:latin typeface="+mn-lt"/>
                        <a:ea typeface="+mn-ea"/>
                        <a:cs typeface="+mn-ea"/>
                        <a:sym typeface="+mn-lt"/>
                      </a:endParaRPr>
                    </a:p>
                  </a:txBody>
                  <a:tcPr marL="93275" marR="93275" marT="46638" marB="46638"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dirty="0">
                          <a:solidFill>
                            <a:schemeClr val="tx1"/>
                          </a:solidFill>
                          <a:latin typeface="+mn-lt"/>
                          <a:ea typeface="+mn-ea"/>
                          <a:cs typeface="+mn-ea"/>
                          <a:sym typeface="+mn-lt"/>
                        </a:rPr>
                        <a:t>守正对接</a:t>
                      </a:r>
                      <a:r>
                        <a:rPr lang="zh-CN" altLang="en-US" sz="1400" kern="1200" dirty="0">
                          <a:solidFill>
                            <a:schemeClr val="tx1"/>
                          </a:solidFill>
                          <a:latin typeface="+mn-lt"/>
                          <a:ea typeface="+mn-ea"/>
                          <a:cs typeface="+mn-ea"/>
                          <a:sym typeface="+mn-lt"/>
                        </a:rPr>
                        <a:t>当前阶段：</a:t>
                      </a:r>
                      <a:r>
                        <a:rPr lang="zh-CN" sz="1400" kern="1200" dirty="0">
                          <a:solidFill>
                            <a:schemeClr val="tx1"/>
                          </a:solidFill>
                          <a:latin typeface="+mn-lt"/>
                          <a:ea typeface="+mn-ea"/>
                          <a:cs typeface="+mn-ea"/>
                          <a:sym typeface="+mn-lt"/>
                        </a:rPr>
                        <a:t>方案设计与接品开发阶段，完成项目进度</a:t>
                      </a:r>
                      <a:r>
                        <a:rPr lang="en-US" altLang="zh-CN" sz="1400" kern="1200" dirty="0">
                          <a:solidFill>
                            <a:schemeClr val="tx1"/>
                          </a:solidFill>
                          <a:latin typeface="+mn-lt"/>
                          <a:ea typeface="+mn-ea"/>
                          <a:cs typeface="+mn-ea"/>
                          <a:sym typeface="+mn-lt"/>
                        </a:rPr>
                        <a:t>40%</a:t>
                      </a:r>
                      <a:r>
                        <a:rPr lang="zh-CN" altLang="en-US" sz="1400" kern="1200" dirty="0">
                          <a:solidFill>
                            <a:schemeClr val="tx1"/>
                          </a:solidFill>
                          <a:latin typeface="+mn-lt"/>
                          <a:ea typeface="+mn-ea"/>
                          <a:cs typeface="+mn-ea"/>
                          <a:sym typeface="+mn-lt"/>
                        </a:rPr>
                        <a:t>；</a:t>
                      </a:r>
                    </a:p>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400" dirty="0">
                          <a:solidFill>
                            <a:schemeClr val="tx1"/>
                          </a:solidFill>
                          <a:latin typeface="+mn-lt"/>
                          <a:ea typeface="+mn-ea"/>
                          <a:cs typeface="+mn-ea"/>
                          <a:sym typeface="+mn-lt"/>
                        </a:rPr>
                        <a:t>SRM</a:t>
                      </a:r>
                      <a:r>
                        <a:rPr lang="zh-CN" altLang="en-US" sz="1400" dirty="0">
                          <a:solidFill>
                            <a:schemeClr val="tx1"/>
                          </a:solidFill>
                          <a:latin typeface="+mn-lt"/>
                          <a:ea typeface="+mn-ea"/>
                          <a:cs typeface="+mn-ea"/>
                          <a:sym typeface="+mn-lt"/>
                        </a:rPr>
                        <a:t>升级改造当前阶段：一阶段招标商务准备中，完成项目进度</a:t>
                      </a:r>
                      <a:r>
                        <a:rPr lang="en-US" altLang="zh-CN" sz="1400" dirty="0">
                          <a:solidFill>
                            <a:schemeClr val="tx1"/>
                          </a:solidFill>
                          <a:latin typeface="+mn-lt"/>
                          <a:ea typeface="+mn-ea"/>
                          <a:cs typeface="+mn-ea"/>
                          <a:sym typeface="+mn-lt"/>
                        </a:rPr>
                        <a:t>20%</a:t>
                      </a:r>
                      <a:r>
                        <a:rPr lang="zh-CN" altLang="en-US" sz="1400" dirty="0">
                          <a:solidFill>
                            <a:schemeClr val="tx1"/>
                          </a:solidFill>
                          <a:latin typeface="+mn-lt"/>
                          <a:ea typeface="+mn-ea"/>
                          <a:cs typeface="+mn-ea"/>
                          <a:sym typeface="+mn-lt"/>
                        </a:rPr>
                        <a:t>。</a:t>
                      </a:r>
                      <a:endParaRPr lang="zh-CN" altLang="en-US" sz="1400" kern="1200" dirty="0">
                        <a:solidFill>
                          <a:schemeClr val="tx1"/>
                        </a:solidFill>
                        <a:latin typeface="+mn-lt"/>
                        <a:ea typeface="+mn-ea"/>
                        <a:cs typeface="+mn-ea"/>
                        <a:sym typeface="+mn-lt"/>
                      </a:endParaRPr>
                    </a:p>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a:solidFill>
                            <a:schemeClr val="tx1"/>
                          </a:solidFill>
                          <a:latin typeface="+mn-lt"/>
                          <a:ea typeface="+mn-ea"/>
                          <a:cs typeface="+mn-ea"/>
                          <a:sym typeface="+mn-lt"/>
                        </a:rPr>
                        <a:t>完成</a:t>
                      </a:r>
                      <a:r>
                        <a:rPr lang="en-US" altLang="zh-CN" sz="1400" kern="1200" dirty="0">
                          <a:solidFill>
                            <a:schemeClr val="tx1"/>
                          </a:solidFill>
                          <a:latin typeface="+mn-lt"/>
                          <a:ea typeface="+mn-ea"/>
                          <a:cs typeface="+mn-ea"/>
                          <a:sym typeface="+mn-lt"/>
                        </a:rPr>
                        <a:t>SRM</a:t>
                      </a:r>
                      <a:r>
                        <a:rPr lang="zh-CN" altLang="en-US" sz="1400" kern="1200" dirty="0">
                          <a:solidFill>
                            <a:schemeClr val="tx1"/>
                          </a:solidFill>
                          <a:latin typeface="+mn-lt"/>
                          <a:ea typeface="+mn-ea"/>
                          <a:cs typeface="+mn-ea"/>
                          <a:sym typeface="+mn-lt"/>
                        </a:rPr>
                        <a:t>升级项目一阶段招标商务材料初版编制。</a:t>
                      </a:r>
                    </a:p>
                  </a:txBody>
                  <a:tcPr marL="93275" marR="93275" marT="46638" marB="46638" anchor="ctr">
                    <a:lnL w="12700" cmpd="sng">
                      <a:solidFill>
                        <a:prstClr val="black"/>
                      </a:solidFill>
                      <a:prstDash val="solid"/>
                    </a:lnL>
                    <a:lnR w="19050" cap="flat" cmpd="sng" algn="ctr">
                      <a:solidFill>
                        <a:sysClr val="windowText" lastClr="000000"/>
                      </a:solidFill>
                      <a:prstDash val="solid"/>
                      <a:round/>
                      <a:headEnd type="none" w="med" len="med"/>
                      <a:tailEnd type="none" w="med" len="me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19430">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pPr algn="ctr"/>
                      <a:r>
                        <a:rPr lang="en-US" altLang="zh-CN" sz="1400" b="1" dirty="0" smtClean="0">
                          <a:latin typeface="+mn-lt"/>
                          <a:ea typeface="+mn-ea"/>
                          <a:cs typeface="+mn-ea"/>
                          <a:sym typeface="+mn-lt"/>
                        </a:rPr>
                        <a:t>3</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r>
                        <a:rPr lang="zh-CN" altLang="en-US" sz="1400" kern="1200" dirty="0" smtClean="0">
                          <a:solidFill>
                            <a:prstClr val="black"/>
                          </a:solidFill>
                          <a:latin typeface="+mn-lt"/>
                          <a:ea typeface="+mn-ea"/>
                          <a:cs typeface="+mn-ea"/>
                          <a:sym typeface="+mn-lt"/>
                        </a:rPr>
                        <a:t>下一步工作安排</a:t>
                      </a:r>
                      <a:endParaRPr lang="zh-CN" altLang="en-US" sz="1400" kern="1200" dirty="0">
                        <a:solidFill>
                          <a:prstClr val="black"/>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prstClr val="black"/>
                          </a:solidFill>
                          <a:latin typeface="+mn-lt"/>
                          <a:ea typeface="+mn-ea"/>
                          <a:cs typeface="+mn-ea"/>
                          <a:sym typeface="+mn-lt"/>
                        </a:rPr>
                        <a:t>完成</a:t>
                      </a:r>
                      <a:r>
                        <a:rPr lang="en-US" altLang="zh-CN" sz="1400" kern="1200" dirty="0" smtClean="0">
                          <a:solidFill>
                            <a:prstClr val="black"/>
                          </a:solidFill>
                          <a:latin typeface="+mn-lt"/>
                          <a:ea typeface="+mn-ea"/>
                          <a:cs typeface="+mn-ea"/>
                          <a:sym typeface="+mn-lt"/>
                        </a:rPr>
                        <a:t>SRM</a:t>
                      </a:r>
                      <a:r>
                        <a:rPr lang="zh-CN" altLang="en-US" sz="1400" kern="1200" dirty="0" smtClean="0">
                          <a:solidFill>
                            <a:prstClr val="black"/>
                          </a:solidFill>
                          <a:latin typeface="+mn-lt"/>
                          <a:ea typeface="+mn-ea"/>
                          <a:cs typeface="+mn-ea"/>
                          <a:sym typeface="+mn-lt"/>
                        </a:rPr>
                        <a:t>与守正对接上线</a:t>
                      </a:r>
                    </a:p>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prstClr val="black"/>
                          </a:solidFill>
                          <a:latin typeface="+mn-lt"/>
                          <a:ea typeface="+mn-ea"/>
                          <a:cs typeface="+mn-ea"/>
                          <a:sym typeface="+mn-lt"/>
                        </a:rPr>
                        <a:t>完成</a:t>
                      </a:r>
                      <a:r>
                        <a:rPr lang="en-US" altLang="zh-CN" sz="1400" kern="1200" dirty="0" smtClean="0">
                          <a:solidFill>
                            <a:prstClr val="black"/>
                          </a:solidFill>
                          <a:latin typeface="+mn-lt"/>
                          <a:ea typeface="+mn-ea"/>
                          <a:cs typeface="+mn-ea"/>
                          <a:sym typeface="+mn-lt"/>
                        </a:rPr>
                        <a:t>SRM</a:t>
                      </a:r>
                      <a:r>
                        <a:rPr lang="zh-CN" altLang="en-US" sz="1400" kern="1200" dirty="0" smtClean="0">
                          <a:solidFill>
                            <a:prstClr val="black"/>
                          </a:solidFill>
                          <a:latin typeface="+mn-lt"/>
                          <a:ea typeface="+mn-ea"/>
                          <a:cs typeface="+mn-ea"/>
                          <a:sym typeface="+mn-lt"/>
                        </a:rPr>
                        <a:t>升级一阶段对外招采</a:t>
                      </a: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946150">
                <a:tc>
                  <a:txBody>
                    <a:bodyPr/>
                    <a:lstStyle/>
                    <a:p>
                      <a:pPr algn="ctr"/>
                      <a:r>
                        <a:rPr lang="en-US" altLang="zh-CN" sz="1400" b="1" dirty="0" smtClean="0">
                          <a:latin typeface="+mn-lt"/>
                          <a:ea typeface="+mn-ea"/>
                          <a:cs typeface="+mn-ea"/>
                          <a:sym typeface="+mn-lt"/>
                        </a:rPr>
                        <a:t>4</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tc>
                  <a:txBody>
                    <a:bodyPr/>
                    <a:lstStyle/>
                    <a:p>
                      <a:r>
                        <a:rPr lang="zh-CN" altLang="en-US" sz="1400" b="0" kern="1200" dirty="0" smtClean="0">
                          <a:solidFill>
                            <a:schemeClr val="tx1"/>
                          </a:solidFill>
                          <a:latin typeface="+mn-lt"/>
                          <a:ea typeface="+mn-ea"/>
                          <a:cs typeface="+mn-ea"/>
                          <a:sym typeface="+mn-lt"/>
                        </a:rPr>
                        <a:t>资源投入</a:t>
                      </a:r>
                      <a:endParaRPr lang="zh-CN" altLang="en-US" sz="1400" b="0" kern="1200" dirty="0">
                        <a:solidFill>
                          <a:schemeClr val="tx1"/>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tc>
                  <a:txBody>
                    <a:body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b="0" kern="1200" dirty="0" smtClean="0">
                          <a:solidFill>
                            <a:schemeClr val="tx1"/>
                          </a:solidFill>
                          <a:latin typeface="+mn-lt"/>
                          <a:ea typeface="+mn-ea"/>
                          <a:cs typeface="+mn-ea"/>
                          <a:sym typeface="+mn-lt"/>
                        </a:rPr>
                        <a:t>守正对接项目经理：徐勇；投入</a:t>
                      </a:r>
                      <a:r>
                        <a:rPr lang="en-US" altLang="zh-CN" sz="1400" b="0" kern="1200" dirty="0" smtClean="0">
                          <a:solidFill>
                            <a:schemeClr val="tx1"/>
                          </a:solidFill>
                          <a:latin typeface="+mn-lt"/>
                          <a:ea typeface="+mn-ea"/>
                          <a:cs typeface="+mn-ea"/>
                          <a:sym typeface="+mn-lt"/>
                        </a:rPr>
                        <a:t>43</a:t>
                      </a:r>
                      <a:r>
                        <a:rPr lang="zh-CN" altLang="en-US" sz="1400" b="0" kern="1200" dirty="0" smtClean="0">
                          <a:solidFill>
                            <a:schemeClr val="tx1"/>
                          </a:solidFill>
                          <a:latin typeface="+mn-lt"/>
                          <a:ea typeface="+mn-ea"/>
                          <a:cs typeface="+mn-ea"/>
                          <a:sym typeface="+mn-lt"/>
                        </a:rPr>
                        <a:t>人天</a:t>
                      </a:r>
                    </a:p>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400" dirty="0" smtClean="0">
                          <a:cs typeface="+mn-ea"/>
                          <a:sym typeface="+mn-lt"/>
                        </a:rPr>
                        <a:t>SRM</a:t>
                      </a:r>
                      <a:r>
                        <a:rPr lang="zh-CN" altLang="en-US" sz="1400" dirty="0" smtClean="0">
                          <a:cs typeface="+mn-ea"/>
                          <a:sym typeface="+mn-lt"/>
                        </a:rPr>
                        <a:t>升级项目经理：徐勇；项目人数：何远、卢绍松；投入</a:t>
                      </a:r>
                      <a:r>
                        <a:rPr lang="en-US" altLang="zh-CN" sz="1400" dirty="0" smtClean="0">
                          <a:cs typeface="+mn-ea"/>
                          <a:sym typeface="+mn-lt"/>
                        </a:rPr>
                        <a:t>54</a:t>
                      </a:r>
                      <a:r>
                        <a:rPr lang="zh-CN" altLang="en-US" sz="1400" dirty="0" smtClean="0">
                          <a:cs typeface="+mn-ea"/>
                          <a:sym typeface="+mn-lt"/>
                        </a:rPr>
                        <a:t>人天</a:t>
                      </a:r>
                      <a:endParaRPr lang="zh-CN" altLang="en-US" sz="1400" b="0" kern="1200" dirty="0" smtClean="0">
                        <a:solidFill>
                          <a:schemeClr val="tx1"/>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8" name="内容占位符 3"/>
          <p:cNvSpPr txBox="1"/>
          <p:nvPr/>
        </p:nvSpPr>
        <p:spPr>
          <a:xfrm>
            <a:off x="7064375" y="2338705"/>
            <a:ext cx="5135245" cy="2011045"/>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buFont typeface="Wingdings" panose="05000000000000000000" pitchFamily="2" charset="2"/>
              <a:buChar char="u"/>
            </a:pPr>
            <a:r>
              <a:rPr lang="zh-CN" altLang="en-US" sz="1865" dirty="0">
                <a:solidFill>
                  <a:schemeClr val="tx1"/>
                </a:solidFill>
                <a:latin typeface="+mn-lt"/>
                <a:ea typeface="+mn-ea"/>
                <a:cs typeface="+mn-ea"/>
                <a:sym typeface="+mn-lt"/>
              </a:rPr>
              <a:t>风险及问题：</a:t>
            </a:r>
            <a:endParaRPr lang="en-US" altLang="zh-CN" sz="1865" dirty="0">
              <a:solidFill>
                <a:schemeClr val="tx1"/>
              </a:solidFill>
              <a:latin typeface="+mn-lt"/>
              <a:ea typeface="+mn-ea"/>
              <a:cs typeface="+mn-ea"/>
              <a:sym typeface="+mn-lt"/>
            </a:endParaRPr>
          </a:p>
          <a:p>
            <a:pPr lvl="1">
              <a:lnSpc>
                <a:spcPct val="100000"/>
              </a:lnSpc>
              <a:buFont typeface="Wingdings" panose="05000000000000000000" pitchFamily="2" charset="2"/>
              <a:buChar char="Ø"/>
            </a:pPr>
            <a:r>
              <a:rPr lang="zh-CN" altLang="en-US" sz="1400" b="1" dirty="0">
                <a:solidFill>
                  <a:srgbClr val="0070C0"/>
                </a:solidFill>
                <a:latin typeface="+mn-lt"/>
                <a:ea typeface="+mn-ea"/>
                <a:cs typeface="+mn-ea"/>
                <a:sym typeface="+mn-lt"/>
              </a:rPr>
              <a:t>守正对接：</a:t>
            </a:r>
            <a:r>
              <a:rPr sz="1400" dirty="0">
                <a:solidFill>
                  <a:srgbClr val="0070C0"/>
                </a:solidFill>
                <a:latin typeface="+mn-lt"/>
                <a:ea typeface="+mn-ea"/>
                <a:cs typeface="+mn-ea"/>
                <a:sym typeface="+mn-lt"/>
              </a:rPr>
              <a:t>非招已经双方技术团队讨论确定方案，但守正侧截止目前未反馈具体对接工作计划；招标寻源方案存在差异信息较多，待双方讨论方案可行性再开展，与业务</a:t>
            </a:r>
            <a:r>
              <a:rPr lang="en-US" altLang="zh-CN" sz="1400" dirty="0">
                <a:solidFill>
                  <a:srgbClr val="0070C0"/>
                </a:solidFill>
                <a:latin typeface="+mn-lt"/>
                <a:ea typeface="+mn-ea"/>
                <a:cs typeface="+mn-ea"/>
                <a:sym typeface="+mn-lt"/>
              </a:rPr>
              <a:t>6.30</a:t>
            </a:r>
            <a:r>
              <a:rPr sz="1400" dirty="0">
                <a:solidFill>
                  <a:srgbClr val="0070C0"/>
                </a:solidFill>
                <a:latin typeface="+mn-lt"/>
                <a:ea typeface="+mn-ea"/>
                <a:cs typeface="+mn-ea"/>
                <a:sym typeface="+mn-lt"/>
              </a:rPr>
              <a:t>完成对接诉求存在上线风险。</a:t>
            </a:r>
          </a:p>
          <a:p>
            <a:pPr lvl="1">
              <a:lnSpc>
                <a:spcPct val="100000"/>
              </a:lnSpc>
              <a:buFont typeface="Wingdings" panose="05000000000000000000" pitchFamily="2" charset="2"/>
              <a:buChar char="Ø"/>
            </a:pPr>
            <a:r>
              <a:rPr lang="en-US" altLang="zh-CN" sz="1400" b="1" dirty="0">
                <a:latin typeface="+mn-lt"/>
                <a:ea typeface="+mn-ea"/>
                <a:cs typeface="+mn-ea"/>
                <a:sym typeface="+mn-lt"/>
              </a:rPr>
              <a:t>SRM</a:t>
            </a:r>
            <a:r>
              <a:rPr sz="1400" b="1" dirty="0">
                <a:latin typeface="+mn-lt"/>
                <a:ea typeface="+mn-ea"/>
                <a:cs typeface="+mn-ea"/>
                <a:sym typeface="+mn-lt"/>
              </a:rPr>
              <a:t>系统升级</a:t>
            </a:r>
            <a:r>
              <a:rPr sz="1400" dirty="0">
                <a:latin typeface="+mn-lt"/>
                <a:ea typeface="+mn-ea"/>
                <a:cs typeface="+mn-ea"/>
                <a:sym typeface="+mn-lt"/>
              </a:rPr>
              <a:t>：</a:t>
            </a:r>
            <a:r>
              <a:rPr lang="zh-CN" altLang="en-US" sz="1400" dirty="0">
                <a:latin typeface="+mn-lt"/>
                <a:ea typeface="+mn-ea"/>
                <a:cs typeface="+mn-ea"/>
                <a:sym typeface="+mn-lt"/>
              </a:rPr>
              <a:t>采用两阶段招标方式，存在项目无法落地风险。</a:t>
            </a:r>
            <a:endParaRPr sz="1400" dirty="0">
              <a:latin typeface="+mn-lt"/>
              <a:ea typeface="+mn-ea"/>
              <a:cs typeface="+mn-ea"/>
              <a:sym typeface="+mn-lt"/>
            </a:endParaRPr>
          </a:p>
        </p:txBody>
      </p:sp>
      <p:sp>
        <p:nvSpPr>
          <p:cNvPr id="19" name="内容占位符 3"/>
          <p:cNvSpPr txBox="1"/>
          <p:nvPr/>
        </p:nvSpPr>
        <p:spPr>
          <a:xfrm>
            <a:off x="7064375" y="4499610"/>
            <a:ext cx="5086985" cy="1774190"/>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buFont typeface="Wingdings" panose="05000000000000000000" pitchFamily="2" charset="2"/>
              <a:buChar char="u"/>
            </a:pPr>
            <a:r>
              <a:rPr lang="zh-CN" altLang="en-US" sz="1865" dirty="0">
                <a:solidFill>
                  <a:schemeClr val="tx1"/>
                </a:solidFill>
                <a:latin typeface="+mn-lt"/>
                <a:ea typeface="+mn-ea"/>
                <a:cs typeface="+mn-ea"/>
                <a:sym typeface="+mn-lt"/>
              </a:rPr>
              <a:t>应对措施：</a:t>
            </a:r>
            <a:endParaRPr lang="en-US" altLang="zh-CN" sz="1865" dirty="0">
              <a:solidFill>
                <a:schemeClr val="accent6"/>
              </a:solidFill>
              <a:latin typeface="+mn-lt"/>
              <a:ea typeface="+mn-ea"/>
              <a:cs typeface="+mn-ea"/>
              <a:sym typeface="+mn-lt"/>
            </a:endParaRPr>
          </a:p>
          <a:p>
            <a:pPr lvl="1">
              <a:lnSpc>
                <a:spcPct val="100000"/>
              </a:lnSpc>
              <a:buFont typeface="Wingdings" panose="05000000000000000000" pitchFamily="2" charset="2"/>
              <a:buChar char="Ø"/>
            </a:pPr>
            <a:r>
              <a:rPr lang="zh-CN" altLang="en-US" sz="1400" b="1" dirty="0">
                <a:solidFill>
                  <a:srgbClr val="0070C0"/>
                </a:solidFill>
                <a:latin typeface="+mn-lt"/>
                <a:ea typeface="+mn-ea"/>
                <a:cs typeface="+mn-ea"/>
                <a:sym typeface="+mn-lt"/>
              </a:rPr>
              <a:t>守正对接：</a:t>
            </a:r>
            <a:r>
              <a:rPr sz="1400" dirty="0">
                <a:solidFill>
                  <a:srgbClr val="0070C0"/>
                </a:solidFill>
                <a:latin typeface="+mn-lt"/>
                <a:ea typeface="+mn-ea"/>
                <a:cs typeface="+mn-ea"/>
                <a:sym typeface="+mn-lt"/>
              </a:rPr>
              <a:t>领导协助推动落实对接计划与整体对接方案；</a:t>
            </a:r>
            <a:endParaRPr lang="zh-CN" altLang="en-US" sz="1400" dirty="0">
              <a:solidFill>
                <a:srgbClr val="0070C0"/>
              </a:solidFill>
              <a:latin typeface="+mn-lt"/>
              <a:ea typeface="+mn-ea"/>
              <a:cs typeface="+mn-ea"/>
              <a:sym typeface="+mn-lt"/>
            </a:endParaRPr>
          </a:p>
          <a:p>
            <a:pPr lvl="1">
              <a:lnSpc>
                <a:spcPct val="100000"/>
              </a:lnSpc>
              <a:buFont typeface="Wingdings" panose="05000000000000000000" pitchFamily="2" charset="2"/>
              <a:buChar char="Ø"/>
            </a:pPr>
            <a:r>
              <a:rPr lang="en-US" altLang="zh-CN" sz="1400" b="1" dirty="0">
                <a:solidFill>
                  <a:schemeClr val="tx1"/>
                </a:solidFill>
                <a:latin typeface="+mn-lt"/>
                <a:ea typeface="+mn-ea"/>
                <a:cs typeface="+mn-ea"/>
                <a:sym typeface="+mn-lt"/>
              </a:rPr>
              <a:t>SRM</a:t>
            </a:r>
            <a:r>
              <a:rPr sz="1400" b="1" dirty="0">
                <a:solidFill>
                  <a:schemeClr val="tx1"/>
                </a:solidFill>
                <a:latin typeface="+mn-lt"/>
                <a:ea typeface="+mn-ea"/>
                <a:cs typeface="+mn-ea"/>
                <a:sym typeface="+mn-lt"/>
              </a:rPr>
              <a:t>系统升级：</a:t>
            </a:r>
            <a:r>
              <a:rPr sz="1400" dirty="0">
                <a:solidFill>
                  <a:schemeClr val="tx1"/>
                </a:solidFill>
                <a:latin typeface="+mn-lt"/>
                <a:ea typeface="+mn-ea"/>
                <a:cs typeface="+mn-ea"/>
                <a:sym typeface="+mn-lt"/>
              </a:rPr>
              <a:t>招标工作小组细化两阶段招标规则与要求，避免合规与项目落地风险。</a:t>
            </a:r>
            <a:endParaRPr lang="en-US" altLang="zh-CN" sz="1400" dirty="0">
              <a:solidFill>
                <a:schemeClr val="accent6"/>
              </a:solidFill>
              <a:latin typeface="+mn-lt"/>
              <a:ea typeface="+mn-ea"/>
              <a:cs typeface="+mn-ea"/>
              <a:sym typeface="+mn-lt"/>
            </a:endParaRPr>
          </a:p>
          <a:p>
            <a:pPr lvl="1">
              <a:lnSpc>
                <a:spcPct val="150000"/>
              </a:lnSpc>
              <a:buFont typeface="Wingdings" panose="05000000000000000000" pitchFamily="2" charset="2"/>
              <a:buChar char="Ø"/>
            </a:pPr>
            <a:endParaRPr lang="en-US" altLang="zh-CN" sz="1400" dirty="0">
              <a:latin typeface="+mn-lt"/>
              <a:ea typeface="+mn-ea"/>
              <a:cs typeface="+mn-ea"/>
              <a:sym typeface="+mn-lt"/>
            </a:endParaRPr>
          </a:p>
        </p:txBody>
      </p:sp>
      <p:graphicFrame>
        <p:nvGraphicFramePr>
          <p:cNvPr id="8" name="内容占位符 3"/>
          <p:cNvGraphicFramePr/>
          <p:nvPr>
            <p:extLst>
              <p:ext uri="{D42A27DB-BD31-4B8C-83A1-F6EECF244321}">
                <p14:modId xmlns:p14="http://schemas.microsoft.com/office/powerpoint/2010/main" val="3288520331"/>
              </p:ext>
            </p:extLst>
          </p:nvPr>
        </p:nvGraphicFramePr>
        <p:xfrm>
          <a:off x="-3" y="-1"/>
          <a:ext cx="12157945" cy="263796"/>
        </p:xfrm>
        <a:graphic>
          <a:graphicData uri="http://schemas.openxmlformats.org/drawingml/2006/table">
            <a:tbl>
              <a:tblPr firstRow="1" bandRow="1">
                <a:tableStyleId>{5C22544A-7EE6-4342-B048-85BDC9FD1C3A}</a:tableStyleId>
              </a:tblPr>
              <a:tblGrid>
                <a:gridCol w="1274621">
                  <a:extLst>
                    <a:ext uri="{9D8B030D-6E8A-4147-A177-3AD203B41FA5}">
                      <a16:colId xmlns:a16="http://schemas.microsoft.com/office/drawing/2014/main" val="20000"/>
                    </a:ext>
                  </a:extLst>
                </a:gridCol>
                <a:gridCol w="1034473">
                  <a:extLst>
                    <a:ext uri="{9D8B030D-6E8A-4147-A177-3AD203B41FA5}">
                      <a16:colId xmlns:a16="http://schemas.microsoft.com/office/drawing/2014/main" val="20001"/>
                    </a:ext>
                  </a:extLst>
                </a:gridCol>
                <a:gridCol w="621145">
                  <a:extLst>
                    <a:ext uri="{9D8B030D-6E8A-4147-A177-3AD203B41FA5}">
                      <a16:colId xmlns:a16="http://schemas.microsoft.com/office/drawing/2014/main" val="20002"/>
                    </a:ext>
                  </a:extLst>
                </a:gridCol>
                <a:gridCol w="1267691">
                  <a:extLst>
                    <a:ext uri="{9D8B030D-6E8A-4147-A177-3AD203B41FA5}">
                      <a16:colId xmlns:a16="http://schemas.microsoft.com/office/drawing/2014/main" val="20003"/>
                    </a:ext>
                  </a:extLst>
                </a:gridCol>
                <a:gridCol w="1454728">
                  <a:extLst>
                    <a:ext uri="{9D8B030D-6E8A-4147-A177-3AD203B41FA5}">
                      <a16:colId xmlns:a16="http://schemas.microsoft.com/office/drawing/2014/main" val="20004"/>
                    </a:ext>
                  </a:extLst>
                </a:gridCol>
                <a:gridCol w="810490">
                  <a:extLst>
                    <a:ext uri="{9D8B030D-6E8A-4147-A177-3AD203B41FA5}">
                      <a16:colId xmlns:a16="http://schemas.microsoft.com/office/drawing/2014/main" val="20005"/>
                    </a:ext>
                  </a:extLst>
                </a:gridCol>
                <a:gridCol w="1132610">
                  <a:extLst>
                    <a:ext uri="{9D8B030D-6E8A-4147-A177-3AD203B41FA5}">
                      <a16:colId xmlns:a16="http://schemas.microsoft.com/office/drawing/2014/main" val="20006"/>
                    </a:ext>
                  </a:extLst>
                </a:gridCol>
                <a:gridCol w="779318">
                  <a:extLst>
                    <a:ext uri="{9D8B030D-6E8A-4147-A177-3AD203B41FA5}">
                      <a16:colId xmlns:a16="http://schemas.microsoft.com/office/drawing/2014/main" val="20007"/>
                    </a:ext>
                  </a:extLst>
                </a:gridCol>
                <a:gridCol w="800100">
                  <a:extLst>
                    <a:ext uri="{9D8B030D-6E8A-4147-A177-3AD203B41FA5}">
                      <a16:colId xmlns:a16="http://schemas.microsoft.com/office/drawing/2014/main" val="20008"/>
                    </a:ext>
                  </a:extLst>
                </a:gridCol>
                <a:gridCol w="2982769">
                  <a:extLst>
                    <a:ext uri="{9D8B030D-6E8A-4147-A177-3AD203B41FA5}">
                      <a16:colId xmlns:a16="http://schemas.microsoft.com/office/drawing/2014/main" val="20009"/>
                    </a:ext>
                  </a:extLst>
                </a:gridCol>
              </a:tblGrid>
              <a:tr h="263796">
                <a:tc>
                  <a:txBody>
                    <a:bodyPr/>
                    <a:lstStyle/>
                    <a:p>
                      <a:pPr algn="ctr"/>
                      <a:r>
                        <a:rPr lang="zh-CN" altLang="en-US" sz="1200" dirty="0" smtClean="0">
                          <a:latin typeface="微软雅黑" panose="020B0503020204020204" charset="-122"/>
                          <a:ea typeface="微软雅黑" panose="020B0503020204020204" charset="-122"/>
                        </a:rPr>
                        <a:t>重点项目情况介绍</a:t>
                      </a:r>
                      <a:endParaRPr lang="zh-CN" altLang="en-US" sz="1200" dirty="0">
                        <a:latin typeface="微软雅黑" panose="020B0503020204020204" charset="-122"/>
                        <a:ea typeface="微软雅黑" panose="020B050302020402020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charset="-122"/>
                          <a:ea typeface="微软雅黑" panose="020B0503020204020204" charset="-122"/>
                          <a:cs typeface="+mn-cs"/>
                        </a:rPr>
                        <a:t>重点项目清单</a:t>
                      </a:r>
                      <a:endParaRPr lang="zh-CN" altLang="en-US" sz="1200" b="0" kern="1200" dirty="0">
                        <a:solidFill>
                          <a:schemeClr val="tx1">
                            <a:lumMod val="85000"/>
                            <a:lumOff val="15000"/>
                          </a:schemeClr>
                        </a:solidFill>
                        <a:latin typeface="微软雅黑" panose="020B0503020204020204" charset="-122"/>
                        <a:ea typeface="微软雅黑" panose="020B050302020402020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charset="-122"/>
                          <a:ea typeface="微软雅黑" panose="020B0503020204020204" charset="-122"/>
                        </a:rPr>
                        <a:t>一卡通</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charset="-122"/>
                          <a:ea typeface="微软雅黑" panose="020B0503020204020204" charset="-122"/>
                          <a:cs typeface="+mn-cs"/>
                        </a:rPr>
                        <a:t>基地报表线上化</a:t>
                      </a:r>
                      <a:endParaRPr lang="zh-CN" altLang="en-US" sz="1200" b="0" kern="1200" dirty="0">
                        <a:solidFill>
                          <a:schemeClr val="tx1">
                            <a:lumMod val="85000"/>
                            <a:lumOff val="15000"/>
                          </a:schemeClr>
                        </a:solidFill>
                        <a:latin typeface="微软雅黑" panose="020B0503020204020204" charset="-122"/>
                        <a:ea typeface="微软雅黑" panose="020B050302020402020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新基地信息化覆盖</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智税平台</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en-US" altLang="zh-CN"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SRM</a:t>
                      </a: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升级改造</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石材</a:t>
                      </a:r>
                      <a:r>
                        <a:rPr lang="en-US" altLang="zh-CN" sz="1200" b="0" dirty="0" smtClean="0">
                          <a:solidFill>
                            <a:schemeClr val="tx1">
                              <a:lumMod val="85000"/>
                              <a:lumOff val="15000"/>
                            </a:schemeClr>
                          </a:solidFill>
                          <a:latin typeface="微软雅黑" panose="020B0503020204020204" charset="-122"/>
                          <a:ea typeface="微软雅黑" panose="020B0503020204020204" charset="-122"/>
                        </a:rPr>
                        <a:t>ERP</a:t>
                      </a:r>
                      <a:endParaRPr lang="zh-CN" altLang="en-US" sz="1200" b="0" dirty="0" smtClean="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汽运调度</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zh-CN" altLang="en-US" sz="1200" b="0" dirty="0" smtClean="0">
                          <a:solidFill>
                            <a:schemeClr val="tx1">
                              <a:lumMod val="85000"/>
                              <a:lumOff val="15000"/>
                            </a:schemeClr>
                          </a:solidFill>
                          <a:latin typeface="微软雅黑" panose="020B0503020204020204" charset="-122"/>
                          <a:ea typeface="微软雅黑" panose="020B0503020204020204" charset="-122"/>
                        </a:rPr>
                        <a:t>  智慧物流</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0033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内容占位符 3"/>
          <p:cNvSpPr txBox="1"/>
          <p:nvPr/>
        </p:nvSpPr>
        <p:spPr>
          <a:xfrm>
            <a:off x="337137" y="1029475"/>
            <a:ext cx="11743450" cy="1379843"/>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80876" indent="-380876" defTabSz="1218804" eaLnBrk="0" hangingPunct="0">
              <a:lnSpc>
                <a:spcPct val="100000"/>
              </a:lnSpc>
              <a:spcBef>
                <a:spcPct val="0"/>
              </a:spcBef>
              <a:buClr>
                <a:srgbClr val="FFC000"/>
              </a:buClr>
            </a:pPr>
            <a:r>
              <a:rPr lang="zh-CN" altLang="en-US" sz="1900" b="0" dirty="0" smtClean="0">
                <a:solidFill>
                  <a:srgbClr val="0070C0"/>
                </a:solidFill>
                <a:latin typeface="+mn-lt"/>
                <a:ea typeface="+mn-ea"/>
                <a:cs typeface="+mn-ea"/>
                <a:sym typeface="+mn-lt"/>
              </a:rPr>
              <a:t>项目</a:t>
            </a:r>
            <a:r>
              <a:rPr lang="zh-CN" altLang="en-US" sz="1900" b="0" dirty="0" smtClean="0">
                <a:solidFill>
                  <a:srgbClr val="0070C0"/>
                </a:solidFill>
                <a:cs typeface="+mn-ea"/>
                <a:sym typeface="+mn-lt"/>
              </a:rPr>
              <a:t>于</a:t>
            </a:r>
            <a:r>
              <a:rPr lang="en-US" altLang="zh-CN" sz="1900" b="0" dirty="0">
                <a:solidFill>
                  <a:srgbClr val="0070C0"/>
                </a:solidFill>
                <a:cs typeface="+mn-ea"/>
                <a:sym typeface="+mn-lt"/>
              </a:rPr>
              <a:t>2</a:t>
            </a:r>
            <a:r>
              <a:rPr lang="zh-CN" altLang="en-US" sz="1900" b="0" dirty="0">
                <a:solidFill>
                  <a:srgbClr val="0070C0"/>
                </a:solidFill>
                <a:cs typeface="+mn-ea"/>
                <a:sym typeface="+mn-lt"/>
              </a:rPr>
              <a:t>月启</a:t>
            </a:r>
            <a:r>
              <a:rPr lang="zh-CN" altLang="en-US" sz="1900" b="0" dirty="0" smtClean="0">
                <a:solidFill>
                  <a:srgbClr val="0070C0"/>
                </a:solidFill>
                <a:cs typeface="+mn-ea"/>
                <a:sym typeface="+mn-lt"/>
              </a:rPr>
              <a:t>动，目前处于商务招采阶段，完成项目进度</a:t>
            </a:r>
            <a:r>
              <a:rPr lang="en-US" altLang="zh-CN" sz="1900" b="0" dirty="0" smtClean="0">
                <a:solidFill>
                  <a:srgbClr val="0070C0"/>
                </a:solidFill>
                <a:cs typeface="+mn-ea"/>
                <a:sym typeface="+mn-lt"/>
              </a:rPr>
              <a:t>15%</a:t>
            </a:r>
            <a:r>
              <a:rPr lang="zh-CN" altLang="en-US" sz="1900" b="0" dirty="0" smtClean="0">
                <a:solidFill>
                  <a:srgbClr val="0070C0"/>
                </a:solidFill>
                <a:cs typeface="+mn-ea"/>
                <a:sym typeface="+mn-lt"/>
              </a:rPr>
              <a:t>，</a:t>
            </a:r>
            <a:r>
              <a:rPr lang="zh-CN" altLang="en-US" sz="1900" b="0" dirty="0">
                <a:solidFill>
                  <a:srgbClr val="FF0000"/>
                </a:solidFill>
                <a:cs typeface="+mn-ea"/>
                <a:sym typeface="+mn-lt"/>
              </a:rPr>
              <a:t>当前进度为延</a:t>
            </a:r>
            <a:r>
              <a:rPr lang="zh-CN" altLang="en-US" sz="1900" b="0" dirty="0" smtClean="0">
                <a:solidFill>
                  <a:srgbClr val="FF0000"/>
                </a:solidFill>
                <a:cs typeface="+mn-ea"/>
                <a:sym typeface="+mn-lt"/>
              </a:rPr>
              <a:t>迟</a:t>
            </a:r>
            <a:r>
              <a:rPr lang="en-US" altLang="zh-CN" sz="1900" b="0" dirty="0" smtClean="0">
                <a:solidFill>
                  <a:srgbClr val="FF0000"/>
                </a:solidFill>
                <a:cs typeface="+mn-ea"/>
                <a:sym typeface="+mn-lt"/>
              </a:rPr>
              <a:t>2</a:t>
            </a:r>
            <a:r>
              <a:rPr lang="zh-CN" altLang="en-US" sz="1900" b="0" dirty="0" smtClean="0">
                <a:solidFill>
                  <a:srgbClr val="FF0000"/>
                </a:solidFill>
                <a:cs typeface="+mn-ea"/>
                <a:sym typeface="+mn-lt"/>
              </a:rPr>
              <a:t>个月</a:t>
            </a:r>
            <a:r>
              <a:rPr lang="zh-CN" altLang="en-US" sz="1900" b="0" dirty="0" smtClean="0">
                <a:solidFill>
                  <a:srgbClr val="0070C0"/>
                </a:solidFill>
                <a:cs typeface="+mn-ea"/>
                <a:sym typeface="+mn-lt"/>
              </a:rPr>
              <a:t>。已完成招采开标及评分，</a:t>
            </a:r>
            <a:r>
              <a:rPr lang="zh-CN" altLang="en-US" sz="1900" b="0" dirty="0">
                <a:solidFill>
                  <a:srgbClr val="0070C0"/>
                </a:solidFill>
                <a:cs typeface="+mn-ea"/>
                <a:sym typeface="+mn-lt"/>
              </a:rPr>
              <a:t>下一步</a:t>
            </a:r>
            <a:r>
              <a:rPr lang="zh-CN" altLang="en-US" sz="1900" b="0" dirty="0" smtClean="0">
                <a:solidFill>
                  <a:srgbClr val="0070C0"/>
                </a:solidFill>
                <a:cs typeface="+mn-ea"/>
                <a:sym typeface="+mn-lt"/>
              </a:rPr>
              <a:t>将</a:t>
            </a:r>
            <a:r>
              <a:rPr lang="zh-CN" altLang="en-US" sz="1900" b="0" dirty="0">
                <a:solidFill>
                  <a:srgbClr val="0070C0"/>
                </a:solidFill>
                <a:cs typeface="+mn-ea"/>
                <a:sym typeface="+mn-lt"/>
              </a:rPr>
              <a:t>发</a:t>
            </a:r>
            <a:r>
              <a:rPr lang="zh-CN" altLang="en-US" sz="1900" b="0" dirty="0" smtClean="0">
                <a:solidFill>
                  <a:srgbClr val="0070C0"/>
                </a:solidFill>
                <a:cs typeface="+mn-ea"/>
                <a:sym typeface="+mn-lt"/>
              </a:rPr>
              <a:t>起定标流程及合同签订</a:t>
            </a:r>
            <a:endParaRPr lang="en-US" altLang="zh-CN" sz="1900" b="0" dirty="0">
              <a:solidFill>
                <a:srgbClr val="FF0000"/>
              </a:solidFill>
              <a:latin typeface="+mn-lt"/>
              <a:ea typeface="+mn-ea"/>
              <a:cs typeface="+mn-ea"/>
              <a:sym typeface="+mn-lt"/>
            </a:endParaRPr>
          </a:p>
        </p:txBody>
      </p:sp>
      <p:sp>
        <p:nvSpPr>
          <p:cNvPr id="4" name="矩形 3"/>
          <p:cNvSpPr/>
          <p:nvPr/>
        </p:nvSpPr>
        <p:spPr>
          <a:xfrm>
            <a:off x="337137" y="261626"/>
            <a:ext cx="11180785" cy="935353"/>
          </a:xfrm>
          <a:prstGeom prst="rect">
            <a:avLst/>
          </a:prstGeom>
        </p:spPr>
        <p:txBody>
          <a:bodyPr vert="horz" lIns="121822" tIns="60908" rIns="121822" bIns="60908" rtlCol="0" anchor="ctr">
            <a:noAutofit/>
          </a:bodyPr>
          <a:lstStyle/>
          <a:p>
            <a:pPr defTabSz="913646">
              <a:lnSpc>
                <a:spcPct val="90000"/>
              </a:lnSpc>
            </a:pPr>
            <a:r>
              <a:rPr lang="zh-CN" altLang="en-US" sz="2800" b="1" kern="0" dirty="0">
                <a:latin typeface="+mj-ea"/>
                <a:ea typeface="+mj-ea"/>
                <a:cs typeface="+mn-ea"/>
                <a:sym typeface="+mn-lt"/>
              </a:rPr>
              <a:t>重点项目工作情况：</a:t>
            </a:r>
            <a:r>
              <a:rPr lang="zh-CN" altLang="en-US" sz="2800" b="1" dirty="0" smtClean="0">
                <a:latin typeface="+mj-ea"/>
                <a:ea typeface="+mj-ea"/>
                <a:cs typeface="+mn-ea"/>
                <a:sym typeface="+mn-lt"/>
              </a:rPr>
              <a:t>石材</a:t>
            </a:r>
            <a:r>
              <a:rPr lang="en-US" altLang="zh-CN" sz="2800" b="1" dirty="0" smtClean="0">
                <a:latin typeface="+mj-ea"/>
                <a:ea typeface="+mj-ea"/>
                <a:cs typeface="+mn-ea"/>
                <a:sym typeface="+mn-lt"/>
              </a:rPr>
              <a:t>ERP</a:t>
            </a:r>
            <a:r>
              <a:rPr lang="zh-CN" altLang="en-US" sz="2800" b="1" dirty="0" smtClean="0">
                <a:latin typeface="+mj-ea"/>
                <a:ea typeface="+mj-ea"/>
                <a:cs typeface="+mn-ea"/>
                <a:sym typeface="+mn-lt"/>
              </a:rPr>
              <a:t>一期建设项目（</a:t>
            </a:r>
            <a:r>
              <a:rPr lang="en-US" altLang="zh-CN" sz="2800" b="1" dirty="0" smtClean="0">
                <a:latin typeface="+mj-ea"/>
                <a:ea typeface="+mj-ea"/>
                <a:cs typeface="+mn-ea"/>
                <a:sym typeface="+mn-lt"/>
              </a:rPr>
              <a:t>6/8</a:t>
            </a:r>
            <a:r>
              <a:rPr lang="zh-CN" altLang="en-US" sz="2800" b="1" dirty="0" smtClean="0">
                <a:latin typeface="+mj-ea"/>
                <a:ea typeface="+mj-ea"/>
                <a:cs typeface="+mn-ea"/>
                <a:sym typeface="+mn-lt"/>
              </a:rPr>
              <a:t>）</a:t>
            </a:r>
            <a:endParaRPr lang="zh-CN" altLang="en-US" sz="2800" b="1" dirty="0">
              <a:latin typeface="+mj-ea"/>
              <a:ea typeface="+mj-ea"/>
              <a:cs typeface="+mn-ea"/>
              <a:sym typeface="+mn-lt"/>
            </a:endParaRPr>
          </a:p>
        </p:txBody>
      </p:sp>
      <p:graphicFrame>
        <p:nvGraphicFramePr>
          <p:cNvPr id="17" name="表格 16"/>
          <p:cNvGraphicFramePr>
            <a:graphicFrameLocks noGrp="1"/>
          </p:cNvGraphicFramePr>
          <p:nvPr>
            <p:extLst/>
          </p:nvPr>
        </p:nvGraphicFramePr>
        <p:xfrm>
          <a:off x="551084" y="2130763"/>
          <a:ext cx="7039608" cy="4147458"/>
        </p:xfrm>
        <a:graphic>
          <a:graphicData uri="http://schemas.openxmlformats.org/drawingml/2006/table">
            <a:tbl>
              <a:tblPr firstRow="1" bandRow="1"/>
              <a:tblGrid>
                <a:gridCol w="568469">
                  <a:extLst>
                    <a:ext uri="{9D8B030D-6E8A-4147-A177-3AD203B41FA5}">
                      <a16:colId xmlns:a16="http://schemas.microsoft.com/office/drawing/2014/main" val="20000"/>
                    </a:ext>
                  </a:extLst>
                </a:gridCol>
                <a:gridCol w="1063903">
                  <a:extLst>
                    <a:ext uri="{9D8B030D-6E8A-4147-A177-3AD203B41FA5}">
                      <a16:colId xmlns:a16="http://schemas.microsoft.com/office/drawing/2014/main" val="20001"/>
                    </a:ext>
                  </a:extLst>
                </a:gridCol>
                <a:gridCol w="5407236">
                  <a:extLst>
                    <a:ext uri="{9D8B030D-6E8A-4147-A177-3AD203B41FA5}">
                      <a16:colId xmlns:a16="http://schemas.microsoft.com/office/drawing/2014/main" val="20002"/>
                    </a:ext>
                  </a:extLst>
                </a:gridCol>
              </a:tblGrid>
              <a:tr h="342127">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algn="ctr"/>
                      <a:r>
                        <a:rPr lang="zh-CN" altLang="en-US" sz="1500" b="1" dirty="0">
                          <a:latin typeface="+mn-lt"/>
                          <a:ea typeface="+mn-ea"/>
                          <a:cs typeface="+mn-ea"/>
                          <a:sym typeface="+mn-lt"/>
                        </a:rPr>
                        <a:t>序号</a:t>
                      </a:r>
                    </a:p>
                  </a:txBody>
                  <a:tcPr marL="93275" marR="93275" marT="46638" marB="46638" anchor="ctr">
                    <a:lnL w="19050" cap="flat" cmpd="sng" algn="ctr">
                      <a:solidFill>
                        <a:sysClr val="windowText" lastClr="000000"/>
                      </a:solidFill>
                      <a:prstDash val="solid"/>
                      <a:round/>
                      <a:headEnd type="none" w="med" len="med"/>
                      <a:tailEnd type="none" w="med" len="med"/>
                    </a:lnL>
                    <a:lnR w="12700" cmpd="sng">
                      <a:solidFill>
                        <a:prstClr val="black"/>
                      </a:solidFill>
                      <a:prstDash val="soli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0" algn="ctr" defTabSz="912495" rtl="0" eaLnBrk="1" latinLnBrk="0" hangingPunct="1"/>
                      <a:r>
                        <a:rPr lang="zh-CN" altLang="en-US" sz="1500" b="1" kern="1200" dirty="0" smtClean="0">
                          <a:solidFill>
                            <a:schemeClr val="tx1"/>
                          </a:solidFill>
                          <a:latin typeface="+mn-lt"/>
                          <a:ea typeface="+mn-ea"/>
                          <a:cs typeface="+mn-ea"/>
                          <a:sym typeface="+mn-lt"/>
                        </a:rPr>
                        <a:t>重点工作</a:t>
                      </a:r>
                      <a:endParaRPr lang="zh-CN" altLang="en-US" sz="1500" b="1" kern="1200" dirty="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2700" cmpd="sng">
                      <a:solidFill>
                        <a:prstClr val="black"/>
                      </a:solidFill>
                      <a:prstDash val="soli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0" algn="ctr" defTabSz="912495" rtl="0" eaLnBrk="1" latinLnBrk="0" hangingPunct="1"/>
                      <a:r>
                        <a:rPr lang="zh-CN" altLang="en-US" sz="1500" b="1" kern="1200" dirty="0" smtClean="0">
                          <a:solidFill>
                            <a:schemeClr val="tx1"/>
                          </a:solidFill>
                          <a:latin typeface="+mn-lt"/>
                          <a:ea typeface="+mn-ea"/>
                          <a:cs typeface="+mn-ea"/>
                          <a:sym typeface="+mn-lt"/>
                        </a:rPr>
                        <a:t>具体内容</a:t>
                      </a:r>
                      <a:endParaRPr lang="zh-CN" altLang="en-US" sz="1500" b="1" kern="1200" dirty="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0"/>
                  </a:ext>
                </a:extLst>
              </a:tr>
              <a:tr h="673174">
                <a:tc>
                  <a:txBody>
                    <a:bodyPr/>
                    <a:lstStyle/>
                    <a:p>
                      <a:pPr algn="ctr"/>
                      <a:r>
                        <a:rPr lang="en-US" altLang="zh-CN" sz="1400" b="1" dirty="0" smtClean="0">
                          <a:latin typeface="+mn-lt"/>
                          <a:ea typeface="+mn-ea"/>
                          <a:cs typeface="+mn-ea"/>
                          <a:sym typeface="+mn-lt"/>
                        </a:rPr>
                        <a:t>1</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kern="1200" dirty="0" smtClean="0">
                          <a:solidFill>
                            <a:prstClr val="black"/>
                          </a:solidFill>
                          <a:latin typeface="+mn-lt"/>
                          <a:ea typeface="+mn-ea"/>
                          <a:cs typeface="+mn-ea"/>
                          <a:sym typeface="+mn-lt"/>
                        </a:rPr>
                        <a:t>年度目标</a:t>
                      </a:r>
                      <a:endParaRPr lang="zh-CN" altLang="en-US" sz="1400" kern="1200" dirty="0">
                        <a:solidFill>
                          <a:prstClr val="black"/>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schemeClr val="tx1"/>
                          </a:solidFill>
                          <a:latin typeface="+mn-lt"/>
                          <a:ea typeface="+mn-ea"/>
                          <a:cs typeface="+mn-ea"/>
                          <a:sym typeface="+mn-lt"/>
                        </a:rPr>
                        <a:t>完成石材</a:t>
                      </a:r>
                      <a:r>
                        <a:rPr lang="en-US" altLang="zh-CN" sz="1400" kern="1200" dirty="0" smtClean="0">
                          <a:solidFill>
                            <a:schemeClr val="tx1"/>
                          </a:solidFill>
                          <a:latin typeface="+mn-lt"/>
                          <a:ea typeface="+mn-ea"/>
                          <a:cs typeface="+mn-ea"/>
                          <a:sym typeface="+mn-lt"/>
                        </a:rPr>
                        <a:t>ERP</a:t>
                      </a:r>
                      <a:r>
                        <a:rPr lang="zh-CN" altLang="en-US" sz="1400" kern="1200" dirty="0" smtClean="0">
                          <a:solidFill>
                            <a:schemeClr val="tx1"/>
                          </a:solidFill>
                          <a:latin typeface="+mn-lt"/>
                          <a:ea typeface="+mn-ea"/>
                          <a:cs typeface="+mn-ea"/>
                          <a:sym typeface="+mn-lt"/>
                        </a:rPr>
                        <a:t>模板解决方案规划并落地，实现东莞、来宾两家工厂</a:t>
                      </a:r>
                      <a:r>
                        <a:rPr lang="en-US" altLang="zh-CN" sz="1400" kern="1200" dirty="0" smtClean="0">
                          <a:solidFill>
                            <a:schemeClr val="tx1"/>
                          </a:solidFill>
                          <a:latin typeface="+mn-lt"/>
                          <a:ea typeface="+mn-ea"/>
                          <a:cs typeface="+mn-ea"/>
                          <a:sym typeface="+mn-lt"/>
                        </a:rPr>
                        <a:t>ERP</a:t>
                      </a:r>
                      <a:r>
                        <a:rPr lang="zh-CN" altLang="en-US" sz="1400" kern="1200" dirty="0" smtClean="0">
                          <a:solidFill>
                            <a:schemeClr val="tx1"/>
                          </a:solidFill>
                          <a:latin typeface="+mn-lt"/>
                          <a:ea typeface="+mn-ea"/>
                          <a:cs typeface="+mn-ea"/>
                          <a:sym typeface="+mn-lt"/>
                        </a:rPr>
                        <a:t>上线</a:t>
                      </a:r>
                      <a:endParaRPr lang="en-US" altLang="zh-CN" sz="1400" kern="1200" dirty="0" smtClean="0">
                        <a:solidFill>
                          <a:schemeClr val="tx1"/>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8240691"/>
                  </a:ext>
                </a:extLst>
              </a:tr>
              <a:tr h="1574145">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algn="ctr"/>
                      <a:r>
                        <a:rPr lang="en-US" altLang="zh-CN" sz="1400" b="1" dirty="0" smtClean="0">
                          <a:latin typeface="+mn-lt"/>
                          <a:ea typeface="+mn-ea"/>
                          <a:cs typeface="+mn-ea"/>
                          <a:sym typeface="+mn-lt"/>
                        </a:rPr>
                        <a:t>2</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r>
                        <a:rPr lang="zh-CN" altLang="en-US" sz="1400" kern="1200" dirty="0" smtClean="0">
                          <a:solidFill>
                            <a:prstClr val="black"/>
                          </a:solidFill>
                          <a:latin typeface="+mn-lt"/>
                          <a:ea typeface="+mn-ea"/>
                          <a:cs typeface="+mn-ea"/>
                          <a:sym typeface="+mn-lt"/>
                        </a:rPr>
                        <a:t>目前工作进展</a:t>
                      </a:r>
                      <a:endParaRPr lang="zh-CN" altLang="en-US" sz="1400" kern="1200" dirty="0">
                        <a:solidFill>
                          <a:prstClr val="black"/>
                        </a:solidFill>
                        <a:latin typeface="+mn-lt"/>
                        <a:ea typeface="+mn-ea"/>
                        <a:cs typeface="+mn-ea"/>
                        <a:sym typeface="+mn-lt"/>
                      </a:endParaRPr>
                    </a:p>
                  </a:txBody>
                  <a:tcPr marL="93275" marR="93275" marT="46638" marB="46638"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schemeClr val="tx1"/>
                          </a:solidFill>
                          <a:latin typeface="+mn-lt"/>
                          <a:ea typeface="+mn-ea"/>
                          <a:cs typeface="+mn-ea"/>
                          <a:sym typeface="+mn-lt"/>
                        </a:rPr>
                        <a:t>当前阶段</a:t>
                      </a:r>
                      <a:r>
                        <a:rPr lang="en-US" altLang="zh-CN" sz="1400" kern="1200" dirty="0" smtClean="0">
                          <a:solidFill>
                            <a:schemeClr val="tx1"/>
                          </a:solidFill>
                          <a:latin typeface="+mn-lt"/>
                          <a:ea typeface="+mn-ea"/>
                          <a:cs typeface="+mn-ea"/>
                          <a:sym typeface="+mn-lt"/>
                        </a:rPr>
                        <a:t>:</a:t>
                      </a:r>
                      <a:r>
                        <a:rPr lang="zh-CN" altLang="en-US" sz="1400" kern="1200" dirty="0" smtClean="0">
                          <a:solidFill>
                            <a:schemeClr val="tx1"/>
                          </a:solidFill>
                          <a:latin typeface="+mn-lt"/>
                          <a:ea typeface="+mn-ea"/>
                          <a:cs typeface="+mn-ea"/>
                          <a:sym typeface="+mn-lt"/>
                        </a:rPr>
                        <a:t>商务招采，完成项目进度</a:t>
                      </a:r>
                      <a:r>
                        <a:rPr lang="en-US" altLang="zh-CN" sz="1400" kern="1200" dirty="0" smtClean="0">
                          <a:solidFill>
                            <a:schemeClr val="tx1"/>
                          </a:solidFill>
                          <a:latin typeface="+mn-lt"/>
                          <a:ea typeface="+mn-ea"/>
                          <a:cs typeface="+mn-ea"/>
                          <a:sym typeface="+mn-lt"/>
                        </a:rPr>
                        <a:t>15%</a:t>
                      </a:r>
                    </a:p>
                    <a:p>
                      <a:pPr marL="0" marR="0" lvl="0" indent="0" algn="l" defTabSz="9124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400" kern="1200" dirty="0" smtClean="0">
                          <a:solidFill>
                            <a:schemeClr val="tx1"/>
                          </a:solidFill>
                          <a:latin typeface="+mn-lt"/>
                          <a:ea typeface="+mn-ea"/>
                          <a:cs typeface="+mn-ea"/>
                          <a:sym typeface="+mn-lt"/>
                        </a:rPr>
                        <a:t>2</a:t>
                      </a:r>
                      <a:r>
                        <a:rPr lang="zh-CN" altLang="en-US" sz="1400" kern="1200" dirty="0" smtClean="0">
                          <a:solidFill>
                            <a:schemeClr val="tx1"/>
                          </a:solidFill>
                          <a:latin typeface="+mn-lt"/>
                          <a:ea typeface="+mn-ea"/>
                          <a:cs typeface="+mn-ea"/>
                          <a:sym typeface="+mn-lt"/>
                        </a:rPr>
                        <a:t>月</a:t>
                      </a:r>
                      <a:r>
                        <a:rPr lang="en-US" altLang="zh-CN" sz="1400" kern="1200" dirty="0" smtClean="0">
                          <a:solidFill>
                            <a:schemeClr val="tx1"/>
                          </a:solidFill>
                          <a:latin typeface="+mn-lt"/>
                          <a:ea typeface="+mn-ea"/>
                          <a:cs typeface="+mn-ea"/>
                          <a:sym typeface="+mn-lt"/>
                        </a:rPr>
                        <a:t>18</a:t>
                      </a:r>
                      <a:r>
                        <a:rPr lang="zh-CN" altLang="en-US" sz="1400" kern="1200" dirty="0" smtClean="0">
                          <a:solidFill>
                            <a:schemeClr val="tx1"/>
                          </a:solidFill>
                          <a:latin typeface="+mn-lt"/>
                          <a:ea typeface="+mn-ea"/>
                          <a:cs typeface="+mn-ea"/>
                          <a:sym typeface="+mn-lt"/>
                        </a:rPr>
                        <a:t>日，润丰贸易公司指定招采工作支持人员；</a:t>
                      </a:r>
                      <a:endParaRPr lang="en-US" altLang="zh-CN" sz="1400" kern="1200" dirty="0" smtClean="0">
                        <a:solidFill>
                          <a:schemeClr val="tx1"/>
                        </a:solidFill>
                        <a:latin typeface="+mn-lt"/>
                        <a:ea typeface="+mn-ea"/>
                        <a:cs typeface="+mn-ea"/>
                        <a:sym typeface="+mn-lt"/>
                      </a:endParaRPr>
                    </a:p>
                    <a:p>
                      <a:pPr marL="0" marR="0" lvl="0" indent="0" algn="l" defTabSz="9124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400" kern="1200" dirty="0" smtClean="0">
                          <a:solidFill>
                            <a:schemeClr val="tx1"/>
                          </a:solidFill>
                          <a:latin typeface="+mn-lt"/>
                          <a:ea typeface="+mn-ea"/>
                          <a:cs typeface="+mn-ea"/>
                          <a:sym typeface="+mn-lt"/>
                        </a:rPr>
                        <a:t>3</a:t>
                      </a:r>
                      <a:r>
                        <a:rPr lang="zh-CN" altLang="en-US" sz="1400" kern="1200" dirty="0" smtClean="0">
                          <a:solidFill>
                            <a:schemeClr val="tx1"/>
                          </a:solidFill>
                          <a:latin typeface="+mn-lt"/>
                          <a:ea typeface="+mn-ea"/>
                          <a:cs typeface="+mn-ea"/>
                          <a:sym typeface="+mn-lt"/>
                        </a:rPr>
                        <a:t>月</a:t>
                      </a:r>
                      <a:r>
                        <a:rPr lang="en-US" altLang="zh-CN" sz="1400" kern="1200" dirty="0" smtClean="0">
                          <a:solidFill>
                            <a:schemeClr val="tx1"/>
                          </a:solidFill>
                          <a:latin typeface="+mn-lt"/>
                          <a:ea typeface="+mn-ea"/>
                          <a:cs typeface="+mn-ea"/>
                          <a:sym typeface="+mn-lt"/>
                        </a:rPr>
                        <a:t>15</a:t>
                      </a:r>
                      <a:r>
                        <a:rPr lang="zh-CN" altLang="en-US" sz="1400" kern="1200" dirty="0" smtClean="0">
                          <a:solidFill>
                            <a:schemeClr val="tx1"/>
                          </a:solidFill>
                          <a:latin typeface="+mn-lt"/>
                          <a:ea typeface="+mn-ea"/>
                          <a:cs typeface="+mn-ea"/>
                          <a:sym typeface="+mn-lt"/>
                        </a:rPr>
                        <a:t>日，工作小组完成招采材料编制与评审；</a:t>
                      </a:r>
                      <a:endParaRPr lang="en-US" altLang="zh-CN" sz="1400" kern="1200" dirty="0" smtClean="0">
                        <a:solidFill>
                          <a:schemeClr val="tx1"/>
                        </a:solidFill>
                        <a:latin typeface="+mn-lt"/>
                        <a:ea typeface="+mn-ea"/>
                        <a:cs typeface="+mn-ea"/>
                        <a:sym typeface="+mn-lt"/>
                      </a:endParaRPr>
                    </a:p>
                    <a:p>
                      <a:pPr marL="0" marR="0" lvl="0" indent="0" algn="l" defTabSz="9124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400" kern="1200" dirty="0" smtClean="0">
                          <a:solidFill>
                            <a:schemeClr val="tx1"/>
                          </a:solidFill>
                          <a:latin typeface="+mn-lt"/>
                          <a:ea typeface="+mn-ea"/>
                          <a:cs typeface="+mn-ea"/>
                          <a:sym typeface="+mn-lt"/>
                        </a:rPr>
                        <a:t>3</a:t>
                      </a:r>
                      <a:r>
                        <a:rPr lang="zh-CN" altLang="en-US" sz="1400" kern="1200" dirty="0" smtClean="0">
                          <a:solidFill>
                            <a:schemeClr val="tx1"/>
                          </a:solidFill>
                          <a:latin typeface="+mn-lt"/>
                          <a:ea typeface="+mn-ea"/>
                          <a:cs typeface="+mn-ea"/>
                          <a:sym typeface="+mn-lt"/>
                        </a:rPr>
                        <a:t>月</a:t>
                      </a:r>
                      <a:r>
                        <a:rPr lang="en-US" altLang="zh-CN" sz="1400" kern="1200" dirty="0" smtClean="0">
                          <a:solidFill>
                            <a:schemeClr val="tx1"/>
                          </a:solidFill>
                          <a:latin typeface="+mn-lt"/>
                          <a:ea typeface="+mn-ea"/>
                          <a:cs typeface="+mn-ea"/>
                          <a:sym typeface="+mn-lt"/>
                        </a:rPr>
                        <a:t>18</a:t>
                      </a:r>
                      <a:r>
                        <a:rPr lang="zh-CN" altLang="en-US" sz="1400" kern="1200" dirty="0" smtClean="0">
                          <a:solidFill>
                            <a:schemeClr val="tx1"/>
                          </a:solidFill>
                          <a:latin typeface="+mn-lt"/>
                          <a:ea typeface="+mn-ea"/>
                          <a:cs typeface="+mn-ea"/>
                          <a:sym typeface="+mn-lt"/>
                        </a:rPr>
                        <a:t>日，润丰贸易公司采购管理组对接人完成招采材料辅导意见出具；</a:t>
                      </a:r>
                      <a:endParaRPr lang="en-US" altLang="zh-CN" sz="1400" kern="1200" dirty="0" smtClean="0">
                        <a:solidFill>
                          <a:schemeClr val="tx1"/>
                        </a:solidFill>
                        <a:latin typeface="+mn-lt"/>
                        <a:ea typeface="+mn-ea"/>
                        <a:cs typeface="+mn-ea"/>
                        <a:sym typeface="+mn-lt"/>
                      </a:endParaRPr>
                    </a:p>
                    <a:p>
                      <a:pPr marL="0" marR="0" lvl="0" indent="0" algn="l" defTabSz="9124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400" kern="1200" dirty="0" smtClean="0">
                          <a:solidFill>
                            <a:schemeClr val="tx1"/>
                          </a:solidFill>
                          <a:latin typeface="+mn-lt"/>
                          <a:ea typeface="+mn-ea"/>
                          <a:cs typeface="+mn-ea"/>
                          <a:sym typeface="+mn-lt"/>
                        </a:rPr>
                        <a:t>3</a:t>
                      </a:r>
                      <a:r>
                        <a:rPr lang="zh-CN" altLang="en-US" sz="1400" kern="1200" dirty="0" smtClean="0">
                          <a:solidFill>
                            <a:schemeClr val="tx1"/>
                          </a:solidFill>
                          <a:latin typeface="+mn-lt"/>
                          <a:ea typeface="+mn-ea"/>
                          <a:cs typeface="+mn-ea"/>
                          <a:sym typeface="+mn-lt"/>
                        </a:rPr>
                        <a:t>月</a:t>
                      </a:r>
                      <a:r>
                        <a:rPr lang="en-US" altLang="zh-CN" sz="1400" kern="1200" dirty="0" smtClean="0">
                          <a:solidFill>
                            <a:schemeClr val="tx1"/>
                          </a:solidFill>
                          <a:latin typeface="+mn-lt"/>
                          <a:ea typeface="+mn-ea"/>
                          <a:cs typeface="+mn-ea"/>
                          <a:sym typeface="+mn-lt"/>
                        </a:rPr>
                        <a:t>20</a:t>
                      </a:r>
                      <a:r>
                        <a:rPr lang="zh-CN" altLang="en-US" sz="1400" kern="1200" dirty="0" smtClean="0">
                          <a:solidFill>
                            <a:schemeClr val="tx1"/>
                          </a:solidFill>
                          <a:latin typeface="+mn-lt"/>
                          <a:ea typeface="+mn-ea"/>
                          <a:cs typeface="+mn-ea"/>
                          <a:sym typeface="+mn-lt"/>
                        </a:rPr>
                        <a:t>日，工作小组采纳润丰贸易公司采购管理组对招采材料辅导意见完成修订</a:t>
                      </a:r>
                      <a:endParaRPr lang="en-US" altLang="zh-CN" sz="1400" kern="1200" dirty="0" smtClean="0">
                        <a:solidFill>
                          <a:schemeClr val="tx1"/>
                        </a:solidFill>
                        <a:latin typeface="+mn-lt"/>
                        <a:ea typeface="+mn-ea"/>
                        <a:cs typeface="+mn-ea"/>
                        <a:sym typeface="+mn-lt"/>
                      </a:endParaRPr>
                    </a:p>
                    <a:p>
                      <a:pPr marL="0" marR="0" lvl="0" indent="0" algn="l" defTabSz="9124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400" kern="1200" dirty="0" smtClean="0">
                          <a:solidFill>
                            <a:schemeClr val="tx1"/>
                          </a:solidFill>
                          <a:latin typeface="+mn-lt"/>
                          <a:ea typeface="+mn-ea"/>
                          <a:cs typeface="+mn-ea"/>
                          <a:sym typeface="+mn-lt"/>
                        </a:rPr>
                        <a:t>5</a:t>
                      </a:r>
                      <a:r>
                        <a:rPr lang="zh-CN" altLang="en-US" sz="1400" kern="1200" dirty="0" smtClean="0">
                          <a:solidFill>
                            <a:schemeClr val="tx1"/>
                          </a:solidFill>
                          <a:latin typeface="+mn-lt"/>
                          <a:ea typeface="+mn-ea"/>
                          <a:cs typeface="+mn-ea"/>
                          <a:sym typeface="+mn-lt"/>
                        </a:rPr>
                        <a:t>月</a:t>
                      </a:r>
                      <a:r>
                        <a:rPr lang="en-US" altLang="zh-CN" sz="1400" kern="1200" dirty="0" smtClean="0">
                          <a:solidFill>
                            <a:schemeClr val="tx1"/>
                          </a:solidFill>
                          <a:latin typeface="+mn-lt"/>
                          <a:ea typeface="+mn-ea"/>
                          <a:cs typeface="+mn-ea"/>
                          <a:sym typeface="+mn-lt"/>
                        </a:rPr>
                        <a:t>19</a:t>
                      </a:r>
                      <a:r>
                        <a:rPr lang="zh-CN" altLang="en-US" sz="1400" kern="1200" dirty="0" smtClean="0">
                          <a:solidFill>
                            <a:schemeClr val="tx1"/>
                          </a:solidFill>
                          <a:latin typeface="+mn-lt"/>
                          <a:ea typeface="+mn-ea"/>
                          <a:cs typeface="+mn-ea"/>
                          <a:sym typeface="+mn-lt"/>
                        </a:rPr>
                        <a:t>日，完成项目开标</a:t>
                      </a:r>
                      <a:endParaRPr lang="en-US" altLang="zh-CN" sz="1400" kern="1200" dirty="0" smtClean="0">
                        <a:solidFill>
                          <a:schemeClr val="tx1"/>
                        </a:solidFill>
                        <a:latin typeface="+mn-lt"/>
                        <a:ea typeface="+mn-ea"/>
                        <a:cs typeface="+mn-ea"/>
                        <a:sym typeface="+mn-lt"/>
                      </a:endParaRPr>
                    </a:p>
                    <a:p>
                      <a:pPr marL="0" marR="0" lvl="0" indent="0" algn="l" defTabSz="9124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400" kern="1200" dirty="0" smtClean="0">
                          <a:solidFill>
                            <a:schemeClr val="tx1"/>
                          </a:solidFill>
                          <a:latin typeface="+mn-lt"/>
                          <a:ea typeface="+mn-ea"/>
                          <a:cs typeface="+mn-ea"/>
                          <a:sym typeface="+mn-lt"/>
                        </a:rPr>
                        <a:t>5</a:t>
                      </a:r>
                      <a:r>
                        <a:rPr lang="zh-CN" altLang="en-US" sz="1400" kern="1200" dirty="0" smtClean="0">
                          <a:solidFill>
                            <a:schemeClr val="tx1"/>
                          </a:solidFill>
                          <a:latin typeface="+mn-lt"/>
                          <a:ea typeface="+mn-ea"/>
                          <a:cs typeface="+mn-ea"/>
                          <a:sym typeface="+mn-lt"/>
                        </a:rPr>
                        <a:t>月</a:t>
                      </a:r>
                      <a:r>
                        <a:rPr lang="en-US" altLang="zh-CN" sz="1400" kern="1200" dirty="0" smtClean="0">
                          <a:solidFill>
                            <a:schemeClr val="tx1"/>
                          </a:solidFill>
                          <a:latin typeface="+mn-lt"/>
                          <a:ea typeface="+mn-ea"/>
                          <a:cs typeface="+mn-ea"/>
                          <a:sym typeface="+mn-lt"/>
                        </a:rPr>
                        <a:t>23</a:t>
                      </a:r>
                      <a:r>
                        <a:rPr lang="zh-CN" altLang="en-US" sz="1400" kern="1200" dirty="0" smtClean="0">
                          <a:solidFill>
                            <a:schemeClr val="tx1"/>
                          </a:solidFill>
                          <a:latin typeface="+mn-lt"/>
                          <a:ea typeface="+mn-ea"/>
                          <a:cs typeface="+mn-ea"/>
                          <a:sym typeface="+mn-lt"/>
                        </a:rPr>
                        <a:t>日，完成评分工作</a:t>
                      </a:r>
                      <a:endParaRPr lang="en-US" altLang="zh-CN" sz="1400" kern="1200" dirty="0" smtClean="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9050" cap="flat" cmpd="sng" algn="ctr">
                      <a:solidFill>
                        <a:sysClr val="windowText" lastClr="000000"/>
                      </a:solidFill>
                      <a:prstDash val="solid"/>
                      <a:round/>
                      <a:headEnd type="none" w="med" len="med"/>
                      <a:tailEnd type="none" w="med" len="me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95159">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pPr algn="ctr"/>
                      <a:r>
                        <a:rPr lang="en-US" altLang="zh-CN" sz="1400" b="1" dirty="0" smtClean="0">
                          <a:latin typeface="+mn-lt"/>
                          <a:ea typeface="+mn-ea"/>
                          <a:cs typeface="+mn-ea"/>
                          <a:sym typeface="+mn-lt"/>
                        </a:rPr>
                        <a:t>3</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r>
                        <a:rPr lang="zh-CN" altLang="en-US" sz="1400" kern="1200" dirty="0" smtClean="0">
                          <a:solidFill>
                            <a:prstClr val="black"/>
                          </a:solidFill>
                          <a:latin typeface="+mn-lt"/>
                          <a:ea typeface="+mn-ea"/>
                          <a:cs typeface="+mn-ea"/>
                          <a:sym typeface="+mn-lt"/>
                        </a:rPr>
                        <a:t>下一步工作安排</a:t>
                      </a:r>
                      <a:endParaRPr lang="zh-CN" altLang="en-US" sz="1400" kern="1200" dirty="0">
                        <a:solidFill>
                          <a:prstClr val="black"/>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schemeClr val="tx1"/>
                          </a:solidFill>
                          <a:latin typeface="Verdana" panose="020B0604030504040204"/>
                          <a:ea typeface="+mn-ea"/>
                          <a:cs typeface="+mn-ea"/>
                          <a:sym typeface="+mn-lt"/>
                        </a:rPr>
                        <a:t>协助推进商务招采</a:t>
                      </a:r>
                      <a:endParaRPr lang="en-US" altLang="zh-CN" sz="1400" kern="1200" dirty="0" smtClean="0">
                        <a:solidFill>
                          <a:schemeClr val="tx1"/>
                        </a:solidFill>
                        <a:latin typeface="Verdana" panose="020B0604030504040204"/>
                        <a:ea typeface="+mn-ea"/>
                        <a:cs typeface="+mn-ea"/>
                        <a:sym typeface="+mn-lt"/>
                      </a:endParaRPr>
                    </a:p>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schemeClr val="tx1"/>
                          </a:solidFill>
                          <a:latin typeface="Verdana" panose="020B0604030504040204"/>
                          <a:ea typeface="+mn-ea"/>
                          <a:cs typeface="+mn-ea"/>
                          <a:sym typeface="+mn-lt"/>
                        </a:rPr>
                        <a:t>召开项目启动会议</a:t>
                      </a:r>
                      <a:endParaRPr lang="zh-CN" altLang="en-US" sz="1400" kern="1200" dirty="0" smtClean="0">
                        <a:solidFill>
                          <a:prstClr val="black"/>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23482">
                <a:tc>
                  <a:txBody>
                    <a:bodyPr/>
                    <a:lstStyle/>
                    <a:p>
                      <a:pPr algn="ctr"/>
                      <a:r>
                        <a:rPr lang="en-US" altLang="zh-CN" sz="1400" b="1" dirty="0" smtClean="0">
                          <a:latin typeface="+mn-lt"/>
                          <a:ea typeface="+mn-ea"/>
                          <a:cs typeface="+mn-ea"/>
                          <a:sym typeface="+mn-lt"/>
                        </a:rPr>
                        <a:t>4</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tc>
                  <a:txBody>
                    <a:bodyPr/>
                    <a:lstStyle/>
                    <a:p>
                      <a:r>
                        <a:rPr lang="zh-CN" altLang="en-US" sz="1400" b="0" kern="1200" dirty="0" smtClean="0">
                          <a:solidFill>
                            <a:schemeClr val="tx1"/>
                          </a:solidFill>
                          <a:latin typeface="+mn-lt"/>
                          <a:ea typeface="+mn-ea"/>
                          <a:cs typeface="+mn-ea"/>
                          <a:sym typeface="+mn-lt"/>
                        </a:rPr>
                        <a:t>资源投入</a:t>
                      </a:r>
                      <a:endParaRPr lang="zh-CN" altLang="en-US" sz="1400" b="0" kern="1200" dirty="0">
                        <a:solidFill>
                          <a:schemeClr val="tx1"/>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tc>
                  <a:txBody>
                    <a:body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b="0" kern="1200" dirty="0" smtClean="0">
                          <a:solidFill>
                            <a:schemeClr val="tx1"/>
                          </a:solidFill>
                          <a:latin typeface="+mn-lt"/>
                          <a:ea typeface="+mn-ea"/>
                          <a:cs typeface="+mn-ea"/>
                          <a:sym typeface="+mn-lt"/>
                        </a:rPr>
                        <a:t>项目经理：陈林先；项目成员：黎庆奋、韦庆生、朱苏明、廖美联，共</a:t>
                      </a:r>
                      <a:r>
                        <a:rPr lang="en-US" altLang="zh-CN" sz="1400" b="0" kern="1200" dirty="0" smtClean="0">
                          <a:solidFill>
                            <a:schemeClr val="tx1"/>
                          </a:solidFill>
                          <a:latin typeface="+mn-lt"/>
                          <a:ea typeface="+mn-ea"/>
                          <a:cs typeface="+mn-ea"/>
                          <a:sym typeface="+mn-lt"/>
                        </a:rPr>
                        <a:t>36</a:t>
                      </a:r>
                      <a:r>
                        <a:rPr lang="zh-CN" altLang="en-US" sz="1400" b="0" kern="1200" dirty="0" smtClean="0">
                          <a:solidFill>
                            <a:schemeClr val="tx1"/>
                          </a:solidFill>
                          <a:latin typeface="+mn-lt"/>
                          <a:ea typeface="+mn-ea"/>
                          <a:cs typeface="+mn-ea"/>
                          <a:sym typeface="+mn-lt"/>
                        </a:rPr>
                        <a:t>人天</a:t>
                      </a: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68711164"/>
                  </a:ext>
                </a:extLst>
              </a:tr>
            </a:tbl>
          </a:graphicData>
        </a:graphic>
      </p:graphicFrame>
      <p:sp>
        <p:nvSpPr>
          <p:cNvPr id="18" name="内容占位符 3"/>
          <p:cNvSpPr txBox="1"/>
          <p:nvPr/>
        </p:nvSpPr>
        <p:spPr>
          <a:xfrm>
            <a:off x="7543756" y="2235142"/>
            <a:ext cx="4536831" cy="1233059"/>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buFont typeface="Wingdings" panose="05000000000000000000" pitchFamily="2" charset="2"/>
              <a:buChar char="u"/>
            </a:pPr>
            <a:r>
              <a:rPr lang="zh-CN" altLang="en-US" sz="1866" dirty="0">
                <a:solidFill>
                  <a:srgbClr val="0070C0"/>
                </a:solidFill>
                <a:latin typeface="+mn-lt"/>
                <a:ea typeface="+mn-ea"/>
                <a:cs typeface="+mn-ea"/>
                <a:sym typeface="+mn-lt"/>
              </a:rPr>
              <a:t>风险及问题：</a:t>
            </a:r>
            <a:endParaRPr lang="en-US" altLang="zh-CN" sz="1866" dirty="0">
              <a:solidFill>
                <a:srgbClr val="0070C0"/>
              </a:solidFill>
              <a:latin typeface="+mn-lt"/>
              <a:ea typeface="+mn-ea"/>
              <a:cs typeface="+mn-ea"/>
              <a:sym typeface="+mn-lt"/>
            </a:endParaRPr>
          </a:p>
          <a:p>
            <a:pPr lvl="1">
              <a:lnSpc>
                <a:spcPct val="100000"/>
              </a:lnSpc>
              <a:buFont typeface="Wingdings" panose="05000000000000000000" pitchFamily="2" charset="2"/>
              <a:buChar char="Ø"/>
            </a:pPr>
            <a:r>
              <a:rPr lang="zh-CN" altLang="en-US" sz="1400" dirty="0" smtClean="0">
                <a:solidFill>
                  <a:srgbClr val="0070C0"/>
                </a:solidFill>
                <a:latin typeface="+mn-lt"/>
                <a:ea typeface="+mn-ea"/>
                <a:cs typeface="+mn-ea"/>
                <a:sym typeface="+mn-lt"/>
              </a:rPr>
              <a:t>项目组已完成项目</a:t>
            </a:r>
            <a:r>
              <a:rPr lang="zh-CN" altLang="en-US" sz="1400" dirty="0" smtClean="0">
                <a:solidFill>
                  <a:srgbClr val="0070C0"/>
                </a:solidFill>
                <a:cs typeface="+mn-ea"/>
                <a:sym typeface="+mn-lt"/>
              </a:rPr>
              <a:t>招采评标工作，定标流程尚未发起</a:t>
            </a:r>
            <a:endParaRPr lang="en-US" altLang="zh-CN" sz="1400" dirty="0">
              <a:solidFill>
                <a:srgbClr val="0070C0"/>
              </a:solidFill>
              <a:cs typeface="+mn-ea"/>
              <a:sym typeface="+mn-lt"/>
            </a:endParaRPr>
          </a:p>
          <a:p>
            <a:pPr lvl="1">
              <a:lnSpc>
                <a:spcPct val="100000"/>
              </a:lnSpc>
              <a:buFont typeface="Wingdings" panose="05000000000000000000" pitchFamily="2" charset="2"/>
              <a:buChar char="Ø"/>
            </a:pPr>
            <a:r>
              <a:rPr lang="zh-CN" altLang="en-US" sz="1400" dirty="0" smtClean="0">
                <a:solidFill>
                  <a:srgbClr val="0070C0"/>
                </a:solidFill>
                <a:latin typeface="+mn-lt"/>
                <a:ea typeface="+mn-ea"/>
                <a:cs typeface="+mn-ea"/>
                <a:sym typeface="+mn-lt"/>
              </a:rPr>
              <a:t>投标单位报价均超出项目预算</a:t>
            </a:r>
            <a:endParaRPr lang="en-US" altLang="zh-CN" sz="1400" dirty="0" smtClean="0">
              <a:solidFill>
                <a:srgbClr val="0070C0"/>
              </a:solidFill>
              <a:latin typeface="+mn-lt"/>
              <a:ea typeface="+mn-ea"/>
              <a:cs typeface="+mn-ea"/>
              <a:sym typeface="+mn-lt"/>
            </a:endParaRPr>
          </a:p>
        </p:txBody>
      </p:sp>
      <p:sp>
        <p:nvSpPr>
          <p:cNvPr id="19" name="内容占位符 3"/>
          <p:cNvSpPr txBox="1"/>
          <p:nvPr/>
        </p:nvSpPr>
        <p:spPr>
          <a:xfrm>
            <a:off x="7572422" y="3919573"/>
            <a:ext cx="4508165" cy="1703496"/>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buFont typeface="Wingdings" panose="05000000000000000000" pitchFamily="2" charset="2"/>
              <a:buChar char="u"/>
            </a:pPr>
            <a:r>
              <a:rPr lang="zh-CN" altLang="en-US" sz="1866" dirty="0">
                <a:solidFill>
                  <a:srgbClr val="0070C0"/>
                </a:solidFill>
                <a:latin typeface="+mn-lt"/>
                <a:ea typeface="+mn-ea"/>
                <a:cs typeface="+mn-ea"/>
                <a:sym typeface="+mn-lt"/>
              </a:rPr>
              <a:t>应对措施：</a:t>
            </a:r>
            <a:endParaRPr lang="en-US" altLang="zh-CN" sz="1866" dirty="0">
              <a:solidFill>
                <a:srgbClr val="0070C0"/>
              </a:solidFill>
              <a:latin typeface="+mn-lt"/>
              <a:ea typeface="+mn-ea"/>
              <a:cs typeface="+mn-ea"/>
              <a:sym typeface="+mn-lt"/>
            </a:endParaRPr>
          </a:p>
          <a:p>
            <a:pPr lvl="1">
              <a:lnSpc>
                <a:spcPct val="100000"/>
              </a:lnSpc>
              <a:buFont typeface="Wingdings" panose="05000000000000000000" pitchFamily="2" charset="2"/>
              <a:buChar char="Ø"/>
            </a:pPr>
            <a:r>
              <a:rPr lang="zh-CN" altLang="en-US" sz="1400" dirty="0" smtClean="0">
                <a:solidFill>
                  <a:srgbClr val="0070C0"/>
                </a:solidFill>
                <a:cs typeface="+mn-ea"/>
                <a:sym typeface="+mn-lt"/>
              </a:rPr>
              <a:t>与财务部沟通，落实预算问题处理方式，避免影响合同签署</a:t>
            </a:r>
            <a:endParaRPr lang="en-US" altLang="zh-CN" sz="1400" dirty="0" smtClean="0">
              <a:solidFill>
                <a:srgbClr val="0070C0"/>
              </a:solidFill>
              <a:cs typeface="+mn-ea"/>
              <a:sym typeface="+mn-lt"/>
            </a:endParaRPr>
          </a:p>
          <a:p>
            <a:pPr lvl="1">
              <a:lnSpc>
                <a:spcPct val="100000"/>
              </a:lnSpc>
              <a:buFont typeface="Wingdings" panose="05000000000000000000" pitchFamily="2" charset="2"/>
              <a:buChar char="Ø"/>
            </a:pPr>
            <a:r>
              <a:rPr lang="zh-CN" altLang="en-US" sz="1400" dirty="0" smtClean="0">
                <a:solidFill>
                  <a:srgbClr val="0070C0"/>
                </a:solidFill>
                <a:cs typeface="+mn-ea"/>
                <a:sym typeface="+mn-lt"/>
              </a:rPr>
              <a:t>为确保项目进度，需在</a:t>
            </a:r>
            <a:r>
              <a:rPr lang="en-US" altLang="zh-CN" sz="1400" dirty="0" smtClean="0">
                <a:solidFill>
                  <a:srgbClr val="0070C0"/>
                </a:solidFill>
                <a:cs typeface="+mn-ea"/>
                <a:sym typeface="+mn-lt"/>
              </a:rPr>
              <a:t>6</a:t>
            </a:r>
            <a:r>
              <a:rPr lang="zh-CN" altLang="en-US" sz="1400" dirty="0" smtClean="0">
                <a:solidFill>
                  <a:srgbClr val="0070C0"/>
                </a:solidFill>
                <a:cs typeface="+mn-ea"/>
                <a:sym typeface="+mn-lt"/>
              </a:rPr>
              <a:t>月</a:t>
            </a:r>
            <a:r>
              <a:rPr lang="en-US" altLang="zh-CN" sz="1400" dirty="0" smtClean="0">
                <a:solidFill>
                  <a:srgbClr val="0070C0"/>
                </a:solidFill>
                <a:cs typeface="+mn-ea"/>
                <a:sym typeface="+mn-lt"/>
              </a:rPr>
              <a:t>24</a:t>
            </a:r>
            <a:r>
              <a:rPr lang="zh-CN" altLang="en-US" sz="1400" dirty="0" smtClean="0">
                <a:solidFill>
                  <a:srgbClr val="0070C0"/>
                </a:solidFill>
                <a:cs typeface="+mn-ea"/>
                <a:sym typeface="+mn-lt"/>
              </a:rPr>
              <a:t>日前完成采购合同签署</a:t>
            </a:r>
            <a:endParaRPr lang="en-US" altLang="zh-CN" sz="1400" dirty="0" smtClean="0">
              <a:solidFill>
                <a:srgbClr val="0070C0"/>
              </a:solidFill>
              <a:cs typeface="+mn-ea"/>
              <a:sym typeface="+mn-lt"/>
            </a:endParaRPr>
          </a:p>
        </p:txBody>
      </p:sp>
      <p:graphicFrame>
        <p:nvGraphicFramePr>
          <p:cNvPr id="8" name="内容占位符 3"/>
          <p:cNvGraphicFramePr/>
          <p:nvPr>
            <p:extLst>
              <p:ext uri="{D42A27DB-BD31-4B8C-83A1-F6EECF244321}">
                <p14:modId xmlns:p14="http://schemas.microsoft.com/office/powerpoint/2010/main" val="4251057009"/>
              </p:ext>
            </p:extLst>
          </p:nvPr>
        </p:nvGraphicFramePr>
        <p:xfrm>
          <a:off x="-3" y="-1"/>
          <a:ext cx="12157945" cy="263796"/>
        </p:xfrm>
        <a:graphic>
          <a:graphicData uri="http://schemas.openxmlformats.org/drawingml/2006/table">
            <a:tbl>
              <a:tblPr firstRow="1" bandRow="1">
                <a:tableStyleId>{5C22544A-7EE6-4342-B048-85BDC9FD1C3A}</a:tableStyleId>
              </a:tblPr>
              <a:tblGrid>
                <a:gridCol w="1274621">
                  <a:extLst>
                    <a:ext uri="{9D8B030D-6E8A-4147-A177-3AD203B41FA5}">
                      <a16:colId xmlns:a16="http://schemas.microsoft.com/office/drawing/2014/main" val="20000"/>
                    </a:ext>
                  </a:extLst>
                </a:gridCol>
                <a:gridCol w="1034473">
                  <a:extLst>
                    <a:ext uri="{9D8B030D-6E8A-4147-A177-3AD203B41FA5}">
                      <a16:colId xmlns:a16="http://schemas.microsoft.com/office/drawing/2014/main" val="20001"/>
                    </a:ext>
                  </a:extLst>
                </a:gridCol>
                <a:gridCol w="621145">
                  <a:extLst>
                    <a:ext uri="{9D8B030D-6E8A-4147-A177-3AD203B41FA5}">
                      <a16:colId xmlns:a16="http://schemas.microsoft.com/office/drawing/2014/main" val="20002"/>
                    </a:ext>
                  </a:extLst>
                </a:gridCol>
                <a:gridCol w="1267691">
                  <a:extLst>
                    <a:ext uri="{9D8B030D-6E8A-4147-A177-3AD203B41FA5}">
                      <a16:colId xmlns:a16="http://schemas.microsoft.com/office/drawing/2014/main" val="20003"/>
                    </a:ext>
                  </a:extLst>
                </a:gridCol>
                <a:gridCol w="1454728">
                  <a:extLst>
                    <a:ext uri="{9D8B030D-6E8A-4147-A177-3AD203B41FA5}">
                      <a16:colId xmlns:a16="http://schemas.microsoft.com/office/drawing/2014/main" val="20004"/>
                    </a:ext>
                  </a:extLst>
                </a:gridCol>
                <a:gridCol w="810490">
                  <a:extLst>
                    <a:ext uri="{9D8B030D-6E8A-4147-A177-3AD203B41FA5}">
                      <a16:colId xmlns:a16="http://schemas.microsoft.com/office/drawing/2014/main" val="20005"/>
                    </a:ext>
                  </a:extLst>
                </a:gridCol>
                <a:gridCol w="1132610">
                  <a:extLst>
                    <a:ext uri="{9D8B030D-6E8A-4147-A177-3AD203B41FA5}">
                      <a16:colId xmlns:a16="http://schemas.microsoft.com/office/drawing/2014/main" val="20006"/>
                    </a:ext>
                  </a:extLst>
                </a:gridCol>
                <a:gridCol w="779318">
                  <a:extLst>
                    <a:ext uri="{9D8B030D-6E8A-4147-A177-3AD203B41FA5}">
                      <a16:colId xmlns:a16="http://schemas.microsoft.com/office/drawing/2014/main" val="20007"/>
                    </a:ext>
                  </a:extLst>
                </a:gridCol>
                <a:gridCol w="800100">
                  <a:extLst>
                    <a:ext uri="{9D8B030D-6E8A-4147-A177-3AD203B41FA5}">
                      <a16:colId xmlns:a16="http://schemas.microsoft.com/office/drawing/2014/main" val="20008"/>
                    </a:ext>
                  </a:extLst>
                </a:gridCol>
                <a:gridCol w="2982769">
                  <a:extLst>
                    <a:ext uri="{9D8B030D-6E8A-4147-A177-3AD203B41FA5}">
                      <a16:colId xmlns:a16="http://schemas.microsoft.com/office/drawing/2014/main" val="20009"/>
                    </a:ext>
                  </a:extLst>
                </a:gridCol>
              </a:tblGrid>
              <a:tr h="263796">
                <a:tc>
                  <a:txBody>
                    <a:bodyPr/>
                    <a:lstStyle/>
                    <a:p>
                      <a:pPr algn="ctr"/>
                      <a:r>
                        <a:rPr lang="zh-CN" altLang="en-US" sz="1200" dirty="0" smtClean="0">
                          <a:latin typeface="微软雅黑" panose="020B0503020204020204" charset="-122"/>
                          <a:ea typeface="微软雅黑" panose="020B0503020204020204" charset="-122"/>
                        </a:rPr>
                        <a:t>重点项目情况介绍</a:t>
                      </a:r>
                      <a:endParaRPr lang="zh-CN" altLang="en-US" sz="1200" dirty="0">
                        <a:latin typeface="微软雅黑" panose="020B0503020204020204" charset="-122"/>
                        <a:ea typeface="微软雅黑" panose="020B050302020402020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charset="-122"/>
                          <a:ea typeface="微软雅黑" panose="020B0503020204020204" charset="-122"/>
                          <a:cs typeface="+mn-cs"/>
                        </a:rPr>
                        <a:t>重点项目清单</a:t>
                      </a:r>
                      <a:endParaRPr lang="zh-CN" altLang="en-US" sz="1200" b="0" kern="1200" dirty="0">
                        <a:solidFill>
                          <a:schemeClr val="tx1">
                            <a:lumMod val="85000"/>
                            <a:lumOff val="15000"/>
                          </a:schemeClr>
                        </a:solidFill>
                        <a:latin typeface="微软雅黑" panose="020B0503020204020204" charset="-122"/>
                        <a:ea typeface="微软雅黑" panose="020B050302020402020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charset="-122"/>
                          <a:ea typeface="微软雅黑" panose="020B0503020204020204" charset="-122"/>
                        </a:rPr>
                        <a:t>一卡通</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charset="-122"/>
                          <a:ea typeface="微软雅黑" panose="020B0503020204020204" charset="-122"/>
                          <a:cs typeface="+mn-cs"/>
                        </a:rPr>
                        <a:t>基地报表线上化</a:t>
                      </a:r>
                      <a:endParaRPr lang="zh-CN" altLang="en-US" sz="1200" b="0" kern="1200" dirty="0">
                        <a:solidFill>
                          <a:schemeClr val="tx1">
                            <a:lumMod val="85000"/>
                            <a:lumOff val="15000"/>
                          </a:schemeClr>
                        </a:solidFill>
                        <a:latin typeface="微软雅黑" panose="020B0503020204020204" charset="-122"/>
                        <a:ea typeface="微软雅黑" panose="020B050302020402020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新基地信息化覆盖</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智税平台</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en-US" altLang="zh-CN" sz="1200" b="0" dirty="0" smtClean="0">
                          <a:solidFill>
                            <a:schemeClr val="tx1">
                              <a:lumMod val="85000"/>
                              <a:lumOff val="15000"/>
                            </a:schemeClr>
                          </a:solidFill>
                          <a:latin typeface="微软雅黑" panose="020B0503020204020204" charset="-122"/>
                          <a:ea typeface="微软雅黑" panose="020B0503020204020204" charset="-122"/>
                        </a:rPr>
                        <a:t>SRM</a:t>
                      </a:r>
                      <a:r>
                        <a:rPr lang="zh-CN" altLang="en-US" sz="1200" b="0" dirty="0" smtClean="0">
                          <a:solidFill>
                            <a:schemeClr val="tx1">
                              <a:lumMod val="85000"/>
                              <a:lumOff val="15000"/>
                            </a:schemeClr>
                          </a:solidFill>
                          <a:latin typeface="微软雅黑" panose="020B0503020204020204" charset="-122"/>
                          <a:ea typeface="微软雅黑" panose="020B0503020204020204" charset="-122"/>
                        </a:rPr>
                        <a:t>升级改造</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石材</a:t>
                      </a:r>
                      <a:r>
                        <a:rPr lang="en-US" altLang="zh-CN"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ERP</a:t>
                      </a:r>
                      <a:endPar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lumMod val="85000"/>
                              <a:lumOff val="15000"/>
                            </a:schemeClr>
                          </a:solidFill>
                          <a:latin typeface="微软雅黑" panose="020B0503020204020204" charset="-122"/>
                          <a:ea typeface="微软雅黑" panose="020B0503020204020204" charset="-122"/>
                          <a:cs typeface="+mn-cs"/>
                        </a:rPr>
                        <a:t>汽运调度</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zh-CN" altLang="en-US" sz="1200" b="0" dirty="0" smtClean="0">
                          <a:solidFill>
                            <a:schemeClr val="tx1">
                              <a:lumMod val="85000"/>
                              <a:lumOff val="15000"/>
                            </a:schemeClr>
                          </a:solidFill>
                          <a:latin typeface="微软雅黑" panose="020B0503020204020204" charset="-122"/>
                          <a:ea typeface="微软雅黑" panose="020B0503020204020204" charset="-122"/>
                        </a:rPr>
                        <a:t>  智慧物流</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43379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内容占位符 3"/>
          <p:cNvSpPr txBox="1"/>
          <p:nvPr/>
        </p:nvSpPr>
        <p:spPr>
          <a:xfrm>
            <a:off x="337138" y="1145091"/>
            <a:ext cx="11743450" cy="1046028"/>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80876" indent="-380876" defTabSz="1218804" eaLnBrk="0" hangingPunct="0">
              <a:lnSpc>
                <a:spcPct val="100000"/>
              </a:lnSpc>
              <a:spcBef>
                <a:spcPct val="0"/>
              </a:spcBef>
              <a:buClr>
                <a:srgbClr val="FFC000"/>
              </a:buClr>
            </a:pPr>
            <a:r>
              <a:rPr lang="zh-CN" altLang="en-US" sz="1900" b="0" dirty="0">
                <a:solidFill>
                  <a:srgbClr val="0070C0"/>
                </a:solidFill>
                <a:latin typeface="+mn-ea"/>
                <a:ea typeface="+mn-ea"/>
                <a:cs typeface="+mn-ea"/>
                <a:sym typeface="+mn-lt"/>
              </a:rPr>
              <a:t>项目于</a:t>
            </a:r>
            <a:r>
              <a:rPr lang="en-US" altLang="zh-CN" sz="1900" b="0" dirty="0">
                <a:solidFill>
                  <a:srgbClr val="0070C0"/>
                </a:solidFill>
                <a:latin typeface="+mn-ea"/>
                <a:ea typeface="+mn-ea"/>
                <a:cs typeface="+mn-ea"/>
                <a:sym typeface="+mn-lt"/>
              </a:rPr>
              <a:t>1</a:t>
            </a:r>
            <a:r>
              <a:rPr lang="zh-CN" altLang="en-US" sz="1900" b="0" dirty="0">
                <a:solidFill>
                  <a:srgbClr val="0070C0"/>
                </a:solidFill>
                <a:latin typeface="+mn-ea"/>
                <a:ea typeface="+mn-ea"/>
                <a:cs typeface="+mn-ea"/>
                <a:sym typeface="+mn-lt"/>
              </a:rPr>
              <a:t>月启动，目前</a:t>
            </a:r>
            <a:r>
              <a:rPr lang="zh-CN" altLang="en-US" sz="1900" b="0" dirty="0" smtClean="0">
                <a:solidFill>
                  <a:srgbClr val="0070C0"/>
                </a:solidFill>
                <a:latin typeface="+mn-ea"/>
                <a:ea typeface="+mn-ea"/>
                <a:cs typeface="+mn-ea"/>
                <a:sym typeface="+mn-lt"/>
              </a:rPr>
              <a:t>处于</a:t>
            </a:r>
            <a:r>
              <a:rPr lang="zh-CN" altLang="en-US" sz="1900" b="0" dirty="0">
                <a:solidFill>
                  <a:srgbClr val="0070C0"/>
                </a:solidFill>
                <a:latin typeface="+mn-ea"/>
                <a:ea typeface="+mn-ea"/>
                <a:cs typeface="+mn-ea"/>
                <a:sym typeface="+mn-lt"/>
              </a:rPr>
              <a:t>建设</a:t>
            </a:r>
            <a:r>
              <a:rPr lang="zh-CN" altLang="en-US" sz="1900" b="0" dirty="0" smtClean="0">
                <a:solidFill>
                  <a:srgbClr val="0070C0"/>
                </a:solidFill>
                <a:latin typeface="+mn-ea"/>
                <a:ea typeface="+mn-ea"/>
                <a:cs typeface="+mn-ea"/>
                <a:sym typeface="+mn-lt"/>
              </a:rPr>
              <a:t>阶段</a:t>
            </a:r>
            <a:r>
              <a:rPr lang="zh-CN" altLang="en-US" sz="1900" b="0" dirty="0">
                <a:solidFill>
                  <a:srgbClr val="0070C0"/>
                </a:solidFill>
                <a:latin typeface="+mn-ea"/>
                <a:ea typeface="+mn-ea"/>
                <a:cs typeface="+mn-ea"/>
                <a:sym typeface="+mn-lt"/>
              </a:rPr>
              <a:t>，完成项目</a:t>
            </a:r>
            <a:r>
              <a:rPr lang="zh-CN" altLang="en-US" sz="1900" b="0" dirty="0" smtClean="0">
                <a:solidFill>
                  <a:srgbClr val="0070C0"/>
                </a:solidFill>
                <a:latin typeface="+mn-ea"/>
                <a:ea typeface="+mn-ea"/>
                <a:cs typeface="+mn-ea"/>
                <a:sym typeface="+mn-lt"/>
              </a:rPr>
              <a:t>进度</a:t>
            </a:r>
            <a:r>
              <a:rPr lang="en-US" altLang="zh-CN" sz="1900" b="0" dirty="0">
                <a:solidFill>
                  <a:srgbClr val="0070C0"/>
                </a:solidFill>
                <a:latin typeface="+mn-ea"/>
                <a:ea typeface="+mn-ea"/>
                <a:cs typeface="+mn-ea"/>
                <a:sym typeface="+mn-lt"/>
              </a:rPr>
              <a:t>3</a:t>
            </a:r>
            <a:r>
              <a:rPr lang="en-US" altLang="zh-CN" sz="1900" b="0" dirty="0" smtClean="0">
                <a:solidFill>
                  <a:srgbClr val="0070C0"/>
                </a:solidFill>
                <a:latin typeface="+mn-ea"/>
                <a:ea typeface="+mn-ea"/>
                <a:cs typeface="+mn-ea"/>
                <a:sym typeface="+mn-lt"/>
              </a:rPr>
              <a:t>0%</a:t>
            </a:r>
            <a:r>
              <a:rPr lang="zh-CN" altLang="en-US" sz="1900" b="0" dirty="0" smtClean="0">
                <a:solidFill>
                  <a:srgbClr val="0070C0"/>
                </a:solidFill>
                <a:latin typeface="+mn-ea"/>
                <a:ea typeface="+mn-ea"/>
                <a:cs typeface="+mn-ea"/>
                <a:sym typeface="+mn-lt"/>
              </a:rPr>
              <a:t>，已完成商务招标流程，</a:t>
            </a:r>
            <a:r>
              <a:rPr lang="zh-CN" altLang="en-US" sz="1900" b="0" dirty="0">
                <a:solidFill>
                  <a:srgbClr val="0070C0"/>
                </a:solidFill>
                <a:latin typeface="+mn-ea"/>
                <a:ea typeface="+mn-ea"/>
                <a:cs typeface="+mn-ea"/>
                <a:sym typeface="+mn-lt"/>
              </a:rPr>
              <a:t>项目上线后将形成系统产品，可按需推广至结构建材。</a:t>
            </a:r>
            <a:endParaRPr lang="en-US" altLang="zh-CN" sz="1900" b="0" dirty="0">
              <a:solidFill>
                <a:srgbClr val="0070C0"/>
              </a:solidFill>
              <a:latin typeface="+mn-ea"/>
              <a:ea typeface="+mn-ea"/>
              <a:cs typeface="+mn-ea"/>
              <a:sym typeface="+mn-lt"/>
            </a:endParaRPr>
          </a:p>
        </p:txBody>
      </p:sp>
      <p:sp>
        <p:nvSpPr>
          <p:cNvPr id="4" name="矩形 3"/>
          <p:cNvSpPr/>
          <p:nvPr/>
        </p:nvSpPr>
        <p:spPr>
          <a:xfrm>
            <a:off x="337138" y="261626"/>
            <a:ext cx="9694085" cy="935353"/>
          </a:xfrm>
          <a:prstGeom prst="rect">
            <a:avLst/>
          </a:prstGeom>
        </p:spPr>
        <p:txBody>
          <a:bodyPr vert="horz" lIns="121822" tIns="60908" rIns="121822" bIns="60908" rtlCol="0" anchor="ctr">
            <a:noAutofit/>
          </a:bodyPr>
          <a:lstStyle/>
          <a:p>
            <a:pPr defTabSz="913646">
              <a:lnSpc>
                <a:spcPct val="90000"/>
              </a:lnSpc>
            </a:pPr>
            <a:r>
              <a:rPr lang="zh-CN" altLang="en-US" sz="2800" b="1" kern="0" dirty="0">
                <a:latin typeface="+mj-ea"/>
                <a:ea typeface="+mj-ea"/>
                <a:cs typeface="+mn-ea"/>
                <a:sym typeface="+mn-lt"/>
              </a:rPr>
              <a:t>重点项目工作情况：</a:t>
            </a:r>
            <a:r>
              <a:rPr lang="zh-CN" altLang="en-US" sz="2800" b="1" dirty="0" smtClean="0">
                <a:latin typeface="+mj-ea"/>
                <a:ea typeface="+mj-ea"/>
                <a:cs typeface="+mn-ea"/>
                <a:sym typeface="+mn-lt"/>
              </a:rPr>
              <a:t>汽</a:t>
            </a:r>
            <a:r>
              <a:rPr lang="zh-CN" altLang="en-US" sz="2800" b="1" dirty="0">
                <a:latin typeface="+mj-ea"/>
                <a:ea typeface="+mj-ea"/>
                <a:cs typeface="+mn-ea"/>
                <a:sym typeface="+mn-lt"/>
              </a:rPr>
              <a:t>运调度管理系统升级</a:t>
            </a:r>
            <a:r>
              <a:rPr lang="zh-CN" altLang="en-US" sz="2800" b="1" dirty="0" smtClean="0">
                <a:latin typeface="+mj-ea"/>
                <a:ea typeface="+mj-ea"/>
                <a:cs typeface="+mn-ea"/>
                <a:sym typeface="+mn-lt"/>
              </a:rPr>
              <a:t>项目（</a:t>
            </a:r>
            <a:r>
              <a:rPr lang="en-US" altLang="zh-CN" sz="2800" b="1" dirty="0" smtClean="0">
                <a:latin typeface="+mj-ea"/>
                <a:ea typeface="+mj-ea"/>
                <a:cs typeface="+mn-ea"/>
                <a:sym typeface="+mn-lt"/>
              </a:rPr>
              <a:t>7/8</a:t>
            </a:r>
            <a:r>
              <a:rPr lang="zh-CN" altLang="en-US" sz="2800" b="1" dirty="0" smtClean="0">
                <a:latin typeface="+mj-ea"/>
                <a:ea typeface="+mj-ea"/>
                <a:cs typeface="+mn-ea"/>
                <a:sym typeface="+mn-lt"/>
              </a:rPr>
              <a:t>）</a:t>
            </a:r>
            <a:endParaRPr lang="zh-CN" altLang="en-US" sz="2800" b="1" dirty="0">
              <a:latin typeface="+mj-ea"/>
              <a:ea typeface="+mj-ea"/>
              <a:cs typeface="+mn-ea"/>
              <a:sym typeface="+mn-lt"/>
            </a:endParaRPr>
          </a:p>
        </p:txBody>
      </p:sp>
      <p:graphicFrame>
        <p:nvGraphicFramePr>
          <p:cNvPr id="17" name="表格 16"/>
          <p:cNvGraphicFramePr>
            <a:graphicFrameLocks noGrp="1"/>
          </p:cNvGraphicFramePr>
          <p:nvPr>
            <p:extLst/>
          </p:nvPr>
        </p:nvGraphicFramePr>
        <p:xfrm>
          <a:off x="586254" y="2006343"/>
          <a:ext cx="6430729" cy="4014145"/>
        </p:xfrm>
        <a:graphic>
          <a:graphicData uri="http://schemas.openxmlformats.org/drawingml/2006/table">
            <a:tbl>
              <a:tblPr firstRow="1" bandRow="1"/>
              <a:tblGrid>
                <a:gridCol w="575878">
                  <a:extLst>
                    <a:ext uri="{9D8B030D-6E8A-4147-A177-3AD203B41FA5}">
                      <a16:colId xmlns:a16="http://schemas.microsoft.com/office/drawing/2014/main" val="20000"/>
                    </a:ext>
                  </a:extLst>
                </a:gridCol>
                <a:gridCol w="915305">
                  <a:extLst>
                    <a:ext uri="{9D8B030D-6E8A-4147-A177-3AD203B41FA5}">
                      <a16:colId xmlns:a16="http://schemas.microsoft.com/office/drawing/2014/main" val="20001"/>
                    </a:ext>
                  </a:extLst>
                </a:gridCol>
                <a:gridCol w="4939546">
                  <a:extLst>
                    <a:ext uri="{9D8B030D-6E8A-4147-A177-3AD203B41FA5}">
                      <a16:colId xmlns:a16="http://schemas.microsoft.com/office/drawing/2014/main" val="20002"/>
                    </a:ext>
                  </a:extLst>
                </a:gridCol>
              </a:tblGrid>
              <a:tr h="590876">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algn="ctr"/>
                      <a:r>
                        <a:rPr lang="zh-CN" altLang="en-US" sz="1500" b="1" dirty="0">
                          <a:latin typeface="+mn-lt"/>
                          <a:ea typeface="+mn-ea"/>
                          <a:cs typeface="+mn-ea"/>
                          <a:sym typeface="+mn-lt"/>
                        </a:rPr>
                        <a:t>序号</a:t>
                      </a:r>
                    </a:p>
                  </a:txBody>
                  <a:tcPr marL="93275" marR="93275" marT="46638" marB="46638" anchor="ctr">
                    <a:lnL w="19050" cap="flat" cmpd="sng" algn="ctr">
                      <a:solidFill>
                        <a:sysClr val="windowText" lastClr="000000"/>
                      </a:solidFill>
                      <a:prstDash val="solid"/>
                      <a:round/>
                      <a:headEnd type="none" w="med" len="med"/>
                      <a:tailEnd type="none" w="med" len="med"/>
                    </a:lnL>
                    <a:lnR w="12700" cmpd="sng">
                      <a:solidFill>
                        <a:prstClr val="black"/>
                      </a:solidFill>
                      <a:prstDash val="soli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0" algn="ctr" defTabSz="912495" rtl="0" eaLnBrk="1" latinLnBrk="0" hangingPunct="1"/>
                      <a:r>
                        <a:rPr lang="zh-CN" altLang="en-US" sz="1500" b="1" kern="1200" dirty="0" smtClean="0">
                          <a:solidFill>
                            <a:schemeClr val="tx1"/>
                          </a:solidFill>
                          <a:latin typeface="+mn-lt"/>
                          <a:ea typeface="+mn-ea"/>
                          <a:cs typeface="+mn-ea"/>
                          <a:sym typeface="+mn-lt"/>
                        </a:rPr>
                        <a:t>重点</a:t>
                      </a:r>
                      <a:endParaRPr lang="en-US" altLang="zh-CN" sz="1500" b="1" kern="1200" dirty="0" smtClean="0">
                        <a:solidFill>
                          <a:schemeClr val="tx1"/>
                        </a:solidFill>
                        <a:latin typeface="+mn-lt"/>
                        <a:ea typeface="+mn-ea"/>
                        <a:cs typeface="+mn-ea"/>
                        <a:sym typeface="+mn-lt"/>
                      </a:endParaRPr>
                    </a:p>
                    <a:p>
                      <a:pPr marL="0" algn="ctr" defTabSz="912495" rtl="0" eaLnBrk="1" latinLnBrk="0" hangingPunct="1"/>
                      <a:r>
                        <a:rPr lang="zh-CN" altLang="en-US" sz="1500" b="1" kern="1200" dirty="0" smtClean="0">
                          <a:solidFill>
                            <a:schemeClr val="tx1"/>
                          </a:solidFill>
                          <a:latin typeface="+mn-lt"/>
                          <a:ea typeface="+mn-ea"/>
                          <a:cs typeface="+mn-ea"/>
                          <a:sym typeface="+mn-lt"/>
                        </a:rPr>
                        <a:t>工作</a:t>
                      </a:r>
                      <a:endParaRPr lang="zh-CN" altLang="en-US" sz="1500" b="1" kern="1200" dirty="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2700" cmpd="sng">
                      <a:solidFill>
                        <a:prstClr val="black"/>
                      </a:solidFill>
                      <a:prstDash val="soli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0" algn="ctr" defTabSz="912495" rtl="0" eaLnBrk="1" latinLnBrk="0" hangingPunct="1"/>
                      <a:r>
                        <a:rPr lang="zh-CN" altLang="en-US" sz="1500" b="1" kern="1200" dirty="0" smtClean="0">
                          <a:solidFill>
                            <a:schemeClr val="tx1"/>
                          </a:solidFill>
                          <a:latin typeface="+mn-lt"/>
                          <a:ea typeface="+mn-ea"/>
                          <a:cs typeface="+mn-ea"/>
                          <a:sym typeface="+mn-lt"/>
                        </a:rPr>
                        <a:t>具体内容</a:t>
                      </a:r>
                      <a:endParaRPr lang="zh-CN" altLang="en-US" sz="1500" b="1" kern="1200" dirty="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0"/>
                  </a:ext>
                </a:extLst>
              </a:tr>
              <a:tr h="568656">
                <a:tc>
                  <a:txBody>
                    <a:bodyPr/>
                    <a:lstStyle/>
                    <a:p>
                      <a:pPr algn="ctr"/>
                      <a:r>
                        <a:rPr lang="en-US" altLang="zh-CN" sz="1400" b="1" dirty="0" smtClean="0">
                          <a:latin typeface="+mn-lt"/>
                          <a:ea typeface="+mn-ea"/>
                          <a:cs typeface="+mn-ea"/>
                          <a:sym typeface="+mn-lt"/>
                        </a:rPr>
                        <a:t>1</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kern="1200" dirty="0" smtClean="0">
                          <a:solidFill>
                            <a:prstClr val="black"/>
                          </a:solidFill>
                          <a:latin typeface="+mn-lt"/>
                          <a:ea typeface="+mn-ea"/>
                          <a:cs typeface="+mn-ea"/>
                          <a:sym typeface="+mn-lt"/>
                        </a:rPr>
                        <a:t>年度目标</a:t>
                      </a:r>
                      <a:endParaRPr lang="zh-CN" altLang="en-US" sz="1400" kern="1200" dirty="0">
                        <a:solidFill>
                          <a:prstClr val="black"/>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b="0" dirty="0" smtClean="0">
                          <a:solidFill>
                            <a:schemeClr val="tx1"/>
                          </a:solidFill>
                          <a:cs typeface="+mn-ea"/>
                          <a:sym typeface="+mn-lt"/>
                        </a:rPr>
                        <a:t>完成汽运调度管理系统升级及载重监控试点上线</a:t>
                      </a:r>
                      <a:endParaRPr lang="en-US" altLang="zh-CN" sz="1400" kern="1200" dirty="0" smtClean="0">
                        <a:solidFill>
                          <a:schemeClr val="tx1"/>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8240691"/>
                  </a:ext>
                </a:extLst>
              </a:tr>
              <a:tr h="1746333">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algn="ctr"/>
                      <a:r>
                        <a:rPr lang="en-US" altLang="zh-CN" sz="1400" b="1" dirty="0" smtClean="0">
                          <a:latin typeface="+mn-lt"/>
                          <a:ea typeface="+mn-ea"/>
                          <a:cs typeface="+mn-ea"/>
                          <a:sym typeface="+mn-lt"/>
                        </a:rPr>
                        <a:t>2</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r>
                        <a:rPr lang="zh-CN" altLang="en-US" sz="1400" kern="1200" dirty="0" smtClean="0">
                          <a:solidFill>
                            <a:prstClr val="black"/>
                          </a:solidFill>
                          <a:latin typeface="+mn-lt"/>
                          <a:ea typeface="+mn-ea"/>
                          <a:cs typeface="+mn-ea"/>
                          <a:sym typeface="+mn-lt"/>
                        </a:rPr>
                        <a:t>目前工作进展</a:t>
                      </a:r>
                      <a:endParaRPr lang="zh-CN" altLang="en-US" sz="1400" kern="1200" dirty="0">
                        <a:solidFill>
                          <a:prstClr val="black"/>
                        </a:solidFill>
                        <a:latin typeface="+mn-lt"/>
                        <a:ea typeface="+mn-ea"/>
                        <a:cs typeface="+mn-ea"/>
                        <a:sym typeface="+mn-lt"/>
                      </a:endParaRPr>
                    </a:p>
                  </a:txBody>
                  <a:tcPr marL="93275" marR="93275" marT="46638" marB="46638"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schemeClr val="tx1"/>
                          </a:solidFill>
                          <a:latin typeface="+mn-lt"/>
                          <a:ea typeface="+mn-ea"/>
                          <a:cs typeface="+mn-ea"/>
                          <a:sym typeface="+mn-lt"/>
                        </a:rPr>
                        <a:t>当前阶段</a:t>
                      </a:r>
                      <a:r>
                        <a:rPr lang="en-US" altLang="zh-CN" sz="1400" kern="1200" dirty="0" smtClean="0">
                          <a:solidFill>
                            <a:schemeClr val="tx1"/>
                          </a:solidFill>
                          <a:latin typeface="+mn-lt"/>
                          <a:ea typeface="+mn-ea"/>
                          <a:cs typeface="+mn-ea"/>
                          <a:sym typeface="+mn-lt"/>
                        </a:rPr>
                        <a:t>:</a:t>
                      </a:r>
                      <a:r>
                        <a:rPr lang="zh-CN" altLang="en-US" sz="1400" kern="1200" dirty="0" smtClean="0">
                          <a:solidFill>
                            <a:schemeClr val="tx1"/>
                          </a:solidFill>
                          <a:latin typeface="+mn-lt"/>
                          <a:ea typeface="+mn-ea"/>
                          <a:cs typeface="+mn-ea"/>
                          <a:sym typeface="+mn-lt"/>
                        </a:rPr>
                        <a:t>建设阶段，完成项目进度</a:t>
                      </a:r>
                      <a:r>
                        <a:rPr lang="en-US" altLang="zh-CN" sz="1400" kern="1200" dirty="0" smtClean="0">
                          <a:solidFill>
                            <a:schemeClr val="tx1"/>
                          </a:solidFill>
                          <a:latin typeface="+mn-lt"/>
                          <a:ea typeface="+mn-ea"/>
                          <a:cs typeface="+mn-ea"/>
                          <a:sym typeface="+mn-lt"/>
                        </a:rPr>
                        <a:t>30%</a:t>
                      </a:r>
                    </a:p>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schemeClr val="tx1"/>
                          </a:solidFill>
                          <a:latin typeface="+mn-lt"/>
                          <a:ea typeface="+mn-ea"/>
                          <a:cs typeface="+mn-ea"/>
                          <a:sym typeface="+mn-lt"/>
                        </a:rPr>
                        <a:t>完成项目计划编制</a:t>
                      </a:r>
                      <a:endParaRPr lang="en-US" altLang="zh-CN" sz="1400" kern="1200" dirty="0" smtClean="0">
                        <a:solidFill>
                          <a:schemeClr val="tx1"/>
                        </a:solidFill>
                        <a:latin typeface="+mn-lt"/>
                        <a:ea typeface="+mn-ea"/>
                        <a:cs typeface="+mn-ea"/>
                        <a:sym typeface="+mn-lt"/>
                      </a:endParaRPr>
                    </a:p>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schemeClr val="tx1"/>
                          </a:solidFill>
                          <a:latin typeface="+mn-lt"/>
                          <a:ea typeface="+mn-ea"/>
                          <a:cs typeface="+mn-ea"/>
                          <a:sym typeface="+mn-lt"/>
                        </a:rPr>
                        <a:t>完成项目组织架构制定、需求调研计划，已进入需求调研阶段</a:t>
                      </a:r>
                      <a:endParaRPr lang="en-US" altLang="zh-CN" sz="1400" kern="1200" dirty="0" smtClean="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9050" cap="flat" cmpd="sng" algn="ctr">
                      <a:solidFill>
                        <a:sysClr val="windowText" lastClr="000000"/>
                      </a:solidFill>
                      <a:prstDash val="solid"/>
                      <a:round/>
                      <a:headEnd type="none" w="med" len="med"/>
                      <a:tailEnd type="none" w="med" len="me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8656">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pPr algn="ctr"/>
                      <a:r>
                        <a:rPr lang="en-US" altLang="zh-CN" sz="1400" b="1" dirty="0" smtClean="0">
                          <a:latin typeface="+mn-lt"/>
                          <a:ea typeface="+mn-ea"/>
                          <a:cs typeface="+mn-ea"/>
                          <a:sym typeface="+mn-lt"/>
                        </a:rPr>
                        <a:t>3</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r>
                        <a:rPr lang="zh-CN" altLang="en-US" sz="1400" kern="1200" dirty="0" smtClean="0">
                          <a:solidFill>
                            <a:prstClr val="black"/>
                          </a:solidFill>
                          <a:latin typeface="+mn-lt"/>
                          <a:ea typeface="+mn-ea"/>
                          <a:cs typeface="+mn-ea"/>
                          <a:sym typeface="+mn-lt"/>
                        </a:rPr>
                        <a:t>下一步工作安排</a:t>
                      </a:r>
                      <a:endParaRPr lang="zh-CN" altLang="en-US" sz="1400" kern="1200" dirty="0">
                        <a:solidFill>
                          <a:prstClr val="black"/>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pPr marL="285750" indent="-285750">
                        <a:buFont typeface="Arial" panose="020B0604020202020204" pitchFamily="34" charset="0"/>
                        <a:buChar char="•"/>
                        <a:defRPr/>
                      </a:pPr>
                      <a:r>
                        <a:rPr lang="zh-CN" altLang="en-US" sz="1400" dirty="0" smtClean="0">
                          <a:latin typeface="+mn-ea"/>
                          <a:cs typeface="+mn-ea"/>
                          <a:sym typeface="+mn-lt"/>
                        </a:rPr>
                        <a:t>沟通项目</a:t>
                      </a:r>
                      <a:r>
                        <a:rPr lang="en-US" altLang="zh-CN" sz="1400" dirty="0" smtClean="0">
                          <a:latin typeface="+mn-ea"/>
                          <a:cs typeface="+mn-ea"/>
                          <a:sym typeface="+mn-lt"/>
                        </a:rPr>
                        <a:t>SOW</a:t>
                      </a:r>
                      <a:r>
                        <a:rPr lang="zh-CN" altLang="en-US" sz="1400" dirty="0" smtClean="0">
                          <a:latin typeface="+mn-ea"/>
                          <a:cs typeface="+mn-ea"/>
                          <a:sym typeface="+mn-lt"/>
                        </a:rPr>
                        <a:t>，签订合同流程</a:t>
                      </a:r>
                      <a:endParaRPr lang="en-US" altLang="zh-CN" sz="1400" dirty="0" smtClean="0">
                        <a:latin typeface="+mn-ea"/>
                        <a:cs typeface="+mn-ea"/>
                        <a:sym typeface="+mn-lt"/>
                      </a:endParaRPr>
                    </a:p>
                    <a:p>
                      <a:pPr marL="285750" indent="-285750">
                        <a:buFont typeface="Arial" panose="020B0604020202020204" pitchFamily="34" charset="0"/>
                        <a:buChar char="•"/>
                        <a:defRPr/>
                      </a:pPr>
                      <a:r>
                        <a:rPr lang="zh-CN" altLang="en-US" sz="1400" dirty="0" smtClean="0">
                          <a:latin typeface="+mn-ea"/>
                          <a:cs typeface="+mn-ea"/>
                          <a:sym typeface="+mn-lt"/>
                        </a:rPr>
                        <a:t>启动需求调研，计划</a:t>
                      </a:r>
                      <a:r>
                        <a:rPr lang="en-US" altLang="zh-CN" sz="1400" dirty="0" smtClean="0">
                          <a:latin typeface="+mn-ea"/>
                          <a:cs typeface="+mn-ea"/>
                          <a:sym typeface="+mn-lt"/>
                        </a:rPr>
                        <a:t>6</a:t>
                      </a:r>
                      <a:r>
                        <a:rPr lang="zh-CN" altLang="en-US" sz="1400" dirty="0" smtClean="0">
                          <a:latin typeface="+mn-ea"/>
                          <a:cs typeface="+mn-ea"/>
                          <a:sym typeface="+mn-lt"/>
                        </a:rPr>
                        <a:t>月初启动</a:t>
                      </a:r>
                      <a:endParaRPr lang="en-US" altLang="zh-CN" sz="1400" b="1" dirty="0">
                        <a:latin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39624">
                <a:tc>
                  <a:txBody>
                    <a:bodyPr/>
                    <a:lstStyle/>
                    <a:p>
                      <a:pPr algn="ctr"/>
                      <a:r>
                        <a:rPr lang="en-US" altLang="zh-CN" sz="1400" b="1" dirty="0" smtClean="0">
                          <a:latin typeface="+mn-lt"/>
                          <a:ea typeface="+mn-ea"/>
                          <a:cs typeface="+mn-ea"/>
                          <a:sym typeface="+mn-lt"/>
                        </a:rPr>
                        <a:t>4</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tc>
                  <a:txBody>
                    <a:bodyPr/>
                    <a:lstStyle/>
                    <a:p>
                      <a:r>
                        <a:rPr lang="zh-CN" altLang="en-US" sz="1400" b="0" kern="1200" dirty="0" smtClean="0">
                          <a:solidFill>
                            <a:schemeClr val="tx1"/>
                          </a:solidFill>
                          <a:latin typeface="+mn-lt"/>
                          <a:ea typeface="+mn-ea"/>
                          <a:cs typeface="+mn-ea"/>
                          <a:sym typeface="+mn-lt"/>
                        </a:rPr>
                        <a:t>资源投入</a:t>
                      </a:r>
                      <a:endParaRPr lang="zh-CN" altLang="en-US" sz="1400" b="0" kern="1200" dirty="0">
                        <a:solidFill>
                          <a:schemeClr val="tx1"/>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tc>
                  <a:txBody>
                    <a:body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b="0" kern="1200" dirty="0" smtClean="0">
                          <a:solidFill>
                            <a:schemeClr val="tx1"/>
                          </a:solidFill>
                          <a:latin typeface="+mn-lt"/>
                          <a:ea typeface="+mn-ea"/>
                          <a:cs typeface="+mn-ea"/>
                          <a:sym typeface="+mn-lt"/>
                        </a:rPr>
                        <a:t>项目经理：陈其达；项目成员：张劢、付华，共</a:t>
                      </a:r>
                      <a:r>
                        <a:rPr lang="en-US" altLang="zh-CN" sz="1400" b="0" kern="1200" dirty="0" smtClean="0">
                          <a:solidFill>
                            <a:schemeClr val="tx1"/>
                          </a:solidFill>
                          <a:latin typeface="+mn-lt"/>
                          <a:ea typeface="+mn-ea"/>
                          <a:cs typeface="+mn-ea"/>
                          <a:sym typeface="+mn-lt"/>
                        </a:rPr>
                        <a:t>60</a:t>
                      </a:r>
                      <a:r>
                        <a:rPr lang="zh-CN" altLang="en-US" sz="1400" b="0" kern="1200" dirty="0" smtClean="0">
                          <a:solidFill>
                            <a:schemeClr val="tx1"/>
                          </a:solidFill>
                          <a:latin typeface="+mn-lt"/>
                          <a:ea typeface="+mn-ea"/>
                          <a:cs typeface="+mn-ea"/>
                          <a:sym typeface="+mn-lt"/>
                        </a:rPr>
                        <a:t>人天</a:t>
                      </a: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68711164"/>
                  </a:ext>
                </a:extLst>
              </a:tr>
            </a:tbl>
          </a:graphicData>
        </a:graphic>
      </p:graphicFrame>
      <p:sp>
        <p:nvSpPr>
          <p:cNvPr id="18" name="内容占位符 3"/>
          <p:cNvSpPr txBox="1"/>
          <p:nvPr/>
        </p:nvSpPr>
        <p:spPr>
          <a:xfrm>
            <a:off x="7064660" y="2198303"/>
            <a:ext cx="5135367" cy="1233059"/>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buFont typeface="Wingdings" panose="05000000000000000000" pitchFamily="2" charset="2"/>
              <a:buChar char="u"/>
            </a:pPr>
            <a:r>
              <a:rPr lang="zh-CN" altLang="en-US" sz="1866" dirty="0">
                <a:solidFill>
                  <a:schemeClr val="tx1"/>
                </a:solidFill>
                <a:latin typeface="+mn-lt"/>
                <a:ea typeface="+mn-ea"/>
                <a:cs typeface="+mn-ea"/>
                <a:sym typeface="+mn-lt"/>
              </a:rPr>
              <a:t>风险及问题：</a:t>
            </a:r>
            <a:endParaRPr lang="en-US" altLang="zh-CN" sz="1866" dirty="0">
              <a:solidFill>
                <a:schemeClr val="tx1"/>
              </a:solidFill>
              <a:latin typeface="+mn-lt"/>
              <a:ea typeface="+mn-ea"/>
              <a:cs typeface="+mn-ea"/>
              <a:sym typeface="+mn-lt"/>
            </a:endParaRPr>
          </a:p>
          <a:p>
            <a:pPr lvl="1">
              <a:lnSpc>
                <a:spcPct val="100000"/>
              </a:lnSpc>
              <a:buFont typeface="Wingdings" panose="05000000000000000000" pitchFamily="2" charset="2"/>
              <a:buChar char="Ø"/>
            </a:pPr>
            <a:r>
              <a:rPr lang="zh-CN" altLang="en-US" sz="1400" dirty="0" smtClean="0">
                <a:latin typeface="+mn-lt"/>
                <a:ea typeface="+mn-ea"/>
                <a:cs typeface="+mn-ea"/>
                <a:sym typeface="+mn-lt"/>
              </a:rPr>
              <a:t>业务部门要求载重监控于</a:t>
            </a:r>
            <a:r>
              <a:rPr lang="en-US" altLang="zh-CN" sz="1400" dirty="0">
                <a:latin typeface="+mn-lt"/>
                <a:ea typeface="+mn-ea"/>
                <a:cs typeface="+mn-ea"/>
                <a:sym typeface="+mn-lt"/>
              </a:rPr>
              <a:t>7</a:t>
            </a:r>
            <a:r>
              <a:rPr lang="zh-CN" altLang="en-US" sz="1400" dirty="0" smtClean="0">
                <a:latin typeface="+mn-lt"/>
                <a:ea typeface="+mn-ea"/>
                <a:cs typeface="+mn-ea"/>
                <a:sym typeface="+mn-lt"/>
              </a:rPr>
              <a:t>月底上线，目前商务招采流程滞后，项目进度存在风险</a:t>
            </a:r>
            <a:endParaRPr lang="en-US" altLang="zh-CN" sz="1400" dirty="0">
              <a:latin typeface="+mn-lt"/>
              <a:ea typeface="+mn-ea"/>
              <a:cs typeface="+mn-ea"/>
              <a:sym typeface="+mn-lt"/>
            </a:endParaRPr>
          </a:p>
        </p:txBody>
      </p:sp>
      <p:sp>
        <p:nvSpPr>
          <p:cNvPr id="19" name="内容占位符 3"/>
          <p:cNvSpPr txBox="1"/>
          <p:nvPr/>
        </p:nvSpPr>
        <p:spPr>
          <a:xfrm>
            <a:off x="7064660" y="3829980"/>
            <a:ext cx="5086995" cy="1703496"/>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buFont typeface="Wingdings" panose="05000000000000000000" pitchFamily="2" charset="2"/>
              <a:buChar char="u"/>
            </a:pPr>
            <a:r>
              <a:rPr lang="zh-CN" altLang="en-US" sz="1866" dirty="0">
                <a:solidFill>
                  <a:schemeClr val="tx1"/>
                </a:solidFill>
                <a:latin typeface="+mn-lt"/>
                <a:ea typeface="+mn-ea"/>
                <a:cs typeface="+mn-ea"/>
                <a:sym typeface="+mn-lt"/>
              </a:rPr>
              <a:t>应对措施：</a:t>
            </a:r>
            <a:endParaRPr lang="en-US" altLang="zh-CN" sz="1866" dirty="0">
              <a:solidFill>
                <a:schemeClr val="tx1"/>
              </a:solidFill>
              <a:latin typeface="+mn-lt"/>
              <a:ea typeface="+mn-ea"/>
              <a:cs typeface="+mn-ea"/>
              <a:sym typeface="+mn-lt"/>
            </a:endParaRPr>
          </a:p>
          <a:p>
            <a:pPr lvl="1">
              <a:lnSpc>
                <a:spcPct val="100000"/>
              </a:lnSpc>
              <a:buFont typeface="Wingdings" panose="05000000000000000000" pitchFamily="2" charset="2"/>
              <a:buChar char="Ø"/>
            </a:pPr>
            <a:r>
              <a:rPr lang="en-US" altLang="zh-CN" sz="1400" dirty="0">
                <a:solidFill>
                  <a:schemeClr val="dk1"/>
                </a:solidFill>
                <a:latin typeface="+mn-lt"/>
                <a:ea typeface="+mn-ea"/>
                <a:cs typeface="+mn-ea"/>
                <a:sym typeface="+mn-lt"/>
              </a:rPr>
              <a:t>5</a:t>
            </a:r>
            <a:r>
              <a:rPr lang="zh-CN" altLang="en-US" sz="1400" dirty="0" smtClean="0">
                <a:solidFill>
                  <a:schemeClr val="dk1"/>
                </a:solidFill>
                <a:latin typeface="+mn-lt"/>
                <a:ea typeface="+mn-ea"/>
                <a:cs typeface="+mn-ea"/>
                <a:sym typeface="+mn-lt"/>
              </a:rPr>
              <a:t>月底启动项目后，优先安装载重监控硬件，并同步开发相关系统功能开发</a:t>
            </a:r>
            <a:endParaRPr lang="en-US" altLang="zh-CN" sz="1400" dirty="0" smtClean="0">
              <a:solidFill>
                <a:schemeClr val="dk1"/>
              </a:solidFill>
              <a:latin typeface="+mn-lt"/>
              <a:ea typeface="+mn-ea"/>
              <a:cs typeface="+mn-ea"/>
              <a:sym typeface="+mn-lt"/>
            </a:endParaRPr>
          </a:p>
          <a:p>
            <a:pPr lvl="1">
              <a:lnSpc>
                <a:spcPct val="100000"/>
              </a:lnSpc>
              <a:buFont typeface="Wingdings" panose="05000000000000000000" pitchFamily="2" charset="2"/>
              <a:buChar char="Ø"/>
            </a:pPr>
            <a:r>
              <a:rPr lang="zh-CN" altLang="en-US" sz="1400" dirty="0" smtClean="0">
                <a:solidFill>
                  <a:schemeClr val="dk1"/>
                </a:solidFill>
                <a:latin typeface="+mn-lt"/>
                <a:ea typeface="+mn-ea"/>
                <a:cs typeface="+mn-ea"/>
                <a:sym typeface="+mn-lt"/>
              </a:rPr>
              <a:t>项目采用分阶段上线，计划</a:t>
            </a:r>
            <a:r>
              <a:rPr lang="en-US" altLang="zh-CN" sz="1400" dirty="0">
                <a:solidFill>
                  <a:schemeClr val="dk1"/>
                </a:solidFill>
                <a:latin typeface="+mn-lt"/>
                <a:ea typeface="+mn-ea"/>
                <a:cs typeface="+mn-ea"/>
                <a:sym typeface="+mn-lt"/>
              </a:rPr>
              <a:t>7</a:t>
            </a:r>
            <a:r>
              <a:rPr lang="zh-CN" altLang="en-US" sz="1400" dirty="0" smtClean="0">
                <a:solidFill>
                  <a:schemeClr val="dk1"/>
                </a:solidFill>
                <a:latin typeface="+mn-lt"/>
                <a:ea typeface="+mn-ea"/>
                <a:cs typeface="+mn-ea"/>
                <a:sym typeface="+mn-lt"/>
              </a:rPr>
              <a:t>月底优先上线载重监控硬件，</a:t>
            </a:r>
            <a:r>
              <a:rPr lang="en-US" altLang="zh-CN" sz="1400" dirty="0" smtClean="0">
                <a:solidFill>
                  <a:schemeClr val="dk1"/>
                </a:solidFill>
                <a:latin typeface="+mn-lt"/>
                <a:ea typeface="+mn-ea"/>
                <a:cs typeface="+mn-ea"/>
                <a:sym typeface="+mn-lt"/>
              </a:rPr>
              <a:t>11</a:t>
            </a:r>
            <a:r>
              <a:rPr lang="zh-CN" altLang="en-US" sz="1400" dirty="0" smtClean="0">
                <a:solidFill>
                  <a:schemeClr val="dk1"/>
                </a:solidFill>
                <a:latin typeface="+mn-lt"/>
                <a:ea typeface="+mn-ea"/>
                <a:cs typeface="+mn-ea"/>
                <a:sym typeface="+mn-lt"/>
              </a:rPr>
              <a:t>月底试前完成全部内容上线</a:t>
            </a:r>
            <a:endParaRPr lang="en-US" altLang="zh-CN" sz="1400" dirty="0">
              <a:latin typeface="+mn-lt"/>
              <a:ea typeface="+mn-ea"/>
              <a:cs typeface="+mn-ea"/>
              <a:sym typeface="+mn-lt"/>
            </a:endParaRPr>
          </a:p>
        </p:txBody>
      </p:sp>
      <p:graphicFrame>
        <p:nvGraphicFramePr>
          <p:cNvPr id="7" name="内容占位符 3"/>
          <p:cNvGraphicFramePr/>
          <p:nvPr>
            <p:extLst>
              <p:ext uri="{D42A27DB-BD31-4B8C-83A1-F6EECF244321}">
                <p14:modId xmlns:p14="http://schemas.microsoft.com/office/powerpoint/2010/main" val="1915834654"/>
              </p:ext>
            </p:extLst>
          </p:nvPr>
        </p:nvGraphicFramePr>
        <p:xfrm>
          <a:off x="-3" y="-1"/>
          <a:ext cx="12157945" cy="263796"/>
        </p:xfrm>
        <a:graphic>
          <a:graphicData uri="http://schemas.openxmlformats.org/drawingml/2006/table">
            <a:tbl>
              <a:tblPr firstRow="1" bandRow="1">
                <a:tableStyleId>{5C22544A-7EE6-4342-B048-85BDC9FD1C3A}</a:tableStyleId>
              </a:tblPr>
              <a:tblGrid>
                <a:gridCol w="1274621">
                  <a:extLst>
                    <a:ext uri="{9D8B030D-6E8A-4147-A177-3AD203B41FA5}">
                      <a16:colId xmlns:a16="http://schemas.microsoft.com/office/drawing/2014/main" val="20000"/>
                    </a:ext>
                  </a:extLst>
                </a:gridCol>
                <a:gridCol w="1034473">
                  <a:extLst>
                    <a:ext uri="{9D8B030D-6E8A-4147-A177-3AD203B41FA5}">
                      <a16:colId xmlns:a16="http://schemas.microsoft.com/office/drawing/2014/main" val="20001"/>
                    </a:ext>
                  </a:extLst>
                </a:gridCol>
                <a:gridCol w="621145">
                  <a:extLst>
                    <a:ext uri="{9D8B030D-6E8A-4147-A177-3AD203B41FA5}">
                      <a16:colId xmlns:a16="http://schemas.microsoft.com/office/drawing/2014/main" val="20002"/>
                    </a:ext>
                  </a:extLst>
                </a:gridCol>
                <a:gridCol w="1267691">
                  <a:extLst>
                    <a:ext uri="{9D8B030D-6E8A-4147-A177-3AD203B41FA5}">
                      <a16:colId xmlns:a16="http://schemas.microsoft.com/office/drawing/2014/main" val="20003"/>
                    </a:ext>
                  </a:extLst>
                </a:gridCol>
                <a:gridCol w="1454728">
                  <a:extLst>
                    <a:ext uri="{9D8B030D-6E8A-4147-A177-3AD203B41FA5}">
                      <a16:colId xmlns:a16="http://schemas.microsoft.com/office/drawing/2014/main" val="20004"/>
                    </a:ext>
                  </a:extLst>
                </a:gridCol>
                <a:gridCol w="810490">
                  <a:extLst>
                    <a:ext uri="{9D8B030D-6E8A-4147-A177-3AD203B41FA5}">
                      <a16:colId xmlns:a16="http://schemas.microsoft.com/office/drawing/2014/main" val="20005"/>
                    </a:ext>
                  </a:extLst>
                </a:gridCol>
                <a:gridCol w="1132610">
                  <a:extLst>
                    <a:ext uri="{9D8B030D-6E8A-4147-A177-3AD203B41FA5}">
                      <a16:colId xmlns:a16="http://schemas.microsoft.com/office/drawing/2014/main" val="20006"/>
                    </a:ext>
                  </a:extLst>
                </a:gridCol>
                <a:gridCol w="779318">
                  <a:extLst>
                    <a:ext uri="{9D8B030D-6E8A-4147-A177-3AD203B41FA5}">
                      <a16:colId xmlns:a16="http://schemas.microsoft.com/office/drawing/2014/main" val="20007"/>
                    </a:ext>
                  </a:extLst>
                </a:gridCol>
                <a:gridCol w="800100">
                  <a:extLst>
                    <a:ext uri="{9D8B030D-6E8A-4147-A177-3AD203B41FA5}">
                      <a16:colId xmlns:a16="http://schemas.microsoft.com/office/drawing/2014/main" val="20008"/>
                    </a:ext>
                  </a:extLst>
                </a:gridCol>
                <a:gridCol w="2982769">
                  <a:extLst>
                    <a:ext uri="{9D8B030D-6E8A-4147-A177-3AD203B41FA5}">
                      <a16:colId xmlns:a16="http://schemas.microsoft.com/office/drawing/2014/main" val="20009"/>
                    </a:ext>
                  </a:extLst>
                </a:gridCol>
              </a:tblGrid>
              <a:tr h="263796">
                <a:tc>
                  <a:txBody>
                    <a:bodyPr/>
                    <a:lstStyle/>
                    <a:p>
                      <a:pPr algn="ctr"/>
                      <a:r>
                        <a:rPr lang="zh-CN" altLang="en-US" sz="1200" dirty="0" smtClean="0">
                          <a:latin typeface="微软雅黑" panose="020B0503020204020204" charset="-122"/>
                          <a:ea typeface="微软雅黑" panose="020B0503020204020204" charset="-122"/>
                        </a:rPr>
                        <a:t>重点项目情况介绍</a:t>
                      </a:r>
                      <a:endParaRPr lang="zh-CN" altLang="en-US" sz="1200" dirty="0">
                        <a:latin typeface="微软雅黑" panose="020B0503020204020204" charset="-122"/>
                        <a:ea typeface="微软雅黑" panose="020B050302020402020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charset="-122"/>
                          <a:ea typeface="微软雅黑" panose="020B0503020204020204" charset="-122"/>
                          <a:cs typeface="+mn-cs"/>
                        </a:rPr>
                        <a:t>重点项目清单</a:t>
                      </a:r>
                      <a:endParaRPr lang="zh-CN" altLang="en-US" sz="1200" b="0" kern="1200" dirty="0">
                        <a:solidFill>
                          <a:schemeClr val="tx1">
                            <a:lumMod val="85000"/>
                            <a:lumOff val="15000"/>
                          </a:schemeClr>
                        </a:solidFill>
                        <a:latin typeface="微软雅黑" panose="020B0503020204020204" charset="-122"/>
                        <a:ea typeface="微软雅黑" panose="020B050302020402020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charset="-122"/>
                          <a:ea typeface="微软雅黑" panose="020B0503020204020204" charset="-122"/>
                        </a:rPr>
                        <a:t>一卡通</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charset="-122"/>
                          <a:ea typeface="微软雅黑" panose="020B0503020204020204" charset="-122"/>
                          <a:cs typeface="+mn-cs"/>
                        </a:rPr>
                        <a:t>基地报表线上化</a:t>
                      </a:r>
                      <a:endParaRPr lang="zh-CN" altLang="en-US" sz="1200" b="0" kern="1200" dirty="0">
                        <a:solidFill>
                          <a:schemeClr val="tx1">
                            <a:lumMod val="85000"/>
                            <a:lumOff val="15000"/>
                          </a:schemeClr>
                        </a:solidFill>
                        <a:latin typeface="微软雅黑" panose="020B0503020204020204" charset="-122"/>
                        <a:ea typeface="微软雅黑" panose="020B050302020402020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新基地信息化覆盖</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智税平台</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en-US" altLang="zh-CN" sz="1200" b="0" dirty="0" smtClean="0">
                          <a:solidFill>
                            <a:schemeClr val="tx1">
                              <a:lumMod val="85000"/>
                              <a:lumOff val="15000"/>
                            </a:schemeClr>
                          </a:solidFill>
                          <a:latin typeface="微软雅黑" panose="020B0503020204020204" charset="-122"/>
                          <a:ea typeface="微软雅黑" panose="020B0503020204020204" charset="-122"/>
                        </a:rPr>
                        <a:t>SRM</a:t>
                      </a:r>
                      <a:r>
                        <a:rPr lang="zh-CN" altLang="en-US" sz="1200" b="0" dirty="0" smtClean="0">
                          <a:solidFill>
                            <a:schemeClr val="tx1">
                              <a:lumMod val="85000"/>
                              <a:lumOff val="15000"/>
                            </a:schemeClr>
                          </a:solidFill>
                          <a:latin typeface="微软雅黑" panose="020B0503020204020204" charset="-122"/>
                          <a:ea typeface="微软雅黑" panose="020B0503020204020204" charset="-122"/>
                        </a:rPr>
                        <a:t>升级改造</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石材</a:t>
                      </a:r>
                      <a:r>
                        <a:rPr lang="en-US" altLang="zh-CN" sz="1200" b="0" dirty="0" smtClean="0">
                          <a:solidFill>
                            <a:schemeClr val="tx1">
                              <a:lumMod val="85000"/>
                              <a:lumOff val="15000"/>
                            </a:schemeClr>
                          </a:solidFill>
                          <a:latin typeface="微软雅黑" panose="020B0503020204020204" charset="-122"/>
                          <a:ea typeface="微软雅黑" panose="020B0503020204020204" charset="-122"/>
                        </a:rPr>
                        <a:t>ERP</a:t>
                      </a:r>
                      <a:endParaRPr lang="zh-CN" altLang="en-US" sz="1200" b="0" dirty="0" smtClean="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汽运调度</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zh-CN" altLang="en-US" sz="1200" b="0" dirty="0" smtClean="0">
                          <a:solidFill>
                            <a:schemeClr val="tx1">
                              <a:lumMod val="85000"/>
                              <a:lumOff val="15000"/>
                            </a:schemeClr>
                          </a:solidFill>
                          <a:latin typeface="微软雅黑" panose="020B0503020204020204" charset="-122"/>
                          <a:ea typeface="微软雅黑" panose="020B0503020204020204" charset="-122"/>
                        </a:rPr>
                        <a:t>  智慧物流</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992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内容占位符 3"/>
          <p:cNvSpPr txBox="1"/>
          <p:nvPr/>
        </p:nvSpPr>
        <p:spPr>
          <a:xfrm>
            <a:off x="337138" y="1145091"/>
            <a:ext cx="11743450" cy="1046028"/>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80876" indent="-380876" defTabSz="1218804" eaLnBrk="0" hangingPunct="0">
              <a:lnSpc>
                <a:spcPct val="100000"/>
              </a:lnSpc>
              <a:spcBef>
                <a:spcPct val="0"/>
              </a:spcBef>
              <a:buClr>
                <a:srgbClr val="FFC000"/>
              </a:buClr>
            </a:pPr>
            <a:r>
              <a:rPr lang="zh-CN" altLang="en-US" sz="1900" b="0" dirty="0">
                <a:solidFill>
                  <a:srgbClr val="0070C0"/>
                </a:solidFill>
                <a:latin typeface="+mn-ea"/>
                <a:ea typeface="+mn-ea"/>
                <a:cs typeface="+mn-ea"/>
                <a:sym typeface="+mn-lt"/>
              </a:rPr>
              <a:t>项目</a:t>
            </a:r>
            <a:r>
              <a:rPr lang="zh-CN" altLang="en-US" sz="1900" b="0" dirty="0" smtClean="0">
                <a:solidFill>
                  <a:srgbClr val="0070C0"/>
                </a:solidFill>
                <a:latin typeface="+mn-ea"/>
                <a:ea typeface="+mn-ea"/>
                <a:cs typeface="+mn-ea"/>
                <a:sym typeface="+mn-lt"/>
              </a:rPr>
              <a:t>于</a:t>
            </a:r>
            <a:r>
              <a:rPr lang="en-US" altLang="zh-CN" sz="1900" b="0" dirty="0">
                <a:solidFill>
                  <a:srgbClr val="0070C0"/>
                </a:solidFill>
                <a:latin typeface="+mn-ea"/>
                <a:ea typeface="+mn-ea"/>
                <a:cs typeface="+mn-ea"/>
                <a:sym typeface="+mn-lt"/>
              </a:rPr>
              <a:t>5</a:t>
            </a:r>
            <a:r>
              <a:rPr lang="zh-CN" altLang="en-US" sz="1900" b="0" dirty="0" smtClean="0">
                <a:solidFill>
                  <a:srgbClr val="0070C0"/>
                </a:solidFill>
                <a:latin typeface="+mn-ea"/>
                <a:ea typeface="+mn-ea"/>
                <a:cs typeface="+mn-ea"/>
                <a:sym typeface="+mn-lt"/>
              </a:rPr>
              <a:t>月</a:t>
            </a:r>
            <a:r>
              <a:rPr lang="zh-CN" altLang="en-US" sz="1900" b="0" dirty="0">
                <a:solidFill>
                  <a:srgbClr val="0070C0"/>
                </a:solidFill>
                <a:latin typeface="+mn-ea"/>
                <a:ea typeface="+mn-ea"/>
                <a:cs typeface="+mn-ea"/>
                <a:sym typeface="+mn-lt"/>
              </a:rPr>
              <a:t>启动，目前</a:t>
            </a:r>
            <a:r>
              <a:rPr lang="zh-CN" altLang="en-US" sz="1900" b="0" dirty="0" smtClean="0">
                <a:solidFill>
                  <a:srgbClr val="0070C0"/>
                </a:solidFill>
                <a:latin typeface="+mn-ea"/>
                <a:ea typeface="+mn-ea"/>
                <a:cs typeface="+mn-ea"/>
                <a:sym typeface="+mn-lt"/>
              </a:rPr>
              <a:t>处于建设阶段</a:t>
            </a:r>
            <a:r>
              <a:rPr lang="zh-CN" altLang="en-US" sz="1900" b="0" dirty="0">
                <a:solidFill>
                  <a:srgbClr val="0070C0"/>
                </a:solidFill>
                <a:latin typeface="+mn-ea"/>
                <a:ea typeface="+mn-ea"/>
                <a:cs typeface="+mn-ea"/>
                <a:sym typeface="+mn-lt"/>
              </a:rPr>
              <a:t>，完成项目</a:t>
            </a:r>
            <a:r>
              <a:rPr lang="zh-CN" altLang="en-US" sz="1900" b="0" dirty="0" smtClean="0">
                <a:solidFill>
                  <a:srgbClr val="0070C0"/>
                </a:solidFill>
                <a:latin typeface="+mn-ea"/>
                <a:ea typeface="+mn-ea"/>
                <a:cs typeface="+mn-ea"/>
                <a:sym typeface="+mn-lt"/>
              </a:rPr>
              <a:t>进度</a:t>
            </a:r>
            <a:r>
              <a:rPr lang="en-US" altLang="zh-CN" sz="1900" b="0" dirty="0" smtClean="0">
                <a:solidFill>
                  <a:srgbClr val="0070C0"/>
                </a:solidFill>
                <a:latin typeface="+mn-ea"/>
                <a:ea typeface="+mn-ea"/>
                <a:cs typeface="+mn-ea"/>
                <a:sym typeface="+mn-lt"/>
              </a:rPr>
              <a:t>10%</a:t>
            </a:r>
            <a:r>
              <a:rPr lang="zh-CN" altLang="en-US" sz="1900" b="0" dirty="0" smtClean="0">
                <a:solidFill>
                  <a:srgbClr val="0070C0"/>
                </a:solidFill>
                <a:latin typeface="+mn-ea"/>
                <a:ea typeface="+mn-ea"/>
                <a:cs typeface="+mn-ea"/>
                <a:sym typeface="+mn-lt"/>
              </a:rPr>
              <a:t>，</a:t>
            </a:r>
            <a:r>
              <a:rPr lang="zh-CN" altLang="en-US" sz="1900" b="0" dirty="0">
                <a:solidFill>
                  <a:srgbClr val="0070C0"/>
                </a:solidFill>
                <a:latin typeface="+mn-ea"/>
                <a:ea typeface="+mn-ea"/>
                <a:cs typeface="+mn-ea"/>
                <a:sym typeface="+mn-lt"/>
              </a:rPr>
              <a:t>当前进度为需求调研阶段，已</a:t>
            </a:r>
            <a:r>
              <a:rPr lang="zh-CN" altLang="en-US" sz="1900" b="0" dirty="0" smtClean="0">
                <a:solidFill>
                  <a:srgbClr val="0070C0"/>
                </a:solidFill>
                <a:latin typeface="+mn-ea"/>
                <a:ea typeface="+mn-ea"/>
                <a:cs typeface="+mn-ea"/>
                <a:sym typeface="+mn-lt"/>
              </a:rPr>
              <a:t>完成需求调研工作，下一步计划编写需求调研报告并组织需求评审。</a:t>
            </a:r>
            <a:endParaRPr lang="en-US" altLang="zh-CN" sz="1900" b="0" dirty="0">
              <a:solidFill>
                <a:srgbClr val="0070C0"/>
              </a:solidFill>
              <a:latin typeface="+mn-ea"/>
              <a:ea typeface="+mn-ea"/>
              <a:cs typeface="+mn-ea"/>
              <a:sym typeface="+mn-lt"/>
            </a:endParaRPr>
          </a:p>
        </p:txBody>
      </p:sp>
      <p:sp>
        <p:nvSpPr>
          <p:cNvPr id="4" name="矩形 3"/>
          <p:cNvSpPr/>
          <p:nvPr/>
        </p:nvSpPr>
        <p:spPr>
          <a:xfrm>
            <a:off x="337138" y="261626"/>
            <a:ext cx="11513117" cy="935353"/>
          </a:xfrm>
          <a:prstGeom prst="rect">
            <a:avLst/>
          </a:prstGeom>
        </p:spPr>
        <p:txBody>
          <a:bodyPr vert="horz" lIns="121822" tIns="60908" rIns="121822" bIns="60908" rtlCol="0" anchor="ctr">
            <a:noAutofit/>
          </a:bodyPr>
          <a:lstStyle/>
          <a:p>
            <a:pPr defTabSz="913646">
              <a:lnSpc>
                <a:spcPct val="90000"/>
              </a:lnSpc>
            </a:pPr>
            <a:r>
              <a:rPr lang="zh-CN" altLang="en-US" sz="2800" b="1" kern="0" dirty="0">
                <a:latin typeface="+mj-ea"/>
                <a:ea typeface="+mj-ea"/>
                <a:cs typeface="+mn-ea"/>
                <a:sym typeface="+mn-lt"/>
              </a:rPr>
              <a:t>重点项目工作情况</a:t>
            </a:r>
            <a:r>
              <a:rPr lang="zh-CN" altLang="en-US" sz="2800" b="1" kern="0" dirty="0" smtClean="0">
                <a:latin typeface="+mj-ea"/>
                <a:ea typeface="+mj-ea"/>
                <a:cs typeface="+mn-ea"/>
                <a:sym typeface="+mn-lt"/>
              </a:rPr>
              <a:t>：</a:t>
            </a:r>
            <a:r>
              <a:rPr lang="zh-CN" altLang="en-US" sz="2800" b="1" kern="0" dirty="0">
                <a:latin typeface="+mj-ea"/>
                <a:ea typeface="+mj-ea"/>
                <a:cs typeface="+mn-ea"/>
              </a:rPr>
              <a:t>华润化学材料智慧物流</a:t>
            </a:r>
            <a:r>
              <a:rPr lang="zh-CN" altLang="en-US" sz="2800" b="1" kern="0" dirty="0" smtClean="0">
                <a:latin typeface="+mj-ea"/>
                <a:ea typeface="+mj-ea"/>
                <a:cs typeface="+mn-ea"/>
              </a:rPr>
              <a:t>项目</a:t>
            </a:r>
            <a:r>
              <a:rPr lang="zh-CN" altLang="en-US" sz="2800" b="1" dirty="0" smtClean="0">
                <a:latin typeface="+mj-ea"/>
                <a:ea typeface="+mj-ea"/>
                <a:cs typeface="+mn-ea"/>
                <a:sym typeface="+mn-lt"/>
              </a:rPr>
              <a:t>（</a:t>
            </a:r>
            <a:r>
              <a:rPr lang="en-US" altLang="zh-CN" sz="2800" b="1" dirty="0" smtClean="0">
                <a:latin typeface="+mj-ea"/>
                <a:ea typeface="+mj-ea"/>
                <a:cs typeface="+mn-ea"/>
                <a:sym typeface="+mn-lt"/>
              </a:rPr>
              <a:t>8/8</a:t>
            </a:r>
            <a:r>
              <a:rPr lang="zh-CN" altLang="en-US" sz="2800" b="1" dirty="0" smtClean="0">
                <a:latin typeface="+mj-ea"/>
                <a:ea typeface="+mj-ea"/>
                <a:cs typeface="+mn-ea"/>
                <a:sym typeface="+mn-lt"/>
              </a:rPr>
              <a:t>）</a:t>
            </a:r>
            <a:endParaRPr lang="zh-CN" altLang="en-US" sz="2800" b="1" dirty="0">
              <a:latin typeface="+mj-ea"/>
              <a:ea typeface="+mj-ea"/>
              <a:cs typeface="+mn-ea"/>
              <a:sym typeface="+mn-lt"/>
            </a:endParaRPr>
          </a:p>
        </p:txBody>
      </p:sp>
      <p:graphicFrame>
        <p:nvGraphicFramePr>
          <p:cNvPr id="17" name="表格 16"/>
          <p:cNvGraphicFramePr>
            <a:graphicFrameLocks noGrp="1"/>
          </p:cNvGraphicFramePr>
          <p:nvPr>
            <p:extLst/>
          </p:nvPr>
        </p:nvGraphicFramePr>
        <p:xfrm>
          <a:off x="586254" y="2006343"/>
          <a:ext cx="6430729" cy="4014145"/>
        </p:xfrm>
        <a:graphic>
          <a:graphicData uri="http://schemas.openxmlformats.org/drawingml/2006/table">
            <a:tbl>
              <a:tblPr firstRow="1" bandRow="1"/>
              <a:tblGrid>
                <a:gridCol w="575878">
                  <a:extLst>
                    <a:ext uri="{9D8B030D-6E8A-4147-A177-3AD203B41FA5}">
                      <a16:colId xmlns:a16="http://schemas.microsoft.com/office/drawing/2014/main" val="20000"/>
                    </a:ext>
                  </a:extLst>
                </a:gridCol>
                <a:gridCol w="915305">
                  <a:extLst>
                    <a:ext uri="{9D8B030D-6E8A-4147-A177-3AD203B41FA5}">
                      <a16:colId xmlns:a16="http://schemas.microsoft.com/office/drawing/2014/main" val="20001"/>
                    </a:ext>
                  </a:extLst>
                </a:gridCol>
                <a:gridCol w="4939546">
                  <a:extLst>
                    <a:ext uri="{9D8B030D-6E8A-4147-A177-3AD203B41FA5}">
                      <a16:colId xmlns:a16="http://schemas.microsoft.com/office/drawing/2014/main" val="20002"/>
                    </a:ext>
                  </a:extLst>
                </a:gridCol>
              </a:tblGrid>
              <a:tr h="590876">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algn="ctr"/>
                      <a:r>
                        <a:rPr lang="zh-CN" altLang="en-US" sz="1500" b="1" dirty="0">
                          <a:latin typeface="+mn-lt"/>
                          <a:ea typeface="+mn-ea"/>
                          <a:cs typeface="+mn-ea"/>
                          <a:sym typeface="+mn-lt"/>
                        </a:rPr>
                        <a:t>序号</a:t>
                      </a:r>
                    </a:p>
                  </a:txBody>
                  <a:tcPr marL="93275" marR="93275" marT="46638" marB="46638" anchor="ctr">
                    <a:lnL w="19050" cap="flat" cmpd="sng" algn="ctr">
                      <a:solidFill>
                        <a:sysClr val="windowText" lastClr="000000"/>
                      </a:solidFill>
                      <a:prstDash val="solid"/>
                      <a:round/>
                      <a:headEnd type="none" w="med" len="med"/>
                      <a:tailEnd type="none" w="med" len="med"/>
                    </a:lnL>
                    <a:lnR w="12700" cmpd="sng">
                      <a:solidFill>
                        <a:prstClr val="black"/>
                      </a:solidFill>
                      <a:prstDash val="soli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0" algn="ctr" defTabSz="912495" rtl="0" eaLnBrk="1" latinLnBrk="0" hangingPunct="1"/>
                      <a:r>
                        <a:rPr lang="zh-CN" altLang="en-US" sz="1500" b="1" kern="1200" dirty="0" smtClean="0">
                          <a:solidFill>
                            <a:schemeClr val="tx1"/>
                          </a:solidFill>
                          <a:latin typeface="+mn-lt"/>
                          <a:ea typeface="+mn-ea"/>
                          <a:cs typeface="+mn-ea"/>
                          <a:sym typeface="+mn-lt"/>
                        </a:rPr>
                        <a:t>重点</a:t>
                      </a:r>
                      <a:endParaRPr lang="en-US" altLang="zh-CN" sz="1500" b="1" kern="1200" dirty="0" smtClean="0">
                        <a:solidFill>
                          <a:schemeClr val="tx1"/>
                        </a:solidFill>
                        <a:latin typeface="+mn-lt"/>
                        <a:ea typeface="+mn-ea"/>
                        <a:cs typeface="+mn-ea"/>
                        <a:sym typeface="+mn-lt"/>
                      </a:endParaRPr>
                    </a:p>
                    <a:p>
                      <a:pPr marL="0" algn="ctr" defTabSz="912495" rtl="0" eaLnBrk="1" latinLnBrk="0" hangingPunct="1"/>
                      <a:r>
                        <a:rPr lang="zh-CN" altLang="en-US" sz="1500" b="1" kern="1200" dirty="0" smtClean="0">
                          <a:solidFill>
                            <a:schemeClr val="tx1"/>
                          </a:solidFill>
                          <a:latin typeface="+mn-lt"/>
                          <a:ea typeface="+mn-ea"/>
                          <a:cs typeface="+mn-ea"/>
                          <a:sym typeface="+mn-lt"/>
                        </a:rPr>
                        <a:t>工作</a:t>
                      </a:r>
                      <a:endParaRPr lang="zh-CN" altLang="en-US" sz="1500" b="1" kern="1200" dirty="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2700" cmpd="sng">
                      <a:solidFill>
                        <a:prstClr val="black"/>
                      </a:solidFill>
                      <a:prstDash val="soli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0" algn="ctr" defTabSz="912495" rtl="0" eaLnBrk="1" latinLnBrk="0" hangingPunct="1"/>
                      <a:r>
                        <a:rPr lang="zh-CN" altLang="en-US" sz="1500" b="1" kern="1200" dirty="0" smtClean="0">
                          <a:solidFill>
                            <a:schemeClr val="tx1"/>
                          </a:solidFill>
                          <a:latin typeface="+mn-lt"/>
                          <a:ea typeface="+mn-ea"/>
                          <a:cs typeface="+mn-ea"/>
                          <a:sym typeface="+mn-lt"/>
                        </a:rPr>
                        <a:t>具体内容</a:t>
                      </a:r>
                      <a:endParaRPr lang="zh-CN" altLang="en-US" sz="1500" b="1" kern="1200" dirty="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0"/>
                  </a:ext>
                </a:extLst>
              </a:tr>
              <a:tr h="568656">
                <a:tc>
                  <a:txBody>
                    <a:bodyPr/>
                    <a:lstStyle/>
                    <a:p>
                      <a:pPr algn="ctr"/>
                      <a:r>
                        <a:rPr lang="en-US" altLang="zh-CN" sz="1400" b="1" dirty="0" smtClean="0">
                          <a:latin typeface="+mn-lt"/>
                          <a:ea typeface="+mn-ea"/>
                          <a:cs typeface="+mn-ea"/>
                          <a:sym typeface="+mn-lt"/>
                        </a:rPr>
                        <a:t>1</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400" kern="1200" dirty="0" smtClean="0">
                          <a:solidFill>
                            <a:prstClr val="black"/>
                          </a:solidFill>
                          <a:latin typeface="+mn-lt"/>
                          <a:ea typeface="+mn-ea"/>
                          <a:cs typeface="+mn-ea"/>
                          <a:sym typeface="+mn-lt"/>
                        </a:rPr>
                        <a:t>年度目标</a:t>
                      </a:r>
                      <a:endParaRPr lang="zh-CN" altLang="en-US" sz="1400" kern="1200" dirty="0">
                        <a:solidFill>
                          <a:prstClr val="black"/>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b="0" kern="1200" dirty="0" smtClean="0">
                          <a:solidFill>
                            <a:schemeClr val="tx1"/>
                          </a:solidFill>
                          <a:latin typeface="+mn-lt"/>
                          <a:ea typeface="+mn-ea"/>
                          <a:cs typeface="+mn-ea"/>
                          <a:sym typeface="+mn-lt"/>
                        </a:rPr>
                        <a:t>完成项目试点上线</a:t>
                      </a:r>
                      <a:endParaRPr lang="en-US" altLang="zh-CN" sz="1400" kern="1200" dirty="0" smtClean="0">
                        <a:solidFill>
                          <a:schemeClr val="tx1"/>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8240691"/>
                  </a:ext>
                </a:extLst>
              </a:tr>
              <a:tr h="1746333">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algn="ctr"/>
                      <a:r>
                        <a:rPr lang="en-US" altLang="zh-CN" sz="1400" b="1" dirty="0" smtClean="0">
                          <a:latin typeface="+mn-lt"/>
                          <a:ea typeface="+mn-ea"/>
                          <a:cs typeface="+mn-ea"/>
                          <a:sym typeface="+mn-lt"/>
                        </a:rPr>
                        <a:t>2</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r>
                        <a:rPr lang="zh-CN" altLang="en-US" sz="1400" kern="1200" dirty="0" smtClean="0">
                          <a:solidFill>
                            <a:prstClr val="black"/>
                          </a:solidFill>
                          <a:latin typeface="+mn-lt"/>
                          <a:ea typeface="+mn-ea"/>
                          <a:cs typeface="+mn-ea"/>
                          <a:sym typeface="+mn-lt"/>
                        </a:rPr>
                        <a:t>目前工作进展</a:t>
                      </a:r>
                      <a:endParaRPr lang="zh-CN" altLang="en-US" sz="1400" kern="1200" dirty="0">
                        <a:solidFill>
                          <a:prstClr val="black"/>
                        </a:solidFill>
                        <a:latin typeface="+mn-lt"/>
                        <a:ea typeface="+mn-ea"/>
                        <a:cs typeface="+mn-ea"/>
                        <a:sym typeface="+mn-lt"/>
                      </a:endParaRPr>
                    </a:p>
                  </a:txBody>
                  <a:tcPr marL="93275" marR="93275" marT="46638" marB="46638"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Times New Roman" panose="02020603050405020304"/>
                          <a:ea typeface="微软雅黑" panose="020B0503020204020204" charset="-122"/>
                        </a:defRPr>
                      </a:lvl1pPr>
                      <a:lvl2pPr marL="457200" algn="l" defTabSz="913765" rtl="0" eaLnBrk="1" latinLnBrk="0" hangingPunct="1">
                        <a:defRPr sz="1800" kern="1200">
                          <a:solidFill>
                            <a:schemeClr val="tx1"/>
                          </a:solidFill>
                          <a:latin typeface="Times New Roman" panose="02020603050405020304"/>
                          <a:ea typeface="微软雅黑" panose="020B0503020204020204" charset="-122"/>
                        </a:defRPr>
                      </a:lvl2pPr>
                      <a:lvl3pPr marL="913765" algn="l" defTabSz="913765" rtl="0" eaLnBrk="1" latinLnBrk="0" hangingPunct="1">
                        <a:defRPr sz="1800" kern="1200">
                          <a:solidFill>
                            <a:schemeClr val="tx1"/>
                          </a:solidFill>
                          <a:latin typeface="Times New Roman" panose="02020603050405020304"/>
                          <a:ea typeface="微软雅黑" panose="020B0503020204020204" charset="-122"/>
                        </a:defRPr>
                      </a:lvl3pPr>
                      <a:lvl4pPr marL="1370965" algn="l" defTabSz="913765" rtl="0" eaLnBrk="1" latinLnBrk="0" hangingPunct="1">
                        <a:defRPr sz="1800" kern="1200">
                          <a:solidFill>
                            <a:schemeClr val="tx1"/>
                          </a:solidFill>
                          <a:latin typeface="Times New Roman" panose="02020603050405020304"/>
                          <a:ea typeface="微软雅黑" panose="020B0503020204020204" charset="-122"/>
                        </a:defRPr>
                      </a:lvl4pPr>
                      <a:lvl5pPr marL="1828165" algn="l" defTabSz="913765" rtl="0" eaLnBrk="1" latinLnBrk="0" hangingPunct="1">
                        <a:defRPr sz="1800" kern="1200">
                          <a:solidFill>
                            <a:schemeClr val="tx1"/>
                          </a:solidFill>
                          <a:latin typeface="Times New Roman" panose="02020603050405020304"/>
                          <a:ea typeface="微软雅黑" panose="020B0503020204020204" charset="-122"/>
                        </a:defRPr>
                      </a:lvl5pPr>
                      <a:lvl6pPr marL="2285365" algn="l" defTabSz="913765" rtl="0" eaLnBrk="1" latinLnBrk="0" hangingPunct="1">
                        <a:defRPr sz="1800" kern="1200">
                          <a:solidFill>
                            <a:schemeClr val="tx1"/>
                          </a:solidFill>
                          <a:latin typeface="Times New Roman" panose="02020603050405020304"/>
                          <a:ea typeface="微软雅黑" panose="020B0503020204020204" charset="-122"/>
                        </a:defRPr>
                      </a:lvl6pPr>
                      <a:lvl7pPr marL="2741930" algn="l" defTabSz="913765" rtl="0" eaLnBrk="1" latinLnBrk="0" hangingPunct="1">
                        <a:defRPr sz="1800" kern="1200">
                          <a:solidFill>
                            <a:schemeClr val="tx1"/>
                          </a:solidFill>
                          <a:latin typeface="Times New Roman" panose="02020603050405020304"/>
                          <a:ea typeface="微软雅黑" panose="020B0503020204020204" charset="-122"/>
                        </a:defRPr>
                      </a:lvl7pPr>
                      <a:lvl8pPr marL="3199130" algn="l" defTabSz="913765" rtl="0" eaLnBrk="1" latinLnBrk="0" hangingPunct="1">
                        <a:defRPr sz="1800" kern="1200">
                          <a:solidFill>
                            <a:schemeClr val="tx1"/>
                          </a:solidFill>
                          <a:latin typeface="Times New Roman" panose="02020603050405020304"/>
                          <a:ea typeface="微软雅黑" panose="020B0503020204020204" charset="-122"/>
                        </a:defRPr>
                      </a:lvl8pPr>
                      <a:lvl9pPr marL="3656330" algn="l" defTabSz="913765" rtl="0" eaLnBrk="1" latinLnBrk="0" hangingPunct="1">
                        <a:defRPr sz="1800" kern="1200">
                          <a:solidFill>
                            <a:schemeClr val="tx1"/>
                          </a:solidFill>
                          <a:latin typeface="Times New Roman" panose="02020603050405020304"/>
                          <a:ea typeface="微软雅黑" panose="020B0503020204020204" charset="-122"/>
                        </a:defRPr>
                      </a:lvl9p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schemeClr val="tx1"/>
                          </a:solidFill>
                          <a:latin typeface="+mn-lt"/>
                          <a:ea typeface="+mn-ea"/>
                          <a:cs typeface="+mn-ea"/>
                          <a:sym typeface="+mn-lt"/>
                        </a:rPr>
                        <a:t>当前阶段</a:t>
                      </a:r>
                      <a:r>
                        <a:rPr lang="en-US" altLang="zh-CN" sz="1400" kern="1200" dirty="0" smtClean="0">
                          <a:solidFill>
                            <a:schemeClr val="tx1"/>
                          </a:solidFill>
                          <a:latin typeface="+mn-lt"/>
                          <a:ea typeface="+mn-ea"/>
                          <a:cs typeface="+mn-ea"/>
                          <a:sym typeface="+mn-lt"/>
                        </a:rPr>
                        <a:t>:</a:t>
                      </a:r>
                      <a:r>
                        <a:rPr lang="zh-CN" altLang="en-US" sz="1400" kern="1200" dirty="0" smtClean="0">
                          <a:solidFill>
                            <a:schemeClr val="tx1"/>
                          </a:solidFill>
                          <a:latin typeface="+mn-lt"/>
                          <a:ea typeface="+mn-ea"/>
                          <a:cs typeface="+mn-ea"/>
                          <a:sym typeface="+mn-lt"/>
                        </a:rPr>
                        <a:t>需求调研阶段，完成项目进度</a:t>
                      </a:r>
                      <a:r>
                        <a:rPr lang="en-US" altLang="zh-CN" sz="1400" kern="1200" dirty="0" smtClean="0">
                          <a:solidFill>
                            <a:schemeClr val="tx1"/>
                          </a:solidFill>
                          <a:latin typeface="+mn-lt"/>
                          <a:ea typeface="+mn-ea"/>
                          <a:cs typeface="+mn-ea"/>
                          <a:sym typeface="+mn-lt"/>
                        </a:rPr>
                        <a:t>10%</a:t>
                      </a:r>
                    </a:p>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schemeClr val="tx1"/>
                          </a:solidFill>
                          <a:latin typeface="+mn-lt"/>
                          <a:ea typeface="+mn-ea"/>
                          <a:cs typeface="+mn-ea"/>
                          <a:sym typeface="+mn-lt"/>
                        </a:rPr>
                        <a:t>完成业务流程调研</a:t>
                      </a:r>
                      <a:endParaRPr lang="en-US" altLang="zh-CN" sz="1400" kern="1200" dirty="0" smtClean="0">
                        <a:solidFill>
                          <a:schemeClr val="tx1"/>
                        </a:solidFill>
                        <a:latin typeface="+mn-lt"/>
                        <a:ea typeface="+mn-ea"/>
                        <a:cs typeface="+mn-ea"/>
                        <a:sym typeface="+mn-lt"/>
                      </a:endParaRPr>
                    </a:p>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kern="1200" dirty="0" smtClean="0">
                          <a:solidFill>
                            <a:schemeClr val="tx1"/>
                          </a:solidFill>
                          <a:latin typeface="+mn-lt"/>
                          <a:ea typeface="+mn-ea"/>
                          <a:cs typeface="+mn-ea"/>
                          <a:sym typeface="+mn-lt"/>
                        </a:rPr>
                        <a:t>完成用户访谈</a:t>
                      </a:r>
                      <a:endParaRPr lang="en-US" altLang="zh-CN" sz="1400" kern="1200" dirty="0" smtClean="0">
                        <a:solidFill>
                          <a:schemeClr val="tx1"/>
                        </a:solidFill>
                        <a:latin typeface="+mn-lt"/>
                        <a:ea typeface="+mn-ea"/>
                        <a:cs typeface="+mn-ea"/>
                        <a:sym typeface="+mn-lt"/>
                      </a:endParaRPr>
                    </a:p>
                  </a:txBody>
                  <a:tcPr marL="93275" marR="93275" marT="46638" marB="46638" anchor="ctr">
                    <a:lnL w="12700" cmpd="sng">
                      <a:solidFill>
                        <a:prstClr val="black"/>
                      </a:solidFill>
                      <a:prstDash val="solid"/>
                    </a:lnL>
                    <a:lnR w="19050" cap="flat" cmpd="sng" algn="ctr">
                      <a:solidFill>
                        <a:sysClr val="windowText" lastClr="000000"/>
                      </a:solidFill>
                      <a:prstDash val="solid"/>
                      <a:round/>
                      <a:headEnd type="none" w="med" len="med"/>
                      <a:tailEnd type="none" w="med" len="me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8656">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pPr algn="ctr"/>
                      <a:r>
                        <a:rPr lang="en-US" altLang="zh-CN" sz="1400" b="1" dirty="0" smtClean="0">
                          <a:latin typeface="+mn-lt"/>
                          <a:ea typeface="+mn-ea"/>
                          <a:cs typeface="+mn-ea"/>
                          <a:sym typeface="+mn-lt"/>
                        </a:rPr>
                        <a:t>3</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r>
                        <a:rPr lang="zh-CN" altLang="en-US" sz="1400" kern="1200" dirty="0" smtClean="0">
                          <a:solidFill>
                            <a:prstClr val="black"/>
                          </a:solidFill>
                          <a:latin typeface="+mn-lt"/>
                          <a:ea typeface="+mn-ea"/>
                          <a:cs typeface="+mn-ea"/>
                          <a:sym typeface="+mn-lt"/>
                        </a:rPr>
                        <a:t>下一步工作安排</a:t>
                      </a:r>
                      <a:endParaRPr lang="zh-CN" altLang="en-US" sz="1400" kern="1200" dirty="0">
                        <a:solidFill>
                          <a:prstClr val="black"/>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165" rtl="0" eaLnBrk="1" latinLnBrk="0" hangingPunct="1">
                        <a:defRPr sz="1400" kern="1200">
                          <a:solidFill>
                            <a:schemeClr val="tx1"/>
                          </a:solidFill>
                          <a:latin typeface="Verdana" panose="020B0604030504040204"/>
                        </a:defRPr>
                      </a:lvl1pPr>
                      <a:lvl2pPr marL="342900" algn="l" defTabSz="685165" rtl="0" eaLnBrk="1" latinLnBrk="0" hangingPunct="1">
                        <a:defRPr sz="1400" kern="1200">
                          <a:solidFill>
                            <a:schemeClr val="tx1"/>
                          </a:solidFill>
                          <a:latin typeface="Verdana" panose="020B0604030504040204"/>
                        </a:defRPr>
                      </a:lvl2pPr>
                      <a:lvl3pPr marL="685165" algn="l" defTabSz="685165" rtl="0" eaLnBrk="1" latinLnBrk="0" hangingPunct="1">
                        <a:defRPr sz="1400" kern="1200">
                          <a:solidFill>
                            <a:schemeClr val="tx1"/>
                          </a:solidFill>
                          <a:latin typeface="Verdana" panose="020B0604030504040204"/>
                        </a:defRPr>
                      </a:lvl3pPr>
                      <a:lvl4pPr marL="1028065" algn="l" defTabSz="685165" rtl="0" eaLnBrk="1" latinLnBrk="0" hangingPunct="1">
                        <a:defRPr sz="1400" kern="1200">
                          <a:solidFill>
                            <a:schemeClr val="tx1"/>
                          </a:solidFill>
                          <a:latin typeface="Verdana" panose="020B0604030504040204"/>
                        </a:defRPr>
                      </a:lvl4pPr>
                      <a:lvl5pPr marL="1370965" algn="l" defTabSz="685165" rtl="0" eaLnBrk="1" latinLnBrk="0" hangingPunct="1">
                        <a:defRPr sz="1400" kern="1200">
                          <a:solidFill>
                            <a:schemeClr val="tx1"/>
                          </a:solidFill>
                          <a:latin typeface="Verdana" panose="020B0604030504040204"/>
                        </a:defRPr>
                      </a:lvl5pPr>
                      <a:lvl6pPr marL="1713865" algn="l" defTabSz="685165" rtl="0" eaLnBrk="1" latinLnBrk="0" hangingPunct="1">
                        <a:defRPr sz="1400" kern="1200">
                          <a:solidFill>
                            <a:schemeClr val="tx1"/>
                          </a:solidFill>
                          <a:latin typeface="Verdana" panose="020B0604030504040204"/>
                        </a:defRPr>
                      </a:lvl6pPr>
                      <a:lvl7pPr marL="2056765" algn="l" defTabSz="685165" rtl="0" eaLnBrk="1" latinLnBrk="0" hangingPunct="1">
                        <a:defRPr sz="1400" kern="1200">
                          <a:solidFill>
                            <a:schemeClr val="tx1"/>
                          </a:solidFill>
                          <a:latin typeface="Verdana" panose="020B0604030504040204"/>
                        </a:defRPr>
                      </a:lvl7pPr>
                      <a:lvl8pPr marL="2399665" algn="l" defTabSz="685165" rtl="0" eaLnBrk="1" latinLnBrk="0" hangingPunct="1">
                        <a:defRPr sz="1400" kern="1200">
                          <a:solidFill>
                            <a:schemeClr val="tx1"/>
                          </a:solidFill>
                          <a:latin typeface="Verdana" panose="020B0604030504040204"/>
                        </a:defRPr>
                      </a:lvl8pPr>
                      <a:lvl9pPr marL="2742565" algn="l" defTabSz="685165" rtl="0" eaLnBrk="1" latinLnBrk="0" hangingPunct="1">
                        <a:defRPr sz="1400" kern="1200">
                          <a:solidFill>
                            <a:schemeClr val="tx1"/>
                          </a:solidFill>
                          <a:latin typeface="Verdana" panose="020B0604030504040204"/>
                        </a:defRPr>
                      </a:lvl9pPr>
                    </a:lstStyle>
                    <a:p>
                      <a:pPr marL="285750" indent="-285750">
                        <a:buFont typeface="Arial" panose="020B0604020202020204" pitchFamily="34" charset="0"/>
                        <a:buChar char="•"/>
                        <a:defRPr/>
                      </a:pPr>
                      <a:r>
                        <a:rPr lang="zh-CN" altLang="en-US" sz="1400" dirty="0" smtClean="0">
                          <a:latin typeface="+mn-ea"/>
                          <a:cs typeface="+mn-ea"/>
                          <a:sym typeface="+mn-lt"/>
                        </a:rPr>
                        <a:t>编写需求调研报告并组织需求评审</a:t>
                      </a:r>
                      <a:endParaRPr lang="en-US" altLang="zh-CN" sz="1400" b="1" dirty="0">
                        <a:latin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39624">
                <a:tc>
                  <a:txBody>
                    <a:bodyPr/>
                    <a:lstStyle/>
                    <a:p>
                      <a:pPr algn="ctr"/>
                      <a:r>
                        <a:rPr lang="en-US" altLang="zh-CN" sz="1400" b="1" dirty="0" smtClean="0">
                          <a:latin typeface="+mn-lt"/>
                          <a:ea typeface="+mn-ea"/>
                          <a:cs typeface="+mn-ea"/>
                          <a:sym typeface="+mn-lt"/>
                        </a:rPr>
                        <a:t>4</a:t>
                      </a:r>
                      <a:endParaRPr lang="zh-CN" altLang="en-US" sz="1400" b="1" dirty="0">
                        <a:latin typeface="+mn-lt"/>
                        <a:ea typeface="+mn-ea"/>
                        <a:cs typeface="+mn-ea"/>
                        <a:sym typeface="+mn-lt"/>
                      </a:endParaRPr>
                    </a:p>
                  </a:txBody>
                  <a:tcPr marL="93275" marR="93275" marT="46638" marB="46638"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tc>
                  <a:txBody>
                    <a:bodyPr/>
                    <a:lstStyle/>
                    <a:p>
                      <a:r>
                        <a:rPr lang="zh-CN" altLang="en-US" sz="1400" b="0" kern="1200" dirty="0" smtClean="0">
                          <a:solidFill>
                            <a:schemeClr val="tx1"/>
                          </a:solidFill>
                          <a:latin typeface="+mn-lt"/>
                          <a:ea typeface="+mn-ea"/>
                          <a:cs typeface="+mn-ea"/>
                          <a:sym typeface="+mn-lt"/>
                        </a:rPr>
                        <a:t>资源投入</a:t>
                      </a:r>
                      <a:endParaRPr lang="zh-CN" altLang="en-US" sz="1400" b="0" kern="1200" dirty="0">
                        <a:solidFill>
                          <a:schemeClr val="tx1"/>
                        </a:solidFill>
                        <a:latin typeface="+mn-lt"/>
                        <a:ea typeface="+mn-ea"/>
                        <a:cs typeface="+mn-ea"/>
                        <a:sym typeface="+mn-lt"/>
                      </a:endParaRPr>
                    </a:p>
                  </a:txBody>
                  <a:tcPr marL="93275" marR="93275" marT="46638" marB="46638"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tc>
                  <a:txBody>
                    <a:bodyPr/>
                    <a:lstStyle/>
                    <a:p>
                      <a:pPr marL="171450" marR="0" indent="-171450" algn="l" defTabSz="91249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b="0" kern="1200" dirty="0" smtClean="0">
                          <a:solidFill>
                            <a:schemeClr val="tx1"/>
                          </a:solidFill>
                          <a:latin typeface="+mn-lt"/>
                          <a:ea typeface="+mn-ea"/>
                          <a:cs typeface="+mn-ea"/>
                          <a:sym typeface="+mn-lt"/>
                        </a:rPr>
                        <a:t>项目经理：付华、陈其达，共</a:t>
                      </a:r>
                      <a:r>
                        <a:rPr lang="en-US" altLang="zh-CN" sz="1400" b="0" kern="1200" dirty="0" smtClean="0">
                          <a:solidFill>
                            <a:schemeClr val="tx1"/>
                          </a:solidFill>
                          <a:latin typeface="+mn-lt"/>
                          <a:ea typeface="+mn-ea"/>
                          <a:cs typeface="+mn-ea"/>
                          <a:sym typeface="+mn-lt"/>
                        </a:rPr>
                        <a:t>20</a:t>
                      </a:r>
                      <a:r>
                        <a:rPr lang="zh-CN" altLang="en-US" sz="1400" b="0" kern="1200" dirty="0" smtClean="0">
                          <a:solidFill>
                            <a:schemeClr val="tx1"/>
                          </a:solidFill>
                          <a:latin typeface="+mn-lt"/>
                          <a:ea typeface="+mn-ea"/>
                          <a:cs typeface="+mn-ea"/>
                          <a:sym typeface="+mn-lt"/>
                        </a:rPr>
                        <a:t>人天</a:t>
                      </a:r>
                    </a:p>
                  </a:txBody>
                  <a:tcPr marL="93275" marR="93275" marT="46638" marB="46638" anchor="ctr">
                    <a:lnL w="12700" cap="flat" cmpd="sng" algn="ctr">
                      <a:solidFill>
                        <a:prstClr val="black"/>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68711164"/>
                  </a:ext>
                </a:extLst>
              </a:tr>
            </a:tbl>
          </a:graphicData>
        </a:graphic>
      </p:graphicFrame>
      <p:sp>
        <p:nvSpPr>
          <p:cNvPr id="18" name="内容占位符 3"/>
          <p:cNvSpPr txBox="1"/>
          <p:nvPr/>
        </p:nvSpPr>
        <p:spPr>
          <a:xfrm>
            <a:off x="7064660" y="2198303"/>
            <a:ext cx="5135367" cy="1233059"/>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buFont typeface="Wingdings" panose="05000000000000000000" pitchFamily="2" charset="2"/>
              <a:buChar char="u"/>
            </a:pPr>
            <a:r>
              <a:rPr lang="zh-CN" altLang="en-US" sz="1866" dirty="0">
                <a:solidFill>
                  <a:schemeClr val="tx1"/>
                </a:solidFill>
                <a:latin typeface="+mn-lt"/>
                <a:ea typeface="+mn-ea"/>
                <a:cs typeface="+mn-ea"/>
                <a:sym typeface="+mn-lt"/>
              </a:rPr>
              <a:t>风险及问题：</a:t>
            </a:r>
            <a:endParaRPr lang="en-US" altLang="zh-CN" sz="1866" dirty="0">
              <a:solidFill>
                <a:schemeClr val="tx1"/>
              </a:solidFill>
              <a:latin typeface="+mn-lt"/>
              <a:ea typeface="+mn-ea"/>
              <a:cs typeface="+mn-ea"/>
              <a:sym typeface="+mn-lt"/>
            </a:endParaRPr>
          </a:p>
          <a:p>
            <a:pPr lvl="1">
              <a:lnSpc>
                <a:spcPct val="100000"/>
              </a:lnSpc>
              <a:buFont typeface="Wingdings" panose="05000000000000000000" pitchFamily="2" charset="2"/>
              <a:buChar char="Ø"/>
            </a:pPr>
            <a:r>
              <a:rPr lang="zh-CN" altLang="en-US" sz="1400" dirty="0" smtClean="0">
                <a:latin typeface="+mn-lt"/>
                <a:ea typeface="+mn-ea"/>
                <a:cs typeface="+mn-ea"/>
                <a:sym typeface="+mn-lt"/>
              </a:rPr>
              <a:t>客户对项目范围理解不一致：化学材料的不同用户对项目目标及范围的理解和要求有差异，存在项目范围扩大的风险。</a:t>
            </a:r>
            <a:endParaRPr lang="en-US" altLang="zh-CN" sz="1400" dirty="0" smtClean="0">
              <a:latin typeface="+mn-lt"/>
              <a:ea typeface="+mn-ea"/>
              <a:cs typeface="+mn-ea"/>
              <a:sym typeface="+mn-lt"/>
            </a:endParaRPr>
          </a:p>
          <a:p>
            <a:pPr lvl="1">
              <a:lnSpc>
                <a:spcPct val="100000"/>
              </a:lnSpc>
              <a:buFont typeface="Wingdings" panose="05000000000000000000" pitchFamily="2" charset="2"/>
              <a:buChar char="Ø"/>
            </a:pPr>
            <a:r>
              <a:rPr lang="zh-CN" altLang="en-US" sz="1400" dirty="0" smtClean="0">
                <a:latin typeface="+mn-lt"/>
                <a:ea typeface="+mn-ea"/>
                <a:cs typeface="+mn-ea"/>
                <a:sym typeface="+mn-lt"/>
              </a:rPr>
              <a:t>项目商务采购流程滞后：项目需采购外部技术人天（含</a:t>
            </a:r>
            <a:r>
              <a:rPr lang="en-US" altLang="zh-CN" sz="1400" dirty="0" smtClean="0">
                <a:latin typeface="+mn-lt"/>
                <a:ea typeface="+mn-ea"/>
                <a:cs typeface="+mn-ea"/>
                <a:sym typeface="+mn-lt"/>
              </a:rPr>
              <a:t>ERP</a:t>
            </a:r>
            <a:r>
              <a:rPr lang="zh-CN" altLang="en-US" sz="1400" dirty="0" smtClean="0">
                <a:latin typeface="+mn-lt"/>
                <a:ea typeface="+mn-ea"/>
                <a:cs typeface="+mn-ea"/>
                <a:sym typeface="+mn-lt"/>
              </a:rPr>
              <a:t>接口开发）、硬件设备，项目实际已投入外部技术人天，目前商务流程进展缓慢。</a:t>
            </a:r>
            <a:endParaRPr lang="en-US" altLang="zh-CN" sz="1400" dirty="0">
              <a:latin typeface="+mn-lt"/>
              <a:ea typeface="+mn-ea"/>
              <a:cs typeface="+mn-ea"/>
              <a:sym typeface="+mn-lt"/>
            </a:endParaRPr>
          </a:p>
        </p:txBody>
      </p:sp>
      <p:sp>
        <p:nvSpPr>
          <p:cNvPr id="19" name="内容占位符 3"/>
          <p:cNvSpPr txBox="1"/>
          <p:nvPr/>
        </p:nvSpPr>
        <p:spPr>
          <a:xfrm>
            <a:off x="7064660" y="3998943"/>
            <a:ext cx="5086995" cy="1703496"/>
          </a:xfrm>
          <a:prstGeom prst="rect">
            <a:avLst/>
          </a:prstGeom>
        </p:spPr>
        <p:txBody>
          <a:bodyPr vert="horz" lIns="121822" tIns="60908" rIns="121822" bIns="60908" rtlCol="0">
            <a:noAutofit/>
          </a:bodyPr>
          <a:lstStyle>
            <a:lvl1pPr marL="269875" indent="-269875" algn="l" defTabSz="685165" rtl="0" eaLnBrk="1" latinLnBrk="0" hangingPunct="1">
              <a:lnSpc>
                <a:spcPct val="90000"/>
              </a:lnSpc>
              <a:spcBef>
                <a:spcPts val="75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584200" indent="-241300" algn="l" defTabSz="685165" rtl="0" eaLnBrk="1" latinLnBrk="0" hangingPunct="1">
              <a:lnSpc>
                <a:spcPct val="90000"/>
              </a:lnSpc>
              <a:spcBef>
                <a:spcPts val="375"/>
              </a:spcBef>
              <a:buClr>
                <a:srgbClr val="FF9900"/>
              </a:buClr>
              <a:buFont typeface="Wingdings" panose="05000000000000000000" pitchFamily="2" charset="2"/>
              <a:buChar char="ü"/>
              <a:defRPr lang="zh-CN" altLang="en-US" sz="1600" kern="1200" dirty="0">
                <a:solidFill>
                  <a:schemeClr val="tx1"/>
                </a:solidFill>
                <a:latin typeface="华文楷体" panose="02010600040101010101" pitchFamily="2" charset="-122"/>
                <a:ea typeface="华文楷体" panose="02010600040101010101" pitchFamily="2" charset="-122"/>
                <a:cs typeface="+mn-cs"/>
              </a:defRPr>
            </a:lvl2pPr>
            <a:lvl3pPr marL="856615" indent="-171450" algn="l" defTabSz="685165" rtl="0" eaLnBrk="1" latinLnBrk="0" hangingPunct="1">
              <a:lnSpc>
                <a:spcPct val="90000"/>
              </a:lnSpc>
              <a:spcBef>
                <a:spcPts val="375"/>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buFont typeface="Wingdings" panose="05000000000000000000" pitchFamily="2" charset="2"/>
              <a:buChar char="u"/>
            </a:pPr>
            <a:r>
              <a:rPr lang="zh-CN" altLang="en-US" sz="1866" dirty="0">
                <a:solidFill>
                  <a:schemeClr val="tx1"/>
                </a:solidFill>
                <a:latin typeface="+mn-lt"/>
                <a:ea typeface="+mn-ea"/>
                <a:cs typeface="+mn-ea"/>
                <a:sym typeface="+mn-lt"/>
              </a:rPr>
              <a:t>应对措施：</a:t>
            </a:r>
            <a:endParaRPr lang="en-US" altLang="zh-CN" sz="1866" dirty="0">
              <a:solidFill>
                <a:schemeClr val="tx1"/>
              </a:solidFill>
              <a:latin typeface="+mn-lt"/>
              <a:ea typeface="+mn-ea"/>
              <a:cs typeface="+mn-ea"/>
              <a:sym typeface="+mn-lt"/>
            </a:endParaRPr>
          </a:p>
          <a:p>
            <a:pPr lvl="1">
              <a:lnSpc>
                <a:spcPct val="100000"/>
              </a:lnSpc>
              <a:buFont typeface="Wingdings" panose="05000000000000000000" pitchFamily="2" charset="2"/>
              <a:buChar char="Ø"/>
            </a:pPr>
            <a:r>
              <a:rPr lang="zh-CN" altLang="en-US" sz="1400" dirty="0" smtClean="0">
                <a:solidFill>
                  <a:schemeClr val="dk1"/>
                </a:solidFill>
                <a:latin typeface="+mn-lt"/>
                <a:ea typeface="+mn-ea"/>
                <a:cs typeface="+mn-ea"/>
                <a:sym typeface="+mn-lt"/>
              </a:rPr>
              <a:t>加强与客户的沟通，建议项目范围以</a:t>
            </a:r>
            <a:r>
              <a:rPr lang="en-US" altLang="zh-CN" sz="1400" dirty="0" smtClean="0">
                <a:solidFill>
                  <a:schemeClr val="dk1"/>
                </a:solidFill>
                <a:latin typeface="+mn-lt"/>
                <a:ea typeface="+mn-ea"/>
                <a:cs typeface="+mn-ea"/>
                <a:sym typeface="+mn-lt"/>
              </a:rPr>
              <a:t>SOW</a:t>
            </a:r>
            <a:r>
              <a:rPr lang="zh-CN" altLang="en-US" sz="1400" dirty="0" smtClean="0">
                <a:solidFill>
                  <a:schemeClr val="dk1"/>
                </a:solidFill>
                <a:latin typeface="+mn-lt"/>
                <a:ea typeface="+mn-ea"/>
                <a:cs typeface="+mn-ea"/>
                <a:sym typeface="+mn-lt"/>
              </a:rPr>
              <a:t>的内容为准；尽快组织需求评审，明确项目范围的详细需求内容</a:t>
            </a:r>
            <a:endParaRPr lang="en-US" altLang="zh-CN" sz="1400" dirty="0" smtClean="0">
              <a:solidFill>
                <a:schemeClr val="dk1"/>
              </a:solidFill>
              <a:latin typeface="+mn-lt"/>
              <a:ea typeface="+mn-ea"/>
              <a:cs typeface="+mn-ea"/>
              <a:sym typeface="+mn-lt"/>
            </a:endParaRPr>
          </a:p>
          <a:p>
            <a:pPr lvl="1">
              <a:lnSpc>
                <a:spcPct val="100000"/>
              </a:lnSpc>
              <a:buFont typeface="Wingdings" panose="05000000000000000000" pitchFamily="2" charset="2"/>
              <a:buChar char="Ø"/>
            </a:pPr>
            <a:r>
              <a:rPr lang="zh-CN" altLang="en-US" sz="1400" dirty="0" smtClean="0">
                <a:solidFill>
                  <a:schemeClr val="dk1"/>
                </a:solidFill>
                <a:latin typeface="+mn-lt"/>
                <a:ea typeface="+mn-ea"/>
                <a:cs typeface="+mn-ea"/>
                <a:sym typeface="+mn-lt"/>
              </a:rPr>
              <a:t>加快推进商务招采流程，推进项目上智数部的需求</a:t>
            </a:r>
            <a:r>
              <a:rPr lang="zh-CN" altLang="en-US" sz="1400" smtClean="0">
                <a:solidFill>
                  <a:schemeClr val="dk1"/>
                </a:solidFill>
                <a:latin typeface="+mn-lt"/>
                <a:ea typeface="+mn-ea"/>
                <a:cs typeface="+mn-ea"/>
                <a:sym typeface="+mn-lt"/>
              </a:rPr>
              <a:t>评审会</a:t>
            </a:r>
            <a:endParaRPr lang="en-US" altLang="zh-CN" sz="1400" dirty="0">
              <a:latin typeface="+mn-lt"/>
              <a:ea typeface="+mn-ea"/>
              <a:cs typeface="+mn-ea"/>
              <a:sym typeface="+mn-lt"/>
            </a:endParaRPr>
          </a:p>
        </p:txBody>
      </p:sp>
      <p:graphicFrame>
        <p:nvGraphicFramePr>
          <p:cNvPr id="7" name="内容占位符 3"/>
          <p:cNvGraphicFramePr/>
          <p:nvPr>
            <p:extLst>
              <p:ext uri="{D42A27DB-BD31-4B8C-83A1-F6EECF244321}">
                <p14:modId xmlns:p14="http://schemas.microsoft.com/office/powerpoint/2010/main" val="3445978034"/>
              </p:ext>
            </p:extLst>
          </p:nvPr>
        </p:nvGraphicFramePr>
        <p:xfrm>
          <a:off x="-3" y="-1"/>
          <a:ext cx="12157945" cy="263796"/>
        </p:xfrm>
        <a:graphic>
          <a:graphicData uri="http://schemas.openxmlformats.org/drawingml/2006/table">
            <a:tbl>
              <a:tblPr firstRow="1" bandRow="1">
                <a:tableStyleId>{5C22544A-7EE6-4342-B048-85BDC9FD1C3A}</a:tableStyleId>
              </a:tblPr>
              <a:tblGrid>
                <a:gridCol w="1274621">
                  <a:extLst>
                    <a:ext uri="{9D8B030D-6E8A-4147-A177-3AD203B41FA5}">
                      <a16:colId xmlns:a16="http://schemas.microsoft.com/office/drawing/2014/main" val="20000"/>
                    </a:ext>
                  </a:extLst>
                </a:gridCol>
                <a:gridCol w="1034473">
                  <a:extLst>
                    <a:ext uri="{9D8B030D-6E8A-4147-A177-3AD203B41FA5}">
                      <a16:colId xmlns:a16="http://schemas.microsoft.com/office/drawing/2014/main" val="20001"/>
                    </a:ext>
                  </a:extLst>
                </a:gridCol>
                <a:gridCol w="621145">
                  <a:extLst>
                    <a:ext uri="{9D8B030D-6E8A-4147-A177-3AD203B41FA5}">
                      <a16:colId xmlns:a16="http://schemas.microsoft.com/office/drawing/2014/main" val="20002"/>
                    </a:ext>
                  </a:extLst>
                </a:gridCol>
                <a:gridCol w="1267691">
                  <a:extLst>
                    <a:ext uri="{9D8B030D-6E8A-4147-A177-3AD203B41FA5}">
                      <a16:colId xmlns:a16="http://schemas.microsoft.com/office/drawing/2014/main" val="20003"/>
                    </a:ext>
                  </a:extLst>
                </a:gridCol>
                <a:gridCol w="1454728">
                  <a:extLst>
                    <a:ext uri="{9D8B030D-6E8A-4147-A177-3AD203B41FA5}">
                      <a16:colId xmlns:a16="http://schemas.microsoft.com/office/drawing/2014/main" val="20004"/>
                    </a:ext>
                  </a:extLst>
                </a:gridCol>
                <a:gridCol w="810490">
                  <a:extLst>
                    <a:ext uri="{9D8B030D-6E8A-4147-A177-3AD203B41FA5}">
                      <a16:colId xmlns:a16="http://schemas.microsoft.com/office/drawing/2014/main" val="20005"/>
                    </a:ext>
                  </a:extLst>
                </a:gridCol>
                <a:gridCol w="1132610">
                  <a:extLst>
                    <a:ext uri="{9D8B030D-6E8A-4147-A177-3AD203B41FA5}">
                      <a16:colId xmlns:a16="http://schemas.microsoft.com/office/drawing/2014/main" val="20006"/>
                    </a:ext>
                  </a:extLst>
                </a:gridCol>
                <a:gridCol w="779318">
                  <a:extLst>
                    <a:ext uri="{9D8B030D-6E8A-4147-A177-3AD203B41FA5}">
                      <a16:colId xmlns:a16="http://schemas.microsoft.com/office/drawing/2014/main" val="20007"/>
                    </a:ext>
                  </a:extLst>
                </a:gridCol>
                <a:gridCol w="800100">
                  <a:extLst>
                    <a:ext uri="{9D8B030D-6E8A-4147-A177-3AD203B41FA5}">
                      <a16:colId xmlns:a16="http://schemas.microsoft.com/office/drawing/2014/main" val="20008"/>
                    </a:ext>
                  </a:extLst>
                </a:gridCol>
                <a:gridCol w="2982769">
                  <a:extLst>
                    <a:ext uri="{9D8B030D-6E8A-4147-A177-3AD203B41FA5}">
                      <a16:colId xmlns:a16="http://schemas.microsoft.com/office/drawing/2014/main" val="20009"/>
                    </a:ext>
                  </a:extLst>
                </a:gridCol>
              </a:tblGrid>
              <a:tr h="263796">
                <a:tc>
                  <a:txBody>
                    <a:bodyPr/>
                    <a:lstStyle/>
                    <a:p>
                      <a:pPr algn="ctr"/>
                      <a:r>
                        <a:rPr lang="zh-CN" altLang="en-US" sz="1200" dirty="0" smtClean="0">
                          <a:latin typeface="微软雅黑" panose="020B0503020204020204" charset="-122"/>
                          <a:ea typeface="微软雅黑" panose="020B0503020204020204" charset="-122"/>
                        </a:rPr>
                        <a:t>重点项目情况介绍</a:t>
                      </a:r>
                      <a:endParaRPr lang="zh-CN" altLang="en-US" sz="1200" dirty="0">
                        <a:latin typeface="微软雅黑" panose="020B0503020204020204" charset="-122"/>
                        <a:ea typeface="微软雅黑" panose="020B050302020402020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charset="-122"/>
                          <a:ea typeface="微软雅黑" panose="020B0503020204020204" charset="-122"/>
                          <a:cs typeface="+mn-cs"/>
                        </a:rPr>
                        <a:t>重点项目清单</a:t>
                      </a:r>
                      <a:endParaRPr lang="zh-CN" altLang="en-US" sz="1200" b="0" kern="1200" dirty="0">
                        <a:solidFill>
                          <a:schemeClr val="tx1">
                            <a:lumMod val="85000"/>
                            <a:lumOff val="15000"/>
                          </a:schemeClr>
                        </a:solidFill>
                        <a:latin typeface="微软雅黑" panose="020B0503020204020204" charset="-122"/>
                        <a:ea typeface="微软雅黑" panose="020B050302020402020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charset="-122"/>
                          <a:ea typeface="微软雅黑" panose="020B0503020204020204" charset="-122"/>
                        </a:rPr>
                        <a:t>一卡通</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algn="ctr" defTabSz="913646" rtl="0" eaLnBrk="1" latinLnBrk="0" hangingPunct="1"/>
                      <a:r>
                        <a:rPr lang="zh-CN" altLang="en-US" sz="1200" b="0" kern="1200" dirty="0" smtClean="0">
                          <a:solidFill>
                            <a:schemeClr val="tx1">
                              <a:lumMod val="85000"/>
                              <a:lumOff val="15000"/>
                            </a:schemeClr>
                          </a:solidFill>
                          <a:latin typeface="微软雅黑" panose="020B0503020204020204" charset="-122"/>
                          <a:ea typeface="微软雅黑" panose="020B0503020204020204" charset="-122"/>
                          <a:cs typeface="+mn-cs"/>
                        </a:rPr>
                        <a:t>基地报表线上化</a:t>
                      </a:r>
                      <a:endParaRPr lang="zh-CN" altLang="en-US" sz="1200" b="0" kern="1200" dirty="0">
                        <a:solidFill>
                          <a:schemeClr val="tx1">
                            <a:lumMod val="85000"/>
                            <a:lumOff val="15000"/>
                          </a:schemeClr>
                        </a:solidFill>
                        <a:latin typeface="微软雅黑" panose="020B0503020204020204" charset="-122"/>
                        <a:ea typeface="微软雅黑" panose="020B050302020402020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新基地信息化覆盖</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智税平台</a:t>
                      </a:r>
                      <a:endParaRPr lang="zh-CN" altLang="en-US" sz="1200" b="0" dirty="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en-US" altLang="zh-CN" sz="1200" b="0" dirty="0" smtClean="0">
                          <a:solidFill>
                            <a:schemeClr val="tx1">
                              <a:lumMod val="85000"/>
                              <a:lumOff val="15000"/>
                            </a:schemeClr>
                          </a:solidFill>
                          <a:latin typeface="微软雅黑" panose="020B0503020204020204" charset="-122"/>
                          <a:ea typeface="微软雅黑" panose="020B0503020204020204" charset="-122"/>
                        </a:rPr>
                        <a:t>SRM</a:t>
                      </a:r>
                      <a:r>
                        <a:rPr lang="zh-CN" altLang="en-US" sz="1200" b="0" dirty="0" smtClean="0">
                          <a:solidFill>
                            <a:schemeClr val="tx1">
                              <a:lumMod val="85000"/>
                              <a:lumOff val="15000"/>
                            </a:schemeClr>
                          </a:solidFill>
                          <a:latin typeface="微软雅黑" panose="020B0503020204020204" charset="-122"/>
                          <a:ea typeface="微软雅黑" panose="020B0503020204020204" charset="-122"/>
                        </a:rPr>
                        <a:t>升级改造</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石材</a:t>
                      </a:r>
                      <a:r>
                        <a:rPr lang="en-US" altLang="zh-CN" sz="1200" b="0" dirty="0" smtClean="0">
                          <a:solidFill>
                            <a:schemeClr val="tx1">
                              <a:lumMod val="85000"/>
                              <a:lumOff val="15000"/>
                            </a:schemeClr>
                          </a:solidFill>
                          <a:latin typeface="微软雅黑" panose="020B0503020204020204" charset="-122"/>
                          <a:ea typeface="微软雅黑" panose="020B0503020204020204" charset="-122"/>
                        </a:rPr>
                        <a:t>ERP</a:t>
                      </a:r>
                      <a:endParaRPr lang="zh-CN" altLang="en-US" sz="1200" b="0" dirty="0" smtClean="0">
                        <a:solidFill>
                          <a:schemeClr val="tx1">
                            <a:lumMod val="85000"/>
                            <a:lumOff val="15000"/>
                          </a:schemeClr>
                        </a:solidFill>
                        <a:latin typeface="微软雅黑" panose="020B0503020204020204" charset="-122"/>
                        <a:ea typeface="微软雅黑" panose="020B050302020402020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lumMod val="85000"/>
                              <a:lumOff val="15000"/>
                            </a:schemeClr>
                          </a:solidFill>
                          <a:latin typeface="微软雅黑" panose="020B0503020204020204" charset="-122"/>
                          <a:ea typeface="微软雅黑" panose="020B0503020204020204" charset="-122"/>
                        </a:rPr>
                        <a:t>汽运调度</a:t>
                      </a: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zh-CN" altLang="en-US" sz="1200" b="0" dirty="0" smtClean="0">
                          <a:solidFill>
                            <a:schemeClr val="tx1">
                              <a:lumMod val="85000"/>
                              <a:lumOff val="15000"/>
                            </a:schemeClr>
                          </a:solidFill>
                          <a:latin typeface="微软雅黑" panose="020B0503020204020204" charset="-122"/>
                          <a:ea typeface="微软雅黑" panose="020B0503020204020204" charset="-122"/>
                        </a:rPr>
                        <a:t>  </a:t>
                      </a: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智慧物流</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31022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AgendaText"/>
          <p:cNvSpPr>
            <a:spLocks noChangeArrowheads="1"/>
          </p:cNvSpPr>
          <p:nvPr/>
        </p:nvSpPr>
        <p:spPr bwMode="auto">
          <a:xfrm>
            <a:off x="2483426" y="2575241"/>
            <a:ext cx="7561009" cy="170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defTabSz="893763">
              <a:defRPr>
                <a:solidFill>
                  <a:schemeClr val="tx1"/>
                </a:solidFill>
                <a:latin typeface="Arial" pitchFamily="34" charset="0"/>
                <a:ea typeface="宋体" pitchFamily="2" charset="-122"/>
              </a:defRPr>
            </a:lvl1pPr>
            <a:lvl2pPr marL="192088" indent="-190500" defTabSz="893763">
              <a:defRPr>
                <a:solidFill>
                  <a:schemeClr val="tx1"/>
                </a:solidFill>
                <a:latin typeface="Arial" pitchFamily="34" charset="0"/>
                <a:ea typeface="宋体" pitchFamily="2" charset="-122"/>
              </a:defRPr>
            </a:lvl2pPr>
            <a:lvl3pPr marL="1143000" indent="-228600" defTabSz="893763">
              <a:defRPr>
                <a:solidFill>
                  <a:schemeClr val="tx1"/>
                </a:solidFill>
                <a:latin typeface="Arial" pitchFamily="34" charset="0"/>
                <a:ea typeface="宋体" pitchFamily="2" charset="-122"/>
              </a:defRPr>
            </a:lvl3pPr>
            <a:lvl4pPr marL="1600200" indent="-228600" defTabSz="893763">
              <a:defRPr>
                <a:solidFill>
                  <a:schemeClr val="tx1"/>
                </a:solidFill>
                <a:latin typeface="Arial" pitchFamily="34" charset="0"/>
                <a:ea typeface="宋体" pitchFamily="2" charset="-122"/>
              </a:defRPr>
            </a:lvl4pPr>
            <a:lvl5pPr marL="2057400" indent="-228600" defTabSz="893763">
              <a:defRPr>
                <a:solidFill>
                  <a:schemeClr val="tx1"/>
                </a:solidFill>
                <a:latin typeface="Arial" pitchFamily="34" charset="0"/>
                <a:ea typeface="宋体" pitchFamily="2" charset="-122"/>
              </a:defRPr>
            </a:lvl5pPr>
            <a:lvl6pPr marL="2514600" indent="-228600" defTabSz="893763"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93763"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93763"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93763" eaLnBrk="0" fontAlgn="base" hangingPunct="0">
              <a:spcBef>
                <a:spcPct val="0"/>
              </a:spcBef>
              <a:spcAft>
                <a:spcPct val="0"/>
              </a:spcAft>
              <a:defRPr>
                <a:solidFill>
                  <a:schemeClr val="tx1"/>
                </a:solidFill>
                <a:latin typeface="Arial" pitchFamily="34" charset="0"/>
                <a:ea typeface="宋体" pitchFamily="2" charset="-122"/>
              </a:defRPr>
            </a:lvl9pPr>
          </a:lstStyle>
          <a:p>
            <a:pPr marL="218092" marR="0" lvl="1" indent="-216287" algn="ctr" defTabSz="1014751" rtl="0" eaLnBrk="1" fontAlgn="base" latinLnBrk="0" hangingPunct="1">
              <a:lnSpc>
                <a:spcPct val="100000"/>
              </a:lnSpc>
              <a:spcBef>
                <a:spcPts val="1800"/>
              </a:spcBef>
              <a:spcAft>
                <a:spcPct val="0"/>
              </a:spcAft>
              <a:buClr>
                <a:srgbClr val="1F497D"/>
              </a:buClr>
              <a:buSzPct val="125000"/>
              <a:buFontTx/>
              <a:buNone/>
              <a:tabLst/>
              <a:defRPr/>
            </a:pPr>
            <a:r>
              <a:rPr kumimoji="0" lang="zh-CN" altLang="en-US" sz="4798" b="1" i="0" u="none" strike="noStrike" kern="1200" cap="none" spc="0" normalizeH="0" baseline="0" noProof="0" dirty="0">
                <a:ln>
                  <a:noFill/>
                </a:ln>
                <a:solidFill>
                  <a:prstClr val="black"/>
                </a:solidFill>
                <a:effectLst/>
                <a:uLnTx/>
                <a:uFillTx/>
                <a:latin typeface="华文楷体" pitchFamily="2" charset="-122"/>
                <a:ea typeface="华文楷体" pitchFamily="2" charset="-122"/>
                <a:cs typeface="+mn-cs"/>
              </a:rPr>
              <a:t>感谢各位</a:t>
            </a:r>
            <a:r>
              <a:rPr kumimoji="0" lang="zh-CN" altLang="en-US" sz="4798" b="1" i="0" u="none" strike="noStrike" kern="1200" cap="none" spc="0" normalizeH="0" baseline="0" noProof="0" dirty="0" smtClean="0">
                <a:ln>
                  <a:noFill/>
                </a:ln>
                <a:solidFill>
                  <a:prstClr val="black"/>
                </a:solidFill>
                <a:effectLst/>
                <a:uLnTx/>
                <a:uFillTx/>
                <a:latin typeface="华文楷体" pitchFamily="2" charset="-122"/>
                <a:ea typeface="华文楷体" pitchFamily="2" charset="-122"/>
                <a:cs typeface="+mn-cs"/>
              </a:rPr>
              <a:t>领导、同事的</a:t>
            </a:r>
            <a:r>
              <a:rPr kumimoji="0" lang="zh-CN" altLang="en-US" sz="4798" b="1" i="0" u="none" strike="noStrike" kern="1200" cap="none" spc="0" normalizeH="0" baseline="0" noProof="0" dirty="0">
                <a:ln>
                  <a:noFill/>
                </a:ln>
                <a:solidFill>
                  <a:prstClr val="black"/>
                </a:solidFill>
                <a:effectLst/>
                <a:uLnTx/>
                <a:uFillTx/>
                <a:latin typeface="华文楷体" pitchFamily="2" charset="-122"/>
                <a:ea typeface="华文楷体" pitchFamily="2" charset="-122"/>
                <a:cs typeface="+mn-cs"/>
              </a:rPr>
              <a:t>聆听，</a:t>
            </a:r>
            <a:endParaRPr kumimoji="0" lang="en-US" altLang="zh-CN" sz="4798" b="1" i="0" u="none" strike="noStrike" kern="1200" cap="none" spc="0" normalizeH="0" baseline="0" noProof="0" dirty="0">
              <a:ln>
                <a:noFill/>
              </a:ln>
              <a:solidFill>
                <a:prstClr val="black"/>
              </a:solidFill>
              <a:effectLst/>
              <a:uLnTx/>
              <a:uFillTx/>
              <a:latin typeface="华文楷体" pitchFamily="2" charset="-122"/>
              <a:ea typeface="华文楷体" pitchFamily="2" charset="-122"/>
              <a:cs typeface="+mn-cs"/>
            </a:endParaRPr>
          </a:p>
          <a:p>
            <a:pPr marL="218092" marR="0" lvl="1" indent="-216287" algn="ctr" defTabSz="1014751" rtl="0" eaLnBrk="1" fontAlgn="base" latinLnBrk="0" hangingPunct="1">
              <a:lnSpc>
                <a:spcPct val="100000"/>
              </a:lnSpc>
              <a:spcBef>
                <a:spcPts val="1800"/>
              </a:spcBef>
              <a:spcAft>
                <a:spcPct val="0"/>
              </a:spcAft>
              <a:buClr>
                <a:srgbClr val="1F497D"/>
              </a:buClr>
              <a:buSzPct val="125000"/>
              <a:buFontTx/>
              <a:buNone/>
              <a:tabLst/>
              <a:defRPr/>
            </a:pPr>
            <a:r>
              <a:rPr kumimoji="0" lang="zh-CN" altLang="en-US" sz="4798" b="1" i="0" u="none" strike="noStrike" kern="1200" cap="none" spc="0" normalizeH="0" baseline="0" noProof="0" dirty="0">
                <a:ln>
                  <a:noFill/>
                </a:ln>
                <a:solidFill>
                  <a:prstClr val="black"/>
                </a:solidFill>
                <a:effectLst/>
                <a:uLnTx/>
                <a:uFillTx/>
                <a:latin typeface="华文楷体" pitchFamily="2" charset="-122"/>
                <a:ea typeface="华文楷体" pitchFamily="2" charset="-122"/>
                <a:cs typeface="+mn-cs"/>
              </a:rPr>
              <a:t>请批评指正！</a:t>
            </a:r>
          </a:p>
        </p:txBody>
      </p:sp>
    </p:spTree>
    <p:extLst>
      <p:ext uri="{BB962C8B-B14F-4D97-AF65-F5344CB8AC3E}">
        <p14:creationId xmlns:p14="http://schemas.microsoft.com/office/powerpoint/2010/main" val="35332844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50"/>
          <p:cNvSpPr txBox="1"/>
          <p:nvPr/>
        </p:nvSpPr>
        <p:spPr>
          <a:xfrm>
            <a:off x="7710081" y="3758797"/>
            <a:ext cx="1661565" cy="635559"/>
          </a:xfrm>
          <a:prstGeom prst="rect">
            <a:avLst/>
          </a:prstGeom>
          <a:noFill/>
        </p:spPr>
        <p:txBody>
          <a:bodyPr wrap="square" rtlCol="0">
            <a:spAutoFit/>
          </a:bodyPr>
          <a:lstStyle/>
          <a:p>
            <a:pPr algn="ctr" defTabSz="914103">
              <a:defRPr/>
            </a:pPr>
            <a:r>
              <a:rPr kumimoji="1" lang="zh-CN" altLang="en-US" sz="1400" b="1" kern="0" dirty="0">
                <a:solidFill>
                  <a:prstClr val="black"/>
                </a:solidFill>
                <a:latin typeface="微软雅黑" panose="020B0503020204020204" pitchFamily="34" charset="-122"/>
                <a:ea typeface="微软雅黑" panose="020B0503020204020204" pitchFamily="34" charset="-122"/>
              </a:rPr>
              <a:t>运</a:t>
            </a:r>
            <a:r>
              <a:rPr kumimoji="1" lang="zh-CN" altLang="en-US" sz="1400" b="1" kern="0" dirty="0" smtClean="0">
                <a:solidFill>
                  <a:prstClr val="black"/>
                </a:solidFill>
                <a:latin typeface="微软雅黑" panose="020B0503020204020204" pitchFamily="34" charset="-122"/>
                <a:ea typeface="微软雅黑" panose="020B0503020204020204" pitchFamily="34" charset="-122"/>
              </a:rPr>
              <a:t>维服务</a:t>
            </a:r>
            <a:endParaRPr kumimoji="1" lang="en-US" altLang="zh-CN" sz="1400" b="1" kern="0" dirty="0">
              <a:solidFill>
                <a:prstClr val="black"/>
              </a:solidFill>
              <a:latin typeface="微软雅黑" panose="020B0503020204020204" pitchFamily="34" charset="-122"/>
              <a:ea typeface="微软雅黑" panose="020B0503020204020204" pitchFamily="34" charset="-122"/>
            </a:endParaRPr>
          </a:p>
          <a:p>
            <a:pPr algn="ctr" defTabSz="914103">
              <a:defRPr/>
            </a:pPr>
            <a:r>
              <a:rPr kumimoji="1" lang="en-US" altLang="zh-CN" sz="2130" b="1" kern="0" dirty="0" smtClean="0">
                <a:solidFill>
                  <a:srgbClr val="FF0000"/>
                </a:solidFill>
                <a:latin typeface="微软雅黑" panose="020B0503020204020204" pitchFamily="34" charset="-122"/>
                <a:ea typeface="微软雅黑" panose="020B0503020204020204" pitchFamily="34" charset="-122"/>
              </a:rPr>
              <a:t>1617</a:t>
            </a:r>
            <a:r>
              <a:rPr kumimoji="1" lang="zh-CN" altLang="en-US" sz="1400" b="1" kern="0" dirty="0" smtClean="0">
                <a:solidFill>
                  <a:prstClr val="black"/>
                </a:solidFill>
                <a:latin typeface="微软雅黑" panose="020B0503020204020204" pitchFamily="34" charset="-122"/>
                <a:ea typeface="微软雅黑" panose="020B0503020204020204" pitchFamily="34" charset="-122"/>
              </a:rPr>
              <a:t>单</a:t>
            </a:r>
            <a:endParaRPr kumimoji="1" lang="zh-CN" altLang="en-US" sz="1400" b="1" kern="0" dirty="0">
              <a:solidFill>
                <a:prstClr val="black"/>
              </a:solidFill>
              <a:latin typeface="微软雅黑" panose="020B0503020204020204" pitchFamily="34" charset="-122"/>
              <a:ea typeface="微软雅黑" panose="020B0503020204020204" pitchFamily="34" charset="-122"/>
            </a:endParaRPr>
          </a:p>
        </p:txBody>
      </p:sp>
      <p:grpSp>
        <p:nvGrpSpPr>
          <p:cNvPr id="9" name="组合 66"/>
          <p:cNvGrpSpPr/>
          <p:nvPr/>
        </p:nvGrpSpPr>
        <p:grpSpPr>
          <a:xfrm>
            <a:off x="6940997" y="3658792"/>
            <a:ext cx="2492830" cy="2742007"/>
            <a:chOff x="132735" y="3489332"/>
            <a:chExt cx="3035911" cy="2476521"/>
          </a:xfrm>
        </p:grpSpPr>
        <p:sp>
          <p:nvSpPr>
            <p:cNvPr id="10" name="矩形 67"/>
            <p:cNvSpPr/>
            <p:nvPr/>
          </p:nvSpPr>
          <p:spPr>
            <a:xfrm>
              <a:off x="132735" y="3489332"/>
              <a:ext cx="3035911" cy="775189"/>
            </a:xfrm>
            <a:prstGeom prst="rect">
              <a:avLst/>
            </a:prstGeom>
            <a:noFill/>
            <a:ln w="12700" cap="flat" cmpd="sng" algn="ctr">
              <a:solidFill>
                <a:sysClr val="windowText" lastClr="000000">
                  <a:lumMod val="50000"/>
                  <a:lumOff val="50000"/>
                </a:sysClr>
              </a:solidFill>
              <a:prstDash val="dash"/>
              <a:miter lim="800000"/>
            </a:ln>
            <a:effectLst/>
          </p:spPr>
          <p:txBody>
            <a:bodyPr rtlCol="0" anchor="ctr"/>
            <a:lstStyle/>
            <a:p>
              <a:pPr algn="ctr" defTabSz="914103">
                <a:defRPr/>
              </a:pPr>
              <a:endParaRPr kumimoji="1" lang="zh-CN" altLang="en-US" sz="1799" kern="0">
                <a:solidFill>
                  <a:prstClr val="white"/>
                </a:solidFill>
                <a:latin typeface="微软雅黑" panose="020B0503020204020204" pitchFamily="34" charset="-122"/>
                <a:ea typeface="微软雅黑" panose="020B0503020204020204" pitchFamily="34" charset="-122"/>
              </a:endParaRPr>
            </a:p>
          </p:txBody>
        </p:sp>
        <p:sp>
          <p:nvSpPr>
            <p:cNvPr id="11" name="矩形 68"/>
            <p:cNvSpPr/>
            <p:nvPr/>
          </p:nvSpPr>
          <p:spPr>
            <a:xfrm>
              <a:off x="132735" y="4264521"/>
              <a:ext cx="3035911" cy="1701332"/>
            </a:xfrm>
            <a:prstGeom prst="rect">
              <a:avLst/>
            </a:prstGeom>
            <a:noFill/>
            <a:ln w="12700" cap="flat" cmpd="sng" algn="ctr">
              <a:solidFill>
                <a:sysClr val="window" lastClr="FFFFFF">
                  <a:lumMod val="50000"/>
                </a:sysClr>
              </a:solidFill>
              <a:prstDash val="dash"/>
              <a:miter lim="800000"/>
            </a:ln>
            <a:effectLst/>
          </p:spPr>
          <p:txBody>
            <a:bodyPr rtlCol="0" anchor="ctr"/>
            <a:lstStyle/>
            <a:p>
              <a:pPr algn="ctr" defTabSz="914103">
                <a:defRPr/>
              </a:pPr>
              <a:endParaRPr kumimoji="1" lang="zh-CN" altLang="en-US" sz="1799" kern="0">
                <a:solidFill>
                  <a:prstClr val="white"/>
                </a:solidFill>
                <a:latin typeface="微软雅黑" panose="020B0503020204020204" pitchFamily="34" charset="-122"/>
                <a:ea typeface="微软雅黑" panose="020B0503020204020204" pitchFamily="34" charset="-122"/>
              </a:endParaRPr>
            </a:p>
          </p:txBody>
        </p:sp>
      </p:grpSp>
      <p:sp>
        <p:nvSpPr>
          <p:cNvPr id="78" name="标题 2"/>
          <p:cNvSpPr>
            <a:spLocks noGrp="1"/>
          </p:cNvSpPr>
          <p:nvPr>
            <p:ph type="title"/>
          </p:nvPr>
        </p:nvSpPr>
        <p:spPr>
          <a:xfrm>
            <a:off x="447727" y="496045"/>
            <a:ext cx="11311157" cy="511176"/>
          </a:xfrm>
        </p:spPr>
        <p:txBody>
          <a:bodyPr vert="horz" lIns="121822" tIns="60908" rIns="121822" bIns="60908" rtlCol="0" anchor="ctr">
            <a:normAutofit/>
          </a:bodyPr>
          <a:lstStyle/>
          <a:p>
            <a:r>
              <a:rPr lang="zh-CN" altLang="en-US" sz="2666" dirty="0" smtClean="0">
                <a:cs typeface="+mn-ea"/>
                <a:sym typeface="+mn-lt"/>
              </a:rPr>
              <a:t>五月份整体情况介绍</a:t>
            </a:r>
            <a:endParaRPr lang="zh-CN" altLang="en-US" sz="2666" dirty="0">
              <a:cs typeface="+mn-ea"/>
              <a:sym typeface="+mn-lt"/>
            </a:endParaRPr>
          </a:p>
        </p:txBody>
      </p:sp>
      <p:sp>
        <p:nvSpPr>
          <p:cNvPr id="79" name="矩形 78"/>
          <p:cNvSpPr/>
          <p:nvPr/>
        </p:nvSpPr>
        <p:spPr>
          <a:xfrm>
            <a:off x="447727" y="976615"/>
            <a:ext cx="11495229" cy="2598195"/>
          </a:xfrm>
          <a:prstGeom prst="rect">
            <a:avLst/>
          </a:prstGeom>
        </p:spPr>
        <p:txBody>
          <a:bodyPr vert="horz" lIns="121822" tIns="60908" rIns="121822" bIns="60908" rtlCol="0">
            <a:noAutofit/>
          </a:bodyPr>
          <a:lstStyle/>
          <a:p>
            <a:pPr marL="359716" indent="-359716" defTabSz="913256">
              <a:lnSpc>
                <a:spcPct val="150000"/>
              </a:lnSpc>
              <a:spcBef>
                <a:spcPts val="1000"/>
              </a:spcBef>
              <a:spcAft>
                <a:spcPts val="400"/>
              </a:spcAft>
              <a:buClr>
                <a:srgbClr val="FF9900"/>
              </a:buClr>
              <a:buFont typeface="Wingdings" panose="05000000000000000000" pitchFamily="2" charset="2"/>
              <a:buChar char="n"/>
            </a:pPr>
            <a:r>
              <a:rPr lang="en-US" altLang="zh-CN" dirty="0" smtClean="0">
                <a:latin typeface="华文楷体 (正文)"/>
                <a:cs typeface="+mn-ea"/>
                <a:sym typeface="+mn-lt"/>
              </a:rPr>
              <a:t>2022</a:t>
            </a:r>
            <a:r>
              <a:rPr lang="zh-CN" altLang="en-US" dirty="0" smtClean="0">
                <a:latin typeface="华文楷体 (正文)"/>
                <a:cs typeface="+mn-ea"/>
                <a:sym typeface="+mn-lt"/>
              </a:rPr>
              <a:t>年科技公司承接</a:t>
            </a:r>
            <a:r>
              <a:rPr lang="zh-CN" altLang="en-US" dirty="0" smtClean="0">
                <a:latin typeface="华文楷体 (正文)"/>
              </a:rPr>
              <a:t>经营治理和通用服务领域</a:t>
            </a:r>
            <a:r>
              <a:rPr lang="zh-CN" altLang="en-US" dirty="0" smtClean="0">
                <a:latin typeface="华文楷体 (正文)"/>
                <a:cs typeface="+mn-ea"/>
                <a:sym typeface="+mn-lt"/>
              </a:rPr>
              <a:t>建设项目共计</a:t>
            </a:r>
            <a:r>
              <a:rPr lang="en-US" altLang="zh-CN" b="1" dirty="0" smtClean="0">
                <a:solidFill>
                  <a:srgbClr val="FF0000"/>
                </a:solidFill>
                <a:latin typeface="华文楷体 (正文)"/>
                <a:cs typeface="+mn-ea"/>
                <a:sym typeface="+mn-lt"/>
              </a:rPr>
              <a:t>34</a:t>
            </a:r>
            <a:r>
              <a:rPr lang="zh-CN" altLang="en-US" dirty="0" smtClean="0">
                <a:latin typeface="华文楷体 (正文)"/>
                <a:cs typeface="+mn-ea"/>
                <a:sym typeface="+mn-lt"/>
              </a:rPr>
              <a:t>个</a:t>
            </a:r>
            <a:r>
              <a:rPr lang="en-US" altLang="zh-CN" dirty="0" smtClean="0">
                <a:latin typeface="华文楷体 (正文)"/>
                <a:cs typeface="+mn-ea"/>
                <a:sym typeface="+mn-lt"/>
              </a:rPr>
              <a:t>, </a:t>
            </a:r>
            <a:r>
              <a:rPr lang="zh-CN" altLang="en-US" dirty="0" smtClean="0">
                <a:latin typeface="华文楷体 (正文)"/>
                <a:cs typeface="+mn-ea"/>
                <a:sym typeface="+mn-lt"/>
              </a:rPr>
              <a:t>已启动项目</a:t>
            </a:r>
            <a:r>
              <a:rPr lang="en-US" altLang="zh-CN" b="1" dirty="0" smtClean="0">
                <a:solidFill>
                  <a:srgbClr val="FF0000"/>
                </a:solidFill>
                <a:latin typeface="华文楷体 (正文)"/>
                <a:cs typeface="+mn-ea"/>
                <a:sym typeface="+mn-lt"/>
              </a:rPr>
              <a:t>25</a:t>
            </a:r>
            <a:r>
              <a:rPr lang="zh-CN" altLang="en-US" dirty="0" smtClean="0">
                <a:latin typeface="华文楷体 (正文)"/>
                <a:cs typeface="+mn-ea"/>
                <a:sym typeface="+mn-lt"/>
              </a:rPr>
              <a:t>个，其中</a:t>
            </a:r>
            <a:r>
              <a:rPr lang="zh-CN" altLang="en-US" b="1" dirty="0" smtClean="0">
                <a:latin typeface="华文楷体 (正文)"/>
                <a:cs typeface="+mn-ea"/>
                <a:sym typeface="+mn-lt"/>
              </a:rPr>
              <a:t>已上线项目</a:t>
            </a:r>
            <a:r>
              <a:rPr lang="en-US" altLang="zh-CN" b="1" dirty="0">
                <a:solidFill>
                  <a:srgbClr val="FF0000"/>
                </a:solidFill>
                <a:latin typeface="华文楷体 (正文)"/>
                <a:cs typeface="+mn-ea"/>
                <a:sym typeface="+mn-lt"/>
              </a:rPr>
              <a:t>4</a:t>
            </a:r>
            <a:r>
              <a:rPr lang="zh-CN" altLang="en-US" dirty="0" smtClean="0">
                <a:latin typeface="华文楷体 (正文)"/>
                <a:cs typeface="+mn-ea"/>
                <a:sym typeface="+mn-lt"/>
              </a:rPr>
              <a:t>个，</a:t>
            </a:r>
            <a:r>
              <a:rPr lang="zh-CN" altLang="en-US" b="1" dirty="0" smtClean="0">
                <a:latin typeface="华文楷体 (正文)"/>
                <a:cs typeface="+mn-ea"/>
                <a:sym typeface="+mn-lt"/>
              </a:rPr>
              <a:t>招采阶段项目</a:t>
            </a:r>
            <a:r>
              <a:rPr lang="en-US" altLang="zh-CN" b="1" dirty="0" smtClean="0">
                <a:solidFill>
                  <a:srgbClr val="FF0000"/>
                </a:solidFill>
                <a:latin typeface="华文楷体 (正文)"/>
                <a:cs typeface="+mn-ea"/>
                <a:sym typeface="+mn-lt"/>
              </a:rPr>
              <a:t>9</a:t>
            </a:r>
            <a:r>
              <a:rPr lang="zh-CN" altLang="en-US" dirty="0" smtClean="0">
                <a:latin typeface="华文楷体 (正文)"/>
                <a:cs typeface="+mn-ea"/>
                <a:sym typeface="+mn-lt"/>
              </a:rPr>
              <a:t>个、</a:t>
            </a:r>
            <a:r>
              <a:rPr lang="zh-CN" altLang="en-US" b="1" dirty="0" smtClean="0">
                <a:latin typeface="华文楷体 (正文)"/>
                <a:cs typeface="+mn-ea"/>
                <a:sym typeface="+mn-lt"/>
              </a:rPr>
              <a:t>建设阶段项目</a:t>
            </a:r>
            <a:r>
              <a:rPr lang="en-US" altLang="zh-CN" b="1" dirty="0" smtClean="0">
                <a:solidFill>
                  <a:srgbClr val="FF0000"/>
                </a:solidFill>
                <a:latin typeface="华文楷体 (正文)"/>
                <a:cs typeface="+mn-ea"/>
                <a:sym typeface="+mn-lt"/>
              </a:rPr>
              <a:t>11</a:t>
            </a:r>
            <a:r>
              <a:rPr lang="zh-CN" altLang="en-US" dirty="0" smtClean="0">
                <a:latin typeface="华文楷体 (正文)"/>
                <a:cs typeface="+mn-ea"/>
                <a:sym typeface="+mn-lt"/>
              </a:rPr>
              <a:t>个；已启动项目中有延迟项目</a:t>
            </a:r>
            <a:r>
              <a:rPr lang="en-US" altLang="zh-CN" b="1" dirty="0" smtClean="0">
                <a:solidFill>
                  <a:srgbClr val="FF0000"/>
                </a:solidFill>
                <a:latin typeface="华文楷体 (正文)"/>
                <a:cs typeface="+mn-ea"/>
                <a:sym typeface="+mn-lt"/>
              </a:rPr>
              <a:t>1</a:t>
            </a:r>
            <a:r>
              <a:rPr lang="zh-CN" altLang="en-US" dirty="0" smtClean="0">
                <a:latin typeface="华文楷体 (正文)"/>
                <a:cs typeface="+mn-ea"/>
                <a:sym typeface="+mn-lt"/>
              </a:rPr>
              <a:t>个</a:t>
            </a:r>
            <a:r>
              <a:rPr lang="en-US" altLang="zh-CN" dirty="0" smtClean="0">
                <a:latin typeface="华文楷体 (正文)"/>
                <a:cs typeface="+mn-ea"/>
                <a:sym typeface="+mn-lt"/>
              </a:rPr>
              <a:t>, </a:t>
            </a:r>
            <a:r>
              <a:rPr lang="zh-CN" altLang="en-US" dirty="0" smtClean="0">
                <a:latin typeface="华文楷体 (正文)"/>
                <a:cs typeface="+mn-ea"/>
                <a:sym typeface="+mn-lt"/>
              </a:rPr>
              <a:t>均为招采阶段项目；</a:t>
            </a:r>
            <a:r>
              <a:rPr lang="zh-CN" altLang="en-US" b="1" dirty="0" smtClean="0">
                <a:latin typeface="华文楷体 (正文)"/>
                <a:cs typeface="+mn-ea"/>
                <a:sym typeface="+mn-lt"/>
              </a:rPr>
              <a:t>项目资源投入总计</a:t>
            </a:r>
            <a:r>
              <a:rPr lang="en-US" altLang="zh-CN" b="1" dirty="0" smtClean="0">
                <a:solidFill>
                  <a:srgbClr val="FF0000"/>
                </a:solidFill>
                <a:latin typeface="华文楷体 (正文)"/>
                <a:cs typeface="+mn-ea"/>
                <a:sym typeface="+mn-lt"/>
              </a:rPr>
              <a:t>407</a:t>
            </a:r>
            <a:r>
              <a:rPr lang="zh-CN" altLang="en-US" dirty="0" smtClean="0">
                <a:latin typeface="华文楷体 (正文)"/>
                <a:cs typeface="+mn-ea"/>
                <a:sym typeface="+mn-lt"/>
              </a:rPr>
              <a:t>人天</a:t>
            </a:r>
            <a:r>
              <a:rPr lang="en-US" altLang="zh-CN" dirty="0" smtClean="0">
                <a:latin typeface="华文楷体 (正文)"/>
                <a:cs typeface="+mn-ea"/>
                <a:sym typeface="+mn-lt"/>
              </a:rPr>
              <a:t>, </a:t>
            </a:r>
            <a:r>
              <a:rPr lang="en-US" altLang="zh-CN" b="1" dirty="0" smtClean="0">
                <a:solidFill>
                  <a:srgbClr val="FF0000"/>
                </a:solidFill>
                <a:latin typeface="华文楷体 (正文)"/>
                <a:cs typeface="+mn-ea"/>
                <a:sym typeface="+mn-lt"/>
              </a:rPr>
              <a:t>52</a:t>
            </a:r>
            <a:r>
              <a:rPr lang="zh-CN" altLang="en-US" dirty="0" smtClean="0">
                <a:latin typeface="华文楷体 (正文)"/>
                <a:cs typeface="+mn-ea"/>
                <a:sym typeface="+mn-lt"/>
              </a:rPr>
              <a:t>人次</a:t>
            </a:r>
            <a:endParaRPr lang="en-US" altLang="zh-CN" dirty="0" smtClean="0">
              <a:latin typeface="华文楷体 (正文)"/>
              <a:cs typeface="+mn-ea"/>
              <a:sym typeface="+mn-lt"/>
            </a:endParaRPr>
          </a:p>
          <a:p>
            <a:pPr marL="359716" indent="-359716" defTabSz="913256">
              <a:lnSpc>
                <a:spcPct val="150000"/>
              </a:lnSpc>
              <a:spcBef>
                <a:spcPts val="1000"/>
              </a:spcBef>
              <a:spcAft>
                <a:spcPts val="400"/>
              </a:spcAft>
              <a:buClr>
                <a:srgbClr val="FF9900"/>
              </a:buClr>
              <a:buFont typeface="Wingdings" panose="05000000000000000000" pitchFamily="2" charset="2"/>
              <a:buChar char="n"/>
            </a:pPr>
            <a:r>
              <a:rPr lang="en-US" altLang="zh-CN" dirty="0" smtClean="0">
                <a:latin typeface="华文楷体 (正文)"/>
                <a:cs typeface="+mn-ea"/>
                <a:sym typeface="+mn-lt"/>
              </a:rPr>
              <a:t>2022</a:t>
            </a:r>
            <a:r>
              <a:rPr lang="zh-CN" altLang="en-US" dirty="0" smtClean="0">
                <a:latin typeface="华文楷体 (正文)"/>
                <a:cs typeface="+mn-ea"/>
                <a:sym typeface="+mn-lt"/>
              </a:rPr>
              <a:t>年</a:t>
            </a:r>
            <a:r>
              <a:rPr lang="en-US" altLang="zh-CN" dirty="0" smtClean="0">
                <a:latin typeface="华文楷体 (正文)"/>
                <a:sym typeface="Arial" panose="020B0604020202020204" pitchFamily="34" charset="0"/>
              </a:rPr>
              <a:t>5</a:t>
            </a:r>
            <a:r>
              <a:rPr lang="zh-CN" altLang="en-US" dirty="0" smtClean="0">
                <a:latin typeface="华文楷体 (正文)"/>
                <a:sym typeface="Arial" panose="020B0604020202020204" pitchFamily="34" charset="0"/>
              </a:rPr>
              <a:t>月份</a:t>
            </a:r>
            <a:r>
              <a:rPr lang="zh-CN" altLang="en-US" dirty="0" smtClean="0">
                <a:latin typeface="华文楷体 (正文)"/>
                <a:cs typeface="+mn-ea"/>
                <a:sym typeface="+mn-lt"/>
              </a:rPr>
              <a:t>科技公司为</a:t>
            </a:r>
            <a:r>
              <a:rPr lang="en-US" altLang="zh-CN" b="1" dirty="0" smtClean="0">
                <a:solidFill>
                  <a:srgbClr val="FF0000"/>
                </a:solidFill>
                <a:latin typeface="华文楷体 (正文)"/>
                <a:cs typeface="+mn-ea"/>
                <a:sym typeface="+mn-lt"/>
              </a:rPr>
              <a:t>69</a:t>
            </a:r>
            <a:r>
              <a:rPr lang="zh-CN" altLang="en-US" b="1" dirty="0" smtClean="0">
                <a:solidFill>
                  <a:srgbClr val="FF0000"/>
                </a:solidFill>
                <a:latin typeface="华文楷体 (正文)"/>
                <a:cs typeface="+mn-ea"/>
                <a:sym typeface="+mn-lt"/>
              </a:rPr>
              <a:t>个</a:t>
            </a:r>
            <a:r>
              <a:rPr lang="zh-CN" altLang="en-US" dirty="0" smtClean="0">
                <a:latin typeface="华文楷体 (正文)"/>
                <a:cs typeface="+mn-ea"/>
                <a:sym typeface="+mn-lt"/>
              </a:rPr>
              <a:t>应用系统提供运维服务，</a:t>
            </a:r>
            <a:r>
              <a:rPr lang="zh-CN" altLang="zh-CN" dirty="0" smtClean="0">
                <a:latin typeface="华文楷体 (正文)"/>
              </a:rPr>
              <a:t>累计</a:t>
            </a:r>
            <a:r>
              <a:rPr lang="zh-CN" altLang="en-US" dirty="0" smtClean="0">
                <a:latin typeface="华文楷体 (正文)"/>
              </a:rPr>
              <a:t>处理</a:t>
            </a:r>
            <a:r>
              <a:rPr lang="zh-CN" altLang="zh-CN" b="1" dirty="0" smtClean="0">
                <a:latin typeface="华文楷体 (正文)"/>
              </a:rPr>
              <a:t>运维</a:t>
            </a:r>
            <a:r>
              <a:rPr lang="zh-CN" altLang="en-US" b="1" dirty="0" smtClean="0">
                <a:latin typeface="华文楷体 (正文)"/>
              </a:rPr>
              <a:t>服务</a:t>
            </a:r>
            <a:r>
              <a:rPr lang="en-US" altLang="zh-CN" dirty="0" smtClean="0">
                <a:latin typeface="华文楷体 (正文)"/>
              </a:rPr>
              <a:t> </a:t>
            </a:r>
            <a:r>
              <a:rPr lang="en-US" altLang="zh-CN" b="1" dirty="0" smtClean="0">
                <a:solidFill>
                  <a:srgbClr val="FF0000"/>
                </a:solidFill>
                <a:latin typeface="华文楷体 (正文)"/>
              </a:rPr>
              <a:t>1616</a:t>
            </a:r>
            <a:r>
              <a:rPr lang="zh-CN" altLang="en-US" dirty="0" smtClean="0">
                <a:latin typeface="华文楷体 (正文)"/>
              </a:rPr>
              <a:t>单，其中，</a:t>
            </a:r>
            <a:r>
              <a:rPr lang="zh-CN" altLang="en-US" b="1" dirty="0" smtClean="0">
                <a:latin typeface="华文楷体 (正文)"/>
              </a:rPr>
              <a:t>应用运维</a:t>
            </a:r>
            <a:r>
              <a:rPr lang="en-US" altLang="zh-CN" b="1" dirty="0" smtClean="0">
                <a:solidFill>
                  <a:srgbClr val="FF0000"/>
                </a:solidFill>
                <a:latin typeface="华文楷体 (正文)"/>
              </a:rPr>
              <a:t>702</a:t>
            </a:r>
            <a:r>
              <a:rPr lang="zh-CN" altLang="en-US" dirty="0" smtClean="0">
                <a:latin typeface="华文楷体 (正文)"/>
              </a:rPr>
              <a:t>单，</a:t>
            </a:r>
            <a:r>
              <a:rPr lang="zh-CN" altLang="en-US" b="1" dirty="0" smtClean="0">
                <a:latin typeface="华文楷体 (正文)"/>
              </a:rPr>
              <a:t>基础设施运维</a:t>
            </a:r>
            <a:r>
              <a:rPr lang="en-US" altLang="zh-CN" b="1" dirty="0" smtClean="0">
                <a:solidFill>
                  <a:srgbClr val="FF0000"/>
                </a:solidFill>
                <a:latin typeface="华文楷体 (正文)"/>
              </a:rPr>
              <a:t>656</a:t>
            </a:r>
            <a:r>
              <a:rPr lang="zh-CN" altLang="en-US" dirty="0" smtClean="0">
                <a:latin typeface="华文楷体 (正文)"/>
              </a:rPr>
              <a:t>单，</a:t>
            </a:r>
            <a:r>
              <a:rPr lang="zh-CN" altLang="en-US" b="1" dirty="0" smtClean="0">
                <a:latin typeface="华文楷体 (正文)"/>
              </a:rPr>
              <a:t>技术运维</a:t>
            </a:r>
            <a:r>
              <a:rPr lang="en-US" altLang="zh-CN" b="1" dirty="0" smtClean="0">
                <a:solidFill>
                  <a:srgbClr val="FF0000"/>
                </a:solidFill>
                <a:latin typeface="华文楷体 (正文)"/>
              </a:rPr>
              <a:t>258</a:t>
            </a:r>
            <a:r>
              <a:rPr lang="zh-CN" altLang="en-US" b="1" dirty="0" smtClean="0">
                <a:latin typeface="华文楷体 (正文)"/>
              </a:rPr>
              <a:t>单</a:t>
            </a:r>
            <a:r>
              <a:rPr lang="zh-CN" altLang="en-US" dirty="0" smtClean="0">
                <a:latin typeface="华文楷体 (正文)"/>
              </a:rPr>
              <a:t>。</a:t>
            </a:r>
            <a:r>
              <a:rPr lang="zh-CN" altLang="en-US" b="1" dirty="0" smtClean="0">
                <a:latin typeface="华文楷体 (正文)"/>
              </a:rPr>
              <a:t>应用系统可使用率</a:t>
            </a:r>
            <a:r>
              <a:rPr lang="zh-CN" altLang="en-US" dirty="0" smtClean="0">
                <a:latin typeface="华文楷体 (正文)"/>
              </a:rPr>
              <a:t>为</a:t>
            </a:r>
            <a:r>
              <a:rPr lang="en-US" altLang="zh-CN" b="1" dirty="0" smtClean="0">
                <a:solidFill>
                  <a:srgbClr val="FF0000"/>
                </a:solidFill>
                <a:latin typeface="华文楷体 (正文)"/>
              </a:rPr>
              <a:t>100%</a:t>
            </a:r>
            <a:r>
              <a:rPr lang="zh-CN" altLang="en-US" b="1" dirty="0" smtClean="0">
                <a:solidFill>
                  <a:srgbClr val="FF0000"/>
                </a:solidFill>
                <a:latin typeface="华文楷体 (正文)"/>
              </a:rPr>
              <a:t>，</a:t>
            </a:r>
            <a:r>
              <a:rPr lang="zh-CN" altLang="en-US" b="1" dirty="0" smtClean="0">
                <a:latin typeface="华文楷体 (正文)"/>
              </a:rPr>
              <a:t>网络、服务器可用率为</a:t>
            </a:r>
            <a:r>
              <a:rPr lang="en-US" altLang="zh-CN" b="1" dirty="0" smtClean="0">
                <a:solidFill>
                  <a:srgbClr val="FF0000"/>
                </a:solidFill>
                <a:latin typeface="华文楷体 (正文)"/>
                <a:ea typeface="微软雅黑" panose="020B0503020204020204" pitchFamily="34" charset="-122"/>
              </a:rPr>
              <a:t>99.99</a:t>
            </a:r>
            <a:r>
              <a:rPr lang="en-US" altLang="zh-CN" dirty="0" smtClean="0">
                <a:latin typeface="华文楷体 (正文)"/>
                <a:ea typeface="微软雅黑" panose="020B0503020204020204" pitchFamily="34" charset="-122"/>
              </a:rPr>
              <a:t>%</a:t>
            </a:r>
            <a:r>
              <a:rPr lang="zh-CN" altLang="en-US" dirty="0">
                <a:latin typeface="华文楷体 (正文)"/>
                <a:cs typeface="+mn-ea"/>
                <a:sym typeface="+mn-lt"/>
              </a:rPr>
              <a:t> </a:t>
            </a:r>
            <a:r>
              <a:rPr lang="zh-CN" altLang="en-US" dirty="0" smtClean="0">
                <a:latin typeface="华文楷体 (正文)"/>
                <a:cs typeface="+mn-ea"/>
                <a:sym typeface="+mn-lt"/>
              </a:rPr>
              <a:t>；</a:t>
            </a:r>
            <a:r>
              <a:rPr lang="zh-CN" altLang="en-US" b="1" dirty="0" smtClean="0">
                <a:latin typeface="华文楷体 (正文)"/>
                <a:cs typeface="+mn-ea"/>
                <a:sym typeface="+mn-lt"/>
              </a:rPr>
              <a:t>运维资源投入总计</a:t>
            </a:r>
            <a:r>
              <a:rPr lang="en-US" altLang="zh-CN" b="1" dirty="0" smtClean="0">
                <a:solidFill>
                  <a:srgbClr val="FF0000"/>
                </a:solidFill>
                <a:latin typeface="华文楷体 (正文)"/>
                <a:cs typeface="+mn-ea"/>
                <a:sym typeface="+mn-lt"/>
              </a:rPr>
              <a:t>410</a:t>
            </a:r>
            <a:r>
              <a:rPr lang="zh-CN" altLang="en-US" dirty="0" smtClean="0">
                <a:latin typeface="华文楷体 (正文)"/>
                <a:cs typeface="+mn-ea"/>
                <a:sym typeface="+mn-lt"/>
              </a:rPr>
              <a:t>人天，</a:t>
            </a:r>
            <a:r>
              <a:rPr lang="en-US" altLang="zh-CN" b="1" dirty="0" smtClean="0">
                <a:solidFill>
                  <a:srgbClr val="FF0000"/>
                </a:solidFill>
                <a:latin typeface="华文楷体 (正文)"/>
                <a:cs typeface="+mn-ea"/>
                <a:sym typeface="+mn-lt"/>
              </a:rPr>
              <a:t>20</a:t>
            </a:r>
            <a:r>
              <a:rPr lang="zh-CN" altLang="en-US" dirty="0" smtClean="0">
                <a:latin typeface="华文楷体 (正文)"/>
                <a:cs typeface="+mn-ea"/>
                <a:sym typeface="+mn-lt"/>
              </a:rPr>
              <a:t>人</a:t>
            </a:r>
            <a:endParaRPr lang="en-US" altLang="zh-CN" dirty="0" smtClean="0">
              <a:latin typeface="微软雅黑" panose="020B0503020204020204" pitchFamily="34" charset="-122"/>
              <a:ea typeface="微软雅黑" panose="020B0503020204020204" pitchFamily="34" charset="-122"/>
            </a:endParaRPr>
          </a:p>
        </p:txBody>
      </p:sp>
      <p:sp>
        <p:nvSpPr>
          <p:cNvPr id="56" name="delivery_233715">
            <a:extLst>
              <a:ext uri="{FF2B5EF4-FFF2-40B4-BE49-F238E27FC236}">
                <a16:creationId xmlns:a16="http://schemas.microsoft.com/office/drawing/2014/main" id="{54405246-CCE2-4201-BBB1-D3F3EB6E740D}"/>
              </a:ext>
            </a:extLst>
          </p:cNvPr>
          <p:cNvSpPr/>
          <p:nvPr/>
        </p:nvSpPr>
        <p:spPr>
          <a:xfrm>
            <a:off x="7268705" y="3843333"/>
            <a:ext cx="576000" cy="504000"/>
          </a:xfrm>
          <a:custGeom>
            <a:avLst/>
            <a:gdLst>
              <a:gd name="T0" fmla="*/ 8582 w 9077"/>
              <a:gd name="T1" fmla="*/ 4538 h 10373"/>
              <a:gd name="T2" fmla="*/ 9077 w 9077"/>
              <a:gd name="T3" fmla="*/ 4538 h 10373"/>
              <a:gd name="T4" fmla="*/ 9077 w 9077"/>
              <a:gd name="T5" fmla="*/ 9151 h 10373"/>
              <a:gd name="T6" fmla="*/ 7855 w 9077"/>
              <a:gd name="T7" fmla="*/ 10373 h 10373"/>
              <a:gd name="T8" fmla="*/ 4789 w 9077"/>
              <a:gd name="T9" fmla="*/ 10373 h 10373"/>
              <a:gd name="T10" fmla="*/ 4539 w 9077"/>
              <a:gd name="T11" fmla="*/ 10123 h 10373"/>
              <a:gd name="T12" fmla="*/ 4539 w 9077"/>
              <a:gd name="T13" fmla="*/ 9562 h 10373"/>
              <a:gd name="T14" fmla="*/ 4789 w 9077"/>
              <a:gd name="T15" fmla="*/ 9312 h 10373"/>
              <a:gd name="T16" fmla="*/ 7532 w 9077"/>
              <a:gd name="T17" fmla="*/ 9312 h 10373"/>
              <a:gd name="T18" fmla="*/ 8106 w 9077"/>
              <a:gd name="T19" fmla="*/ 8738 h 10373"/>
              <a:gd name="T20" fmla="*/ 8106 w 9077"/>
              <a:gd name="T21" fmla="*/ 7780 h 10373"/>
              <a:gd name="T22" fmla="*/ 6734 w 9077"/>
              <a:gd name="T23" fmla="*/ 7780 h 10373"/>
              <a:gd name="T24" fmla="*/ 6484 w 9077"/>
              <a:gd name="T25" fmla="*/ 7530 h 10373"/>
              <a:gd name="T26" fmla="*/ 6484 w 9077"/>
              <a:gd name="T27" fmla="*/ 4788 h 10373"/>
              <a:gd name="T28" fmla="*/ 6734 w 9077"/>
              <a:gd name="T29" fmla="*/ 4538 h 10373"/>
              <a:gd name="T30" fmla="*/ 8582 w 9077"/>
              <a:gd name="T31" fmla="*/ 4538 h 10373"/>
              <a:gd name="T32" fmla="*/ 8087 w 9077"/>
              <a:gd name="T33" fmla="*/ 4538 h 10373"/>
              <a:gd name="T34" fmla="*/ 8087 w 9077"/>
              <a:gd name="T35" fmla="*/ 4520 h 10373"/>
              <a:gd name="T36" fmla="*/ 4521 w 9077"/>
              <a:gd name="T37" fmla="*/ 972 h 10373"/>
              <a:gd name="T38" fmla="*/ 955 w 9077"/>
              <a:gd name="T39" fmla="*/ 4520 h 10373"/>
              <a:gd name="T40" fmla="*/ 955 w 9077"/>
              <a:gd name="T41" fmla="*/ 4538 h 10373"/>
              <a:gd name="T42" fmla="*/ 0 w 9077"/>
              <a:gd name="T43" fmla="*/ 4538 h 10373"/>
              <a:gd name="T44" fmla="*/ 0 w 9077"/>
              <a:gd name="T45" fmla="*/ 6558 h 10373"/>
              <a:gd name="T46" fmla="*/ 1222 w 9077"/>
              <a:gd name="T47" fmla="*/ 7781 h 10373"/>
              <a:gd name="T48" fmla="*/ 2343 w 9077"/>
              <a:gd name="T49" fmla="*/ 7781 h 10373"/>
              <a:gd name="T50" fmla="*/ 2593 w 9077"/>
              <a:gd name="T51" fmla="*/ 7531 h 10373"/>
              <a:gd name="T52" fmla="*/ 2593 w 9077"/>
              <a:gd name="T53" fmla="*/ 4788 h 10373"/>
              <a:gd name="T54" fmla="*/ 2343 w 9077"/>
              <a:gd name="T55" fmla="*/ 4538 h 10373"/>
              <a:gd name="T56" fmla="*/ 0 w 9077"/>
              <a:gd name="T57" fmla="*/ 4538 h 10373"/>
              <a:gd name="T58" fmla="*/ 0 w 9077"/>
              <a:gd name="T59" fmla="*/ 4516 h 10373"/>
              <a:gd name="T60" fmla="*/ 4539 w 9077"/>
              <a:gd name="T61" fmla="*/ 0 h 10373"/>
              <a:gd name="T62" fmla="*/ 9077 w 9077"/>
              <a:gd name="T63" fmla="*/ 4516 h 10373"/>
              <a:gd name="T64" fmla="*/ 9077 w 9077"/>
              <a:gd name="T65" fmla="*/ 4538 h 10373"/>
              <a:gd name="T66" fmla="*/ 8582 w 9077"/>
              <a:gd name="T67" fmla="*/ 4538 h 10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77" h="10373">
                <a:moveTo>
                  <a:pt x="8582" y="4538"/>
                </a:moveTo>
                <a:lnTo>
                  <a:pt x="9077" y="4538"/>
                </a:lnTo>
                <a:lnTo>
                  <a:pt x="9077" y="9151"/>
                </a:lnTo>
                <a:cubicBezTo>
                  <a:pt x="9077" y="9826"/>
                  <a:pt x="8530" y="10373"/>
                  <a:pt x="7855" y="10373"/>
                </a:cubicBezTo>
                <a:lnTo>
                  <a:pt x="4789" y="10373"/>
                </a:lnTo>
                <a:cubicBezTo>
                  <a:pt x="4651" y="10373"/>
                  <a:pt x="4539" y="10261"/>
                  <a:pt x="4539" y="10123"/>
                </a:cubicBezTo>
                <a:lnTo>
                  <a:pt x="4539" y="9562"/>
                </a:lnTo>
                <a:cubicBezTo>
                  <a:pt x="4539" y="9425"/>
                  <a:pt x="4651" y="9312"/>
                  <a:pt x="4789" y="9312"/>
                </a:cubicBezTo>
                <a:lnTo>
                  <a:pt x="7532" y="9312"/>
                </a:lnTo>
                <a:cubicBezTo>
                  <a:pt x="7850" y="9312"/>
                  <a:pt x="8106" y="9055"/>
                  <a:pt x="8106" y="8738"/>
                </a:cubicBezTo>
                <a:lnTo>
                  <a:pt x="8106" y="7780"/>
                </a:lnTo>
                <a:lnTo>
                  <a:pt x="6734" y="7780"/>
                </a:lnTo>
                <a:cubicBezTo>
                  <a:pt x="6596" y="7780"/>
                  <a:pt x="6484" y="7667"/>
                  <a:pt x="6484" y="7530"/>
                </a:cubicBezTo>
                <a:lnTo>
                  <a:pt x="6484" y="4788"/>
                </a:lnTo>
                <a:cubicBezTo>
                  <a:pt x="6484" y="4651"/>
                  <a:pt x="6596" y="4538"/>
                  <a:pt x="6734" y="4538"/>
                </a:cubicBezTo>
                <a:lnTo>
                  <a:pt x="8582" y="4538"/>
                </a:lnTo>
                <a:lnTo>
                  <a:pt x="8087" y="4538"/>
                </a:lnTo>
                <a:lnTo>
                  <a:pt x="8087" y="4520"/>
                </a:lnTo>
                <a:cubicBezTo>
                  <a:pt x="8087" y="2560"/>
                  <a:pt x="6491" y="972"/>
                  <a:pt x="4521" y="972"/>
                </a:cubicBezTo>
                <a:cubicBezTo>
                  <a:pt x="2552" y="972"/>
                  <a:pt x="955" y="2561"/>
                  <a:pt x="955" y="4520"/>
                </a:cubicBezTo>
                <a:lnTo>
                  <a:pt x="955" y="4538"/>
                </a:lnTo>
                <a:lnTo>
                  <a:pt x="0" y="4538"/>
                </a:lnTo>
                <a:lnTo>
                  <a:pt x="0" y="6558"/>
                </a:lnTo>
                <a:cubicBezTo>
                  <a:pt x="0" y="7233"/>
                  <a:pt x="547" y="7781"/>
                  <a:pt x="1222" y="7781"/>
                </a:cubicBezTo>
                <a:lnTo>
                  <a:pt x="2343" y="7781"/>
                </a:lnTo>
                <a:cubicBezTo>
                  <a:pt x="2481" y="7781"/>
                  <a:pt x="2593" y="7668"/>
                  <a:pt x="2593" y="7531"/>
                </a:cubicBezTo>
                <a:lnTo>
                  <a:pt x="2593" y="4788"/>
                </a:lnTo>
                <a:cubicBezTo>
                  <a:pt x="2593" y="4651"/>
                  <a:pt x="2481" y="4538"/>
                  <a:pt x="2343" y="4538"/>
                </a:cubicBezTo>
                <a:lnTo>
                  <a:pt x="0" y="4538"/>
                </a:lnTo>
                <a:lnTo>
                  <a:pt x="0" y="4516"/>
                </a:lnTo>
                <a:cubicBezTo>
                  <a:pt x="0" y="2022"/>
                  <a:pt x="2032" y="0"/>
                  <a:pt x="4539" y="0"/>
                </a:cubicBezTo>
                <a:cubicBezTo>
                  <a:pt x="7045" y="0"/>
                  <a:pt x="9077" y="2021"/>
                  <a:pt x="9077" y="4516"/>
                </a:cubicBezTo>
                <a:lnTo>
                  <a:pt x="9077" y="4538"/>
                </a:lnTo>
                <a:lnTo>
                  <a:pt x="8582" y="4538"/>
                </a:ln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44" name="文本框 46"/>
          <p:cNvSpPr txBox="1"/>
          <p:nvPr/>
        </p:nvSpPr>
        <p:spPr>
          <a:xfrm>
            <a:off x="1132730" y="3758348"/>
            <a:ext cx="1543385" cy="636008"/>
          </a:xfrm>
          <a:prstGeom prst="rect">
            <a:avLst/>
          </a:prstGeom>
          <a:noFill/>
        </p:spPr>
        <p:txBody>
          <a:bodyPr wrap="square" rtlCol="0">
            <a:spAutoFit/>
          </a:bodyPr>
          <a:lstStyle/>
          <a:p>
            <a:pPr algn="ctr" defTabSz="914103">
              <a:defRPr/>
            </a:pPr>
            <a:r>
              <a:rPr kumimoji="1" lang="zh-CN" altLang="en-US" sz="1400" b="1" kern="0" dirty="0" smtClean="0">
                <a:solidFill>
                  <a:prstClr val="black"/>
                </a:solidFill>
                <a:latin typeface="微软雅黑" panose="020B0503020204020204" pitchFamily="34" charset="-122"/>
                <a:ea typeface="微软雅黑" panose="020B0503020204020204" pitchFamily="34" charset="-122"/>
              </a:rPr>
              <a:t>已启动项目</a:t>
            </a:r>
            <a:endParaRPr kumimoji="1" lang="en-US" altLang="zh-CN" sz="1400" b="1" kern="0" dirty="0">
              <a:solidFill>
                <a:prstClr val="black"/>
              </a:solidFill>
              <a:latin typeface="微软雅黑" panose="020B0503020204020204" pitchFamily="34" charset="-122"/>
              <a:ea typeface="微软雅黑" panose="020B0503020204020204" pitchFamily="34" charset="-122"/>
            </a:endParaRPr>
          </a:p>
          <a:p>
            <a:pPr algn="ctr" defTabSz="914103">
              <a:defRPr/>
            </a:pPr>
            <a:r>
              <a:rPr kumimoji="1" lang="en-US" altLang="zh-CN" sz="2133" b="1" kern="0" dirty="0" smtClean="0">
                <a:solidFill>
                  <a:srgbClr val="FF0000"/>
                </a:solidFill>
                <a:latin typeface="微软雅黑" panose="020B0503020204020204" pitchFamily="34" charset="-122"/>
                <a:ea typeface="微软雅黑" panose="020B0503020204020204" pitchFamily="34" charset="-122"/>
              </a:rPr>
              <a:t>25</a:t>
            </a:r>
            <a:r>
              <a:rPr kumimoji="1" lang="zh-CN" altLang="en-US" sz="1400" b="1" kern="0" dirty="0" smtClean="0">
                <a:solidFill>
                  <a:prstClr val="black"/>
                </a:solidFill>
                <a:latin typeface="微软雅黑" panose="020B0503020204020204" pitchFamily="34" charset="-122"/>
                <a:ea typeface="微软雅黑" panose="020B0503020204020204" pitchFamily="34" charset="-122"/>
              </a:rPr>
              <a:t>个</a:t>
            </a:r>
            <a:endParaRPr kumimoji="1" lang="zh-CN" altLang="en-US" sz="1400" b="1" kern="0" dirty="0">
              <a:solidFill>
                <a:prstClr val="black"/>
              </a:solidFill>
              <a:latin typeface="微软雅黑" panose="020B0503020204020204" pitchFamily="34" charset="-122"/>
              <a:ea typeface="微软雅黑" panose="020B0503020204020204" pitchFamily="34" charset="-122"/>
            </a:endParaRPr>
          </a:p>
        </p:txBody>
      </p:sp>
      <p:grpSp>
        <p:nvGrpSpPr>
          <p:cNvPr id="45" name="组合 62"/>
          <p:cNvGrpSpPr/>
          <p:nvPr/>
        </p:nvGrpSpPr>
        <p:grpSpPr>
          <a:xfrm>
            <a:off x="566539" y="3658794"/>
            <a:ext cx="1983083" cy="2742005"/>
            <a:chOff x="132735" y="3489332"/>
            <a:chExt cx="3035911" cy="2296824"/>
          </a:xfrm>
        </p:grpSpPr>
        <p:sp>
          <p:nvSpPr>
            <p:cNvPr id="46" name="矩形 60"/>
            <p:cNvSpPr/>
            <p:nvPr/>
          </p:nvSpPr>
          <p:spPr>
            <a:xfrm>
              <a:off x="132735" y="3489332"/>
              <a:ext cx="3035911" cy="719644"/>
            </a:xfrm>
            <a:prstGeom prst="rect">
              <a:avLst/>
            </a:prstGeom>
            <a:noFill/>
            <a:ln w="12700" cap="flat" cmpd="sng" algn="ctr">
              <a:solidFill>
                <a:sysClr val="windowText" lastClr="000000">
                  <a:lumMod val="50000"/>
                  <a:lumOff val="50000"/>
                </a:sysClr>
              </a:solidFill>
              <a:prstDash val="dash"/>
              <a:miter lim="800000"/>
            </a:ln>
            <a:effectLst/>
          </p:spPr>
          <p:txBody>
            <a:bodyPr rtlCol="0" anchor="ctr"/>
            <a:lstStyle/>
            <a:p>
              <a:pPr algn="ctr" defTabSz="914103">
                <a:defRPr/>
              </a:pPr>
              <a:endParaRPr kumimoji="1" lang="zh-CN" altLang="en-US" sz="1799" kern="0">
                <a:solidFill>
                  <a:prstClr val="white"/>
                </a:solidFill>
                <a:latin typeface="微软雅黑" panose="020B0503020204020204" pitchFamily="34" charset="-122"/>
                <a:ea typeface="微软雅黑" panose="020B0503020204020204" pitchFamily="34" charset="-122"/>
              </a:endParaRPr>
            </a:p>
          </p:txBody>
        </p:sp>
        <p:sp>
          <p:nvSpPr>
            <p:cNvPr id="47" name="矩形 61"/>
            <p:cNvSpPr/>
            <p:nvPr/>
          </p:nvSpPr>
          <p:spPr>
            <a:xfrm>
              <a:off x="132735" y="4206200"/>
              <a:ext cx="3035911" cy="1579956"/>
            </a:xfrm>
            <a:prstGeom prst="rect">
              <a:avLst/>
            </a:prstGeom>
            <a:noFill/>
            <a:ln w="12700" cap="flat" cmpd="sng" algn="ctr">
              <a:solidFill>
                <a:sysClr val="window" lastClr="FFFFFF">
                  <a:lumMod val="50000"/>
                </a:sysClr>
              </a:solidFill>
              <a:prstDash val="dash"/>
              <a:miter lim="800000"/>
            </a:ln>
            <a:effectLst/>
          </p:spPr>
          <p:txBody>
            <a:bodyPr rtlCol="0" anchor="ctr"/>
            <a:lstStyle/>
            <a:p>
              <a:pPr algn="ctr" defTabSz="914103">
                <a:defRPr/>
              </a:pPr>
              <a:endParaRPr kumimoji="1" lang="zh-CN" altLang="en-US" sz="1799" kern="0">
                <a:solidFill>
                  <a:prstClr val="white"/>
                </a:solidFill>
                <a:latin typeface="微软雅黑" panose="020B0503020204020204" pitchFamily="34" charset="-122"/>
                <a:ea typeface="微软雅黑" panose="020B0503020204020204" pitchFamily="34" charset="-122"/>
              </a:endParaRPr>
            </a:p>
          </p:txBody>
        </p:sp>
      </p:grpSp>
      <p:sp>
        <p:nvSpPr>
          <p:cNvPr id="48" name="checking-item_65778">
            <a:extLst>
              <a:ext uri="{FF2B5EF4-FFF2-40B4-BE49-F238E27FC236}">
                <a16:creationId xmlns:a16="http://schemas.microsoft.com/office/drawing/2014/main" id="{54405246-CCE2-4201-BBB1-D3F3EB6E740D}"/>
              </a:ext>
            </a:extLst>
          </p:cNvPr>
          <p:cNvSpPr/>
          <p:nvPr/>
        </p:nvSpPr>
        <p:spPr>
          <a:xfrm>
            <a:off x="755222" y="3843333"/>
            <a:ext cx="504000" cy="504000"/>
          </a:xfrm>
          <a:custGeom>
            <a:avLst/>
            <a:gdLst>
              <a:gd name="T0" fmla="*/ 564 w 564"/>
              <a:gd name="T1" fmla="*/ 477 h 568"/>
              <a:gd name="T2" fmla="*/ 511 w 564"/>
              <a:gd name="T3" fmla="*/ 530 h 568"/>
              <a:gd name="T4" fmla="*/ 253 w 564"/>
              <a:gd name="T5" fmla="*/ 530 h 568"/>
              <a:gd name="T6" fmla="*/ 200 w 564"/>
              <a:gd name="T7" fmla="*/ 477 h 568"/>
              <a:gd name="T8" fmla="*/ 253 w 564"/>
              <a:gd name="T9" fmla="*/ 424 h 568"/>
              <a:gd name="T10" fmla="*/ 511 w 564"/>
              <a:gd name="T11" fmla="*/ 424 h 568"/>
              <a:gd name="T12" fmla="*/ 564 w 564"/>
              <a:gd name="T13" fmla="*/ 477 h 568"/>
              <a:gd name="T14" fmla="*/ 124 w 564"/>
              <a:gd name="T15" fmla="*/ 386 h 568"/>
              <a:gd name="T16" fmla="*/ 56 w 564"/>
              <a:gd name="T17" fmla="*/ 386 h 568"/>
              <a:gd name="T18" fmla="*/ 0 w 564"/>
              <a:gd name="T19" fmla="*/ 443 h 568"/>
              <a:gd name="T20" fmla="*/ 0 w 564"/>
              <a:gd name="T21" fmla="*/ 511 h 568"/>
              <a:gd name="T22" fmla="*/ 56 w 564"/>
              <a:gd name="T23" fmla="*/ 568 h 568"/>
              <a:gd name="T24" fmla="*/ 124 w 564"/>
              <a:gd name="T25" fmla="*/ 568 h 568"/>
              <a:gd name="T26" fmla="*/ 181 w 564"/>
              <a:gd name="T27" fmla="*/ 511 h 568"/>
              <a:gd name="T28" fmla="*/ 181 w 564"/>
              <a:gd name="T29" fmla="*/ 443 h 568"/>
              <a:gd name="T30" fmla="*/ 124 w 564"/>
              <a:gd name="T31" fmla="*/ 386 h 568"/>
              <a:gd name="T32" fmla="*/ 511 w 564"/>
              <a:gd name="T33" fmla="*/ 230 h 568"/>
              <a:gd name="T34" fmla="*/ 253 w 564"/>
              <a:gd name="T35" fmla="*/ 230 h 568"/>
              <a:gd name="T36" fmla="*/ 200 w 564"/>
              <a:gd name="T37" fmla="*/ 284 h 568"/>
              <a:gd name="T38" fmla="*/ 253 w 564"/>
              <a:gd name="T39" fmla="*/ 337 h 568"/>
              <a:gd name="T40" fmla="*/ 511 w 564"/>
              <a:gd name="T41" fmla="*/ 337 h 568"/>
              <a:gd name="T42" fmla="*/ 564 w 564"/>
              <a:gd name="T43" fmla="*/ 284 h 568"/>
              <a:gd name="T44" fmla="*/ 511 w 564"/>
              <a:gd name="T45" fmla="*/ 230 h 568"/>
              <a:gd name="T46" fmla="*/ 181 w 564"/>
              <a:gd name="T47" fmla="*/ 250 h 568"/>
              <a:gd name="T48" fmla="*/ 181 w 564"/>
              <a:gd name="T49" fmla="*/ 318 h 568"/>
              <a:gd name="T50" fmla="*/ 124 w 564"/>
              <a:gd name="T51" fmla="*/ 375 h 568"/>
              <a:gd name="T52" fmla="*/ 56 w 564"/>
              <a:gd name="T53" fmla="*/ 375 h 568"/>
              <a:gd name="T54" fmla="*/ 0 w 564"/>
              <a:gd name="T55" fmla="*/ 318 h 568"/>
              <a:gd name="T56" fmla="*/ 0 w 564"/>
              <a:gd name="T57" fmla="*/ 250 h 568"/>
              <a:gd name="T58" fmla="*/ 56 w 564"/>
              <a:gd name="T59" fmla="*/ 193 h 568"/>
              <a:gd name="T60" fmla="*/ 124 w 564"/>
              <a:gd name="T61" fmla="*/ 193 h 568"/>
              <a:gd name="T62" fmla="*/ 181 w 564"/>
              <a:gd name="T63" fmla="*/ 250 h 568"/>
              <a:gd name="T64" fmla="*/ 154 w 564"/>
              <a:gd name="T65" fmla="*/ 245 h 568"/>
              <a:gd name="T66" fmla="*/ 126 w 564"/>
              <a:gd name="T67" fmla="*/ 245 h 568"/>
              <a:gd name="T68" fmla="*/ 122 w 564"/>
              <a:gd name="T69" fmla="*/ 250 h 568"/>
              <a:gd name="T70" fmla="*/ 78 w 564"/>
              <a:gd name="T71" fmla="*/ 293 h 568"/>
              <a:gd name="T72" fmla="*/ 56 w 564"/>
              <a:gd name="T73" fmla="*/ 271 h 568"/>
              <a:gd name="T74" fmla="*/ 55 w 564"/>
              <a:gd name="T75" fmla="*/ 269 h 568"/>
              <a:gd name="T76" fmla="*/ 26 w 564"/>
              <a:gd name="T77" fmla="*/ 269 h 568"/>
              <a:gd name="T78" fmla="*/ 26 w 564"/>
              <a:gd name="T79" fmla="*/ 298 h 568"/>
              <a:gd name="T80" fmla="*/ 64 w 564"/>
              <a:gd name="T81" fmla="*/ 336 h 568"/>
              <a:gd name="T82" fmla="*/ 78 w 564"/>
              <a:gd name="T83" fmla="*/ 341 h 568"/>
              <a:gd name="T84" fmla="*/ 92 w 564"/>
              <a:gd name="T85" fmla="*/ 336 h 568"/>
              <a:gd name="T86" fmla="*/ 110 w 564"/>
              <a:gd name="T87" fmla="*/ 318 h 568"/>
              <a:gd name="T88" fmla="*/ 124 w 564"/>
              <a:gd name="T89" fmla="*/ 304 h 568"/>
              <a:gd name="T90" fmla="*/ 154 w 564"/>
              <a:gd name="T91" fmla="*/ 274 h 568"/>
              <a:gd name="T92" fmla="*/ 154 w 564"/>
              <a:gd name="T93" fmla="*/ 245 h 568"/>
              <a:gd name="T94" fmla="*/ 253 w 564"/>
              <a:gd name="T95" fmla="*/ 144 h 568"/>
              <a:gd name="T96" fmla="*/ 511 w 564"/>
              <a:gd name="T97" fmla="*/ 144 h 568"/>
              <a:gd name="T98" fmla="*/ 564 w 564"/>
              <a:gd name="T99" fmla="*/ 91 h 568"/>
              <a:gd name="T100" fmla="*/ 511 w 564"/>
              <a:gd name="T101" fmla="*/ 37 h 568"/>
              <a:gd name="T102" fmla="*/ 253 w 564"/>
              <a:gd name="T103" fmla="*/ 37 h 568"/>
              <a:gd name="T104" fmla="*/ 200 w 564"/>
              <a:gd name="T105" fmla="*/ 91 h 568"/>
              <a:gd name="T106" fmla="*/ 253 w 564"/>
              <a:gd name="T107" fmla="*/ 144 h 568"/>
              <a:gd name="T108" fmla="*/ 124 w 564"/>
              <a:gd name="T109" fmla="*/ 0 h 568"/>
              <a:gd name="T110" fmla="*/ 56 w 564"/>
              <a:gd name="T111" fmla="*/ 0 h 568"/>
              <a:gd name="T112" fmla="*/ 0 w 564"/>
              <a:gd name="T113" fmla="*/ 57 h 568"/>
              <a:gd name="T114" fmla="*/ 0 w 564"/>
              <a:gd name="T115" fmla="*/ 125 h 568"/>
              <a:gd name="T116" fmla="*/ 56 w 564"/>
              <a:gd name="T117" fmla="*/ 181 h 568"/>
              <a:gd name="T118" fmla="*/ 124 w 564"/>
              <a:gd name="T119" fmla="*/ 181 h 568"/>
              <a:gd name="T120" fmla="*/ 181 w 564"/>
              <a:gd name="T121" fmla="*/ 125 h 568"/>
              <a:gd name="T122" fmla="*/ 181 w 564"/>
              <a:gd name="T123" fmla="*/ 57 h 568"/>
              <a:gd name="T124" fmla="*/ 124 w 564"/>
              <a:gd name="T125"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4" h="568">
                <a:moveTo>
                  <a:pt x="564" y="477"/>
                </a:moveTo>
                <a:cubicBezTo>
                  <a:pt x="564" y="506"/>
                  <a:pt x="540" y="530"/>
                  <a:pt x="511" y="530"/>
                </a:cubicBezTo>
                <a:lnTo>
                  <a:pt x="253" y="530"/>
                </a:lnTo>
                <a:cubicBezTo>
                  <a:pt x="224" y="530"/>
                  <a:pt x="200" y="506"/>
                  <a:pt x="200" y="477"/>
                </a:cubicBezTo>
                <a:cubicBezTo>
                  <a:pt x="200" y="447"/>
                  <a:pt x="224" y="424"/>
                  <a:pt x="253" y="424"/>
                </a:cubicBezTo>
                <a:lnTo>
                  <a:pt x="511" y="424"/>
                </a:lnTo>
                <a:cubicBezTo>
                  <a:pt x="540" y="424"/>
                  <a:pt x="564" y="447"/>
                  <a:pt x="564" y="477"/>
                </a:cubicBezTo>
                <a:close/>
                <a:moveTo>
                  <a:pt x="124" y="386"/>
                </a:moveTo>
                <a:lnTo>
                  <a:pt x="56" y="386"/>
                </a:lnTo>
                <a:cubicBezTo>
                  <a:pt x="25" y="386"/>
                  <a:pt x="0" y="412"/>
                  <a:pt x="0" y="443"/>
                </a:cubicBezTo>
                <a:lnTo>
                  <a:pt x="0" y="511"/>
                </a:lnTo>
                <a:cubicBezTo>
                  <a:pt x="0" y="542"/>
                  <a:pt x="25" y="568"/>
                  <a:pt x="56" y="568"/>
                </a:cubicBezTo>
                <a:lnTo>
                  <a:pt x="124" y="568"/>
                </a:lnTo>
                <a:cubicBezTo>
                  <a:pt x="156" y="568"/>
                  <a:pt x="181" y="542"/>
                  <a:pt x="181" y="511"/>
                </a:cubicBezTo>
                <a:lnTo>
                  <a:pt x="181" y="443"/>
                </a:lnTo>
                <a:cubicBezTo>
                  <a:pt x="181" y="412"/>
                  <a:pt x="156" y="386"/>
                  <a:pt x="124" y="386"/>
                </a:cubicBezTo>
                <a:close/>
                <a:moveTo>
                  <a:pt x="511" y="230"/>
                </a:moveTo>
                <a:lnTo>
                  <a:pt x="253" y="230"/>
                </a:lnTo>
                <a:cubicBezTo>
                  <a:pt x="224" y="230"/>
                  <a:pt x="200" y="254"/>
                  <a:pt x="200" y="284"/>
                </a:cubicBezTo>
                <a:cubicBezTo>
                  <a:pt x="200" y="313"/>
                  <a:pt x="224" y="337"/>
                  <a:pt x="253" y="337"/>
                </a:cubicBezTo>
                <a:lnTo>
                  <a:pt x="511" y="337"/>
                </a:lnTo>
                <a:cubicBezTo>
                  <a:pt x="540" y="337"/>
                  <a:pt x="564" y="313"/>
                  <a:pt x="564" y="284"/>
                </a:cubicBezTo>
                <a:cubicBezTo>
                  <a:pt x="564" y="254"/>
                  <a:pt x="540" y="230"/>
                  <a:pt x="511" y="230"/>
                </a:cubicBezTo>
                <a:close/>
                <a:moveTo>
                  <a:pt x="181" y="250"/>
                </a:moveTo>
                <a:lnTo>
                  <a:pt x="181" y="318"/>
                </a:lnTo>
                <a:cubicBezTo>
                  <a:pt x="181" y="349"/>
                  <a:pt x="156" y="375"/>
                  <a:pt x="124" y="375"/>
                </a:cubicBezTo>
                <a:lnTo>
                  <a:pt x="56" y="375"/>
                </a:lnTo>
                <a:cubicBezTo>
                  <a:pt x="25" y="375"/>
                  <a:pt x="0" y="349"/>
                  <a:pt x="0" y="318"/>
                </a:cubicBezTo>
                <a:lnTo>
                  <a:pt x="0" y="250"/>
                </a:lnTo>
                <a:cubicBezTo>
                  <a:pt x="0" y="218"/>
                  <a:pt x="25" y="193"/>
                  <a:pt x="56" y="193"/>
                </a:cubicBezTo>
                <a:lnTo>
                  <a:pt x="124" y="193"/>
                </a:lnTo>
                <a:cubicBezTo>
                  <a:pt x="156" y="193"/>
                  <a:pt x="181" y="218"/>
                  <a:pt x="181" y="250"/>
                </a:cubicBezTo>
                <a:close/>
                <a:moveTo>
                  <a:pt x="154" y="245"/>
                </a:moveTo>
                <a:cubicBezTo>
                  <a:pt x="147" y="238"/>
                  <a:pt x="134" y="238"/>
                  <a:pt x="126" y="245"/>
                </a:cubicBezTo>
                <a:lnTo>
                  <a:pt x="122" y="250"/>
                </a:lnTo>
                <a:lnTo>
                  <a:pt x="78" y="293"/>
                </a:lnTo>
                <a:lnTo>
                  <a:pt x="56" y="271"/>
                </a:lnTo>
                <a:lnTo>
                  <a:pt x="55" y="269"/>
                </a:lnTo>
                <a:cubicBezTo>
                  <a:pt x="47" y="262"/>
                  <a:pt x="34" y="262"/>
                  <a:pt x="26" y="269"/>
                </a:cubicBezTo>
                <a:cubicBezTo>
                  <a:pt x="19" y="277"/>
                  <a:pt x="19" y="290"/>
                  <a:pt x="26" y="298"/>
                </a:cubicBezTo>
                <a:lnTo>
                  <a:pt x="64" y="336"/>
                </a:lnTo>
                <a:cubicBezTo>
                  <a:pt x="68" y="339"/>
                  <a:pt x="73" y="341"/>
                  <a:pt x="78" y="341"/>
                </a:cubicBezTo>
                <a:cubicBezTo>
                  <a:pt x="84" y="341"/>
                  <a:pt x="89" y="339"/>
                  <a:pt x="92" y="336"/>
                </a:cubicBezTo>
                <a:lnTo>
                  <a:pt x="110" y="318"/>
                </a:lnTo>
                <a:lnTo>
                  <a:pt x="124" y="304"/>
                </a:lnTo>
                <a:lnTo>
                  <a:pt x="154" y="274"/>
                </a:lnTo>
                <a:cubicBezTo>
                  <a:pt x="162" y="266"/>
                  <a:pt x="162" y="253"/>
                  <a:pt x="154" y="245"/>
                </a:cubicBezTo>
                <a:close/>
                <a:moveTo>
                  <a:pt x="253" y="144"/>
                </a:moveTo>
                <a:lnTo>
                  <a:pt x="511" y="144"/>
                </a:lnTo>
                <a:cubicBezTo>
                  <a:pt x="540" y="144"/>
                  <a:pt x="564" y="120"/>
                  <a:pt x="564" y="91"/>
                </a:cubicBezTo>
                <a:cubicBezTo>
                  <a:pt x="564" y="61"/>
                  <a:pt x="540" y="37"/>
                  <a:pt x="511" y="37"/>
                </a:cubicBezTo>
                <a:lnTo>
                  <a:pt x="253" y="37"/>
                </a:lnTo>
                <a:cubicBezTo>
                  <a:pt x="224" y="37"/>
                  <a:pt x="200" y="61"/>
                  <a:pt x="200" y="91"/>
                </a:cubicBezTo>
                <a:cubicBezTo>
                  <a:pt x="200" y="120"/>
                  <a:pt x="224" y="144"/>
                  <a:pt x="253" y="144"/>
                </a:cubicBezTo>
                <a:close/>
                <a:moveTo>
                  <a:pt x="124" y="0"/>
                </a:moveTo>
                <a:lnTo>
                  <a:pt x="56" y="0"/>
                </a:lnTo>
                <a:cubicBezTo>
                  <a:pt x="25" y="0"/>
                  <a:pt x="0" y="25"/>
                  <a:pt x="0" y="57"/>
                </a:cubicBezTo>
                <a:lnTo>
                  <a:pt x="0" y="125"/>
                </a:lnTo>
                <a:cubicBezTo>
                  <a:pt x="0" y="156"/>
                  <a:pt x="25" y="181"/>
                  <a:pt x="56" y="181"/>
                </a:cubicBezTo>
                <a:lnTo>
                  <a:pt x="124" y="181"/>
                </a:lnTo>
                <a:cubicBezTo>
                  <a:pt x="156" y="181"/>
                  <a:pt x="181" y="156"/>
                  <a:pt x="181" y="125"/>
                </a:cubicBezTo>
                <a:lnTo>
                  <a:pt x="181" y="57"/>
                </a:lnTo>
                <a:cubicBezTo>
                  <a:pt x="181" y="25"/>
                  <a:pt x="156" y="0"/>
                  <a:pt x="124" y="0"/>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399"/>
          </a:p>
        </p:txBody>
      </p:sp>
      <p:sp>
        <p:nvSpPr>
          <p:cNvPr id="49" name="文本框 77"/>
          <p:cNvSpPr txBox="1"/>
          <p:nvPr/>
        </p:nvSpPr>
        <p:spPr>
          <a:xfrm>
            <a:off x="509270" y="4422867"/>
            <a:ext cx="2211668" cy="1754326"/>
          </a:xfrm>
          <a:prstGeom prst="rect">
            <a:avLst/>
          </a:prstGeom>
          <a:noFill/>
        </p:spPr>
        <p:txBody>
          <a:bodyPr wrap="square" rtlCol="0">
            <a:spAutoFit/>
          </a:bodyPr>
          <a:lstStyle/>
          <a:p>
            <a:pPr marL="171450" indent="-171450">
              <a:lnSpc>
                <a:spcPct val="150000"/>
              </a:lnSpc>
              <a:buFont typeface="Arial" panose="020B0604020202020204" pitchFamily="34" charset="0"/>
              <a:buChar char="•"/>
              <a:defRPr/>
            </a:pPr>
            <a:r>
              <a:rPr lang="zh-CN" altLang="en-US" sz="1200" dirty="0" smtClean="0">
                <a:solidFill>
                  <a:prstClr val="black"/>
                </a:solidFill>
                <a:latin typeface="微软雅黑" panose="020B0503020204020204" pitchFamily="34" charset="-122"/>
                <a:ea typeface="微软雅黑" panose="020B0503020204020204" pitchFamily="34" charset="-122"/>
              </a:rPr>
              <a:t>招采阶段项目：</a:t>
            </a:r>
            <a:r>
              <a:rPr lang="en-US" altLang="zh-CN" sz="1200" dirty="0" smtClean="0">
                <a:solidFill>
                  <a:srgbClr val="FF0000"/>
                </a:solidFill>
                <a:latin typeface="微软雅黑" panose="020B0503020204020204" pitchFamily="34" charset="-122"/>
                <a:ea typeface="微软雅黑" panose="020B0503020204020204" pitchFamily="34" charset="-122"/>
              </a:rPr>
              <a:t>9</a:t>
            </a:r>
            <a:r>
              <a:rPr lang="zh-CN" altLang="en-US" sz="1200" dirty="0" smtClean="0">
                <a:solidFill>
                  <a:prstClr val="black"/>
                </a:solidFill>
                <a:latin typeface="微软雅黑" panose="020B0503020204020204" pitchFamily="34" charset="-122"/>
                <a:ea typeface="微软雅黑" panose="020B0503020204020204" pitchFamily="34" charset="-122"/>
              </a:rPr>
              <a:t>个</a:t>
            </a:r>
            <a:endParaRPr lang="en-US" altLang="zh-CN" sz="1200" dirty="0">
              <a:solidFill>
                <a:prstClr val="black"/>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defRPr/>
            </a:pPr>
            <a:r>
              <a:rPr lang="zh-CN" altLang="en-US" sz="1200" dirty="0" smtClean="0">
                <a:solidFill>
                  <a:prstClr val="black"/>
                </a:solidFill>
                <a:latin typeface="微软雅黑" panose="020B0503020204020204" pitchFamily="34" charset="-122"/>
                <a:ea typeface="微软雅黑" panose="020B0503020204020204" pitchFamily="34" charset="-122"/>
              </a:rPr>
              <a:t>建设阶段项目：</a:t>
            </a:r>
            <a:r>
              <a:rPr lang="en-US" altLang="zh-CN" sz="1200" dirty="0" smtClean="0">
                <a:solidFill>
                  <a:srgbClr val="FF0000"/>
                </a:solidFill>
                <a:latin typeface="微软雅黑" panose="020B0503020204020204" pitchFamily="34" charset="-122"/>
                <a:ea typeface="微软雅黑" panose="020B0503020204020204" pitchFamily="34" charset="-122"/>
              </a:rPr>
              <a:t>11</a:t>
            </a:r>
            <a:r>
              <a:rPr lang="zh-CN" altLang="en-US" sz="1200" dirty="0" smtClean="0">
                <a:latin typeface="微软雅黑" panose="020B0503020204020204" pitchFamily="34" charset="-122"/>
                <a:ea typeface="微软雅黑" panose="020B0503020204020204" pitchFamily="34" charset="-122"/>
              </a:rPr>
              <a:t>个</a:t>
            </a:r>
            <a:endParaRPr lang="en-US" altLang="zh-CN" sz="1200" dirty="0" smtClean="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defRPr/>
            </a:pPr>
            <a:r>
              <a:rPr lang="zh-CN" altLang="en-US" sz="1200" dirty="0">
                <a:solidFill>
                  <a:prstClr val="black"/>
                </a:solidFill>
                <a:latin typeface="微软雅黑" panose="020B0503020204020204" pitchFamily="34" charset="-122"/>
                <a:ea typeface="微软雅黑" panose="020B0503020204020204" pitchFamily="34" charset="-122"/>
              </a:rPr>
              <a:t>已上线项目</a:t>
            </a:r>
            <a:r>
              <a:rPr lang="zh-CN" altLang="en-US" sz="1200" dirty="0" smtClean="0">
                <a:solidFill>
                  <a:prstClr val="black"/>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5</a:t>
            </a:r>
            <a:r>
              <a:rPr lang="zh-CN" altLang="en-US" sz="1200" dirty="0" smtClean="0">
                <a:latin typeface="微软雅黑" panose="020B0503020204020204" pitchFamily="34" charset="-122"/>
                <a:ea typeface="微软雅黑" panose="020B0503020204020204" pitchFamily="34" charset="-122"/>
              </a:rPr>
              <a:t>个</a:t>
            </a:r>
            <a:endParaRPr lang="en-US" altLang="zh-CN" sz="1200" dirty="0" smtClean="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defRPr/>
            </a:pPr>
            <a:r>
              <a:rPr lang="zh-CN" altLang="en-US" sz="1200" dirty="0" smtClean="0">
                <a:latin typeface="微软雅黑" panose="020B0503020204020204" pitchFamily="34" charset="-122"/>
                <a:ea typeface="微软雅黑" panose="020B0503020204020204" pitchFamily="34" charset="-122"/>
              </a:rPr>
              <a:t>项目启动率</a:t>
            </a:r>
            <a:r>
              <a:rPr lang="en-US" altLang="zh-CN" sz="1200" b="1" dirty="0" smtClean="0">
                <a:solidFill>
                  <a:srgbClr val="FF0000"/>
                </a:solidFill>
                <a:latin typeface="微软雅黑" panose="020B0503020204020204" pitchFamily="34" charset="-122"/>
                <a:ea typeface="微软雅黑" panose="020B0503020204020204" pitchFamily="34" charset="-122"/>
              </a:rPr>
              <a:t>70</a:t>
            </a:r>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286080" indent="-286080">
              <a:lnSpc>
                <a:spcPct val="150000"/>
              </a:lnSpc>
              <a:buFont typeface="Arial" panose="020B0604020202020204" pitchFamily="34" charset="0"/>
              <a:buChar char="•"/>
              <a:defRPr/>
            </a:pPr>
            <a:endParaRPr kumimoji="1" lang="en-US" altLang="zh-CN" sz="1200" dirty="0">
              <a:latin typeface="微软雅黑" panose="020B0503020204020204" pitchFamily="34" charset="-122"/>
              <a:ea typeface="微软雅黑" panose="020B0503020204020204" pitchFamily="34" charset="-122"/>
            </a:endParaRPr>
          </a:p>
          <a:p>
            <a:pPr marL="286080" indent="-286080">
              <a:lnSpc>
                <a:spcPct val="150000"/>
              </a:lnSpc>
              <a:buFont typeface="Arial" panose="020B0604020202020204" pitchFamily="34" charset="0"/>
              <a:buChar char="•"/>
              <a:defRPr/>
            </a:pPr>
            <a:endParaRPr kumimoji="1" lang="zh-CN" altLang="en-US" sz="1200" dirty="0">
              <a:latin typeface="微软雅黑" panose="020B0503020204020204" pitchFamily="34" charset="-122"/>
              <a:ea typeface="微软雅黑" panose="020B0503020204020204" pitchFamily="34" charset="-122"/>
            </a:endParaRPr>
          </a:p>
        </p:txBody>
      </p:sp>
      <p:sp>
        <p:nvSpPr>
          <p:cNvPr id="28" name="文本框 48"/>
          <p:cNvSpPr txBox="1"/>
          <p:nvPr/>
        </p:nvSpPr>
        <p:spPr>
          <a:xfrm>
            <a:off x="5257436" y="3758348"/>
            <a:ext cx="1567506" cy="636008"/>
          </a:xfrm>
          <a:prstGeom prst="rect">
            <a:avLst/>
          </a:prstGeom>
          <a:noFill/>
        </p:spPr>
        <p:txBody>
          <a:bodyPr wrap="square" rtlCol="0">
            <a:spAutoFit/>
          </a:bodyPr>
          <a:lstStyle/>
          <a:p>
            <a:pPr algn="ctr" defTabSz="914103">
              <a:defRPr/>
            </a:pPr>
            <a:r>
              <a:rPr kumimoji="1" lang="zh-CN" altLang="en-US" sz="1400" b="1" kern="0" dirty="0" smtClean="0">
                <a:solidFill>
                  <a:prstClr val="black"/>
                </a:solidFill>
                <a:latin typeface="微软雅黑" panose="020B0503020204020204" pitchFamily="34" charset="-122"/>
                <a:ea typeface="微软雅黑" panose="020B0503020204020204" pitchFamily="34" charset="-122"/>
              </a:rPr>
              <a:t>项目资源投入</a:t>
            </a:r>
            <a:endParaRPr kumimoji="1" lang="en-US" altLang="zh-CN" sz="1400" b="1" kern="0" dirty="0">
              <a:solidFill>
                <a:prstClr val="black"/>
              </a:solidFill>
              <a:latin typeface="微软雅黑" panose="020B0503020204020204" pitchFamily="34" charset="-122"/>
              <a:ea typeface="微软雅黑" panose="020B0503020204020204" pitchFamily="34" charset="-122"/>
            </a:endParaRPr>
          </a:p>
          <a:p>
            <a:pPr algn="ctr" defTabSz="914103">
              <a:defRPr/>
            </a:pPr>
            <a:r>
              <a:rPr lang="en-US" altLang="zh-CN" sz="2133" b="1" dirty="0" smtClean="0">
                <a:solidFill>
                  <a:srgbClr val="FF0000"/>
                </a:solidFill>
              </a:rPr>
              <a:t>407</a:t>
            </a:r>
            <a:r>
              <a:rPr kumimoji="1" lang="zh-CN" altLang="en-US" sz="1400" b="1" kern="0" dirty="0" smtClean="0">
                <a:solidFill>
                  <a:prstClr val="black"/>
                </a:solidFill>
                <a:latin typeface="微软雅黑" panose="020B0503020204020204" pitchFamily="34" charset="-122"/>
                <a:ea typeface="微软雅黑" panose="020B0503020204020204" pitchFamily="34" charset="-122"/>
              </a:rPr>
              <a:t>人天</a:t>
            </a:r>
            <a:endParaRPr kumimoji="1" lang="zh-CN" altLang="en-US" sz="1400" b="1" kern="0" dirty="0">
              <a:solidFill>
                <a:prstClr val="black"/>
              </a:solidFill>
              <a:latin typeface="微软雅黑" panose="020B0503020204020204" pitchFamily="34" charset="-122"/>
              <a:ea typeface="微软雅黑" panose="020B0503020204020204" pitchFamily="34" charset="-122"/>
            </a:endParaRPr>
          </a:p>
        </p:txBody>
      </p:sp>
      <p:grpSp>
        <p:nvGrpSpPr>
          <p:cNvPr id="29" name="组合 63"/>
          <p:cNvGrpSpPr/>
          <p:nvPr/>
        </p:nvGrpSpPr>
        <p:grpSpPr>
          <a:xfrm>
            <a:off x="4708795" y="3658792"/>
            <a:ext cx="2116147" cy="2742007"/>
            <a:chOff x="132733" y="3489332"/>
            <a:chExt cx="3294685" cy="2476524"/>
          </a:xfrm>
        </p:grpSpPr>
        <p:sp>
          <p:nvSpPr>
            <p:cNvPr id="30" name="矩形 64"/>
            <p:cNvSpPr/>
            <p:nvPr/>
          </p:nvSpPr>
          <p:spPr>
            <a:xfrm>
              <a:off x="132733" y="3489332"/>
              <a:ext cx="3294685" cy="775947"/>
            </a:xfrm>
            <a:prstGeom prst="rect">
              <a:avLst/>
            </a:prstGeom>
            <a:noFill/>
            <a:ln w="12700" cap="flat" cmpd="sng" algn="ctr">
              <a:solidFill>
                <a:sysClr val="windowText" lastClr="000000">
                  <a:lumMod val="50000"/>
                  <a:lumOff val="50000"/>
                </a:sysClr>
              </a:solidFill>
              <a:prstDash val="dash"/>
              <a:miter lim="800000"/>
            </a:ln>
            <a:effectLst/>
          </p:spPr>
          <p:txBody>
            <a:bodyPr rtlCol="0" anchor="ctr"/>
            <a:lstStyle/>
            <a:p>
              <a:pPr algn="ctr" defTabSz="914103">
                <a:defRPr/>
              </a:pPr>
              <a:endParaRPr kumimoji="1" lang="zh-CN" altLang="en-US" sz="1799" kern="0">
                <a:solidFill>
                  <a:prstClr val="white"/>
                </a:solidFill>
                <a:latin typeface="微软雅黑" panose="020B0503020204020204" pitchFamily="34" charset="-122"/>
                <a:ea typeface="微软雅黑" panose="020B0503020204020204" pitchFamily="34" charset="-122"/>
              </a:endParaRPr>
            </a:p>
          </p:txBody>
        </p:sp>
        <p:sp>
          <p:nvSpPr>
            <p:cNvPr id="31" name="矩形 65"/>
            <p:cNvSpPr/>
            <p:nvPr/>
          </p:nvSpPr>
          <p:spPr>
            <a:xfrm>
              <a:off x="132733" y="4265279"/>
              <a:ext cx="3294685" cy="1700577"/>
            </a:xfrm>
            <a:prstGeom prst="rect">
              <a:avLst/>
            </a:prstGeom>
            <a:noFill/>
            <a:ln w="12700" cap="flat" cmpd="sng" algn="ctr">
              <a:solidFill>
                <a:sysClr val="window" lastClr="FFFFFF">
                  <a:lumMod val="50000"/>
                </a:sysClr>
              </a:solidFill>
              <a:prstDash val="dash"/>
              <a:miter lim="800000"/>
            </a:ln>
            <a:effectLst/>
          </p:spPr>
          <p:txBody>
            <a:bodyPr rtlCol="0" anchor="ctr"/>
            <a:lstStyle/>
            <a:p>
              <a:pPr algn="ctr" defTabSz="914103">
                <a:defRPr/>
              </a:pPr>
              <a:endParaRPr kumimoji="1" lang="zh-CN" altLang="en-US" sz="1799" kern="0">
                <a:solidFill>
                  <a:prstClr val="white"/>
                </a:solidFill>
                <a:latin typeface="微软雅黑" panose="020B0503020204020204" pitchFamily="34" charset="-122"/>
                <a:ea typeface="微软雅黑" panose="020B0503020204020204" pitchFamily="34" charset="-122"/>
              </a:endParaRPr>
            </a:p>
          </p:txBody>
        </p:sp>
      </p:grpSp>
      <p:sp>
        <p:nvSpPr>
          <p:cNvPr id="32" name="human-resources-data-of-job-performance_30707">
            <a:extLst>
              <a:ext uri="{FF2B5EF4-FFF2-40B4-BE49-F238E27FC236}">
                <a16:creationId xmlns:a16="http://schemas.microsoft.com/office/drawing/2014/main" id="{54405246-CCE2-4201-BBB1-D3F3EB6E740D}"/>
              </a:ext>
            </a:extLst>
          </p:cNvPr>
          <p:cNvSpPr/>
          <p:nvPr/>
        </p:nvSpPr>
        <p:spPr>
          <a:xfrm>
            <a:off x="4835482" y="3843333"/>
            <a:ext cx="504000" cy="504000"/>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 name="connsiteX78" fmla="*/ 121763 h 600884"/>
              <a:gd name="connsiteY78" fmla="*/ 121763 h 600884"/>
              <a:gd name="connsiteX79" fmla="*/ 121763 h 600884"/>
              <a:gd name="connsiteY79" fmla="*/ 121763 h 600884"/>
              <a:gd name="connsiteX80" fmla="*/ 121763 h 600884"/>
              <a:gd name="connsiteY80" fmla="*/ 121763 h 600884"/>
              <a:gd name="connsiteX81" fmla="*/ 121763 h 600884"/>
              <a:gd name="connsiteY81" fmla="*/ 121763 h 600884"/>
              <a:gd name="connsiteX82" fmla="*/ 121763 h 600884"/>
              <a:gd name="connsiteY82" fmla="*/ 121763 h 600884"/>
              <a:gd name="connsiteX83" fmla="*/ 121763 h 600884"/>
              <a:gd name="connsiteY83" fmla="*/ 121763 h 600884"/>
              <a:gd name="connsiteX84" fmla="*/ 121763 h 600884"/>
              <a:gd name="connsiteY84" fmla="*/ 121763 h 600884"/>
              <a:gd name="connsiteX85" fmla="*/ 121763 h 600884"/>
              <a:gd name="connsiteY85" fmla="*/ 121763 h 600884"/>
              <a:gd name="connsiteX86" fmla="*/ 121763 h 600884"/>
              <a:gd name="connsiteY86" fmla="*/ 121763 h 600884"/>
              <a:gd name="connsiteX87" fmla="*/ 121763 h 600884"/>
              <a:gd name="connsiteY87" fmla="*/ 121763 h 600884"/>
              <a:gd name="connsiteX88" fmla="*/ 121763 h 600884"/>
              <a:gd name="connsiteY88" fmla="*/ 121763 h 600884"/>
              <a:gd name="connsiteX89" fmla="*/ 121763 h 600884"/>
              <a:gd name="connsiteY89" fmla="*/ 121763 h 600884"/>
              <a:gd name="connsiteX90" fmla="*/ 121763 h 600884"/>
              <a:gd name="connsiteY90"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3828" h="588325">
                <a:moveTo>
                  <a:pt x="84358" y="588243"/>
                </a:moveTo>
                <a:lnTo>
                  <a:pt x="84275" y="588325"/>
                </a:lnTo>
                <a:lnTo>
                  <a:pt x="84206" y="588256"/>
                </a:lnTo>
                <a:close/>
                <a:moveTo>
                  <a:pt x="310285" y="534495"/>
                </a:moveTo>
                <a:lnTo>
                  <a:pt x="310285" y="578957"/>
                </a:lnTo>
                <a:lnTo>
                  <a:pt x="587633" y="578957"/>
                </a:lnTo>
                <a:lnTo>
                  <a:pt x="587633" y="534495"/>
                </a:lnTo>
                <a:close/>
                <a:moveTo>
                  <a:pt x="207039" y="525148"/>
                </a:moveTo>
                <a:lnTo>
                  <a:pt x="603828" y="525148"/>
                </a:lnTo>
                <a:lnTo>
                  <a:pt x="603828" y="588304"/>
                </a:lnTo>
                <a:lnTo>
                  <a:pt x="207039" y="588304"/>
                </a:lnTo>
                <a:close/>
                <a:moveTo>
                  <a:pt x="84275" y="408362"/>
                </a:moveTo>
                <a:cubicBezTo>
                  <a:pt x="109836" y="408362"/>
                  <a:pt x="130589" y="429088"/>
                  <a:pt x="130589" y="454616"/>
                </a:cubicBezTo>
                <a:cubicBezTo>
                  <a:pt x="130589" y="472815"/>
                  <a:pt x="120213" y="493035"/>
                  <a:pt x="105028" y="503398"/>
                </a:cubicBezTo>
                <a:cubicBezTo>
                  <a:pt x="141471" y="512498"/>
                  <a:pt x="168298" y="544092"/>
                  <a:pt x="168298" y="567599"/>
                </a:cubicBezTo>
                <a:cubicBezTo>
                  <a:pt x="168298" y="574486"/>
                  <a:pt x="157779" y="579652"/>
                  <a:pt x="142001" y="583096"/>
                </a:cubicBezTo>
                <a:lnTo>
                  <a:pt x="84358" y="588243"/>
                </a:lnTo>
                <a:lnTo>
                  <a:pt x="107812" y="564818"/>
                </a:lnTo>
                <a:lnTo>
                  <a:pt x="87819" y="516795"/>
                </a:lnTo>
                <a:lnTo>
                  <a:pt x="88072" y="516795"/>
                </a:lnTo>
                <a:lnTo>
                  <a:pt x="95917" y="507948"/>
                </a:lnTo>
                <a:cubicBezTo>
                  <a:pt x="92121" y="509212"/>
                  <a:pt x="88325" y="509970"/>
                  <a:pt x="84275" y="509970"/>
                </a:cubicBezTo>
                <a:cubicBezTo>
                  <a:pt x="80226" y="509970"/>
                  <a:pt x="76177" y="509212"/>
                  <a:pt x="72634" y="507948"/>
                </a:cubicBezTo>
                <a:lnTo>
                  <a:pt x="80226" y="516795"/>
                </a:lnTo>
                <a:lnTo>
                  <a:pt x="80479" y="516795"/>
                </a:lnTo>
                <a:lnTo>
                  <a:pt x="60486" y="564818"/>
                </a:lnTo>
                <a:lnTo>
                  <a:pt x="84206" y="588256"/>
                </a:lnTo>
                <a:lnTo>
                  <a:pt x="84149" y="588262"/>
                </a:lnTo>
                <a:cubicBezTo>
                  <a:pt x="42074" y="588262"/>
                  <a:pt x="0" y="581374"/>
                  <a:pt x="0" y="567599"/>
                </a:cubicBezTo>
                <a:cubicBezTo>
                  <a:pt x="0" y="544092"/>
                  <a:pt x="27079" y="512498"/>
                  <a:pt x="63523" y="503398"/>
                </a:cubicBezTo>
                <a:cubicBezTo>
                  <a:pt x="48085" y="493035"/>
                  <a:pt x="37709" y="472815"/>
                  <a:pt x="37709" y="454616"/>
                </a:cubicBezTo>
                <a:cubicBezTo>
                  <a:pt x="37709" y="429088"/>
                  <a:pt x="58461" y="408362"/>
                  <a:pt x="84275" y="408362"/>
                </a:cubicBezTo>
                <a:close/>
                <a:moveTo>
                  <a:pt x="84358" y="384027"/>
                </a:moveTo>
                <a:lnTo>
                  <a:pt x="84275" y="384109"/>
                </a:lnTo>
                <a:lnTo>
                  <a:pt x="84206" y="384040"/>
                </a:lnTo>
                <a:close/>
                <a:moveTo>
                  <a:pt x="513235" y="330304"/>
                </a:moveTo>
                <a:lnTo>
                  <a:pt x="513235" y="374745"/>
                </a:lnTo>
                <a:lnTo>
                  <a:pt x="587633" y="374745"/>
                </a:lnTo>
                <a:lnTo>
                  <a:pt x="587633" y="330304"/>
                </a:lnTo>
                <a:close/>
                <a:moveTo>
                  <a:pt x="207039" y="321214"/>
                </a:moveTo>
                <a:lnTo>
                  <a:pt x="603828" y="321214"/>
                </a:lnTo>
                <a:lnTo>
                  <a:pt x="603828" y="384088"/>
                </a:lnTo>
                <a:lnTo>
                  <a:pt x="207039" y="384088"/>
                </a:lnTo>
                <a:close/>
                <a:moveTo>
                  <a:pt x="84275" y="204146"/>
                </a:moveTo>
                <a:cubicBezTo>
                  <a:pt x="109836" y="204146"/>
                  <a:pt x="130589" y="224872"/>
                  <a:pt x="130589" y="250653"/>
                </a:cubicBezTo>
                <a:cubicBezTo>
                  <a:pt x="130589" y="268852"/>
                  <a:pt x="120213" y="289072"/>
                  <a:pt x="105028" y="299182"/>
                </a:cubicBezTo>
                <a:cubicBezTo>
                  <a:pt x="141471" y="308282"/>
                  <a:pt x="168298" y="339876"/>
                  <a:pt x="168298" y="363383"/>
                </a:cubicBezTo>
                <a:cubicBezTo>
                  <a:pt x="168298" y="370271"/>
                  <a:pt x="157779" y="375436"/>
                  <a:pt x="142001" y="378880"/>
                </a:cubicBezTo>
                <a:lnTo>
                  <a:pt x="84358" y="384027"/>
                </a:lnTo>
                <a:lnTo>
                  <a:pt x="107812" y="360602"/>
                </a:lnTo>
                <a:lnTo>
                  <a:pt x="87819" y="312579"/>
                </a:lnTo>
                <a:lnTo>
                  <a:pt x="88072" y="312579"/>
                </a:lnTo>
                <a:lnTo>
                  <a:pt x="95917" y="303732"/>
                </a:lnTo>
                <a:cubicBezTo>
                  <a:pt x="92121" y="305249"/>
                  <a:pt x="88325" y="306007"/>
                  <a:pt x="84275" y="306007"/>
                </a:cubicBezTo>
                <a:cubicBezTo>
                  <a:pt x="80226" y="306007"/>
                  <a:pt x="76177" y="305249"/>
                  <a:pt x="72634" y="303732"/>
                </a:cubicBezTo>
                <a:lnTo>
                  <a:pt x="80226" y="312579"/>
                </a:lnTo>
                <a:lnTo>
                  <a:pt x="80479" y="312579"/>
                </a:lnTo>
                <a:lnTo>
                  <a:pt x="60486" y="360602"/>
                </a:lnTo>
                <a:lnTo>
                  <a:pt x="84206" y="384040"/>
                </a:lnTo>
                <a:lnTo>
                  <a:pt x="84149" y="384046"/>
                </a:lnTo>
                <a:cubicBezTo>
                  <a:pt x="42074" y="384046"/>
                  <a:pt x="0" y="377158"/>
                  <a:pt x="0" y="363383"/>
                </a:cubicBezTo>
                <a:cubicBezTo>
                  <a:pt x="0" y="339876"/>
                  <a:pt x="27079" y="308282"/>
                  <a:pt x="63523" y="299182"/>
                </a:cubicBezTo>
                <a:cubicBezTo>
                  <a:pt x="48085" y="289072"/>
                  <a:pt x="37709" y="268852"/>
                  <a:pt x="37709" y="250653"/>
                </a:cubicBezTo>
                <a:cubicBezTo>
                  <a:pt x="37709" y="224872"/>
                  <a:pt x="58461" y="204146"/>
                  <a:pt x="84275" y="204146"/>
                </a:cubicBezTo>
                <a:close/>
                <a:moveTo>
                  <a:pt x="405434" y="126351"/>
                </a:moveTo>
                <a:lnTo>
                  <a:pt x="405434" y="170842"/>
                </a:lnTo>
                <a:lnTo>
                  <a:pt x="587633" y="170842"/>
                </a:lnTo>
                <a:lnTo>
                  <a:pt x="587633" y="126351"/>
                </a:lnTo>
                <a:close/>
                <a:moveTo>
                  <a:pt x="207039" y="116998"/>
                </a:moveTo>
                <a:lnTo>
                  <a:pt x="603828" y="116998"/>
                </a:lnTo>
                <a:lnTo>
                  <a:pt x="603828" y="179942"/>
                </a:lnTo>
                <a:lnTo>
                  <a:pt x="207039" y="179942"/>
                </a:lnTo>
                <a:close/>
                <a:moveTo>
                  <a:pt x="72634" y="99816"/>
                </a:moveTo>
                <a:lnTo>
                  <a:pt x="80226" y="108661"/>
                </a:lnTo>
                <a:lnTo>
                  <a:pt x="80479" y="108661"/>
                </a:lnTo>
                <a:lnTo>
                  <a:pt x="60486" y="156421"/>
                </a:lnTo>
                <a:lnTo>
                  <a:pt x="84275" y="179922"/>
                </a:lnTo>
                <a:lnTo>
                  <a:pt x="107812" y="156421"/>
                </a:lnTo>
                <a:lnTo>
                  <a:pt x="87819" y="108661"/>
                </a:lnTo>
                <a:lnTo>
                  <a:pt x="88072" y="108661"/>
                </a:lnTo>
                <a:lnTo>
                  <a:pt x="95917" y="99816"/>
                </a:lnTo>
                <a:cubicBezTo>
                  <a:pt x="92121" y="101080"/>
                  <a:pt x="88325" y="101838"/>
                  <a:pt x="84275" y="101838"/>
                </a:cubicBezTo>
                <a:cubicBezTo>
                  <a:pt x="80226" y="101838"/>
                  <a:pt x="76177" y="101080"/>
                  <a:pt x="72634" y="99816"/>
                </a:cubicBezTo>
                <a:close/>
                <a:moveTo>
                  <a:pt x="84275" y="0"/>
                </a:moveTo>
                <a:cubicBezTo>
                  <a:pt x="109836" y="0"/>
                  <a:pt x="130589" y="20974"/>
                  <a:pt x="130589" y="46497"/>
                </a:cubicBezTo>
                <a:cubicBezTo>
                  <a:pt x="130589" y="64691"/>
                  <a:pt x="120213" y="84907"/>
                  <a:pt x="105028" y="95015"/>
                </a:cubicBezTo>
                <a:cubicBezTo>
                  <a:pt x="141471" y="104365"/>
                  <a:pt x="168298" y="135953"/>
                  <a:pt x="168298" y="159201"/>
                </a:cubicBezTo>
                <a:cubicBezTo>
                  <a:pt x="168298" y="186998"/>
                  <a:pt x="0" y="186998"/>
                  <a:pt x="0" y="159201"/>
                </a:cubicBezTo>
                <a:cubicBezTo>
                  <a:pt x="0" y="135953"/>
                  <a:pt x="27079" y="104365"/>
                  <a:pt x="63523" y="95015"/>
                </a:cubicBezTo>
                <a:cubicBezTo>
                  <a:pt x="48085" y="84907"/>
                  <a:pt x="37709" y="64691"/>
                  <a:pt x="37709" y="46497"/>
                </a:cubicBezTo>
                <a:cubicBezTo>
                  <a:pt x="37709" y="20974"/>
                  <a:pt x="58461" y="0"/>
                  <a:pt x="84275" y="0"/>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399"/>
          </a:p>
        </p:txBody>
      </p:sp>
      <p:sp>
        <p:nvSpPr>
          <p:cNvPr id="40" name="文本框 78"/>
          <p:cNvSpPr txBox="1"/>
          <p:nvPr/>
        </p:nvSpPr>
        <p:spPr>
          <a:xfrm>
            <a:off x="4728278" y="4431314"/>
            <a:ext cx="2156928" cy="1923604"/>
          </a:xfrm>
          <a:prstGeom prst="rect">
            <a:avLst/>
          </a:prstGeom>
          <a:noFill/>
        </p:spPr>
        <p:txBody>
          <a:bodyPr wrap="square" rtlCol="0">
            <a:spAutoFit/>
          </a:bodyPr>
          <a:lstStyle>
            <a:defPPr>
              <a:defRPr lang="zh-CN"/>
            </a:defPPr>
            <a:lvl1pPr marL="214630" indent="-214630" defTabSz="685800">
              <a:lnSpc>
                <a:spcPct val="150000"/>
              </a:lnSpc>
              <a:buFont typeface="Arial" panose="020B0604020202020204" pitchFamily="34" charset="0"/>
              <a:buChar char="•"/>
              <a:defRPr kumimoji="1" sz="900">
                <a:solidFill>
                  <a:prstClr val="black"/>
                </a:solidFill>
                <a:latin typeface="微软雅黑" panose="020B0503020204020204" pitchFamily="34" charset="-122"/>
                <a:ea typeface="微软雅黑" panose="020B0503020204020204" pitchFamily="34" charset="-122"/>
              </a:defRPr>
            </a:lvl1pPr>
          </a:lstStyle>
          <a:p>
            <a:r>
              <a:rPr lang="zh-CN" altLang="en-US" sz="1200" dirty="0"/>
              <a:t>资源</a:t>
            </a:r>
            <a:r>
              <a:rPr lang="zh-CN" altLang="en-US" sz="1200" dirty="0" smtClean="0"/>
              <a:t>投入</a:t>
            </a:r>
            <a:r>
              <a:rPr lang="en-US" altLang="zh-CN" sz="1200" dirty="0" smtClean="0">
                <a:solidFill>
                  <a:srgbClr val="FF0000"/>
                </a:solidFill>
              </a:rPr>
              <a:t>52</a:t>
            </a:r>
            <a:r>
              <a:rPr lang="zh-CN" altLang="en-US" sz="1200" dirty="0" smtClean="0"/>
              <a:t>人次</a:t>
            </a:r>
            <a:endParaRPr lang="en-US" altLang="zh-CN" sz="1200" dirty="0" smtClean="0"/>
          </a:p>
          <a:p>
            <a:r>
              <a:rPr lang="zh-CN" altLang="en-US" sz="1200" dirty="0" smtClean="0"/>
              <a:t>应用建设组（</a:t>
            </a:r>
            <a:r>
              <a:rPr lang="en-US" altLang="zh-CN" sz="1200" dirty="0" smtClean="0"/>
              <a:t>5</a:t>
            </a:r>
            <a:r>
              <a:rPr lang="zh-CN" altLang="en-US" sz="1200" dirty="0" smtClean="0"/>
              <a:t>月）：</a:t>
            </a:r>
            <a:endParaRPr lang="en-US" altLang="zh-CN" sz="1200" dirty="0" smtClean="0"/>
          </a:p>
          <a:p>
            <a:pPr marL="628650" lvl="1" indent="-171450">
              <a:buFont typeface="Arial" panose="020B0604020202020204" pitchFamily="34" charset="0"/>
              <a:buChar char="•"/>
            </a:pPr>
            <a:r>
              <a:rPr lang="zh-CN" altLang="en-US" sz="1100" dirty="0" smtClean="0">
                <a:latin typeface="+mn-ea"/>
              </a:rPr>
              <a:t>资源总投入</a:t>
            </a:r>
            <a:r>
              <a:rPr lang="en-US" altLang="zh-CN" sz="1100" dirty="0" smtClean="0">
                <a:solidFill>
                  <a:srgbClr val="FF0000"/>
                </a:solidFill>
                <a:latin typeface="+mn-ea"/>
              </a:rPr>
              <a:t>232</a:t>
            </a:r>
            <a:r>
              <a:rPr lang="zh-CN" altLang="en-US" sz="1100" dirty="0" smtClean="0">
                <a:latin typeface="+mn-ea"/>
              </a:rPr>
              <a:t>人天</a:t>
            </a:r>
            <a:endParaRPr lang="en-US" altLang="zh-CN" sz="1100" dirty="0">
              <a:latin typeface="+mn-ea"/>
            </a:endParaRPr>
          </a:p>
          <a:p>
            <a:pPr marL="628650" lvl="1" indent="-171450">
              <a:buFont typeface="Arial" panose="020B0604020202020204" pitchFamily="34" charset="0"/>
              <a:buChar char="•"/>
            </a:pPr>
            <a:r>
              <a:rPr lang="zh-CN" altLang="en-US" sz="1100" dirty="0">
                <a:latin typeface="+mn-ea"/>
              </a:rPr>
              <a:t>项目资源投入</a:t>
            </a:r>
            <a:r>
              <a:rPr lang="en-US" altLang="zh-CN" sz="1100" dirty="0">
                <a:solidFill>
                  <a:srgbClr val="FF0000"/>
                </a:solidFill>
                <a:latin typeface="+mn-ea"/>
              </a:rPr>
              <a:t>144</a:t>
            </a:r>
            <a:r>
              <a:rPr lang="zh-CN" altLang="en-US" sz="1100" dirty="0">
                <a:latin typeface="+mn-ea"/>
              </a:rPr>
              <a:t>人天</a:t>
            </a:r>
            <a:endParaRPr lang="en-US" altLang="zh-CN" sz="1100" dirty="0">
              <a:latin typeface="+mn-ea"/>
            </a:endParaRPr>
          </a:p>
          <a:p>
            <a:pPr marL="628650" lvl="1" indent="-171450">
              <a:buFont typeface="Arial" panose="020B0604020202020204" pitchFamily="34" charset="0"/>
              <a:buChar char="•"/>
            </a:pPr>
            <a:r>
              <a:rPr lang="zh-CN" altLang="en-US" sz="1100" dirty="0" smtClean="0">
                <a:latin typeface="+mn-ea"/>
              </a:rPr>
              <a:t>项目资源投入率</a:t>
            </a:r>
            <a:r>
              <a:rPr lang="en-US" altLang="zh-CN" sz="1100" dirty="0">
                <a:solidFill>
                  <a:srgbClr val="FF0000"/>
                </a:solidFill>
                <a:latin typeface="+mn-ea"/>
              </a:rPr>
              <a:t>62%</a:t>
            </a:r>
          </a:p>
          <a:p>
            <a:pPr marL="628650" lvl="1" indent="-171450">
              <a:buFont typeface="Arial" panose="020B0604020202020204" pitchFamily="34" charset="0"/>
              <a:buChar char="•"/>
            </a:pPr>
            <a:r>
              <a:rPr lang="zh-CN" altLang="en-US" sz="1100" dirty="0" smtClean="0">
                <a:solidFill>
                  <a:schemeClr val="tx1"/>
                </a:solidFill>
                <a:latin typeface="+mn-ea"/>
              </a:rPr>
              <a:t>人员</a:t>
            </a:r>
            <a:r>
              <a:rPr lang="zh-CN" altLang="en-US" sz="1100" dirty="0">
                <a:latin typeface="+mn-ea"/>
              </a:rPr>
              <a:t>平均</a:t>
            </a:r>
            <a:r>
              <a:rPr lang="zh-CN" altLang="en-US" sz="1100" dirty="0" smtClean="0">
                <a:solidFill>
                  <a:schemeClr val="tx1"/>
                </a:solidFill>
                <a:latin typeface="+mn-ea"/>
              </a:rPr>
              <a:t>利用率</a:t>
            </a:r>
            <a:r>
              <a:rPr lang="en-US" altLang="zh-CN" sz="1100" dirty="0">
                <a:solidFill>
                  <a:srgbClr val="FF0000"/>
                </a:solidFill>
                <a:latin typeface="+mn-ea"/>
              </a:rPr>
              <a:t>113%</a:t>
            </a:r>
          </a:p>
          <a:p>
            <a:pPr lvl="1"/>
            <a:endParaRPr lang="en-US" altLang="zh-CN" sz="2100" dirty="0" smtClean="0"/>
          </a:p>
          <a:p>
            <a:pPr marL="0" indent="0">
              <a:buNone/>
            </a:pPr>
            <a:endParaRPr lang="en-US" altLang="zh-CN" sz="1200" dirty="0"/>
          </a:p>
        </p:txBody>
      </p:sp>
      <p:sp>
        <p:nvSpPr>
          <p:cNvPr id="39" name="文本框 77"/>
          <p:cNvSpPr txBox="1"/>
          <p:nvPr/>
        </p:nvSpPr>
        <p:spPr>
          <a:xfrm>
            <a:off x="6921321" y="4432808"/>
            <a:ext cx="2553093" cy="2585323"/>
          </a:xfrm>
          <a:prstGeom prst="rect">
            <a:avLst/>
          </a:prstGeom>
          <a:noFill/>
        </p:spPr>
        <p:txBody>
          <a:bodyPr wrap="square" rtlCol="0">
            <a:spAutoFit/>
          </a:bodyPr>
          <a:lstStyle/>
          <a:p>
            <a:pPr marL="286080" indent="-286080">
              <a:lnSpc>
                <a:spcPct val="150000"/>
              </a:lnSpc>
              <a:buFont typeface="Arial" panose="020B0604020202020204" pitchFamily="34" charset="0"/>
              <a:buChar char="•"/>
              <a:defRPr/>
            </a:pPr>
            <a:r>
              <a:rPr lang="zh-CN" altLang="en-US" sz="1200" b="1" dirty="0" smtClean="0">
                <a:solidFill>
                  <a:prstClr val="black"/>
                </a:solidFill>
                <a:latin typeface="微软雅黑" panose="020B0503020204020204" pitchFamily="34" charset="-122"/>
                <a:ea typeface="微软雅黑" panose="020B0503020204020204" pitchFamily="34" charset="-122"/>
              </a:rPr>
              <a:t>应用运维</a:t>
            </a:r>
            <a:r>
              <a:rPr lang="en-US" altLang="zh-CN" sz="1200" dirty="0" smtClean="0">
                <a:solidFill>
                  <a:srgbClr val="FF0000"/>
                </a:solidFill>
                <a:latin typeface="微软雅黑" panose="020B0503020204020204" pitchFamily="34" charset="-122"/>
                <a:ea typeface="微软雅黑" panose="020B0503020204020204" pitchFamily="34" charset="-122"/>
              </a:rPr>
              <a:t>702</a:t>
            </a:r>
            <a:r>
              <a:rPr lang="zh-CN" altLang="en-US" sz="1200" dirty="0" smtClean="0">
                <a:latin typeface="微软雅黑" panose="020B0503020204020204" pitchFamily="34" charset="-122"/>
                <a:ea typeface="微软雅黑" panose="020B0503020204020204" pitchFamily="34" charset="-122"/>
              </a:rPr>
              <a:t>单</a:t>
            </a:r>
            <a:endParaRPr lang="en-US" altLang="zh-CN" sz="1200" dirty="0" smtClean="0">
              <a:latin typeface="微软雅黑" panose="020B0503020204020204" pitchFamily="34" charset="-122"/>
              <a:ea typeface="微软雅黑" panose="020B0503020204020204" pitchFamily="34" charset="-122"/>
            </a:endParaRPr>
          </a:p>
          <a:p>
            <a:pPr>
              <a:lnSpc>
                <a:spcPct val="150000"/>
              </a:lnSpc>
              <a:defRPr/>
            </a:pPr>
            <a:r>
              <a:rPr lang="zh-CN" altLang="en-US" sz="1200" dirty="0" smtClean="0">
                <a:latin typeface="微软雅黑" panose="020B0503020204020204" pitchFamily="34" charset="-122"/>
                <a:ea typeface="微软雅黑" panose="020B0503020204020204" pitchFamily="34" charset="-122"/>
              </a:rPr>
              <a:t>      月</a:t>
            </a:r>
            <a:r>
              <a:rPr lang="zh-CN" altLang="en-US" sz="1200" dirty="0">
                <a:latin typeface="微软雅黑" panose="020B0503020204020204" pitchFamily="34" charset="-122"/>
                <a:ea typeface="微软雅黑" panose="020B0503020204020204" pitchFamily="34" charset="-122"/>
              </a:rPr>
              <a:t>均问题处理率为</a:t>
            </a:r>
            <a:r>
              <a:rPr lang="en-US" altLang="zh-CN" sz="1200" dirty="0">
                <a:solidFill>
                  <a:srgbClr val="FF0000"/>
                </a:solidFill>
                <a:latin typeface="微软雅黑" panose="020B0503020204020204" pitchFamily="34" charset="-122"/>
                <a:ea typeface="微软雅黑" panose="020B0503020204020204" pitchFamily="34" charset="-122"/>
              </a:rPr>
              <a:t>97.43</a:t>
            </a:r>
            <a:r>
              <a:rPr lang="en-US" altLang="zh-CN" sz="1200" dirty="0" smtClean="0">
                <a:latin typeface="微软雅黑" panose="020B0503020204020204" pitchFamily="34" charset="-122"/>
                <a:ea typeface="微软雅黑" panose="020B0503020204020204" pitchFamily="34" charset="-122"/>
              </a:rPr>
              <a:t>%</a:t>
            </a:r>
          </a:p>
          <a:p>
            <a:pPr>
              <a:lnSpc>
                <a:spcPct val="150000"/>
              </a:lnSpc>
              <a:defRPr/>
            </a:pPr>
            <a:r>
              <a:rPr lang="zh-CN" altLang="en-US" sz="1200" dirty="0" smtClean="0">
                <a:latin typeface="微软雅黑" panose="020B0503020204020204" pitchFamily="34" charset="-122"/>
                <a:ea typeface="微软雅黑" panose="020B0503020204020204" pitchFamily="34" charset="-122"/>
              </a:rPr>
              <a:t>      系</a:t>
            </a:r>
            <a:r>
              <a:rPr lang="zh-CN" altLang="en-US" sz="1200" dirty="0">
                <a:latin typeface="微软雅黑" panose="020B0503020204020204" pitchFamily="34" charset="-122"/>
                <a:ea typeface="微软雅黑" panose="020B0503020204020204" pitchFamily="34" charset="-122"/>
              </a:rPr>
              <a:t>统可使用率为</a:t>
            </a:r>
            <a:r>
              <a:rPr lang="en-US" altLang="zh-CN" sz="1200" dirty="0">
                <a:solidFill>
                  <a:srgbClr val="FF0000"/>
                </a:solidFill>
                <a:latin typeface="微软雅黑" panose="020B0503020204020204" pitchFamily="34" charset="-122"/>
                <a:ea typeface="微软雅黑" panose="020B0503020204020204" pitchFamily="34" charset="-122"/>
              </a:rPr>
              <a:t>100</a:t>
            </a:r>
            <a:r>
              <a:rPr lang="en-US" altLang="zh-CN" sz="1200" dirty="0">
                <a:latin typeface="微软雅黑" panose="020B0503020204020204" pitchFamily="34" charset="-122"/>
                <a:ea typeface="微软雅黑" panose="020B0503020204020204" pitchFamily="34" charset="-122"/>
              </a:rPr>
              <a:t>%</a:t>
            </a:r>
          </a:p>
          <a:p>
            <a:pPr marL="286080" indent="-286080">
              <a:lnSpc>
                <a:spcPct val="150000"/>
              </a:lnSpc>
              <a:buFont typeface="Arial" panose="020B0604020202020204" pitchFamily="34" charset="0"/>
              <a:buChar char="•"/>
              <a:defRPr/>
            </a:pPr>
            <a:r>
              <a:rPr lang="zh-CN" altLang="en-US" sz="1200" b="1" dirty="0" smtClean="0">
                <a:solidFill>
                  <a:prstClr val="black"/>
                </a:solidFill>
                <a:latin typeface="微软雅黑" panose="020B0503020204020204" pitchFamily="34" charset="-122"/>
                <a:ea typeface="微软雅黑" panose="020B0503020204020204" pitchFamily="34" charset="-122"/>
              </a:rPr>
              <a:t>基础设施</a:t>
            </a:r>
            <a:r>
              <a:rPr lang="en-US" altLang="zh-CN" sz="1200" dirty="0" smtClean="0">
                <a:solidFill>
                  <a:srgbClr val="FF0000"/>
                </a:solidFill>
                <a:latin typeface="微软雅黑" panose="020B0503020204020204" pitchFamily="34" charset="-122"/>
                <a:ea typeface="微软雅黑" panose="020B0503020204020204" pitchFamily="34" charset="-122"/>
              </a:rPr>
              <a:t>656</a:t>
            </a:r>
            <a:r>
              <a:rPr lang="zh-CN" altLang="en-US" sz="1200" dirty="0" smtClean="0">
                <a:latin typeface="微软雅黑" panose="020B0503020204020204" pitchFamily="34" charset="-122"/>
                <a:ea typeface="微软雅黑" panose="020B0503020204020204" pitchFamily="34" charset="-122"/>
              </a:rPr>
              <a:t>单</a:t>
            </a:r>
            <a:endParaRPr lang="en-US" altLang="zh-CN" sz="1200" dirty="0" smtClean="0">
              <a:latin typeface="微软雅黑" panose="020B0503020204020204" pitchFamily="34" charset="-122"/>
              <a:ea typeface="微软雅黑" panose="020B0503020204020204" pitchFamily="34" charset="-122"/>
            </a:endParaRPr>
          </a:p>
          <a:p>
            <a:pPr>
              <a:lnSpc>
                <a:spcPct val="150000"/>
              </a:lnSpc>
              <a:defRPr/>
            </a:pPr>
            <a:r>
              <a:rPr lang="zh-CN" altLang="en-US" sz="1200" dirty="0" smtClean="0">
                <a:latin typeface="微软雅黑" panose="020B0503020204020204" pitchFamily="34" charset="-122"/>
                <a:ea typeface="微软雅黑" panose="020B0503020204020204" pitchFamily="34" charset="-122"/>
              </a:rPr>
              <a:t>      网</a:t>
            </a:r>
            <a:r>
              <a:rPr lang="zh-CN" altLang="en-US" sz="1200" dirty="0">
                <a:latin typeface="微软雅黑" panose="020B0503020204020204" pitchFamily="34" charset="-122"/>
                <a:ea typeface="微软雅黑" panose="020B0503020204020204" pitchFamily="34" charset="-122"/>
              </a:rPr>
              <a:t>络、服务器可用率为</a:t>
            </a:r>
            <a:r>
              <a:rPr lang="en-US" altLang="zh-CN" sz="1200" dirty="0">
                <a:solidFill>
                  <a:srgbClr val="FF0000"/>
                </a:solidFill>
                <a:latin typeface="微软雅黑" panose="020B0503020204020204" pitchFamily="34" charset="-122"/>
                <a:ea typeface="微软雅黑" panose="020B0503020204020204" pitchFamily="34" charset="-122"/>
              </a:rPr>
              <a:t>99.99</a:t>
            </a:r>
            <a:r>
              <a:rPr lang="en-US" altLang="zh-CN" sz="1200" dirty="0">
                <a:latin typeface="微软雅黑" panose="020B0503020204020204" pitchFamily="34" charset="-122"/>
                <a:ea typeface="微软雅黑" panose="020B0503020204020204" pitchFamily="34" charset="-122"/>
              </a:rPr>
              <a:t>%</a:t>
            </a:r>
          </a:p>
          <a:p>
            <a:pPr marL="286080" indent="-286080">
              <a:lnSpc>
                <a:spcPct val="150000"/>
              </a:lnSpc>
              <a:buFont typeface="Arial" panose="020B0604020202020204" pitchFamily="34" charset="0"/>
              <a:buChar char="•"/>
              <a:defRPr/>
            </a:pPr>
            <a:r>
              <a:rPr lang="zh-CN" altLang="en-US" sz="1200" b="1" dirty="0" smtClean="0">
                <a:latin typeface="微软雅黑" panose="020B0503020204020204" pitchFamily="34" charset="-122"/>
                <a:ea typeface="微软雅黑" panose="020B0503020204020204" pitchFamily="34" charset="-122"/>
              </a:rPr>
              <a:t>技术运维</a:t>
            </a:r>
            <a:r>
              <a:rPr lang="en-US" altLang="zh-CN" sz="1200" dirty="0" smtClean="0">
                <a:solidFill>
                  <a:srgbClr val="FF0000"/>
                </a:solidFill>
                <a:latin typeface="微软雅黑" panose="020B0503020204020204" pitchFamily="34" charset="-122"/>
                <a:ea typeface="微软雅黑" panose="020B0503020204020204" pitchFamily="34" charset="-122"/>
              </a:rPr>
              <a:t>258</a:t>
            </a:r>
            <a:r>
              <a:rPr lang="zh-CN" altLang="en-US" sz="1200" dirty="0" smtClean="0">
                <a:latin typeface="微软雅黑" panose="020B0503020204020204" pitchFamily="34" charset="-122"/>
                <a:ea typeface="微软雅黑" panose="020B0503020204020204" pitchFamily="34" charset="-122"/>
              </a:rPr>
              <a:t>单</a:t>
            </a:r>
            <a:endParaRPr lang="en-US" altLang="zh-CN" sz="1200" dirty="0" smtClean="0">
              <a:latin typeface="微软雅黑" panose="020B0503020204020204" pitchFamily="34" charset="-122"/>
              <a:ea typeface="微软雅黑" panose="020B0503020204020204" pitchFamily="34" charset="-122"/>
            </a:endParaRPr>
          </a:p>
          <a:p>
            <a:pPr marL="286080" indent="-286080">
              <a:lnSpc>
                <a:spcPct val="150000"/>
              </a:lnSpc>
              <a:buFont typeface="Arial" panose="020B0604020202020204" pitchFamily="34" charset="0"/>
              <a:buChar char="•"/>
              <a:defRPr/>
            </a:pPr>
            <a:r>
              <a:rPr lang="zh-CN" altLang="en-US" sz="1200" b="1" dirty="0" smtClean="0">
                <a:latin typeface="微软雅黑" panose="020B0503020204020204" pitchFamily="34" charset="-122"/>
                <a:ea typeface="微软雅黑" panose="020B0503020204020204" pitchFamily="34" charset="-122"/>
              </a:rPr>
              <a:t>运维资源投入</a:t>
            </a:r>
            <a:r>
              <a:rPr lang="en-US" altLang="zh-CN" sz="1200" dirty="0" smtClean="0">
                <a:solidFill>
                  <a:srgbClr val="FF0000"/>
                </a:solidFill>
                <a:latin typeface="微软雅黑" panose="020B0503020204020204" pitchFamily="34" charset="-122"/>
                <a:ea typeface="微软雅黑" panose="020B0503020204020204" pitchFamily="34" charset="-122"/>
              </a:rPr>
              <a:t>410</a:t>
            </a:r>
            <a:r>
              <a:rPr lang="zh-CN" altLang="en-US" sz="1200" dirty="0" smtClean="0">
                <a:latin typeface="微软雅黑" panose="020B0503020204020204" pitchFamily="34" charset="-122"/>
                <a:ea typeface="微软雅黑" panose="020B0503020204020204" pitchFamily="34" charset="-122"/>
              </a:rPr>
              <a:t>人天</a:t>
            </a:r>
            <a:endParaRPr lang="en-US" altLang="zh-CN" sz="1200" dirty="0">
              <a:latin typeface="微软雅黑" panose="020B0503020204020204" pitchFamily="34" charset="-122"/>
              <a:ea typeface="微软雅黑" panose="020B0503020204020204" pitchFamily="34" charset="-122"/>
            </a:endParaRPr>
          </a:p>
          <a:p>
            <a:pPr>
              <a:lnSpc>
                <a:spcPct val="150000"/>
              </a:lnSpc>
              <a:defRPr/>
            </a:pPr>
            <a:endParaRPr lang="en-US" altLang="zh-CN" sz="1200" dirty="0">
              <a:latin typeface="微软雅黑" panose="020B0503020204020204" pitchFamily="34" charset="-122"/>
              <a:ea typeface="微软雅黑" panose="020B0503020204020204" pitchFamily="34" charset="-122"/>
            </a:endParaRPr>
          </a:p>
          <a:p>
            <a:pPr>
              <a:lnSpc>
                <a:spcPct val="150000"/>
              </a:lnSpc>
              <a:defRPr/>
            </a:pPr>
            <a:endParaRPr kumimoji="1" lang="zh-CN" altLang="en-US" sz="12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2734730" y="3658794"/>
            <a:ext cx="2047093" cy="2742005"/>
            <a:chOff x="2734730" y="3658794"/>
            <a:chExt cx="2047093" cy="2742005"/>
          </a:xfrm>
        </p:grpSpPr>
        <p:sp>
          <p:nvSpPr>
            <p:cNvPr id="41" name="文本框 46"/>
            <p:cNvSpPr txBox="1"/>
            <p:nvPr/>
          </p:nvSpPr>
          <p:spPr>
            <a:xfrm>
              <a:off x="3295139" y="3758797"/>
              <a:ext cx="1220183" cy="635559"/>
            </a:xfrm>
            <a:prstGeom prst="rect">
              <a:avLst/>
            </a:prstGeom>
            <a:noFill/>
          </p:spPr>
          <p:txBody>
            <a:bodyPr wrap="square" rtlCol="0">
              <a:spAutoFit/>
            </a:bodyPr>
            <a:lstStyle/>
            <a:p>
              <a:pPr algn="ctr" defTabSz="914103">
                <a:defRPr/>
              </a:pPr>
              <a:r>
                <a:rPr kumimoji="1" lang="zh-CN" altLang="en-US" sz="1400" b="1" kern="0" dirty="0" smtClean="0">
                  <a:solidFill>
                    <a:prstClr val="black"/>
                  </a:solidFill>
                  <a:latin typeface="微软雅黑" panose="020B0503020204020204" pitchFamily="34" charset="-122"/>
                  <a:ea typeface="微软雅黑" panose="020B0503020204020204" pitchFamily="34" charset="-122"/>
                </a:rPr>
                <a:t>已启动项目有延迟</a:t>
              </a:r>
              <a:r>
                <a:rPr kumimoji="1" lang="en-US" altLang="zh-CN" sz="2130" b="1" kern="0" dirty="0" smtClean="0">
                  <a:solidFill>
                    <a:srgbClr val="FF0000"/>
                  </a:solidFill>
                  <a:latin typeface="微软雅黑" panose="020B0503020204020204" pitchFamily="34" charset="-122"/>
                  <a:ea typeface="微软雅黑" panose="020B0503020204020204" pitchFamily="34" charset="-122"/>
                </a:rPr>
                <a:t>1</a:t>
              </a:r>
              <a:r>
                <a:rPr kumimoji="1" lang="zh-CN" altLang="en-US" sz="1400" b="1" kern="0" dirty="0" smtClean="0">
                  <a:solidFill>
                    <a:prstClr val="black"/>
                  </a:solidFill>
                  <a:latin typeface="微软雅黑" panose="020B0503020204020204" pitchFamily="34" charset="-122"/>
                  <a:ea typeface="微软雅黑" panose="020B0503020204020204" pitchFamily="34" charset="-122"/>
                </a:rPr>
                <a:t>个</a:t>
              </a:r>
              <a:endParaRPr kumimoji="1" lang="zh-CN" altLang="en-US" sz="1400" b="1" kern="0" dirty="0">
                <a:solidFill>
                  <a:prstClr val="black"/>
                </a:solidFill>
                <a:latin typeface="微软雅黑" panose="020B0503020204020204" pitchFamily="34" charset="-122"/>
                <a:ea typeface="微软雅黑" panose="020B0503020204020204" pitchFamily="34" charset="-122"/>
              </a:endParaRPr>
            </a:p>
          </p:txBody>
        </p:sp>
        <p:grpSp>
          <p:nvGrpSpPr>
            <p:cNvPr id="43" name="组合 62"/>
            <p:cNvGrpSpPr/>
            <p:nvPr/>
          </p:nvGrpSpPr>
          <p:grpSpPr>
            <a:xfrm>
              <a:off x="2734730" y="3658794"/>
              <a:ext cx="1848677" cy="2742005"/>
              <a:chOff x="132733" y="3489332"/>
              <a:chExt cx="3035542" cy="2296824"/>
            </a:xfrm>
          </p:grpSpPr>
          <p:sp>
            <p:nvSpPr>
              <p:cNvPr id="50" name="矩形 60"/>
              <p:cNvSpPr/>
              <p:nvPr/>
            </p:nvSpPr>
            <p:spPr>
              <a:xfrm>
                <a:off x="132735" y="3489332"/>
                <a:ext cx="3035540" cy="719644"/>
              </a:xfrm>
              <a:prstGeom prst="rect">
                <a:avLst/>
              </a:prstGeom>
              <a:noFill/>
              <a:ln w="12700" cap="flat" cmpd="sng" algn="ctr">
                <a:solidFill>
                  <a:sysClr val="windowText" lastClr="000000">
                    <a:lumMod val="50000"/>
                    <a:lumOff val="50000"/>
                  </a:sysClr>
                </a:solidFill>
                <a:prstDash val="dash"/>
                <a:miter lim="800000"/>
              </a:ln>
              <a:effectLst/>
            </p:spPr>
            <p:txBody>
              <a:bodyPr rtlCol="0" anchor="ctr"/>
              <a:lstStyle/>
              <a:p>
                <a:pPr algn="ctr" defTabSz="685800">
                  <a:defRPr/>
                </a:pPr>
                <a:endParaRPr kumimoji="1" lang="zh-CN" altLang="en-US" sz="1350" kern="0">
                  <a:solidFill>
                    <a:prstClr val="white"/>
                  </a:solidFill>
                  <a:latin typeface="微软雅黑" panose="020B0503020204020204" pitchFamily="34" charset="-122"/>
                  <a:ea typeface="微软雅黑" panose="020B0503020204020204" pitchFamily="34" charset="-122"/>
                </a:endParaRPr>
              </a:p>
            </p:txBody>
          </p:sp>
          <p:sp>
            <p:nvSpPr>
              <p:cNvPr id="51" name="矩形 61"/>
              <p:cNvSpPr/>
              <p:nvPr/>
            </p:nvSpPr>
            <p:spPr>
              <a:xfrm>
                <a:off x="132733" y="4206200"/>
                <a:ext cx="3035542" cy="1579956"/>
              </a:xfrm>
              <a:prstGeom prst="rect">
                <a:avLst/>
              </a:prstGeom>
              <a:noFill/>
              <a:ln w="12700" cap="flat" cmpd="sng" algn="ctr">
                <a:solidFill>
                  <a:sysClr val="window" lastClr="FFFFFF">
                    <a:lumMod val="50000"/>
                  </a:sysClr>
                </a:solidFill>
                <a:prstDash val="dash"/>
                <a:miter lim="800000"/>
              </a:ln>
              <a:effectLst/>
            </p:spPr>
            <p:txBody>
              <a:bodyPr rtlCol="0" anchor="ctr"/>
              <a:lstStyle/>
              <a:p>
                <a:pPr algn="ctr" defTabSz="685800">
                  <a:defRPr/>
                </a:pPr>
                <a:endParaRPr kumimoji="1" lang="zh-CN" altLang="en-US" sz="1350" kern="0">
                  <a:solidFill>
                    <a:prstClr val="white"/>
                  </a:solidFill>
                  <a:latin typeface="微软雅黑" panose="020B0503020204020204" pitchFamily="34" charset="-122"/>
                  <a:ea typeface="微软雅黑" panose="020B0503020204020204" pitchFamily="34" charset="-122"/>
                </a:endParaRPr>
              </a:p>
            </p:txBody>
          </p:sp>
        </p:grpSp>
        <p:sp>
          <p:nvSpPr>
            <p:cNvPr id="52" name="文本框 77"/>
            <p:cNvSpPr txBox="1"/>
            <p:nvPr/>
          </p:nvSpPr>
          <p:spPr>
            <a:xfrm>
              <a:off x="2734730" y="4493110"/>
              <a:ext cx="2047093" cy="613694"/>
            </a:xfrm>
            <a:prstGeom prst="rect">
              <a:avLst/>
            </a:prstGeom>
            <a:noFill/>
          </p:spPr>
          <p:txBody>
            <a:bodyPr wrap="square" rtlCol="0">
              <a:spAutoFit/>
            </a:bodyPr>
            <a:lstStyle/>
            <a:p>
              <a:pPr marL="214630" indent="-214630">
                <a:lnSpc>
                  <a:spcPct val="150000"/>
                </a:lnSpc>
                <a:buFont typeface="Arial" panose="020B0604020202020204" pitchFamily="34" charset="0"/>
                <a:buChar char="•"/>
                <a:defRPr/>
              </a:pPr>
              <a:r>
                <a:rPr lang="zh-CN" altLang="en-US" sz="1200" dirty="0" smtClean="0">
                  <a:solidFill>
                    <a:prstClr val="black"/>
                  </a:solidFill>
                  <a:latin typeface="微软雅黑" panose="020B0503020204020204" pitchFamily="34" charset="-122"/>
                  <a:ea typeface="微软雅黑" panose="020B0503020204020204" pitchFamily="34" charset="-122"/>
                </a:rPr>
                <a:t>招</a:t>
              </a:r>
              <a:r>
                <a:rPr lang="zh-CN" altLang="en-US" sz="1200" dirty="0">
                  <a:solidFill>
                    <a:prstClr val="black"/>
                  </a:solidFill>
                  <a:latin typeface="微软雅黑" panose="020B0503020204020204" pitchFamily="34" charset="-122"/>
                  <a:ea typeface="微软雅黑" panose="020B0503020204020204" pitchFamily="34" charset="-122"/>
                </a:rPr>
                <a:t>采</a:t>
              </a:r>
              <a:r>
                <a:rPr lang="zh-CN" altLang="en-US" sz="1200" dirty="0" smtClean="0">
                  <a:solidFill>
                    <a:prstClr val="black"/>
                  </a:solidFill>
                  <a:latin typeface="微软雅黑" panose="020B0503020204020204" pitchFamily="34" charset="-122"/>
                  <a:ea typeface="微软雅黑" panose="020B0503020204020204" pitchFamily="34" charset="-122"/>
                </a:rPr>
                <a:t>阶段项目</a:t>
              </a:r>
              <a:r>
                <a:rPr lang="en-US" altLang="zh-CN" sz="1200" dirty="0" smtClean="0">
                  <a:solidFill>
                    <a:srgbClr val="FF0000"/>
                  </a:solidFill>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个</a:t>
              </a:r>
              <a:endParaRPr lang="en-US" altLang="zh-CN" sz="1200" dirty="0">
                <a:latin typeface="微软雅黑" panose="020B0503020204020204" pitchFamily="34" charset="-122"/>
                <a:ea typeface="微软雅黑" panose="020B0503020204020204" pitchFamily="34" charset="-122"/>
              </a:endParaRPr>
            </a:p>
            <a:p>
              <a:pPr>
                <a:lnSpc>
                  <a:spcPct val="150000"/>
                </a:lnSpc>
                <a:defRPr/>
              </a:pPr>
              <a:endParaRPr kumimoji="1" lang="zh-CN" altLang="en-US" sz="1200" dirty="0">
                <a:latin typeface="微软雅黑" panose="020B0503020204020204" pitchFamily="34" charset="-122"/>
                <a:ea typeface="微软雅黑" panose="020B0503020204020204" pitchFamily="34" charset="-122"/>
              </a:endParaRPr>
            </a:p>
          </p:txBody>
        </p:sp>
        <p:sp>
          <p:nvSpPr>
            <p:cNvPr id="53" name="iconfont-11121-5315866">
              <a:extLst>
                <a:ext uri="{FF2B5EF4-FFF2-40B4-BE49-F238E27FC236}">
                  <a16:creationId xmlns:a16="http://schemas.microsoft.com/office/drawing/2014/main" id="{54405246-CCE2-4201-BBB1-D3F3EB6E740D}"/>
                </a:ext>
              </a:extLst>
            </p:cNvPr>
            <p:cNvSpPr/>
            <p:nvPr/>
          </p:nvSpPr>
          <p:spPr>
            <a:xfrm>
              <a:off x="2827041" y="3843333"/>
              <a:ext cx="504000" cy="504000"/>
            </a:xfrm>
            <a:custGeom>
              <a:avLst/>
              <a:gdLst>
                <a:gd name="T0" fmla="*/ 12278 w 13637"/>
                <a:gd name="T1" fmla="*/ 7643 h 13706"/>
                <a:gd name="T2" fmla="*/ 2567 w 13637"/>
                <a:gd name="T3" fmla="*/ 10551 h 13706"/>
                <a:gd name="T4" fmla="*/ 9601 w 13637"/>
                <a:gd name="T5" fmla="*/ 2161 h 13706"/>
                <a:gd name="T6" fmla="*/ 1753 w 13637"/>
                <a:gd name="T7" fmla="*/ 3321 h 13706"/>
                <a:gd name="T8" fmla="*/ 10110 w 13637"/>
                <a:gd name="T9" fmla="*/ 12144 h 13706"/>
                <a:gd name="T10" fmla="*/ 11225 w 13637"/>
                <a:gd name="T11" fmla="*/ 2638 h 13706"/>
                <a:gd name="T12" fmla="*/ 5265 w 13637"/>
                <a:gd name="T13" fmla="*/ 5815 h 13706"/>
                <a:gd name="T14" fmla="*/ 5120 w 13637"/>
                <a:gd name="T15" fmla="*/ 8431 h 13706"/>
                <a:gd name="T16" fmla="*/ 7299 w 13637"/>
                <a:gd name="T17" fmla="*/ 9477 h 13706"/>
                <a:gd name="T18" fmla="*/ 10147 w 13637"/>
                <a:gd name="T19" fmla="*/ 9739 h 13706"/>
                <a:gd name="T20" fmla="*/ 7328 w 13637"/>
                <a:gd name="T21" fmla="*/ 10029 h 13706"/>
                <a:gd name="T22" fmla="*/ 3725 w 13637"/>
                <a:gd name="T23" fmla="*/ 10029 h 13706"/>
                <a:gd name="T24" fmla="*/ 3376 w 13637"/>
                <a:gd name="T25" fmla="*/ 9535 h 13706"/>
                <a:gd name="T26" fmla="*/ 3812 w 13637"/>
                <a:gd name="T27" fmla="*/ 7094 h 13706"/>
                <a:gd name="T28" fmla="*/ 4393 w 13637"/>
                <a:gd name="T29" fmla="*/ 6920 h 13706"/>
                <a:gd name="T30" fmla="*/ 4713 w 13637"/>
                <a:gd name="T31" fmla="*/ 7879 h 13706"/>
                <a:gd name="T32" fmla="*/ 5003 w 13637"/>
                <a:gd name="T33" fmla="*/ 6368 h 13706"/>
                <a:gd name="T34" fmla="*/ 3667 w 13637"/>
                <a:gd name="T35" fmla="*/ 6164 h 13706"/>
                <a:gd name="T36" fmla="*/ 4248 w 13637"/>
                <a:gd name="T37" fmla="*/ 5118 h 13706"/>
                <a:gd name="T38" fmla="*/ 4684 w 13637"/>
                <a:gd name="T39" fmla="*/ 4420 h 13706"/>
                <a:gd name="T40" fmla="*/ 3725 w 13637"/>
                <a:gd name="T41" fmla="*/ 4362 h 13706"/>
                <a:gd name="T42" fmla="*/ 3725 w 13637"/>
                <a:gd name="T43" fmla="*/ 3810 h 13706"/>
                <a:gd name="T44" fmla="*/ 5410 w 13637"/>
                <a:gd name="T45" fmla="*/ 4566 h 13706"/>
                <a:gd name="T46" fmla="*/ 4626 w 13637"/>
                <a:gd name="T47" fmla="*/ 5583 h 13706"/>
                <a:gd name="T48" fmla="*/ 4713 w 13637"/>
                <a:gd name="T49" fmla="*/ 5815 h 13706"/>
                <a:gd name="T50" fmla="*/ 8317 w 13637"/>
                <a:gd name="T51" fmla="*/ 5786 h 13706"/>
                <a:gd name="T52" fmla="*/ 9770 w 13637"/>
                <a:gd name="T53" fmla="*/ 6077 h 13706"/>
                <a:gd name="T54" fmla="*/ 8317 w 13637"/>
                <a:gd name="T55" fmla="*/ 6397 h 13706"/>
                <a:gd name="T56" fmla="*/ 9653 w 13637"/>
                <a:gd name="T57" fmla="*/ 8257 h 13706"/>
                <a:gd name="T58" fmla="*/ 9653 w 13637"/>
                <a:gd name="T59" fmla="*/ 8838 h 13706"/>
                <a:gd name="T60" fmla="*/ 6253 w 13637"/>
                <a:gd name="T61" fmla="*/ 7937 h 13706"/>
                <a:gd name="T62" fmla="*/ 6573 w 13637"/>
                <a:gd name="T63" fmla="*/ 5176 h 13706"/>
                <a:gd name="T64" fmla="*/ 6863 w 13637"/>
                <a:gd name="T65" fmla="*/ 7937 h 13706"/>
                <a:gd name="T66" fmla="*/ 7735 w 13637"/>
                <a:gd name="T67" fmla="*/ 8228 h 13706"/>
                <a:gd name="T68" fmla="*/ 6573 w 13637"/>
                <a:gd name="T69" fmla="*/ 4566 h 13706"/>
                <a:gd name="T70" fmla="*/ 6021 w 13637"/>
                <a:gd name="T71" fmla="*/ 4275 h 13706"/>
                <a:gd name="T72" fmla="*/ 9334 w 13637"/>
                <a:gd name="T73" fmla="*/ 3549 h 13706"/>
                <a:gd name="T74" fmla="*/ 9537 w 13637"/>
                <a:gd name="T75" fmla="*/ 4130 h 13706"/>
                <a:gd name="T76" fmla="*/ 8316 w 13637"/>
                <a:gd name="T77" fmla="*/ 5786 h 13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37" h="13706">
                  <a:moveTo>
                    <a:pt x="10773" y="3090"/>
                  </a:moveTo>
                  <a:cubicBezTo>
                    <a:pt x="11935" y="4317"/>
                    <a:pt x="12467" y="5967"/>
                    <a:pt x="12278" y="7643"/>
                  </a:cubicBezTo>
                  <a:cubicBezTo>
                    <a:pt x="12118" y="9056"/>
                    <a:pt x="11346" y="10348"/>
                    <a:pt x="10263" y="11248"/>
                  </a:cubicBezTo>
                  <a:cubicBezTo>
                    <a:pt x="7968" y="13155"/>
                    <a:pt x="4502" y="12749"/>
                    <a:pt x="2567" y="10551"/>
                  </a:cubicBezTo>
                  <a:cubicBezTo>
                    <a:pt x="867" y="8619"/>
                    <a:pt x="826" y="5704"/>
                    <a:pt x="2305" y="3644"/>
                  </a:cubicBezTo>
                  <a:cubicBezTo>
                    <a:pt x="3954" y="1347"/>
                    <a:pt x="7188" y="758"/>
                    <a:pt x="9601" y="2161"/>
                  </a:cubicBezTo>
                  <a:cubicBezTo>
                    <a:pt x="9959" y="2369"/>
                    <a:pt x="10281" y="1815"/>
                    <a:pt x="9924" y="1608"/>
                  </a:cubicBezTo>
                  <a:cubicBezTo>
                    <a:pt x="7157" y="0"/>
                    <a:pt x="3642" y="766"/>
                    <a:pt x="1753" y="3321"/>
                  </a:cubicBezTo>
                  <a:cubicBezTo>
                    <a:pt x="0" y="5691"/>
                    <a:pt x="301" y="9062"/>
                    <a:pt x="2283" y="11189"/>
                  </a:cubicBezTo>
                  <a:cubicBezTo>
                    <a:pt x="4285" y="13338"/>
                    <a:pt x="7649" y="13706"/>
                    <a:pt x="10110" y="12144"/>
                  </a:cubicBezTo>
                  <a:cubicBezTo>
                    <a:pt x="12718" y="10488"/>
                    <a:pt x="13637" y="7099"/>
                    <a:pt x="12378" y="4314"/>
                  </a:cubicBezTo>
                  <a:cubicBezTo>
                    <a:pt x="12098" y="3693"/>
                    <a:pt x="11692" y="3130"/>
                    <a:pt x="11225" y="2638"/>
                  </a:cubicBezTo>
                  <a:cubicBezTo>
                    <a:pt x="10941" y="2338"/>
                    <a:pt x="10489" y="2791"/>
                    <a:pt x="10773" y="3090"/>
                  </a:cubicBezTo>
                  <a:close/>
                  <a:moveTo>
                    <a:pt x="5265" y="5815"/>
                  </a:moveTo>
                  <a:cubicBezTo>
                    <a:pt x="5788" y="5796"/>
                    <a:pt x="5992" y="6077"/>
                    <a:pt x="5875" y="6658"/>
                  </a:cubicBezTo>
                  <a:cubicBezTo>
                    <a:pt x="5798" y="7085"/>
                    <a:pt x="5546" y="7676"/>
                    <a:pt x="5120" y="8431"/>
                  </a:cubicBezTo>
                  <a:lnTo>
                    <a:pt x="5091" y="8489"/>
                  </a:lnTo>
                  <a:cubicBezTo>
                    <a:pt x="5633" y="9148"/>
                    <a:pt x="6369" y="9477"/>
                    <a:pt x="7299" y="9477"/>
                  </a:cubicBezTo>
                  <a:lnTo>
                    <a:pt x="9857" y="9477"/>
                  </a:lnTo>
                  <a:cubicBezTo>
                    <a:pt x="10031" y="9477"/>
                    <a:pt x="10128" y="9564"/>
                    <a:pt x="10147" y="9739"/>
                  </a:cubicBezTo>
                  <a:cubicBezTo>
                    <a:pt x="10128" y="9932"/>
                    <a:pt x="10031" y="10029"/>
                    <a:pt x="9857" y="10029"/>
                  </a:cubicBezTo>
                  <a:lnTo>
                    <a:pt x="7328" y="10029"/>
                  </a:lnTo>
                  <a:cubicBezTo>
                    <a:pt x="6243" y="10049"/>
                    <a:pt x="5391" y="9710"/>
                    <a:pt x="4771" y="9012"/>
                  </a:cubicBezTo>
                  <a:cubicBezTo>
                    <a:pt x="4422" y="9439"/>
                    <a:pt x="4073" y="9777"/>
                    <a:pt x="3725" y="10029"/>
                  </a:cubicBezTo>
                  <a:cubicBezTo>
                    <a:pt x="3569" y="10126"/>
                    <a:pt x="3434" y="10107"/>
                    <a:pt x="3318" y="9971"/>
                  </a:cubicBezTo>
                  <a:cubicBezTo>
                    <a:pt x="3221" y="9816"/>
                    <a:pt x="3240" y="9671"/>
                    <a:pt x="3376" y="9535"/>
                  </a:cubicBezTo>
                  <a:cubicBezTo>
                    <a:pt x="3705" y="9322"/>
                    <a:pt x="4034" y="8974"/>
                    <a:pt x="4364" y="8489"/>
                  </a:cubicBezTo>
                  <a:cubicBezTo>
                    <a:pt x="4132" y="8045"/>
                    <a:pt x="3947" y="7577"/>
                    <a:pt x="3812" y="7094"/>
                  </a:cubicBezTo>
                  <a:cubicBezTo>
                    <a:pt x="3754" y="6881"/>
                    <a:pt x="3812" y="6736"/>
                    <a:pt x="3986" y="6658"/>
                  </a:cubicBezTo>
                  <a:cubicBezTo>
                    <a:pt x="4180" y="6620"/>
                    <a:pt x="4315" y="6707"/>
                    <a:pt x="4393" y="6920"/>
                  </a:cubicBezTo>
                  <a:lnTo>
                    <a:pt x="4655" y="7704"/>
                  </a:lnTo>
                  <a:cubicBezTo>
                    <a:pt x="4674" y="7782"/>
                    <a:pt x="4693" y="7840"/>
                    <a:pt x="4713" y="7879"/>
                  </a:cubicBezTo>
                  <a:cubicBezTo>
                    <a:pt x="4964" y="7472"/>
                    <a:pt x="5129" y="7075"/>
                    <a:pt x="5207" y="6687"/>
                  </a:cubicBezTo>
                  <a:cubicBezTo>
                    <a:pt x="5284" y="6455"/>
                    <a:pt x="5216" y="6349"/>
                    <a:pt x="5003" y="6368"/>
                  </a:cubicBezTo>
                  <a:lnTo>
                    <a:pt x="4132" y="6368"/>
                  </a:lnTo>
                  <a:cubicBezTo>
                    <a:pt x="3899" y="6368"/>
                    <a:pt x="3744" y="6300"/>
                    <a:pt x="3667" y="6164"/>
                  </a:cubicBezTo>
                  <a:cubicBezTo>
                    <a:pt x="3608" y="6029"/>
                    <a:pt x="3647" y="5874"/>
                    <a:pt x="3783" y="5699"/>
                  </a:cubicBezTo>
                  <a:cubicBezTo>
                    <a:pt x="3899" y="5544"/>
                    <a:pt x="4054" y="5350"/>
                    <a:pt x="4248" y="5118"/>
                  </a:cubicBezTo>
                  <a:cubicBezTo>
                    <a:pt x="4422" y="4885"/>
                    <a:pt x="4548" y="4721"/>
                    <a:pt x="4626" y="4624"/>
                  </a:cubicBezTo>
                  <a:cubicBezTo>
                    <a:pt x="4684" y="4547"/>
                    <a:pt x="4703" y="4478"/>
                    <a:pt x="4684" y="4420"/>
                  </a:cubicBezTo>
                  <a:cubicBezTo>
                    <a:pt x="4645" y="4382"/>
                    <a:pt x="4567" y="4362"/>
                    <a:pt x="4451" y="4362"/>
                  </a:cubicBezTo>
                  <a:lnTo>
                    <a:pt x="3725" y="4362"/>
                  </a:lnTo>
                  <a:cubicBezTo>
                    <a:pt x="3531" y="4362"/>
                    <a:pt x="3434" y="4265"/>
                    <a:pt x="3434" y="4072"/>
                  </a:cubicBezTo>
                  <a:cubicBezTo>
                    <a:pt x="3434" y="3897"/>
                    <a:pt x="3531" y="3810"/>
                    <a:pt x="3725" y="3810"/>
                  </a:cubicBezTo>
                  <a:lnTo>
                    <a:pt x="5178" y="3810"/>
                  </a:lnTo>
                  <a:cubicBezTo>
                    <a:pt x="5604" y="3868"/>
                    <a:pt x="5681" y="4120"/>
                    <a:pt x="5410" y="4566"/>
                  </a:cubicBezTo>
                  <a:cubicBezTo>
                    <a:pt x="5313" y="4701"/>
                    <a:pt x="5178" y="4866"/>
                    <a:pt x="5003" y="5060"/>
                  </a:cubicBezTo>
                  <a:cubicBezTo>
                    <a:pt x="4810" y="5292"/>
                    <a:pt x="4684" y="5467"/>
                    <a:pt x="4626" y="5583"/>
                  </a:cubicBezTo>
                  <a:cubicBezTo>
                    <a:pt x="4568" y="5661"/>
                    <a:pt x="4548" y="5719"/>
                    <a:pt x="4568" y="5757"/>
                  </a:cubicBezTo>
                  <a:cubicBezTo>
                    <a:pt x="4587" y="5796"/>
                    <a:pt x="4635" y="5815"/>
                    <a:pt x="4713" y="5815"/>
                  </a:cubicBezTo>
                  <a:lnTo>
                    <a:pt x="5265" y="5815"/>
                  </a:lnTo>
                  <a:close/>
                  <a:moveTo>
                    <a:pt x="8317" y="5786"/>
                  </a:moveTo>
                  <a:lnTo>
                    <a:pt x="9450" y="5786"/>
                  </a:lnTo>
                  <a:cubicBezTo>
                    <a:pt x="9643" y="5806"/>
                    <a:pt x="9750" y="5903"/>
                    <a:pt x="9770" y="6077"/>
                  </a:cubicBezTo>
                  <a:cubicBezTo>
                    <a:pt x="9750" y="6271"/>
                    <a:pt x="9643" y="6378"/>
                    <a:pt x="9450" y="6397"/>
                  </a:cubicBezTo>
                  <a:lnTo>
                    <a:pt x="8317" y="6397"/>
                  </a:lnTo>
                  <a:lnTo>
                    <a:pt x="8317" y="8257"/>
                  </a:lnTo>
                  <a:lnTo>
                    <a:pt x="9653" y="8257"/>
                  </a:lnTo>
                  <a:cubicBezTo>
                    <a:pt x="9808" y="8257"/>
                    <a:pt x="9895" y="8354"/>
                    <a:pt x="9915" y="8547"/>
                  </a:cubicBezTo>
                  <a:cubicBezTo>
                    <a:pt x="9895" y="8741"/>
                    <a:pt x="9808" y="8838"/>
                    <a:pt x="9653" y="8838"/>
                  </a:cubicBezTo>
                  <a:lnTo>
                    <a:pt x="7125" y="8838"/>
                  </a:lnTo>
                  <a:cubicBezTo>
                    <a:pt x="6524" y="8838"/>
                    <a:pt x="6234" y="8538"/>
                    <a:pt x="6253" y="7937"/>
                  </a:cubicBezTo>
                  <a:lnTo>
                    <a:pt x="6253" y="5496"/>
                  </a:lnTo>
                  <a:cubicBezTo>
                    <a:pt x="6272" y="5302"/>
                    <a:pt x="6379" y="5196"/>
                    <a:pt x="6573" y="5176"/>
                  </a:cubicBezTo>
                  <a:cubicBezTo>
                    <a:pt x="6747" y="5196"/>
                    <a:pt x="6844" y="5302"/>
                    <a:pt x="6863" y="5496"/>
                  </a:cubicBezTo>
                  <a:lnTo>
                    <a:pt x="6863" y="7937"/>
                  </a:lnTo>
                  <a:cubicBezTo>
                    <a:pt x="6883" y="8111"/>
                    <a:pt x="6960" y="8209"/>
                    <a:pt x="7096" y="8228"/>
                  </a:cubicBezTo>
                  <a:lnTo>
                    <a:pt x="7735" y="8228"/>
                  </a:lnTo>
                  <a:lnTo>
                    <a:pt x="7735" y="4450"/>
                  </a:lnTo>
                  <a:cubicBezTo>
                    <a:pt x="7522" y="4489"/>
                    <a:pt x="7135" y="4527"/>
                    <a:pt x="6573" y="4566"/>
                  </a:cubicBezTo>
                  <a:lnTo>
                    <a:pt x="6369" y="4566"/>
                  </a:lnTo>
                  <a:cubicBezTo>
                    <a:pt x="6156" y="4566"/>
                    <a:pt x="6040" y="4469"/>
                    <a:pt x="6021" y="4275"/>
                  </a:cubicBezTo>
                  <a:cubicBezTo>
                    <a:pt x="6021" y="4101"/>
                    <a:pt x="6117" y="4004"/>
                    <a:pt x="6311" y="3985"/>
                  </a:cubicBezTo>
                  <a:cubicBezTo>
                    <a:pt x="7377" y="3965"/>
                    <a:pt x="8384" y="3820"/>
                    <a:pt x="9334" y="3549"/>
                  </a:cubicBezTo>
                  <a:cubicBezTo>
                    <a:pt x="9527" y="3510"/>
                    <a:pt x="9663" y="3568"/>
                    <a:pt x="9741" y="3723"/>
                  </a:cubicBezTo>
                  <a:cubicBezTo>
                    <a:pt x="9779" y="3936"/>
                    <a:pt x="9711" y="4072"/>
                    <a:pt x="9537" y="4130"/>
                  </a:cubicBezTo>
                  <a:cubicBezTo>
                    <a:pt x="8994" y="4266"/>
                    <a:pt x="8588" y="4353"/>
                    <a:pt x="8316" y="4391"/>
                  </a:cubicBezTo>
                  <a:lnTo>
                    <a:pt x="8316" y="5786"/>
                  </a:lnTo>
                  <a:lnTo>
                    <a:pt x="8317" y="5786"/>
                  </a:ln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33" name="文本框 50"/>
          <p:cNvSpPr txBox="1"/>
          <p:nvPr/>
        </p:nvSpPr>
        <p:spPr>
          <a:xfrm>
            <a:off x="9999395" y="3758797"/>
            <a:ext cx="1661565" cy="635559"/>
          </a:xfrm>
          <a:prstGeom prst="rect">
            <a:avLst/>
          </a:prstGeom>
          <a:noFill/>
        </p:spPr>
        <p:txBody>
          <a:bodyPr wrap="square" rtlCol="0">
            <a:spAutoFit/>
          </a:bodyPr>
          <a:lstStyle/>
          <a:p>
            <a:pPr algn="ctr" defTabSz="914103">
              <a:defRPr/>
            </a:pPr>
            <a:r>
              <a:rPr kumimoji="1" lang="zh-CN" altLang="en-US" sz="1400" b="1" kern="0" dirty="0" smtClean="0">
                <a:solidFill>
                  <a:prstClr val="black"/>
                </a:solidFill>
                <a:latin typeface="微软雅黑" panose="020B0503020204020204" pitchFamily="34" charset="-122"/>
                <a:ea typeface="微软雅黑" panose="020B0503020204020204" pitchFamily="34" charset="-122"/>
              </a:rPr>
              <a:t>打造产品</a:t>
            </a:r>
            <a:endParaRPr kumimoji="1" lang="en-US" altLang="zh-CN" sz="1400" b="1" kern="0" dirty="0">
              <a:solidFill>
                <a:prstClr val="black"/>
              </a:solidFill>
              <a:latin typeface="微软雅黑" panose="020B0503020204020204" pitchFamily="34" charset="-122"/>
              <a:ea typeface="微软雅黑" panose="020B0503020204020204" pitchFamily="34" charset="-122"/>
            </a:endParaRPr>
          </a:p>
          <a:p>
            <a:pPr algn="ctr" defTabSz="914103">
              <a:defRPr/>
            </a:pPr>
            <a:r>
              <a:rPr kumimoji="1" lang="en-US" altLang="zh-CN" sz="2130" b="1" kern="0" dirty="0" smtClean="0">
                <a:solidFill>
                  <a:srgbClr val="FF0000"/>
                </a:solidFill>
                <a:latin typeface="微软雅黑" panose="020B0503020204020204" pitchFamily="34" charset="-122"/>
                <a:ea typeface="微软雅黑" panose="020B0503020204020204" pitchFamily="34" charset="-122"/>
              </a:rPr>
              <a:t>1</a:t>
            </a:r>
            <a:r>
              <a:rPr kumimoji="1" lang="zh-CN" altLang="en-US" sz="1400" b="1" kern="0" dirty="0">
                <a:solidFill>
                  <a:prstClr val="black"/>
                </a:solidFill>
                <a:latin typeface="微软雅黑" panose="020B0503020204020204" pitchFamily="34" charset="-122"/>
                <a:ea typeface="微软雅黑" panose="020B0503020204020204" pitchFamily="34" charset="-122"/>
              </a:rPr>
              <a:t>个</a:t>
            </a:r>
          </a:p>
        </p:txBody>
      </p:sp>
      <p:grpSp>
        <p:nvGrpSpPr>
          <p:cNvPr id="34" name="组合 66"/>
          <p:cNvGrpSpPr/>
          <p:nvPr/>
        </p:nvGrpSpPr>
        <p:grpSpPr>
          <a:xfrm>
            <a:off x="9537509" y="3666553"/>
            <a:ext cx="2116147" cy="2734246"/>
            <a:chOff x="132735" y="3489332"/>
            <a:chExt cx="3035911" cy="2476521"/>
          </a:xfrm>
        </p:grpSpPr>
        <p:sp>
          <p:nvSpPr>
            <p:cNvPr id="35" name="矩形 67"/>
            <p:cNvSpPr/>
            <p:nvPr/>
          </p:nvSpPr>
          <p:spPr>
            <a:xfrm>
              <a:off x="132735" y="3489332"/>
              <a:ext cx="3035911" cy="775189"/>
            </a:xfrm>
            <a:prstGeom prst="rect">
              <a:avLst/>
            </a:prstGeom>
            <a:noFill/>
            <a:ln w="12700" cap="flat" cmpd="sng" algn="ctr">
              <a:solidFill>
                <a:sysClr val="windowText" lastClr="000000">
                  <a:lumMod val="50000"/>
                  <a:lumOff val="50000"/>
                </a:sysClr>
              </a:solidFill>
              <a:prstDash val="dash"/>
              <a:miter lim="800000"/>
            </a:ln>
            <a:effectLst/>
          </p:spPr>
          <p:txBody>
            <a:bodyPr rtlCol="0" anchor="ctr"/>
            <a:lstStyle/>
            <a:p>
              <a:pPr algn="ctr" defTabSz="914103">
                <a:defRPr/>
              </a:pPr>
              <a:endParaRPr kumimoji="1" lang="zh-CN" altLang="en-US" sz="1799" kern="0">
                <a:solidFill>
                  <a:prstClr val="white"/>
                </a:solidFill>
                <a:latin typeface="微软雅黑" panose="020B0503020204020204" pitchFamily="34" charset="-122"/>
                <a:ea typeface="微软雅黑" panose="020B0503020204020204" pitchFamily="34" charset="-122"/>
              </a:endParaRPr>
            </a:p>
          </p:txBody>
        </p:sp>
        <p:sp>
          <p:nvSpPr>
            <p:cNvPr id="36" name="矩形 68"/>
            <p:cNvSpPr/>
            <p:nvPr/>
          </p:nvSpPr>
          <p:spPr>
            <a:xfrm>
              <a:off x="132735" y="4264521"/>
              <a:ext cx="3035911" cy="1701332"/>
            </a:xfrm>
            <a:prstGeom prst="rect">
              <a:avLst/>
            </a:prstGeom>
            <a:noFill/>
            <a:ln w="12700" cap="flat" cmpd="sng" algn="ctr">
              <a:solidFill>
                <a:sysClr val="window" lastClr="FFFFFF">
                  <a:lumMod val="50000"/>
                </a:sysClr>
              </a:solidFill>
              <a:prstDash val="dash"/>
              <a:miter lim="800000"/>
            </a:ln>
            <a:effectLst/>
          </p:spPr>
          <p:txBody>
            <a:bodyPr rtlCol="0" anchor="ctr"/>
            <a:lstStyle/>
            <a:p>
              <a:pPr algn="ctr" defTabSz="914103">
                <a:defRPr/>
              </a:pPr>
              <a:endParaRPr kumimoji="1" lang="zh-CN" altLang="en-US" sz="1799" kern="0">
                <a:solidFill>
                  <a:prstClr val="white"/>
                </a:solidFill>
                <a:latin typeface="微软雅黑" panose="020B0503020204020204" pitchFamily="34" charset="-122"/>
                <a:ea typeface="微软雅黑" panose="020B0503020204020204" pitchFamily="34" charset="-122"/>
              </a:endParaRPr>
            </a:p>
          </p:txBody>
        </p:sp>
      </p:grpSp>
      <p:sp>
        <p:nvSpPr>
          <p:cNvPr id="57" name="delivery_233715">
            <a:extLst>
              <a:ext uri="{FF2B5EF4-FFF2-40B4-BE49-F238E27FC236}">
                <a16:creationId xmlns:a16="http://schemas.microsoft.com/office/drawing/2014/main" id="{54405246-CCE2-4201-BBB1-D3F3EB6E740D}"/>
              </a:ext>
            </a:extLst>
          </p:cNvPr>
          <p:cNvSpPr/>
          <p:nvPr/>
        </p:nvSpPr>
        <p:spPr>
          <a:xfrm>
            <a:off x="9816903" y="3843333"/>
            <a:ext cx="504000" cy="504000"/>
          </a:xfrm>
          <a:custGeom>
            <a:avLst/>
            <a:gdLst>
              <a:gd name="T0" fmla="*/ 4897 w 10021"/>
              <a:gd name="T1" fmla="*/ 4845 h 11162"/>
              <a:gd name="T2" fmla="*/ 4264 w 10021"/>
              <a:gd name="T3" fmla="*/ 4719 h 11162"/>
              <a:gd name="T4" fmla="*/ 762 w 10021"/>
              <a:gd name="T5" fmla="*/ 2994 h 11162"/>
              <a:gd name="T6" fmla="*/ 382 w 10021"/>
              <a:gd name="T7" fmla="*/ 2486 h 11162"/>
              <a:gd name="T8" fmla="*/ 762 w 10021"/>
              <a:gd name="T9" fmla="*/ 1954 h 11162"/>
              <a:gd name="T10" fmla="*/ 4289 w 10021"/>
              <a:gd name="T11" fmla="*/ 153 h 11162"/>
              <a:gd name="T12" fmla="*/ 4974 w 10021"/>
              <a:gd name="T13" fmla="*/ 0 h 11162"/>
              <a:gd name="T14" fmla="*/ 5607 w 10021"/>
              <a:gd name="T15" fmla="*/ 126 h 11162"/>
              <a:gd name="T16" fmla="*/ 9109 w 10021"/>
              <a:gd name="T17" fmla="*/ 1852 h 11162"/>
              <a:gd name="T18" fmla="*/ 9489 w 10021"/>
              <a:gd name="T19" fmla="*/ 2359 h 11162"/>
              <a:gd name="T20" fmla="*/ 9109 w 10021"/>
              <a:gd name="T21" fmla="*/ 2892 h 11162"/>
              <a:gd name="T22" fmla="*/ 5582 w 10021"/>
              <a:gd name="T23" fmla="*/ 4693 h 11162"/>
              <a:gd name="T24" fmla="*/ 4897 w 10021"/>
              <a:gd name="T25" fmla="*/ 4845 h 11162"/>
              <a:gd name="T26" fmla="*/ 1016 w 10021"/>
              <a:gd name="T27" fmla="*/ 2460 h 11162"/>
              <a:gd name="T28" fmla="*/ 4517 w 10021"/>
              <a:gd name="T29" fmla="*/ 4185 h 11162"/>
              <a:gd name="T30" fmla="*/ 4897 w 10021"/>
              <a:gd name="T31" fmla="*/ 4262 h 11162"/>
              <a:gd name="T32" fmla="*/ 5304 w 10021"/>
              <a:gd name="T33" fmla="*/ 4185 h 11162"/>
              <a:gd name="T34" fmla="*/ 8855 w 10021"/>
              <a:gd name="T35" fmla="*/ 2384 h 11162"/>
              <a:gd name="T36" fmla="*/ 5354 w 10021"/>
              <a:gd name="T37" fmla="*/ 659 h 11162"/>
              <a:gd name="T38" fmla="*/ 4974 w 10021"/>
              <a:gd name="T39" fmla="*/ 583 h 11162"/>
              <a:gd name="T40" fmla="*/ 4567 w 10021"/>
              <a:gd name="T41" fmla="*/ 659 h 11162"/>
              <a:gd name="T42" fmla="*/ 1016 w 10021"/>
              <a:gd name="T43" fmla="*/ 2460 h 11162"/>
              <a:gd name="T44" fmla="*/ 4186 w 10021"/>
              <a:gd name="T45" fmla="*/ 11162 h 11162"/>
              <a:gd name="T46" fmla="*/ 3806 w 10021"/>
              <a:gd name="T47" fmla="*/ 11060 h 11162"/>
              <a:gd name="T48" fmla="*/ 660 w 10021"/>
              <a:gd name="T49" fmla="*/ 9412 h 11162"/>
              <a:gd name="T50" fmla="*/ 0 w 10021"/>
              <a:gd name="T51" fmla="*/ 8498 h 11162"/>
              <a:gd name="T52" fmla="*/ 0 w 10021"/>
              <a:gd name="T53" fmla="*/ 4084 h 11162"/>
              <a:gd name="T54" fmla="*/ 557 w 10021"/>
              <a:gd name="T55" fmla="*/ 3552 h 11162"/>
              <a:gd name="T56" fmla="*/ 937 w 10021"/>
              <a:gd name="T57" fmla="*/ 3653 h 11162"/>
              <a:gd name="T58" fmla="*/ 4060 w 10021"/>
              <a:gd name="T59" fmla="*/ 5302 h 11162"/>
              <a:gd name="T60" fmla="*/ 4720 w 10021"/>
              <a:gd name="T61" fmla="*/ 6215 h 11162"/>
              <a:gd name="T62" fmla="*/ 4720 w 10021"/>
              <a:gd name="T63" fmla="*/ 10629 h 11162"/>
              <a:gd name="T64" fmla="*/ 4186 w 10021"/>
              <a:gd name="T65" fmla="*/ 11162 h 11162"/>
              <a:gd name="T66" fmla="*/ 4060 w 10021"/>
              <a:gd name="T67" fmla="*/ 10553 h 11162"/>
              <a:gd name="T68" fmla="*/ 4136 w 10021"/>
              <a:gd name="T69" fmla="*/ 10578 h 11162"/>
              <a:gd name="T70" fmla="*/ 4136 w 10021"/>
              <a:gd name="T71" fmla="*/ 6215 h 11162"/>
              <a:gd name="T72" fmla="*/ 3806 w 10021"/>
              <a:gd name="T73" fmla="*/ 5809 h 11162"/>
              <a:gd name="T74" fmla="*/ 660 w 10021"/>
              <a:gd name="T75" fmla="*/ 4160 h 11162"/>
              <a:gd name="T76" fmla="*/ 584 w 10021"/>
              <a:gd name="T77" fmla="*/ 4135 h 11162"/>
              <a:gd name="T78" fmla="*/ 584 w 10021"/>
              <a:gd name="T79" fmla="*/ 8499 h 11162"/>
              <a:gd name="T80" fmla="*/ 914 w 10021"/>
              <a:gd name="T81" fmla="*/ 8905 h 11162"/>
              <a:gd name="T82" fmla="*/ 4060 w 10021"/>
              <a:gd name="T83" fmla="*/ 10553 h 11162"/>
              <a:gd name="T84" fmla="*/ 5861 w 10021"/>
              <a:gd name="T85" fmla="*/ 11162 h 11162"/>
              <a:gd name="T86" fmla="*/ 5328 w 10021"/>
              <a:gd name="T87" fmla="*/ 10629 h 11162"/>
              <a:gd name="T88" fmla="*/ 5328 w 10021"/>
              <a:gd name="T89" fmla="*/ 6215 h 11162"/>
              <a:gd name="T90" fmla="*/ 5988 w 10021"/>
              <a:gd name="T91" fmla="*/ 5302 h 11162"/>
              <a:gd name="T92" fmla="*/ 9109 w 10021"/>
              <a:gd name="T93" fmla="*/ 3653 h 11162"/>
              <a:gd name="T94" fmla="*/ 9489 w 10021"/>
              <a:gd name="T95" fmla="*/ 3552 h 11162"/>
              <a:gd name="T96" fmla="*/ 10021 w 10021"/>
              <a:gd name="T97" fmla="*/ 4084 h 11162"/>
              <a:gd name="T98" fmla="*/ 10021 w 10021"/>
              <a:gd name="T99" fmla="*/ 8498 h 11162"/>
              <a:gd name="T100" fmla="*/ 9361 w 10021"/>
              <a:gd name="T101" fmla="*/ 9412 h 11162"/>
              <a:gd name="T102" fmla="*/ 6241 w 10021"/>
              <a:gd name="T103" fmla="*/ 11060 h 11162"/>
              <a:gd name="T104" fmla="*/ 5861 w 10021"/>
              <a:gd name="T105" fmla="*/ 11162 h 11162"/>
              <a:gd name="T106" fmla="*/ 9361 w 10021"/>
              <a:gd name="T107" fmla="*/ 4160 h 11162"/>
              <a:gd name="T108" fmla="*/ 6241 w 10021"/>
              <a:gd name="T109" fmla="*/ 5809 h 11162"/>
              <a:gd name="T110" fmla="*/ 5911 w 10021"/>
              <a:gd name="T111" fmla="*/ 6215 h 11162"/>
              <a:gd name="T112" fmla="*/ 5911 w 10021"/>
              <a:gd name="T113" fmla="*/ 10579 h 11162"/>
              <a:gd name="T114" fmla="*/ 5987 w 10021"/>
              <a:gd name="T115" fmla="*/ 10554 h 11162"/>
              <a:gd name="T116" fmla="*/ 9107 w 10021"/>
              <a:gd name="T117" fmla="*/ 8905 h 11162"/>
              <a:gd name="T118" fmla="*/ 9437 w 10021"/>
              <a:gd name="T119" fmla="*/ 8499 h 11162"/>
              <a:gd name="T120" fmla="*/ 9437 w 10021"/>
              <a:gd name="T121" fmla="*/ 4135 h 11162"/>
              <a:gd name="T122" fmla="*/ 9361 w 10021"/>
              <a:gd name="T123" fmla="*/ 4160 h 11162"/>
              <a:gd name="T124" fmla="*/ 9361 w 10021"/>
              <a:gd name="T125" fmla="*/ 4160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021" h="11162">
                <a:moveTo>
                  <a:pt x="4897" y="4845"/>
                </a:moveTo>
                <a:cubicBezTo>
                  <a:pt x="4669" y="4845"/>
                  <a:pt x="4441" y="4794"/>
                  <a:pt x="4264" y="4719"/>
                </a:cubicBezTo>
                <a:lnTo>
                  <a:pt x="762" y="2994"/>
                </a:lnTo>
                <a:cubicBezTo>
                  <a:pt x="534" y="2868"/>
                  <a:pt x="382" y="2689"/>
                  <a:pt x="382" y="2486"/>
                </a:cubicBezTo>
                <a:cubicBezTo>
                  <a:pt x="382" y="2284"/>
                  <a:pt x="510" y="2080"/>
                  <a:pt x="762" y="1954"/>
                </a:cubicBezTo>
                <a:lnTo>
                  <a:pt x="4289" y="153"/>
                </a:lnTo>
                <a:cubicBezTo>
                  <a:pt x="4491" y="52"/>
                  <a:pt x="4720" y="0"/>
                  <a:pt x="4974" y="0"/>
                </a:cubicBezTo>
                <a:cubicBezTo>
                  <a:pt x="5202" y="0"/>
                  <a:pt x="5430" y="51"/>
                  <a:pt x="5607" y="126"/>
                </a:cubicBezTo>
                <a:lnTo>
                  <a:pt x="9109" y="1852"/>
                </a:lnTo>
                <a:cubicBezTo>
                  <a:pt x="9337" y="1978"/>
                  <a:pt x="9489" y="2157"/>
                  <a:pt x="9489" y="2359"/>
                </a:cubicBezTo>
                <a:cubicBezTo>
                  <a:pt x="9489" y="2562"/>
                  <a:pt x="9362" y="2765"/>
                  <a:pt x="9109" y="2892"/>
                </a:cubicBezTo>
                <a:lnTo>
                  <a:pt x="5582" y="4693"/>
                </a:lnTo>
                <a:cubicBezTo>
                  <a:pt x="5379" y="4794"/>
                  <a:pt x="5151" y="4845"/>
                  <a:pt x="4897" y="4845"/>
                </a:cubicBezTo>
                <a:close/>
                <a:moveTo>
                  <a:pt x="1016" y="2460"/>
                </a:moveTo>
                <a:lnTo>
                  <a:pt x="4517" y="4185"/>
                </a:lnTo>
                <a:cubicBezTo>
                  <a:pt x="4619" y="4237"/>
                  <a:pt x="4746" y="4262"/>
                  <a:pt x="4897" y="4262"/>
                </a:cubicBezTo>
                <a:cubicBezTo>
                  <a:pt x="5050" y="4262"/>
                  <a:pt x="5202" y="4237"/>
                  <a:pt x="5304" y="4185"/>
                </a:cubicBezTo>
                <a:lnTo>
                  <a:pt x="8855" y="2384"/>
                </a:lnTo>
                <a:lnTo>
                  <a:pt x="5354" y="659"/>
                </a:lnTo>
                <a:cubicBezTo>
                  <a:pt x="5252" y="608"/>
                  <a:pt x="5125" y="583"/>
                  <a:pt x="4974" y="583"/>
                </a:cubicBezTo>
                <a:cubicBezTo>
                  <a:pt x="4821" y="583"/>
                  <a:pt x="4669" y="608"/>
                  <a:pt x="4567" y="659"/>
                </a:cubicBezTo>
                <a:lnTo>
                  <a:pt x="1016" y="2460"/>
                </a:lnTo>
                <a:close/>
                <a:moveTo>
                  <a:pt x="4186" y="11162"/>
                </a:moveTo>
                <a:cubicBezTo>
                  <a:pt x="4060" y="11162"/>
                  <a:pt x="3932" y="11137"/>
                  <a:pt x="3806" y="11060"/>
                </a:cubicBezTo>
                <a:lnTo>
                  <a:pt x="660" y="9412"/>
                </a:lnTo>
                <a:cubicBezTo>
                  <a:pt x="280" y="9234"/>
                  <a:pt x="0" y="8828"/>
                  <a:pt x="0" y="8498"/>
                </a:cubicBezTo>
                <a:lnTo>
                  <a:pt x="0" y="4084"/>
                </a:lnTo>
                <a:cubicBezTo>
                  <a:pt x="0" y="3779"/>
                  <a:pt x="229" y="3552"/>
                  <a:pt x="557" y="3552"/>
                </a:cubicBezTo>
                <a:cubicBezTo>
                  <a:pt x="684" y="3552"/>
                  <a:pt x="811" y="3577"/>
                  <a:pt x="937" y="3653"/>
                </a:cubicBezTo>
                <a:lnTo>
                  <a:pt x="4060" y="5302"/>
                </a:lnTo>
                <a:cubicBezTo>
                  <a:pt x="4440" y="5479"/>
                  <a:pt x="4720" y="5885"/>
                  <a:pt x="4720" y="6215"/>
                </a:cubicBezTo>
                <a:lnTo>
                  <a:pt x="4720" y="10629"/>
                </a:lnTo>
                <a:cubicBezTo>
                  <a:pt x="4720" y="10934"/>
                  <a:pt x="4491" y="11162"/>
                  <a:pt x="4186" y="11162"/>
                </a:cubicBezTo>
                <a:close/>
                <a:moveTo>
                  <a:pt x="4060" y="10553"/>
                </a:moveTo>
                <a:cubicBezTo>
                  <a:pt x="4085" y="10578"/>
                  <a:pt x="4111" y="10578"/>
                  <a:pt x="4136" y="10578"/>
                </a:cubicBezTo>
                <a:lnTo>
                  <a:pt x="4136" y="6215"/>
                </a:lnTo>
                <a:cubicBezTo>
                  <a:pt x="4136" y="6114"/>
                  <a:pt x="4010" y="5910"/>
                  <a:pt x="3806" y="5809"/>
                </a:cubicBezTo>
                <a:lnTo>
                  <a:pt x="660" y="4160"/>
                </a:lnTo>
                <a:cubicBezTo>
                  <a:pt x="635" y="4135"/>
                  <a:pt x="609" y="4135"/>
                  <a:pt x="584" y="4135"/>
                </a:cubicBezTo>
                <a:lnTo>
                  <a:pt x="584" y="8499"/>
                </a:lnTo>
                <a:cubicBezTo>
                  <a:pt x="584" y="8600"/>
                  <a:pt x="711" y="8804"/>
                  <a:pt x="914" y="8905"/>
                </a:cubicBezTo>
                <a:lnTo>
                  <a:pt x="4060" y="10553"/>
                </a:lnTo>
                <a:close/>
                <a:moveTo>
                  <a:pt x="5861" y="11162"/>
                </a:moveTo>
                <a:cubicBezTo>
                  <a:pt x="5556" y="11162"/>
                  <a:pt x="5328" y="10933"/>
                  <a:pt x="5328" y="10629"/>
                </a:cubicBezTo>
                <a:lnTo>
                  <a:pt x="5328" y="6215"/>
                </a:lnTo>
                <a:cubicBezTo>
                  <a:pt x="5328" y="5885"/>
                  <a:pt x="5607" y="5479"/>
                  <a:pt x="5988" y="5302"/>
                </a:cubicBezTo>
                <a:lnTo>
                  <a:pt x="9109" y="3653"/>
                </a:lnTo>
                <a:cubicBezTo>
                  <a:pt x="9235" y="3602"/>
                  <a:pt x="9362" y="3552"/>
                  <a:pt x="9489" y="3552"/>
                </a:cubicBezTo>
                <a:cubicBezTo>
                  <a:pt x="9794" y="3552"/>
                  <a:pt x="10021" y="3780"/>
                  <a:pt x="10021" y="4084"/>
                </a:cubicBezTo>
                <a:lnTo>
                  <a:pt x="10021" y="8498"/>
                </a:lnTo>
                <a:cubicBezTo>
                  <a:pt x="10021" y="8828"/>
                  <a:pt x="9742" y="9234"/>
                  <a:pt x="9361" y="9412"/>
                </a:cubicBezTo>
                <a:lnTo>
                  <a:pt x="6241" y="11060"/>
                </a:lnTo>
                <a:cubicBezTo>
                  <a:pt x="6089" y="11137"/>
                  <a:pt x="5987" y="11162"/>
                  <a:pt x="5861" y="11162"/>
                </a:cubicBezTo>
                <a:close/>
                <a:moveTo>
                  <a:pt x="9361" y="4160"/>
                </a:moveTo>
                <a:lnTo>
                  <a:pt x="6241" y="5809"/>
                </a:lnTo>
                <a:cubicBezTo>
                  <a:pt x="6039" y="5910"/>
                  <a:pt x="5911" y="6114"/>
                  <a:pt x="5911" y="6215"/>
                </a:cubicBezTo>
                <a:lnTo>
                  <a:pt x="5911" y="10579"/>
                </a:lnTo>
                <a:cubicBezTo>
                  <a:pt x="5936" y="10579"/>
                  <a:pt x="5962" y="10554"/>
                  <a:pt x="5987" y="10554"/>
                </a:cubicBezTo>
                <a:lnTo>
                  <a:pt x="9107" y="8905"/>
                </a:lnTo>
                <a:cubicBezTo>
                  <a:pt x="9310" y="8804"/>
                  <a:pt x="9437" y="8600"/>
                  <a:pt x="9437" y="8499"/>
                </a:cubicBezTo>
                <a:lnTo>
                  <a:pt x="9437" y="4135"/>
                </a:lnTo>
                <a:cubicBezTo>
                  <a:pt x="9412" y="4135"/>
                  <a:pt x="9387" y="4160"/>
                  <a:pt x="9361" y="4160"/>
                </a:cubicBezTo>
                <a:close/>
                <a:moveTo>
                  <a:pt x="9361" y="4160"/>
                </a:move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38" name="文本框 77"/>
          <p:cNvSpPr txBox="1"/>
          <p:nvPr/>
        </p:nvSpPr>
        <p:spPr>
          <a:xfrm>
            <a:off x="9537508" y="4476470"/>
            <a:ext cx="2088489" cy="830997"/>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solidFill>
                  <a:prstClr val="black"/>
                </a:solidFill>
                <a:latin typeface="微软雅黑" panose="020B0503020204020204" pitchFamily="34" charset="-122"/>
                <a:ea typeface="微软雅黑" panose="020B0503020204020204" pitchFamily="34" charset="-122"/>
              </a:rPr>
              <a:t>结合华润化学材料、华润电力的智能物流外部项目机会，打造一卡</a:t>
            </a:r>
            <a:r>
              <a:rPr lang="zh-CN" altLang="en-US" sz="1200" dirty="0" smtClean="0">
                <a:solidFill>
                  <a:prstClr val="black"/>
                </a:solidFill>
                <a:latin typeface="微软雅黑" panose="020B0503020204020204" pitchFamily="34" charset="-122"/>
                <a:ea typeface="微软雅黑" panose="020B0503020204020204" pitchFamily="34" charset="-122"/>
              </a:rPr>
              <a:t>通</a:t>
            </a:r>
            <a:r>
              <a:rPr lang="zh-CN" altLang="en-US" sz="1200" dirty="0">
                <a:solidFill>
                  <a:prstClr val="black"/>
                </a:solidFill>
                <a:latin typeface="微软雅黑" panose="020B0503020204020204" pitchFamily="34" charset="-122"/>
                <a:ea typeface="微软雅黑" panose="020B0503020204020204" pitchFamily="34" charset="-122"/>
              </a:rPr>
              <a:t>智</a:t>
            </a:r>
            <a:r>
              <a:rPr lang="zh-CN" altLang="en-US" sz="1200" dirty="0" smtClean="0">
                <a:solidFill>
                  <a:prstClr val="black"/>
                </a:solidFill>
                <a:latin typeface="微软雅黑" panose="020B0503020204020204" pitchFamily="34" charset="-122"/>
                <a:ea typeface="微软雅黑" panose="020B0503020204020204" pitchFamily="34" charset="-122"/>
              </a:rPr>
              <a:t>能物流产</a:t>
            </a:r>
            <a:r>
              <a:rPr lang="zh-CN" altLang="en-US" sz="1200" dirty="0">
                <a:solidFill>
                  <a:prstClr val="black"/>
                </a:solidFill>
                <a:latin typeface="微软雅黑" panose="020B0503020204020204" pitchFamily="34" charset="-122"/>
                <a:ea typeface="微软雅黑" panose="020B0503020204020204" pitchFamily="34" charset="-122"/>
              </a:rPr>
              <a:t>品</a:t>
            </a:r>
          </a:p>
        </p:txBody>
      </p:sp>
      <p:graphicFrame>
        <p:nvGraphicFramePr>
          <p:cNvPr id="37" name="内容占位符 3"/>
          <p:cNvGraphicFramePr>
            <a:graphicFrameLocks/>
          </p:cNvGraphicFramePr>
          <p:nvPr>
            <p:extLst>
              <p:ext uri="{D42A27DB-BD31-4B8C-83A1-F6EECF244321}">
                <p14:modId xmlns:p14="http://schemas.microsoft.com/office/powerpoint/2010/main" val="4199214331"/>
              </p:ext>
            </p:extLst>
          </p:nvPr>
        </p:nvGraphicFramePr>
        <p:xfrm>
          <a:off x="-3" y="-1"/>
          <a:ext cx="12192003" cy="26379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78280883"/>
                    </a:ext>
                  </a:extLst>
                </a:gridCol>
                <a:gridCol w="1547562">
                  <a:extLst>
                    <a:ext uri="{9D8B030D-6E8A-4147-A177-3AD203B41FA5}">
                      <a16:colId xmlns:a16="http://schemas.microsoft.com/office/drawing/2014/main" val="3909982801"/>
                    </a:ext>
                  </a:extLst>
                </a:gridCol>
                <a:gridCol w="1302026">
                  <a:extLst>
                    <a:ext uri="{9D8B030D-6E8A-4147-A177-3AD203B41FA5}">
                      <a16:colId xmlns:a16="http://schemas.microsoft.com/office/drawing/2014/main" val="347916799"/>
                    </a:ext>
                  </a:extLst>
                </a:gridCol>
                <a:gridCol w="824948">
                  <a:extLst>
                    <a:ext uri="{9D8B030D-6E8A-4147-A177-3AD203B41FA5}">
                      <a16:colId xmlns:a16="http://schemas.microsoft.com/office/drawing/2014/main" val="3776238161"/>
                    </a:ext>
                  </a:extLst>
                </a:gridCol>
                <a:gridCol w="1744132">
                  <a:extLst>
                    <a:ext uri="{9D8B030D-6E8A-4147-A177-3AD203B41FA5}">
                      <a16:colId xmlns:a16="http://schemas.microsoft.com/office/drawing/2014/main" val="4067383585"/>
                    </a:ext>
                  </a:extLst>
                </a:gridCol>
                <a:gridCol w="1354667">
                  <a:extLst>
                    <a:ext uri="{9D8B030D-6E8A-4147-A177-3AD203B41FA5}">
                      <a16:colId xmlns:a16="http://schemas.microsoft.com/office/drawing/2014/main" val="3460875559"/>
                    </a:ext>
                  </a:extLst>
                </a:gridCol>
                <a:gridCol w="1354667">
                  <a:extLst>
                    <a:ext uri="{9D8B030D-6E8A-4147-A177-3AD203B41FA5}">
                      <a16:colId xmlns:a16="http://schemas.microsoft.com/office/drawing/2014/main" val="3453932771"/>
                    </a:ext>
                  </a:extLst>
                </a:gridCol>
                <a:gridCol w="1354667">
                  <a:extLst>
                    <a:ext uri="{9D8B030D-6E8A-4147-A177-3AD203B41FA5}">
                      <a16:colId xmlns:a16="http://schemas.microsoft.com/office/drawing/2014/main" val="198927357"/>
                    </a:ext>
                  </a:extLst>
                </a:gridCol>
                <a:gridCol w="1354667">
                  <a:extLst>
                    <a:ext uri="{9D8B030D-6E8A-4147-A177-3AD203B41FA5}">
                      <a16:colId xmlns:a16="http://schemas.microsoft.com/office/drawing/2014/main" val="658219652"/>
                    </a:ext>
                  </a:extLst>
                </a:gridCol>
              </a:tblGrid>
              <a:tr h="263796">
                <a:tc>
                  <a:txBody>
                    <a:bodyPr/>
                    <a:lstStyle/>
                    <a:p>
                      <a:pPr algn="ctr"/>
                      <a:r>
                        <a:rPr lang="zh-CN" altLang="en-US" sz="1200" dirty="0" smtClean="0">
                          <a:latin typeface="微软雅黑" panose="020B0503020204020204" pitchFamily="34" charset="-122"/>
                          <a:ea typeface="微软雅黑" panose="020B0503020204020204" pitchFamily="34" charset="-122"/>
                        </a:rPr>
                        <a:t>整体情况介绍</a:t>
                      </a:r>
                      <a:endParaRPr lang="zh-CN" altLang="en-US" sz="1200" dirty="0">
                        <a:latin typeface="微软雅黑" panose="020B0503020204020204" pitchFamily="34" charset="-122"/>
                        <a:ea typeface="微软雅黑" panose="020B0503020204020204" pitchFamily="3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ctr" defTabSz="913646" rtl="0" eaLnBrk="1" latinLnBrk="0" hangingPunct="1"/>
                      <a:r>
                        <a:rPr lang="zh-CN" altLang="en-US" sz="1200" b="1" kern="1200" cap="none" spc="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五月份整体</a:t>
                      </a: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情况介绍</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建设</a:t>
                      </a:r>
                      <a:r>
                        <a:rPr lang="en-US" altLang="zh-CN"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&amp;</a:t>
                      </a:r>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运维概括</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项目清单</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l"/>
                      <a:r>
                        <a:rPr lang="en-US" altLang="zh-CN"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资源投入</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538824"/>
                  </a:ext>
                </a:extLst>
              </a:tr>
            </a:tbl>
          </a:graphicData>
        </a:graphic>
      </p:graphicFrame>
    </p:spTree>
    <p:custDataLst>
      <p:tags r:id="rId1"/>
    </p:custDataLst>
    <p:extLst>
      <p:ext uri="{BB962C8B-B14F-4D97-AF65-F5344CB8AC3E}">
        <p14:creationId xmlns:p14="http://schemas.microsoft.com/office/powerpoint/2010/main" val="228220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2">
            <a:extLst>
              <a:ext uri="{FF2B5EF4-FFF2-40B4-BE49-F238E27FC236}">
                <a16:creationId xmlns:a16="http://schemas.microsoft.com/office/drawing/2014/main" id="{FFCC0BA0-8912-4CEB-AE2D-CCC30653F963}"/>
              </a:ext>
            </a:extLst>
          </p:cNvPr>
          <p:cNvSpPr>
            <a:spLocks noGrp="1"/>
          </p:cNvSpPr>
          <p:nvPr>
            <p:ph type="title"/>
          </p:nvPr>
        </p:nvSpPr>
        <p:spPr>
          <a:xfrm>
            <a:off x="447728" y="467951"/>
            <a:ext cx="11311157" cy="511176"/>
          </a:xfrm>
        </p:spPr>
        <p:txBody>
          <a:bodyPr vert="horz" lIns="121822" tIns="60908" rIns="121822" bIns="60908" rtlCol="0" anchor="ctr">
            <a:normAutofit fontScale="90000"/>
          </a:bodyPr>
          <a:lstStyle/>
          <a:p>
            <a:r>
              <a:rPr lang="zh-CN" altLang="en-US" sz="3199" kern="0" dirty="0" smtClean="0">
                <a:latin typeface="+mn-lt"/>
                <a:ea typeface="+mn-ea"/>
                <a:cs typeface="+mn-ea"/>
                <a:sym typeface="+mn-lt"/>
              </a:rPr>
              <a:t>已启动建设项目和提供运维服务概况</a:t>
            </a:r>
            <a:endParaRPr lang="zh-CN" altLang="en-US" sz="3199" kern="0" dirty="0">
              <a:latin typeface="+mn-lt"/>
              <a:ea typeface="+mn-ea"/>
              <a:cs typeface="+mn-ea"/>
              <a:sym typeface="+mn-lt"/>
            </a:endParaRPr>
          </a:p>
        </p:txBody>
      </p:sp>
      <p:sp>
        <p:nvSpPr>
          <p:cNvPr id="72" name="矩形 71">
            <a:extLst>
              <a:ext uri="{FF2B5EF4-FFF2-40B4-BE49-F238E27FC236}">
                <a16:creationId xmlns:a16="http://schemas.microsoft.com/office/drawing/2014/main" id="{4A09ADC0-CE00-465F-9B26-B1254C121D32}"/>
              </a:ext>
            </a:extLst>
          </p:cNvPr>
          <p:cNvSpPr/>
          <p:nvPr/>
        </p:nvSpPr>
        <p:spPr>
          <a:xfrm>
            <a:off x="276456" y="1538380"/>
            <a:ext cx="936189" cy="4587717"/>
          </a:xfrm>
          <a:prstGeom prst="rect">
            <a:avLst/>
          </a:prstGeom>
          <a:ln/>
        </p:spPr>
        <p:style>
          <a:lnRef idx="0">
            <a:schemeClr val="accent1"/>
          </a:lnRef>
          <a:fillRef idx="3">
            <a:schemeClr val="accent1"/>
          </a:fillRef>
          <a:effectRef idx="3">
            <a:schemeClr val="accent1"/>
          </a:effectRef>
          <a:fontRef idx="minor">
            <a:schemeClr val="lt1"/>
          </a:fontRef>
        </p:style>
        <p:txBody>
          <a:bodyPr vert="horz" wrap="square" rtlCol="0" anchor="ctr">
            <a:noAutofit/>
          </a:bodyPr>
          <a:lstStyle/>
          <a:p>
            <a:pPr algn="ctr"/>
            <a:r>
              <a:rPr lang="zh-CN" altLang="en-US" sz="1400" dirty="0" smtClean="0">
                <a:solidFill>
                  <a:schemeClr val="tx1"/>
                </a:solidFill>
              </a:rPr>
              <a:t>已启动建设项目</a:t>
            </a:r>
            <a:r>
              <a:rPr lang="en-US" altLang="zh-CN" sz="1400" dirty="0" smtClean="0">
                <a:solidFill>
                  <a:schemeClr val="tx1"/>
                </a:solidFill>
              </a:rPr>
              <a:t>( 25 )</a:t>
            </a:r>
            <a:r>
              <a:rPr lang="zh-CN" altLang="en-US" sz="1400" dirty="0" smtClean="0">
                <a:solidFill>
                  <a:schemeClr val="tx1"/>
                </a:solidFill>
              </a:rPr>
              <a:t> </a:t>
            </a:r>
            <a:endParaRPr lang="zh-CN" altLang="en-US" sz="1400" dirty="0">
              <a:solidFill>
                <a:schemeClr val="tx1"/>
              </a:solidFill>
            </a:endParaRPr>
          </a:p>
        </p:txBody>
      </p:sp>
      <p:cxnSp>
        <p:nvCxnSpPr>
          <p:cNvPr id="39" name="直接连接符 38">
            <a:extLst>
              <a:ext uri="{FF2B5EF4-FFF2-40B4-BE49-F238E27FC236}">
                <a16:creationId xmlns:a16="http://schemas.microsoft.com/office/drawing/2014/main" id="{A8DF6D12-B0D4-45CC-BD37-8B349C172ECF}"/>
              </a:ext>
            </a:extLst>
          </p:cNvPr>
          <p:cNvCxnSpPr>
            <a:cxnSpLocks/>
          </p:cNvCxnSpPr>
          <p:nvPr/>
        </p:nvCxnSpPr>
        <p:spPr>
          <a:xfrm>
            <a:off x="1215103" y="1276800"/>
            <a:ext cx="0" cy="4849297"/>
          </a:xfrm>
          <a:prstGeom prst="line">
            <a:avLst/>
          </a:prstGeom>
          <a:solidFill>
            <a:schemeClr val="bg1"/>
          </a:solidFill>
          <a:ln>
            <a:solidFill>
              <a:srgbClr val="FF9933"/>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239494" y="1260694"/>
            <a:ext cx="10738686" cy="4865403"/>
            <a:chOff x="1239494" y="1260694"/>
            <a:chExt cx="10738686" cy="4865403"/>
          </a:xfrm>
        </p:grpSpPr>
        <p:cxnSp>
          <p:nvCxnSpPr>
            <p:cNvPr id="103" name="直接连接符 102">
              <a:extLst>
                <a:ext uri="{FF2B5EF4-FFF2-40B4-BE49-F238E27FC236}">
                  <a16:creationId xmlns:a16="http://schemas.microsoft.com/office/drawing/2014/main" id="{A8DF6D12-B0D4-45CC-BD37-8B349C172ECF}"/>
                </a:ext>
              </a:extLst>
            </p:cNvPr>
            <p:cNvCxnSpPr>
              <a:cxnSpLocks/>
            </p:cNvCxnSpPr>
            <p:nvPr/>
          </p:nvCxnSpPr>
          <p:spPr>
            <a:xfrm>
              <a:off x="4807722" y="1400216"/>
              <a:ext cx="0" cy="4725881"/>
            </a:xfrm>
            <a:prstGeom prst="line">
              <a:avLst/>
            </a:prstGeom>
            <a:solidFill>
              <a:schemeClr val="bg1"/>
            </a:solidFill>
            <a:ln>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93DE2E81-B78A-4409-B6BC-E75AF3B533F9}"/>
                </a:ext>
              </a:extLst>
            </p:cNvPr>
            <p:cNvCxnSpPr>
              <a:cxnSpLocks/>
            </p:cNvCxnSpPr>
            <p:nvPr/>
          </p:nvCxnSpPr>
          <p:spPr>
            <a:xfrm flipH="1">
              <a:off x="11942134" y="1286090"/>
              <a:ext cx="2459" cy="4840007"/>
            </a:xfrm>
            <a:prstGeom prst="line">
              <a:avLst/>
            </a:prstGeom>
            <a:solidFill>
              <a:schemeClr val="bg1"/>
            </a:solidFill>
            <a:ln>
              <a:solidFill>
                <a:srgbClr val="FF9933"/>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239494" y="1260694"/>
              <a:ext cx="10738686" cy="295346"/>
              <a:chOff x="8057746" y="1254560"/>
              <a:chExt cx="3912472" cy="288001"/>
            </a:xfrm>
          </p:grpSpPr>
          <p:sp>
            <p:nvSpPr>
              <p:cNvPr id="29" name="矩形 28">
                <a:extLst>
                  <a:ext uri="{FF2B5EF4-FFF2-40B4-BE49-F238E27FC236}">
                    <a16:creationId xmlns:a16="http://schemas.microsoft.com/office/drawing/2014/main" id="{35BC2D5A-A6DE-4B0B-A13C-4F20388AA349}"/>
                  </a:ext>
                </a:extLst>
              </p:cNvPr>
              <p:cNvSpPr/>
              <p:nvPr/>
            </p:nvSpPr>
            <p:spPr>
              <a:xfrm rot="16200000">
                <a:off x="11179169" y="751512"/>
                <a:ext cx="286097" cy="1296000"/>
              </a:xfrm>
              <a:prstGeom prst="rect">
                <a:avLst/>
              </a:prstGeom>
              <a:ln/>
            </p:spPr>
            <p:style>
              <a:lnRef idx="0">
                <a:schemeClr val="accent1"/>
              </a:lnRef>
              <a:fillRef idx="3">
                <a:schemeClr val="accent1"/>
              </a:fillRef>
              <a:effectRef idx="3">
                <a:schemeClr val="accent1"/>
              </a:effectRef>
              <a:fontRef idx="minor">
                <a:schemeClr val="lt1"/>
              </a:fontRef>
            </p:style>
            <p:txBody>
              <a:bodyPr vert="eaVert" rtlCol="0" anchor="ctr"/>
              <a:lstStyle/>
              <a:p>
                <a:pPr algn="ctr"/>
                <a:r>
                  <a:rPr lang="zh-CN" altLang="en-US" sz="1400" dirty="0" smtClean="0">
                    <a:solidFill>
                      <a:schemeClr val="tx1"/>
                    </a:solidFill>
                  </a:rPr>
                  <a:t>已上线项目（</a:t>
                </a:r>
                <a:r>
                  <a:rPr lang="en-US" altLang="zh-CN" sz="1400" dirty="0">
                    <a:solidFill>
                      <a:schemeClr val="tx1"/>
                    </a:solidFill>
                  </a:rPr>
                  <a:t>5</a:t>
                </a:r>
                <a:r>
                  <a:rPr lang="zh-CN" altLang="en-US" sz="1400" dirty="0" smtClean="0">
                    <a:solidFill>
                      <a:schemeClr val="tx1"/>
                    </a:solidFill>
                  </a:rPr>
                  <a:t>）</a:t>
                </a:r>
                <a:endParaRPr lang="en-US" altLang="zh-CN" sz="1400" dirty="0">
                  <a:solidFill>
                    <a:schemeClr val="tx1"/>
                  </a:solidFill>
                </a:endParaRPr>
              </a:p>
            </p:txBody>
          </p:sp>
          <p:sp>
            <p:nvSpPr>
              <p:cNvPr id="30" name="矩形 29">
                <a:extLst>
                  <a:ext uri="{FF2B5EF4-FFF2-40B4-BE49-F238E27FC236}">
                    <a16:creationId xmlns:a16="http://schemas.microsoft.com/office/drawing/2014/main" id="{35BC2D5A-A6DE-4B0B-A13C-4F20388AA349}"/>
                  </a:ext>
                </a:extLst>
              </p:cNvPr>
              <p:cNvSpPr/>
              <p:nvPr/>
            </p:nvSpPr>
            <p:spPr>
              <a:xfrm rot="16200000">
                <a:off x="8561746" y="750560"/>
                <a:ext cx="288000" cy="1296000"/>
              </a:xfrm>
              <a:prstGeom prst="rect">
                <a:avLst/>
              </a:prstGeom>
              <a:ln/>
            </p:spPr>
            <p:style>
              <a:lnRef idx="0">
                <a:schemeClr val="accent1"/>
              </a:lnRef>
              <a:fillRef idx="3">
                <a:schemeClr val="accent1"/>
              </a:fillRef>
              <a:effectRef idx="3">
                <a:schemeClr val="accent1"/>
              </a:effectRef>
              <a:fontRef idx="minor">
                <a:schemeClr val="lt1"/>
              </a:fontRef>
            </p:style>
            <p:txBody>
              <a:bodyPr vert="eaVert" rtlCol="0" anchor="ctr"/>
              <a:lstStyle/>
              <a:p>
                <a:pPr algn="ctr"/>
                <a:r>
                  <a:rPr lang="zh-CN" altLang="en-US" sz="1400" dirty="0" smtClean="0">
                    <a:solidFill>
                      <a:schemeClr val="tx1"/>
                    </a:solidFill>
                  </a:rPr>
                  <a:t>商务招采项目（</a:t>
                </a:r>
                <a:r>
                  <a:rPr lang="en-US" altLang="zh-CN" sz="1400" dirty="0">
                    <a:solidFill>
                      <a:schemeClr val="tx1"/>
                    </a:solidFill>
                  </a:rPr>
                  <a:t>9</a:t>
                </a:r>
                <a:r>
                  <a:rPr lang="zh-CN" altLang="en-US" sz="1400" dirty="0" smtClean="0">
                    <a:solidFill>
                      <a:schemeClr val="tx1"/>
                    </a:solidFill>
                  </a:rPr>
                  <a:t>）</a:t>
                </a:r>
                <a:endParaRPr lang="en-US" altLang="zh-CN" sz="1400" dirty="0">
                  <a:solidFill>
                    <a:schemeClr val="tx1"/>
                  </a:solidFill>
                </a:endParaRPr>
              </a:p>
            </p:txBody>
          </p:sp>
          <p:sp>
            <p:nvSpPr>
              <p:cNvPr id="31" name="矩形 30">
                <a:extLst>
                  <a:ext uri="{FF2B5EF4-FFF2-40B4-BE49-F238E27FC236}">
                    <a16:creationId xmlns:a16="http://schemas.microsoft.com/office/drawing/2014/main" id="{35BC2D5A-A6DE-4B0B-A13C-4F20388AA349}"/>
                  </a:ext>
                </a:extLst>
              </p:cNvPr>
              <p:cNvSpPr/>
              <p:nvPr/>
            </p:nvSpPr>
            <p:spPr>
              <a:xfrm rot="16200000">
                <a:off x="9869982" y="750561"/>
                <a:ext cx="288000" cy="1296000"/>
              </a:xfrm>
              <a:prstGeom prst="rect">
                <a:avLst/>
              </a:prstGeom>
              <a:ln/>
            </p:spPr>
            <p:style>
              <a:lnRef idx="0">
                <a:schemeClr val="accent1"/>
              </a:lnRef>
              <a:fillRef idx="3">
                <a:schemeClr val="accent1"/>
              </a:fillRef>
              <a:effectRef idx="3">
                <a:schemeClr val="accent1"/>
              </a:effectRef>
              <a:fontRef idx="minor">
                <a:schemeClr val="lt1"/>
              </a:fontRef>
            </p:style>
            <p:txBody>
              <a:bodyPr vert="eaVert" rtlCol="0" anchor="ctr"/>
              <a:lstStyle/>
              <a:p>
                <a:pPr algn="ctr"/>
                <a:r>
                  <a:rPr lang="zh-CN" altLang="en-US" sz="1400" dirty="0" smtClean="0">
                    <a:solidFill>
                      <a:schemeClr val="tx1"/>
                    </a:solidFill>
                  </a:rPr>
                  <a:t>项目建设项目（</a:t>
                </a:r>
                <a:r>
                  <a:rPr lang="en-US" altLang="zh-CN" sz="1400" dirty="0" smtClean="0">
                    <a:solidFill>
                      <a:schemeClr val="tx1"/>
                    </a:solidFill>
                  </a:rPr>
                  <a:t>10</a:t>
                </a:r>
                <a:r>
                  <a:rPr lang="zh-CN" altLang="en-US" sz="1400" dirty="0" smtClean="0">
                    <a:solidFill>
                      <a:schemeClr val="tx1"/>
                    </a:solidFill>
                  </a:rPr>
                  <a:t>）</a:t>
                </a:r>
                <a:endParaRPr lang="en-US" altLang="zh-CN" sz="1400" dirty="0">
                  <a:solidFill>
                    <a:schemeClr val="tx1"/>
                  </a:solidFill>
                </a:endParaRPr>
              </a:p>
            </p:txBody>
          </p:sp>
        </p:grpSp>
        <p:cxnSp>
          <p:nvCxnSpPr>
            <p:cNvPr id="40" name="直接连接符 39">
              <a:extLst>
                <a:ext uri="{FF2B5EF4-FFF2-40B4-BE49-F238E27FC236}">
                  <a16:creationId xmlns:a16="http://schemas.microsoft.com/office/drawing/2014/main" id="{A8DF6D12-B0D4-45CC-BD37-8B349C172ECF}"/>
                </a:ext>
              </a:extLst>
            </p:cNvPr>
            <p:cNvCxnSpPr>
              <a:cxnSpLocks/>
            </p:cNvCxnSpPr>
            <p:nvPr/>
          </p:nvCxnSpPr>
          <p:spPr>
            <a:xfrm>
              <a:off x="8392339" y="1400216"/>
              <a:ext cx="0" cy="4725881"/>
            </a:xfrm>
            <a:prstGeom prst="line">
              <a:avLst/>
            </a:prstGeom>
            <a:solidFill>
              <a:schemeClr val="bg1"/>
            </a:solidFill>
            <a:ln>
              <a:solidFill>
                <a:srgbClr val="FF9933"/>
              </a:solidFill>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2CEBC2AB-2B7D-4EF8-B985-B977BB8D74DF}"/>
              </a:ext>
            </a:extLst>
          </p:cNvPr>
          <p:cNvSpPr/>
          <p:nvPr/>
        </p:nvSpPr>
        <p:spPr>
          <a:xfrm>
            <a:off x="4976765" y="4967583"/>
            <a:ext cx="3240000" cy="28800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考勤管理系统优化升级</a:t>
            </a:r>
          </a:p>
        </p:txBody>
      </p:sp>
      <p:sp>
        <p:nvSpPr>
          <p:cNvPr id="50" name="矩形 49">
            <a:extLst>
              <a:ext uri="{FF2B5EF4-FFF2-40B4-BE49-F238E27FC236}">
                <a16:creationId xmlns:a16="http://schemas.microsoft.com/office/drawing/2014/main" id="{2CEBC2AB-2B7D-4EF8-B985-B977BB8D74DF}"/>
              </a:ext>
            </a:extLst>
          </p:cNvPr>
          <p:cNvSpPr/>
          <p:nvPr/>
        </p:nvSpPr>
        <p:spPr>
          <a:xfrm>
            <a:off x="4976765" y="4607023"/>
            <a:ext cx="3240000" cy="28800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人力资源系统优化</a:t>
            </a:r>
          </a:p>
        </p:txBody>
      </p:sp>
      <p:sp>
        <p:nvSpPr>
          <p:cNvPr id="51" name="矩形 50">
            <a:extLst>
              <a:ext uri="{FF2B5EF4-FFF2-40B4-BE49-F238E27FC236}">
                <a16:creationId xmlns:a16="http://schemas.microsoft.com/office/drawing/2014/main" id="{2CEBC2AB-2B7D-4EF8-B985-B977BB8D74DF}"/>
              </a:ext>
            </a:extLst>
          </p:cNvPr>
          <p:cNvSpPr/>
          <p:nvPr/>
        </p:nvSpPr>
        <p:spPr>
          <a:xfrm>
            <a:off x="4976765" y="4246829"/>
            <a:ext cx="3240000" cy="28800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档案管理系统优化项目</a:t>
            </a:r>
          </a:p>
        </p:txBody>
      </p:sp>
      <p:sp>
        <p:nvSpPr>
          <p:cNvPr id="53" name="矩形 52">
            <a:extLst>
              <a:ext uri="{FF2B5EF4-FFF2-40B4-BE49-F238E27FC236}">
                <a16:creationId xmlns:a16="http://schemas.microsoft.com/office/drawing/2014/main" id="{2CEBC2AB-2B7D-4EF8-B985-B977BB8D74DF}"/>
              </a:ext>
            </a:extLst>
          </p:cNvPr>
          <p:cNvSpPr/>
          <p:nvPr/>
        </p:nvSpPr>
        <p:spPr>
          <a:xfrm>
            <a:off x="4976765" y="3484882"/>
            <a:ext cx="3240000" cy="28800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非现场审计系统推广项目</a:t>
            </a:r>
          </a:p>
        </p:txBody>
      </p:sp>
      <p:sp>
        <p:nvSpPr>
          <p:cNvPr id="54" name="矩形 53">
            <a:extLst>
              <a:ext uri="{FF2B5EF4-FFF2-40B4-BE49-F238E27FC236}">
                <a16:creationId xmlns:a16="http://schemas.microsoft.com/office/drawing/2014/main" id="{2CEBC2AB-2B7D-4EF8-B985-B977BB8D74DF}"/>
              </a:ext>
            </a:extLst>
          </p:cNvPr>
          <p:cNvSpPr/>
          <p:nvPr/>
        </p:nvSpPr>
        <p:spPr>
          <a:xfrm>
            <a:off x="4976765" y="3872783"/>
            <a:ext cx="3240000" cy="28800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智慧审计平台二期项目</a:t>
            </a:r>
            <a:endParaRPr lang="en-US" altLang="zh-CN" sz="1400" dirty="0">
              <a:solidFill>
                <a:schemeClr val="tx1"/>
              </a:solidFill>
            </a:endParaRPr>
          </a:p>
        </p:txBody>
      </p:sp>
      <p:sp>
        <p:nvSpPr>
          <p:cNvPr id="55" name="矩形 54">
            <a:extLst>
              <a:ext uri="{FF2B5EF4-FFF2-40B4-BE49-F238E27FC236}">
                <a16:creationId xmlns:a16="http://schemas.microsoft.com/office/drawing/2014/main" id="{2CEBC2AB-2B7D-4EF8-B985-B977BB8D74DF}"/>
              </a:ext>
            </a:extLst>
          </p:cNvPr>
          <p:cNvSpPr/>
          <p:nvPr/>
        </p:nvSpPr>
        <p:spPr>
          <a:xfrm>
            <a:off x="4976765" y="3110836"/>
            <a:ext cx="3240000" cy="28800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装配式生产管理系统推广及</a:t>
            </a:r>
            <a:r>
              <a:rPr lang="en-US" altLang="zh-CN" sz="1400" dirty="0">
                <a:solidFill>
                  <a:schemeClr val="tx1"/>
                </a:solidFill>
              </a:rPr>
              <a:t>ERP</a:t>
            </a:r>
            <a:r>
              <a:rPr lang="zh-CN" altLang="en-US" sz="1400" dirty="0">
                <a:solidFill>
                  <a:schemeClr val="tx1"/>
                </a:solidFill>
              </a:rPr>
              <a:t>集成</a:t>
            </a:r>
          </a:p>
        </p:txBody>
      </p:sp>
      <p:sp>
        <p:nvSpPr>
          <p:cNvPr id="56" name="矩形 55">
            <a:extLst>
              <a:ext uri="{FF2B5EF4-FFF2-40B4-BE49-F238E27FC236}">
                <a16:creationId xmlns:a16="http://schemas.microsoft.com/office/drawing/2014/main" id="{2CEBC2AB-2B7D-4EF8-B985-B977BB8D74DF}"/>
              </a:ext>
            </a:extLst>
          </p:cNvPr>
          <p:cNvSpPr/>
          <p:nvPr/>
        </p:nvSpPr>
        <p:spPr>
          <a:xfrm>
            <a:off x="4976765" y="2371371"/>
            <a:ext cx="3240000" cy="28800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报账系统上云及数据库升级项目</a:t>
            </a:r>
          </a:p>
        </p:txBody>
      </p:sp>
      <p:sp>
        <p:nvSpPr>
          <p:cNvPr id="57" name="矩形 56">
            <a:extLst>
              <a:ext uri="{FF2B5EF4-FFF2-40B4-BE49-F238E27FC236}">
                <a16:creationId xmlns:a16="http://schemas.microsoft.com/office/drawing/2014/main" id="{2CEBC2AB-2B7D-4EF8-B985-B977BB8D74DF}"/>
              </a:ext>
            </a:extLst>
          </p:cNvPr>
          <p:cNvSpPr/>
          <p:nvPr/>
        </p:nvSpPr>
        <p:spPr>
          <a:xfrm>
            <a:off x="4976765" y="1998994"/>
            <a:ext cx="3240000" cy="28800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85000" lnSpcReduction="10000"/>
          </a:bodyPr>
          <a:lstStyle/>
          <a:p>
            <a:pPr algn="ctr"/>
            <a:r>
              <a:rPr lang="zh-CN" altLang="en-US" sz="1400" dirty="0">
                <a:solidFill>
                  <a:schemeClr val="tx1"/>
                </a:solidFill>
              </a:rPr>
              <a:t>管理合并组织架构调整、应用升级及上云项目</a:t>
            </a:r>
          </a:p>
        </p:txBody>
      </p:sp>
      <p:sp>
        <p:nvSpPr>
          <p:cNvPr id="58" name="矩形 57">
            <a:extLst>
              <a:ext uri="{FF2B5EF4-FFF2-40B4-BE49-F238E27FC236}">
                <a16:creationId xmlns:a16="http://schemas.microsoft.com/office/drawing/2014/main" id="{2CEBC2AB-2B7D-4EF8-B985-B977BB8D74DF}"/>
              </a:ext>
            </a:extLst>
          </p:cNvPr>
          <p:cNvSpPr/>
          <p:nvPr/>
        </p:nvSpPr>
        <p:spPr>
          <a:xfrm>
            <a:off x="8518885" y="3213165"/>
            <a:ext cx="3240000" cy="288000"/>
          </a:xfrm>
          <a:prstGeom prst="rect">
            <a:avLst/>
          </a:prstGeom>
          <a:solidFill>
            <a:srgbClr val="4BAFE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报账系统收款平台项目</a:t>
            </a:r>
          </a:p>
        </p:txBody>
      </p:sp>
      <p:sp>
        <p:nvSpPr>
          <p:cNvPr id="59" name="矩形 58">
            <a:extLst>
              <a:ext uri="{FF2B5EF4-FFF2-40B4-BE49-F238E27FC236}">
                <a16:creationId xmlns:a16="http://schemas.microsoft.com/office/drawing/2014/main" id="{2CEBC2AB-2B7D-4EF8-B985-B977BB8D74DF}"/>
              </a:ext>
            </a:extLst>
          </p:cNvPr>
          <p:cNvSpPr/>
          <p:nvPr/>
        </p:nvSpPr>
        <p:spPr>
          <a:xfrm>
            <a:off x="1413261" y="3670969"/>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智能税务管理平台项目</a:t>
            </a:r>
          </a:p>
        </p:txBody>
      </p:sp>
      <p:sp>
        <p:nvSpPr>
          <p:cNvPr id="60" name="矩形 59">
            <a:extLst>
              <a:ext uri="{FF2B5EF4-FFF2-40B4-BE49-F238E27FC236}">
                <a16:creationId xmlns:a16="http://schemas.microsoft.com/office/drawing/2014/main" id="{2CEBC2AB-2B7D-4EF8-B985-B977BB8D74DF}"/>
              </a:ext>
            </a:extLst>
          </p:cNvPr>
          <p:cNvSpPr/>
          <p:nvPr/>
        </p:nvSpPr>
        <p:spPr>
          <a:xfrm>
            <a:off x="8520778" y="2040559"/>
            <a:ext cx="3240000" cy="28800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报账系统组织架构调整项目</a:t>
            </a:r>
          </a:p>
        </p:txBody>
      </p:sp>
      <p:sp>
        <p:nvSpPr>
          <p:cNvPr id="61" name="矩形 60">
            <a:extLst>
              <a:ext uri="{FF2B5EF4-FFF2-40B4-BE49-F238E27FC236}">
                <a16:creationId xmlns:a16="http://schemas.microsoft.com/office/drawing/2014/main" id="{2CEBC2AB-2B7D-4EF8-B985-B977BB8D74DF}"/>
              </a:ext>
            </a:extLst>
          </p:cNvPr>
          <p:cNvSpPr/>
          <p:nvPr/>
        </p:nvSpPr>
        <p:spPr>
          <a:xfrm>
            <a:off x="1413261" y="2840733"/>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辅材备件平台优化项目</a:t>
            </a:r>
          </a:p>
        </p:txBody>
      </p:sp>
      <p:sp>
        <p:nvSpPr>
          <p:cNvPr id="62" name="矩形 61">
            <a:extLst>
              <a:ext uri="{FF2B5EF4-FFF2-40B4-BE49-F238E27FC236}">
                <a16:creationId xmlns:a16="http://schemas.microsoft.com/office/drawing/2014/main" id="{2CEBC2AB-2B7D-4EF8-B985-B977BB8D74DF}"/>
              </a:ext>
            </a:extLst>
          </p:cNvPr>
          <p:cNvSpPr/>
          <p:nvPr/>
        </p:nvSpPr>
        <p:spPr>
          <a:xfrm>
            <a:off x="1413261" y="2440646"/>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en-US" altLang="zh-CN" sz="1400" dirty="0" smtClean="0">
                <a:solidFill>
                  <a:schemeClr val="tx1"/>
                </a:solidFill>
              </a:rPr>
              <a:t>SRM</a:t>
            </a:r>
            <a:r>
              <a:rPr lang="zh-CN" altLang="en-US" sz="1400" dirty="0" smtClean="0">
                <a:solidFill>
                  <a:schemeClr val="tx1"/>
                </a:solidFill>
              </a:rPr>
              <a:t>与守正对接项目</a:t>
            </a:r>
            <a:endParaRPr lang="zh-CN" altLang="en-US" sz="1400" dirty="0">
              <a:solidFill>
                <a:schemeClr val="tx1"/>
              </a:solidFill>
            </a:endParaRPr>
          </a:p>
        </p:txBody>
      </p:sp>
      <p:sp>
        <p:nvSpPr>
          <p:cNvPr id="63" name="矩形 62">
            <a:extLst>
              <a:ext uri="{FF2B5EF4-FFF2-40B4-BE49-F238E27FC236}">
                <a16:creationId xmlns:a16="http://schemas.microsoft.com/office/drawing/2014/main" id="{2CEBC2AB-2B7D-4EF8-B985-B977BB8D74DF}"/>
              </a:ext>
            </a:extLst>
          </p:cNvPr>
          <p:cNvSpPr/>
          <p:nvPr/>
        </p:nvSpPr>
        <p:spPr>
          <a:xfrm>
            <a:off x="1413261" y="2040559"/>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汽运调度管理系统升级项目</a:t>
            </a:r>
          </a:p>
        </p:txBody>
      </p:sp>
      <p:sp>
        <p:nvSpPr>
          <p:cNvPr id="64" name="矩形 63">
            <a:extLst>
              <a:ext uri="{FF2B5EF4-FFF2-40B4-BE49-F238E27FC236}">
                <a16:creationId xmlns:a16="http://schemas.microsoft.com/office/drawing/2014/main" id="{2CEBC2AB-2B7D-4EF8-B985-B977BB8D74DF}"/>
              </a:ext>
            </a:extLst>
          </p:cNvPr>
          <p:cNvSpPr/>
          <p:nvPr/>
        </p:nvSpPr>
        <p:spPr>
          <a:xfrm>
            <a:off x="1413261" y="1640472"/>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一卡通系统推广及迭代优化</a:t>
            </a:r>
          </a:p>
        </p:txBody>
      </p:sp>
      <p:sp>
        <p:nvSpPr>
          <p:cNvPr id="70" name="矩形 69">
            <a:extLst>
              <a:ext uri="{FF2B5EF4-FFF2-40B4-BE49-F238E27FC236}">
                <a16:creationId xmlns:a16="http://schemas.microsoft.com/office/drawing/2014/main" id="{2CEBC2AB-2B7D-4EF8-B985-B977BB8D74DF}"/>
              </a:ext>
            </a:extLst>
          </p:cNvPr>
          <p:cNvSpPr/>
          <p:nvPr/>
        </p:nvSpPr>
        <p:spPr>
          <a:xfrm>
            <a:off x="8520778" y="1640472"/>
            <a:ext cx="3240000" cy="28800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en-US" altLang="zh-CN" sz="1400" dirty="0">
                <a:solidFill>
                  <a:schemeClr val="tx1"/>
                </a:solidFill>
              </a:rPr>
              <a:t>CRM</a:t>
            </a:r>
            <a:r>
              <a:rPr lang="zh-CN" altLang="en-US" sz="1400" dirty="0">
                <a:solidFill>
                  <a:schemeClr val="tx1"/>
                </a:solidFill>
              </a:rPr>
              <a:t>客户关系管理系统一期项目</a:t>
            </a:r>
          </a:p>
        </p:txBody>
      </p:sp>
      <p:sp>
        <p:nvSpPr>
          <p:cNvPr id="73" name="矩形 72">
            <a:extLst>
              <a:ext uri="{FF2B5EF4-FFF2-40B4-BE49-F238E27FC236}">
                <a16:creationId xmlns:a16="http://schemas.microsoft.com/office/drawing/2014/main" id="{2CEBC2AB-2B7D-4EF8-B985-B977BB8D74DF}"/>
              </a:ext>
            </a:extLst>
          </p:cNvPr>
          <p:cNvSpPr/>
          <p:nvPr/>
        </p:nvSpPr>
        <p:spPr>
          <a:xfrm>
            <a:off x="8518885" y="2840733"/>
            <a:ext cx="3240000" cy="28800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lnSpcReduction="10000"/>
          </a:bodyPr>
          <a:lstStyle/>
          <a:p>
            <a:pPr algn="ctr"/>
            <a:r>
              <a:rPr lang="zh-CN" altLang="en-US" sz="1400" dirty="0">
                <a:solidFill>
                  <a:schemeClr val="tx1"/>
                </a:solidFill>
              </a:rPr>
              <a:t>现场数字化管理</a:t>
            </a:r>
          </a:p>
        </p:txBody>
      </p:sp>
      <p:sp>
        <p:nvSpPr>
          <p:cNvPr id="38" name="矩形 37">
            <a:extLst>
              <a:ext uri="{FF2B5EF4-FFF2-40B4-BE49-F238E27FC236}">
                <a16:creationId xmlns:a16="http://schemas.microsoft.com/office/drawing/2014/main" id="{2CEBC2AB-2B7D-4EF8-B985-B977BB8D74DF}"/>
              </a:ext>
            </a:extLst>
          </p:cNvPr>
          <p:cNvSpPr/>
          <p:nvPr/>
        </p:nvSpPr>
        <p:spPr>
          <a:xfrm>
            <a:off x="1413261" y="4086087"/>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石材</a:t>
            </a:r>
            <a:r>
              <a:rPr lang="en-US" altLang="zh-CN" sz="1400" dirty="0">
                <a:solidFill>
                  <a:schemeClr val="tx1"/>
                </a:solidFill>
              </a:rPr>
              <a:t>ERP</a:t>
            </a:r>
            <a:r>
              <a:rPr lang="zh-CN" altLang="en-US" sz="1400" dirty="0">
                <a:solidFill>
                  <a:schemeClr val="tx1"/>
                </a:solidFill>
              </a:rPr>
              <a:t>一期建设项目</a:t>
            </a:r>
          </a:p>
        </p:txBody>
      </p:sp>
      <p:sp>
        <p:nvSpPr>
          <p:cNvPr id="41" name="矩形 40">
            <a:extLst>
              <a:ext uri="{FF2B5EF4-FFF2-40B4-BE49-F238E27FC236}">
                <a16:creationId xmlns:a16="http://schemas.microsoft.com/office/drawing/2014/main" id="{2CEBC2AB-2B7D-4EF8-B985-B977BB8D74DF}"/>
              </a:ext>
            </a:extLst>
          </p:cNvPr>
          <p:cNvSpPr/>
          <p:nvPr/>
        </p:nvSpPr>
        <p:spPr>
          <a:xfrm>
            <a:off x="1413261" y="3255851"/>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研发项目管理</a:t>
            </a:r>
          </a:p>
        </p:txBody>
      </p:sp>
      <p:sp>
        <p:nvSpPr>
          <p:cNvPr id="42" name="矩形 41">
            <a:extLst>
              <a:ext uri="{FF2B5EF4-FFF2-40B4-BE49-F238E27FC236}">
                <a16:creationId xmlns:a16="http://schemas.microsoft.com/office/drawing/2014/main" id="{2CEBC2AB-2B7D-4EF8-B985-B977BB8D74DF}"/>
              </a:ext>
            </a:extLst>
          </p:cNvPr>
          <p:cNvSpPr/>
          <p:nvPr/>
        </p:nvSpPr>
        <p:spPr>
          <a:xfrm>
            <a:off x="1413261" y="4501205"/>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基地报表线上化</a:t>
            </a:r>
          </a:p>
        </p:txBody>
      </p:sp>
      <p:sp>
        <p:nvSpPr>
          <p:cNvPr id="43" name="矩形 42">
            <a:extLst>
              <a:ext uri="{FF2B5EF4-FFF2-40B4-BE49-F238E27FC236}">
                <a16:creationId xmlns:a16="http://schemas.microsoft.com/office/drawing/2014/main" id="{2CEBC2AB-2B7D-4EF8-B985-B977BB8D74DF}"/>
              </a:ext>
            </a:extLst>
          </p:cNvPr>
          <p:cNvSpPr/>
          <p:nvPr/>
        </p:nvSpPr>
        <p:spPr>
          <a:xfrm>
            <a:off x="1413261" y="4916323"/>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en-US" altLang="zh-CN" sz="1400" dirty="0">
                <a:solidFill>
                  <a:schemeClr val="tx1"/>
                </a:solidFill>
              </a:rPr>
              <a:t>SRM</a:t>
            </a:r>
            <a:r>
              <a:rPr lang="zh-CN" altLang="en-US" sz="1400" dirty="0">
                <a:solidFill>
                  <a:schemeClr val="tx1"/>
                </a:solidFill>
              </a:rPr>
              <a:t>升级项目</a:t>
            </a:r>
          </a:p>
        </p:txBody>
      </p:sp>
      <p:sp>
        <p:nvSpPr>
          <p:cNvPr id="44" name="矩形 43">
            <a:extLst>
              <a:ext uri="{FF2B5EF4-FFF2-40B4-BE49-F238E27FC236}">
                <a16:creationId xmlns:a16="http://schemas.microsoft.com/office/drawing/2014/main" id="{2CEBC2AB-2B7D-4EF8-B985-B977BB8D74DF}"/>
              </a:ext>
            </a:extLst>
          </p:cNvPr>
          <p:cNvSpPr/>
          <p:nvPr/>
        </p:nvSpPr>
        <p:spPr>
          <a:xfrm>
            <a:off x="4976765" y="1626617"/>
            <a:ext cx="3240000" cy="28800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一卡通系统推广</a:t>
            </a:r>
          </a:p>
        </p:txBody>
      </p:sp>
      <p:sp>
        <p:nvSpPr>
          <p:cNvPr id="52" name="矩形 51">
            <a:extLst>
              <a:ext uri="{FF2B5EF4-FFF2-40B4-BE49-F238E27FC236}">
                <a16:creationId xmlns:a16="http://schemas.microsoft.com/office/drawing/2014/main" id="{2CEBC2AB-2B7D-4EF8-B985-B977BB8D74DF}"/>
              </a:ext>
            </a:extLst>
          </p:cNvPr>
          <p:cNvSpPr/>
          <p:nvPr/>
        </p:nvSpPr>
        <p:spPr>
          <a:xfrm>
            <a:off x="4976765" y="2736790"/>
            <a:ext cx="3240000" cy="28800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新基地基础信息化系统推广覆盖</a:t>
            </a:r>
          </a:p>
        </p:txBody>
      </p:sp>
      <p:sp>
        <p:nvSpPr>
          <p:cNvPr id="65" name="矩形 64">
            <a:extLst>
              <a:ext uri="{FF2B5EF4-FFF2-40B4-BE49-F238E27FC236}">
                <a16:creationId xmlns:a16="http://schemas.microsoft.com/office/drawing/2014/main" id="{2CEBC2AB-2B7D-4EF8-B985-B977BB8D74DF}"/>
              </a:ext>
            </a:extLst>
          </p:cNvPr>
          <p:cNvSpPr/>
          <p:nvPr/>
        </p:nvSpPr>
        <p:spPr>
          <a:xfrm>
            <a:off x="8520778" y="2440646"/>
            <a:ext cx="3240000" cy="28800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润科创创新平台</a:t>
            </a:r>
          </a:p>
        </p:txBody>
      </p:sp>
      <p:graphicFrame>
        <p:nvGraphicFramePr>
          <p:cNvPr id="47" name="内容占位符 3"/>
          <p:cNvGraphicFramePr>
            <a:graphicFrameLocks/>
          </p:cNvGraphicFramePr>
          <p:nvPr>
            <p:extLst>
              <p:ext uri="{D42A27DB-BD31-4B8C-83A1-F6EECF244321}">
                <p14:modId xmlns:p14="http://schemas.microsoft.com/office/powerpoint/2010/main" val="4148834240"/>
              </p:ext>
            </p:extLst>
          </p:nvPr>
        </p:nvGraphicFramePr>
        <p:xfrm>
          <a:off x="-3" y="-1"/>
          <a:ext cx="12192003" cy="26379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78280883"/>
                    </a:ext>
                  </a:extLst>
                </a:gridCol>
                <a:gridCol w="1547562">
                  <a:extLst>
                    <a:ext uri="{9D8B030D-6E8A-4147-A177-3AD203B41FA5}">
                      <a16:colId xmlns:a16="http://schemas.microsoft.com/office/drawing/2014/main" val="3909982801"/>
                    </a:ext>
                  </a:extLst>
                </a:gridCol>
                <a:gridCol w="1302026">
                  <a:extLst>
                    <a:ext uri="{9D8B030D-6E8A-4147-A177-3AD203B41FA5}">
                      <a16:colId xmlns:a16="http://schemas.microsoft.com/office/drawing/2014/main" val="347916799"/>
                    </a:ext>
                  </a:extLst>
                </a:gridCol>
                <a:gridCol w="824948">
                  <a:extLst>
                    <a:ext uri="{9D8B030D-6E8A-4147-A177-3AD203B41FA5}">
                      <a16:colId xmlns:a16="http://schemas.microsoft.com/office/drawing/2014/main" val="3776238161"/>
                    </a:ext>
                  </a:extLst>
                </a:gridCol>
                <a:gridCol w="1744132">
                  <a:extLst>
                    <a:ext uri="{9D8B030D-6E8A-4147-A177-3AD203B41FA5}">
                      <a16:colId xmlns:a16="http://schemas.microsoft.com/office/drawing/2014/main" val="4067383585"/>
                    </a:ext>
                  </a:extLst>
                </a:gridCol>
                <a:gridCol w="1354667">
                  <a:extLst>
                    <a:ext uri="{9D8B030D-6E8A-4147-A177-3AD203B41FA5}">
                      <a16:colId xmlns:a16="http://schemas.microsoft.com/office/drawing/2014/main" val="3460875559"/>
                    </a:ext>
                  </a:extLst>
                </a:gridCol>
                <a:gridCol w="1354667">
                  <a:extLst>
                    <a:ext uri="{9D8B030D-6E8A-4147-A177-3AD203B41FA5}">
                      <a16:colId xmlns:a16="http://schemas.microsoft.com/office/drawing/2014/main" val="3453932771"/>
                    </a:ext>
                  </a:extLst>
                </a:gridCol>
                <a:gridCol w="1354667">
                  <a:extLst>
                    <a:ext uri="{9D8B030D-6E8A-4147-A177-3AD203B41FA5}">
                      <a16:colId xmlns:a16="http://schemas.microsoft.com/office/drawing/2014/main" val="198927357"/>
                    </a:ext>
                  </a:extLst>
                </a:gridCol>
                <a:gridCol w="1354667">
                  <a:extLst>
                    <a:ext uri="{9D8B030D-6E8A-4147-A177-3AD203B41FA5}">
                      <a16:colId xmlns:a16="http://schemas.microsoft.com/office/drawing/2014/main" val="658219652"/>
                    </a:ext>
                  </a:extLst>
                </a:gridCol>
              </a:tblGrid>
              <a:tr h="263796">
                <a:tc>
                  <a:txBody>
                    <a:bodyPr/>
                    <a:lstStyle/>
                    <a:p>
                      <a:pPr algn="ctr"/>
                      <a:r>
                        <a:rPr lang="zh-CN" altLang="en-US" sz="1200" dirty="0" smtClean="0">
                          <a:latin typeface="微软雅黑" panose="020B0503020204020204" pitchFamily="34" charset="-122"/>
                          <a:ea typeface="微软雅黑" panose="020B0503020204020204" pitchFamily="34" charset="-122"/>
                        </a:rPr>
                        <a:t>整体情况介绍</a:t>
                      </a:r>
                      <a:endParaRPr lang="zh-CN" altLang="en-US" sz="1200" dirty="0">
                        <a:latin typeface="微软雅黑" panose="020B0503020204020204" pitchFamily="34" charset="-122"/>
                        <a:ea typeface="微软雅黑" panose="020B0503020204020204" pitchFamily="3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一季度整体情况介绍</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建设</a:t>
                      </a:r>
                      <a:r>
                        <a:rPr lang="en-US" altLang="zh-CN"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&amp;</a:t>
                      </a: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运维概括</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项目清单</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l"/>
                      <a:r>
                        <a:rPr lang="en-US" altLang="zh-CN"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资源投入</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538824"/>
                  </a:ext>
                </a:extLst>
              </a:tr>
            </a:tbl>
          </a:graphicData>
        </a:graphic>
      </p:graphicFrame>
      <p:cxnSp>
        <p:nvCxnSpPr>
          <p:cNvPr id="14" name="直接连接符 13"/>
          <p:cNvCxnSpPr>
            <a:stCxn id="72" idx="2"/>
          </p:cNvCxnSpPr>
          <p:nvPr/>
        </p:nvCxnSpPr>
        <p:spPr>
          <a:xfrm flipV="1">
            <a:off x="744551" y="6113892"/>
            <a:ext cx="11197583" cy="122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39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2">
            <a:extLst>
              <a:ext uri="{FF2B5EF4-FFF2-40B4-BE49-F238E27FC236}">
                <a16:creationId xmlns:a16="http://schemas.microsoft.com/office/drawing/2014/main" id="{FFCC0BA0-8912-4CEB-AE2D-CCC30653F963}"/>
              </a:ext>
            </a:extLst>
          </p:cNvPr>
          <p:cNvSpPr>
            <a:spLocks noGrp="1"/>
          </p:cNvSpPr>
          <p:nvPr>
            <p:ph type="title"/>
          </p:nvPr>
        </p:nvSpPr>
        <p:spPr>
          <a:xfrm>
            <a:off x="447728" y="467951"/>
            <a:ext cx="11311157" cy="511176"/>
          </a:xfrm>
        </p:spPr>
        <p:txBody>
          <a:bodyPr vert="horz" lIns="121822" tIns="60908" rIns="121822" bIns="60908" rtlCol="0" anchor="ctr">
            <a:normAutofit fontScale="90000"/>
          </a:bodyPr>
          <a:lstStyle/>
          <a:p>
            <a:r>
              <a:rPr lang="zh-CN" altLang="en-US" sz="3199" kern="0" dirty="0" smtClean="0">
                <a:latin typeface="+mn-lt"/>
                <a:ea typeface="+mn-ea"/>
                <a:cs typeface="+mn-ea"/>
                <a:sym typeface="+mn-lt"/>
              </a:rPr>
              <a:t>已启动建设项目和提供运维服务概况</a:t>
            </a:r>
            <a:endParaRPr lang="zh-CN" altLang="en-US" sz="3199" kern="0" dirty="0">
              <a:latin typeface="+mn-lt"/>
              <a:ea typeface="+mn-ea"/>
              <a:cs typeface="+mn-ea"/>
              <a:sym typeface="+mn-lt"/>
            </a:endParaRPr>
          </a:p>
        </p:txBody>
      </p:sp>
      <p:sp>
        <p:nvSpPr>
          <p:cNvPr id="72" name="矩形 71">
            <a:extLst>
              <a:ext uri="{FF2B5EF4-FFF2-40B4-BE49-F238E27FC236}">
                <a16:creationId xmlns:a16="http://schemas.microsoft.com/office/drawing/2014/main" id="{4A09ADC0-CE00-465F-9B26-B1254C121D32}"/>
              </a:ext>
            </a:extLst>
          </p:cNvPr>
          <p:cNvSpPr/>
          <p:nvPr/>
        </p:nvSpPr>
        <p:spPr>
          <a:xfrm>
            <a:off x="276456" y="1538380"/>
            <a:ext cx="936189" cy="4587717"/>
          </a:xfrm>
          <a:prstGeom prst="rect">
            <a:avLst/>
          </a:prstGeom>
          <a:ln/>
        </p:spPr>
        <p:style>
          <a:lnRef idx="0">
            <a:schemeClr val="accent1"/>
          </a:lnRef>
          <a:fillRef idx="3">
            <a:schemeClr val="accent1"/>
          </a:fillRef>
          <a:effectRef idx="3">
            <a:schemeClr val="accent1"/>
          </a:effectRef>
          <a:fontRef idx="minor">
            <a:schemeClr val="lt1"/>
          </a:fontRef>
        </p:style>
        <p:txBody>
          <a:bodyPr vert="horz" wrap="square" rtlCol="0" anchor="ctr">
            <a:noAutofit/>
          </a:bodyPr>
          <a:lstStyle/>
          <a:p>
            <a:pPr algn="ctr"/>
            <a:r>
              <a:rPr lang="zh-CN" altLang="en-US" sz="1400" dirty="0" smtClean="0">
                <a:solidFill>
                  <a:schemeClr val="tx1"/>
                </a:solidFill>
              </a:rPr>
              <a:t>通用服务领域（</a:t>
            </a:r>
            <a:r>
              <a:rPr lang="en-US" altLang="zh-CN" sz="1400" dirty="0" smtClean="0">
                <a:solidFill>
                  <a:schemeClr val="tx1"/>
                </a:solidFill>
              </a:rPr>
              <a:t>78</a:t>
            </a:r>
            <a:r>
              <a:rPr lang="zh-CN" altLang="en-US" sz="1400" dirty="0" smtClean="0">
                <a:solidFill>
                  <a:schemeClr val="tx1"/>
                </a:solidFill>
              </a:rPr>
              <a:t>）  </a:t>
            </a:r>
            <a:endParaRPr lang="zh-CN" altLang="en-US" sz="1400" dirty="0">
              <a:solidFill>
                <a:schemeClr val="tx1"/>
              </a:solidFill>
            </a:endParaRPr>
          </a:p>
        </p:txBody>
      </p:sp>
      <p:grpSp>
        <p:nvGrpSpPr>
          <p:cNvPr id="19" name="组合 18"/>
          <p:cNvGrpSpPr/>
          <p:nvPr/>
        </p:nvGrpSpPr>
        <p:grpSpPr>
          <a:xfrm>
            <a:off x="1239494" y="1260694"/>
            <a:ext cx="10738686" cy="4865403"/>
            <a:chOff x="1239494" y="1260694"/>
            <a:chExt cx="10738686" cy="4865403"/>
          </a:xfrm>
        </p:grpSpPr>
        <p:cxnSp>
          <p:nvCxnSpPr>
            <p:cNvPr id="103" name="直接连接符 102">
              <a:extLst>
                <a:ext uri="{FF2B5EF4-FFF2-40B4-BE49-F238E27FC236}">
                  <a16:creationId xmlns:a16="http://schemas.microsoft.com/office/drawing/2014/main" id="{A8DF6D12-B0D4-45CC-BD37-8B349C172ECF}"/>
                </a:ext>
              </a:extLst>
            </p:cNvPr>
            <p:cNvCxnSpPr>
              <a:cxnSpLocks/>
            </p:cNvCxnSpPr>
            <p:nvPr/>
          </p:nvCxnSpPr>
          <p:spPr>
            <a:xfrm>
              <a:off x="4807722" y="1400216"/>
              <a:ext cx="0" cy="4725881"/>
            </a:xfrm>
            <a:prstGeom prst="line">
              <a:avLst/>
            </a:prstGeom>
            <a:solidFill>
              <a:schemeClr val="bg1"/>
            </a:solidFill>
            <a:ln>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93DE2E81-B78A-4409-B6BC-E75AF3B533F9}"/>
                </a:ext>
              </a:extLst>
            </p:cNvPr>
            <p:cNvCxnSpPr>
              <a:cxnSpLocks/>
            </p:cNvCxnSpPr>
            <p:nvPr/>
          </p:nvCxnSpPr>
          <p:spPr>
            <a:xfrm>
              <a:off x="11944593" y="1286090"/>
              <a:ext cx="0" cy="4827802"/>
            </a:xfrm>
            <a:prstGeom prst="line">
              <a:avLst/>
            </a:prstGeom>
            <a:solidFill>
              <a:schemeClr val="bg1"/>
            </a:solidFill>
            <a:ln>
              <a:solidFill>
                <a:srgbClr val="FF9933"/>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239494" y="1260694"/>
              <a:ext cx="10738686" cy="295346"/>
              <a:chOff x="8057746" y="1254560"/>
              <a:chExt cx="3912472" cy="288001"/>
            </a:xfrm>
          </p:grpSpPr>
          <p:sp>
            <p:nvSpPr>
              <p:cNvPr id="29" name="矩形 28">
                <a:extLst>
                  <a:ext uri="{FF2B5EF4-FFF2-40B4-BE49-F238E27FC236}">
                    <a16:creationId xmlns:a16="http://schemas.microsoft.com/office/drawing/2014/main" id="{35BC2D5A-A6DE-4B0B-A13C-4F20388AA349}"/>
                  </a:ext>
                </a:extLst>
              </p:cNvPr>
              <p:cNvSpPr/>
              <p:nvPr/>
            </p:nvSpPr>
            <p:spPr>
              <a:xfrm rot="16200000">
                <a:off x="11179169" y="751512"/>
                <a:ext cx="286097" cy="1296000"/>
              </a:xfrm>
              <a:prstGeom prst="rect">
                <a:avLst/>
              </a:prstGeom>
              <a:ln/>
            </p:spPr>
            <p:style>
              <a:lnRef idx="0">
                <a:schemeClr val="accent1"/>
              </a:lnRef>
              <a:fillRef idx="3">
                <a:schemeClr val="accent1"/>
              </a:fillRef>
              <a:effectRef idx="3">
                <a:schemeClr val="accent1"/>
              </a:effectRef>
              <a:fontRef idx="minor">
                <a:schemeClr val="lt1"/>
              </a:fontRef>
            </p:style>
            <p:txBody>
              <a:bodyPr vert="eaVert" rtlCol="0" anchor="ctr"/>
              <a:lstStyle/>
              <a:p>
                <a:pPr algn="ctr"/>
                <a:r>
                  <a:rPr lang="zh-CN" altLang="en-US" sz="1400" dirty="0" smtClean="0">
                    <a:solidFill>
                      <a:schemeClr val="tx1"/>
                    </a:solidFill>
                  </a:rPr>
                  <a:t>技术运维（</a:t>
                </a:r>
                <a:r>
                  <a:rPr lang="en-US" altLang="zh-CN" sz="1400" dirty="0" smtClean="0">
                    <a:solidFill>
                      <a:schemeClr val="tx1"/>
                    </a:solidFill>
                  </a:rPr>
                  <a:t>5</a:t>
                </a:r>
                <a:r>
                  <a:rPr lang="zh-CN" altLang="en-US" sz="1400" dirty="0" smtClean="0">
                    <a:solidFill>
                      <a:schemeClr val="tx1"/>
                    </a:solidFill>
                  </a:rPr>
                  <a:t>）</a:t>
                </a:r>
                <a:endParaRPr lang="en-US" altLang="zh-CN" sz="1400" dirty="0">
                  <a:solidFill>
                    <a:schemeClr val="tx1"/>
                  </a:solidFill>
                </a:endParaRPr>
              </a:p>
            </p:txBody>
          </p:sp>
          <p:sp>
            <p:nvSpPr>
              <p:cNvPr id="30" name="矩形 29">
                <a:extLst>
                  <a:ext uri="{FF2B5EF4-FFF2-40B4-BE49-F238E27FC236}">
                    <a16:creationId xmlns:a16="http://schemas.microsoft.com/office/drawing/2014/main" id="{35BC2D5A-A6DE-4B0B-A13C-4F20388AA349}"/>
                  </a:ext>
                </a:extLst>
              </p:cNvPr>
              <p:cNvSpPr/>
              <p:nvPr/>
            </p:nvSpPr>
            <p:spPr>
              <a:xfrm rot="16200000">
                <a:off x="8561746" y="750560"/>
                <a:ext cx="288000" cy="1296000"/>
              </a:xfrm>
              <a:prstGeom prst="rect">
                <a:avLst/>
              </a:prstGeom>
              <a:ln/>
            </p:spPr>
            <p:style>
              <a:lnRef idx="0">
                <a:schemeClr val="accent1"/>
              </a:lnRef>
              <a:fillRef idx="3">
                <a:schemeClr val="accent1"/>
              </a:fillRef>
              <a:effectRef idx="3">
                <a:schemeClr val="accent1"/>
              </a:effectRef>
              <a:fontRef idx="minor">
                <a:schemeClr val="lt1"/>
              </a:fontRef>
            </p:style>
            <p:txBody>
              <a:bodyPr vert="eaVert" rtlCol="0" anchor="ctr"/>
              <a:lstStyle/>
              <a:p>
                <a:pPr algn="ctr"/>
                <a:r>
                  <a:rPr lang="zh-CN" altLang="en-US" sz="1400" dirty="0" smtClean="0">
                    <a:solidFill>
                      <a:schemeClr val="tx1"/>
                    </a:solidFill>
                  </a:rPr>
                  <a:t>应用系统运维（</a:t>
                </a:r>
                <a:r>
                  <a:rPr lang="en-US" altLang="zh-CN" sz="1400" dirty="0" smtClean="0">
                    <a:solidFill>
                      <a:schemeClr val="tx1"/>
                    </a:solidFill>
                  </a:rPr>
                  <a:t>69</a:t>
                </a:r>
                <a:r>
                  <a:rPr lang="zh-CN" altLang="en-US" sz="1400" dirty="0" smtClean="0">
                    <a:solidFill>
                      <a:schemeClr val="tx1"/>
                    </a:solidFill>
                  </a:rPr>
                  <a:t>）</a:t>
                </a:r>
                <a:endParaRPr lang="en-US" altLang="zh-CN" sz="1400" dirty="0">
                  <a:solidFill>
                    <a:schemeClr val="tx1"/>
                  </a:solidFill>
                </a:endParaRPr>
              </a:p>
            </p:txBody>
          </p:sp>
          <p:sp>
            <p:nvSpPr>
              <p:cNvPr id="31" name="矩形 30">
                <a:extLst>
                  <a:ext uri="{FF2B5EF4-FFF2-40B4-BE49-F238E27FC236}">
                    <a16:creationId xmlns:a16="http://schemas.microsoft.com/office/drawing/2014/main" id="{35BC2D5A-A6DE-4B0B-A13C-4F20388AA349}"/>
                  </a:ext>
                </a:extLst>
              </p:cNvPr>
              <p:cNvSpPr/>
              <p:nvPr/>
            </p:nvSpPr>
            <p:spPr>
              <a:xfrm rot="16200000">
                <a:off x="9869982" y="750561"/>
                <a:ext cx="288000" cy="1296000"/>
              </a:xfrm>
              <a:prstGeom prst="rect">
                <a:avLst/>
              </a:prstGeom>
              <a:ln/>
            </p:spPr>
            <p:style>
              <a:lnRef idx="0">
                <a:schemeClr val="accent1"/>
              </a:lnRef>
              <a:fillRef idx="3">
                <a:schemeClr val="accent1"/>
              </a:fillRef>
              <a:effectRef idx="3">
                <a:schemeClr val="accent1"/>
              </a:effectRef>
              <a:fontRef idx="minor">
                <a:schemeClr val="lt1"/>
              </a:fontRef>
            </p:style>
            <p:txBody>
              <a:bodyPr vert="eaVert" rtlCol="0" anchor="ctr"/>
              <a:lstStyle/>
              <a:p>
                <a:pPr algn="ctr"/>
                <a:r>
                  <a:rPr lang="zh-CN" altLang="en-US" sz="1400" dirty="0" smtClean="0">
                    <a:solidFill>
                      <a:schemeClr val="tx1"/>
                    </a:solidFill>
                  </a:rPr>
                  <a:t>基础设施运维（</a:t>
                </a:r>
                <a:r>
                  <a:rPr lang="en-US" altLang="zh-CN" sz="1400" dirty="0" smtClean="0">
                    <a:solidFill>
                      <a:schemeClr val="tx1"/>
                    </a:solidFill>
                  </a:rPr>
                  <a:t>4</a:t>
                </a:r>
                <a:r>
                  <a:rPr lang="zh-CN" altLang="en-US" sz="1400" dirty="0" smtClean="0">
                    <a:solidFill>
                      <a:schemeClr val="tx1"/>
                    </a:solidFill>
                  </a:rPr>
                  <a:t>）</a:t>
                </a:r>
                <a:endParaRPr lang="en-US" altLang="zh-CN" sz="1400" dirty="0">
                  <a:solidFill>
                    <a:schemeClr val="tx1"/>
                  </a:solidFill>
                </a:endParaRPr>
              </a:p>
            </p:txBody>
          </p:sp>
        </p:grpSp>
        <p:cxnSp>
          <p:nvCxnSpPr>
            <p:cNvPr id="40" name="直接连接符 39">
              <a:extLst>
                <a:ext uri="{FF2B5EF4-FFF2-40B4-BE49-F238E27FC236}">
                  <a16:creationId xmlns:a16="http://schemas.microsoft.com/office/drawing/2014/main" id="{A8DF6D12-B0D4-45CC-BD37-8B349C172ECF}"/>
                </a:ext>
              </a:extLst>
            </p:cNvPr>
            <p:cNvCxnSpPr>
              <a:cxnSpLocks/>
            </p:cNvCxnSpPr>
            <p:nvPr/>
          </p:nvCxnSpPr>
          <p:spPr>
            <a:xfrm>
              <a:off x="8392339" y="1400216"/>
              <a:ext cx="0" cy="4725881"/>
            </a:xfrm>
            <a:prstGeom prst="line">
              <a:avLst/>
            </a:prstGeom>
            <a:solidFill>
              <a:schemeClr val="bg1"/>
            </a:solidFill>
            <a:ln>
              <a:solidFill>
                <a:srgbClr val="FF9933"/>
              </a:solidFill>
            </a:ln>
          </p:spPr>
          <p:style>
            <a:lnRef idx="1">
              <a:schemeClr val="accent1"/>
            </a:lnRef>
            <a:fillRef idx="0">
              <a:schemeClr val="accent1"/>
            </a:fillRef>
            <a:effectRef idx="0">
              <a:schemeClr val="accent1"/>
            </a:effectRef>
            <a:fontRef idx="minor">
              <a:schemeClr val="tx1"/>
            </a:fontRef>
          </p:style>
        </p:cxnSp>
      </p:grpSp>
      <p:sp>
        <p:nvSpPr>
          <p:cNvPr id="56" name="矩形 55">
            <a:extLst>
              <a:ext uri="{FF2B5EF4-FFF2-40B4-BE49-F238E27FC236}">
                <a16:creationId xmlns:a16="http://schemas.microsoft.com/office/drawing/2014/main" id="{2CEBC2AB-2B7D-4EF8-B985-B977BB8D74DF}"/>
              </a:ext>
            </a:extLst>
          </p:cNvPr>
          <p:cNvSpPr/>
          <p:nvPr/>
        </p:nvSpPr>
        <p:spPr>
          <a:xfrm>
            <a:off x="4976765" y="2371371"/>
            <a:ext cx="3240000" cy="28800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smtClean="0">
                <a:solidFill>
                  <a:schemeClr val="tx1"/>
                </a:solidFill>
              </a:rPr>
              <a:t>视频会议</a:t>
            </a:r>
            <a:endParaRPr lang="zh-CN" altLang="en-US" sz="1400" dirty="0">
              <a:solidFill>
                <a:schemeClr val="tx1"/>
              </a:solidFill>
            </a:endParaRPr>
          </a:p>
        </p:txBody>
      </p:sp>
      <p:sp>
        <p:nvSpPr>
          <p:cNvPr id="57" name="矩形 56">
            <a:extLst>
              <a:ext uri="{FF2B5EF4-FFF2-40B4-BE49-F238E27FC236}">
                <a16:creationId xmlns:a16="http://schemas.microsoft.com/office/drawing/2014/main" id="{2CEBC2AB-2B7D-4EF8-B985-B977BB8D74DF}"/>
              </a:ext>
            </a:extLst>
          </p:cNvPr>
          <p:cNvSpPr/>
          <p:nvPr/>
        </p:nvSpPr>
        <p:spPr>
          <a:xfrm>
            <a:off x="4976765" y="1998994"/>
            <a:ext cx="3240000" cy="28800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smtClean="0">
                <a:solidFill>
                  <a:schemeClr val="tx1"/>
                </a:solidFill>
              </a:rPr>
              <a:t>服务器运</a:t>
            </a:r>
            <a:endParaRPr lang="zh-CN" altLang="en-US" sz="1400" dirty="0">
              <a:solidFill>
                <a:schemeClr val="tx1"/>
              </a:solidFill>
            </a:endParaRPr>
          </a:p>
        </p:txBody>
      </p:sp>
      <p:sp>
        <p:nvSpPr>
          <p:cNvPr id="59" name="矩形 58">
            <a:extLst>
              <a:ext uri="{FF2B5EF4-FFF2-40B4-BE49-F238E27FC236}">
                <a16:creationId xmlns:a16="http://schemas.microsoft.com/office/drawing/2014/main" id="{2CEBC2AB-2B7D-4EF8-B985-B977BB8D74DF}"/>
              </a:ext>
            </a:extLst>
          </p:cNvPr>
          <p:cNvSpPr/>
          <p:nvPr/>
        </p:nvSpPr>
        <p:spPr>
          <a:xfrm>
            <a:off x="1413261" y="3670969"/>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人力资源系统</a:t>
            </a:r>
          </a:p>
        </p:txBody>
      </p:sp>
      <p:sp>
        <p:nvSpPr>
          <p:cNvPr id="60" name="矩形 59">
            <a:extLst>
              <a:ext uri="{FF2B5EF4-FFF2-40B4-BE49-F238E27FC236}">
                <a16:creationId xmlns:a16="http://schemas.microsoft.com/office/drawing/2014/main" id="{2CEBC2AB-2B7D-4EF8-B985-B977BB8D74DF}"/>
              </a:ext>
            </a:extLst>
          </p:cNvPr>
          <p:cNvSpPr/>
          <p:nvPr/>
        </p:nvSpPr>
        <p:spPr>
          <a:xfrm>
            <a:off x="8520778" y="2040559"/>
            <a:ext cx="3240000" cy="28800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smtClean="0">
                <a:solidFill>
                  <a:schemeClr val="tx1"/>
                </a:solidFill>
              </a:rPr>
              <a:t>数据库服务</a:t>
            </a:r>
            <a:endParaRPr lang="zh-CN" altLang="en-US" sz="1400" dirty="0">
              <a:solidFill>
                <a:schemeClr val="tx1"/>
              </a:solidFill>
            </a:endParaRPr>
          </a:p>
        </p:txBody>
      </p:sp>
      <p:sp>
        <p:nvSpPr>
          <p:cNvPr id="61" name="矩形 60">
            <a:extLst>
              <a:ext uri="{FF2B5EF4-FFF2-40B4-BE49-F238E27FC236}">
                <a16:creationId xmlns:a16="http://schemas.microsoft.com/office/drawing/2014/main" id="{2CEBC2AB-2B7D-4EF8-B985-B977BB8D74DF}"/>
              </a:ext>
            </a:extLst>
          </p:cNvPr>
          <p:cNvSpPr/>
          <p:nvPr/>
        </p:nvSpPr>
        <p:spPr>
          <a:xfrm>
            <a:off x="1413261" y="2840733"/>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smtClean="0">
                <a:solidFill>
                  <a:schemeClr val="tx1"/>
                </a:solidFill>
              </a:rPr>
              <a:t>辅材备件系统</a:t>
            </a:r>
            <a:endParaRPr lang="zh-CN" altLang="en-US" sz="1400" dirty="0">
              <a:solidFill>
                <a:schemeClr val="tx1"/>
              </a:solidFill>
            </a:endParaRPr>
          </a:p>
        </p:txBody>
      </p:sp>
      <p:sp>
        <p:nvSpPr>
          <p:cNvPr id="62" name="矩形 61">
            <a:extLst>
              <a:ext uri="{FF2B5EF4-FFF2-40B4-BE49-F238E27FC236}">
                <a16:creationId xmlns:a16="http://schemas.microsoft.com/office/drawing/2014/main" id="{2CEBC2AB-2B7D-4EF8-B985-B977BB8D74DF}"/>
              </a:ext>
            </a:extLst>
          </p:cNvPr>
          <p:cNvSpPr/>
          <p:nvPr/>
        </p:nvSpPr>
        <p:spPr>
          <a:xfrm>
            <a:off x="1413261" y="2440646"/>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en-US" altLang="zh-CN" sz="1400" dirty="0" smtClean="0">
                <a:solidFill>
                  <a:schemeClr val="tx1"/>
                </a:solidFill>
              </a:rPr>
              <a:t>SRM</a:t>
            </a:r>
            <a:r>
              <a:rPr lang="zh-CN" altLang="en-US" sz="1400" dirty="0" smtClean="0">
                <a:solidFill>
                  <a:schemeClr val="tx1"/>
                </a:solidFill>
              </a:rPr>
              <a:t>系统</a:t>
            </a:r>
            <a:endParaRPr lang="zh-CN" altLang="en-US" sz="1400" dirty="0">
              <a:solidFill>
                <a:schemeClr val="tx1"/>
              </a:solidFill>
            </a:endParaRPr>
          </a:p>
        </p:txBody>
      </p:sp>
      <p:sp>
        <p:nvSpPr>
          <p:cNvPr id="63" name="矩形 62">
            <a:extLst>
              <a:ext uri="{FF2B5EF4-FFF2-40B4-BE49-F238E27FC236}">
                <a16:creationId xmlns:a16="http://schemas.microsoft.com/office/drawing/2014/main" id="{2CEBC2AB-2B7D-4EF8-B985-B977BB8D74DF}"/>
              </a:ext>
            </a:extLst>
          </p:cNvPr>
          <p:cNvSpPr/>
          <p:nvPr/>
        </p:nvSpPr>
        <p:spPr>
          <a:xfrm>
            <a:off x="1413261" y="2040559"/>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smtClean="0">
                <a:solidFill>
                  <a:schemeClr val="tx1"/>
                </a:solidFill>
              </a:rPr>
              <a:t>一卡通系统</a:t>
            </a:r>
            <a:endParaRPr lang="zh-CN" altLang="en-US" sz="1400" dirty="0">
              <a:solidFill>
                <a:schemeClr val="tx1"/>
              </a:solidFill>
            </a:endParaRPr>
          </a:p>
        </p:txBody>
      </p:sp>
      <p:sp>
        <p:nvSpPr>
          <p:cNvPr id="64" name="矩形 63">
            <a:extLst>
              <a:ext uri="{FF2B5EF4-FFF2-40B4-BE49-F238E27FC236}">
                <a16:creationId xmlns:a16="http://schemas.microsoft.com/office/drawing/2014/main" id="{2CEBC2AB-2B7D-4EF8-B985-B977BB8D74DF}"/>
              </a:ext>
            </a:extLst>
          </p:cNvPr>
          <p:cNvSpPr/>
          <p:nvPr/>
        </p:nvSpPr>
        <p:spPr>
          <a:xfrm>
            <a:off x="1413261" y="1640472"/>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en-US" altLang="zh-CN" sz="1400" dirty="0" smtClean="0">
                <a:solidFill>
                  <a:schemeClr val="tx1"/>
                </a:solidFill>
              </a:rPr>
              <a:t>ERP</a:t>
            </a:r>
            <a:r>
              <a:rPr lang="zh-CN" altLang="en-US" sz="1400" dirty="0" smtClean="0">
                <a:solidFill>
                  <a:schemeClr val="tx1"/>
                </a:solidFill>
              </a:rPr>
              <a:t>系统</a:t>
            </a:r>
            <a:endParaRPr lang="zh-CN" altLang="en-US" sz="1400" dirty="0">
              <a:solidFill>
                <a:schemeClr val="tx1"/>
              </a:solidFill>
            </a:endParaRPr>
          </a:p>
        </p:txBody>
      </p:sp>
      <p:sp>
        <p:nvSpPr>
          <p:cNvPr id="70" name="矩形 69">
            <a:extLst>
              <a:ext uri="{FF2B5EF4-FFF2-40B4-BE49-F238E27FC236}">
                <a16:creationId xmlns:a16="http://schemas.microsoft.com/office/drawing/2014/main" id="{2CEBC2AB-2B7D-4EF8-B985-B977BB8D74DF}"/>
              </a:ext>
            </a:extLst>
          </p:cNvPr>
          <p:cNvSpPr/>
          <p:nvPr/>
        </p:nvSpPr>
        <p:spPr>
          <a:xfrm>
            <a:off x="8520778" y="1640472"/>
            <a:ext cx="3240000" cy="28800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smtClean="0">
                <a:solidFill>
                  <a:schemeClr val="tx1"/>
                </a:solidFill>
              </a:rPr>
              <a:t>架构服务</a:t>
            </a:r>
            <a:endParaRPr lang="zh-CN" altLang="en-US" sz="1400" dirty="0">
              <a:solidFill>
                <a:schemeClr val="tx1"/>
              </a:solidFill>
            </a:endParaRPr>
          </a:p>
        </p:txBody>
      </p:sp>
      <p:sp>
        <p:nvSpPr>
          <p:cNvPr id="73" name="矩形 72">
            <a:extLst>
              <a:ext uri="{FF2B5EF4-FFF2-40B4-BE49-F238E27FC236}">
                <a16:creationId xmlns:a16="http://schemas.microsoft.com/office/drawing/2014/main" id="{2CEBC2AB-2B7D-4EF8-B985-B977BB8D74DF}"/>
              </a:ext>
            </a:extLst>
          </p:cNvPr>
          <p:cNvSpPr/>
          <p:nvPr/>
        </p:nvSpPr>
        <p:spPr>
          <a:xfrm>
            <a:off x="8518885" y="2840733"/>
            <a:ext cx="3240000" cy="28800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lnSpcReduction="10000"/>
          </a:bodyPr>
          <a:lstStyle/>
          <a:p>
            <a:pPr algn="ctr"/>
            <a:r>
              <a:rPr lang="en-US" altLang="zh-CN" sz="1400" dirty="0" smtClean="0">
                <a:solidFill>
                  <a:schemeClr val="tx1"/>
                </a:solidFill>
              </a:rPr>
              <a:t>ERP</a:t>
            </a:r>
            <a:r>
              <a:rPr lang="zh-CN" altLang="en-US" sz="1400" dirty="0" smtClean="0">
                <a:solidFill>
                  <a:schemeClr val="tx1"/>
                </a:solidFill>
              </a:rPr>
              <a:t>灾备演练</a:t>
            </a:r>
            <a:endParaRPr lang="zh-CN" altLang="en-US" sz="1400" dirty="0">
              <a:solidFill>
                <a:schemeClr val="tx1"/>
              </a:solidFill>
            </a:endParaRPr>
          </a:p>
        </p:txBody>
      </p:sp>
      <p:sp>
        <p:nvSpPr>
          <p:cNvPr id="38" name="矩形 37">
            <a:extLst>
              <a:ext uri="{FF2B5EF4-FFF2-40B4-BE49-F238E27FC236}">
                <a16:creationId xmlns:a16="http://schemas.microsoft.com/office/drawing/2014/main" id="{2CEBC2AB-2B7D-4EF8-B985-B977BB8D74DF}"/>
              </a:ext>
            </a:extLst>
          </p:cNvPr>
          <p:cNvSpPr/>
          <p:nvPr/>
        </p:nvSpPr>
        <p:spPr>
          <a:xfrm>
            <a:off x="1413261" y="4086087"/>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财务管理系统</a:t>
            </a:r>
          </a:p>
        </p:txBody>
      </p:sp>
      <p:sp>
        <p:nvSpPr>
          <p:cNvPr id="41" name="矩形 40">
            <a:extLst>
              <a:ext uri="{FF2B5EF4-FFF2-40B4-BE49-F238E27FC236}">
                <a16:creationId xmlns:a16="http://schemas.microsoft.com/office/drawing/2014/main" id="{2CEBC2AB-2B7D-4EF8-B985-B977BB8D74DF}"/>
              </a:ext>
            </a:extLst>
          </p:cNvPr>
          <p:cNvSpPr/>
          <p:nvPr/>
        </p:nvSpPr>
        <p:spPr>
          <a:xfrm>
            <a:off x="1413261" y="3255851"/>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en-US" altLang="zh-CN" sz="1400" dirty="0">
                <a:solidFill>
                  <a:schemeClr val="tx1"/>
                </a:solidFill>
              </a:rPr>
              <a:t>OA</a:t>
            </a:r>
            <a:r>
              <a:rPr lang="zh-CN" altLang="en-US" sz="1400" dirty="0">
                <a:solidFill>
                  <a:schemeClr val="tx1"/>
                </a:solidFill>
              </a:rPr>
              <a:t>系统</a:t>
            </a:r>
          </a:p>
        </p:txBody>
      </p:sp>
      <p:sp>
        <p:nvSpPr>
          <p:cNvPr id="42" name="矩形 41">
            <a:extLst>
              <a:ext uri="{FF2B5EF4-FFF2-40B4-BE49-F238E27FC236}">
                <a16:creationId xmlns:a16="http://schemas.microsoft.com/office/drawing/2014/main" id="{2CEBC2AB-2B7D-4EF8-B985-B977BB8D74DF}"/>
              </a:ext>
            </a:extLst>
          </p:cNvPr>
          <p:cNvSpPr/>
          <p:nvPr/>
        </p:nvSpPr>
        <p:spPr>
          <a:xfrm>
            <a:off x="1413261" y="4501205"/>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a:solidFill>
                  <a:schemeClr val="tx1"/>
                </a:solidFill>
              </a:rPr>
              <a:t>主数据系统</a:t>
            </a:r>
          </a:p>
        </p:txBody>
      </p:sp>
      <p:sp>
        <p:nvSpPr>
          <p:cNvPr id="43" name="矩形 42">
            <a:extLst>
              <a:ext uri="{FF2B5EF4-FFF2-40B4-BE49-F238E27FC236}">
                <a16:creationId xmlns:a16="http://schemas.microsoft.com/office/drawing/2014/main" id="{2CEBC2AB-2B7D-4EF8-B985-B977BB8D74DF}"/>
              </a:ext>
            </a:extLst>
          </p:cNvPr>
          <p:cNvSpPr/>
          <p:nvPr/>
        </p:nvSpPr>
        <p:spPr>
          <a:xfrm>
            <a:off x="1413261" y="4916323"/>
            <a:ext cx="3240000" cy="28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smtClean="0">
                <a:solidFill>
                  <a:schemeClr val="tx1"/>
                </a:solidFill>
              </a:rPr>
              <a:t>其它系统等</a:t>
            </a:r>
            <a:endParaRPr lang="zh-CN" altLang="en-US" sz="1400" dirty="0">
              <a:solidFill>
                <a:schemeClr val="tx1"/>
              </a:solidFill>
            </a:endParaRPr>
          </a:p>
        </p:txBody>
      </p:sp>
      <p:sp>
        <p:nvSpPr>
          <p:cNvPr id="44" name="矩形 43">
            <a:extLst>
              <a:ext uri="{FF2B5EF4-FFF2-40B4-BE49-F238E27FC236}">
                <a16:creationId xmlns:a16="http://schemas.microsoft.com/office/drawing/2014/main" id="{2CEBC2AB-2B7D-4EF8-B985-B977BB8D74DF}"/>
              </a:ext>
            </a:extLst>
          </p:cNvPr>
          <p:cNvSpPr/>
          <p:nvPr/>
        </p:nvSpPr>
        <p:spPr>
          <a:xfrm>
            <a:off x="4976765" y="1626617"/>
            <a:ext cx="3240000" cy="28800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smtClean="0">
                <a:solidFill>
                  <a:schemeClr val="tx1"/>
                </a:solidFill>
              </a:rPr>
              <a:t>网络</a:t>
            </a:r>
            <a:endParaRPr lang="zh-CN" altLang="en-US" sz="1400" dirty="0">
              <a:solidFill>
                <a:schemeClr val="tx1"/>
              </a:solidFill>
            </a:endParaRPr>
          </a:p>
        </p:txBody>
      </p:sp>
      <p:sp>
        <p:nvSpPr>
          <p:cNvPr id="65" name="矩形 64">
            <a:extLst>
              <a:ext uri="{FF2B5EF4-FFF2-40B4-BE49-F238E27FC236}">
                <a16:creationId xmlns:a16="http://schemas.microsoft.com/office/drawing/2014/main" id="{2CEBC2AB-2B7D-4EF8-B985-B977BB8D74DF}"/>
              </a:ext>
            </a:extLst>
          </p:cNvPr>
          <p:cNvSpPr/>
          <p:nvPr/>
        </p:nvSpPr>
        <p:spPr>
          <a:xfrm>
            <a:off x="8520778" y="2440646"/>
            <a:ext cx="3240000" cy="28800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zh-CN" altLang="en-US" sz="1400" dirty="0" smtClean="0">
                <a:solidFill>
                  <a:schemeClr val="tx1"/>
                </a:solidFill>
              </a:rPr>
              <a:t>技术开发服务</a:t>
            </a:r>
            <a:endParaRPr lang="zh-CN" altLang="en-US" sz="1400" dirty="0">
              <a:solidFill>
                <a:schemeClr val="tx1"/>
              </a:solidFill>
            </a:endParaRPr>
          </a:p>
        </p:txBody>
      </p:sp>
      <p:sp>
        <p:nvSpPr>
          <p:cNvPr id="47" name="矩形 46">
            <a:extLst>
              <a:ext uri="{FF2B5EF4-FFF2-40B4-BE49-F238E27FC236}">
                <a16:creationId xmlns:a16="http://schemas.microsoft.com/office/drawing/2014/main" id="{2CEBC2AB-2B7D-4EF8-B985-B977BB8D74DF}"/>
              </a:ext>
            </a:extLst>
          </p:cNvPr>
          <p:cNvSpPr/>
          <p:nvPr/>
        </p:nvSpPr>
        <p:spPr>
          <a:xfrm>
            <a:off x="4959505" y="2772253"/>
            <a:ext cx="3240000" cy="28800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fontScale="92500" lnSpcReduction="10000"/>
          </a:bodyPr>
          <a:lstStyle/>
          <a:p>
            <a:pPr algn="ctr"/>
            <a:r>
              <a:rPr lang="en-US" altLang="zh-CN" sz="1400" dirty="0" err="1" smtClean="0">
                <a:solidFill>
                  <a:schemeClr val="tx1"/>
                </a:solidFill>
              </a:rPr>
              <a:t>Rmeet</a:t>
            </a:r>
            <a:r>
              <a:rPr lang="zh-CN" altLang="en-US" sz="1400" dirty="0" smtClean="0">
                <a:solidFill>
                  <a:schemeClr val="tx1"/>
                </a:solidFill>
              </a:rPr>
              <a:t>会议</a:t>
            </a:r>
            <a:endParaRPr lang="zh-CN" altLang="en-US" sz="1400" dirty="0">
              <a:solidFill>
                <a:schemeClr val="tx1"/>
              </a:solidFill>
            </a:endParaRPr>
          </a:p>
        </p:txBody>
      </p:sp>
      <p:sp>
        <p:nvSpPr>
          <p:cNvPr id="71" name="矩形 70">
            <a:extLst>
              <a:ext uri="{FF2B5EF4-FFF2-40B4-BE49-F238E27FC236}">
                <a16:creationId xmlns:a16="http://schemas.microsoft.com/office/drawing/2014/main" id="{2CEBC2AB-2B7D-4EF8-B985-B977BB8D74DF}"/>
              </a:ext>
            </a:extLst>
          </p:cNvPr>
          <p:cNvSpPr/>
          <p:nvPr/>
        </p:nvSpPr>
        <p:spPr>
          <a:xfrm>
            <a:off x="8518885" y="3255851"/>
            <a:ext cx="3240000" cy="28800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rmAutofit lnSpcReduction="10000"/>
          </a:bodyPr>
          <a:lstStyle/>
          <a:p>
            <a:pPr algn="ctr"/>
            <a:r>
              <a:rPr lang="zh-CN" altLang="en-US" sz="1400" dirty="0" smtClean="0">
                <a:solidFill>
                  <a:schemeClr val="tx1"/>
                </a:solidFill>
              </a:rPr>
              <a:t>漏洞修复</a:t>
            </a:r>
            <a:endParaRPr lang="zh-CN" altLang="en-US" sz="1400" dirty="0">
              <a:solidFill>
                <a:schemeClr val="tx1"/>
              </a:solidFill>
            </a:endParaRPr>
          </a:p>
        </p:txBody>
      </p:sp>
      <p:graphicFrame>
        <p:nvGraphicFramePr>
          <p:cNvPr id="32" name="内容占位符 3"/>
          <p:cNvGraphicFramePr>
            <a:graphicFrameLocks/>
          </p:cNvGraphicFramePr>
          <p:nvPr>
            <p:extLst>
              <p:ext uri="{D42A27DB-BD31-4B8C-83A1-F6EECF244321}">
                <p14:modId xmlns:p14="http://schemas.microsoft.com/office/powerpoint/2010/main" val="2128713780"/>
              </p:ext>
            </p:extLst>
          </p:nvPr>
        </p:nvGraphicFramePr>
        <p:xfrm>
          <a:off x="-3" y="-1"/>
          <a:ext cx="12192003" cy="26379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78280883"/>
                    </a:ext>
                  </a:extLst>
                </a:gridCol>
                <a:gridCol w="1547562">
                  <a:extLst>
                    <a:ext uri="{9D8B030D-6E8A-4147-A177-3AD203B41FA5}">
                      <a16:colId xmlns:a16="http://schemas.microsoft.com/office/drawing/2014/main" val="3909982801"/>
                    </a:ext>
                  </a:extLst>
                </a:gridCol>
                <a:gridCol w="1302026">
                  <a:extLst>
                    <a:ext uri="{9D8B030D-6E8A-4147-A177-3AD203B41FA5}">
                      <a16:colId xmlns:a16="http://schemas.microsoft.com/office/drawing/2014/main" val="347916799"/>
                    </a:ext>
                  </a:extLst>
                </a:gridCol>
                <a:gridCol w="824948">
                  <a:extLst>
                    <a:ext uri="{9D8B030D-6E8A-4147-A177-3AD203B41FA5}">
                      <a16:colId xmlns:a16="http://schemas.microsoft.com/office/drawing/2014/main" val="3776238161"/>
                    </a:ext>
                  </a:extLst>
                </a:gridCol>
                <a:gridCol w="1744132">
                  <a:extLst>
                    <a:ext uri="{9D8B030D-6E8A-4147-A177-3AD203B41FA5}">
                      <a16:colId xmlns:a16="http://schemas.microsoft.com/office/drawing/2014/main" val="4067383585"/>
                    </a:ext>
                  </a:extLst>
                </a:gridCol>
                <a:gridCol w="1354667">
                  <a:extLst>
                    <a:ext uri="{9D8B030D-6E8A-4147-A177-3AD203B41FA5}">
                      <a16:colId xmlns:a16="http://schemas.microsoft.com/office/drawing/2014/main" val="3460875559"/>
                    </a:ext>
                  </a:extLst>
                </a:gridCol>
                <a:gridCol w="1354667">
                  <a:extLst>
                    <a:ext uri="{9D8B030D-6E8A-4147-A177-3AD203B41FA5}">
                      <a16:colId xmlns:a16="http://schemas.microsoft.com/office/drawing/2014/main" val="3453932771"/>
                    </a:ext>
                  </a:extLst>
                </a:gridCol>
                <a:gridCol w="1354667">
                  <a:extLst>
                    <a:ext uri="{9D8B030D-6E8A-4147-A177-3AD203B41FA5}">
                      <a16:colId xmlns:a16="http://schemas.microsoft.com/office/drawing/2014/main" val="198927357"/>
                    </a:ext>
                  </a:extLst>
                </a:gridCol>
                <a:gridCol w="1354667">
                  <a:extLst>
                    <a:ext uri="{9D8B030D-6E8A-4147-A177-3AD203B41FA5}">
                      <a16:colId xmlns:a16="http://schemas.microsoft.com/office/drawing/2014/main" val="658219652"/>
                    </a:ext>
                  </a:extLst>
                </a:gridCol>
              </a:tblGrid>
              <a:tr h="263796">
                <a:tc>
                  <a:txBody>
                    <a:bodyPr/>
                    <a:lstStyle/>
                    <a:p>
                      <a:pPr algn="ctr"/>
                      <a:r>
                        <a:rPr lang="zh-CN" altLang="en-US" sz="1200" dirty="0" smtClean="0">
                          <a:latin typeface="微软雅黑" panose="020B0503020204020204" pitchFamily="34" charset="-122"/>
                          <a:ea typeface="微软雅黑" panose="020B0503020204020204" pitchFamily="34" charset="-122"/>
                        </a:rPr>
                        <a:t>整体情况介绍</a:t>
                      </a:r>
                      <a:endParaRPr lang="zh-CN" altLang="en-US" sz="1200" dirty="0">
                        <a:latin typeface="微软雅黑" panose="020B0503020204020204" pitchFamily="34" charset="-122"/>
                        <a:ea typeface="微软雅黑" panose="020B0503020204020204" pitchFamily="3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一季度整体情况介绍</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建设</a:t>
                      </a:r>
                      <a:r>
                        <a:rPr lang="en-US" altLang="zh-CN"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&amp;</a:t>
                      </a: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运维概括</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项目清单</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l"/>
                      <a:r>
                        <a:rPr lang="en-US" altLang="zh-CN"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资源投入</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538824"/>
                  </a:ext>
                </a:extLst>
              </a:tr>
            </a:tbl>
          </a:graphicData>
        </a:graphic>
      </p:graphicFrame>
      <p:cxnSp>
        <p:nvCxnSpPr>
          <p:cNvPr id="33" name="直接连接符 32"/>
          <p:cNvCxnSpPr/>
          <p:nvPr/>
        </p:nvCxnSpPr>
        <p:spPr>
          <a:xfrm flipV="1">
            <a:off x="744551" y="6113892"/>
            <a:ext cx="11197583" cy="122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30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9197" name="think-cell 幻灯片" r:id="rId5" imgW="592" imgH="591" progId="TCLayout.ActiveDocument.1">
                  <p:embed/>
                </p:oleObj>
              </mc:Choice>
              <mc:Fallback>
                <p:oleObj name="think-cell 幻灯片" r:id="rId5" imgW="592" imgH="591" progId="TCLayout.ActiveDocument.1">
                  <p:embed/>
                  <p:pic>
                    <p:nvPicPr>
                      <p:cNvPr id="4" name="对象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p:txBody>
          <a:bodyPr>
            <a:normAutofit/>
          </a:bodyPr>
          <a:lstStyle/>
          <a:p>
            <a:r>
              <a:rPr lang="zh-CN" altLang="en-US" sz="2670" dirty="0" smtClean="0">
                <a:latin typeface="+mj-ea"/>
                <a:ea typeface="+mj-ea"/>
              </a:rPr>
              <a:t>已启动建设项目清单</a:t>
            </a:r>
            <a:r>
              <a:rPr lang="zh-CN" altLang="en-US" sz="2670" dirty="0" smtClean="0">
                <a:latin typeface="+mj-ea"/>
              </a:rPr>
              <a:t>（</a:t>
            </a:r>
            <a:r>
              <a:rPr lang="en-US" altLang="zh-CN" sz="2670" dirty="0" smtClean="0">
                <a:latin typeface="+mj-ea"/>
              </a:rPr>
              <a:t>1/2</a:t>
            </a:r>
            <a:r>
              <a:rPr lang="zh-CN" altLang="en-US" sz="2670" dirty="0" smtClean="0">
                <a:latin typeface="+mj-ea"/>
              </a:rPr>
              <a:t>）</a:t>
            </a:r>
            <a:endParaRPr lang="zh-CN" altLang="en-US" sz="2670" dirty="0">
              <a:latin typeface="+mj-ea"/>
              <a:ea typeface="+mj-ea"/>
            </a:endParaRPr>
          </a:p>
        </p:txBody>
      </p:sp>
      <p:graphicFrame>
        <p:nvGraphicFramePr>
          <p:cNvPr id="8" name="表格 7"/>
          <p:cNvGraphicFramePr>
            <a:graphicFrameLocks noGrp="1"/>
          </p:cNvGraphicFramePr>
          <p:nvPr>
            <p:extLst>
              <p:ext uri="{D42A27DB-BD31-4B8C-83A1-F6EECF244321}">
                <p14:modId xmlns:p14="http://schemas.microsoft.com/office/powerpoint/2010/main" val="117955204"/>
              </p:ext>
            </p:extLst>
          </p:nvPr>
        </p:nvGraphicFramePr>
        <p:xfrm>
          <a:off x="446962" y="1534562"/>
          <a:ext cx="11312687" cy="4799275"/>
        </p:xfrm>
        <a:graphic>
          <a:graphicData uri="http://schemas.openxmlformats.org/drawingml/2006/table">
            <a:tbl>
              <a:tblPr firstRow="1" bandRow="1">
                <a:tableStyleId>{5C22544A-7EE6-4342-B048-85BDC9FD1C3A}</a:tableStyleId>
              </a:tblPr>
              <a:tblGrid>
                <a:gridCol w="322213">
                  <a:extLst>
                    <a:ext uri="{9D8B030D-6E8A-4147-A177-3AD203B41FA5}">
                      <a16:colId xmlns:a16="http://schemas.microsoft.com/office/drawing/2014/main" val="2037722906"/>
                    </a:ext>
                  </a:extLst>
                </a:gridCol>
                <a:gridCol w="1161919">
                  <a:extLst>
                    <a:ext uri="{9D8B030D-6E8A-4147-A177-3AD203B41FA5}">
                      <a16:colId xmlns:a16="http://schemas.microsoft.com/office/drawing/2014/main" val="3742818876"/>
                    </a:ext>
                  </a:extLst>
                </a:gridCol>
                <a:gridCol w="3144015">
                  <a:extLst>
                    <a:ext uri="{9D8B030D-6E8A-4147-A177-3AD203B41FA5}">
                      <a16:colId xmlns:a16="http://schemas.microsoft.com/office/drawing/2014/main" val="1746237147"/>
                    </a:ext>
                  </a:extLst>
                </a:gridCol>
                <a:gridCol w="986167">
                  <a:extLst>
                    <a:ext uri="{9D8B030D-6E8A-4147-A177-3AD203B41FA5}">
                      <a16:colId xmlns:a16="http://schemas.microsoft.com/office/drawing/2014/main" val="866229060"/>
                    </a:ext>
                  </a:extLst>
                </a:gridCol>
                <a:gridCol w="683481">
                  <a:extLst>
                    <a:ext uri="{9D8B030D-6E8A-4147-A177-3AD203B41FA5}">
                      <a16:colId xmlns:a16="http://schemas.microsoft.com/office/drawing/2014/main" val="2299621552"/>
                    </a:ext>
                  </a:extLst>
                </a:gridCol>
                <a:gridCol w="752422">
                  <a:extLst>
                    <a:ext uri="{9D8B030D-6E8A-4147-A177-3AD203B41FA5}">
                      <a16:colId xmlns:a16="http://schemas.microsoft.com/office/drawing/2014/main" val="2547295705"/>
                    </a:ext>
                  </a:extLst>
                </a:gridCol>
                <a:gridCol w="974205">
                  <a:extLst>
                    <a:ext uri="{9D8B030D-6E8A-4147-A177-3AD203B41FA5}">
                      <a16:colId xmlns:a16="http://schemas.microsoft.com/office/drawing/2014/main" val="3783047020"/>
                    </a:ext>
                  </a:extLst>
                </a:gridCol>
                <a:gridCol w="657653">
                  <a:extLst>
                    <a:ext uri="{9D8B030D-6E8A-4147-A177-3AD203B41FA5}">
                      <a16:colId xmlns:a16="http://schemas.microsoft.com/office/drawing/2014/main" val="2118356561"/>
                    </a:ext>
                  </a:extLst>
                </a:gridCol>
                <a:gridCol w="657653">
                  <a:extLst>
                    <a:ext uri="{9D8B030D-6E8A-4147-A177-3AD203B41FA5}">
                      <a16:colId xmlns:a16="http://schemas.microsoft.com/office/drawing/2014/main" val="1454373717"/>
                    </a:ext>
                  </a:extLst>
                </a:gridCol>
                <a:gridCol w="657653">
                  <a:extLst>
                    <a:ext uri="{9D8B030D-6E8A-4147-A177-3AD203B41FA5}">
                      <a16:colId xmlns:a16="http://schemas.microsoft.com/office/drawing/2014/main" val="698184668"/>
                    </a:ext>
                  </a:extLst>
                </a:gridCol>
                <a:gridCol w="657653">
                  <a:extLst>
                    <a:ext uri="{9D8B030D-6E8A-4147-A177-3AD203B41FA5}">
                      <a16:colId xmlns:a16="http://schemas.microsoft.com/office/drawing/2014/main" val="1143563347"/>
                    </a:ext>
                  </a:extLst>
                </a:gridCol>
                <a:gridCol w="657653">
                  <a:extLst>
                    <a:ext uri="{9D8B030D-6E8A-4147-A177-3AD203B41FA5}">
                      <a16:colId xmlns:a16="http://schemas.microsoft.com/office/drawing/2014/main" val="308320782"/>
                    </a:ext>
                  </a:extLst>
                </a:gridCol>
              </a:tblGrid>
              <a:tr h="467655">
                <a:tc rowSpan="2">
                  <a:txBody>
                    <a:bodyPr/>
                    <a:lstStyle/>
                    <a:p>
                      <a:pPr algn="ctr"/>
                      <a:r>
                        <a:rPr lang="zh-CN" altLang="en-US" sz="1400" dirty="0" smtClean="0">
                          <a:sym typeface="+mn-lt"/>
                        </a:rPr>
                        <a:t>领域</a:t>
                      </a:r>
                      <a:endParaRPr lang="zh-CN" altLang="en-US" sz="1400" dirty="0">
                        <a:latin typeface="+mn-ea"/>
                        <a:ea typeface="+mn-ea"/>
                        <a:cs typeface="+mn-ea"/>
                        <a:sym typeface="+mn-lt"/>
                      </a:endParaRPr>
                    </a:p>
                  </a:txBody>
                  <a:tcPr anchor="ctr"/>
                </a:tc>
                <a:tc rowSpan="2">
                  <a:txBody>
                    <a:bodyPr/>
                    <a:lstStyle/>
                    <a:p>
                      <a:pPr algn="ctr"/>
                      <a:r>
                        <a:rPr lang="zh-CN" altLang="en-US" sz="1400" dirty="0" smtClean="0">
                          <a:latin typeface="+mn-lt"/>
                          <a:ea typeface="+mn-ea"/>
                          <a:cs typeface="+mn-cs"/>
                          <a:sym typeface="+mn-lt"/>
                        </a:rPr>
                        <a:t>业务组</a:t>
                      </a:r>
                      <a:endParaRPr lang="zh-CN" altLang="en-US" sz="1400" dirty="0">
                        <a:latin typeface="+mn-ea"/>
                        <a:ea typeface="+mn-ea"/>
                        <a:cs typeface="+mn-ea"/>
                        <a:sym typeface="+mn-lt"/>
                      </a:endParaRPr>
                    </a:p>
                  </a:txBody>
                  <a:tcPr anchor="ctr"/>
                </a:tc>
                <a:tc rowSpan="2">
                  <a:txBody>
                    <a:bodyPr/>
                    <a:lstStyle/>
                    <a:p>
                      <a:pPr algn="ctr"/>
                      <a:r>
                        <a:rPr lang="zh-CN" altLang="en-US" sz="1400" dirty="0" smtClean="0">
                          <a:sym typeface="+mn-lt"/>
                        </a:rPr>
                        <a:t>项目名称</a:t>
                      </a:r>
                      <a:endParaRPr lang="zh-CN" altLang="en-US" sz="1400" dirty="0">
                        <a:latin typeface="+mn-ea"/>
                        <a:ea typeface="+mn-ea"/>
                        <a:cs typeface="+mn-ea"/>
                        <a:sym typeface="+mn-lt"/>
                      </a:endParaRPr>
                    </a:p>
                  </a:txBody>
                  <a:tcPr anchor="ctr"/>
                </a:tc>
                <a:tc rowSpan="2">
                  <a:txBody>
                    <a:bodyPr/>
                    <a:lstStyle/>
                    <a:p>
                      <a:pPr marL="0" algn="ctr" defTabSz="913646" rtl="0" eaLnBrk="1" latinLnBrk="0" hangingPunct="1"/>
                      <a:r>
                        <a:rPr lang="zh-CN" altLang="en-US" sz="1400" kern="1200" dirty="0" smtClean="0">
                          <a:sym typeface="+mn-lt"/>
                        </a:rPr>
                        <a:t>目前阶段</a:t>
                      </a:r>
                      <a:endParaRPr lang="zh-CN" altLang="en-US" sz="1400" b="1" kern="1200" dirty="0">
                        <a:solidFill>
                          <a:schemeClr val="lt1"/>
                        </a:solidFill>
                        <a:latin typeface="+mn-ea"/>
                        <a:ea typeface="+mn-ea"/>
                        <a:cs typeface="+mn-ea"/>
                        <a:sym typeface="+mn-lt"/>
                      </a:endParaRPr>
                    </a:p>
                  </a:txBody>
                  <a:tcPr anchor="ctr"/>
                </a:tc>
                <a:tc rowSpan="2">
                  <a:txBody>
                    <a:bodyPr/>
                    <a:lstStyle/>
                    <a:p>
                      <a:pPr marL="0" algn="ctr" defTabSz="913646" rtl="0" eaLnBrk="1" latinLnBrk="0" hangingPunct="1"/>
                      <a:r>
                        <a:rPr lang="zh-CN" altLang="en-US" sz="1400" kern="1200" dirty="0" smtClean="0">
                          <a:sym typeface="+mn-lt"/>
                        </a:rPr>
                        <a:t>项目状态</a:t>
                      </a:r>
                      <a:endParaRPr lang="zh-CN" altLang="en-US" sz="1400" b="1" kern="1200" dirty="0">
                        <a:solidFill>
                          <a:schemeClr val="lt1"/>
                        </a:solidFill>
                        <a:latin typeface="+mn-ea"/>
                        <a:ea typeface="+mn-ea"/>
                        <a:cs typeface="+mn-ea"/>
                        <a:sym typeface="+mn-lt"/>
                      </a:endParaRPr>
                    </a:p>
                  </a:txBody>
                  <a:tcPr anchor="ctr"/>
                </a:tc>
                <a:tc rowSpan="2">
                  <a:txBody>
                    <a:bodyPr/>
                    <a:lstStyle/>
                    <a:p>
                      <a:pPr marL="0" algn="ctr" defTabSz="913646" rtl="0" eaLnBrk="1" latinLnBrk="0" hangingPunct="1"/>
                      <a:r>
                        <a:rPr lang="zh-CN" altLang="en-US" sz="1400" kern="1200" dirty="0" smtClean="0">
                          <a:sym typeface="+mn-lt"/>
                        </a:rPr>
                        <a:t>项目经理</a:t>
                      </a:r>
                      <a:endParaRPr lang="zh-CN" altLang="en-US" sz="1400" b="1" kern="1200" dirty="0">
                        <a:solidFill>
                          <a:schemeClr val="lt1"/>
                        </a:solidFill>
                        <a:latin typeface="+mn-ea"/>
                        <a:ea typeface="+mn-ea"/>
                        <a:cs typeface="+mn-ea"/>
                        <a:sym typeface="+mn-lt"/>
                      </a:endParaRPr>
                    </a:p>
                  </a:txBody>
                  <a:tcPr anchor="ctr"/>
                </a:tc>
                <a:tc rowSpan="2">
                  <a:txBody>
                    <a:bodyPr/>
                    <a:lstStyle/>
                    <a:p>
                      <a:pPr marL="0" algn="ctr" defTabSz="913646" rtl="0" eaLnBrk="1" latinLnBrk="0" hangingPunct="1"/>
                      <a:r>
                        <a:rPr lang="zh-CN" altLang="en-US" sz="1400" b="1" kern="1200" dirty="0" smtClean="0">
                          <a:solidFill>
                            <a:schemeClr val="lt1"/>
                          </a:solidFill>
                          <a:latin typeface="+mn-ea"/>
                          <a:ea typeface="+mn-ea"/>
                          <a:cs typeface="+mn-ea"/>
                          <a:sym typeface="+mn-lt"/>
                        </a:rPr>
                        <a:t>资源投入（人天）</a:t>
                      </a:r>
                      <a:endParaRPr lang="zh-CN" altLang="en-US" sz="1400" b="1" kern="1200" dirty="0">
                        <a:solidFill>
                          <a:schemeClr val="lt1"/>
                        </a:solidFill>
                        <a:latin typeface="+mn-ea"/>
                        <a:ea typeface="+mn-ea"/>
                        <a:cs typeface="+mn-ea"/>
                        <a:sym typeface="+mn-lt"/>
                      </a:endParaRPr>
                    </a:p>
                  </a:txBody>
                  <a:tcPr anchor="ctr"/>
                </a:tc>
                <a:tc gridSpan="4">
                  <a:txBody>
                    <a:bodyPr/>
                    <a:lstStyle/>
                    <a:p>
                      <a:pPr marL="0" algn="ctr" defTabSz="913646" rtl="0" eaLnBrk="1" latinLnBrk="0" hangingPunct="1"/>
                      <a:r>
                        <a:rPr lang="zh-CN" altLang="en-US" sz="1400" kern="1200" dirty="0" smtClean="0">
                          <a:sym typeface="+mn-lt"/>
                        </a:rPr>
                        <a:t>完成比例</a:t>
                      </a:r>
                      <a:endParaRPr lang="zh-CN" altLang="en-US" sz="1400" b="1" kern="1200" dirty="0">
                        <a:solidFill>
                          <a:schemeClr val="lt1"/>
                        </a:solidFill>
                        <a:latin typeface="+mn-ea"/>
                        <a:ea typeface="+mn-ea"/>
                        <a:cs typeface="+mn-ea"/>
                        <a:sym typeface="+mn-lt"/>
                      </a:endParaRPr>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algn="ctr" defTabSz="913646" rtl="0" eaLnBrk="1" latinLnBrk="0" hangingPunct="1"/>
                      <a:r>
                        <a:rPr lang="zh-CN" altLang="en-US" sz="1400" kern="1200" dirty="0" smtClean="0">
                          <a:sym typeface="+mn-lt"/>
                        </a:rPr>
                        <a:t>备注</a:t>
                      </a:r>
                      <a:endParaRPr lang="zh-CN" altLang="en-US" sz="1400" b="1" kern="1200" dirty="0">
                        <a:solidFill>
                          <a:schemeClr val="lt1"/>
                        </a:solidFill>
                        <a:latin typeface="+mn-ea"/>
                        <a:ea typeface="+mn-ea"/>
                        <a:cs typeface="+mn-ea"/>
                        <a:sym typeface="+mn-lt"/>
                      </a:endParaRPr>
                    </a:p>
                  </a:txBody>
                  <a:tcPr anchor="ctr"/>
                </a:tc>
                <a:extLst>
                  <a:ext uri="{0D108BD9-81ED-4DB2-BD59-A6C34878D82A}">
                    <a16:rowId xmlns:a16="http://schemas.microsoft.com/office/drawing/2014/main" val="1592846346"/>
                  </a:ext>
                </a:extLst>
              </a:tr>
              <a:tr h="53192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algn="ctr" defTabSz="685457" rtl="0" eaLnBrk="1" latinLnBrk="0" hangingPunct="1"/>
                      <a:r>
                        <a:rPr lang="en-US" altLang="zh-CN" sz="1000" kern="1200" dirty="0" smtClean="0">
                          <a:sym typeface="+mn-lt"/>
                        </a:rPr>
                        <a:t>25%</a:t>
                      </a:r>
                      <a:endParaRPr lang="zh-CN" altLang="en-US" sz="1000" b="1" kern="1200" dirty="0">
                        <a:solidFill>
                          <a:schemeClr val="lt1"/>
                        </a:solidFill>
                        <a:latin typeface="+mn-ea"/>
                        <a:ea typeface="+mn-ea"/>
                        <a:cs typeface="+mn-ea"/>
                        <a:sym typeface="+mn-lt"/>
                      </a:endParaRPr>
                    </a:p>
                  </a:txBody>
                  <a:tcPr marL="36000" marR="36000" anchor="ctr"/>
                </a:tc>
                <a:tc>
                  <a:txBody>
                    <a:bodyPr/>
                    <a:lstStyle/>
                    <a:p>
                      <a:pPr marL="0" algn="ctr" defTabSz="685457" rtl="0" eaLnBrk="1" latinLnBrk="0" hangingPunct="1"/>
                      <a:r>
                        <a:rPr lang="en-US" altLang="zh-CN" sz="1000" kern="1200" dirty="0" smtClean="0">
                          <a:sym typeface="+mn-lt"/>
                        </a:rPr>
                        <a:t>50%</a:t>
                      </a:r>
                      <a:endParaRPr lang="zh-CN" altLang="en-US" sz="1000" b="1" kern="1200" dirty="0">
                        <a:solidFill>
                          <a:schemeClr val="lt1"/>
                        </a:solidFill>
                        <a:latin typeface="+mn-ea"/>
                        <a:ea typeface="+mn-ea"/>
                        <a:cs typeface="+mn-ea"/>
                        <a:sym typeface="+mn-lt"/>
                      </a:endParaRPr>
                    </a:p>
                  </a:txBody>
                  <a:tcPr marL="36000" marR="36000" anchor="ctr"/>
                </a:tc>
                <a:tc>
                  <a:txBody>
                    <a:bodyPr/>
                    <a:lstStyle/>
                    <a:p>
                      <a:pPr marL="0" algn="ctr" defTabSz="685457" rtl="0" eaLnBrk="1" latinLnBrk="0" hangingPunct="1"/>
                      <a:r>
                        <a:rPr lang="en-US" altLang="zh-CN" sz="1000" kern="1200" dirty="0" smtClean="0">
                          <a:sym typeface="+mn-lt"/>
                        </a:rPr>
                        <a:t>75%</a:t>
                      </a:r>
                      <a:endParaRPr lang="zh-CN" altLang="en-US" sz="1000" b="1" kern="1200" dirty="0">
                        <a:solidFill>
                          <a:schemeClr val="lt1"/>
                        </a:solidFill>
                        <a:latin typeface="+mn-ea"/>
                        <a:ea typeface="+mn-ea"/>
                        <a:cs typeface="+mn-ea"/>
                        <a:sym typeface="+mn-lt"/>
                      </a:endParaRPr>
                    </a:p>
                  </a:txBody>
                  <a:tcPr marL="36000" marR="36000" anchor="ctr"/>
                </a:tc>
                <a:tc>
                  <a:txBody>
                    <a:bodyPr/>
                    <a:lstStyle/>
                    <a:p>
                      <a:pPr marL="0" algn="ctr" defTabSz="685457" rtl="0" eaLnBrk="1" latinLnBrk="0" hangingPunct="1"/>
                      <a:r>
                        <a:rPr lang="en-US" altLang="zh-CN" sz="1000" kern="1200" dirty="0" smtClean="0">
                          <a:sym typeface="+mn-lt"/>
                        </a:rPr>
                        <a:t>100%</a:t>
                      </a:r>
                      <a:endParaRPr lang="zh-CN" altLang="en-US" sz="1000" b="1" kern="1200" dirty="0">
                        <a:solidFill>
                          <a:schemeClr val="lt1"/>
                        </a:solidFill>
                        <a:latin typeface="+mn-ea"/>
                        <a:ea typeface="+mn-ea"/>
                        <a:cs typeface="+mn-ea"/>
                        <a:sym typeface="+mn-lt"/>
                      </a:endParaRPr>
                    </a:p>
                  </a:txBody>
                  <a:tcPr marL="36000" marR="36000" anchor="ctr"/>
                </a:tc>
                <a:tc vMerge="1">
                  <a:txBody>
                    <a:bodyPr/>
                    <a:lstStyle/>
                    <a:p>
                      <a:endParaRPr lang="zh-CN" altLang="en-US" dirty="0"/>
                    </a:p>
                  </a:txBody>
                  <a:tcPr>
                    <a:solidFill>
                      <a:schemeClr val="accent2"/>
                    </a:solidFill>
                  </a:tcPr>
                </a:tc>
                <a:extLst>
                  <a:ext uri="{0D108BD9-81ED-4DB2-BD59-A6C34878D82A}">
                    <a16:rowId xmlns:a16="http://schemas.microsoft.com/office/drawing/2014/main" val="2371970637"/>
                  </a:ext>
                </a:extLst>
              </a:tr>
              <a:tr h="292284">
                <a:tc rowSpan="13">
                  <a:txBody>
                    <a:bodyPr/>
                    <a:lstStyle/>
                    <a:p>
                      <a:r>
                        <a:rPr lang="zh-CN" altLang="en-US" sz="1200" dirty="0" smtClean="0">
                          <a:sym typeface="+mn-lt"/>
                        </a:rPr>
                        <a:t>经营治理领域</a:t>
                      </a:r>
                      <a:endParaRPr lang="en-US" altLang="zh-CN" sz="1200" dirty="0" smtClean="0">
                        <a:latin typeface="+mn-lt"/>
                        <a:ea typeface="+mn-ea"/>
                        <a:cs typeface="+mn-ea"/>
                        <a:sym typeface="+mn-lt"/>
                      </a:endParaRPr>
                    </a:p>
                  </a:txBody>
                  <a:tcPr marL="91456" marR="91456" marT="45728" marB="45728" anchor="ctr"/>
                </a:tc>
                <a:tc rowSpan="4">
                  <a:txBody>
                    <a:bodyPr/>
                    <a:lstStyle/>
                    <a:p>
                      <a:pPr algn="ctr"/>
                      <a:r>
                        <a:rPr lang="zh-CN" altLang="en-US" sz="1200" dirty="0" smtClean="0"/>
                        <a:t>销售物流</a:t>
                      </a:r>
                      <a:endParaRPr lang="zh-CN" altLang="en-US" sz="1200" dirty="0"/>
                    </a:p>
                  </a:txBody>
                  <a:tcPr marL="9527" marR="9527" marT="9527" marB="0" anchor="ctr"/>
                </a:tc>
                <a:tc>
                  <a:txBody>
                    <a:bodyPr/>
                    <a:lstStyle/>
                    <a:p>
                      <a:pPr algn="ctr" fontAlgn="ctr"/>
                      <a:r>
                        <a:rPr lang="en-US" altLang="zh-CN" sz="1200" u="none" strike="noStrike" dirty="0">
                          <a:effectLst/>
                        </a:rPr>
                        <a:t>CRM</a:t>
                      </a:r>
                      <a:r>
                        <a:rPr lang="zh-CN" altLang="en-US" sz="1200" u="none" strike="noStrike" dirty="0">
                          <a:effectLst/>
                        </a:rPr>
                        <a:t>客户关系管理系统一期项目</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smtClean="0">
                          <a:effectLst/>
                        </a:rPr>
                        <a:t>已上线</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正常</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黎庆奋</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60</a:t>
                      </a:r>
                    </a:p>
                  </a:txBody>
                  <a:tcPr marL="7620" marR="7620" marT="7620" marB="0" anchor="ctr"/>
                </a:tc>
                <a:tc gridSpan="4">
                  <a:txBody>
                    <a:bodyPr/>
                    <a:lstStyle/>
                    <a:p>
                      <a:endParaRPr lang="zh-CN" altLang="en-US" sz="1200" dirty="0"/>
                    </a:p>
                  </a:txBody>
                  <a:tcPr marL="5091" marR="5091" marT="50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indent="0">
                        <a:buFont typeface="Arial" panose="020B0604020202020204" pitchFamily="34" charset="0"/>
                        <a:buNone/>
                      </a:pPr>
                      <a:endParaRPr lang="zh-CN" altLang="en-US" dirty="0"/>
                    </a:p>
                  </a:txBody>
                  <a:tcPr marL="7620" marR="7620" marT="7620" marB="0" anchor="ctr"/>
                </a:tc>
                <a:extLst>
                  <a:ext uri="{0D108BD9-81ED-4DB2-BD59-A6C34878D82A}">
                    <a16:rowId xmlns:a16="http://schemas.microsoft.com/office/drawing/2014/main" val="1214527677"/>
                  </a:ext>
                </a:extLst>
              </a:tr>
              <a:tr h="29228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dirty="0">
                          <a:effectLst/>
                        </a:rPr>
                        <a:t>一卡通系统推广</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smtClean="0">
                          <a:effectLst/>
                        </a:rPr>
                        <a:t>项目建设</a:t>
                      </a:r>
                      <a:r>
                        <a:rPr lang="zh-CN" altLang="en-US" sz="1200" u="none" strike="noStrike" dirty="0">
                          <a:effectLst/>
                        </a:rPr>
                        <a:t>　</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正常</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付华</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60</a:t>
                      </a:r>
                    </a:p>
                  </a:txBody>
                  <a:tcPr marL="7620" marR="7620" marT="7620" marB="0" anchor="ctr"/>
                </a:tc>
                <a:tc gridSpan="4">
                  <a:txBody>
                    <a:bodyPr/>
                    <a:lstStyle/>
                    <a:p>
                      <a:endParaRPr lang="zh-CN" altLang="en-US" sz="1200" dirty="0"/>
                    </a:p>
                  </a:txBody>
                  <a:tcPr marL="5091" marR="5091" marT="50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a:p>
                  </a:txBody>
                  <a:tcPr marL="7620" marR="7620" marT="7620" marB="0" anchor="ctr"/>
                </a:tc>
                <a:extLst>
                  <a:ext uri="{0D108BD9-81ED-4DB2-BD59-A6C34878D82A}">
                    <a16:rowId xmlns:a16="http://schemas.microsoft.com/office/drawing/2014/main" val="2065810042"/>
                  </a:ext>
                </a:extLst>
              </a:tr>
              <a:tr h="29228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dirty="0">
                          <a:effectLst/>
                        </a:rPr>
                        <a:t>一卡通系统迭代优化</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b="0" i="0" u="none" strike="noStrike" dirty="0" smtClean="0">
                          <a:solidFill>
                            <a:schemeClr val="dk1"/>
                          </a:solidFill>
                          <a:effectLst/>
                          <a:latin typeface="+mn-lt"/>
                          <a:ea typeface="+mn-ea"/>
                        </a:rPr>
                        <a:t>商务招采</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正常</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付华</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20</a:t>
                      </a:r>
                    </a:p>
                  </a:txBody>
                  <a:tcPr marL="7620" marR="7620" marT="7620" marB="0" anchor="ctr"/>
                </a:tc>
                <a:tc gridSpan="4">
                  <a:txBody>
                    <a:bodyPr/>
                    <a:lstStyle/>
                    <a:p>
                      <a:endParaRPr lang="zh-CN" altLang="en-US" sz="1200" dirty="0"/>
                    </a:p>
                  </a:txBody>
                  <a:tcPr marL="5091" marR="5091" marT="50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a:p>
                  </a:txBody>
                  <a:tcPr marL="7620" marR="7620" marT="7620" marB="0" anchor="ctr"/>
                </a:tc>
                <a:extLst>
                  <a:ext uri="{0D108BD9-81ED-4DB2-BD59-A6C34878D82A}">
                    <a16:rowId xmlns:a16="http://schemas.microsoft.com/office/drawing/2014/main" val="227261548"/>
                  </a:ext>
                </a:extLst>
              </a:tr>
              <a:tr h="29228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dirty="0">
                          <a:effectLst/>
                        </a:rPr>
                        <a:t>汽运调度管理系统升级项目</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商务招采</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b="0" i="0" u="none" strike="noStrike" dirty="0" smtClean="0">
                          <a:solidFill>
                            <a:schemeClr val="dk1"/>
                          </a:solidFill>
                          <a:effectLst/>
                          <a:latin typeface="+mn-lt"/>
                          <a:ea typeface="+mn-ea"/>
                        </a:rPr>
                        <a:t>延迟</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付华</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50</a:t>
                      </a:r>
                    </a:p>
                  </a:txBody>
                  <a:tcPr marL="7620" marR="7620" marT="7620" marB="0" anchor="ctr"/>
                </a:tc>
                <a:tc gridSpan="4">
                  <a:txBody>
                    <a:bodyPr/>
                    <a:lstStyle/>
                    <a:p>
                      <a:endParaRPr lang="zh-CN" altLang="en-US" sz="1200" dirty="0"/>
                    </a:p>
                  </a:txBody>
                  <a:tcPr marL="5091" marR="5091" marT="50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a:p>
                  </a:txBody>
                  <a:tcPr marL="7620" marR="7620" marT="7620" marB="0" anchor="ctr"/>
                </a:tc>
                <a:extLst>
                  <a:ext uri="{0D108BD9-81ED-4DB2-BD59-A6C34878D82A}">
                    <a16:rowId xmlns:a16="http://schemas.microsoft.com/office/drawing/2014/main" val="232667906"/>
                  </a:ext>
                </a:extLst>
              </a:tr>
              <a:tr h="292284">
                <a:tc vMerge="1">
                  <a:txBody>
                    <a:bodyPr/>
                    <a:lstStyle/>
                    <a:p>
                      <a:endParaRPr lang="zh-CN" altLang="en-US"/>
                    </a:p>
                  </a:txBody>
                  <a:tcPr/>
                </a:tc>
                <a:tc rowSpan="4">
                  <a:txBody>
                    <a:bodyPr/>
                    <a:lstStyle/>
                    <a:p>
                      <a:pPr algn="ctr"/>
                      <a:r>
                        <a:rPr lang="zh-CN" altLang="en-US" sz="1200" dirty="0" smtClean="0"/>
                        <a:t>物资供应与生产</a:t>
                      </a:r>
                      <a:endParaRPr lang="zh-CN" altLang="en-US" sz="1200" dirty="0"/>
                    </a:p>
                  </a:txBody>
                  <a:tcPr marL="9527" marR="9527" marT="9527" marB="0" anchor="ctr"/>
                </a:tc>
                <a:tc>
                  <a:txBody>
                    <a:bodyPr/>
                    <a:lstStyle/>
                    <a:p>
                      <a:pPr algn="ctr" fontAlgn="ctr"/>
                      <a:r>
                        <a:rPr lang="en-US" altLang="zh-CN" sz="1200" u="none" strike="noStrike" dirty="0">
                          <a:effectLst/>
                        </a:rPr>
                        <a:t>SRM</a:t>
                      </a:r>
                      <a:r>
                        <a:rPr lang="zh-CN" altLang="en-US" sz="1200" u="none" strike="noStrike" dirty="0">
                          <a:effectLst/>
                        </a:rPr>
                        <a:t>与守正对接项目</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商务招采</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b="0" i="0" u="none" strike="noStrike" dirty="0" smtClean="0">
                          <a:solidFill>
                            <a:srgbClr val="000000"/>
                          </a:solidFill>
                          <a:effectLst/>
                          <a:latin typeface="楷体" panose="02010609060101010101" pitchFamily="49" charset="-122"/>
                          <a:ea typeface="楷体" panose="02010609060101010101" pitchFamily="49" charset="-122"/>
                        </a:rPr>
                        <a:t>正常</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徐勇</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30</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a:p>
                  </a:txBody>
                  <a:tcPr marL="7620" marR="7620" marT="7620" marB="0" anchor="ctr"/>
                </a:tc>
                <a:extLst>
                  <a:ext uri="{0D108BD9-81ED-4DB2-BD59-A6C34878D82A}">
                    <a16:rowId xmlns:a16="http://schemas.microsoft.com/office/drawing/2014/main" val="1315175515"/>
                  </a:ext>
                </a:extLst>
              </a:tr>
              <a:tr h="292284">
                <a:tc vMerge="1">
                  <a:txBody>
                    <a:bodyPr/>
                    <a:lstStyle/>
                    <a:p>
                      <a:endParaRPr lang="zh-CN" altLang="en-US"/>
                    </a:p>
                  </a:txBody>
                  <a:tcPr/>
                </a:tc>
                <a:tc vMerge="1">
                  <a:txBody>
                    <a:bodyPr/>
                    <a:lstStyle/>
                    <a:p>
                      <a:endParaRPr lang="zh-CN" altLang="en-US"/>
                    </a:p>
                  </a:txBody>
                  <a:tcPr/>
                </a:tc>
                <a:tc>
                  <a:txBody>
                    <a:bodyPr/>
                    <a:lstStyle/>
                    <a:p>
                      <a:pPr algn="ctr" fontAlgn="ctr"/>
                      <a:r>
                        <a:rPr lang="en-US" sz="1200" u="none" strike="noStrike" dirty="0">
                          <a:effectLst/>
                        </a:rPr>
                        <a:t>SRM</a:t>
                      </a:r>
                      <a:r>
                        <a:rPr lang="zh-CN" altLang="en-US" sz="1200" u="none" strike="noStrike" dirty="0">
                          <a:effectLst/>
                        </a:rPr>
                        <a:t>升级项目</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商务招</a:t>
                      </a:r>
                      <a:r>
                        <a:rPr lang="zh-CN" altLang="en-US" sz="1200" u="none" strike="noStrike" dirty="0" smtClean="0">
                          <a:effectLst/>
                        </a:rPr>
                        <a:t>采</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b="0" i="0" u="none" strike="noStrike" dirty="0" smtClean="0">
                          <a:solidFill>
                            <a:schemeClr val="dk1"/>
                          </a:solidFill>
                          <a:effectLst/>
                          <a:latin typeface="+mn-lt"/>
                          <a:ea typeface="+mn-ea"/>
                        </a:rPr>
                        <a:t>正常</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徐勇</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45</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a:p>
                  </a:txBody>
                  <a:tcPr marL="7620" marR="7620" marT="7620" marB="0" anchor="ctr"/>
                </a:tc>
                <a:extLst>
                  <a:ext uri="{0D108BD9-81ED-4DB2-BD59-A6C34878D82A}">
                    <a16:rowId xmlns:a16="http://schemas.microsoft.com/office/drawing/2014/main" val="2903420052"/>
                  </a:ext>
                </a:extLst>
              </a:tr>
              <a:tr h="29228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dirty="0">
                          <a:effectLst/>
                        </a:rPr>
                        <a:t>辅材备件平台优化项目</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商务招采</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正常</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刘攀</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70</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a:p>
                  </a:txBody>
                  <a:tcPr marL="7620" marR="7620" marT="7620" marB="0" anchor="ctr"/>
                </a:tc>
                <a:extLst>
                  <a:ext uri="{0D108BD9-81ED-4DB2-BD59-A6C34878D82A}">
                    <a16:rowId xmlns:a16="http://schemas.microsoft.com/office/drawing/2014/main" val="3035624981"/>
                  </a:ext>
                </a:extLst>
              </a:tr>
              <a:tr h="29228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dirty="0">
                          <a:effectLst/>
                        </a:rPr>
                        <a:t>研发项目管理</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商务招采</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b="0" i="0" u="none" strike="noStrike" dirty="0" smtClean="0">
                          <a:solidFill>
                            <a:srgbClr val="000000"/>
                          </a:solidFill>
                          <a:effectLst/>
                          <a:latin typeface="楷体" panose="02010609060101010101" pitchFamily="49" charset="-122"/>
                          <a:ea typeface="楷体" panose="02010609060101010101" pitchFamily="49" charset="-122"/>
                        </a:rPr>
                        <a:t>正常</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刘攀</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30</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a:p>
                  </a:txBody>
                  <a:tcPr marL="7620" marR="7620" marT="7620" marB="0" anchor="ctr"/>
                </a:tc>
                <a:extLst>
                  <a:ext uri="{0D108BD9-81ED-4DB2-BD59-A6C34878D82A}">
                    <a16:rowId xmlns:a16="http://schemas.microsoft.com/office/drawing/2014/main" val="516266720"/>
                  </a:ext>
                </a:extLst>
              </a:tr>
              <a:tr h="292284">
                <a:tc vMerge="1">
                  <a:txBody>
                    <a:bodyPr/>
                    <a:lstStyle/>
                    <a:p>
                      <a:endParaRPr lang="en-US" altLang="zh-CN" sz="1000" dirty="0" smtClean="0">
                        <a:latin typeface="+mn-lt"/>
                        <a:ea typeface="+mn-ea"/>
                        <a:cs typeface="+mn-ea"/>
                        <a:sym typeface="+mn-lt"/>
                      </a:endParaRPr>
                    </a:p>
                  </a:txBody>
                  <a:tcPr marL="91456" marR="91456" marT="45728" marB="45728" anchor="ctr">
                    <a:solidFill>
                      <a:schemeClr val="accent2">
                        <a:lumMod val="20000"/>
                        <a:lumOff val="80000"/>
                      </a:schemeClr>
                    </a:solidFill>
                  </a:tcPr>
                </a:tc>
                <a:tc rowSpan="3">
                  <a:txBody>
                    <a:bodyPr/>
                    <a:lstStyle/>
                    <a:p>
                      <a:pPr algn="ctr"/>
                      <a:r>
                        <a:rPr lang="zh-CN" altLang="en-US" sz="1200" dirty="0" smtClean="0"/>
                        <a:t>新业务</a:t>
                      </a:r>
                      <a:endParaRPr lang="zh-CN" altLang="en-US" sz="1200" dirty="0"/>
                    </a:p>
                  </a:txBody>
                  <a:tcPr marL="9527" marR="9527" marT="9527" marB="0" anchor="ctr"/>
                </a:tc>
                <a:tc>
                  <a:txBody>
                    <a:bodyPr/>
                    <a:lstStyle/>
                    <a:p>
                      <a:pPr algn="ctr" fontAlgn="ctr"/>
                      <a:r>
                        <a:rPr lang="zh-CN" altLang="en-US" sz="1200" u="none" strike="noStrike" dirty="0">
                          <a:effectLst/>
                        </a:rPr>
                        <a:t>石材</a:t>
                      </a:r>
                      <a:r>
                        <a:rPr lang="en-US" altLang="zh-CN" sz="1200" u="none" strike="noStrike" dirty="0">
                          <a:effectLst/>
                        </a:rPr>
                        <a:t>ERP</a:t>
                      </a:r>
                      <a:r>
                        <a:rPr lang="zh-CN" altLang="en-US" sz="1200" u="none" strike="noStrike" dirty="0">
                          <a:effectLst/>
                        </a:rPr>
                        <a:t>一期建设项目</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商务招采</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延迟</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陈林先</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dirty="0">
                          <a:solidFill>
                            <a:srgbClr val="000000"/>
                          </a:solidFill>
                          <a:effectLst/>
                          <a:latin typeface="楷体" panose="02010609060101010101" pitchFamily="49" charset="-122"/>
                          <a:ea typeface="楷体" panose="02010609060101010101" pitchFamily="49" charset="-122"/>
                        </a:rPr>
                        <a:t>36</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a:p>
                  </a:txBody>
                  <a:tcPr marL="7620" marR="7620" marT="7620" marB="0" anchor="ctr"/>
                </a:tc>
                <a:extLst>
                  <a:ext uri="{0D108BD9-81ED-4DB2-BD59-A6C34878D82A}">
                    <a16:rowId xmlns:a16="http://schemas.microsoft.com/office/drawing/2014/main" val="945808182"/>
                  </a:ext>
                </a:extLst>
              </a:tr>
              <a:tr h="29228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dirty="0">
                          <a:effectLst/>
                        </a:rPr>
                        <a:t>新基地基础信息化系统推广覆盖</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项目建设</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正常</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陈林先</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dirty="0" smtClean="0">
                          <a:solidFill>
                            <a:srgbClr val="000000"/>
                          </a:solidFill>
                          <a:effectLst/>
                          <a:latin typeface="楷体" panose="02010609060101010101" pitchFamily="49" charset="-122"/>
                          <a:ea typeface="楷体" panose="02010609060101010101" pitchFamily="49" charset="-122"/>
                        </a:rPr>
                        <a:t>75</a:t>
                      </a:r>
                      <a:endParaRPr lang="en-US" altLang="zh-CN" sz="1200" b="0" i="0" u="none" strike="noStrike" dirty="0">
                        <a:solidFill>
                          <a:srgbClr val="FF0000"/>
                        </a:solidFill>
                        <a:effectLst/>
                        <a:latin typeface="楷体" panose="02010609060101010101" pitchFamily="49" charset="-122"/>
                        <a:ea typeface="楷体" panose="02010609060101010101" pitchFamily="49" charset="-122"/>
                      </a:endParaRP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dirty="0"/>
                    </a:p>
                  </a:txBody>
                  <a:tcPr marL="7620" marR="7620" marT="7620" marB="0" anchor="ctr"/>
                </a:tc>
                <a:extLst>
                  <a:ext uri="{0D108BD9-81ED-4DB2-BD59-A6C34878D82A}">
                    <a16:rowId xmlns:a16="http://schemas.microsoft.com/office/drawing/2014/main" val="2450980410"/>
                  </a:ext>
                </a:extLst>
              </a:tr>
              <a:tr h="29228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dirty="0">
                          <a:effectLst/>
                        </a:rPr>
                        <a:t>装配式生产管理系统推广及</a:t>
                      </a:r>
                      <a:r>
                        <a:rPr lang="en-US" altLang="zh-CN" sz="1200" u="none" strike="noStrike" dirty="0">
                          <a:effectLst/>
                        </a:rPr>
                        <a:t>ERP</a:t>
                      </a:r>
                      <a:r>
                        <a:rPr lang="zh-CN" altLang="en-US" sz="1200" u="none" strike="noStrike" dirty="0">
                          <a:effectLst/>
                        </a:rPr>
                        <a:t>集成</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项目建设</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正常</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陈林先</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dirty="0">
                          <a:solidFill>
                            <a:srgbClr val="000000"/>
                          </a:solidFill>
                          <a:effectLst/>
                          <a:latin typeface="楷体" panose="02010609060101010101" pitchFamily="49" charset="-122"/>
                          <a:ea typeface="楷体" panose="02010609060101010101" pitchFamily="49" charset="-122"/>
                        </a:rPr>
                        <a:t>50</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dirty="0"/>
                    </a:p>
                  </a:txBody>
                  <a:tcPr marL="7620" marR="7620" marT="7620" marB="0" anchor="ctr"/>
                </a:tc>
                <a:extLst>
                  <a:ext uri="{0D108BD9-81ED-4DB2-BD59-A6C34878D82A}">
                    <a16:rowId xmlns:a16="http://schemas.microsoft.com/office/drawing/2014/main" val="3059439801"/>
                  </a:ext>
                </a:extLst>
              </a:tr>
              <a:tr h="292284">
                <a:tc vMerge="1">
                  <a:txBody>
                    <a:bodyPr/>
                    <a:lstStyle/>
                    <a:p>
                      <a:endParaRPr lang="en-US" altLang="zh-CN" sz="1200" dirty="0" smtClean="0">
                        <a:latin typeface="+mn-lt"/>
                        <a:ea typeface="+mn-ea"/>
                        <a:cs typeface="+mn-ea"/>
                        <a:sym typeface="+mn-lt"/>
                      </a:endParaRPr>
                    </a:p>
                  </a:txBody>
                  <a:tcPr marL="91456" marR="91456" marT="45728" marB="45728" anchor="ctr"/>
                </a:tc>
                <a:tc rowSpan="2">
                  <a:txBody>
                    <a:bodyPr/>
                    <a:lstStyle/>
                    <a:p>
                      <a:pPr algn="ctr"/>
                      <a:r>
                        <a:rPr lang="zh-CN" altLang="en-US" sz="1200" dirty="0" smtClean="0"/>
                        <a:t>数据应用</a:t>
                      </a:r>
                      <a:endParaRPr lang="zh-CN" altLang="en-US" sz="1200" dirty="0"/>
                    </a:p>
                  </a:txBody>
                  <a:tcPr marL="9527" marR="9527" marT="9527" marB="0" anchor="ctr"/>
                </a:tc>
                <a:tc>
                  <a:txBody>
                    <a:bodyPr/>
                    <a:lstStyle/>
                    <a:p>
                      <a:pPr algn="ctr" fontAlgn="ctr"/>
                      <a:r>
                        <a:rPr lang="zh-CN" altLang="en-US" sz="1200" u="none" strike="noStrike" dirty="0">
                          <a:effectLst/>
                        </a:rPr>
                        <a:t>基地报表线上化</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b="0" i="0" u="none" strike="noStrike" dirty="0" smtClean="0">
                          <a:solidFill>
                            <a:schemeClr val="dk1"/>
                          </a:solidFill>
                          <a:effectLst/>
                          <a:latin typeface="+mn-lt"/>
                          <a:ea typeface="+mn-ea"/>
                        </a:rPr>
                        <a:t>项目建设</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b="0" i="0" u="none" strike="noStrike" dirty="0" smtClean="0">
                          <a:solidFill>
                            <a:schemeClr val="dk1"/>
                          </a:solidFill>
                          <a:effectLst/>
                          <a:latin typeface="+mn-lt"/>
                          <a:ea typeface="+mn-ea"/>
                        </a:rPr>
                        <a:t>延迟</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b="0" i="0" u="none" strike="noStrike" dirty="0" smtClean="0">
                          <a:solidFill>
                            <a:schemeClr val="dk1"/>
                          </a:solidFill>
                          <a:effectLst/>
                          <a:latin typeface="+mn-lt"/>
                          <a:ea typeface="+mn-ea"/>
                        </a:rPr>
                        <a:t>吕光源</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135</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dirty="0"/>
                    </a:p>
                  </a:txBody>
                  <a:tcPr marL="7620" marR="7620" marT="7620" marB="0" anchor="ctr"/>
                </a:tc>
                <a:extLst>
                  <a:ext uri="{0D108BD9-81ED-4DB2-BD59-A6C34878D82A}">
                    <a16:rowId xmlns:a16="http://schemas.microsoft.com/office/drawing/2014/main" val="4177341000"/>
                  </a:ext>
                </a:extLst>
              </a:tr>
              <a:tr h="292284">
                <a:tc vMerge="1">
                  <a:txBody>
                    <a:bodyPr/>
                    <a:lstStyle/>
                    <a:p>
                      <a:endParaRPr lang="en-US" altLang="zh-CN" sz="1200" dirty="0" smtClean="0">
                        <a:latin typeface="+mn-lt"/>
                        <a:ea typeface="+mn-ea"/>
                        <a:cs typeface="+mn-ea"/>
                        <a:sym typeface="+mn-lt"/>
                      </a:endParaRPr>
                    </a:p>
                  </a:txBody>
                  <a:tcPr marL="91456" marR="91456" marT="45728" marB="45728" anchor="ctr"/>
                </a:tc>
                <a:tc vMerge="1">
                  <a:txBody>
                    <a:bodyPr/>
                    <a:lstStyle/>
                    <a:p>
                      <a:pPr algn="ctr"/>
                      <a:endParaRPr lang="zh-CN" altLang="en-US" sz="1200" dirty="0"/>
                    </a:p>
                  </a:txBody>
                  <a:tcPr marL="9527" marR="9527" marT="9527" marB="0" anchor="ctr"/>
                </a:tc>
                <a:tc>
                  <a:txBody>
                    <a:bodyPr/>
                    <a:lstStyle/>
                    <a:p>
                      <a:pPr algn="ctr" fontAlgn="ctr"/>
                      <a:r>
                        <a:rPr lang="zh-CN" altLang="en-US" sz="1200" u="none" strike="noStrike" dirty="0">
                          <a:effectLst/>
                        </a:rPr>
                        <a:t>现场数字化管理</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smtClean="0">
                          <a:effectLst/>
                        </a:rPr>
                        <a:t>已上线</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正常</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陈其达</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dirty="0">
                          <a:solidFill>
                            <a:srgbClr val="000000"/>
                          </a:solidFill>
                          <a:effectLst/>
                          <a:latin typeface="楷体" panose="02010609060101010101" pitchFamily="49" charset="-122"/>
                          <a:ea typeface="楷体" panose="02010609060101010101" pitchFamily="49" charset="-122"/>
                        </a:rPr>
                        <a:t>30</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dirty="0"/>
                    </a:p>
                  </a:txBody>
                  <a:tcPr marL="7620" marR="7620" marT="7620" marB="0" anchor="ctr"/>
                </a:tc>
                <a:extLst>
                  <a:ext uri="{0D108BD9-81ED-4DB2-BD59-A6C34878D82A}">
                    <a16:rowId xmlns:a16="http://schemas.microsoft.com/office/drawing/2014/main" val="1788675544"/>
                  </a:ext>
                </a:extLst>
              </a:tr>
            </a:tbl>
          </a:graphicData>
        </a:graphic>
      </p:graphicFrame>
      <p:sp>
        <p:nvSpPr>
          <p:cNvPr id="36" name="内容占位符 2"/>
          <p:cNvSpPr txBox="1">
            <a:spLocks/>
          </p:cNvSpPr>
          <p:nvPr/>
        </p:nvSpPr>
        <p:spPr>
          <a:xfrm>
            <a:off x="318687" y="1034523"/>
            <a:ext cx="11350798" cy="454952"/>
          </a:xfrm>
          <a:prstGeom prst="rect">
            <a:avLst/>
          </a:prstGeom>
        </p:spPr>
        <p:txBody>
          <a:bodyPr vert="horz" lIns="91395" tIns="45695" rIns="91395" bIns="45695" rtlCol="0">
            <a:noAutofit/>
          </a:bodyPr>
          <a:lstStyle>
            <a:lvl1pPr marL="265113" indent="-265113" algn="l" defTabSz="913646" rtl="0" eaLnBrk="1" latinLnBrk="0" hangingPunct="1">
              <a:lnSpc>
                <a:spcPct val="100000"/>
              </a:lnSpc>
              <a:spcBef>
                <a:spcPts val="100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623888" indent="-166688" algn="l" defTabSz="913646" rtl="0" eaLnBrk="1" latinLnBrk="0" hangingPunct="1">
              <a:lnSpc>
                <a:spcPct val="100000"/>
              </a:lnSpc>
              <a:spcBef>
                <a:spcPts val="500"/>
              </a:spcBef>
              <a:buClr>
                <a:srgbClr val="FF9900"/>
              </a:buClr>
              <a:buFont typeface="Wingdings" panose="05000000000000000000" pitchFamily="2" charset="2"/>
              <a:buChar char="Ø"/>
              <a:defRPr lang="zh-CN" altLang="en-US" sz="1800" kern="1200" dirty="0">
                <a:solidFill>
                  <a:schemeClr val="tx1"/>
                </a:solidFill>
                <a:latin typeface="华文楷体" panose="02010600040101010101" pitchFamily="2" charset="-122"/>
                <a:ea typeface="华文楷体" panose="02010600040101010101" pitchFamily="2" charset="-122"/>
                <a:cs typeface="+mn-cs"/>
              </a:defRPr>
            </a:lvl2pPr>
            <a:lvl3pPr marL="982663" indent="-68263" algn="l" defTabSz="913646" rtl="0" eaLnBrk="1" latinLnBrk="0" hangingPunct="1">
              <a:lnSpc>
                <a:spcPct val="100000"/>
              </a:lnSpc>
              <a:spcBef>
                <a:spcPts val="500"/>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598880"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4pPr>
            <a:lvl5pPr marL="2055702"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5pPr>
            <a:lvl6pPr marL="2513372"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6pPr>
            <a:lvl7pPr marL="2970194"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7pPr>
            <a:lvl8pPr marL="3427017"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8pPr>
            <a:lvl9pPr marL="3883841"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9pPr>
          </a:lstStyle>
          <a:p>
            <a:pPr>
              <a:spcBef>
                <a:spcPts val="0"/>
              </a:spcBef>
              <a:defRPr/>
            </a:pPr>
            <a:r>
              <a:rPr lang="zh-CN" altLang="en-US" dirty="0" smtClean="0">
                <a:solidFill>
                  <a:schemeClr val="tx1"/>
                </a:solidFill>
                <a:sym typeface="+mn-lt"/>
              </a:rPr>
              <a:t>已启动建设项目</a:t>
            </a:r>
            <a:r>
              <a:rPr lang="en-US" altLang="zh-CN" dirty="0" smtClean="0">
                <a:solidFill>
                  <a:srgbClr val="FF0000"/>
                </a:solidFill>
                <a:sym typeface="+mn-lt"/>
              </a:rPr>
              <a:t>25</a:t>
            </a:r>
            <a:r>
              <a:rPr lang="zh-CN" altLang="en-US" dirty="0" smtClean="0">
                <a:solidFill>
                  <a:schemeClr val="tx1"/>
                </a:solidFill>
                <a:sym typeface="+mn-lt"/>
              </a:rPr>
              <a:t>项，其中</a:t>
            </a:r>
            <a:r>
              <a:rPr lang="zh-CN" altLang="en-US" dirty="0">
                <a:solidFill>
                  <a:schemeClr val="tx1"/>
                </a:solidFill>
                <a:sym typeface="+mn-lt"/>
              </a:rPr>
              <a:t>涉及</a:t>
            </a:r>
            <a:r>
              <a:rPr lang="zh-CN" altLang="en-US" dirty="0" smtClean="0">
                <a:solidFill>
                  <a:schemeClr val="tx1"/>
                </a:solidFill>
                <a:sym typeface="+mn-lt"/>
              </a:rPr>
              <a:t>商业</a:t>
            </a:r>
            <a:r>
              <a:rPr lang="zh-CN" altLang="en-US" dirty="0">
                <a:solidFill>
                  <a:schemeClr val="tx1"/>
                </a:solidFill>
                <a:sym typeface="+mn-lt"/>
              </a:rPr>
              <a:t>计划</a:t>
            </a:r>
            <a:r>
              <a:rPr lang="zh-CN" altLang="en-US" dirty="0" smtClean="0">
                <a:solidFill>
                  <a:schemeClr val="tx1"/>
                </a:solidFill>
                <a:sym typeface="+mn-lt"/>
              </a:rPr>
              <a:t>内</a:t>
            </a:r>
            <a:r>
              <a:rPr lang="en-US" altLang="zh-CN" dirty="0" smtClean="0">
                <a:solidFill>
                  <a:srgbClr val="FF0000"/>
                </a:solidFill>
                <a:sym typeface="+mn-lt"/>
              </a:rPr>
              <a:t>21</a:t>
            </a:r>
            <a:r>
              <a:rPr lang="zh-CN" altLang="en-US" dirty="0" smtClean="0">
                <a:solidFill>
                  <a:schemeClr val="tx1"/>
                </a:solidFill>
                <a:sym typeface="+mn-lt"/>
              </a:rPr>
              <a:t>项</a:t>
            </a:r>
            <a:r>
              <a:rPr lang="en-US" altLang="zh-CN" dirty="0" smtClean="0">
                <a:solidFill>
                  <a:schemeClr val="tx1"/>
                </a:solidFill>
                <a:sym typeface="+mn-lt"/>
              </a:rPr>
              <a:t>,  </a:t>
            </a:r>
            <a:r>
              <a:rPr lang="zh-CN" altLang="en-US" dirty="0" smtClean="0">
                <a:solidFill>
                  <a:schemeClr val="tx1"/>
                </a:solidFill>
                <a:sym typeface="+mn-lt"/>
              </a:rPr>
              <a:t>国企改革三年行动任务</a:t>
            </a:r>
            <a:r>
              <a:rPr lang="en-US" altLang="zh-CN" dirty="0" smtClean="0">
                <a:solidFill>
                  <a:srgbClr val="FF0000"/>
                </a:solidFill>
                <a:sym typeface="+mn-lt"/>
              </a:rPr>
              <a:t>4</a:t>
            </a:r>
            <a:r>
              <a:rPr lang="zh-CN" altLang="en-US" dirty="0" smtClean="0">
                <a:solidFill>
                  <a:schemeClr val="tx1"/>
                </a:solidFill>
                <a:sym typeface="+mn-lt"/>
              </a:rPr>
              <a:t>项，重点项目</a:t>
            </a:r>
            <a:r>
              <a:rPr lang="en-US" altLang="zh-CN" dirty="0" smtClean="0">
                <a:solidFill>
                  <a:srgbClr val="FF0000"/>
                </a:solidFill>
                <a:sym typeface="+mn-lt"/>
              </a:rPr>
              <a:t>4</a:t>
            </a:r>
            <a:r>
              <a:rPr lang="zh-CN" altLang="en-US" dirty="0" smtClean="0">
                <a:solidFill>
                  <a:schemeClr val="tx1"/>
                </a:solidFill>
                <a:sym typeface="+mn-lt"/>
              </a:rPr>
              <a:t>项</a:t>
            </a:r>
            <a:endParaRPr lang="en-US" altLang="zh-CN" dirty="0">
              <a:solidFill>
                <a:schemeClr val="tx1"/>
              </a:solidFill>
              <a:sym typeface="+mn-lt"/>
            </a:endParaRPr>
          </a:p>
          <a:p>
            <a:pPr marL="0" indent="0">
              <a:spcBef>
                <a:spcPts val="0"/>
              </a:spcBef>
              <a:buNone/>
              <a:defRPr/>
            </a:pPr>
            <a:endParaRPr lang="en-US" altLang="zh-CN" dirty="0">
              <a:solidFill>
                <a:schemeClr val="tx1"/>
              </a:solidFill>
              <a:sym typeface="+mn-lt"/>
            </a:endParaRPr>
          </a:p>
        </p:txBody>
      </p:sp>
      <p:sp>
        <p:nvSpPr>
          <p:cNvPr id="6" name="右箭头 5"/>
          <p:cNvSpPr/>
          <p:nvPr/>
        </p:nvSpPr>
        <p:spPr>
          <a:xfrm>
            <a:off x="8500691" y="2595260"/>
            <a:ext cx="2160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22" name="右箭头 21"/>
          <p:cNvSpPr/>
          <p:nvPr/>
        </p:nvSpPr>
        <p:spPr>
          <a:xfrm>
            <a:off x="8500691" y="2919110"/>
            <a:ext cx="756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23" name="右箭头 22"/>
          <p:cNvSpPr/>
          <p:nvPr/>
        </p:nvSpPr>
        <p:spPr>
          <a:xfrm>
            <a:off x="8500691" y="3240711"/>
            <a:ext cx="504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24" name="右箭头 23"/>
          <p:cNvSpPr/>
          <p:nvPr/>
        </p:nvSpPr>
        <p:spPr>
          <a:xfrm>
            <a:off x="8500691" y="3502912"/>
            <a:ext cx="378000" cy="97801"/>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25" name="右箭头 24"/>
          <p:cNvSpPr/>
          <p:nvPr/>
        </p:nvSpPr>
        <p:spPr>
          <a:xfrm>
            <a:off x="8500691" y="3806163"/>
            <a:ext cx="756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26" name="右箭头 25"/>
          <p:cNvSpPr/>
          <p:nvPr/>
        </p:nvSpPr>
        <p:spPr>
          <a:xfrm>
            <a:off x="8500691" y="4081914"/>
            <a:ext cx="378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27" name="右箭头 26"/>
          <p:cNvSpPr/>
          <p:nvPr/>
        </p:nvSpPr>
        <p:spPr>
          <a:xfrm>
            <a:off x="8500691" y="4357665"/>
            <a:ext cx="504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28" name="右箭头 27"/>
          <p:cNvSpPr/>
          <p:nvPr/>
        </p:nvSpPr>
        <p:spPr>
          <a:xfrm>
            <a:off x="8500691" y="4667965"/>
            <a:ext cx="252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37" name="椭圆 36"/>
          <p:cNvSpPr/>
          <p:nvPr/>
        </p:nvSpPr>
        <p:spPr>
          <a:xfrm>
            <a:off x="11298694" y="2895382"/>
            <a:ext cx="166255" cy="16625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98693" y="4916508"/>
            <a:ext cx="166255" cy="16625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64433" y="6612925"/>
            <a:ext cx="166255" cy="16625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0089" y="6511387"/>
            <a:ext cx="8386729" cy="369332"/>
          </a:xfrm>
          <a:prstGeom prst="rect">
            <a:avLst/>
          </a:prstGeom>
          <a:noFill/>
        </p:spPr>
        <p:txBody>
          <a:bodyPr wrap="square" rtlCol="0">
            <a:spAutoFit/>
          </a:bodyPr>
          <a:lstStyle/>
          <a:p>
            <a:pPr lvl="0" defTabSz="913646" fontAlgn="ctr"/>
            <a:r>
              <a:rPr lang="zh-CN" altLang="en-US" sz="1300" dirty="0" smtClean="0">
                <a:solidFill>
                  <a:srgbClr val="000000"/>
                </a:solidFill>
              </a:rPr>
              <a:t>   国企</a:t>
            </a:r>
            <a:r>
              <a:rPr lang="zh-CN" altLang="en-US" sz="1300" dirty="0">
                <a:solidFill>
                  <a:srgbClr val="000000"/>
                </a:solidFill>
              </a:rPr>
              <a:t>改革三年行动</a:t>
            </a:r>
            <a:r>
              <a:rPr lang="zh-CN" altLang="en-US" sz="1300" dirty="0" smtClean="0">
                <a:solidFill>
                  <a:srgbClr val="000000"/>
                </a:solidFill>
              </a:rPr>
              <a:t>任务</a:t>
            </a:r>
            <a:r>
              <a:rPr lang="en-US" altLang="zh-CN" sz="1300" b="1" dirty="0" smtClean="0">
                <a:solidFill>
                  <a:srgbClr val="000000"/>
                </a:solidFill>
                <a:latin typeface="华文楷体" panose="02010600040101010101" pitchFamily="2" charset="-122"/>
                <a:ea typeface="华文楷体" panose="02010600040101010101" pitchFamily="2" charset="-122"/>
              </a:rPr>
              <a:t>	                </a:t>
            </a:r>
            <a:r>
              <a:rPr lang="zh-CN" altLang="en-US" sz="1300" dirty="0">
                <a:solidFill>
                  <a:srgbClr val="000000"/>
                </a:solidFill>
              </a:rPr>
              <a:t> </a:t>
            </a:r>
            <a:r>
              <a:rPr lang="zh-CN" altLang="en-US" sz="1300" dirty="0" smtClean="0">
                <a:solidFill>
                  <a:srgbClr val="000000"/>
                </a:solidFill>
              </a:rPr>
              <a:t>重点项目</a:t>
            </a:r>
            <a:r>
              <a:rPr lang="en-US" altLang="zh-CN" dirty="0" smtClean="0"/>
              <a:t>	</a:t>
            </a:r>
            <a:endParaRPr lang="zh-CN" altLang="en-US" dirty="0"/>
          </a:p>
        </p:txBody>
      </p:sp>
      <p:sp>
        <p:nvSpPr>
          <p:cNvPr id="44" name="椭圆 43"/>
          <p:cNvSpPr/>
          <p:nvPr/>
        </p:nvSpPr>
        <p:spPr>
          <a:xfrm>
            <a:off x="2950451" y="6612924"/>
            <a:ext cx="166255" cy="16625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1298694" y="3762426"/>
            <a:ext cx="166255" cy="16625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1298694" y="3479573"/>
            <a:ext cx="166255" cy="16625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1298694" y="4046868"/>
            <a:ext cx="166255" cy="16625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8" name="内容占位符 3"/>
          <p:cNvGraphicFramePr>
            <a:graphicFrameLocks/>
          </p:cNvGraphicFramePr>
          <p:nvPr>
            <p:extLst>
              <p:ext uri="{D42A27DB-BD31-4B8C-83A1-F6EECF244321}">
                <p14:modId xmlns:p14="http://schemas.microsoft.com/office/powerpoint/2010/main" val="1946451210"/>
              </p:ext>
            </p:extLst>
          </p:nvPr>
        </p:nvGraphicFramePr>
        <p:xfrm>
          <a:off x="-3" y="-1"/>
          <a:ext cx="12192003" cy="26379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78280883"/>
                    </a:ext>
                  </a:extLst>
                </a:gridCol>
                <a:gridCol w="1547562">
                  <a:extLst>
                    <a:ext uri="{9D8B030D-6E8A-4147-A177-3AD203B41FA5}">
                      <a16:colId xmlns:a16="http://schemas.microsoft.com/office/drawing/2014/main" val="3909982801"/>
                    </a:ext>
                  </a:extLst>
                </a:gridCol>
                <a:gridCol w="1302026">
                  <a:extLst>
                    <a:ext uri="{9D8B030D-6E8A-4147-A177-3AD203B41FA5}">
                      <a16:colId xmlns:a16="http://schemas.microsoft.com/office/drawing/2014/main" val="347916799"/>
                    </a:ext>
                  </a:extLst>
                </a:gridCol>
                <a:gridCol w="824948">
                  <a:extLst>
                    <a:ext uri="{9D8B030D-6E8A-4147-A177-3AD203B41FA5}">
                      <a16:colId xmlns:a16="http://schemas.microsoft.com/office/drawing/2014/main" val="3776238161"/>
                    </a:ext>
                  </a:extLst>
                </a:gridCol>
                <a:gridCol w="1744132">
                  <a:extLst>
                    <a:ext uri="{9D8B030D-6E8A-4147-A177-3AD203B41FA5}">
                      <a16:colId xmlns:a16="http://schemas.microsoft.com/office/drawing/2014/main" val="4067383585"/>
                    </a:ext>
                  </a:extLst>
                </a:gridCol>
                <a:gridCol w="1354667">
                  <a:extLst>
                    <a:ext uri="{9D8B030D-6E8A-4147-A177-3AD203B41FA5}">
                      <a16:colId xmlns:a16="http://schemas.microsoft.com/office/drawing/2014/main" val="3460875559"/>
                    </a:ext>
                  </a:extLst>
                </a:gridCol>
                <a:gridCol w="1354667">
                  <a:extLst>
                    <a:ext uri="{9D8B030D-6E8A-4147-A177-3AD203B41FA5}">
                      <a16:colId xmlns:a16="http://schemas.microsoft.com/office/drawing/2014/main" val="3453932771"/>
                    </a:ext>
                  </a:extLst>
                </a:gridCol>
                <a:gridCol w="1354667">
                  <a:extLst>
                    <a:ext uri="{9D8B030D-6E8A-4147-A177-3AD203B41FA5}">
                      <a16:colId xmlns:a16="http://schemas.microsoft.com/office/drawing/2014/main" val="198927357"/>
                    </a:ext>
                  </a:extLst>
                </a:gridCol>
                <a:gridCol w="1354667">
                  <a:extLst>
                    <a:ext uri="{9D8B030D-6E8A-4147-A177-3AD203B41FA5}">
                      <a16:colId xmlns:a16="http://schemas.microsoft.com/office/drawing/2014/main" val="658219652"/>
                    </a:ext>
                  </a:extLst>
                </a:gridCol>
              </a:tblGrid>
              <a:tr h="263796">
                <a:tc>
                  <a:txBody>
                    <a:bodyPr/>
                    <a:lstStyle/>
                    <a:p>
                      <a:pPr algn="ctr"/>
                      <a:r>
                        <a:rPr lang="zh-CN" altLang="en-US" sz="1200" dirty="0" smtClean="0">
                          <a:latin typeface="微软雅黑" panose="020B0503020204020204" pitchFamily="34" charset="-122"/>
                          <a:ea typeface="微软雅黑" panose="020B0503020204020204" pitchFamily="34" charset="-122"/>
                        </a:rPr>
                        <a:t>整体情况介绍</a:t>
                      </a:r>
                      <a:endParaRPr lang="zh-CN" altLang="en-US" sz="1200" dirty="0">
                        <a:latin typeface="微软雅黑" panose="020B0503020204020204" pitchFamily="34" charset="-122"/>
                        <a:ea typeface="微软雅黑" panose="020B0503020204020204" pitchFamily="3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一季度整体情况介绍</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建设</a:t>
                      </a:r>
                      <a:r>
                        <a:rPr lang="en-US" altLang="zh-CN" sz="1200" b="0" dirty="0" smtClean="0">
                          <a:solidFill>
                            <a:schemeClr val="tx1">
                              <a:lumMod val="85000"/>
                              <a:lumOff val="15000"/>
                            </a:schemeClr>
                          </a:solidFill>
                          <a:latin typeface="微软雅黑" panose="020B0503020204020204" pitchFamily="34" charset="-122"/>
                          <a:ea typeface="微软雅黑" panose="020B0503020204020204" pitchFamily="34" charset="-122"/>
                        </a:rPr>
                        <a:t>&amp;</a:t>
                      </a: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运维概括</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项目清单</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l"/>
                      <a:r>
                        <a:rPr lang="en-US" altLang="zh-CN"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资源投入</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538824"/>
                  </a:ext>
                </a:extLst>
              </a:tr>
            </a:tbl>
          </a:graphicData>
        </a:graphic>
      </p:graphicFrame>
      <p:sp>
        <p:nvSpPr>
          <p:cNvPr id="35" name="右箭头 34"/>
          <p:cNvSpPr/>
          <p:nvPr/>
        </p:nvSpPr>
        <p:spPr>
          <a:xfrm>
            <a:off x="8500691" y="4975408"/>
            <a:ext cx="252000" cy="117575"/>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39" name="右箭头 38"/>
          <p:cNvSpPr/>
          <p:nvPr/>
        </p:nvSpPr>
        <p:spPr>
          <a:xfrm>
            <a:off x="8500691" y="5242410"/>
            <a:ext cx="1980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40" name="右箭头 39"/>
          <p:cNvSpPr/>
          <p:nvPr/>
        </p:nvSpPr>
        <p:spPr>
          <a:xfrm>
            <a:off x="8490752" y="5518366"/>
            <a:ext cx="756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49" name="右箭头 48"/>
          <p:cNvSpPr/>
          <p:nvPr/>
        </p:nvSpPr>
        <p:spPr>
          <a:xfrm>
            <a:off x="8500691" y="5848972"/>
            <a:ext cx="16632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50" name="右箭头 49"/>
          <p:cNvSpPr/>
          <p:nvPr/>
        </p:nvSpPr>
        <p:spPr>
          <a:xfrm>
            <a:off x="8500691" y="6120887"/>
            <a:ext cx="2573710" cy="121332"/>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51" name="椭圆 50"/>
          <p:cNvSpPr/>
          <p:nvPr/>
        </p:nvSpPr>
        <p:spPr>
          <a:xfrm>
            <a:off x="11298693" y="5812311"/>
            <a:ext cx="166255" cy="16625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11298693" y="5218682"/>
            <a:ext cx="166255" cy="16625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478872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222" name="think-cell 幻灯片" r:id="rId5" imgW="592" imgH="591" progId="TCLayout.ActiveDocument.1">
                  <p:embed/>
                </p:oleObj>
              </mc:Choice>
              <mc:Fallback>
                <p:oleObj name="think-cell 幻灯片" r:id="rId5" imgW="592" imgH="591" progId="TCLayout.ActiveDocument.1">
                  <p:embed/>
                  <p:pic>
                    <p:nvPicPr>
                      <p:cNvPr id="4" name="对象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p:txBody>
          <a:bodyPr>
            <a:normAutofit/>
          </a:bodyPr>
          <a:lstStyle/>
          <a:p>
            <a:r>
              <a:rPr lang="zh-CN" altLang="en-US" sz="2670" dirty="0">
                <a:latin typeface="+mj-ea"/>
              </a:rPr>
              <a:t>已启动建设项目清单</a:t>
            </a:r>
            <a:r>
              <a:rPr lang="zh-CN" altLang="en-US" sz="2670" dirty="0" smtClean="0">
                <a:latin typeface="+mj-ea"/>
              </a:rPr>
              <a:t>（</a:t>
            </a:r>
            <a:r>
              <a:rPr lang="en-US" altLang="zh-CN" sz="2670" dirty="0" smtClean="0">
                <a:latin typeface="+mj-ea"/>
              </a:rPr>
              <a:t>2/2</a:t>
            </a:r>
            <a:r>
              <a:rPr lang="zh-CN" altLang="en-US" sz="2670" dirty="0" smtClean="0">
                <a:latin typeface="+mj-ea"/>
              </a:rPr>
              <a:t>）</a:t>
            </a:r>
            <a:endParaRPr lang="zh-CN" altLang="en-US" sz="2670" dirty="0">
              <a:latin typeface="+mj-ea"/>
              <a:ea typeface="+mj-ea"/>
            </a:endParaRPr>
          </a:p>
        </p:txBody>
      </p:sp>
      <p:graphicFrame>
        <p:nvGraphicFramePr>
          <p:cNvPr id="8" name="表格 7"/>
          <p:cNvGraphicFramePr>
            <a:graphicFrameLocks noGrp="1"/>
          </p:cNvGraphicFramePr>
          <p:nvPr>
            <p:extLst>
              <p:ext uri="{D42A27DB-BD31-4B8C-83A1-F6EECF244321}">
                <p14:modId xmlns:p14="http://schemas.microsoft.com/office/powerpoint/2010/main" val="2409574164"/>
              </p:ext>
            </p:extLst>
          </p:nvPr>
        </p:nvGraphicFramePr>
        <p:xfrm>
          <a:off x="446964" y="1525330"/>
          <a:ext cx="11035748" cy="4850492"/>
        </p:xfrm>
        <a:graphic>
          <a:graphicData uri="http://schemas.openxmlformats.org/drawingml/2006/table">
            <a:tbl>
              <a:tblPr firstRow="1" bandRow="1">
                <a:tableStyleId>{5C22544A-7EE6-4342-B048-85BDC9FD1C3A}</a:tableStyleId>
              </a:tblPr>
              <a:tblGrid>
                <a:gridCol w="314325">
                  <a:extLst>
                    <a:ext uri="{9D8B030D-6E8A-4147-A177-3AD203B41FA5}">
                      <a16:colId xmlns:a16="http://schemas.microsoft.com/office/drawing/2014/main" val="2037722906"/>
                    </a:ext>
                  </a:extLst>
                </a:gridCol>
                <a:gridCol w="1133475">
                  <a:extLst>
                    <a:ext uri="{9D8B030D-6E8A-4147-A177-3AD203B41FA5}">
                      <a16:colId xmlns:a16="http://schemas.microsoft.com/office/drawing/2014/main" val="3742818876"/>
                    </a:ext>
                  </a:extLst>
                </a:gridCol>
                <a:gridCol w="2972800">
                  <a:extLst>
                    <a:ext uri="{9D8B030D-6E8A-4147-A177-3AD203B41FA5}">
                      <a16:colId xmlns:a16="http://schemas.microsoft.com/office/drawing/2014/main" val="1746237147"/>
                    </a:ext>
                  </a:extLst>
                </a:gridCol>
                <a:gridCol w="895927">
                  <a:extLst>
                    <a:ext uri="{9D8B030D-6E8A-4147-A177-3AD203B41FA5}">
                      <a16:colId xmlns:a16="http://schemas.microsoft.com/office/drawing/2014/main" val="866229060"/>
                    </a:ext>
                  </a:extLst>
                </a:gridCol>
                <a:gridCol w="618836">
                  <a:extLst>
                    <a:ext uri="{9D8B030D-6E8A-4147-A177-3AD203B41FA5}">
                      <a16:colId xmlns:a16="http://schemas.microsoft.com/office/drawing/2014/main" val="2299621552"/>
                    </a:ext>
                  </a:extLst>
                </a:gridCol>
                <a:gridCol w="997528">
                  <a:extLst>
                    <a:ext uri="{9D8B030D-6E8A-4147-A177-3AD203B41FA5}">
                      <a16:colId xmlns:a16="http://schemas.microsoft.com/office/drawing/2014/main" val="2547295705"/>
                    </a:ext>
                  </a:extLst>
                </a:gridCol>
                <a:gridCol w="895092">
                  <a:extLst>
                    <a:ext uri="{9D8B030D-6E8A-4147-A177-3AD203B41FA5}">
                      <a16:colId xmlns:a16="http://schemas.microsoft.com/office/drawing/2014/main" val="3783047020"/>
                    </a:ext>
                  </a:extLst>
                </a:gridCol>
                <a:gridCol w="641553">
                  <a:extLst>
                    <a:ext uri="{9D8B030D-6E8A-4147-A177-3AD203B41FA5}">
                      <a16:colId xmlns:a16="http://schemas.microsoft.com/office/drawing/2014/main" val="2118356561"/>
                    </a:ext>
                  </a:extLst>
                </a:gridCol>
                <a:gridCol w="641553">
                  <a:extLst>
                    <a:ext uri="{9D8B030D-6E8A-4147-A177-3AD203B41FA5}">
                      <a16:colId xmlns:a16="http://schemas.microsoft.com/office/drawing/2014/main" val="1454373717"/>
                    </a:ext>
                  </a:extLst>
                </a:gridCol>
                <a:gridCol w="641553">
                  <a:extLst>
                    <a:ext uri="{9D8B030D-6E8A-4147-A177-3AD203B41FA5}">
                      <a16:colId xmlns:a16="http://schemas.microsoft.com/office/drawing/2014/main" val="698184668"/>
                    </a:ext>
                  </a:extLst>
                </a:gridCol>
                <a:gridCol w="641553">
                  <a:extLst>
                    <a:ext uri="{9D8B030D-6E8A-4147-A177-3AD203B41FA5}">
                      <a16:colId xmlns:a16="http://schemas.microsoft.com/office/drawing/2014/main" val="1143563347"/>
                    </a:ext>
                  </a:extLst>
                </a:gridCol>
                <a:gridCol w="641553">
                  <a:extLst>
                    <a:ext uri="{9D8B030D-6E8A-4147-A177-3AD203B41FA5}">
                      <a16:colId xmlns:a16="http://schemas.microsoft.com/office/drawing/2014/main" val="308320782"/>
                    </a:ext>
                  </a:extLst>
                </a:gridCol>
              </a:tblGrid>
              <a:tr h="519142">
                <a:tc rowSpan="2">
                  <a:txBody>
                    <a:bodyPr/>
                    <a:lstStyle/>
                    <a:p>
                      <a:pPr algn="ctr"/>
                      <a:r>
                        <a:rPr lang="zh-CN" altLang="en-US" sz="1400" dirty="0" smtClean="0">
                          <a:sym typeface="+mn-lt"/>
                        </a:rPr>
                        <a:t>领域</a:t>
                      </a:r>
                      <a:endParaRPr lang="zh-CN" altLang="en-US" sz="1400" dirty="0">
                        <a:latin typeface="+mn-ea"/>
                        <a:ea typeface="+mn-ea"/>
                        <a:cs typeface="+mn-ea"/>
                        <a:sym typeface="+mn-lt"/>
                      </a:endParaRPr>
                    </a:p>
                  </a:txBody>
                  <a:tcPr anchor="ctr"/>
                </a:tc>
                <a:tc rowSpan="2">
                  <a:txBody>
                    <a:bodyPr/>
                    <a:lstStyle/>
                    <a:p>
                      <a:pPr algn="ctr"/>
                      <a:r>
                        <a:rPr lang="zh-CN" altLang="en-US" sz="1400" dirty="0" smtClean="0">
                          <a:latin typeface="+mn-lt"/>
                          <a:ea typeface="+mn-ea"/>
                          <a:cs typeface="+mn-cs"/>
                          <a:sym typeface="+mn-lt"/>
                        </a:rPr>
                        <a:t>业务组</a:t>
                      </a:r>
                      <a:endParaRPr lang="zh-CN" altLang="en-US" sz="1400" dirty="0">
                        <a:latin typeface="+mn-ea"/>
                        <a:ea typeface="+mn-ea"/>
                        <a:cs typeface="+mn-ea"/>
                        <a:sym typeface="+mn-lt"/>
                      </a:endParaRPr>
                    </a:p>
                  </a:txBody>
                  <a:tcPr anchor="ctr"/>
                </a:tc>
                <a:tc rowSpan="2">
                  <a:txBody>
                    <a:bodyPr/>
                    <a:lstStyle/>
                    <a:p>
                      <a:pPr algn="ctr"/>
                      <a:r>
                        <a:rPr lang="zh-CN" altLang="en-US" sz="1400" dirty="0" smtClean="0">
                          <a:sym typeface="+mn-lt"/>
                        </a:rPr>
                        <a:t>项目名称</a:t>
                      </a:r>
                      <a:endParaRPr lang="zh-CN" altLang="en-US" sz="1400" dirty="0">
                        <a:latin typeface="+mn-ea"/>
                        <a:ea typeface="+mn-ea"/>
                        <a:cs typeface="+mn-ea"/>
                        <a:sym typeface="+mn-lt"/>
                      </a:endParaRPr>
                    </a:p>
                  </a:txBody>
                  <a:tcPr anchor="ctr"/>
                </a:tc>
                <a:tc rowSpan="2">
                  <a:txBody>
                    <a:bodyPr/>
                    <a:lstStyle/>
                    <a:p>
                      <a:pPr marL="0" algn="ctr" defTabSz="913646" rtl="0" eaLnBrk="1" latinLnBrk="0" hangingPunct="1"/>
                      <a:r>
                        <a:rPr lang="zh-CN" altLang="en-US" sz="1400" kern="1200" dirty="0" smtClean="0">
                          <a:sym typeface="+mn-lt"/>
                        </a:rPr>
                        <a:t>目前阶段</a:t>
                      </a:r>
                      <a:endParaRPr lang="zh-CN" altLang="en-US" sz="1400" b="1" kern="1200" dirty="0">
                        <a:solidFill>
                          <a:schemeClr val="lt1"/>
                        </a:solidFill>
                        <a:latin typeface="+mn-ea"/>
                        <a:ea typeface="+mn-ea"/>
                        <a:cs typeface="+mn-ea"/>
                        <a:sym typeface="+mn-lt"/>
                      </a:endParaRPr>
                    </a:p>
                  </a:txBody>
                  <a:tcPr anchor="ctr"/>
                </a:tc>
                <a:tc rowSpan="2">
                  <a:txBody>
                    <a:bodyPr/>
                    <a:lstStyle/>
                    <a:p>
                      <a:pPr marL="0" algn="ctr" defTabSz="913646" rtl="0" eaLnBrk="1" latinLnBrk="0" hangingPunct="1"/>
                      <a:r>
                        <a:rPr lang="zh-CN" altLang="en-US" sz="1400" kern="1200" dirty="0" smtClean="0">
                          <a:sym typeface="+mn-lt"/>
                        </a:rPr>
                        <a:t>项目状态</a:t>
                      </a:r>
                      <a:endParaRPr lang="zh-CN" altLang="en-US" sz="1400" b="1" kern="1200" dirty="0">
                        <a:solidFill>
                          <a:schemeClr val="lt1"/>
                        </a:solidFill>
                        <a:latin typeface="+mn-ea"/>
                        <a:ea typeface="+mn-ea"/>
                        <a:cs typeface="+mn-ea"/>
                        <a:sym typeface="+mn-lt"/>
                      </a:endParaRPr>
                    </a:p>
                  </a:txBody>
                  <a:tcPr anchor="ctr"/>
                </a:tc>
                <a:tc rowSpan="2">
                  <a:txBody>
                    <a:bodyPr/>
                    <a:lstStyle/>
                    <a:p>
                      <a:pPr marL="0" algn="ctr" defTabSz="913646" rtl="0" eaLnBrk="1" latinLnBrk="0" hangingPunct="1"/>
                      <a:r>
                        <a:rPr lang="zh-CN" altLang="en-US" sz="1400" kern="1200" dirty="0" smtClean="0">
                          <a:sym typeface="+mn-lt"/>
                        </a:rPr>
                        <a:t>项目经理</a:t>
                      </a:r>
                      <a:endParaRPr lang="zh-CN" altLang="en-US" sz="1400" b="1" kern="1200" dirty="0">
                        <a:solidFill>
                          <a:schemeClr val="lt1"/>
                        </a:solidFill>
                        <a:latin typeface="+mn-ea"/>
                        <a:ea typeface="+mn-ea"/>
                        <a:cs typeface="+mn-ea"/>
                        <a:sym typeface="+mn-lt"/>
                      </a:endParaRPr>
                    </a:p>
                  </a:txBody>
                  <a:tcPr anchor="ctr"/>
                </a:tc>
                <a:tc rowSpan="2">
                  <a:txBody>
                    <a:bodyPr/>
                    <a:lstStyle/>
                    <a:p>
                      <a:pPr marL="0" algn="ctr" defTabSz="913646" rtl="0" eaLnBrk="1" latinLnBrk="0" hangingPunct="1"/>
                      <a:r>
                        <a:rPr lang="zh-CN" altLang="en-US" sz="1400" b="1" kern="1200" dirty="0" smtClean="0">
                          <a:solidFill>
                            <a:schemeClr val="lt1"/>
                          </a:solidFill>
                          <a:latin typeface="+mn-ea"/>
                          <a:ea typeface="+mn-ea"/>
                          <a:cs typeface="+mn-ea"/>
                          <a:sym typeface="+mn-lt"/>
                        </a:rPr>
                        <a:t>资源投入（人天）</a:t>
                      </a:r>
                      <a:endParaRPr lang="zh-CN" altLang="en-US" sz="1400" b="1" kern="1200" dirty="0">
                        <a:solidFill>
                          <a:schemeClr val="lt1"/>
                        </a:solidFill>
                        <a:latin typeface="+mn-ea"/>
                        <a:ea typeface="+mn-ea"/>
                        <a:cs typeface="+mn-ea"/>
                        <a:sym typeface="+mn-lt"/>
                      </a:endParaRPr>
                    </a:p>
                  </a:txBody>
                  <a:tcPr anchor="ctr"/>
                </a:tc>
                <a:tc gridSpan="4">
                  <a:txBody>
                    <a:bodyPr/>
                    <a:lstStyle/>
                    <a:p>
                      <a:pPr marL="0" algn="ctr" defTabSz="913646" rtl="0" eaLnBrk="1" latinLnBrk="0" hangingPunct="1"/>
                      <a:r>
                        <a:rPr lang="zh-CN" altLang="en-US" sz="1400" kern="1200" dirty="0" smtClean="0">
                          <a:sym typeface="+mn-lt"/>
                        </a:rPr>
                        <a:t>完成比例</a:t>
                      </a:r>
                      <a:endParaRPr lang="zh-CN" altLang="en-US" sz="1400" b="1" kern="1200" dirty="0">
                        <a:solidFill>
                          <a:schemeClr val="lt1"/>
                        </a:solidFill>
                        <a:latin typeface="+mn-ea"/>
                        <a:ea typeface="+mn-ea"/>
                        <a:cs typeface="+mn-ea"/>
                        <a:sym typeface="+mn-lt"/>
                      </a:endParaRPr>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algn="ctr" defTabSz="913646" rtl="0" eaLnBrk="1" latinLnBrk="0" hangingPunct="1"/>
                      <a:r>
                        <a:rPr lang="zh-CN" altLang="en-US" sz="1400" kern="1200" dirty="0" smtClean="0">
                          <a:sym typeface="+mn-lt"/>
                        </a:rPr>
                        <a:t>备注</a:t>
                      </a:r>
                      <a:endParaRPr lang="zh-CN" altLang="en-US" sz="1400" b="1" kern="1200" dirty="0">
                        <a:solidFill>
                          <a:schemeClr val="lt1"/>
                        </a:solidFill>
                        <a:latin typeface="+mn-ea"/>
                        <a:ea typeface="+mn-ea"/>
                        <a:cs typeface="+mn-ea"/>
                        <a:sym typeface="+mn-lt"/>
                      </a:endParaRPr>
                    </a:p>
                  </a:txBody>
                  <a:tcPr anchor="ctr"/>
                </a:tc>
                <a:extLst>
                  <a:ext uri="{0D108BD9-81ED-4DB2-BD59-A6C34878D82A}">
                    <a16:rowId xmlns:a16="http://schemas.microsoft.com/office/drawing/2014/main" val="1592846346"/>
                  </a:ext>
                </a:extLst>
              </a:tr>
              <a:tr h="59049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algn="ctr" defTabSz="685457" rtl="0" eaLnBrk="1" latinLnBrk="0" hangingPunct="1"/>
                      <a:r>
                        <a:rPr lang="en-US" altLang="zh-CN" sz="1000" kern="1200" dirty="0" smtClean="0">
                          <a:sym typeface="+mn-lt"/>
                        </a:rPr>
                        <a:t>25%</a:t>
                      </a:r>
                      <a:endParaRPr lang="zh-CN" altLang="en-US" sz="1000" b="1" kern="1200" dirty="0">
                        <a:solidFill>
                          <a:schemeClr val="lt1"/>
                        </a:solidFill>
                        <a:latin typeface="+mn-ea"/>
                        <a:ea typeface="+mn-ea"/>
                        <a:cs typeface="+mn-ea"/>
                        <a:sym typeface="+mn-lt"/>
                      </a:endParaRPr>
                    </a:p>
                  </a:txBody>
                  <a:tcPr marL="36000" marR="36000" anchor="ctr"/>
                </a:tc>
                <a:tc>
                  <a:txBody>
                    <a:bodyPr/>
                    <a:lstStyle/>
                    <a:p>
                      <a:pPr marL="0" algn="ctr" defTabSz="685457" rtl="0" eaLnBrk="1" latinLnBrk="0" hangingPunct="1"/>
                      <a:r>
                        <a:rPr lang="en-US" altLang="zh-CN" sz="1000" kern="1200" dirty="0" smtClean="0">
                          <a:sym typeface="+mn-lt"/>
                        </a:rPr>
                        <a:t>50%</a:t>
                      </a:r>
                      <a:endParaRPr lang="zh-CN" altLang="en-US" sz="1000" b="1" kern="1200" dirty="0">
                        <a:solidFill>
                          <a:schemeClr val="lt1"/>
                        </a:solidFill>
                        <a:latin typeface="+mn-ea"/>
                        <a:ea typeface="+mn-ea"/>
                        <a:cs typeface="+mn-ea"/>
                        <a:sym typeface="+mn-lt"/>
                      </a:endParaRPr>
                    </a:p>
                  </a:txBody>
                  <a:tcPr marL="36000" marR="36000" anchor="ctr"/>
                </a:tc>
                <a:tc>
                  <a:txBody>
                    <a:bodyPr/>
                    <a:lstStyle/>
                    <a:p>
                      <a:pPr marL="0" algn="ctr" defTabSz="685457" rtl="0" eaLnBrk="1" latinLnBrk="0" hangingPunct="1"/>
                      <a:r>
                        <a:rPr lang="en-US" altLang="zh-CN" sz="1000" kern="1200" dirty="0" smtClean="0">
                          <a:sym typeface="+mn-lt"/>
                        </a:rPr>
                        <a:t>75%</a:t>
                      </a:r>
                      <a:endParaRPr lang="zh-CN" altLang="en-US" sz="1000" b="1" kern="1200" dirty="0">
                        <a:solidFill>
                          <a:schemeClr val="lt1"/>
                        </a:solidFill>
                        <a:latin typeface="+mn-ea"/>
                        <a:ea typeface="+mn-ea"/>
                        <a:cs typeface="+mn-ea"/>
                        <a:sym typeface="+mn-lt"/>
                      </a:endParaRPr>
                    </a:p>
                  </a:txBody>
                  <a:tcPr marL="36000" marR="36000" anchor="ctr"/>
                </a:tc>
                <a:tc>
                  <a:txBody>
                    <a:bodyPr/>
                    <a:lstStyle/>
                    <a:p>
                      <a:pPr marL="0" algn="ctr" defTabSz="685457" rtl="0" eaLnBrk="1" latinLnBrk="0" hangingPunct="1"/>
                      <a:r>
                        <a:rPr lang="en-US" altLang="zh-CN" sz="1000" kern="1200" dirty="0" smtClean="0">
                          <a:sym typeface="+mn-lt"/>
                        </a:rPr>
                        <a:t>100%</a:t>
                      </a:r>
                      <a:endParaRPr lang="zh-CN" altLang="en-US" sz="1000" b="1" kern="1200" dirty="0">
                        <a:solidFill>
                          <a:schemeClr val="lt1"/>
                        </a:solidFill>
                        <a:latin typeface="+mn-ea"/>
                        <a:ea typeface="+mn-ea"/>
                        <a:cs typeface="+mn-ea"/>
                        <a:sym typeface="+mn-lt"/>
                      </a:endParaRPr>
                    </a:p>
                  </a:txBody>
                  <a:tcPr marL="36000" marR="36000" anchor="ctr"/>
                </a:tc>
                <a:tc vMerge="1">
                  <a:txBody>
                    <a:bodyPr/>
                    <a:lstStyle/>
                    <a:p>
                      <a:endParaRPr lang="zh-CN" altLang="en-US" dirty="0"/>
                    </a:p>
                  </a:txBody>
                  <a:tcPr>
                    <a:solidFill>
                      <a:schemeClr val="accent2"/>
                    </a:solidFill>
                  </a:tcPr>
                </a:tc>
                <a:extLst>
                  <a:ext uri="{0D108BD9-81ED-4DB2-BD59-A6C34878D82A}">
                    <a16:rowId xmlns:a16="http://schemas.microsoft.com/office/drawing/2014/main" val="2371970637"/>
                  </a:ext>
                </a:extLst>
              </a:tr>
              <a:tr h="324464">
                <a:tc rowSpan="11">
                  <a:txBody>
                    <a:bodyPr/>
                    <a:lstStyle/>
                    <a:p>
                      <a:r>
                        <a:rPr lang="zh-CN" altLang="en-US" sz="1200" dirty="0" smtClean="0">
                          <a:sym typeface="+mn-lt"/>
                        </a:rPr>
                        <a:t>经营治理领域</a:t>
                      </a:r>
                      <a:endParaRPr lang="en-US" altLang="zh-CN" sz="1200" dirty="0" smtClean="0">
                        <a:latin typeface="+mn-lt"/>
                        <a:ea typeface="+mn-ea"/>
                        <a:cs typeface="+mn-ea"/>
                        <a:sym typeface="+mn-lt"/>
                      </a:endParaRPr>
                    </a:p>
                  </a:txBody>
                  <a:tcPr marL="91456" marR="91456" marT="45728" marB="45728" anchor="ctr"/>
                </a:tc>
                <a:tc rowSpan="11">
                  <a:txBody>
                    <a:bodyPr/>
                    <a:lstStyle/>
                    <a:p>
                      <a:pPr algn="ctr"/>
                      <a:r>
                        <a:rPr lang="zh-CN" altLang="en-US" sz="1200" dirty="0" smtClean="0"/>
                        <a:t>公司治理</a:t>
                      </a:r>
                      <a:endParaRPr lang="zh-CN" altLang="en-US" sz="1200" dirty="0"/>
                    </a:p>
                  </a:txBody>
                  <a:tcPr marL="9527" marR="9527" marT="9527" marB="0" anchor="ctr"/>
                </a:tc>
                <a:tc>
                  <a:txBody>
                    <a:bodyPr/>
                    <a:lstStyle/>
                    <a:p>
                      <a:pPr algn="ctr" fontAlgn="ctr"/>
                      <a:r>
                        <a:rPr lang="zh-CN" altLang="en-US" sz="1200" u="none" strike="noStrike" dirty="0">
                          <a:effectLst/>
                        </a:rPr>
                        <a:t>报账系统组织架构调整项目</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smtClean="0">
                          <a:effectLst/>
                        </a:rPr>
                        <a:t>已上线</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正常</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朱苏明</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20</a:t>
                      </a:r>
                    </a:p>
                  </a:txBody>
                  <a:tcPr marL="7620" marR="7620" marT="7620" marB="0" anchor="ctr"/>
                </a:tc>
                <a:tc gridSpan="4">
                  <a:txBody>
                    <a:bodyPr/>
                    <a:lstStyle/>
                    <a:p>
                      <a:endParaRPr lang="zh-CN" altLang="en-US" sz="1200" dirty="0"/>
                    </a:p>
                  </a:txBody>
                  <a:tcPr marL="5091" marR="5091" marT="50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27261548"/>
                  </a:ext>
                </a:extLst>
              </a:tr>
              <a:tr h="32446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dirty="0">
                          <a:effectLst/>
                        </a:rPr>
                        <a:t>智能税务管理平台项目</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商务招采</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正常</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朱苏明</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dirty="0" smtClean="0">
                          <a:solidFill>
                            <a:srgbClr val="000000"/>
                          </a:solidFill>
                          <a:effectLst/>
                          <a:latin typeface="楷体" panose="02010609060101010101" pitchFamily="49" charset="-122"/>
                          <a:ea typeface="楷体" panose="02010609060101010101" pitchFamily="49" charset="-122"/>
                        </a:rPr>
                        <a:t>25</a:t>
                      </a:r>
                      <a:endParaRPr lang="en-US" altLang="zh-CN"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gridSpan="4">
                  <a:txBody>
                    <a:bodyPr/>
                    <a:lstStyle/>
                    <a:p>
                      <a:endParaRPr lang="zh-CN" altLang="en-US" sz="1200" dirty="0"/>
                    </a:p>
                  </a:txBody>
                  <a:tcPr marL="5091" marR="5091" marT="50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32667906"/>
                  </a:ext>
                </a:extLst>
              </a:tr>
              <a:tr h="324464">
                <a:tc vMerge="1">
                  <a:txBody>
                    <a:bodyPr/>
                    <a:lstStyle/>
                    <a:p>
                      <a:endParaRPr lang="zh-CN" altLang="en-US"/>
                    </a:p>
                  </a:txBody>
                  <a:tcPr/>
                </a:tc>
                <a:tc vMerge="1">
                  <a:txBody>
                    <a:bodyPr/>
                    <a:lstStyle/>
                    <a:p>
                      <a:endParaRPr lang="zh-CN" altLang="en-US" sz="1200" dirty="0"/>
                    </a:p>
                  </a:txBody>
                  <a:tcPr marL="9527" marR="9527" marT="9527" marB="0" anchor="ctr">
                    <a:solidFill>
                      <a:schemeClr val="accent2">
                        <a:lumMod val="20000"/>
                        <a:lumOff val="80000"/>
                      </a:schemeClr>
                    </a:solidFill>
                  </a:tcPr>
                </a:tc>
                <a:tc>
                  <a:txBody>
                    <a:bodyPr/>
                    <a:lstStyle/>
                    <a:p>
                      <a:pPr algn="ctr" fontAlgn="ctr"/>
                      <a:r>
                        <a:rPr lang="zh-CN" altLang="en-US" sz="1200" u="none" strike="noStrike" dirty="0">
                          <a:effectLst/>
                        </a:rPr>
                        <a:t>管理合并组织架构调整、应用升级及上云项目</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项目建设</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正常</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朱苏明</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dirty="0" smtClean="0">
                          <a:solidFill>
                            <a:srgbClr val="000000"/>
                          </a:solidFill>
                          <a:effectLst/>
                          <a:latin typeface="楷体" panose="02010609060101010101" pitchFamily="49" charset="-122"/>
                          <a:ea typeface="楷体" panose="02010609060101010101" pitchFamily="49" charset="-122"/>
                        </a:rPr>
                        <a:t>15</a:t>
                      </a:r>
                      <a:endParaRPr lang="en-US" altLang="zh-CN"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gridSpan="4">
                  <a:txBody>
                    <a:bodyPr/>
                    <a:lstStyle/>
                    <a:p>
                      <a:endParaRPr lang="zh-CN" altLang="en-US" sz="1200" dirty="0"/>
                    </a:p>
                  </a:txBody>
                  <a:tcPr marL="5091" marR="5091" marT="50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174484626"/>
                  </a:ext>
                </a:extLst>
              </a:tr>
              <a:tr h="324464">
                <a:tc vMerge="1">
                  <a:txBody>
                    <a:bodyPr/>
                    <a:lstStyle/>
                    <a:p>
                      <a:endParaRPr lang="zh-CN" altLang="en-US"/>
                    </a:p>
                  </a:txBody>
                  <a:tcPr/>
                </a:tc>
                <a:tc vMerge="1">
                  <a:txBody>
                    <a:bodyPr/>
                    <a:lstStyle/>
                    <a:p>
                      <a:pPr algn="ctr"/>
                      <a:endParaRPr lang="zh-CN" altLang="en-US" sz="1200" dirty="0"/>
                    </a:p>
                  </a:txBody>
                  <a:tcPr marL="9527" marR="9527" marT="9527" marB="0" anchor="ctr"/>
                </a:tc>
                <a:tc>
                  <a:txBody>
                    <a:bodyPr/>
                    <a:lstStyle/>
                    <a:p>
                      <a:pPr algn="ctr" fontAlgn="ctr"/>
                      <a:r>
                        <a:rPr lang="zh-CN" altLang="en-US" sz="1200" u="none" strike="noStrike" dirty="0">
                          <a:effectLst/>
                        </a:rPr>
                        <a:t>报账系统上云及数据库升级项目</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项目建设</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正常</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朱苏明</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dirty="0">
                          <a:solidFill>
                            <a:srgbClr val="000000"/>
                          </a:solidFill>
                          <a:effectLst/>
                          <a:latin typeface="楷体" panose="02010609060101010101" pitchFamily="49" charset="-122"/>
                          <a:ea typeface="楷体" panose="02010609060101010101" pitchFamily="49" charset="-122"/>
                        </a:rPr>
                        <a:t>10</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035624981"/>
                  </a:ext>
                </a:extLst>
              </a:tr>
              <a:tr h="32446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dirty="0">
                          <a:effectLst/>
                        </a:rPr>
                        <a:t>报账系统收款平台项目</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项目建设</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正常</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符芳恺</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dirty="0" smtClean="0">
                          <a:solidFill>
                            <a:srgbClr val="000000"/>
                          </a:solidFill>
                          <a:effectLst/>
                          <a:latin typeface="楷体" panose="02010609060101010101" pitchFamily="49" charset="-122"/>
                          <a:ea typeface="楷体" panose="02010609060101010101" pitchFamily="49" charset="-122"/>
                        </a:rPr>
                        <a:t>30</a:t>
                      </a:r>
                      <a:endParaRPr lang="en-US" altLang="zh-CN"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453904540"/>
                  </a:ext>
                </a:extLst>
              </a:tr>
              <a:tr h="32446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dirty="0">
                          <a:effectLst/>
                        </a:rPr>
                        <a:t>润科创创新平台</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smtClean="0">
                          <a:effectLst/>
                        </a:rPr>
                        <a:t>已上线</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正常</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陈其达</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20</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971440019"/>
                  </a:ext>
                </a:extLst>
              </a:tr>
              <a:tr h="32446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dirty="0">
                          <a:effectLst/>
                        </a:rPr>
                        <a:t>非现场审计系统推广项目</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项目建设</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正常</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b="0" i="0" u="none" strike="noStrike" dirty="0" smtClean="0">
                          <a:solidFill>
                            <a:schemeClr val="dk1"/>
                          </a:solidFill>
                          <a:effectLst/>
                          <a:latin typeface="+mn-lt"/>
                          <a:ea typeface="+mn-ea"/>
                        </a:rPr>
                        <a:t>曾强艳</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45</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625029355"/>
                  </a:ext>
                </a:extLst>
              </a:tr>
              <a:tr h="32446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a:effectLst/>
                        </a:rPr>
                        <a:t>智慧审计平台二期项目</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项目建设</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marL="0" marR="0" lvl="0" indent="0" algn="ctr" defTabSz="913646" rtl="0" eaLnBrk="1" fontAlgn="ctr"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Arial"/>
                          <a:ea typeface="华文楷体"/>
                          <a:cs typeface="+mn-cs"/>
                        </a:rPr>
                        <a:t>正常</a:t>
                      </a:r>
                      <a:endParaRPr kumimoji="0" lang="zh-CN" altLang="en-US" sz="12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txBody>
                  <a:tcPr marL="7620" marR="7620" marT="7620" marB="0" anchor="ctr"/>
                </a:tc>
                <a:tc>
                  <a:txBody>
                    <a:bodyPr/>
                    <a:lstStyle/>
                    <a:p>
                      <a:pPr algn="ctr" fontAlgn="ctr"/>
                      <a:r>
                        <a:rPr lang="zh-CN" altLang="en-US" sz="1200" b="0" i="0" u="none" strike="noStrike" dirty="0" smtClean="0">
                          <a:solidFill>
                            <a:schemeClr val="dk1"/>
                          </a:solidFill>
                          <a:effectLst/>
                          <a:latin typeface="+mn-lt"/>
                          <a:ea typeface="+mn-ea"/>
                        </a:rPr>
                        <a:t>曾强艳</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65</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089398971"/>
                  </a:ext>
                </a:extLst>
              </a:tr>
              <a:tr h="32446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a:effectLst/>
                        </a:rPr>
                        <a:t>档案管理系统优化项目</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项目建设</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marL="0" marR="0" lvl="0" indent="0" algn="ctr" defTabSz="913646" rtl="0" eaLnBrk="1" fontAlgn="ctr"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Arial"/>
                          <a:ea typeface="华文楷体"/>
                          <a:cs typeface="+mn-cs"/>
                        </a:rPr>
                        <a:t>正常</a:t>
                      </a:r>
                      <a:endParaRPr kumimoji="0" lang="zh-CN" altLang="en-US" sz="12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txBody>
                  <a:tcPr marL="7620" marR="7620" marT="7620" marB="0" anchor="ctr"/>
                </a:tc>
                <a:tc>
                  <a:txBody>
                    <a:bodyPr/>
                    <a:lstStyle/>
                    <a:p>
                      <a:pPr algn="ctr" fontAlgn="ctr"/>
                      <a:r>
                        <a:rPr lang="zh-CN" altLang="en-US" sz="1200" u="none" strike="noStrike" dirty="0">
                          <a:effectLst/>
                        </a:rPr>
                        <a:t>董乐航</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10</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516266720"/>
                  </a:ext>
                </a:extLst>
              </a:tr>
              <a:tr h="447299">
                <a:tc vMerge="1">
                  <a:txBody>
                    <a:bodyPr/>
                    <a:lstStyle/>
                    <a:p>
                      <a:endParaRPr lang="en-US" altLang="zh-CN" sz="1000" dirty="0" smtClean="0">
                        <a:latin typeface="+mn-lt"/>
                        <a:ea typeface="+mn-ea"/>
                        <a:cs typeface="+mn-ea"/>
                        <a:sym typeface="+mn-lt"/>
                      </a:endParaRPr>
                    </a:p>
                  </a:txBody>
                  <a:tcPr marL="91456" marR="91456" marT="45728" marB="45728" anchor="ctr">
                    <a:solidFill>
                      <a:schemeClr val="accent2">
                        <a:lumMod val="20000"/>
                        <a:lumOff val="80000"/>
                      </a:schemeClr>
                    </a:solidFill>
                  </a:tcPr>
                </a:tc>
                <a:tc vMerge="1">
                  <a:txBody>
                    <a:bodyPr/>
                    <a:lstStyle/>
                    <a:p>
                      <a:pPr algn="ctr"/>
                      <a:endParaRPr lang="zh-CN" altLang="en-US" sz="1200" dirty="0"/>
                    </a:p>
                  </a:txBody>
                  <a:tcPr marL="9527" marR="9527" marT="9527" marB="0" anchor="ctr"/>
                </a:tc>
                <a:tc>
                  <a:txBody>
                    <a:bodyPr/>
                    <a:lstStyle/>
                    <a:p>
                      <a:pPr algn="ctr" fontAlgn="ctr"/>
                      <a:r>
                        <a:rPr lang="zh-CN" altLang="en-US" sz="1200" u="none" strike="noStrike">
                          <a:effectLst/>
                        </a:rPr>
                        <a:t>人力资源系统优化</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项目建设</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正常</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吴丽</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a:solidFill>
                            <a:srgbClr val="000000"/>
                          </a:solidFill>
                          <a:effectLst/>
                          <a:latin typeface="楷体" panose="02010609060101010101" pitchFamily="49" charset="-122"/>
                          <a:ea typeface="楷体" panose="02010609060101010101" pitchFamily="49" charset="-122"/>
                        </a:rPr>
                        <a:t>30</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945808182"/>
                  </a:ext>
                </a:extLst>
              </a:tr>
              <a:tr h="32446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dirty="0">
                          <a:effectLst/>
                        </a:rPr>
                        <a:t>考勤管理系统优化升级</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项目建设</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a:effectLst/>
                        </a:rPr>
                        <a:t>正常</a:t>
                      </a:r>
                      <a:endParaRPr lang="zh-CN" altLang="en-US" sz="1200" b="0" i="0" u="none" strike="noStrike">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200" u="none" strike="noStrike" dirty="0">
                          <a:effectLst/>
                        </a:rPr>
                        <a:t>耿凡舒</a:t>
                      </a:r>
                      <a:endParaRPr lang="zh-CN" altLang="en-US"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en-US" altLang="zh-CN" sz="1200" b="0" i="0" u="none" strike="noStrike" dirty="0">
                          <a:solidFill>
                            <a:srgbClr val="000000"/>
                          </a:solidFill>
                          <a:effectLst/>
                          <a:latin typeface="楷体" panose="02010609060101010101" pitchFamily="49" charset="-122"/>
                          <a:ea typeface="楷体" panose="02010609060101010101" pitchFamily="49" charset="-122"/>
                        </a:rPr>
                        <a:t>25</a:t>
                      </a:r>
                    </a:p>
                  </a:txBody>
                  <a:tcPr marL="7620" marR="7620" marT="7620" marB="0" anchor="ctr"/>
                </a:tc>
                <a:tc gridSpan="4">
                  <a:txBody>
                    <a:bodyPr/>
                    <a:lstStyle/>
                    <a:p>
                      <a:endParaRPr lang="zh-CN" altLang="en-US" sz="1200" dirty="0"/>
                    </a:p>
                  </a:txBody>
                  <a:tcPr marL="3385" marR="3385" marT="33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endParaRPr lang="en-US" altLang="zh-CN" sz="1200" b="0"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extLst>
                  <a:ext uri="{0D108BD9-81ED-4DB2-BD59-A6C34878D82A}">
                    <a16:rowId xmlns:a16="http://schemas.microsoft.com/office/drawing/2014/main" val="926361011"/>
                  </a:ext>
                </a:extLst>
              </a:tr>
            </a:tbl>
          </a:graphicData>
        </a:graphic>
      </p:graphicFrame>
      <p:sp>
        <p:nvSpPr>
          <p:cNvPr id="36" name="内容占位符 2"/>
          <p:cNvSpPr txBox="1">
            <a:spLocks/>
          </p:cNvSpPr>
          <p:nvPr/>
        </p:nvSpPr>
        <p:spPr>
          <a:xfrm>
            <a:off x="318687" y="1034523"/>
            <a:ext cx="11350798" cy="454952"/>
          </a:xfrm>
          <a:prstGeom prst="rect">
            <a:avLst/>
          </a:prstGeom>
        </p:spPr>
        <p:txBody>
          <a:bodyPr vert="horz" lIns="91395" tIns="45695" rIns="91395" bIns="45695" rtlCol="0">
            <a:noAutofit/>
          </a:bodyPr>
          <a:lstStyle>
            <a:lvl1pPr marL="265113" indent="-265113" algn="l" defTabSz="913646" rtl="0" eaLnBrk="1" latinLnBrk="0" hangingPunct="1">
              <a:lnSpc>
                <a:spcPct val="100000"/>
              </a:lnSpc>
              <a:spcBef>
                <a:spcPts val="1000"/>
              </a:spcBef>
              <a:buClr>
                <a:srgbClr val="FF9900"/>
              </a:buClr>
              <a:buFont typeface="Wingdings" panose="05000000000000000000" pitchFamily="2" charset="2"/>
              <a:buChar char="n"/>
              <a:defRPr lang="zh-CN" altLang="en-US" sz="1800" b="1" kern="1200" dirty="0">
                <a:solidFill>
                  <a:srgbClr val="0000CC"/>
                </a:solidFill>
                <a:latin typeface="华文楷体" panose="02010600040101010101" pitchFamily="2" charset="-122"/>
                <a:ea typeface="华文楷体" panose="02010600040101010101" pitchFamily="2" charset="-122"/>
                <a:cs typeface="+mn-cs"/>
              </a:defRPr>
            </a:lvl1pPr>
            <a:lvl2pPr marL="623888" indent="-166688" algn="l" defTabSz="913646" rtl="0" eaLnBrk="1" latinLnBrk="0" hangingPunct="1">
              <a:lnSpc>
                <a:spcPct val="100000"/>
              </a:lnSpc>
              <a:spcBef>
                <a:spcPts val="500"/>
              </a:spcBef>
              <a:buClr>
                <a:srgbClr val="FF9900"/>
              </a:buClr>
              <a:buFont typeface="Wingdings" panose="05000000000000000000" pitchFamily="2" charset="2"/>
              <a:buChar char="Ø"/>
              <a:defRPr lang="zh-CN" altLang="en-US" sz="1800" kern="1200" dirty="0">
                <a:solidFill>
                  <a:schemeClr val="tx1"/>
                </a:solidFill>
                <a:latin typeface="华文楷体" panose="02010600040101010101" pitchFamily="2" charset="-122"/>
                <a:ea typeface="华文楷体" panose="02010600040101010101" pitchFamily="2" charset="-122"/>
                <a:cs typeface="+mn-cs"/>
              </a:defRPr>
            </a:lvl2pPr>
            <a:lvl3pPr marL="982663" indent="-68263" algn="l" defTabSz="913646" rtl="0" eaLnBrk="1" latinLnBrk="0" hangingPunct="1">
              <a:lnSpc>
                <a:spcPct val="100000"/>
              </a:lnSpc>
              <a:spcBef>
                <a:spcPts val="500"/>
              </a:spcBef>
              <a:buClr>
                <a:srgbClr val="FF9900"/>
              </a:buClr>
              <a:buFont typeface="Arial" panose="020B0604020202020204" pitchFamily="34" charset="0"/>
              <a:buChar char="•"/>
              <a:defRPr lang="zh-CN" altLang="en-US" sz="1400" kern="1200" dirty="0">
                <a:solidFill>
                  <a:schemeClr val="tx1"/>
                </a:solidFill>
                <a:latin typeface="华文楷体" panose="02010600040101010101" pitchFamily="2" charset="-122"/>
                <a:ea typeface="华文楷体" panose="02010600040101010101" pitchFamily="2" charset="-122"/>
                <a:cs typeface="+mn-cs"/>
              </a:defRPr>
            </a:lvl3pPr>
            <a:lvl4pPr marL="1598880"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4pPr>
            <a:lvl5pPr marL="2055702"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5pPr>
            <a:lvl6pPr marL="2513372"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6pPr>
            <a:lvl7pPr marL="2970194"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7pPr>
            <a:lvl8pPr marL="3427017"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8pPr>
            <a:lvl9pPr marL="3883841" indent="-228411" algn="l" defTabSz="913646"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9pPr>
          </a:lstStyle>
          <a:p>
            <a:pPr>
              <a:spcBef>
                <a:spcPts val="0"/>
              </a:spcBef>
              <a:defRPr/>
            </a:pPr>
            <a:r>
              <a:rPr lang="zh-CN" altLang="en-US" dirty="0">
                <a:solidFill>
                  <a:schemeClr val="tx1"/>
                </a:solidFill>
                <a:sym typeface="+mn-lt"/>
              </a:rPr>
              <a:t>已启动建设项目</a:t>
            </a:r>
            <a:r>
              <a:rPr lang="en-US" altLang="zh-CN" dirty="0" smtClean="0">
                <a:solidFill>
                  <a:srgbClr val="FF0000"/>
                </a:solidFill>
                <a:sym typeface="+mn-lt"/>
              </a:rPr>
              <a:t>25</a:t>
            </a:r>
            <a:r>
              <a:rPr lang="zh-CN" altLang="en-US" dirty="0" smtClean="0">
                <a:solidFill>
                  <a:schemeClr val="tx1"/>
                </a:solidFill>
                <a:sym typeface="+mn-lt"/>
              </a:rPr>
              <a:t>项</a:t>
            </a:r>
            <a:r>
              <a:rPr lang="zh-CN" altLang="en-US" dirty="0">
                <a:solidFill>
                  <a:schemeClr val="tx1"/>
                </a:solidFill>
                <a:sym typeface="+mn-lt"/>
              </a:rPr>
              <a:t>，其中设计商业计划内</a:t>
            </a:r>
            <a:r>
              <a:rPr lang="en-US" altLang="zh-CN" dirty="0">
                <a:solidFill>
                  <a:srgbClr val="FF0000"/>
                </a:solidFill>
                <a:sym typeface="+mn-lt"/>
              </a:rPr>
              <a:t>21</a:t>
            </a:r>
            <a:r>
              <a:rPr lang="zh-CN" altLang="en-US" dirty="0">
                <a:solidFill>
                  <a:schemeClr val="tx1"/>
                </a:solidFill>
                <a:sym typeface="+mn-lt"/>
              </a:rPr>
              <a:t>项</a:t>
            </a:r>
            <a:r>
              <a:rPr lang="en-US" altLang="zh-CN" dirty="0" smtClean="0">
                <a:solidFill>
                  <a:schemeClr val="tx1"/>
                </a:solidFill>
                <a:sym typeface="+mn-lt"/>
              </a:rPr>
              <a:t>,  </a:t>
            </a:r>
            <a:r>
              <a:rPr lang="zh-CN" altLang="en-US" dirty="0" smtClean="0">
                <a:solidFill>
                  <a:schemeClr val="tx1"/>
                </a:solidFill>
                <a:sym typeface="+mn-lt"/>
              </a:rPr>
              <a:t>国企改革三年行动任务</a:t>
            </a:r>
            <a:r>
              <a:rPr lang="en-US" altLang="zh-CN" dirty="0" smtClean="0">
                <a:solidFill>
                  <a:srgbClr val="FF0000"/>
                </a:solidFill>
                <a:sym typeface="+mn-lt"/>
              </a:rPr>
              <a:t>4</a:t>
            </a:r>
            <a:r>
              <a:rPr lang="zh-CN" altLang="en-US" dirty="0" smtClean="0">
                <a:solidFill>
                  <a:schemeClr val="tx1"/>
                </a:solidFill>
                <a:sym typeface="+mn-lt"/>
              </a:rPr>
              <a:t>项</a:t>
            </a:r>
            <a:r>
              <a:rPr lang="zh-CN" altLang="en-US" dirty="0">
                <a:solidFill>
                  <a:schemeClr val="tx1"/>
                </a:solidFill>
                <a:sym typeface="+mn-lt"/>
              </a:rPr>
              <a:t>，重点</a:t>
            </a:r>
            <a:r>
              <a:rPr lang="zh-CN" altLang="en-US" dirty="0" smtClean="0">
                <a:solidFill>
                  <a:schemeClr val="tx1"/>
                </a:solidFill>
                <a:sym typeface="+mn-lt"/>
              </a:rPr>
              <a:t>项目</a:t>
            </a:r>
            <a:r>
              <a:rPr lang="en-US" altLang="zh-CN" dirty="0" smtClean="0">
                <a:solidFill>
                  <a:srgbClr val="FF0000"/>
                </a:solidFill>
                <a:sym typeface="+mn-lt"/>
              </a:rPr>
              <a:t>4</a:t>
            </a:r>
            <a:r>
              <a:rPr lang="zh-CN" altLang="en-US" dirty="0" smtClean="0">
                <a:solidFill>
                  <a:schemeClr val="tx1"/>
                </a:solidFill>
                <a:sym typeface="+mn-lt"/>
              </a:rPr>
              <a:t>项</a:t>
            </a:r>
            <a:endParaRPr lang="en-US" altLang="zh-CN" dirty="0">
              <a:solidFill>
                <a:schemeClr val="tx1"/>
              </a:solidFill>
              <a:sym typeface="+mn-lt"/>
            </a:endParaRPr>
          </a:p>
          <a:p>
            <a:pPr marL="0" indent="0">
              <a:spcBef>
                <a:spcPts val="0"/>
              </a:spcBef>
              <a:buNone/>
              <a:defRPr/>
            </a:pPr>
            <a:endParaRPr lang="en-US" altLang="zh-CN" dirty="0">
              <a:solidFill>
                <a:schemeClr val="tx1"/>
              </a:solidFill>
              <a:sym typeface="+mn-lt"/>
            </a:endParaRPr>
          </a:p>
        </p:txBody>
      </p:sp>
      <p:grpSp>
        <p:nvGrpSpPr>
          <p:cNvPr id="27" name="组合 26"/>
          <p:cNvGrpSpPr/>
          <p:nvPr/>
        </p:nvGrpSpPr>
        <p:grpSpPr>
          <a:xfrm>
            <a:off x="530089" y="6511387"/>
            <a:ext cx="8386729" cy="369332"/>
            <a:chOff x="530089" y="6511387"/>
            <a:chExt cx="8386729" cy="369332"/>
          </a:xfrm>
        </p:grpSpPr>
        <p:sp>
          <p:nvSpPr>
            <p:cNvPr id="28" name="文本框 27"/>
            <p:cNvSpPr txBox="1"/>
            <p:nvPr/>
          </p:nvSpPr>
          <p:spPr>
            <a:xfrm>
              <a:off x="530089" y="6511387"/>
              <a:ext cx="8386729" cy="369332"/>
            </a:xfrm>
            <a:prstGeom prst="rect">
              <a:avLst/>
            </a:prstGeom>
            <a:noFill/>
          </p:spPr>
          <p:txBody>
            <a:bodyPr wrap="square" rtlCol="0">
              <a:spAutoFit/>
            </a:bodyPr>
            <a:lstStyle/>
            <a:p>
              <a:pPr lvl="0" defTabSz="913646" fontAlgn="ctr"/>
              <a:r>
                <a:rPr lang="zh-CN" altLang="en-US" sz="1300" dirty="0" smtClean="0">
                  <a:solidFill>
                    <a:srgbClr val="000000"/>
                  </a:solidFill>
                </a:rPr>
                <a:t>   国企</a:t>
              </a:r>
              <a:r>
                <a:rPr lang="zh-CN" altLang="en-US" sz="1300" dirty="0">
                  <a:solidFill>
                    <a:srgbClr val="000000"/>
                  </a:solidFill>
                </a:rPr>
                <a:t>改革三年行动</a:t>
              </a:r>
              <a:r>
                <a:rPr lang="zh-CN" altLang="en-US" sz="1300" dirty="0" smtClean="0">
                  <a:solidFill>
                    <a:srgbClr val="000000"/>
                  </a:solidFill>
                </a:rPr>
                <a:t>任务</a:t>
              </a:r>
              <a:r>
                <a:rPr lang="en-US" altLang="zh-CN" sz="1300" b="1" dirty="0" smtClean="0">
                  <a:solidFill>
                    <a:srgbClr val="000000"/>
                  </a:solidFill>
                  <a:latin typeface="华文楷体" panose="02010600040101010101" pitchFamily="2" charset="-122"/>
                  <a:ea typeface="华文楷体" panose="02010600040101010101" pitchFamily="2" charset="-122"/>
                </a:rPr>
                <a:t>	                </a:t>
              </a:r>
              <a:r>
                <a:rPr lang="zh-CN" altLang="en-US" sz="1300" dirty="0">
                  <a:solidFill>
                    <a:srgbClr val="000000"/>
                  </a:solidFill>
                </a:rPr>
                <a:t> </a:t>
              </a:r>
              <a:r>
                <a:rPr lang="zh-CN" altLang="en-US" sz="1300" dirty="0" smtClean="0">
                  <a:solidFill>
                    <a:srgbClr val="000000"/>
                  </a:solidFill>
                </a:rPr>
                <a:t>重点项目</a:t>
              </a:r>
              <a:r>
                <a:rPr lang="en-US" altLang="zh-CN" dirty="0" smtClean="0"/>
                <a:t>	</a:t>
              </a:r>
              <a:endParaRPr lang="zh-CN" altLang="en-US" dirty="0"/>
            </a:p>
          </p:txBody>
        </p:sp>
        <p:sp>
          <p:nvSpPr>
            <p:cNvPr id="29" name="椭圆 28"/>
            <p:cNvSpPr/>
            <p:nvPr/>
          </p:nvSpPr>
          <p:spPr>
            <a:xfrm>
              <a:off x="2950451" y="6612924"/>
              <a:ext cx="166255" cy="16625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椭圆 31"/>
          <p:cNvSpPr/>
          <p:nvPr/>
        </p:nvSpPr>
        <p:spPr>
          <a:xfrm>
            <a:off x="464433" y="6612925"/>
            <a:ext cx="166255" cy="16625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0" name="内容占位符 3"/>
          <p:cNvGraphicFramePr>
            <a:graphicFrameLocks/>
          </p:cNvGraphicFramePr>
          <p:nvPr>
            <p:extLst>
              <p:ext uri="{D42A27DB-BD31-4B8C-83A1-F6EECF244321}">
                <p14:modId xmlns:p14="http://schemas.microsoft.com/office/powerpoint/2010/main" val="22336261"/>
              </p:ext>
            </p:extLst>
          </p:nvPr>
        </p:nvGraphicFramePr>
        <p:xfrm>
          <a:off x="-3" y="-1"/>
          <a:ext cx="12192003" cy="26379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78280883"/>
                    </a:ext>
                  </a:extLst>
                </a:gridCol>
                <a:gridCol w="1547562">
                  <a:extLst>
                    <a:ext uri="{9D8B030D-6E8A-4147-A177-3AD203B41FA5}">
                      <a16:colId xmlns:a16="http://schemas.microsoft.com/office/drawing/2014/main" val="3909982801"/>
                    </a:ext>
                  </a:extLst>
                </a:gridCol>
                <a:gridCol w="1302026">
                  <a:extLst>
                    <a:ext uri="{9D8B030D-6E8A-4147-A177-3AD203B41FA5}">
                      <a16:colId xmlns:a16="http://schemas.microsoft.com/office/drawing/2014/main" val="347916799"/>
                    </a:ext>
                  </a:extLst>
                </a:gridCol>
                <a:gridCol w="824948">
                  <a:extLst>
                    <a:ext uri="{9D8B030D-6E8A-4147-A177-3AD203B41FA5}">
                      <a16:colId xmlns:a16="http://schemas.microsoft.com/office/drawing/2014/main" val="3776238161"/>
                    </a:ext>
                  </a:extLst>
                </a:gridCol>
                <a:gridCol w="1744132">
                  <a:extLst>
                    <a:ext uri="{9D8B030D-6E8A-4147-A177-3AD203B41FA5}">
                      <a16:colId xmlns:a16="http://schemas.microsoft.com/office/drawing/2014/main" val="4067383585"/>
                    </a:ext>
                  </a:extLst>
                </a:gridCol>
                <a:gridCol w="1354667">
                  <a:extLst>
                    <a:ext uri="{9D8B030D-6E8A-4147-A177-3AD203B41FA5}">
                      <a16:colId xmlns:a16="http://schemas.microsoft.com/office/drawing/2014/main" val="3460875559"/>
                    </a:ext>
                  </a:extLst>
                </a:gridCol>
                <a:gridCol w="1354667">
                  <a:extLst>
                    <a:ext uri="{9D8B030D-6E8A-4147-A177-3AD203B41FA5}">
                      <a16:colId xmlns:a16="http://schemas.microsoft.com/office/drawing/2014/main" val="3453932771"/>
                    </a:ext>
                  </a:extLst>
                </a:gridCol>
                <a:gridCol w="1354667">
                  <a:extLst>
                    <a:ext uri="{9D8B030D-6E8A-4147-A177-3AD203B41FA5}">
                      <a16:colId xmlns:a16="http://schemas.microsoft.com/office/drawing/2014/main" val="198927357"/>
                    </a:ext>
                  </a:extLst>
                </a:gridCol>
                <a:gridCol w="1354667">
                  <a:extLst>
                    <a:ext uri="{9D8B030D-6E8A-4147-A177-3AD203B41FA5}">
                      <a16:colId xmlns:a16="http://schemas.microsoft.com/office/drawing/2014/main" val="658219652"/>
                    </a:ext>
                  </a:extLst>
                </a:gridCol>
              </a:tblGrid>
              <a:tr h="263796">
                <a:tc>
                  <a:txBody>
                    <a:bodyPr/>
                    <a:lstStyle/>
                    <a:p>
                      <a:pPr algn="ctr"/>
                      <a:r>
                        <a:rPr lang="zh-CN" altLang="en-US" sz="1200" dirty="0" smtClean="0">
                          <a:latin typeface="微软雅黑" panose="020B0503020204020204" pitchFamily="34" charset="-122"/>
                          <a:ea typeface="微软雅黑" panose="020B0503020204020204" pitchFamily="34" charset="-122"/>
                        </a:rPr>
                        <a:t>整体情况介绍</a:t>
                      </a:r>
                      <a:endParaRPr lang="zh-CN" altLang="en-US" sz="1200" dirty="0">
                        <a:latin typeface="微软雅黑" panose="020B0503020204020204" pitchFamily="34" charset="-122"/>
                        <a:ea typeface="微软雅黑" panose="020B0503020204020204" pitchFamily="3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一季度整体情况介绍</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建设</a:t>
                      </a:r>
                      <a:r>
                        <a:rPr lang="en-US" altLang="zh-CN" sz="1200" b="0" dirty="0" smtClean="0">
                          <a:solidFill>
                            <a:schemeClr val="tx1">
                              <a:lumMod val="85000"/>
                              <a:lumOff val="15000"/>
                            </a:schemeClr>
                          </a:solidFill>
                          <a:latin typeface="微软雅黑" panose="020B0503020204020204" pitchFamily="34" charset="-122"/>
                          <a:ea typeface="微软雅黑" panose="020B0503020204020204" pitchFamily="34" charset="-122"/>
                        </a:rPr>
                        <a:t>&amp;</a:t>
                      </a: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运维概括</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项目清单</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l"/>
                      <a:r>
                        <a:rPr lang="en-US" altLang="zh-CN"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资源投入</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538824"/>
                  </a:ext>
                </a:extLst>
              </a:tr>
            </a:tbl>
          </a:graphicData>
        </a:graphic>
      </p:graphicFrame>
      <p:sp>
        <p:nvSpPr>
          <p:cNvPr id="31" name="椭圆 30"/>
          <p:cNvSpPr/>
          <p:nvPr/>
        </p:nvSpPr>
        <p:spPr>
          <a:xfrm>
            <a:off x="11049313" y="3002198"/>
            <a:ext cx="166255" cy="16625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8262169" y="2736226"/>
            <a:ext cx="2520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34" name="右箭头 33"/>
          <p:cNvSpPr/>
          <p:nvPr/>
        </p:nvSpPr>
        <p:spPr>
          <a:xfrm>
            <a:off x="8271408" y="3044399"/>
            <a:ext cx="666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35" name="右箭头 34"/>
          <p:cNvSpPr/>
          <p:nvPr/>
        </p:nvSpPr>
        <p:spPr>
          <a:xfrm>
            <a:off x="8271408" y="3368457"/>
            <a:ext cx="1152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37" name="右箭头 36"/>
          <p:cNvSpPr/>
          <p:nvPr/>
        </p:nvSpPr>
        <p:spPr>
          <a:xfrm>
            <a:off x="8262172" y="3750518"/>
            <a:ext cx="1008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38" name="右箭头 37"/>
          <p:cNvSpPr/>
          <p:nvPr/>
        </p:nvSpPr>
        <p:spPr>
          <a:xfrm>
            <a:off x="8262172" y="4102292"/>
            <a:ext cx="1764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39" name="右箭头 38"/>
          <p:cNvSpPr/>
          <p:nvPr/>
        </p:nvSpPr>
        <p:spPr>
          <a:xfrm>
            <a:off x="8281347" y="6141393"/>
            <a:ext cx="252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40" name="右箭头 39"/>
          <p:cNvSpPr/>
          <p:nvPr/>
        </p:nvSpPr>
        <p:spPr>
          <a:xfrm>
            <a:off x="8271408" y="4424065"/>
            <a:ext cx="2520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41" name="右箭头 40"/>
          <p:cNvSpPr/>
          <p:nvPr/>
        </p:nvSpPr>
        <p:spPr>
          <a:xfrm>
            <a:off x="8272354" y="4726973"/>
            <a:ext cx="2016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42" name="右箭头 41"/>
          <p:cNvSpPr/>
          <p:nvPr/>
        </p:nvSpPr>
        <p:spPr>
          <a:xfrm>
            <a:off x="8261469" y="5054121"/>
            <a:ext cx="1260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43" name="右箭头 42"/>
          <p:cNvSpPr/>
          <p:nvPr/>
        </p:nvSpPr>
        <p:spPr>
          <a:xfrm>
            <a:off x="8271408" y="5394707"/>
            <a:ext cx="756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
        <p:nvSpPr>
          <p:cNvPr id="44" name="右箭头 43"/>
          <p:cNvSpPr/>
          <p:nvPr/>
        </p:nvSpPr>
        <p:spPr>
          <a:xfrm>
            <a:off x="8281347" y="5780088"/>
            <a:ext cx="252000" cy="118800"/>
          </a:xfrm>
          <a:prstGeom prst="rightArrow">
            <a:avLst/>
          </a:prstGeom>
          <a:solidFill>
            <a:schemeClr val="accent6">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cs typeface="+mn-ea"/>
              <a:sym typeface="+mn-lt"/>
            </a:endParaRPr>
          </a:p>
        </p:txBody>
      </p:sp>
    </p:spTree>
    <p:extLst>
      <p:ext uri="{BB962C8B-B14F-4D97-AF65-F5344CB8AC3E}">
        <p14:creationId xmlns:p14="http://schemas.microsoft.com/office/powerpoint/2010/main" val="722106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2">
            <a:extLst>
              <a:ext uri="{FF2B5EF4-FFF2-40B4-BE49-F238E27FC236}">
                <a16:creationId xmlns:a16="http://schemas.microsoft.com/office/drawing/2014/main" id="{FFCC0BA0-8912-4CEB-AE2D-CCC30653F963}"/>
              </a:ext>
            </a:extLst>
          </p:cNvPr>
          <p:cNvSpPr>
            <a:spLocks noGrp="1"/>
          </p:cNvSpPr>
          <p:nvPr>
            <p:ph type="title"/>
          </p:nvPr>
        </p:nvSpPr>
        <p:spPr>
          <a:xfrm>
            <a:off x="447728" y="467951"/>
            <a:ext cx="11311157" cy="511176"/>
          </a:xfrm>
        </p:spPr>
        <p:txBody>
          <a:bodyPr vert="horz" lIns="121822" tIns="60908" rIns="121822" bIns="60908" rtlCol="0" anchor="ctr">
            <a:normAutofit fontScale="90000"/>
          </a:bodyPr>
          <a:lstStyle/>
          <a:p>
            <a:r>
              <a:rPr lang="zh-CN" altLang="en-US" sz="3200" dirty="0">
                <a:latin typeface="+mj-ea"/>
                <a:sym typeface="+mn-lt"/>
              </a:rPr>
              <a:t>各业务组</a:t>
            </a:r>
            <a:r>
              <a:rPr lang="zh-CN" altLang="en-US" sz="3200" kern="0" dirty="0">
                <a:cs typeface="+mn-ea"/>
                <a:sym typeface="+mn-lt"/>
              </a:rPr>
              <a:t>资源投入情况</a:t>
            </a:r>
            <a:r>
              <a:rPr lang="zh-CN" altLang="en-US" sz="3200" kern="0" dirty="0" smtClean="0">
                <a:cs typeface="+mn-ea"/>
                <a:sym typeface="+mn-lt"/>
              </a:rPr>
              <a:t>分析（数据来源：前应用建设组人员）</a:t>
            </a:r>
            <a:endParaRPr lang="zh-CN" altLang="en-US" sz="3199" kern="0" dirty="0">
              <a:latin typeface="+mn-lt"/>
              <a:ea typeface="+mn-ea"/>
              <a:cs typeface="+mn-ea"/>
              <a:sym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3369875986"/>
              </p:ext>
            </p:extLst>
          </p:nvPr>
        </p:nvGraphicFramePr>
        <p:xfrm>
          <a:off x="725714" y="4082529"/>
          <a:ext cx="11033171" cy="2100271"/>
        </p:xfrm>
        <a:graphic>
          <a:graphicData uri="http://schemas.openxmlformats.org/drawingml/2006/table">
            <a:tbl>
              <a:tblPr firstRow="1" bandRow="1">
                <a:tableStyleId>{5C22544A-7EE6-4342-B048-85BDC9FD1C3A}</a:tableStyleId>
              </a:tblPr>
              <a:tblGrid>
                <a:gridCol w="1471090">
                  <a:extLst>
                    <a:ext uri="{9D8B030D-6E8A-4147-A177-3AD203B41FA5}">
                      <a16:colId xmlns:a16="http://schemas.microsoft.com/office/drawing/2014/main" val="1893163790"/>
                    </a:ext>
                  </a:extLst>
                </a:gridCol>
                <a:gridCol w="4023887">
                  <a:extLst>
                    <a:ext uri="{9D8B030D-6E8A-4147-A177-3AD203B41FA5}">
                      <a16:colId xmlns:a16="http://schemas.microsoft.com/office/drawing/2014/main" val="1053164239"/>
                    </a:ext>
                  </a:extLst>
                </a:gridCol>
                <a:gridCol w="3768436">
                  <a:extLst>
                    <a:ext uri="{9D8B030D-6E8A-4147-A177-3AD203B41FA5}">
                      <a16:colId xmlns:a16="http://schemas.microsoft.com/office/drawing/2014/main" val="2853868621"/>
                    </a:ext>
                  </a:extLst>
                </a:gridCol>
                <a:gridCol w="1769758">
                  <a:extLst>
                    <a:ext uri="{9D8B030D-6E8A-4147-A177-3AD203B41FA5}">
                      <a16:colId xmlns:a16="http://schemas.microsoft.com/office/drawing/2014/main" val="4256834673"/>
                    </a:ext>
                  </a:extLst>
                </a:gridCol>
              </a:tblGrid>
              <a:tr h="378181">
                <a:tc>
                  <a:txBody>
                    <a:bodyPr/>
                    <a:lstStyle/>
                    <a:p>
                      <a:pPr algn="ctr"/>
                      <a:r>
                        <a:rPr lang="zh-CN" altLang="en-US" sz="1600" dirty="0">
                          <a:solidFill>
                            <a:schemeClr val="tx1"/>
                          </a:solidFill>
                        </a:rPr>
                        <a:t>业务领域</a:t>
                      </a:r>
                    </a:p>
                  </a:txBody>
                  <a:tcPr/>
                </a:tc>
                <a:tc>
                  <a:txBody>
                    <a:bodyPr/>
                    <a:lstStyle/>
                    <a:p>
                      <a:pPr algn="ctr"/>
                      <a:r>
                        <a:rPr lang="zh-CN" altLang="en-US" sz="1600" dirty="0">
                          <a:solidFill>
                            <a:schemeClr val="tx1"/>
                          </a:solidFill>
                        </a:rPr>
                        <a:t>资源投入</a:t>
                      </a:r>
                      <a:r>
                        <a:rPr lang="en-US" altLang="zh-CN" sz="1600" dirty="0">
                          <a:solidFill>
                            <a:schemeClr val="tx1"/>
                          </a:solidFill>
                        </a:rPr>
                        <a:t>(</a:t>
                      </a:r>
                      <a:r>
                        <a:rPr lang="zh-CN" altLang="en-US" sz="1600" dirty="0">
                          <a:solidFill>
                            <a:schemeClr val="tx1"/>
                          </a:solidFill>
                        </a:rPr>
                        <a:t>人</a:t>
                      </a:r>
                      <a:r>
                        <a:rPr lang="zh-CN" altLang="en-US" sz="1600" dirty="0" smtClean="0">
                          <a:solidFill>
                            <a:schemeClr val="tx1"/>
                          </a:solidFill>
                        </a:rPr>
                        <a:t>天数</a:t>
                      </a:r>
                      <a:r>
                        <a:rPr lang="en-US" altLang="zh-CN" sz="1600" dirty="0" smtClean="0">
                          <a:solidFill>
                            <a:schemeClr val="tx1"/>
                          </a:solidFill>
                        </a:rPr>
                        <a:t>)</a:t>
                      </a:r>
                      <a:endParaRPr lang="zh-CN" altLang="en-US" sz="1600" dirty="0">
                        <a:solidFill>
                          <a:schemeClr val="tx1"/>
                        </a:solidFill>
                      </a:endParaRPr>
                    </a:p>
                  </a:txBody>
                  <a:tcPr/>
                </a:tc>
                <a:tc>
                  <a:txBody>
                    <a:bodyPr/>
                    <a:lstStyle/>
                    <a:p>
                      <a:pPr marL="0" algn="ctr" defTabSz="913646" rtl="0" eaLnBrk="1" fontAlgn="ctr" latinLnBrk="0" hangingPunct="1"/>
                      <a:r>
                        <a:rPr lang="zh-CN" altLang="en-US" sz="1600" b="1" kern="1200" dirty="0">
                          <a:solidFill>
                            <a:schemeClr val="tx1"/>
                          </a:solidFill>
                          <a:latin typeface="+mn-lt"/>
                          <a:ea typeface="+mn-ea"/>
                          <a:cs typeface="+mn-cs"/>
                        </a:rPr>
                        <a:t>资源</a:t>
                      </a:r>
                      <a:r>
                        <a:rPr lang="zh-CN" altLang="en-US" sz="1600" b="1" kern="1200" dirty="0" smtClean="0">
                          <a:solidFill>
                            <a:schemeClr val="tx1"/>
                          </a:solidFill>
                          <a:latin typeface="+mn-lt"/>
                          <a:ea typeface="+mn-ea"/>
                          <a:cs typeface="+mn-cs"/>
                        </a:rPr>
                        <a:t>投入</a:t>
                      </a:r>
                      <a:r>
                        <a:rPr lang="en-US" altLang="zh-CN" sz="1600" b="1" kern="1200" dirty="0" smtClean="0">
                          <a:solidFill>
                            <a:schemeClr val="tx1"/>
                          </a:solidFill>
                          <a:latin typeface="+mn-lt"/>
                          <a:ea typeface="+mn-ea"/>
                          <a:cs typeface="+mn-cs"/>
                        </a:rPr>
                        <a:t>(</a:t>
                      </a:r>
                      <a:r>
                        <a:rPr lang="zh-CN" altLang="en-US" sz="1600" b="1" kern="1200" dirty="0" smtClean="0">
                          <a:solidFill>
                            <a:schemeClr val="tx1"/>
                          </a:solidFill>
                          <a:latin typeface="+mn-lt"/>
                          <a:ea typeface="+mn-ea"/>
                          <a:cs typeface="+mn-cs"/>
                        </a:rPr>
                        <a:t>占比</a:t>
                      </a:r>
                      <a:r>
                        <a:rPr lang="en-US" altLang="zh-CN" sz="1600" b="1" kern="1200" dirty="0" smtClean="0">
                          <a:solidFill>
                            <a:schemeClr val="tx1"/>
                          </a:solidFill>
                          <a:latin typeface="+mn-lt"/>
                          <a:ea typeface="+mn-ea"/>
                          <a:cs typeface="+mn-cs"/>
                        </a:rPr>
                        <a:t>)</a:t>
                      </a:r>
                      <a:endParaRPr lang="zh-CN" altLang="en-US" sz="1600" b="1" kern="1200" dirty="0">
                        <a:solidFill>
                          <a:schemeClr val="tx1"/>
                        </a:solidFill>
                        <a:latin typeface="+mn-lt"/>
                        <a:ea typeface="+mn-ea"/>
                        <a:cs typeface="+mn-cs"/>
                      </a:endParaRPr>
                    </a:p>
                  </a:txBody>
                  <a:tcPr marL="9525" marR="9525" marT="9525" marB="0" anchor="ctr"/>
                </a:tc>
                <a:tc>
                  <a:txBody>
                    <a:bodyPr/>
                    <a:lstStyle/>
                    <a:p>
                      <a:pPr marL="0" algn="ctr" defTabSz="913646" rtl="0" eaLnBrk="1" fontAlgn="ctr" latinLnBrk="0" hangingPunct="1"/>
                      <a:r>
                        <a:rPr lang="zh-CN" altLang="en-US" sz="1600" b="1" kern="1200" dirty="0">
                          <a:solidFill>
                            <a:schemeClr val="tx1"/>
                          </a:solidFill>
                          <a:latin typeface="+mn-lt"/>
                          <a:ea typeface="+mn-ea"/>
                          <a:cs typeface="+mn-cs"/>
                        </a:rPr>
                        <a:t>投入</a:t>
                      </a:r>
                      <a:r>
                        <a:rPr lang="zh-CN" altLang="en-US" sz="1600" b="1" kern="1200" dirty="0" smtClean="0">
                          <a:solidFill>
                            <a:schemeClr val="tx1"/>
                          </a:solidFill>
                          <a:latin typeface="+mn-lt"/>
                          <a:ea typeface="+mn-ea"/>
                          <a:cs typeface="+mn-cs"/>
                        </a:rPr>
                        <a:t>人次</a:t>
                      </a:r>
                      <a:endParaRPr lang="zh-CN" altLang="en-US" sz="1600" b="1" kern="1200" dirty="0">
                        <a:solidFill>
                          <a:schemeClr val="tx1"/>
                        </a:solidFill>
                        <a:latin typeface="+mn-lt"/>
                        <a:ea typeface="+mn-ea"/>
                        <a:cs typeface="+mn-cs"/>
                      </a:endParaRPr>
                    </a:p>
                  </a:txBody>
                  <a:tcPr marL="9525" marR="9525" marT="9525" marB="0" anchor="ctr"/>
                </a:tc>
                <a:extLst>
                  <a:ext uri="{0D108BD9-81ED-4DB2-BD59-A6C34878D82A}">
                    <a16:rowId xmlns:a16="http://schemas.microsoft.com/office/drawing/2014/main" val="1466547395"/>
                  </a:ext>
                </a:extLst>
              </a:tr>
              <a:tr h="287015">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销售物流</a:t>
                      </a:r>
                    </a:p>
                  </a:txBody>
                  <a:tcPr marL="9525" marR="9525"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405</a:t>
                      </a:r>
                    </a:p>
                  </a:txBody>
                  <a:tcPr marL="9525" marR="9525"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29.78%</a:t>
                      </a:r>
                    </a:p>
                  </a:txBody>
                  <a:tcPr marL="9525" marR="9525" marT="9525" marB="0" anchor="ctr"/>
                </a:tc>
                <a:tc>
                  <a:txBody>
                    <a:bodyPr/>
                    <a:lstStyle/>
                    <a:p>
                      <a:pPr algn="ctr" fontAlgn="ct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4</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3051038881"/>
                  </a:ext>
                </a:extLst>
              </a:tr>
              <a:tr h="287015">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公司治理</a:t>
                      </a:r>
                    </a:p>
                  </a:txBody>
                  <a:tcPr marL="9525" marR="9525"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284.5</a:t>
                      </a:r>
                    </a:p>
                  </a:txBody>
                  <a:tcPr marL="9525" marR="9525" marT="9525" marB="0" anchor="ctr"/>
                </a:tc>
                <a:tc>
                  <a:txBody>
                    <a:bodyPr/>
                    <a:lstStyle/>
                    <a:p>
                      <a:pPr algn="ctr" fontAlgn="ctr"/>
                      <a:r>
                        <a:rPr lang="en-US" altLang="zh-CN" sz="1100" b="0" i="0" u="none" strike="noStrike">
                          <a:solidFill>
                            <a:srgbClr val="000000"/>
                          </a:solidFill>
                          <a:effectLst/>
                          <a:latin typeface="宋体" panose="02010600030101010101" pitchFamily="2" charset="-122"/>
                          <a:ea typeface="宋体" panose="02010600030101010101" pitchFamily="2" charset="-122"/>
                        </a:rPr>
                        <a:t>20.92%</a:t>
                      </a:r>
                    </a:p>
                  </a:txBody>
                  <a:tcPr marL="9525" marR="9525" marT="9525" marB="0" anchor="ctr"/>
                </a:tc>
                <a:tc>
                  <a:txBody>
                    <a:bodyPr/>
                    <a:lstStyle/>
                    <a:p>
                      <a:pPr algn="ctr" fontAlgn="ct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3</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2024351507"/>
                  </a:ext>
                </a:extLst>
              </a:tr>
              <a:tr h="287015">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物资供应与生产</a:t>
                      </a:r>
                    </a:p>
                  </a:txBody>
                  <a:tcPr marL="9525" marR="9525"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279.5</a:t>
                      </a:r>
                    </a:p>
                  </a:txBody>
                  <a:tcPr marL="9525" marR="9525"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20.55%</a:t>
                      </a:r>
                    </a:p>
                  </a:txBody>
                  <a:tcPr marL="9525" marR="9525"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2</a:t>
                      </a:r>
                    </a:p>
                  </a:txBody>
                  <a:tcPr marL="9525" marR="9525" marT="9525" marB="0" anchor="ctr"/>
                </a:tc>
                <a:extLst>
                  <a:ext uri="{0D108BD9-81ED-4DB2-BD59-A6C34878D82A}">
                    <a16:rowId xmlns:a16="http://schemas.microsoft.com/office/drawing/2014/main" val="3873242435"/>
                  </a:ext>
                </a:extLst>
              </a:tr>
              <a:tr h="287015">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数据应用</a:t>
                      </a:r>
                    </a:p>
                  </a:txBody>
                  <a:tcPr marL="9525" marR="9525"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143</a:t>
                      </a:r>
                    </a:p>
                  </a:txBody>
                  <a:tcPr marL="9525" marR="9525"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10.51%</a:t>
                      </a:r>
                    </a:p>
                  </a:txBody>
                  <a:tcPr marL="9525" marR="9525" marT="9525" marB="0" anchor="ctr"/>
                </a:tc>
                <a:tc>
                  <a:txBody>
                    <a:bodyPr/>
                    <a:lstStyle/>
                    <a:p>
                      <a:pPr algn="ctr" fontAlgn="ctr"/>
                      <a:r>
                        <a:rPr lang="en-US" altLang="zh-CN" sz="1100" b="0" i="0" u="none" strike="noStrike">
                          <a:solidFill>
                            <a:srgbClr val="000000"/>
                          </a:solidFill>
                          <a:effectLst/>
                          <a:latin typeface="宋体" panose="02010600030101010101" pitchFamily="2" charset="-122"/>
                          <a:ea typeface="宋体" panose="02010600030101010101" pitchFamily="2" charset="-122"/>
                        </a:rPr>
                        <a:t>2</a:t>
                      </a:r>
                    </a:p>
                  </a:txBody>
                  <a:tcPr marL="9525" marR="9525" marT="9525" marB="0" anchor="ctr"/>
                </a:tc>
                <a:extLst>
                  <a:ext uri="{0D108BD9-81ED-4DB2-BD59-A6C34878D82A}">
                    <a16:rowId xmlns:a16="http://schemas.microsoft.com/office/drawing/2014/main" val="2654417894"/>
                  </a:ext>
                </a:extLst>
              </a:tr>
              <a:tr h="287015">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新业务</a:t>
                      </a:r>
                    </a:p>
                  </a:txBody>
                  <a:tcPr marL="9525" marR="9525"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128</a:t>
                      </a:r>
                    </a:p>
                  </a:txBody>
                  <a:tcPr marL="9525" marR="9525"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9.41%</a:t>
                      </a:r>
                    </a:p>
                  </a:txBody>
                  <a:tcPr marL="9525" marR="9525" marT="9525" marB="0" anchor="ctr"/>
                </a:tc>
                <a:tc>
                  <a:txBody>
                    <a:bodyPr/>
                    <a:lstStyle/>
                    <a:p>
                      <a:pPr algn="ctr" fontAlgn="ct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3</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4230337957"/>
                  </a:ext>
                </a:extLst>
              </a:tr>
              <a:tr h="287015">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其他</a:t>
                      </a:r>
                    </a:p>
                  </a:txBody>
                  <a:tcPr marL="9525" marR="9525" marT="9525" marB="0" anchor="ctr"/>
                </a:tc>
                <a:tc>
                  <a:txBody>
                    <a:bodyPr/>
                    <a:lstStyle/>
                    <a:p>
                      <a:pPr algn="ct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120</a:t>
                      </a:r>
                    </a:p>
                  </a:txBody>
                  <a:tcPr marL="9525" marR="9525"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8.82%</a:t>
                      </a:r>
                    </a:p>
                  </a:txBody>
                  <a:tcPr marL="9525" marR="9525"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1</a:t>
                      </a:r>
                    </a:p>
                  </a:txBody>
                  <a:tcPr marL="9525" marR="9525" marT="9525" marB="0" anchor="ctr"/>
                </a:tc>
                <a:extLst>
                  <a:ext uri="{0D108BD9-81ED-4DB2-BD59-A6C34878D82A}">
                    <a16:rowId xmlns:a16="http://schemas.microsoft.com/office/drawing/2014/main" val="3441711947"/>
                  </a:ext>
                </a:extLst>
              </a:tr>
            </a:tbl>
          </a:graphicData>
        </a:graphic>
      </p:graphicFrame>
      <p:graphicFrame>
        <p:nvGraphicFramePr>
          <p:cNvPr id="8" name="内容占位符 3"/>
          <p:cNvGraphicFramePr>
            <a:graphicFrameLocks/>
          </p:cNvGraphicFramePr>
          <p:nvPr>
            <p:extLst/>
          </p:nvPr>
        </p:nvGraphicFramePr>
        <p:xfrm>
          <a:off x="-3" y="-1"/>
          <a:ext cx="12192003" cy="26379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78280883"/>
                    </a:ext>
                  </a:extLst>
                </a:gridCol>
                <a:gridCol w="1547562">
                  <a:extLst>
                    <a:ext uri="{9D8B030D-6E8A-4147-A177-3AD203B41FA5}">
                      <a16:colId xmlns:a16="http://schemas.microsoft.com/office/drawing/2014/main" val="3909982801"/>
                    </a:ext>
                  </a:extLst>
                </a:gridCol>
                <a:gridCol w="1302026">
                  <a:extLst>
                    <a:ext uri="{9D8B030D-6E8A-4147-A177-3AD203B41FA5}">
                      <a16:colId xmlns:a16="http://schemas.microsoft.com/office/drawing/2014/main" val="347916799"/>
                    </a:ext>
                  </a:extLst>
                </a:gridCol>
                <a:gridCol w="824948">
                  <a:extLst>
                    <a:ext uri="{9D8B030D-6E8A-4147-A177-3AD203B41FA5}">
                      <a16:colId xmlns:a16="http://schemas.microsoft.com/office/drawing/2014/main" val="3776238161"/>
                    </a:ext>
                  </a:extLst>
                </a:gridCol>
                <a:gridCol w="1744132">
                  <a:extLst>
                    <a:ext uri="{9D8B030D-6E8A-4147-A177-3AD203B41FA5}">
                      <a16:colId xmlns:a16="http://schemas.microsoft.com/office/drawing/2014/main" val="4067383585"/>
                    </a:ext>
                  </a:extLst>
                </a:gridCol>
                <a:gridCol w="1354667">
                  <a:extLst>
                    <a:ext uri="{9D8B030D-6E8A-4147-A177-3AD203B41FA5}">
                      <a16:colId xmlns:a16="http://schemas.microsoft.com/office/drawing/2014/main" val="3460875559"/>
                    </a:ext>
                  </a:extLst>
                </a:gridCol>
                <a:gridCol w="1354667">
                  <a:extLst>
                    <a:ext uri="{9D8B030D-6E8A-4147-A177-3AD203B41FA5}">
                      <a16:colId xmlns:a16="http://schemas.microsoft.com/office/drawing/2014/main" val="3453932771"/>
                    </a:ext>
                  </a:extLst>
                </a:gridCol>
                <a:gridCol w="1354667">
                  <a:extLst>
                    <a:ext uri="{9D8B030D-6E8A-4147-A177-3AD203B41FA5}">
                      <a16:colId xmlns:a16="http://schemas.microsoft.com/office/drawing/2014/main" val="198927357"/>
                    </a:ext>
                  </a:extLst>
                </a:gridCol>
                <a:gridCol w="1354667">
                  <a:extLst>
                    <a:ext uri="{9D8B030D-6E8A-4147-A177-3AD203B41FA5}">
                      <a16:colId xmlns:a16="http://schemas.microsoft.com/office/drawing/2014/main" val="658219652"/>
                    </a:ext>
                  </a:extLst>
                </a:gridCol>
              </a:tblGrid>
              <a:tr h="263796">
                <a:tc>
                  <a:txBody>
                    <a:bodyPr/>
                    <a:lstStyle/>
                    <a:p>
                      <a:pPr algn="ctr"/>
                      <a:r>
                        <a:rPr lang="zh-CN" altLang="en-US" sz="1200" dirty="0" smtClean="0">
                          <a:latin typeface="微软雅黑" panose="020B0503020204020204" pitchFamily="34" charset="-122"/>
                          <a:ea typeface="微软雅黑" panose="020B0503020204020204" pitchFamily="34" charset="-122"/>
                        </a:rPr>
                        <a:t>整体情况介绍</a:t>
                      </a:r>
                      <a:endParaRPr lang="zh-CN" altLang="en-US" sz="1200" dirty="0">
                        <a:latin typeface="微软雅黑" panose="020B0503020204020204" pitchFamily="34" charset="-122"/>
                        <a:ea typeface="微软雅黑" panose="020B0503020204020204" pitchFamily="34" charset="-122"/>
                      </a:endParaRPr>
                    </a:p>
                  </a:txBody>
                  <a:tcPr marL="0" marR="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一季度整体情况介绍</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mpd="sng">
                      <a:noFill/>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建设</a:t>
                      </a:r>
                      <a:r>
                        <a:rPr lang="en-US" altLang="zh-CN" sz="1200" b="0" dirty="0" smtClean="0">
                          <a:solidFill>
                            <a:schemeClr val="tx1">
                              <a:lumMod val="85000"/>
                              <a:lumOff val="15000"/>
                            </a:schemeClr>
                          </a:solidFill>
                          <a:latin typeface="微软雅黑" panose="020B0503020204020204" pitchFamily="34" charset="-122"/>
                          <a:ea typeface="微软雅黑" panose="020B0503020204020204" pitchFamily="34" charset="-122"/>
                        </a:rPr>
                        <a:t>&amp;</a:t>
                      </a:r>
                      <a:r>
                        <a:rPr lang="zh-CN" altLang="en-US" sz="1200" b="0" dirty="0" smtClean="0">
                          <a:solidFill>
                            <a:schemeClr val="tx1">
                              <a:lumMod val="85000"/>
                              <a:lumOff val="15000"/>
                            </a:schemeClr>
                          </a:solidFill>
                          <a:latin typeface="微软雅黑" panose="020B0503020204020204" pitchFamily="34" charset="-122"/>
                          <a:ea typeface="微软雅黑" panose="020B0503020204020204" pitchFamily="34" charset="-122"/>
                        </a:rPr>
                        <a:t>运维概括</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ctr"/>
                      <a:r>
                        <a:rPr lang="zh-CN" altLang="en-US" sz="12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项目清单</a:t>
                      </a:r>
                      <a:endParaRPr lang="zh-CN" altLang="en-US" sz="12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noFill/>
                  </a:tcPr>
                </a:tc>
                <a:tc>
                  <a:txBody>
                    <a:bodyPr/>
                    <a:lstStyle/>
                    <a:p>
                      <a:pPr algn="l"/>
                      <a:r>
                        <a:rPr lang="en-US" altLang="zh-CN" sz="1200" b="0" baseline="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b="1" kern="120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资源投入</a:t>
                      </a:r>
                      <a:endParaRPr lang="zh-CN" altLang="en-US" sz="1200" b="1" kern="120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txBody>
                  <a:tcPr marL="0" marR="0" marT="36000" marB="360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3646" rtl="0" eaLnBrk="1" fontAlgn="auto" latinLnBrk="0" hangingPunct="1">
                        <a:lnSpc>
                          <a:spcPct val="100000"/>
                        </a:lnSpc>
                        <a:spcBef>
                          <a:spcPts val="0"/>
                        </a:spcBef>
                        <a:spcAft>
                          <a:spcPts val="0"/>
                        </a:spcAft>
                        <a:buClrTx/>
                        <a:buSzTx/>
                        <a:buFontTx/>
                        <a:buNone/>
                        <a:tabLst/>
                        <a:defRPr/>
                      </a:pP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0" marR="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538824"/>
                  </a:ext>
                </a:extLst>
              </a:tr>
            </a:tbl>
          </a:graphicData>
        </a:graphic>
      </p:graphicFrame>
      <p:graphicFrame>
        <p:nvGraphicFramePr>
          <p:cNvPr id="10" name="图表 9"/>
          <p:cNvGraphicFramePr>
            <a:graphicFrameLocks/>
          </p:cNvGraphicFramePr>
          <p:nvPr>
            <p:extLst>
              <p:ext uri="{D42A27DB-BD31-4B8C-83A1-F6EECF244321}">
                <p14:modId xmlns:p14="http://schemas.microsoft.com/office/powerpoint/2010/main" val="1613674418"/>
              </p:ext>
            </p:extLst>
          </p:nvPr>
        </p:nvGraphicFramePr>
        <p:xfrm>
          <a:off x="447728" y="1183283"/>
          <a:ext cx="4040250" cy="24493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p:cNvGraphicFramePr>
            <a:graphicFrameLocks/>
          </p:cNvGraphicFramePr>
          <p:nvPr>
            <p:extLst>
              <p:ext uri="{D42A27DB-BD31-4B8C-83A1-F6EECF244321}">
                <p14:modId xmlns:p14="http://schemas.microsoft.com/office/powerpoint/2010/main" val="1573987216"/>
              </p:ext>
            </p:extLst>
          </p:nvPr>
        </p:nvGraphicFramePr>
        <p:xfrm>
          <a:off x="7741067" y="1175468"/>
          <a:ext cx="4017818" cy="29070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p:cNvGraphicFramePr>
            <a:graphicFrameLocks/>
          </p:cNvGraphicFramePr>
          <p:nvPr>
            <p:extLst>
              <p:ext uri="{D42A27DB-BD31-4B8C-83A1-F6EECF244321}">
                <p14:modId xmlns:p14="http://schemas.microsoft.com/office/powerpoint/2010/main" val="1726859880"/>
              </p:ext>
            </p:extLst>
          </p:nvPr>
        </p:nvGraphicFramePr>
        <p:xfrm>
          <a:off x="3879273" y="1164190"/>
          <a:ext cx="3861794" cy="26456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0883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288" name="think-cell 幻灯片" r:id="rId4" imgW="592" imgH="591" progId="TCLayout.ActiveDocument.1">
                  <p:embed/>
                </p:oleObj>
              </mc:Choice>
              <mc:Fallback>
                <p:oleObj name="think-cell 幻灯片" r:id="rId4" imgW="592" imgH="591" progId="TCLayout.ActiveDocument.1">
                  <p:embed/>
                  <p:pic>
                    <p:nvPicPr>
                      <p:cNvPr id="4" name="对象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圆角矩形 1">
            <a:extLst>
              <a:ext uri="{FF2B5EF4-FFF2-40B4-BE49-F238E27FC236}">
                <a16:creationId xmlns:a16="http://schemas.microsoft.com/office/drawing/2014/main" id="{6F16C07B-D59C-6149-BCF7-63211D770F81}"/>
              </a:ext>
            </a:extLst>
          </p:cNvPr>
          <p:cNvSpPr/>
          <p:nvPr/>
        </p:nvSpPr>
        <p:spPr>
          <a:xfrm>
            <a:off x="3120678" y="2668426"/>
            <a:ext cx="7176714" cy="694644"/>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p:nvPr>
        </p:nvSpPr>
        <p:spPr>
          <a:xfrm>
            <a:off x="3857625" y="1569585"/>
            <a:ext cx="6717884" cy="4586287"/>
          </a:xfrm>
        </p:spPr>
        <p:txBody>
          <a:bodyPr>
            <a:normAutofit/>
          </a:bodyPr>
          <a:lstStyle/>
          <a:p>
            <a:pPr>
              <a:lnSpc>
                <a:spcPct val="150000"/>
              </a:lnSpc>
            </a:pPr>
            <a:r>
              <a:rPr lang="zh-CN" altLang="en-US" sz="3600" dirty="0" smtClean="0"/>
              <a:t>整体情况介绍</a:t>
            </a:r>
            <a:endParaRPr lang="en-US" altLang="zh-CN" sz="3600" dirty="0" smtClean="0"/>
          </a:p>
          <a:p>
            <a:pPr>
              <a:lnSpc>
                <a:spcPct val="150000"/>
              </a:lnSpc>
            </a:pPr>
            <a:r>
              <a:rPr lang="zh-CN" altLang="en-US" sz="3600" dirty="0" smtClean="0"/>
              <a:t>月度管理事项</a:t>
            </a:r>
            <a:r>
              <a:rPr lang="en-US" altLang="zh-CN" sz="3600" dirty="0" smtClean="0"/>
              <a:t>-</a:t>
            </a:r>
            <a:r>
              <a:rPr lang="zh-CN" altLang="en-US" sz="3600" dirty="0" smtClean="0"/>
              <a:t>本月事项</a:t>
            </a:r>
            <a:endParaRPr lang="en-US" altLang="zh-CN" sz="3600" dirty="0" smtClean="0"/>
          </a:p>
          <a:p>
            <a:pPr>
              <a:lnSpc>
                <a:spcPct val="150000"/>
              </a:lnSpc>
            </a:pPr>
            <a:r>
              <a:rPr lang="zh-CN" altLang="en-US" sz="3600" dirty="0" smtClean="0"/>
              <a:t>月度管理事项</a:t>
            </a:r>
            <a:r>
              <a:rPr lang="en-US" altLang="zh-CN" sz="3600" dirty="0" smtClean="0"/>
              <a:t>-</a:t>
            </a:r>
            <a:r>
              <a:rPr lang="zh-CN" altLang="en-US" sz="3600" dirty="0" smtClean="0"/>
              <a:t>下月计划</a:t>
            </a:r>
            <a:endParaRPr lang="en-US" altLang="zh-CN" sz="3600" dirty="0" smtClean="0"/>
          </a:p>
          <a:p>
            <a:pPr>
              <a:lnSpc>
                <a:spcPct val="150000"/>
              </a:lnSpc>
            </a:pPr>
            <a:r>
              <a:rPr lang="zh-CN" altLang="en-US" sz="3600" dirty="0" smtClean="0"/>
              <a:t>重点项目情况介绍</a:t>
            </a:r>
            <a:endParaRPr lang="zh-CN" altLang="en-US" sz="3600" dirty="0"/>
          </a:p>
        </p:txBody>
      </p:sp>
    </p:spTree>
    <p:extLst>
      <p:ext uri="{BB962C8B-B14F-4D97-AF65-F5344CB8AC3E}">
        <p14:creationId xmlns:p14="http://schemas.microsoft.com/office/powerpoint/2010/main" val="31296634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45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Y/%#m/%#d&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6&quot;&gt;&lt;elem m_fUsage=&quot;2.44020510999999995505E+00&quot;&gt;&lt;m_msothmcolidx val=&quot;0&quot;/&gt;&lt;m_rgb r=&quot;FF&quot; g=&quot;C0&quot; b=&quot;00&quot;/&gt;&lt;m_nBrightness endver=&quot;26206&quot; val=&quot;0&quot;/&gt;&lt;/elem&gt;&lt;elem m_fUsage=&quot;9.00000000000000022204E-01&quot;&gt;&lt;m_msothmcolidx val=&quot;0&quot;/&gt;&lt;m_rgb r=&quot;B9&quot; g=&quot;CD&quot; b=&quot;E5&quot;/&gt;&lt;m_nBrightness endver=&quot;26206&quot; val=&quot;0&quot;/&gt;&lt;/elem&gt;&lt;elem m_fUsage=&quot;8.10000000000000053291E-01&quot;&gt;&lt;m_msothmcolidx val=&quot;0&quot;/&gt;&lt;m_rgb r=&quot;C0&quot; g=&quot;00&quot; b=&quot;00&quot;/&gt;&lt;m_nBrightness endver=&quot;26206&quot; val=&quot;0&quot;/&gt;&lt;/elem&gt;&lt;elem m_fUsage=&quot;7.29000000000000092371E-01&quot;&gt;&lt;m_msothmcolidx val=&quot;0&quot;/&gt;&lt;m_rgb r=&quot;94&quot; g=&quot;C2&quot; b=&quot;E4&quot;/&gt;&lt;m_nBrightness endver=&quot;26206&quot; val=&quot;0&quot;/&gt;&lt;/elem&gt;&lt;elem m_fUsage=&quot;6.56100000000000127542E-01&quot;&gt;&lt;m_msothmcolidx val=&quot;0&quot;/&gt;&lt;m_rgb r=&quot;B2&quot; g=&quot;EE&quot; b=&quot;9A&quot;/&gt;&lt;m_nBrightness endver=&quot;26206&quot; val=&quot;0&quot;/&gt;&lt;/elem&gt;&lt;elem m_fUsage=&quot;5.90490000000000181402E-01&quot;&gt;&lt;m_msothmcolidx val=&quot;0&quot;/&gt;&lt;m_rgb r=&quot;F7&quot; g=&quot;97&quot; b=&quot;0E&quot;/&gt;&lt;m_nBrightness endver=&quot;26206&quot;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ISLIDE.ICON" val="#24927;#132146;#44921;#33169;#44921;#407182;#379775;#374060;#23222;#405318;#46295;#398801;#102688;#169749;#398801;#374925;"/>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ISLIDE.ICON" val="#24927;#132146;#44921;#33169;#44921;#407182;#379775;#374060;#23222;#405318;#46295;#398801;#102688;#169749;#398801;#374925;#398917;#405318;"/>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ed892ffa-daa0-48e6-8052-2dd9d79f0aa7}"/>
  <p:tag name="TABLE_ENDDRAG_ORIGIN_RECT" val="506*315"/>
  <p:tag name="TABLE_ENDDRAG_RECT" val="49*189*506*31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ISLIDE.ICON" val="#24927;#132146;#44921;#33169;#44921;#407182;#379775;#374060;#23222;#405318;#46295;#398783;#379775;#110043;#61004;#399558;#406997;#374033;"/>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6_Office 主题">
  <a:themeElements>
    <a:clrScheme name="Office">
      <a:dk1>
        <a:srgbClr val="000000"/>
      </a:dk1>
      <a:lt1>
        <a:srgbClr val="FFFFFF"/>
      </a:lt1>
      <a:dk2>
        <a:srgbClr val="778495"/>
      </a:dk2>
      <a:lt2>
        <a:srgbClr val="F0F0F0"/>
      </a:lt2>
      <a:accent1>
        <a:srgbClr val="F89C33"/>
      </a:accent1>
      <a:accent2>
        <a:srgbClr val="4BA398"/>
      </a:accent2>
      <a:accent3>
        <a:srgbClr val="26A0DA"/>
      </a:accent3>
      <a:accent4>
        <a:srgbClr val="E27A08"/>
      </a:accent4>
      <a:accent5>
        <a:srgbClr val="187E52"/>
      </a:accent5>
      <a:accent6>
        <a:srgbClr val="176287"/>
      </a:accent6>
      <a:hlink>
        <a:srgbClr val="4472C4"/>
      </a:hlink>
      <a:folHlink>
        <a:srgbClr val="BFBFBF"/>
      </a:folHlink>
    </a:clrScheme>
    <a:fontScheme name="b4ezsf0m">
      <a:majorFont>
        <a:latin typeface="Arial"/>
        <a:ea typeface="华文楷体"/>
        <a:cs typeface=""/>
      </a:majorFont>
      <a:minorFont>
        <a:latin typeface="Arial"/>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15546</TotalTime>
  <Words>4292</Words>
  <Application>Microsoft Office PowerPoint</Application>
  <PresentationFormat>宽屏</PresentationFormat>
  <Paragraphs>994</Paragraphs>
  <Slides>27</Slides>
  <Notes>20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3" baseType="lpstr">
      <vt:lpstr>Arial Unicode MS</vt:lpstr>
      <vt:lpstr>LarkHackSafariFont</vt:lpstr>
      <vt:lpstr>等线</vt:lpstr>
      <vt:lpstr>仿宋_GB2312</vt:lpstr>
      <vt:lpstr>华文楷体</vt:lpstr>
      <vt:lpstr>华文楷体 (正文)</vt:lpstr>
      <vt:lpstr>楷体</vt:lpstr>
      <vt:lpstr>宋体</vt:lpstr>
      <vt:lpstr>Microsoft YaHei</vt:lpstr>
      <vt:lpstr>Microsoft YaHei</vt:lpstr>
      <vt:lpstr>Arial</vt:lpstr>
      <vt:lpstr>Calibri</vt:lpstr>
      <vt:lpstr>Verdana</vt:lpstr>
      <vt:lpstr>Wingdings</vt:lpstr>
      <vt:lpstr>16_Office 主题</vt:lpstr>
      <vt:lpstr>think-cell 幻灯片</vt:lpstr>
      <vt:lpstr>润丰智慧科技公司品产品中心管理月报</vt:lpstr>
      <vt:lpstr>PowerPoint 演示文稿</vt:lpstr>
      <vt:lpstr>五月份整体情况介绍</vt:lpstr>
      <vt:lpstr>已启动建设项目和提供运维服务概况</vt:lpstr>
      <vt:lpstr>已启动建设项目和提供运维服务概况</vt:lpstr>
      <vt:lpstr>已启动建设项目清单（1/2）</vt:lpstr>
      <vt:lpstr>已启动建设项目清单（2/2）</vt:lpstr>
      <vt:lpstr>各业务组资源投入情况分析（数据来源：前应用建设组人员）</vt:lpstr>
      <vt:lpstr>PowerPoint 演示文稿</vt:lpstr>
      <vt:lpstr>产品中心月度管理事项-本月事项概览</vt:lpstr>
      <vt:lpstr>本月事项-项目里程碑统计</vt:lpstr>
      <vt:lpstr>本月事项-项目变更情况统计</vt:lpstr>
      <vt:lpstr>本月事项-存在风险及问题统计</vt:lpstr>
      <vt:lpstr>PowerPoint 演示文稿</vt:lpstr>
      <vt:lpstr>产品中心月度管理事项-下月计划概览</vt:lpstr>
      <vt:lpstr>下月计划-重要事项</vt:lpstr>
      <vt:lpstr>下月计划-差旅事项</vt:lpstr>
      <vt:lpstr>下月计划-付款事项</vt:lpstr>
      <vt:lpstr>PowerPoint 演示文稿</vt:lpstr>
      <vt:lpstr>重点项目清单</vt:lpstr>
      <vt:lpstr>PowerPoint 演示文稿</vt:lpstr>
      <vt:lpstr>重点项目工作情况：基地报表线上化（2/8）</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高质量增长2025</dc:title>
  <dc:creator>Huang Dinglong 黄鼎隆</dc:creator>
  <cp:lastModifiedBy>Weng Zhenbin 翁圳滨</cp:lastModifiedBy>
  <cp:revision>1419</cp:revision>
  <cp:lastPrinted>2021-11-09T02:33:38Z</cp:lastPrinted>
  <dcterms:created xsi:type="dcterms:W3CDTF">2020-12-16T10:38:13Z</dcterms:created>
  <dcterms:modified xsi:type="dcterms:W3CDTF">2022-06-01T07:27:33Z</dcterms:modified>
  <cp:contentStatus/>
</cp:coreProperties>
</file>