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470" r:id="rId2"/>
    <p:sldId id="258" r:id="rId3"/>
    <p:sldId id="471" r:id="rId4"/>
    <p:sldId id="348" r:id="rId5"/>
    <p:sldId id="460" r:id="rId6"/>
    <p:sldId id="496" r:id="rId7"/>
    <p:sldId id="462" r:id="rId8"/>
    <p:sldId id="457" r:id="rId9"/>
    <p:sldId id="500" r:id="rId10"/>
    <p:sldId id="497" r:id="rId11"/>
    <p:sldId id="498" r:id="rId12"/>
    <p:sldId id="469" r:id="rId13"/>
    <p:sldId id="467" r:id="rId14"/>
  </p:sldIdLst>
  <p:sldSz cx="9144000" cy="5143500" type="screen16x9"/>
  <p:notesSz cx="7010400" cy="92964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641" userDrawn="1">
          <p15:clr>
            <a:srgbClr val="A4A3A4"/>
          </p15:clr>
        </p15:guide>
        <p15:guide id="2" pos="2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p:restoredTop sz="87621"/>
  </p:normalViewPr>
  <p:slideViewPr>
    <p:cSldViewPr showGuides="1">
      <p:cViewPr varScale="1">
        <p:scale>
          <a:sx n="106" d="100"/>
          <a:sy n="106" d="100"/>
        </p:scale>
        <p:origin x="662" y="62"/>
      </p:cViewPr>
      <p:guideLst>
        <p:guide orient="horz" pos="1641"/>
        <p:guide pos="2832"/>
      </p:guideLst>
    </p:cSldViewPr>
  </p:slid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970338" y="0"/>
            <a:ext cx="3038475" cy="46355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759E500-DD59-4B88-9534-BC14165EA7CB}" type="datetimeFigureOut">
              <a:rPr kumimoji="0" lang="en-US" sz="1300" b="0" i="0" u="none" strike="noStrike" kern="1200" cap="none" spc="0" normalizeH="0" baseline="0" noProof="0">
                <a:ln>
                  <a:noFill/>
                </a:ln>
                <a:solidFill>
                  <a:schemeClr val="tx1"/>
                </a:solidFill>
                <a:effectLst/>
                <a:uLnTx/>
                <a:uFillTx/>
                <a:latin typeface="+mn-lt"/>
                <a:ea typeface="+mn-ea"/>
                <a:cs typeface="+mn-cs"/>
              </a:rPr>
              <a:t>5/10/2024</a:t>
            </a:fld>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831263"/>
            <a:ext cx="3038475" cy="46355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970338" y="8831263"/>
            <a:ext cx="3038475" cy="463550"/>
          </a:xfrm>
          <a:prstGeom prst="rect">
            <a:avLst/>
          </a:prstGeom>
        </p:spPr>
        <p:txBody>
          <a:bodyPr vert="horz" wrap="square" lIns="95571" tIns="47786" rIns="95571" bIns="47786"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BD8D8F3-E563-43B7-9804-92A93B4B0C6F}" type="slidenum">
              <a:rPr kumimoji="0" lang="en-US" altLang="en-US" sz="13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a:t>
            </a:fld>
            <a:endParaRPr kumimoji="0" lang="en-US" altLang="en-US" sz="13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970338" y="0"/>
            <a:ext cx="3038475" cy="46355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1FF41E4-4F28-4AD6-8F49-52CD0CAEDEAC}" type="datetimeFigureOut">
              <a:rPr kumimoji="0" lang="en-US" sz="1300" b="0" i="0" u="none" strike="noStrike" kern="1200" cap="none" spc="0" normalizeH="0" baseline="0" noProof="0">
                <a:ln>
                  <a:noFill/>
                </a:ln>
                <a:solidFill>
                  <a:schemeClr val="tx1"/>
                </a:solidFill>
                <a:effectLst/>
                <a:uLnTx/>
                <a:uFillTx/>
                <a:latin typeface="+mn-lt"/>
                <a:ea typeface="+mn-ea"/>
                <a:cs typeface="+mn-cs"/>
              </a:rPr>
              <a:t>5/10/2024</a:t>
            </a:fld>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407988" y="698500"/>
            <a:ext cx="6194425" cy="3484563"/>
          </a:xfrm>
          <a:prstGeom prst="rect">
            <a:avLst/>
          </a:prstGeom>
          <a:noFill/>
          <a:ln w="12700">
            <a:solidFill>
              <a:prstClr val="black"/>
            </a:solidFill>
          </a:ln>
        </p:spPr>
        <p:txBody>
          <a:bodyPr vert="horz" lIns="95571" tIns="47786" rIns="95571" bIns="47786"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700088" y="4414838"/>
            <a:ext cx="5610225" cy="4183063"/>
          </a:xfrm>
          <a:prstGeom prst="rect">
            <a:avLst/>
          </a:prstGeom>
        </p:spPr>
        <p:txBody>
          <a:bodyPr vert="horz" lIns="95571" tIns="47786" rIns="95571" bIns="47786"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831263"/>
            <a:ext cx="3038475" cy="46355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970338" y="8831263"/>
            <a:ext cx="3038475" cy="463550"/>
          </a:xfrm>
          <a:prstGeom prst="rect">
            <a:avLst/>
          </a:prstGeom>
        </p:spPr>
        <p:txBody>
          <a:bodyPr vert="horz" wrap="square" lIns="95571" tIns="47786" rIns="95571" bIns="47786"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EA3291-184A-4C46-B926-FB48D3A12E32}" type="slidenum">
              <a:rPr kumimoji="0" lang="en-US" altLang="en-US" sz="13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a:t>
            </a:fld>
            <a:endParaRPr kumimoji="0" lang="en-US" altLang="en-US" sz="13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a:ln>
            <a:solidFill>
              <a:srgbClr val="000000">
                <a:alpha val="100000"/>
              </a:srgbClr>
            </a:solidFill>
            <a:miter lim="800000"/>
          </a:ln>
        </p:spPr>
      </p:sp>
      <p:sp>
        <p:nvSpPr>
          <p:cNvPr id="12291" name="Rectangle 2"/>
          <p:cNvSpPr>
            <a:spLocks noGrp="1"/>
          </p:cNvSpPr>
          <p:nvPr>
            <p:ph type="body" idx="1"/>
          </p:nvPr>
        </p:nvSpPr>
        <p:spPr>
          <a:xfrm>
            <a:off x="700088" y="4414838"/>
            <a:ext cx="5610225" cy="4183062"/>
          </a:xfrm>
          <a:noFill/>
          <a:ln>
            <a:noFill/>
          </a:ln>
        </p:spPr>
        <p:txBody>
          <a:bodyPr wrap="square" lIns="95571" tIns="47786" rIns="95571" bIns="47786" anchor="t" anchorCtr="0"/>
          <a:lstStyle/>
          <a:p>
            <a:pPr lvl="0" eaLnBrk="1" hangingPunct="1">
              <a:spcBef>
                <a:spcPct val="0"/>
              </a:spcBef>
            </a:pPr>
            <a:endParaRPr lang="en-US" altLang="en-US" dirty="0"/>
          </a:p>
        </p:txBody>
      </p:sp>
      <p:sp>
        <p:nvSpPr>
          <p:cNvPr id="12292" name="Rectangle 3"/>
          <p:cNvSpPr txBox="1">
            <a:spLocks noGrp="1"/>
          </p:cNvSpPr>
          <p:nvPr>
            <p:ph type="sldNum" sz="quarter"/>
          </p:nvPr>
        </p:nvSpPr>
        <p:spPr>
          <a:xfrm>
            <a:off x="3970338" y="8831263"/>
            <a:ext cx="3038475" cy="46355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2</a:t>
            </a:fld>
            <a:endParaRPr lang="en-US" altLang="en-US" sz="13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bwMode="ltGray">
          <a:xfrm>
            <a:off x="0" y="0"/>
            <a:ext cx="9144000" cy="385127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bwMode="invGray">
          <a:xfrm>
            <a:off x="0" y="3846513"/>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685800" y="2516886"/>
            <a:ext cx="8077200" cy="1255014"/>
          </a:xfrm>
        </p:spPr>
        <p:txBody>
          <a:bodyPr tIns="0" bIns="0" anchor="t"/>
          <a:lstStyle>
            <a:lvl1pPr algn="l">
              <a:defRPr sz="4700" b="1"/>
            </a:lvl1pPr>
          </a:lstStyle>
          <a:p>
            <a:r>
              <a:rPr lang="en-US"/>
              <a:t>Click to edit Master title style</a:t>
            </a:r>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2"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398CAC5-F301-4CAD-8F0B-DC150C0193A7}"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3"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4"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lvl1pPr>
              <a:defRPr>
                <a:solidFill>
                  <a:srgbClr val="FFFFFF"/>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48C270E-06B5-453D-AB73-5F1881E15EE1}" type="slidenum">
              <a:rPr kumimoji="0" lang="en-US" alt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bwMode="invGray">
          <a:xfrm>
            <a:off x="6599238" y="0"/>
            <a:ext cx="46038"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bwMode="ltGray">
          <a:xfrm>
            <a:off x="6648450" y="0"/>
            <a:ext cx="2514600"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Vertical Title 1"/>
          <p:cNvSpPr>
            <a:spLocks noGrp="1"/>
          </p:cNvSpPr>
          <p:nvPr>
            <p:ph type="title" orient="vert"/>
          </p:nvPr>
        </p:nvSpPr>
        <p:spPr>
          <a:xfrm>
            <a:off x="6781800" y="205980"/>
            <a:ext cx="19050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D2A90A4-A970-4EB3-915A-2FB5FD1B16DD}"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3" name="Footer Placeholder 4"/>
          <p:cNvSpPr>
            <a:spLocks noGrp="1"/>
          </p:cNvSpPr>
          <p:nvPr>
            <p:ph type="ftr" sz="quarter" idx="3"/>
          </p:nvPr>
        </p:nvSpPr>
        <p:spPr>
          <a:xfrm>
            <a:off x="2640013" y="4783138"/>
            <a:ext cx="3836988" cy="273050"/>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4"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0724B9D-210E-499A-AEBF-70722ECCA16A}"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bwMode="ltGray">
          <a:xfrm>
            <a:off x="0" y="0"/>
            <a:ext cx="9144000" cy="195262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bwMode="invGray">
          <a:xfrm>
            <a:off x="0" y="1952625"/>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749808" y="89154"/>
            <a:ext cx="8013192" cy="1227582"/>
          </a:xfrm>
        </p:spPr>
        <p:txBody>
          <a:bodyPr tIns="0" rIns="91440" bIns="0" anchor="b"/>
          <a:lstStyle>
            <a:lvl1pPr algn="l">
              <a:defRPr sz="4700" b="1" cap="none" baseline="0"/>
            </a:lvl1pPr>
          </a:lstStyle>
          <a:p>
            <a:r>
              <a:rPr lang="en-US"/>
              <a:t>Click to edit Master title style</a:t>
            </a:r>
          </a:p>
        </p:txBody>
      </p:sp>
      <p:sp>
        <p:nvSpPr>
          <p:cNvPr id="3" name="Text Placeholder 2"/>
          <p:cNvSpPr>
            <a:spLocks noGrp="1"/>
          </p:cNvSpPr>
          <p:nvPr>
            <p:ph type="body" idx="1"/>
          </p:nvPr>
        </p:nvSpPr>
        <p:spPr>
          <a:xfrm>
            <a:off x="740664" y="1371600"/>
            <a:ext cx="8022336" cy="51435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C35537F-4BCB-48DC-AD95-D264B55C1ECC}"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3"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4"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lvl1pPr>
              <a:defRPr>
                <a:solidFill>
                  <a:srgbClr val="FFFFFF"/>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D3884E7-42BA-4BAF-AC71-0EE5822883C9}" type="slidenum">
              <a:rPr kumimoji="0" lang="en-US" alt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8" name="Footer Placeholder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9" name="Date Placeholder 1"/>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D365198-8C54-4E11-8772-8067431B2BA3}"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2"/>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2" name="Slide Number Placeholder 3"/>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B77D7D-9A4E-4ABC-8359-ED8F9563B88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bwMode="invGray">
          <a:xfrm>
            <a:off x="2855913" y="0"/>
            <a:ext cx="46038"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bwMode="invGray">
          <a:xfrm>
            <a:off x="2855913" y="0"/>
            <a:ext cx="46038"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67838" y="114300"/>
            <a:ext cx="2523744" cy="733806"/>
          </a:xfrm>
        </p:spPr>
        <p:txBody>
          <a:bodyPr lIns="73152" bIns="0" anchor="b">
            <a:sp3d prstMaterial="matte"/>
          </a:bodyPr>
          <a:lstStyle>
            <a:lvl1pPr algn="l">
              <a:defRPr sz="2000" b="0"/>
            </a:lvl1pPr>
          </a:lstStyle>
          <a:p>
            <a:r>
              <a:rPr lang="en-US"/>
              <a:t>Click to edit Master title style</a:t>
            </a:r>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4"/>
          <p:cNvSpPr>
            <a:spLocks noGrp="1"/>
          </p:cNvSpPr>
          <p:nvPr>
            <p:ph type="dt" sz="half" idx="1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EC1AF76-74FC-4813-BF00-978EA722BA9B}"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3" name="Footer Placeholder 5"/>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4" name="Slide Number Placeholder 6"/>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888459D-B5DB-4357-B264-68CB498AD7CE}"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2855913" y="0"/>
            <a:ext cx="46038"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bwMode="invGray">
          <a:xfrm>
            <a:off x="2855913" y="0"/>
            <a:ext cx="46038"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lstStyle>
          <a:p>
            <a:r>
              <a:rPr lang="en-US"/>
              <a:t>Click to edit Master title style</a:t>
            </a:r>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vert="horz" wrap="square" lIns="54864" tIns="9144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anose="05020102010507070707" pitchFamily="18" charset="2"/>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4"/>
          <p:cNvSpPr>
            <a:spLocks noGrp="1"/>
          </p:cNvSpPr>
          <p:nvPr>
            <p:ph type="dt" sz="half" idx="12"/>
          </p:nvPr>
        </p:nvSpPr>
        <p:spPr>
          <a:xfrm>
            <a:off x="165100" y="877888"/>
            <a:ext cx="2522538" cy="150813"/>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82AE87F-DEEF-42D1-B9E1-7EEAF255DE0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3" name="Footer Placeholder 5"/>
          <p:cNvSpPr>
            <a:spLocks noGrp="1"/>
          </p:cNvSpPr>
          <p:nvPr>
            <p:ph type="ftr" sz="quarter" idx="3"/>
          </p:nvPr>
        </p:nvSpPr>
        <p:spPr>
          <a:xfrm>
            <a:off x="3035300" y="877888"/>
            <a:ext cx="5194300" cy="150813"/>
          </a:xfrm>
          <a:prstGeom prst="rect">
            <a:avLst/>
          </a:prstGeom>
        </p:spPr>
        <p:txBody>
          <a:bodyPr vert="horz" lIns="45720" rIns="45720" bIns="0" rtlCol="0" anchor="b"/>
          <a:lstStyle>
            <a:lvl1pPr>
              <a:defRPr>
                <a:solidFill>
                  <a:schemeClr val="bg1">
                    <a:shade val="5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bg1">
                    <a:shade val="50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bg1">
                  <a:shade val="50000"/>
                </a:schemeClr>
              </a:solidFill>
              <a:effectLst/>
              <a:uLnTx/>
              <a:uFillTx/>
              <a:latin typeface="Arial" panose="020B0604020202020204" pitchFamily="34" charset="0"/>
              <a:ea typeface="+mn-ea"/>
              <a:cs typeface="Arial" panose="020B0604020202020204" pitchFamily="34" charset="0"/>
            </a:endParaRPr>
          </a:p>
        </p:txBody>
      </p:sp>
      <p:sp>
        <p:nvSpPr>
          <p:cNvPr id="14" name="Slide Number Placeholder 6"/>
          <p:cNvSpPr>
            <a:spLocks noGrp="1"/>
          </p:cNvSpPr>
          <p:nvPr>
            <p:ph type="sldNum" sz="quarter" idx="4"/>
          </p:nvPr>
        </p:nvSpPr>
        <p:spPr>
          <a:xfrm>
            <a:off x="8339138" y="877888"/>
            <a:ext cx="733425" cy="150813"/>
          </a:xfrm>
          <a:prstGeom prst="rect">
            <a:avLst/>
          </a:prstGeom>
        </p:spPr>
        <p:txBody>
          <a:bodyPr vert="horz" wrap="square" lIns="91440" tIns="45720" rIns="9144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159918D-FE0C-4298-8F68-73CFAF353884}"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076325"/>
            <a:ext cx="9144000" cy="3492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Rectangle 6"/>
          <p:cNvSpPr/>
          <p:nvPr/>
        </p:nvSpPr>
        <p:spPr bwMode="ltGray">
          <a:xfrm>
            <a:off x="0" y="0"/>
            <a:ext cx="9144000" cy="107473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Placeholder 1"/>
          <p:cNvSpPr>
            <a:spLocks noGrp="1"/>
          </p:cNvSpPr>
          <p:nvPr>
            <p:ph type="title"/>
          </p:nvPr>
        </p:nvSpPr>
        <p:spPr>
          <a:xfrm>
            <a:off x="457200" y="114300"/>
            <a:ext cx="8229600" cy="93821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p:cNvSpPr>
            <a:spLocks noGrp="1"/>
          </p:cNvSpPr>
          <p:nvPr>
            <p:ph type="body" idx="1"/>
          </p:nvPr>
        </p:nvSpPr>
        <p:spPr>
          <a:xfrm>
            <a:off x="457200" y="1331913"/>
            <a:ext cx="8229600" cy="3468687"/>
          </a:xfrm>
          <a:prstGeom prst="rect">
            <a:avLst/>
          </a:prstGeom>
          <a:noFill/>
          <a:ln w="9525">
            <a:noFill/>
          </a:ln>
        </p:spPr>
        <p:txBody>
          <a:bodyPr lIns="54864" tIns="91440"/>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lgn="l" eaLnBrk="1" latinLnBrk="0" hangingPunct="1">
              <a:defRPr kumimoji="0" sz="1200">
                <a:solidFill>
                  <a:schemeClr val="tx1">
                    <a:tint val="95000"/>
                  </a:schemeClr>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lvl1pPr algn="r" eaLnBrk="1" hangingPunct="1">
              <a:defRPr sz="1200">
                <a:solidFill>
                  <a:srgbClr val="3F3F3F"/>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p:titleStyle>
    <p:bodyStyle>
      <a:lvl1pPr marL="438150" indent="-319405" algn="l" rtl="0" eaLnBrk="0" fontAlgn="base" hangingPunct="0">
        <a:spcBef>
          <a:spcPct val="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680" indent="-228600"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880"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880" algn="l" rtl="0" eaLnBrk="0" fontAlgn="base" hangingPunct="0">
        <a:spcBef>
          <a:spcPct val="20000"/>
        </a:spcBef>
        <a:spcAft>
          <a:spcPct val="0"/>
        </a:spcAft>
        <a:buClr>
          <a:srgbClr val="E88651"/>
        </a:buClr>
        <a:buFont typeface="Wingdings 3" panose="05040102010807070707" pitchFamily="18" charset="2"/>
        <a:buChar char=""/>
        <a:defRPr lang="en-US" sz="2000" kern="1200">
          <a:solidFill>
            <a:schemeClr val="tx1"/>
          </a:solidFill>
          <a:latin typeface="+mn-lt"/>
          <a:ea typeface="+mn-ea"/>
          <a:cs typeface="+mn-cs"/>
        </a:defRPr>
      </a:lvl5pPr>
      <a:lvl6pPr marL="1627505" indent="-182880" algn="l" rtl="0" eaLnBrk="1" latinLnBrk="0" hangingPunct="1">
        <a:spcBef>
          <a:spcPct val="20000"/>
        </a:spcBef>
        <a:buClr>
          <a:schemeClr val="accent6"/>
        </a:buClr>
        <a:buSzPct val="100000"/>
        <a:buFont typeface="Wingdings 2" panose="05020102010507070707"/>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panose="05020102010507070707"/>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anose="05020102010507070707"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anose="05020102010507070707"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INFORMATION TECHNOLOGY</a:t>
            </a:r>
          </a:p>
        </p:txBody>
      </p:sp>
      <p:sp>
        <p:nvSpPr>
          <p:cNvPr id="6" name="Date Placeholder 5"/>
          <p:cNvSpPr>
            <a:spLocks noGrp="1"/>
          </p:cNvSpPr>
          <p:nvPr>
            <p:ph type="dt" sz="half" idx="10"/>
          </p:nvPr>
        </p:nvSpPr>
        <p:spPr>
          <a:xfrm>
            <a:off x="304800" y="4781550"/>
            <a:ext cx="2133600" cy="206375"/>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1" i="0" u="none" strike="noStrike" kern="1200" cap="none" spc="0" normalizeH="0" baseline="0" noProof="0">
                <a:ln>
                  <a:noFill/>
                </a:ln>
                <a:solidFill>
                  <a:schemeClr val="tx1">
                    <a:tint val="95000"/>
                  </a:schemeClr>
                </a:solidFill>
                <a:effectLst/>
                <a:uLnTx/>
                <a:uFillTx/>
                <a:latin typeface="Times New Roman" panose="02020603050405020304" pitchFamily="18" charset="0"/>
                <a:ea typeface="+mn-ea"/>
                <a:cs typeface="Times New Roman" panose="02020603050405020304" pitchFamily="18" charset="0"/>
              </a:rPr>
              <a:t>5/10/2024</a:t>
            </a:fld>
            <a:endParaRPr kumimoji="0" lang="en-US" sz="1200" b="1" i="0" u="none" strike="noStrike" kern="1200" cap="none" spc="0" normalizeH="0" baseline="0" noProof="0" dirty="0">
              <a:ln>
                <a:noFill/>
              </a:ln>
              <a:solidFill>
                <a:schemeClr val="tx1">
                  <a:tint val="95000"/>
                </a:schemeClr>
              </a:solidFill>
              <a:effectLst/>
              <a:uLnTx/>
              <a:uFillTx/>
              <a:latin typeface="Times New Roman" panose="02020603050405020304" pitchFamily="18" charset="0"/>
              <a:ea typeface="+mn-ea"/>
              <a:cs typeface="Times New Roman" panose="02020603050405020304" pitchFamily="18" charset="0"/>
            </a:endParaRPr>
          </a:p>
        </p:txBody>
      </p:sp>
      <p:sp>
        <p:nvSpPr>
          <p:cNvPr id="7" name="Slide Number Placeholder 6"/>
          <p:cNvSpPr>
            <a:spLocks noGrp="1"/>
          </p:cNvSpPr>
          <p:nvPr>
            <p:ph type="sldNum" sz="quarter" idx="12"/>
          </p:nvPr>
        </p:nvSpPr>
        <p:spPr>
          <a:xfrm>
            <a:off x="8204200" y="4781550"/>
            <a:ext cx="733425" cy="20637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1" i="0" u="none" strike="noStrike" kern="1200" cap="none" spc="0" normalizeH="0" baseline="0" noProof="0">
                <a:ln>
                  <a:noFill/>
                </a:ln>
                <a:solidFill>
                  <a:srgbClr val="3F3F3F"/>
                </a:solidFill>
                <a:effectLst/>
                <a:uLnTx/>
                <a:uFillTx/>
                <a:latin typeface="Times New Roman" panose="02020603050405020304" pitchFamily="18" charset="0"/>
                <a:ea typeface="+mn-ea"/>
                <a:cs typeface="Times New Roman" panose="02020603050405020304" pitchFamily="18" charset="0"/>
              </a:rPr>
              <a:t>1</a:t>
            </a:fld>
            <a:endParaRPr kumimoji="0" lang="en-US" altLang="en-US" sz="1200" b="1" i="0" u="none" strike="noStrike" kern="1200" cap="none" spc="0" normalizeH="0" baseline="0" noProof="0">
              <a:ln>
                <a:noFill/>
              </a:ln>
              <a:solidFill>
                <a:srgbClr val="3F3F3F"/>
              </a:solidFill>
              <a:effectLst/>
              <a:uLnTx/>
              <a:uFillTx/>
              <a:latin typeface="Times New Roman" panose="02020603050405020304" pitchFamily="18" charset="0"/>
              <a:ea typeface="+mn-ea"/>
              <a:cs typeface="Times New Roman" panose="02020603050405020304" pitchFamily="18" charset="0"/>
            </a:endParaRPr>
          </a:p>
        </p:txBody>
      </p:sp>
      <p:sp>
        <p:nvSpPr>
          <p:cNvPr id="11269" name="TextBox 4"/>
          <p:cNvSpPr txBox="1"/>
          <p:nvPr/>
        </p:nvSpPr>
        <p:spPr>
          <a:xfrm>
            <a:off x="241300" y="1352550"/>
            <a:ext cx="8479155" cy="5482976"/>
          </a:xfrm>
          <a:prstGeom prst="rect">
            <a:avLst/>
          </a:prstGeom>
          <a:noFill/>
          <a:ln w="9525">
            <a:noFill/>
          </a:ln>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lang="en-IN" altLang="en-US" b="1" noProof="0" dirty="0">
                <a:ln>
                  <a:noFill/>
                </a:ln>
                <a:solidFill>
                  <a:schemeClr val="tx1">
                    <a:tint val="95000"/>
                  </a:schemeClr>
                </a:solidFill>
                <a:effectLst/>
                <a:uLnTx/>
                <a:uFillTx/>
                <a:cs typeface="Arial" panose="020B0604020202020204" pitchFamily="34" charset="0"/>
                <a:sym typeface="+mn-ea"/>
              </a:rPr>
              <a:t>PROJECT </a:t>
            </a:r>
            <a:endParaRPr kumimoji="0" lang="en-IN" altLang="en-US" b="1"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a:p>
            <a:pPr eaLnBrk="1" hangingPunct="1">
              <a:defRPr/>
            </a:pPr>
            <a:r>
              <a:rPr lang="en-US" altLang="en-US" sz="1800" b="1" dirty="0">
                <a:solidFill>
                  <a:schemeClr val="tx2"/>
                </a:solidFill>
                <a:latin typeface="Times New Roman" panose="02020603050405020304" pitchFamily="18" charset="0"/>
                <a:ea typeface="Times New Roman" panose="02020603050405020304" pitchFamily="18" charset="0"/>
              </a:rPr>
              <a:t> SANTOSH KUMAR  (310520104111)</a:t>
            </a:r>
            <a:br>
              <a:rPr lang="en-US" altLang="en-US" sz="1800" b="1" dirty="0">
                <a:solidFill>
                  <a:schemeClr val="tx2"/>
                </a:solidFill>
                <a:latin typeface="Times New Roman" panose="02020603050405020304" pitchFamily="18" charset="0"/>
                <a:ea typeface="Times New Roman" panose="02020603050405020304" pitchFamily="18" charset="0"/>
              </a:rPr>
            </a:br>
            <a:r>
              <a:rPr lang="en-US" altLang="en-US" sz="1800" b="1" dirty="0">
                <a:solidFill>
                  <a:schemeClr val="tx2"/>
                </a:solidFill>
                <a:latin typeface="Times New Roman" panose="02020603050405020304" pitchFamily="18" charset="0"/>
                <a:ea typeface="Times New Roman" panose="02020603050405020304" pitchFamily="18" charset="0"/>
              </a:rPr>
              <a:t> RAMESH  GIRI        (310520104096)</a:t>
            </a:r>
            <a:br>
              <a:rPr lang="en-US" altLang="en-US" sz="1800" b="1" dirty="0">
                <a:solidFill>
                  <a:schemeClr val="tx2"/>
                </a:solidFill>
                <a:latin typeface="Times New Roman" panose="02020603050405020304" pitchFamily="18" charset="0"/>
                <a:ea typeface="Times New Roman" panose="02020603050405020304" pitchFamily="18" charset="0"/>
              </a:rPr>
            </a:br>
            <a:r>
              <a:rPr lang="en-US" altLang="en-US" sz="1800" b="1" dirty="0">
                <a:solidFill>
                  <a:schemeClr val="tx2"/>
                </a:solidFill>
                <a:latin typeface="Times New Roman" panose="02020603050405020304" pitchFamily="18" charset="0"/>
                <a:ea typeface="Times New Roman" panose="02020603050405020304" pitchFamily="18" charset="0"/>
              </a:rPr>
              <a:t> VIVEK CHAUHAN  (310520104140)</a:t>
            </a:r>
            <a:br>
              <a:rPr lang="en-US" altLang="en-US" sz="1800" b="1" dirty="0">
                <a:solidFill>
                  <a:schemeClr val="tx2"/>
                </a:solidFill>
                <a:latin typeface="Times New Roman" panose="02020603050405020304" pitchFamily="18" charset="0"/>
                <a:ea typeface="Times New Roman" panose="02020603050405020304" pitchFamily="18" charset="0"/>
              </a:rPr>
            </a:br>
            <a:r>
              <a:rPr lang="en-US" altLang="en-US" sz="1800" b="1" dirty="0">
                <a:solidFill>
                  <a:schemeClr val="tx2"/>
                </a:solidFill>
                <a:latin typeface="Times New Roman" panose="02020603050405020304" pitchFamily="18" charset="0"/>
                <a:ea typeface="Times New Roman" panose="02020603050405020304" pitchFamily="18" charset="0"/>
              </a:rPr>
              <a:t> RANJIT KUMAR      (310520104098)</a:t>
            </a:r>
            <a:br>
              <a:rPr lang="en-US" altLang="en-US" sz="1800" b="1" dirty="0">
                <a:solidFill>
                  <a:schemeClr val="tx2"/>
                </a:solidFill>
                <a:latin typeface="Times New Roman" panose="02020603050405020304" pitchFamily="18" charset="0"/>
                <a:ea typeface="Times New Roman" panose="02020603050405020304" pitchFamily="18" charset="0"/>
              </a:rPr>
            </a:br>
            <a:endParaRPr lang="en-US" altLang="en-US" sz="1800" b="1" dirty="0">
              <a:solidFill>
                <a:schemeClr val="tx2"/>
              </a:solidFill>
              <a:latin typeface="Times New Roman" panose="02020603050405020304" pitchFamily="18" charset="0"/>
              <a:ea typeface="Times New Roman" panose="02020603050405020304" pitchFamily="18" charset="0"/>
            </a:endParaRPr>
          </a:p>
          <a:p>
            <a:pPr eaLnBrk="1" hangingPunct="1">
              <a:defRPr/>
            </a:pPr>
            <a:endParaRPr lang="en-US" altLang="en-US" b="1" dirty="0">
              <a:solidFill>
                <a:schemeClr val="tx2"/>
              </a:solidFill>
              <a:latin typeface="Times New Roman" panose="02020603050405020304" pitchFamily="18" charset="0"/>
              <a:ea typeface="Times New Roman" panose="02020603050405020304" pitchFamily="18" charset="0"/>
            </a:endParaRPr>
          </a:p>
          <a:p>
            <a:pPr eaLnBrk="1" hangingPunct="1">
              <a:defRPr/>
            </a:pPr>
            <a:r>
              <a:rPr lang="en-US" altLang="en-US" sz="1800" b="1" dirty="0">
                <a:solidFill>
                  <a:schemeClr val="tx2"/>
                </a:solidFill>
                <a:latin typeface="Times New Roman" panose="02020603050405020304" pitchFamily="18" charset="0"/>
                <a:ea typeface="Times New Roman" panose="02020603050405020304" pitchFamily="18" charset="0"/>
              </a:rPr>
              <a:t>                                                                                                        </a:t>
            </a:r>
            <a:r>
              <a:rPr lang="en-US" altLang="en-IN" sz="1800" b="1" dirty="0">
                <a:latin typeface="Arial" panose="020B0604020202020204" pitchFamily="34" charset="0"/>
              </a:rPr>
              <a:t>GUIDED BY</a:t>
            </a:r>
          </a:p>
          <a:p>
            <a:pPr eaLnBrk="1" hangingPunct="1">
              <a:defRPr/>
            </a:pPr>
            <a:r>
              <a:rPr lang="en-US" altLang="en-IN" sz="1600" dirty="0"/>
              <a:t>                                                                                                        Ms. G. </a:t>
            </a:r>
            <a:r>
              <a:rPr lang="en-US" altLang="en-IN" sz="1600" dirty="0" err="1"/>
              <a:t>Priyadharshini</a:t>
            </a:r>
            <a:endParaRPr lang="en-US" altLang="en-IN" sz="1600" dirty="0"/>
          </a:p>
          <a:p>
            <a:pPr eaLnBrk="1" hangingPunct="1">
              <a:defRPr/>
            </a:pPr>
            <a:r>
              <a:rPr lang="en-US" altLang="en-US" sz="1600" dirty="0">
                <a:solidFill>
                  <a:schemeClr val="tx2"/>
                </a:solidFill>
                <a:latin typeface="Times New Roman" panose="02020603050405020304" pitchFamily="18" charset="0"/>
                <a:ea typeface="Times New Roman" panose="02020603050405020304" pitchFamily="18" charset="0"/>
              </a:rPr>
              <a:t>                                                                                                                     M.E Assistant Professor</a:t>
            </a:r>
            <a:br>
              <a:rPr lang="en-US" altLang="en-US" sz="1800" b="1" dirty="0">
                <a:solidFill>
                  <a:schemeClr val="tx2"/>
                </a:solidFill>
                <a:latin typeface="Times New Roman" panose="02020603050405020304" pitchFamily="18" charset="0"/>
                <a:ea typeface="Times New Roman" panose="02020603050405020304" pitchFamily="18" charset="0"/>
              </a:rPr>
            </a:br>
            <a:endParaRPr lang="en-US" altLang="en-IN" sz="1800" dirty="0">
              <a:latin typeface="Arial" panose="020B0604020202020204" pitchFamily="34" charset="0"/>
            </a:endParaRPr>
          </a:p>
          <a:p>
            <a:pPr marL="0" marR="0" lvl="0" indent="0" algn="l" defTabSz="914400" rtl="0" eaLnBrk="1" fontAlgn="base" latinLnBrk="0" hangingPunct="1">
              <a:lnSpc>
                <a:spcPct val="150000"/>
              </a:lnSpc>
              <a:spcBef>
                <a:spcPct val="0"/>
              </a:spcBef>
              <a:spcAft>
                <a:spcPct val="0"/>
              </a:spcAft>
              <a:buClrTx/>
              <a:buSzTx/>
              <a:buFontTx/>
              <a:buNone/>
              <a:defRPr/>
            </a:pPr>
            <a:endParaRPr lang="en-IN" altLang="en-US" b="1" noProof="0" dirty="0">
              <a:ln>
                <a:noFill/>
              </a:ln>
              <a:solidFill>
                <a:schemeClr val="tx1">
                  <a:tint val="95000"/>
                </a:schemeClr>
              </a:solidFill>
              <a:effectLst/>
              <a:uLnTx/>
              <a:uFillTx/>
              <a:cs typeface="Arial" panose="020B0604020202020204" pitchFamily="34" charset="0"/>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r>
              <a:rPr lang="en-IN" altLang="en-US" sz="2000" dirty="0">
                <a:latin typeface="Arial" panose="020B0604020202020204" pitchFamily="34" charset="0"/>
              </a:rPr>
              <a:t>                                                                                                      </a:t>
            </a:r>
          </a:p>
          <a:p>
            <a:pPr marL="0" marR="0" lvl="0" indent="0" algn="l" defTabSz="914400" rtl="0" eaLnBrk="1" fontAlgn="base" latinLnBrk="0" hangingPunct="1">
              <a:lnSpc>
                <a:spcPct val="150000"/>
              </a:lnSpc>
              <a:spcBef>
                <a:spcPct val="0"/>
              </a:spcBef>
              <a:spcAft>
                <a:spcPct val="0"/>
              </a:spcAft>
              <a:buClrTx/>
              <a:buSzTx/>
              <a:buFontTx/>
              <a:buNone/>
              <a:defRPr/>
            </a:pPr>
            <a:endParaRPr lang="en-IN" altLang="en-US" sz="2000" dirty="0">
              <a:latin typeface="Arial" panose="020B0604020202020204" pitchFamily="34" charset="0"/>
            </a:endParaRPr>
          </a:p>
          <a:p>
            <a:pPr marL="0" marR="0" lvl="0" indent="0" algn="l" defTabSz="914400" rtl="0" eaLnBrk="1" fontAlgn="base" latinLnBrk="0" hangingPunct="1">
              <a:lnSpc>
                <a:spcPct val="150000"/>
              </a:lnSpc>
              <a:spcBef>
                <a:spcPct val="0"/>
              </a:spcBef>
              <a:spcAft>
                <a:spcPct val="0"/>
              </a:spcAft>
              <a:buClrTx/>
              <a:buSzTx/>
              <a:buFontTx/>
              <a:buNone/>
              <a:defRPr/>
            </a:pPr>
            <a:endParaRPr lang="en-IN" altLang="en-US" sz="2000" dirty="0">
              <a:latin typeface="Arial" panose="020B0604020202020204" pitchFamily="34" charset="0"/>
            </a:endParaRPr>
          </a:p>
          <a:p>
            <a:pPr marL="0" marR="0" lvl="0" indent="0" algn="r" defTabSz="914400" rtl="0" eaLnBrk="1" fontAlgn="base" latinLnBrk="0" hangingPunct="1">
              <a:lnSpc>
                <a:spcPct val="150000"/>
              </a:lnSpc>
              <a:spcBef>
                <a:spcPct val="0"/>
              </a:spcBef>
              <a:spcAft>
                <a:spcPct val="0"/>
              </a:spcAft>
              <a:buClrTx/>
              <a:buSzTx/>
              <a:buFontTx/>
              <a:buNone/>
              <a:defRPr/>
            </a:pPr>
            <a:r>
              <a:rPr lang="en-US" altLang="en-IN" sz="2000" dirty="0">
                <a:latin typeface="Arial" panose="020B0604020202020204" pitchFamily="34" charset="0"/>
              </a:rPr>
              <a:t>GUIDED BY</a:t>
            </a:r>
          </a:p>
        </p:txBody>
      </p:sp>
      <p:sp>
        <p:nvSpPr>
          <p:cNvPr id="10" name="Rectangle 1"/>
          <p:cNvSpPr>
            <a:spLocks noGrp="1"/>
          </p:cNvSpPr>
          <p:nvPr>
            <p:ph type="title"/>
          </p:nvPr>
        </p:nvSpPr>
        <p:spPr>
          <a:xfrm>
            <a:off x="0" y="114301"/>
            <a:ext cx="8991600" cy="938298"/>
          </a:xfrm>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IN" sz="3300" noProof="0" dirty="0">
                <a:ln>
                  <a:noFill/>
                </a:ln>
                <a:effectLst/>
                <a:uLnTx/>
                <a:uFillTx/>
                <a:sym typeface="+mn-ea"/>
              </a:rPr>
              <a:t>DHANALAKSHMI SRINIVASAN </a:t>
            </a:r>
            <a:br>
              <a:rPr lang="en-IN" sz="2000" noProof="0" dirty="0">
                <a:ln>
                  <a:noFill/>
                </a:ln>
                <a:effectLst/>
                <a:uLnTx/>
                <a:uFillTx/>
                <a:sym typeface="+mn-ea"/>
              </a:rPr>
            </a:br>
            <a:r>
              <a:rPr lang="en-IN" sz="2100" noProof="0" dirty="0">
                <a:ln>
                  <a:noFill/>
                </a:ln>
                <a:effectLst/>
                <a:uLnTx/>
                <a:uFillTx/>
                <a:sym typeface="+mn-ea"/>
              </a:rPr>
              <a:t>COLLEGE OF ENGINEERING AND TECHNOLOGY</a:t>
            </a:r>
            <a:endParaRPr kumimoji="0" lang="en-IN" altLang="en-US" sz="2100" b="1" i="0" u="none" strike="noStrike" kern="1200" cap="none" spc="0" normalizeH="0" baseline="0" noProof="0" dirty="0">
              <a:ln>
                <a:noFill/>
              </a:ln>
              <a:solidFill>
                <a:srgbClr val="FFC000"/>
              </a:solidFill>
              <a:effectLst/>
              <a:uLnTx/>
              <a:uFillTx/>
              <a:latin typeface="+mj-lt"/>
              <a:ea typeface="+mj-ea"/>
              <a:cs typeface="+mj-cs"/>
              <a:sym typeface="+mn-ea"/>
            </a:endParaRPr>
          </a:p>
        </p:txBody>
      </p:sp>
      <p:pic>
        <p:nvPicPr>
          <p:cNvPr id="11" name="Picture 8" descr="dscet-logo"/>
          <p:cNvPicPr>
            <a:picLocks noChangeAspect="1" noChangeArrowheads="1"/>
          </p:cNvPicPr>
          <p:nvPr/>
        </p:nvPicPr>
        <p:blipFill>
          <a:blip r:embed="rId2"/>
          <a:srcRect/>
          <a:stretch>
            <a:fillRect/>
          </a:stretch>
        </p:blipFill>
        <p:spPr>
          <a:xfrm>
            <a:off x="533400" y="285750"/>
            <a:ext cx="669290" cy="610870"/>
          </a:xfrm>
          <a:prstGeom prst="rect">
            <a:avLst/>
          </a:prstGeom>
          <a:noFill/>
          <a:ln w="9525">
            <a:noFill/>
            <a:miter lim="800000"/>
            <a:headEnd/>
            <a:tailEnd/>
          </a:ln>
        </p:spPr>
      </p:pic>
      <p:sp>
        <p:nvSpPr>
          <p:cNvPr id="2" name="TextBox 1">
            <a:extLst>
              <a:ext uri="{FF2B5EF4-FFF2-40B4-BE49-F238E27FC236}">
                <a16:creationId xmlns:a16="http://schemas.microsoft.com/office/drawing/2014/main" id="{77E4310F-72C2-277E-825A-992764A7DA35}"/>
              </a:ext>
            </a:extLst>
          </p:cNvPr>
          <p:cNvSpPr txBox="1"/>
          <p:nvPr/>
        </p:nvSpPr>
        <p:spPr>
          <a:xfrm>
            <a:off x="2895600" y="4757959"/>
            <a:ext cx="4038600" cy="307777"/>
          </a:xfrm>
          <a:prstGeom prst="rect">
            <a:avLst/>
          </a:prstGeom>
          <a:solidFill>
            <a:schemeClr val="bg1"/>
          </a:solid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DEPARTMENT</a:t>
            </a:r>
            <a:r>
              <a:rPr lang="en-IN" sz="1400" b="1"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OF CSE</a:t>
            </a: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IN" sz="36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ALGORITHM</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10</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pic>
        <p:nvPicPr>
          <p:cNvPr id="36" name="Picture 8" descr="dscet-logo"/>
          <p:cNvPicPr>
            <a:picLocks noChangeAspect="1" noChangeArrowheads="1"/>
          </p:cNvPicPr>
          <p:nvPr/>
        </p:nvPicPr>
        <p:blipFill>
          <a:blip r:embed="rId2"/>
          <a:srcRect/>
          <a:stretch>
            <a:fillRect/>
          </a:stretch>
        </p:blipFill>
        <p:spPr>
          <a:xfrm>
            <a:off x="533400" y="285750"/>
            <a:ext cx="669290" cy="610870"/>
          </a:xfrm>
          <a:prstGeom prst="rect">
            <a:avLst/>
          </a:prstGeom>
          <a:noFill/>
          <a:ln w="9525">
            <a:noFill/>
            <a:miter lim="800000"/>
            <a:headEnd/>
            <a:tailEnd/>
          </a:ln>
        </p:spPr>
      </p:pic>
      <p:sp>
        <p:nvSpPr>
          <p:cNvPr id="5" name="Text Box 4"/>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INFORMATION TECHNOLOGY</a:t>
            </a:r>
          </a:p>
        </p:txBody>
      </p:sp>
      <p:sp>
        <p:nvSpPr>
          <p:cNvPr id="3" name="Content Placeholder 2"/>
          <p:cNvSpPr>
            <a:spLocks noGrp="1"/>
          </p:cNvSpPr>
          <p:nvPr>
            <p:ph idx="1"/>
          </p:nvPr>
        </p:nvSpPr>
        <p:spPr/>
        <p:txBody>
          <a:bodyPr/>
          <a:lstStyle/>
          <a:p>
            <a:pPr marL="118745" indent="0">
              <a:buNone/>
            </a:pPr>
            <a:endParaRPr lang="en-US" sz="1200" dirty="0"/>
          </a:p>
          <a:p>
            <a:pPr>
              <a:buFont typeface="Wingdings" panose="05000000000000000000" pitchFamily="2" charset="2"/>
              <a:buChar char="Ø"/>
            </a:pPr>
            <a:r>
              <a:rPr lang="en-US" sz="1600" dirty="0"/>
              <a:t> </a:t>
            </a:r>
            <a:r>
              <a:rPr lang="en-US" sz="1600" b="1" dirty="0"/>
              <a:t>Input: </a:t>
            </a:r>
            <a:r>
              <a:rPr lang="en-US" sz="1600" dirty="0"/>
              <a:t>An image  of a customer's face in a restaurant.</a:t>
            </a:r>
          </a:p>
          <a:p>
            <a:pPr>
              <a:buFont typeface="Wingdings" panose="05000000000000000000" pitchFamily="2" charset="2"/>
              <a:buChar char="Ø"/>
            </a:pPr>
            <a:r>
              <a:rPr lang="en-US" sz="1600" dirty="0"/>
              <a:t> </a:t>
            </a:r>
            <a:r>
              <a:rPr lang="en-US" sz="1600" b="1" dirty="0"/>
              <a:t>Output: </a:t>
            </a:r>
            <a:r>
              <a:rPr lang="en-US" sz="1600" dirty="0"/>
              <a:t>A feedback score based on the customer's facial expression.</a:t>
            </a:r>
          </a:p>
          <a:p>
            <a:pPr>
              <a:buFont typeface="Wingdings" panose="05000000000000000000" pitchFamily="2" charset="2"/>
              <a:buChar char="Ø"/>
            </a:pPr>
            <a:endParaRPr lang="en-US" sz="1600" dirty="0"/>
          </a:p>
          <a:p>
            <a:pPr>
              <a:buFont typeface="Wingdings" panose="05000000000000000000" pitchFamily="2" charset="2"/>
              <a:buChar char="Ø"/>
            </a:pPr>
            <a:r>
              <a:rPr lang="en-US" sz="1600" b="1" dirty="0"/>
              <a:t> Step 1: </a:t>
            </a:r>
            <a:r>
              <a:rPr lang="en-US" sz="1600" dirty="0"/>
              <a:t>Detect and locate the face from the image  using   Har-AdaBoost algorithm.</a:t>
            </a:r>
          </a:p>
          <a:p>
            <a:pPr marL="118745" indent="0">
              <a:buNone/>
            </a:pPr>
            <a:endParaRPr lang="en-US" sz="1600" dirty="0"/>
          </a:p>
          <a:p>
            <a:pPr>
              <a:buFont typeface="Wingdings" panose="05000000000000000000" pitchFamily="2" charset="2"/>
              <a:buChar char="Ø"/>
            </a:pPr>
            <a:r>
              <a:rPr lang="en-US" sz="1600" dirty="0"/>
              <a:t> </a:t>
            </a:r>
            <a:r>
              <a:rPr lang="en-US" sz="1600" b="1" dirty="0"/>
              <a:t>Step 2: </a:t>
            </a:r>
            <a:r>
              <a:rPr lang="en-US" sz="1600" dirty="0"/>
              <a:t>Extract and classify the facial features and emotions using a pre-trained CNN model.</a:t>
            </a:r>
          </a:p>
          <a:p>
            <a:pPr>
              <a:buFont typeface="Wingdings" panose="05000000000000000000" pitchFamily="2" charset="2"/>
              <a:buChar char="Ø"/>
            </a:pPr>
            <a:r>
              <a:rPr lang="en-US" sz="1600" b="1" dirty="0"/>
              <a:t> Step 3: </a:t>
            </a:r>
            <a:r>
              <a:rPr lang="en-US" sz="1600" dirty="0"/>
              <a:t>Assign and aggregate feedback scores based on the detected emotions and their frequencies using a rule-based algorithm.</a:t>
            </a:r>
          </a:p>
          <a:p>
            <a:pPr marL="118745" indent="0">
              <a:buNone/>
            </a:pPr>
            <a:endParaRPr lang="en-US" sz="1600" dirty="0"/>
          </a:p>
          <a:p>
            <a:pPr>
              <a:buFont typeface="Wingdings" panose="05000000000000000000" pitchFamily="2" charset="2"/>
              <a:buChar char="Ø"/>
            </a:pPr>
            <a:r>
              <a:rPr lang="en-US" sz="1600" b="1" dirty="0"/>
              <a:t> Step 4: </a:t>
            </a:r>
            <a:r>
              <a:rPr lang="en-US" sz="1600" dirty="0"/>
              <a:t>Return the feedback score as the output.</a:t>
            </a:r>
          </a:p>
          <a:p>
            <a:pPr marL="118745" indent="0">
              <a:buNone/>
            </a:pPr>
            <a:endParaRPr lang="en-US" sz="1200" dirty="0"/>
          </a:p>
        </p:txBody>
      </p:sp>
      <p:sp>
        <p:nvSpPr>
          <p:cNvPr id="6" name="TextBox 5">
            <a:extLst>
              <a:ext uri="{FF2B5EF4-FFF2-40B4-BE49-F238E27FC236}">
                <a16:creationId xmlns:a16="http://schemas.microsoft.com/office/drawing/2014/main" id="{9BABD673-2B09-0428-38C3-B898C50FC927}"/>
              </a:ext>
            </a:extLst>
          </p:cNvPr>
          <p:cNvSpPr txBox="1"/>
          <p:nvPr/>
        </p:nvSpPr>
        <p:spPr>
          <a:xfrm>
            <a:off x="2895600" y="4757959"/>
            <a:ext cx="4038600" cy="307777"/>
          </a:xfrm>
          <a:prstGeom prst="rect">
            <a:avLst/>
          </a:prstGeom>
          <a:solidFill>
            <a:schemeClr val="bg1"/>
          </a:solid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DEPARTMENT</a:t>
            </a:r>
            <a:r>
              <a:rPr lang="en-IN" sz="1400" b="1"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OF CSE</a:t>
            </a: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IN" sz="36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MODULES (IF APPLICABLE)</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11</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pic>
        <p:nvPicPr>
          <p:cNvPr id="36" name="Picture 8" descr="dscet-logo"/>
          <p:cNvPicPr>
            <a:picLocks noChangeAspect="1" noChangeArrowheads="1"/>
          </p:cNvPicPr>
          <p:nvPr/>
        </p:nvPicPr>
        <p:blipFill>
          <a:blip r:embed="rId2"/>
          <a:srcRect/>
          <a:stretch>
            <a:fillRect/>
          </a:stretch>
        </p:blipFill>
        <p:spPr>
          <a:xfrm>
            <a:off x="533400" y="285750"/>
            <a:ext cx="669290" cy="610870"/>
          </a:xfrm>
          <a:prstGeom prst="rect">
            <a:avLst/>
          </a:prstGeom>
          <a:noFill/>
          <a:ln w="9525">
            <a:noFill/>
            <a:miter lim="800000"/>
            <a:headEnd/>
            <a:tailEnd/>
          </a:ln>
        </p:spPr>
      </p:pic>
      <p:sp>
        <p:nvSpPr>
          <p:cNvPr id="5" name="Text Box 4"/>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INFORMATION TECHNOLOGY</a:t>
            </a: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1300" b="1" dirty="0">
                <a:latin typeface="Times New Roman" panose="02020603050405020304" pitchFamily="18" charset="0"/>
                <a:cs typeface="Times New Roman" panose="02020603050405020304" pitchFamily="18" charset="0"/>
              </a:rPr>
              <a:t>Face Detection: </a:t>
            </a:r>
            <a:r>
              <a:rPr lang="en-US" sz="1300" dirty="0">
                <a:latin typeface="Times New Roman" panose="02020603050405020304" pitchFamily="18" charset="0"/>
                <a:cs typeface="Times New Roman" panose="02020603050405020304" pitchFamily="18" charset="0"/>
              </a:rPr>
              <a:t>Face detection or localization is an important step for image classification since only the principal component of face such as nose, eyes, mouth are needed for classification. Face detection algorithms can be broadly classified into feature, knowledge, template and appearance based methods. </a:t>
            </a:r>
          </a:p>
          <a:p>
            <a:pPr algn="just">
              <a:buFont typeface="Wingdings" panose="05000000000000000000" pitchFamily="2" charset="2"/>
              <a:buChar char="Ø"/>
            </a:pPr>
            <a:endParaRPr lang="en-US" sz="13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300" b="1" dirty="0">
                <a:latin typeface="Times New Roman" panose="02020603050405020304" pitchFamily="18" charset="0"/>
                <a:cs typeface="Times New Roman" panose="02020603050405020304" pitchFamily="18" charset="0"/>
              </a:rPr>
              <a:t>Facial Expression Recognition classification</a:t>
            </a:r>
            <a:r>
              <a:rPr lang="en-US" sz="1300" dirty="0">
                <a:latin typeface="Times New Roman" panose="02020603050405020304" pitchFamily="18" charset="0"/>
                <a:cs typeface="Times New Roman" panose="02020603050405020304" pitchFamily="18" charset="0"/>
              </a:rPr>
              <a:t>: After learning the deep features, the final step of FER (Facial Expression Recognition) is to classify the given face into one of the basic emotion categories. Unlike the traditional methods, where the feature extraction step and the feature classification step are independent, deep networks can perform FER in an end-to-end way. </a:t>
            </a:r>
          </a:p>
          <a:p>
            <a:pPr algn="just">
              <a:buFont typeface="Wingdings" panose="05000000000000000000" pitchFamily="2" charset="2"/>
              <a:buChar char="Ø"/>
            </a:pPr>
            <a:endParaRPr lang="en-US" sz="13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300" b="1" dirty="0">
                <a:latin typeface="Times New Roman" panose="02020603050405020304" pitchFamily="18" charset="0"/>
                <a:cs typeface="Times New Roman" panose="02020603050405020304" pitchFamily="18" charset="0"/>
              </a:rPr>
              <a:t>Convolutional neural network (CNN):</a:t>
            </a:r>
            <a:r>
              <a:rPr lang="en-US" sz="1300" dirty="0">
                <a:latin typeface="Times New Roman" panose="02020603050405020304" pitchFamily="18" charset="0"/>
                <a:cs typeface="Times New Roman" panose="02020603050405020304" pitchFamily="18" charset="0"/>
              </a:rPr>
              <a:t>CNN has been extensively used in diverse computer vision applications, including FER. At the beginning of the 21st century, several studies in the FER literature found that the CNN is robust to face location changes and scale variations and behaves better than the multilayer perceptron (MLP) in the case of previously unseen face pose variations, employed the CNN to address the problems of subject independence as well as translation, rotation, and scale invariance in the recognition of facial expressions.</a:t>
            </a:r>
          </a:p>
        </p:txBody>
      </p:sp>
      <p:sp>
        <p:nvSpPr>
          <p:cNvPr id="6" name="TextBox 5">
            <a:extLst>
              <a:ext uri="{FF2B5EF4-FFF2-40B4-BE49-F238E27FC236}">
                <a16:creationId xmlns:a16="http://schemas.microsoft.com/office/drawing/2014/main" id="{02AE4EE3-07EB-394E-9672-AAB223480153}"/>
              </a:ext>
            </a:extLst>
          </p:cNvPr>
          <p:cNvSpPr txBox="1"/>
          <p:nvPr/>
        </p:nvSpPr>
        <p:spPr>
          <a:xfrm>
            <a:off x="2895600" y="4757959"/>
            <a:ext cx="4038600" cy="307777"/>
          </a:xfrm>
          <a:prstGeom prst="rect">
            <a:avLst/>
          </a:prstGeom>
          <a:solidFill>
            <a:schemeClr val="bg1"/>
          </a:solid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DEPARTMENT</a:t>
            </a:r>
            <a:r>
              <a:rPr lang="en-IN" sz="1400" b="1"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OF CSE</a:t>
            </a: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4500" b="1" i="0" u="none" strike="noStrike" kern="1200" cap="none" spc="0" normalizeH="0" baseline="0" noProof="0" dirty="0">
                <a:ln>
                  <a:noFill/>
                </a:ln>
                <a:solidFill>
                  <a:srgbClr val="FFC000"/>
                </a:solidFill>
                <a:effectLst/>
                <a:uLnTx/>
                <a:uFillTx/>
                <a:latin typeface="+mj-lt"/>
                <a:ea typeface="+mj-ea"/>
                <a:cs typeface="+mj-cs"/>
              </a:rPr>
              <a:t>REFERENCES</a:t>
            </a:r>
          </a:p>
        </p:txBody>
      </p:sp>
      <p:sp>
        <p:nvSpPr>
          <p:cNvPr id="27651" name="Rectangle 3"/>
          <p:cNvSpPr>
            <a:spLocks noGrp="1"/>
          </p:cNvSpPr>
          <p:nvPr>
            <p:ph idx="1"/>
          </p:nvPr>
        </p:nvSpPr>
        <p:spPr/>
        <p:txBody>
          <a:bodyPr vert="horz" wrap="square" lIns="54864" tIns="91440" rIns="91440" bIns="45720" anchor="t" anchorCtr="0"/>
          <a:lstStyle/>
          <a:p>
            <a:pPr algn="just">
              <a:spcBef>
                <a:spcPct val="30000"/>
              </a:spcBef>
              <a:spcAft>
                <a:spcPct val="30000"/>
              </a:spcAft>
              <a:buFont typeface="Wingdings" panose="05000000000000000000" pitchFamily="2" charset="2"/>
              <a:buChar char="Ø"/>
            </a:pPr>
            <a:r>
              <a:rPr lang="en-US" sz="1400" b="0" i="0" dirty="0">
                <a:solidFill>
                  <a:srgbClr val="1F1F1F"/>
                </a:solidFill>
                <a:effectLst/>
                <a:latin typeface="Google Sans"/>
              </a:rPr>
              <a:t>1. Darwin C, Prodger P. The expression of the emotions in man and animals. Oxford University Press, USA, 1998.</a:t>
            </a:r>
          </a:p>
          <a:p>
            <a:pPr algn="just">
              <a:spcBef>
                <a:spcPct val="30000"/>
              </a:spcBef>
              <a:spcAft>
                <a:spcPct val="30000"/>
              </a:spcAft>
              <a:buFont typeface="Wingdings" panose="05000000000000000000" pitchFamily="2" charset="2"/>
              <a:buChar char="Ø"/>
            </a:pPr>
            <a:r>
              <a:rPr lang="en-US" sz="1400" dirty="0">
                <a:solidFill>
                  <a:srgbClr val="1F1F1F"/>
                </a:solidFill>
                <a:latin typeface="Google Sans"/>
              </a:rPr>
              <a:t>2. </a:t>
            </a:r>
            <a:r>
              <a:rPr lang="en-US" sz="1400" b="0" i="0" dirty="0">
                <a:solidFill>
                  <a:srgbClr val="1F1F1F"/>
                </a:solidFill>
                <a:effectLst/>
                <a:latin typeface="Google Sans"/>
              </a:rPr>
              <a:t>Tian YI, Kanade T, Cohn JF. Recognizing action units for facial expression analysis, IEEE Transactions on pattern analysis and machine intelligence. 2001;23(2):97-115.</a:t>
            </a:r>
          </a:p>
          <a:p>
            <a:pPr algn="just">
              <a:spcBef>
                <a:spcPct val="30000"/>
              </a:spcBef>
              <a:spcAft>
                <a:spcPct val="30000"/>
              </a:spcAft>
              <a:buFont typeface="Wingdings" panose="05000000000000000000" pitchFamily="2" charset="2"/>
              <a:buChar char="Ø"/>
            </a:pPr>
            <a:endParaRPr lang="en-US" sz="1400" b="0" i="0" dirty="0">
              <a:solidFill>
                <a:srgbClr val="1F1F1F"/>
              </a:solidFill>
              <a:effectLst/>
              <a:latin typeface="Google Sans"/>
            </a:endParaRPr>
          </a:p>
          <a:p>
            <a:pPr algn="just">
              <a:spcBef>
                <a:spcPct val="30000"/>
              </a:spcBef>
              <a:spcAft>
                <a:spcPct val="30000"/>
              </a:spcAft>
              <a:buFont typeface="Wingdings" panose="05000000000000000000" pitchFamily="2" charset="2"/>
              <a:buChar char="Ø"/>
            </a:pPr>
            <a:r>
              <a:rPr lang="en-US" sz="1400" b="0" i="0" dirty="0">
                <a:solidFill>
                  <a:srgbClr val="1F1F1F"/>
                </a:solidFill>
                <a:effectLst/>
                <a:latin typeface="Google Sans"/>
              </a:rPr>
              <a:t>3. Ekman P, Friesen WV. Constants across cultures in the face and emotion.” Journal of personality and social psychology. 1971; 17(2):124-129.</a:t>
            </a:r>
          </a:p>
          <a:p>
            <a:pPr algn="just">
              <a:spcBef>
                <a:spcPct val="30000"/>
              </a:spcBef>
              <a:spcAft>
                <a:spcPct val="30000"/>
              </a:spcAft>
              <a:buFont typeface="Wingdings" panose="05000000000000000000" pitchFamily="2" charset="2"/>
              <a:buChar char="Ø"/>
            </a:pPr>
            <a:endParaRPr lang="en-US" sz="1400" b="0" i="0" dirty="0">
              <a:solidFill>
                <a:srgbClr val="1F1F1F"/>
              </a:solidFill>
              <a:effectLst/>
              <a:latin typeface="Google Sans"/>
            </a:endParaRPr>
          </a:p>
          <a:p>
            <a:pPr algn="just">
              <a:spcBef>
                <a:spcPct val="30000"/>
              </a:spcBef>
              <a:spcAft>
                <a:spcPct val="30000"/>
              </a:spcAft>
              <a:buFont typeface="Wingdings" panose="05000000000000000000" pitchFamily="2" charset="2"/>
              <a:buChar char="Ø"/>
            </a:pPr>
            <a:r>
              <a:rPr lang="en-US" sz="1400" b="0" i="0" dirty="0">
                <a:solidFill>
                  <a:srgbClr val="1F1F1F"/>
                </a:solidFill>
                <a:effectLst/>
                <a:latin typeface="Google Sans"/>
              </a:rPr>
              <a:t>4. Ekman P. Strong evidence for universals in facial expressions: a reply to </a:t>
            </a:r>
            <a:r>
              <a:rPr lang="en-US" sz="1400" b="0" i="0" dirty="0" err="1">
                <a:solidFill>
                  <a:srgbClr val="1F1F1F"/>
                </a:solidFill>
                <a:effectLst/>
                <a:latin typeface="Google Sans"/>
              </a:rPr>
              <a:t>russell’s</a:t>
            </a:r>
            <a:r>
              <a:rPr lang="en-US" sz="1400" b="0" i="0" dirty="0">
                <a:solidFill>
                  <a:srgbClr val="1F1F1F"/>
                </a:solidFill>
                <a:effectLst/>
                <a:latin typeface="Google Sans"/>
              </a:rPr>
              <a:t> mistaken critique,</a:t>
            </a:r>
          </a:p>
          <a:p>
            <a:pPr marL="118745" indent="0" algn="just">
              <a:spcBef>
                <a:spcPct val="30000"/>
              </a:spcBef>
              <a:spcAft>
                <a:spcPct val="30000"/>
              </a:spcAft>
              <a:buNone/>
            </a:pPr>
            <a:r>
              <a:rPr lang="en-US" sz="1400" dirty="0">
                <a:solidFill>
                  <a:srgbClr val="1F1F1F"/>
                </a:solidFill>
                <a:latin typeface="Google Sans"/>
              </a:rPr>
              <a:t>          </a:t>
            </a:r>
            <a:r>
              <a:rPr lang="en-US" sz="1400" b="0" i="0" dirty="0">
                <a:solidFill>
                  <a:srgbClr val="1F1F1F"/>
                </a:solidFill>
                <a:effectLst/>
                <a:latin typeface="Google Sans"/>
              </a:rPr>
              <a:t>Psychological bulletin. 1994; 115(2)268–287.</a:t>
            </a:r>
          </a:p>
          <a:p>
            <a:pPr algn="just">
              <a:spcBef>
                <a:spcPct val="30000"/>
              </a:spcBef>
              <a:spcAft>
                <a:spcPct val="30000"/>
              </a:spcAft>
            </a:pPr>
            <a:endParaRPr lang="en-US" sz="1400" b="0" i="0" dirty="0">
              <a:solidFill>
                <a:srgbClr val="1F1F1F"/>
              </a:solidFill>
              <a:effectLst/>
              <a:latin typeface="Google Sans"/>
            </a:endParaRPr>
          </a:p>
          <a:p>
            <a:pPr algn="just">
              <a:lnSpc>
                <a:spcPct val="150000"/>
              </a:lnSpc>
              <a:spcBef>
                <a:spcPct val="30000"/>
              </a:spcBef>
              <a:spcAft>
                <a:spcPct val="30000"/>
              </a:spcAft>
            </a:pPr>
            <a:endParaRPr lang="en-US" sz="800" b="0" i="0" dirty="0">
              <a:solidFill>
                <a:srgbClr val="1F1F1F"/>
              </a:solidFill>
              <a:effectLst/>
              <a:latin typeface="Google Sans"/>
            </a:endParaRPr>
          </a:p>
          <a:p>
            <a:pPr algn="just">
              <a:lnSpc>
                <a:spcPct val="150000"/>
              </a:lnSpc>
              <a:spcBef>
                <a:spcPct val="30000"/>
              </a:spcBef>
              <a:spcAft>
                <a:spcPct val="30000"/>
              </a:spcAft>
            </a:pPr>
            <a:endParaRPr lang="en-IN" altLang="en-US" sz="1000" dirty="0">
              <a:solidFill>
                <a:schemeClr val="tx1"/>
              </a:solidFill>
              <a:latin typeface="Times New Roman" panose="02020603050405020304" pitchFamily="18" charset="0"/>
              <a:cs typeface="Times New Roman" panose="02020603050405020304" pitchFamily="18" charset="0"/>
              <a:sym typeface="+mn-ea"/>
            </a:endParaRP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12</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pic>
        <p:nvPicPr>
          <p:cNvPr id="36" name="Picture 8" descr="dscet-logo"/>
          <p:cNvPicPr>
            <a:picLocks noChangeAspect="1" noChangeArrowheads="1"/>
          </p:cNvPicPr>
          <p:nvPr/>
        </p:nvPicPr>
        <p:blipFill>
          <a:blip r:embed="rId2"/>
          <a:srcRect/>
          <a:stretch>
            <a:fillRect/>
          </a:stretch>
        </p:blipFill>
        <p:spPr>
          <a:xfrm>
            <a:off x="533400" y="285750"/>
            <a:ext cx="669290" cy="610870"/>
          </a:xfrm>
          <a:prstGeom prst="rect">
            <a:avLst/>
          </a:prstGeom>
          <a:noFill/>
          <a:ln w="9525">
            <a:noFill/>
            <a:miter lim="800000"/>
            <a:headEnd/>
            <a:tailEnd/>
          </a:ln>
        </p:spPr>
      </p:pic>
      <p:sp>
        <p:nvSpPr>
          <p:cNvPr id="5" name="Text Box 4"/>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INFORMATION TECHNOLOGY</a:t>
            </a:r>
          </a:p>
        </p:txBody>
      </p:sp>
      <p:sp>
        <p:nvSpPr>
          <p:cNvPr id="3" name="TextBox 2">
            <a:extLst>
              <a:ext uri="{FF2B5EF4-FFF2-40B4-BE49-F238E27FC236}">
                <a16:creationId xmlns:a16="http://schemas.microsoft.com/office/drawing/2014/main" id="{73C0485B-966A-1DF7-6CCD-8D633DABB7A0}"/>
              </a:ext>
            </a:extLst>
          </p:cNvPr>
          <p:cNvSpPr txBox="1"/>
          <p:nvPr/>
        </p:nvSpPr>
        <p:spPr>
          <a:xfrm>
            <a:off x="2895600" y="4757959"/>
            <a:ext cx="4038600" cy="307777"/>
          </a:xfrm>
          <a:prstGeom prst="rect">
            <a:avLst/>
          </a:prstGeom>
          <a:solidFill>
            <a:schemeClr val="bg1"/>
          </a:solid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DEPARTMENT</a:t>
            </a:r>
            <a:r>
              <a:rPr lang="en-IN" sz="1400" b="1"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OF CSE</a:t>
            </a: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p:cNvSpPr>
          <p:nvPr>
            <p:ph idx="1"/>
          </p:nvPr>
        </p:nvSpPr>
        <p:spPr/>
        <p:txBody>
          <a:bodyPr vert="horz" wrap="square" lIns="54864" tIns="91440" rIns="91440" bIns="45720" anchor="t" anchorCtr="0"/>
          <a:lstStyle/>
          <a:p>
            <a:pPr marL="118745" indent="0" algn="ctr">
              <a:spcBef>
                <a:spcPct val="30000"/>
              </a:spcBef>
              <a:spcAft>
                <a:spcPct val="30000"/>
              </a:spcAft>
              <a:buNone/>
            </a:pPr>
            <a:endParaRPr lang="en-IN" altLang="en-US" sz="4800" dirty="0">
              <a:ln w="22225">
                <a:solidFill>
                  <a:schemeClr val="accent2"/>
                </a:solidFill>
                <a:prstDash val="solid"/>
              </a:ln>
              <a:solidFill>
                <a:schemeClr val="accent2">
                  <a:lumMod val="40000"/>
                  <a:lumOff val="60000"/>
                </a:schemeClr>
              </a:solidFill>
              <a:effectLst/>
            </a:endParaRPr>
          </a:p>
          <a:p>
            <a:pPr marL="118745" indent="0" algn="ctr">
              <a:spcBef>
                <a:spcPct val="30000"/>
              </a:spcBef>
              <a:spcAft>
                <a:spcPct val="30000"/>
              </a:spcAft>
              <a:buNone/>
            </a:pPr>
            <a:r>
              <a:rPr lang="en-IN" altLang="en-US" sz="4800" dirty="0">
                <a:ln w="22225">
                  <a:solidFill>
                    <a:schemeClr val="accent2"/>
                  </a:solidFill>
                  <a:prstDash val="solid"/>
                </a:ln>
                <a:solidFill>
                  <a:schemeClr val="accent2">
                    <a:lumMod val="40000"/>
                    <a:lumOff val="60000"/>
                  </a:schemeClr>
                </a:solidFill>
                <a:effectLst/>
              </a:rPr>
              <a:t>THANK YOU</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13</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pic>
        <p:nvPicPr>
          <p:cNvPr id="3" name="Picture 8" descr="dscet-logo">
            <a:extLst>
              <a:ext uri="{FF2B5EF4-FFF2-40B4-BE49-F238E27FC236}">
                <a16:creationId xmlns:a16="http://schemas.microsoft.com/office/drawing/2014/main" id="{46791339-0FE7-5C1C-CA27-EBD0B6C12ADB}"/>
              </a:ext>
            </a:extLst>
          </p:cNvPr>
          <p:cNvPicPr>
            <a:picLocks noChangeAspect="1" noChangeArrowheads="1"/>
          </p:cNvPicPr>
          <p:nvPr/>
        </p:nvPicPr>
        <p:blipFill>
          <a:blip r:embed="rId2"/>
          <a:srcRect/>
          <a:stretch>
            <a:fillRect/>
          </a:stretch>
        </p:blipFill>
        <p:spPr>
          <a:xfrm>
            <a:off x="533400" y="285750"/>
            <a:ext cx="669290" cy="61087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xfrm>
            <a:off x="0" y="114301"/>
            <a:ext cx="8991600" cy="938298"/>
          </a:xfrm>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IN" sz="3300" noProof="0" dirty="0">
                <a:ln>
                  <a:noFill/>
                </a:ln>
                <a:effectLst/>
                <a:uLnTx/>
                <a:uFillTx/>
                <a:sym typeface="+mn-ea"/>
              </a:rPr>
              <a:t>DHANALAKSHMI SRINIVASAN </a:t>
            </a:r>
            <a:br>
              <a:rPr lang="en-IN" sz="2000" noProof="0" dirty="0">
                <a:ln>
                  <a:noFill/>
                </a:ln>
                <a:effectLst/>
                <a:uLnTx/>
                <a:uFillTx/>
                <a:sym typeface="+mn-ea"/>
              </a:rPr>
            </a:br>
            <a:r>
              <a:rPr lang="en-IN" sz="2100" noProof="0" dirty="0">
                <a:ln>
                  <a:noFill/>
                </a:ln>
                <a:effectLst/>
                <a:uLnTx/>
                <a:uFillTx/>
                <a:sym typeface="+mn-ea"/>
              </a:rPr>
              <a:t>COLLEGE OF ENGINEERING AND TECHNOLOGY</a:t>
            </a:r>
            <a:endParaRPr kumimoji="0" lang="en-IN" altLang="en-US" sz="2100" b="1" i="0" u="none" strike="noStrike" kern="1200" cap="none" spc="0" normalizeH="0" baseline="0" noProof="0" dirty="0">
              <a:ln>
                <a:noFill/>
              </a:ln>
              <a:solidFill>
                <a:srgbClr val="FFC000"/>
              </a:solidFill>
              <a:effectLst/>
              <a:uLnTx/>
              <a:uFillTx/>
              <a:latin typeface="+mj-lt"/>
              <a:ea typeface="+mj-ea"/>
              <a:cs typeface="+mj-cs"/>
              <a:sym typeface="+mn-ea"/>
            </a:endParaRPr>
          </a:p>
        </p:txBody>
      </p:sp>
      <p:sp>
        <p:nvSpPr>
          <p:cNvPr id="11269" name="TextBox 4"/>
          <p:cNvSpPr txBox="1"/>
          <p:nvPr/>
        </p:nvSpPr>
        <p:spPr>
          <a:xfrm>
            <a:off x="241300" y="1352550"/>
            <a:ext cx="8479155" cy="1743491"/>
          </a:xfrm>
          <a:prstGeom prst="rect">
            <a:avLst/>
          </a:prstGeom>
          <a:noFill/>
          <a:ln w="9525">
            <a:noFill/>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lang="en-IN" altLang="en-US" b="1" noProof="0" dirty="0">
                <a:ln>
                  <a:noFill/>
                </a:ln>
                <a:solidFill>
                  <a:schemeClr val="tx1">
                    <a:tint val="95000"/>
                  </a:schemeClr>
                </a:solidFill>
                <a:effectLst/>
                <a:uLnTx/>
                <a:uFillTx/>
                <a:cs typeface="Arial" panose="020B0604020202020204" pitchFamily="34" charset="0"/>
                <a:sym typeface="+mn-ea"/>
              </a:rPr>
              <a:t>DOMAIN: </a:t>
            </a:r>
            <a:r>
              <a:rPr lang="en-IN" altLang="en-US" noProof="0" dirty="0">
                <a:ln>
                  <a:noFill/>
                </a:ln>
                <a:solidFill>
                  <a:schemeClr val="tx1">
                    <a:tint val="95000"/>
                  </a:schemeClr>
                </a:solidFill>
                <a:effectLst/>
                <a:uLnTx/>
                <a:uFillTx/>
                <a:cs typeface="Arial" panose="020B0604020202020204" pitchFamily="34" charset="0"/>
                <a:sym typeface="+mn-ea"/>
              </a:rPr>
              <a:t>Artificial Intelligence</a:t>
            </a:r>
          </a:p>
          <a:p>
            <a:pPr eaLnBrk="1" hangingPunct="1">
              <a:lnSpc>
                <a:spcPct val="150000"/>
              </a:lnSpc>
              <a:defRPr/>
            </a:pPr>
            <a:r>
              <a:rPr lang="en-IN" altLang="en-US" b="1" noProof="0" dirty="0">
                <a:ln>
                  <a:noFill/>
                </a:ln>
                <a:solidFill>
                  <a:schemeClr val="tx1">
                    <a:tint val="95000"/>
                  </a:schemeClr>
                </a:solidFill>
                <a:effectLst/>
                <a:uLnTx/>
                <a:uFillTx/>
                <a:cs typeface="Arial" panose="020B0604020202020204" pitchFamily="34" charset="0"/>
                <a:sym typeface="+mn-ea"/>
              </a:rPr>
              <a:t>TITLE: </a:t>
            </a:r>
            <a:r>
              <a:rPr lang="en-US" i="0" dirty="0">
                <a:effectLst/>
                <a:cs typeface="Arial" panose="020B0604020202020204" pitchFamily="34" charset="0"/>
              </a:rPr>
              <a:t>Facial Expression Analysis for Automated Restaurant Feedback using Deep Learning</a:t>
            </a:r>
          </a:p>
          <a:p>
            <a:pPr marL="0" marR="0" lvl="0" indent="0" algn="l" defTabSz="914400" rtl="0" eaLnBrk="1" fontAlgn="base" latinLnBrk="0" hangingPunct="1">
              <a:lnSpc>
                <a:spcPct val="150000"/>
              </a:lnSpc>
              <a:spcBef>
                <a:spcPct val="0"/>
              </a:spcBef>
              <a:spcAft>
                <a:spcPct val="0"/>
              </a:spcAft>
              <a:buClrTx/>
              <a:buSzTx/>
              <a:buFontTx/>
              <a:buNone/>
              <a:defRPr/>
            </a:pPr>
            <a:endParaRPr lang="en-IN" altLang="en-US" sz="2000" dirty="0">
              <a:latin typeface="Arial" panose="020B0604020202020204" pitchFamily="34" charset="0"/>
            </a:endParaRP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2</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pic>
        <p:nvPicPr>
          <p:cNvPr id="5" name="Picture 8" descr="dscet-logo"/>
          <p:cNvPicPr>
            <a:picLocks noGrp="1" noChangeAspect="1" noChangeArrowheads="1"/>
          </p:cNvPicPr>
          <p:nvPr>
            <p:ph idx="1"/>
          </p:nvPr>
        </p:nvPicPr>
        <p:blipFill>
          <a:blip r:embed="rId3"/>
          <a:srcRect/>
          <a:stretch>
            <a:fillRect/>
          </a:stretch>
        </p:blipFill>
        <p:spPr>
          <a:xfrm>
            <a:off x="533400" y="285750"/>
            <a:ext cx="669290" cy="610870"/>
          </a:xfrm>
          <a:prstGeom prst="rect">
            <a:avLst/>
          </a:prstGeom>
          <a:noFill/>
          <a:ln w="9525">
            <a:noFill/>
            <a:miter lim="800000"/>
            <a:headEnd/>
            <a:tailEnd/>
          </a:ln>
        </p:spPr>
      </p:pic>
      <p:sp>
        <p:nvSpPr>
          <p:cNvPr id="6" name="Text Box 5"/>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INFORMATION TECHNOLOGY</a:t>
            </a:r>
          </a:p>
        </p:txBody>
      </p:sp>
      <p:sp>
        <p:nvSpPr>
          <p:cNvPr id="13" name="TextBox 12">
            <a:extLst>
              <a:ext uri="{FF2B5EF4-FFF2-40B4-BE49-F238E27FC236}">
                <a16:creationId xmlns:a16="http://schemas.microsoft.com/office/drawing/2014/main" id="{9BD65DA6-E410-25DE-D1F2-8B5C57DF3B14}"/>
              </a:ext>
            </a:extLst>
          </p:cNvPr>
          <p:cNvSpPr txBox="1"/>
          <p:nvPr/>
        </p:nvSpPr>
        <p:spPr>
          <a:xfrm>
            <a:off x="2895600" y="4757959"/>
            <a:ext cx="4038600" cy="307777"/>
          </a:xfrm>
          <a:prstGeom prst="rect">
            <a:avLst/>
          </a:prstGeom>
          <a:solidFill>
            <a:schemeClr val="bg1"/>
          </a:solid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DEPARTMENT</a:t>
            </a:r>
            <a:r>
              <a:rPr lang="en-IN" sz="1400" b="1"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OF CSE</a:t>
            </a: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4500" b="1" i="0" u="none" strike="noStrike" kern="1200" cap="none" spc="0" normalizeH="0" baseline="0" noProof="0" dirty="0">
                <a:ln>
                  <a:noFill/>
                </a:ln>
                <a:solidFill>
                  <a:srgbClr val="FFC800"/>
                </a:solidFill>
                <a:effectLst/>
                <a:uLnTx/>
                <a:uFillTx/>
                <a:latin typeface="+mj-lt"/>
                <a:ea typeface="+mj-ea"/>
                <a:cs typeface="+mj-cs"/>
              </a:rPr>
              <a:t>ABSTRACT</a:t>
            </a:r>
          </a:p>
        </p:txBody>
      </p:sp>
      <p:sp>
        <p:nvSpPr>
          <p:cNvPr id="17411" name="Content Placeholder 3"/>
          <p:cNvSpPr>
            <a:spLocks noGrp="1"/>
          </p:cNvSpPr>
          <p:nvPr>
            <p:ph sz="half" idx="2"/>
          </p:nvPr>
        </p:nvSpPr>
        <p:spPr>
          <a:xfrm>
            <a:off x="206375" y="1493837"/>
            <a:ext cx="8763000" cy="3467100"/>
          </a:xfrm>
        </p:spPr>
        <p:txBody>
          <a:bodyPr vert="horz" wrap="square" lIns="54864" tIns="91440" rIns="91440" bIns="45720" anchor="t" anchorCtr="0"/>
          <a:lstStyle/>
          <a:p>
            <a:pPr algn="just">
              <a:buClr>
                <a:srgbClr val="000000"/>
              </a:buClr>
              <a:buFont typeface="Wingdings" panose="05000000000000000000" pitchFamily="2" charset="2"/>
              <a:buChar char="Ø"/>
            </a:pPr>
            <a:r>
              <a:rPr lang="en-US" altLang="en-US" sz="1600" kern="1200" dirty="0">
                <a:latin typeface="Times New Roman" panose="02020603050405020304" pitchFamily="18" charset="0"/>
                <a:cs typeface="Times New Roman" panose="02020603050405020304" pitchFamily="18" charset="0"/>
              </a:rPr>
              <a:t>Facial expression analysis is a challenging task that involves detecting and recognizing the emotions of human faces from images . In this project, we propose a novel application of facial expression analysis for automated restaurant feedback using deep learning.</a:t>
            </a:r>
            <a:endParaRPr lang="en-US" altLang="en-US" sz="1600" dirty="0">
              <a:latin typeface="Times New Roman" panose="02020603050405020304" pitchFamily="18" charset="0"/>
              <a:cs typeface="Times New Roman" panose="02020603050405020304" pitchFamily="18" charset="0"/>
            </a:endParaRPr>
          </a:p>
          <a:p>
            <a:pPr marL="118745" indent="0" algn="just">
              <a:buClr>
                <a:srgbClr val="000000"/>
              </a:buClr>
              <a:buNone/>
            </a:pPr>
            <a:endParaRPr lang="en-US" altLang="en-US" sz="1600" dirty="0">
              <a:latin typeface="Times New Roman" panose="02020603050405020304" pitchFamily="18" charset="0"/>
              <a:cs typeface="Times New Roman" panose="02020603050405020304" pitchFamily="18" charset="0"/>
            </a:endParaRPr>
          </a:p>
          <a:p>
            <a:pPr algn="just">
              <a:buClr>
                <a:srgbClr val="000000"/>
              </a:buClr>
              <a:buFont typeface="Wingdings" panose="05000000000000000000" pitchFamily="2" charset="2"/>
              <a:buChar char="Ø"/>
            </a:pPr>
            <a:r>
              <a:rPr lang="en-US" altLang="en-US" sz="1600" kern="1200" dirty="0">
                <a:latin typeface="Times New Roman" panose="02020603050405020304" pitchFamily="18" charset="0"/>
                <a:cs typeface="Times New Roman" panose="02020603050405020304" pitchFamily="18" charset="0"/>
              </a:rPr>
              <a:t> We aim to develop a system that can capture the facial expressions of customers in restaurants and generate a feedback score based on their satisfaction level. </a:t>
            </a:r>
            <a:endParaRPr lang="en-US" altLang="en-US" sz="1600" dirty="0">
              <a:latin typeface="Times New Roman" panose="02020603050405020304" pitchFamily="18" charset="0"/>
              <a:cs typeface="Times New Roman" panose="02020603050405020304" pitchFamily="18" charset="0"/>
            </a:endParaRPr>
          </a:p>
          <a:p>
            <a:pPr marL="118745" indent="0" algn="just">
              <a:lnSpc>
                <a:spcPct val="150000"/>
              </a:lnSpc>
              <a:buClr>
                <a:srgbClr val="000000"/>
              </a:buClr>
              <a:buNone/>
            </a:pPr>
            <a:endParaRPr lang="en-US" altLang="en-US" sz="1600" kern="1200" dirty="0">
              <a:latin typeface="Times New Roman" panose="02020603050405020304" pitchFamily="18" charset="0"/>
              <a:cs typeface="Times New Roman" panose="02020603050405020304" pitchFamily="18" charset="0"/>
            </a:endParaRPr>
          </a:p>
          <a:p>
            <a:pPr algn="just">
              <a:buClr>
                <a:srgbClr val="000000"/>
              </a:buClr>
              <a:buFont typeface="Wingdings" panose="05000000000000000000" pitchFamily="2" charset="2"/>
              <a:buChar char="Ø"/>
            </a:pPr>
            <a:r>
              <a:rPr lang="en-US" altLang="en-US" sz="1600" kern="1200" dirty="0">
                <a:latin typeface="Times New Roman" panose="02020603050405020304" pitchFamily="18" charset="0"/>
                <a:cs typeface="Times New Roman" panose="02020603050405020304" pitchFamily="18" charset="0"/>
              </a:rPr>
              <a:t>We use a pre-trained convolutional neural network (CNN) model to extract facial features and a recurrent neural network (RNN) model to classify the emotions into six categories: happy, sad, angry, surprised, disgusted, and neutral.</a:t>
            </a:r>
            <a:endParaRPr lang="en-IN" altLang="en-US" sz="1600" kern="12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3</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pic>
        <p:nvPicPr>
          <p:cNvPr id="36" name="Picture 8" descr="dscet-logo"/>
          <p:cNvPicPr>
            <a:picLocks noGrp="1" noChangeAspect="1" noChangeArrowheads="1"/>
          </p:cNvPicPr>
          <p:nvPr>
            <p:ph idx="1"/>
          </p:nvPr>
        </p:nvPicPr>
        <p:blipFill>
          <a:blip r:embed="rId3"/>
          <a:srcRect/>
          <a:stretch>
            <a:fillRect/>
          </a:stretch>
        </p:blipFill>
        <p:spPr>
          <a:xfrm>
            <a:off x="533400" y="285750"/>
            <a:ext cx="669290" cy="610870"/>
          </a:xfrm>
          <a:prstGeom prst="rect">
            <a:avLst/>
          </a:prstGeom>
          <a:noFill/>
          <a:ln w="9525">
            <a:noFill/>
            <a:miter lim="800000"/>
            <a:headEnd/>
            <a:tailEnd/>
          </a:ln>
        </p:spPr>
      </p:pic>
      <p:sp>
        <p:nvSpPr>
          <p:cNvPr id="6" name="Text Box 5"/>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INFORMATION TECHNOLOGY</a:t>
            </a:r>
          </a:p>
        </p:txBody>
      </p:sp>
      <p:sp>
        <p:nvSpPr>
          <p:cNvPr id="5" name="TextBox 4">
            <a:extLst>
              <a:ext uri="{FF2B5EF4-FFF2-40B4-BE49-F238E27FC236}">
                <a16:creationId xmlns:a16="http://schemas.microsoft.com/office/drawing/2014/main" id="{CA82DA51-8869-30E5-A866-C5796F55EBF7}"/>
              </a:ext>
            </a:extLst>
          </p:cNvPr>
          <p:cNvSpPr txBox="1"/>
          <p:nvPr/>
        </p:nvSpPr>
        <p:spPr>
          <a:xfrm>
            <a:off x="2895600" y="4757959"/>
            <a:ext cx="4038600" cy="307777"/>
          </a:xfrm>
          <a:prstGeom prst="rect">
            <a:avLst/>
          </a:prstGeom>
          <a:solidFill>
            <a:schemeClr val="bg1"/>
          </a:solid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DEPARTMENT</a:t>
            </a:r>
            <a:r>
              <a:rPr lang="en-IN" sz="1400" b="1"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OF CSE</a:t>
            </a: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4500" b="1" i="0" u="none" strike="noStrike" kern="1200" cap="none" spc="0" normalizeH="0" baseline="0" noProof="0" dirty="0">
                <a:ln>
                  <a:noFill/>
                </a:ln>
                <a:solidFill>
                  <a:srgbClr val="FFC000"/>
                </a:solidFill>
                <a:effectLst/>
                <a:uLnTx/>
                <a:uFillTx/>
                <a:latin typeface="+mj-lt"/>
                <a:ea typeface="+mj-ea"/>
                <a:cs typeface="+mj-cs"/>
              </a:rPr>
              <a:t>OBJECTIVE</a:t>
            </a:r>
          </a:p>
        </p:txBody>
      </p:sp>
      <p:sp>
        <p:nvSpPr>
          <p:cNvPr id="18435" name="Rectangle 3"/>
          <p:cNvSpPr>
            <a:spLocks noGrp="1"/>
          </p:cNvSpPr>
          <p:nvPr>
            <p:ph idx="1"/>
          </p:nvPr>
        </p:nvSpPr>
        <p:spPr/>
        <p:txBody>
          <a:bodyPr vert="horz" wrap="square" lIns="54864" tIns="91440" rIns="91440" bIns="45720" anchor="t" anchorCtr="0"/>
          <a:lstStyle/>
          <a:p>
            <a:pPr algn="just">
              <a:spcBef>
                <a:spcPts val="0"/>
              </a:spcBef>
              <a:spcAft>
                <a:spcPts val="0"/>
              </a:spcAft>
              <a:buClr>
                <a:srgbClr val="000000"/>
              </a:buClr>
              <a:buFont typeface="Wingdings" panose="05000000000000000000" pitchFamily="2" charset="2"/>
              <a:buChar char="Ø"/>
            </a:pPr>
            <a:r>
              <a:rPr lang="en-US" altLang="en-US" sz="1800" dirty="0">
                <a:solidFill>
                  <a:schemeClr val="tx1"/>
                </a:solidFill>
                <a:latin typeface="Times New Roman" panose="02020603050405020304" pitchFamily="18" charset="0"/>
                <a:cs typeface="Times New Roman" panose="02020603050405020304" pitchFamily="18" charset="0"/>
                <a:sym typeface="+mn-ea"/>
              </a:rPr>
              <a:t>The objective of this project is to design and implement a system that can automatically collect feedback from customers in restaurants based on their facial expressions using deep learning techniques. </a:t>
            </a:r>
          </a:p>
          <a:p>
            <a:pPr algn="just">
              <a:spcBef>
                <a:spcPts val="0"/>
              </a:spcBef>
              <a:spcAft>
                <a:spcPts val="0"/>
              </a:spcAft>
              <a:buClr>
                <a:srgbClr val="000000"/>
              </a:buClr>
              <a:buFont typeface="Wingdings" panose="05000000000000000000" pitchFamily="2" charset="2"/>
              <a:buChar char="Ø"/>
            </a:pPr>
            <a:endParaRPr lang="en-US" altLang="en-US" sz="1800" dirty="0">
              <a:latin typeface="Times New Roman" panose="02020603050405020304" pitchFamily="18" charset="0"/>
              <a:cs typeface="Times New Roman" panose="02020603050405020304" pitchFamily="18" charset="0"/>
              <a:sym typeface="+mn-ea"/>
            </a:endParaRPr>
          </a:p>
          <a:p>
            <a:pPr algn="just">
              <a:spcBef>
                <a:spcPts val="0"/>
              </a:spcBef>
              <a:spcAft>
                <a:spcPts val="0"/>
              </a:spcAft>
              <a:buClr>
                <a:srgbClr val="000000"/>
              </a:buClr>
              <a:buFont typeface="Wingdings" panose="05000000000000000000" pitchFamily="2" charset="2"/>
              <a:buChar char="Ø"/>
            </a:pPr>
            <a:r>
              <a:rPr lang="en-US" altLang="en-US" sz="1800" dirty="0">
                <a:solidFill>
                  <a:schemeClr val="tx1"/>
                </a:solidFill>
                <a:latin typeface="Times New Roman" panose="02020603050405020304" pitchFamily="18" charset="0"/>
                <a:cs typeface="Times New Roman" panose="02020603050405020304" pitchFamily="18" charset="0"/>
                <a:sym typeface="+mn-ea"/>
              </a:rPr>
              <a:t>The system should be able to capture the faces of customers from images or videos, detect and recognize their emotions, and generate a feedback score that reflects their satisfaction level. </a:t>
            </a:r>
          </a:p>
          <a:p>
            <a:pPr marL="118745" indent="0" algn="just">
              <a:spcBef>
                <a:spcPts val="0"/>
              </a:spcBef>
              <a:spcAft>
                <a:spcPts val="0"/>
              </a:spcAft>
              <a:buClr>
                <a:srgbClr val="000000"/>
              </a:buClr>
              <a:buNone/>
            </a:pPr>
            <a:endParaRPr lang="en-US" altLang="en-US" sz="1800" dirty="0">
              <a:solidFill>
                <a:schemeClr val="tx1"/>
              </a:solidFill>
              <a:latin typeface="Times New Roman" panose="02020603050405020304" pitchFamily="18" charset="0"/>
              <a:cs typeface="Times New Roman" panose="02020603050405020304" pitchFamily="18" charset="0"/>
              <a:sym typeface="+mn-ea"/>
            </a:endParaRPr>
          </a:p>
          <a:p>
            <a:pPr algn="just">
              <a:spcBef>
                <a:spcPts val="0"/>
              </a:spcBef>
              <a:spcAft>
                <a:spcPts val="0"/>
              </a:spcAft>
              <a:buClr>
                <a:srgbClr val="000000"/>
              </a:buClr>
              <a:buFont typeface="Wingdings" panose="05000000000000000000" pitchFamily="2" charset="2"/>
              <a:buChar char="Ø"/>
            </a:pPr>
            <a:r>
              <a:rPr lang="en-US" altLang="en-US" sz="1800" dirty="0">
                <a:solidFill>
                  <a:schemeClr val="tx1"/>
                </a:solidFill>
                <a:latin typeface="Times New Roman" panose="02020603050405020304" pitchFamily="18" charset="0"/>
                <a:cs typeface="Times New Roman" panose="02020603050405020304" pitchFamily="18" charset="0"/>
                <a:sym typeface="+mn-ea"/>
              </a:rPr>
              <a:t>The system should also be able to handle various challenges such as occlusion, illumination, pose, and expression variations. The system should be evaluated on a dataset of restaurant images and compared with the manual ratings given by human annotators.</a:t>
            </a:r>
            <a:endParaRPr lang="en-IN" altLang="en-US" sz="1800" dirty="0">
              <a:solidFill>
                <a:schemeClr val="tx1"/>
              </a:solidFill>
              <a:latin typeface="Times New Roman" panose="02020603050405020304" pitchFamily="18" charset="0"/>
              <a:cs typeface="Times New Roman" panose="02020603050405020304" pitchFamily="18" charset="0"/>
              <a:sym typeface="+mn-ea"/>
            </a:endParaRP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4</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pic>
        <p:nvPicPr>
          <p:cNvPr id="36" name="Picture 8" descr="dscet-logo"/>
          <p:cNvPicPr>
            <a:picLocks noChangeAspect="1" noChangeArrowheads="1"/>
          </p:cNvPicPr>
          <p:nvPr/>
        </p:nvPicPr>
        <p:blipFill>
          <a:blip r:embed="rId2"/>
          <a:srcRect/>
          <a:stretch>
            <a:fillRect/>
          </a:stretch>
        </p:blipFill>
        <p:spPr>
          <a:xfrm>
            <a:off x="533400" y="285750"/>
            <a:ext cx="669290" cy="610870"/>
          </a:xfrm>
          <a:prstGeom prst="rect">
            <a:avLst/>
          </a:prstGeom>
          <a:noFill/>
          <a:ln w="9525">
            <a:noFill/>
            <a:miter lim="800000"/>
            <a:headEnd/>
            <a:tailEnd/>
          </a:ln>
        </p:spPr>
      </p:pic>
      <p:sp>
        <p:nvSpPr>
          <p:cNvPr id="5" name="Text Box 4"/>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INFORMATION TECHNOLOGY</a:t>
            </a:r>
          </a:p>
        </p:txBody>
      </p:sp>
      <p:sp>
        <p:nvSpPr>
          <p:cNvPr id="3" name="TextBox 2">
            <a:extLst>
              <a:ext uri="{FF2B5EF4-FFF2-40B4-BE49-F238E27FC236}">
                <a16:creationId xmlns:a16="http://schemas.microsoft.com/office/drawing/2014/main" id="{082774E4-2187-5076-632B-664DCF5406B2}"/>
              </a:ext>
            </a:extLst>
          </p:cNvPr>
          <p:cNvSpPr txBox="1"/>
          <p:nvPr/>
        </p:nvSpPr>
        <p:spPr>
          <a:xfrm>
            <a:off x="2895600" y="4757959"/>
            <a:ext cx="4038600" cy="276999"/>
          </a:xfrm>
          <a:prstGeom prst="rect">
            <a:avLst/>
          </a:prstGeom>
          <a:solidFill>
            <a:schemeClr val="bg1"/>
          </a:solid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DEPARTMENT OF CSE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IN" sz="4500" b="1" i="0" u="none" strike="noStrike" kern="1200" cap="none" spc="0" normalizeH="0" baseline="0" noProof="0" dirty="0">
                <a:ln>
                  <a:noFill/>
                </a:ln>
                <a:solidFill>
                  <a:srgbClr val="FFC000"/>
                </a:solidFill>
                <a:effectLst/>
                <a:uLnTx/>
                <a:uFillTx/>
                <a:latin typeface="+mj-lt"/>
                <a:ea typeface="+mj-ea"/>
                <a:cs typeface="+mj-cs"/>
              </a:rPr>
              <a:t>EXISTING SYSTEM</a:t>
            </a:r>
          </a:p>
        </p:txBody>
      </p:sp>
      <p:sp>
        <p:nvSpPr>
          <p:cNvPr id="19459" name="Rectangle 3"/>
          <p:cNvSpPr>
            <a:spLocks noGrp="1"/>
          </p:cNvSpPr>
          <p:nvPr>
            <p:ph idx="1"/>
          </p:nvPr>
        </p:nvSpPr>
        <p:spPr>
          <a:xfrm>
            <a:off x="457200" y="1657350"/>
            <a:ext cx="8229600" cy="3143250"/>
          </a:xfrm>
        </p:spPr>
        <p:txBody>
          <a:bodyPr vert="horz" wrap="square" lIns="54864" tIns="91440" rIns="91440" bIns="45720" anchor="t" anchorCtr="0"/>
          <a:lstStyle/>
          <a:p>
            <a:pPr algn="just">
              <a:spcBef>
                <a:spcPct val="30000"/>
              </a:spcBef>
              <a:spcAft>
                <a:spcPct val="30000"/>
              </a:spcAft>
              <a:buClr>
                <a:srgbClr val="000000"/>
              </a:buClr>
              <a:buFont typeface="Wingdings" panose="05000000000000000000" pitchFamily="2" charset="2"/>
              <a:buChar char="Ø"/>
            </a:pPr>
            <a:r>
              <a:rPr lang="en-US" altLang="en-IN" sz="1600" dirty="0">
                <a:latin typeface="Times New Roman" panose="02020603050405020304" pitchFamily="18" charset="0"/>
                <a:cs typeface="Times New Roman" panose="02020603050405020304" pitchFamily="18" charset="0"/>
              </a:rPr>
              <a:t>As there is no staff available in unmanned restaurants, it is difficult for the restaurant management to estimate how the concept and the food is experienced by the customers.</a:t>
            </a:r>
          </a:p>
          <a:p>
            <a:pPr algn="just">
              <a:spcBef>
                <a:spcPct val="30000"/>
              </a:spcBef>
              <a:spcAft>
                <a:spcPct val="30000"/>
              </a:spcAft>
              <a:buClr>
                <a:srgbClr val="000000"/>
              </a:buClr>
              <a:buFont typeface="Wingdings" panose="05000000000000000000" pitchFamily="2" charset="2"/>
              <a:buChar char="Ø"/>
            </a:pPr>
            <a:r>
              <a:rPr lang="en-US" altLang="en-IN" sz="1600" dirty="0">
                <a:latin typeface="Times New Roman" panose="02020603050405020304" pitchFamily="18" charset="0"/>
                <a:cs typeface="Times New Roman" panose="02020603050405020304" pitchFamily="18" charset="0"/>
              </a:rPr>
              <a:t> Existing rating systems, such as Google and Trip Advisor, only partially solve this problem, as they only cover a part of the customer’s opinions.</a:t>
            </a:r>
          </a:p>
          <a:p>
            <a:pPr algn="just">
              <a:spcBef>
                <a:spcPct val="30000"/>
              </a:spcBef>
              <a:spcAft>
                <a:spcPct val="30000"/>
              </a:spcAft>
              <a:buClr>
                <a:srgbClr val="000000"/>
              </a:buClr>
              <a:buFont typeface="Wingdings" panose="05000000000000000000" pitchFamily="2" charset="2"/>
              <a:buChar char="Ø"/>
            </a:pPr>
            <a:r>
              <a:rPr lang="en-US" altLang="en-IN" sz="1600" dirty="0">
                <a:latin typeface="Times New Roman" panose="02020603050405020304" pitchFamily="18" charset="0"/>
                <a:cs typeface="Times New Roman" panose="02020603050405020304" pitchFamily="18" charset="0"/>
              </a:rPr>
              <a:t> These rating systems are only used by a subset of the customers who rate the restaurant on independent rating platforms on their own initiative.</a:t>
            </a:r>
          </a:p>
          <a:p>
            <a:pPr algn="just">
              <a:spcBef>
                <a:spcPct val="30000"/>
              </a:spcBef>
              <a:spcAft>
                <a:spcPct val="30000"/>
              </a:spcAft>
              <a:buClr>
                <a:srgbClr val="000000"/>
              </a:buClr>
              <a:buFont typeface="Wingdings" panose="05000000000000000000" pitchFamily="2" charset="2"/>
              <a:buChar char="Ø"/>
            </a:pPr>
            <a:r>
              <a:rPr lang="en-US" altLang="en-IN" sz="1600" dirty="0">
                <a:latin typeface="Times New Roman" panose="02020603050405020304" pitchFamily="18" charset="0"/>
                <a:cs typeface="Times New Roman" panose="02020603050405020304" pitchFamily="18" charset="0"/>
              </a:rPr>
              <a:t> This applies mainly to customers who experience their visit as very positive or negative.</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5</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5" name="Text Box 4"/>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INFORMATION TECHNOLOGY</a:t>
            </a:r>
          </a:p>
        </p:txBody>
      </p:sp>
      <p:pic>
        <p:nvPicPr>
          <p:cNvPr id="36" name="Picture 8" descr="dscet-logo"/>
          <p:cNvPicPr>
            <a:picLocks noChangeAspect="1" noChangeArrowheads="1"/>
          </p:cNvPicPr>
          <p:nvPr/>
        </p:nvPicPr>
        <p:blipFill>
          <a:blip r:embed="rId2"/>
          <a:srcRect/>
          <a:stretch>
            <a:fillRect/>
          </a:stretch>
        </p:blipFill>
        <p:spPr>
          <a:xfrm>
            <a:off x="533400" y="285750"/>
            <a:ext cx="669290" cy="610870"/>
          </a:xfrm>
          <a:prstGeom prst="rect">
            <a:avLst/>
          </a:prstGeom>
          <a:noFill/>
          <a:ln w="9525">
            <a:noFill/>
            <a:miter lim="800000"/>
            <a:headEnd/>
            <a:tailEnd/>
          </a:ln>
        </p:spPr>
      </p:pic>
      <p:sp>
        <p:nvSpPr>
          <p:cNvPr id="3" name="TextBox 2">
            <a:extLst>
              <a:ext uri="{FF2B5EF4-FFF2-40B4-BE49-F238E27FC236}">
                <a16:creationId xmlns:a16="http://schemas.microsoft.com/office/drawing/2014/main" id="{E887B5E9-8F94-0479-8C35-4FE5650605F7}"/>
              </a:ext>
            </a:extLst>
          </p:cNvPr>
          <p:cNvSpPr txBox="1"/>
          <p:nvPr/>
        </p:nvSpPr>
        <p:spPr>
          <a:xfrm>
            <a:off x="2895600" y="4757959"/>
            <a:ext cx="4038600" cy="307777"/>
          </a:xfrm>
          <a:prstGeom prst="rect">
            <a:avLst/>
          </a:prstGeom>
          <a:solidFill>
            <a:schemeClr val="bg1"/>
          </a:solid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DEPARTMENT</a:t>
            </a:r>
            <a:r>
              <a:rPr lang="en-IN" sz="1400" b="1"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OF CSE</a:t>
            </a: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IN" sz="4500" b="1" i="0" u="none" strike="noStrike" kern="1200" cap="none" spc="0" normalizeH="0" baseline="0" noProof="0" dirty="0">
                <a:ln>
                  <a:noFill/>
                </a:ln>
                <a:solidFill>
                  <a:srgbClr val="FFC000"/>
                </a:solidFill>
                <a:effectLst/>
                <a:uLnTx/>
                <a:uFillTx/>
                <a:latin typeface="+mj-lt"/>
                <a:ea typeface="+mj-ea"/>
                <a:cs typeface="+mj-cs"/>
              </a:rPr>
              <a:t>PROPOSED SYSTEM</a:t>
            </a:r>
          </a:p>
        </p:txBody>
      </p:sp>
      <p:sp>
        <p:nvSpPr>
          <p:cNvPr id="19459" name="Rectangle 3"/>
          <p:cNvSpPr>
            <a:spLocks noGrp="1"/>
          </p:cNvSpPr>
          <p:nvPr>
            <p:ph idx="1"/>
          </p:nvPr>
        </p:nvSpPr>
        <p:spPr>
          <a:xfrm>
            <a:off x="457200" y="1581150"/>
            <a:ext cx="8229600" cy="3219450"/>
          </a:xfrm>
        </p:spPr>
        <p:txBody>
          <a:bodyPr vert="horz" wrap="square" lIns="54864" tIns="91440" rIns="91440" bIns="45720" anchor="t" anchorCtr="0">
            <a:noAutofit/>
          </a:bodyPr>
          <a:lstStyle/>
          <a:p>
            <a:pPr algn="just">
              <a:spcBef>
                <a:spcPct val="30000"/>
              </a:spcBef>
              <a:spcAft>
                <a:spcPct val="30000"/>
              </a:spcAft>
              <a:buClr>
                <a:srgbClr val="000000"/>
              </a:buClr>
              <a:buFont typeface="Wingdings" panose="05000000000000000000" pitchFamily="2" charset="2"/>
              <a:buChar char="Ø"/>
            </a:pPr>
            <a:r>
              <a:rPr lang="en-US" altLang="en-IN" sz="1600" dirty="0">
                <a:latin typeface="Times New Roman" panose="02020603050405020304" pitchFamily="18" charset="0"/>
                <a:cs typeface="Times New Roman" panose="02020603050405020304" pitchFamily="18" charset="0"/>
              </a:rPr>
              <a:t>In order to solve the above problem, all customers must  be motivated to give a rating. This paper introduces an approach for a restaurant rating system that asks every customer for a rating after their visit to increase the number of ratings as much as possible. </a:t>
            </a:r>
          </a:p>
          <a:p>
            <a:pPr algn="just">
              <a:spcBef>
                <a:spcPct val="30000"/>
              </a:spcBef>
              <a:spcAft>
                <a:spcPct val="30000"/>
              </a:spcAft>
              <a:buClr>
                <a:srgbClr val="000000"/>
              </a:buClr>
              <a:buFont typeface="Wingdings" panose="05000000000000000000" pitchFamily="2" charset="2"/>
              <a:buChar char="Ø"/>
            </a:pPr>
            <a:r>
              <a:rPr lang="en-US" altLang="en-IN" sz="1600" dirty="0">
                <a:latin typeface="Times New Roman" panose="02020603050405020304" pitchFamily="18" charset="0"/>
                <a:cs typeface="Times New Roman" panose="02020603050405020304" pitchFamily="18" charset="0"/>
              </a:rPr>
              <a:t>This system can be used unmanned restaurants; the scoring system is based on facial expression detection using pre trained convolutional neural network (CNN) models. It allows the customer to rate the food by taking or capturing a picture of his face that reflects the corresponding feelings. </a:t>
            </a:r>
          </a:p>
          <a:p>
            <a:pPr algn="just">
              <a:spcBef>
                <a:spcPct val="30000"/>
              </a:spcBef>
              <a:spcAft>
                <a:spcPct val="30000"/>
              </a:spcAft>
              <a:buClr>
                <a:srgbClr val="000000"/>
              </a:buClr>
              <a:buFont typeface="Wingdings" panose="05000000000000000000" pitchFamily="2" charset="2"/>
              <a:buChar char="Ø"/>
            </a:pPr>
            <a:r>
              <a:rPr lang="en-US" altLang="en-IN" sz="1600" dirty="0">
                <a:latin typeface="Times New Roman" panose="02020603050405020304" pitchFamily="18" charset="0"/>
                <a:cs typeface="Times New Roman" panose="02020603050405020304" pitchFamily="18" charset="0"/>
              </a:rPr>
              <a:t>Compared to text-based rating system, there is much less information and no individual experience reports collected. However, this simple fast and playful rating system should give a wider range of opinions about the experiences of the customers with the restaurant concept.</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6</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5" name="Text Box 4"/>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INFORMATION TECHNOLOGY</a:t>
            </a:r>
          </a:p>
        </p:txBody>
      </p:sp>
      <p:pic>
        <p:nvPicPr>
          <p:cNvPr id="36" name="Picture 8" descr="dscet-logo"/>
          <p:cNvPicPr>
            <a:picLocks noChangeAspect="1" noChangeArrowheads="1"/>
          </p:cNvPicPr>
          <p:nvPr/>
        </p:nvPicPr>
        <p:blipFill>
          <a:blip r:embed="rId2"/>
          <a:srcRect/>
          <a:stretch>
            <a:fillRect/>
          </a:stretch>
        </p:blipFill>
        <p:spPr>
          <a:xfrm>
            <a:off x="533400" y="285750"/>
            <a:ext cx="669290" cy="610870"/>
          </a:xfrm>
          <a:prstGeom prst="rect">
            <a:avLst/>
          </a:prstGeom>
          <a:noFill/>
          <a:ln w="9525">
            <a:noFill/>
            <a:miter lim="800000"/>
            <a:headEnd/>
            <a:tailEnd/>
          </a:ln>
        </p:spPr>
      </p:pic>
      <p:sp>
        <p:nvSpPr>
          <p:cNvPr id="3" name="TextBox 2">
            <a:extLst>
              <a:ext uri="{FF2B5EF4-FFF2-40B4-BE49-F238E27FC236}">
                <a16:creationId xmlns:a16="http://schemas.microsoft.com/office/drawing/2014/main" id="{CE9E3B24-E977-5484-BF23-2FD1BA7BC02A}"/>
              </a:ext>
            </a:extLst>
          </p:cNvPr>
          <p:cNvSpPr txBox="1"/>
          <p:nvPr/>
        </p:nvSpPr>
        <p:spPr>
          <a:xfrm>
            <a:off x="2895600" y="4757959"/>
            <a:ext cx="4038600" cy="276999"/>
          </a:xfrm>
          <a:prstGeom prst="rect">
            <a:avLst/>
          </a:prstGeom>
          <a:solidFill>
            <a:schemeClr val="bg1"/>
          </a:solid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DEPARTMENT OF CSE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000" b="1" i="0" u="none" strike="noStrike" kern="1200" cap="none" spc="0" normalizeH="0" baseline="0" noProof="0" dirty="0">
                <a:ln>
                  <a:noFill/>
                </a:ln>
                <a:solidFill>
                  <a:srgbClr val="FFC000"/>
                </a:solidFill>
                <a:effectLst/>
                <a:uLnTx/>
                <a:uFillTx/>
                <a:latin typeface="+mj-lt"/>
                <a:ea typeface="+mj-ea"/>
                <a:cs typeface="+mj-cs"/>
              </a:rPr>
              <a:t>L</a:t>
            </a:r>
            <a:r>
              <a:rPr kumimoji="0" lang="en-IN" altLang="en-US" sz="4000" b="1" i="0" u="none" strike="noStrike" kern="1200" cap="none" spc="0" normalizeH="0" baseline="0" noProof="0" dirty="0">
                <a:ln>
                  <a:noFill/>
                </a:ln>
                <a:solidFill>
                  <a:srgbClr val="FFC000"/>
                </a:solidFill>
                <a:effectLst/>
                <a:uLnTx/>
                <a:uFillTx/>
                <a:latin typeface="+mj-lt"/>
                <a:ea typeface="+mj-ea"/>
                <a:cs typeface="+mj-cs"/>
              </a:rPr>
              <a:t>ITERATURE REVIEW</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7</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5" name="Text Box 4"/>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INFORMATION TECHNOLOGY</a:t>
            </a:r>
          </a:p>
        </p:txBody>
      </p:sp>
      <p:pic>
        <p:nvPicPr>
          <p:cNvPr id="36" name="Picture 8" descr="dscet-logo"/>
          <p:cNvPicPr>
            <a:picLocks noChangeAspect="1" noChangeArrowheads="1"/>
          </p:cNvPicPr>
          <p:nvPr/>
        </p:nvPicPr>
        <p:blipFill>
          <a:blip r:embed="rId2"/>
          <a:srcRect/>
          <a:stretch>
            <a:fillRect/>
          </a:stretch>
        </p:blipFill>
        <p:spPr>
          <a:xfrm>
            <a:off x="533400" y="285750"/>
            <a:ext cx="669290" cy="610870"/>
          </a:xfrm>
          <a:prstGeom prst="rect">
            <a:avLst/>
          </a:prstGeom>
          <a:noFill/>
          <a:ln w="9525">
            <a:noFill/>
            <a:miter lim="800000"/>
            <a:headEnd/>
            <a:tailEnd/>
          </a:ln>
        </p:spPr>
      </p:pic>
      <p:sp>
        <p:nvSpPr>
          <p:cNvPr id="10" name="Content Placeholder 8">
            <a:extLst>
              <a:ext uri="{FF2B5EF4-FFF2-40B4-BE49-F238E27FC236}">
                <a16:creationId xmlns:a16="http://schemas.microsoft.com/office/drawing/2014/main" id="{A4020880-1E8A-7F31-737B-45060F7AE6D5}"/>
              </a:ext>
            </a:extLst>
          </p:cNvPr>
          <p:cNvSpPr>
            <a:spLocks noGrp="1"/>
          </p:cNvSpPr>
          <p:nvPr>
            <p:ph sz="half" idx="1"/>
          </p:nvPr>
        </p:nvSpPr>
        <p:spPr>
          <a:xfrm>
            <a:off x="457200" y="1330325"/>
            <a:ext cx="8480425" cy="3468688"/>
          </a:xfrm>
        </p:spPr>
        <p:txBody>
          <a:bodyPr/>
          <a:lstStyle/>
          <a:p>
            <a:pPr algn="just">
              <a:buFont typeface="Wingdings" panose="05000000000000000000" pitchFamily="2" charset="2"/>
              <a:buChar char="Ø"/>
            </a:pPr>
            <a:r>
              <a:rPr lang="en-US" sz="1600" dirty="0"/>
              <a:t>Tian, T. Kanade, and J. F. Cohn, “Recognizing  action units for facial expression analysis”</a:t>
            </a:r>
          </a:p>
          <a:p>
            <a:pPr marL="118745" indent="0" algn="just">
              <a:buNone/>
            </a:pPr>
            <a:endParaRPr lang="en-US" sz="1600" dirty="0"/>
          </a:p>
          <a:p>
            <a:pPr algn="just">
              <a:buFont typeface="Wingdings" panose="05000000000000000000" pitchFamily="2" charset="2"/>
              <a:buChar char="Ø"/>
            </a:pPr>
            <a:r>
              <a:rPr lang="en-US" sz="1600" dirty="0" err="1"/>
              <a:t>kman</a:t>
            </a:r>
            <a:r>
              <a:rPr lang="en-US" sz="1600" dirty="0"/>
              <a:t> &amp; W. V. Friesen, "Constants across societies in the face and feeling”</a:t>
            </a:r>
          </a:p>
          <a:p>
            <a:pPr marL="118745" indent="0" algn="just">
              <a:buNone/>
            </a:pPr>
            <a:endParaRPr lang="en-US" sz="1600" dirty="0"/>
          </a:p>
          <a:p>
            <a:pPr algn="just">
              <a:buFont typeface="Wingdings" panose="05000000000000000000" pitchFamily="2" charset="2"/>
              <a:buChar char="Ø"/>
            </a:pPr>
            <a:r>
              <a:rPr lang="en-US" sz="1600" dirty="0"/>
              <a:t>R. E. Jack, O. G. Garrod, H. Yu, R. Caldara, and P.G. </a:t>
            </a:r>
            <a:r>
              <a:rPr lang="en-US" sz="1600" dirty="0" err="1"/>
              <a:t>Schyns</a:t>
            </a:r>
            <a:r>
              <a:rPr lang="en-US" sz="1600" dirty="0"/>
              <a:t>, "Outward appearances of feeling are not socially all inclusive,“</a:t>
            </a:r>
          </a:p>
          <a:p>
            <a:pPr algn="just">
              <a:buFont typeface="Wingdings" panose="05000000000000000000" pitchFamily="2" charset="2"/>
              <a:buChar char="Ø"/>
            </a:pPr>
            <a:endParaRPr lang="en-US" sz="1600" dirty="0"/>
          </a:p>
          <a:p>
            <a:pPr algn="just">
              <a:buFont typeface="Wingdings" panose="05000000000000000000" pitchFamily="2" charset="2"/>
              <a:buChar char="Ø"/>
            </a:pPr>
            <a:r>
              <a:rPr lang="en-US" sz="1600" dirty="0"/>
              <a:t>B. Martinez and M. F. </a:t>
            </a:r>
            <a:r>
              <a:rPr lang="en-US" sz="1600" dirty="0" err="1"/>
              <a:t>Valstar</a:t>
            </a:r>
            <a:r>
              <a:rPr lang="en-US" sz="1600" dirty="0"/>
              <a:t>,“Advances, challenges, and opportunities in automatic facial expression recognition,” in Advances in Face Detection and Facial Image Analysis. Springer, 2016, pp. 63–100.</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IN" sz="32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ARCHITECTURE DIAGRAM - DFD</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8</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pic>
        <p:nvPicPr>
          <p:cNvPr id="36" name="Picture 8" descr="dscet-logo"/>
          <p:cNvPicPr>
            <a:picLocks noChangeAspect="1" noChangeArrowheads="1"/>
          </p:cNvPicPr>
          <p:nvPr/>
        </p:nvPicPr>
        <p:blipFill>
          <a:blip r:embed="rId2"/>
          <a:srcRect/>
          <a:stretch>
            <a:fillRect/>
          </a:stretch>
        </p:blipFill>
        <p:spPr>
          <a:xfrm>
            <a:off x="533400" y="285750"/>
            <a:ext cx="669290" cy="610870"/>
          </a:xfrm>
          <a:prstGeom prst="rect">
            <a:avLst/>
          </a:prstGeom>
          <a:noFill/>
          <a:ln w="9525">
            <a:noFill/>
            <a:miter lim="800000"/>
            <a:headEnd/>
            <a:tailEnd/>
          </a:ln>
        </p:spPr>
      </p:pic>
      <p:sp>
        <p:nvSpPr>
          <p:cNvPr id="5" name="Text Box 4"/>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INFOATION TECHNOLOGY</a:t>
            </a:r>
          </a:p>
        </p:txBody>
      </p:sp>
      <p:pic>
        <p:nvPicPr>
          <p:cNvPr id="8" name="Content Placeholder 7">
            <a:extLst>
              <a:ext uri="{FF2B5EF4-FFF2-40B4-BE49-F238E27FC236}">
                <a16:creationId xmlns:a16="http://schemas.microsoft.com/office/drawing/2014/main" id="{0D655B4B-B5B9-F888-4076-D8F6AE9B6DA1}"/>
              </a:ext>
            </a:extLst>
          </p:cNvPr>
          <p:cNvPicPr>
            <a:picLocks noGrp="1" noChangeAspect="1"/>
          </p:cNvPicPr>
          <p:nvPr>
            <p:ph idx="1"/>
          </p:nvPr>
        </p:nvPicPr>
        <p:blipFill>
          <a:blip r:embed="rId3"/>
          <a:stretch>
            <a:fillRect/>
          </a:stretch>
        </p:blipFill>
        <p:spPr>
          <a:xfrm>
            <a:off x="990600" y="1079723"/>
            <a:ext cx="7086599" cy="3720877"/>
          </a:xfrm>
        </p:spPr>
      </p:pic>
      <p:sp>
        <p:nvSpPr>
          <p:cNvPr id="6" name="TextBox 5">
            <a:extLst>
              <a:ext uri="{FF2B5EF4-FFF2-40B4-BE49-F238E27FC236}">
                <a16:creationId xmlns:a16="http://schemas.microsoft.com/office/drawing/2014/main" id="{5AC3CE6F-6155-484F-5D9F-62F3C06E62A0}"/>
              </a:ext>
            </a:extLst>
          </p:cNvPr>
          <p:cNvSpPr txBox="1"/>
          <p:nvPr/>
        </p:nvSpPr>
        <p:spPr>
          <a:xfrm>
            <a:off x="2895600" y="4757959"/>
            <a:ext cx="4038600" cy="307777"/>
          </a:xfrm>
          <a:prstGeom prst="rect">
            <a:avLst/>
          </a:prstGeom>
          <a:solidFill>
            <a:schemeClr val="bg1"/>
          </a:solid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DEPARTMENT OF CSE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441F-73AE-C1D1-616F-BB62F9D7F237}"/>
              </a:ext>
            </a:extLst>
          </p:cNvPr>
          <p:cNvSpPr>
            <a:spLocks noGrp="1"/>
          </p:cNvSpPr>
          <p:nvPr>
            <p:ph type="title"/>
          </p:nvPr>
        </p:nvSpPr>
        <p:spPr/>
        <p:txBody>
          <a:bodyPr>
            <a:normAutofit/>
          </a:bodyPr>
          <a:lstStyle/>
          <a:p>
            <a:r>
              <a:rPr lang="en-US" sz="3600" i="0" dirty="0">
                <a:effectLst/>
                <a:cs typeface="Arial" panose="020B0604020202020204" pitchFamily="34" charset="0"/>
              </a:rPr>
              <a:t>        FACIAL EXPRESSION  ANALYSIS</a:t>
            </a:r>
            <a:endParaRPr lang="en-IN" sz="3600" dirty="0"/>
          </a:p>
        </p:txBody>
      </p:sp>
      <p:pic>
        <p:nvPicPr>
          <p:cNvPr id="7" name="Content Placeholder 6">
            <a:extLst>
              <a:ext uri="{FF2B5EF4-FFF2-40B4-BE49-F238E27FC236}">
                <a16:creationId xmlns:a16="http://schemas.microsoft.com/office/drawing/2014/main" id="{87BAFE04-B211-E264-D36B-CAC69EC4E6D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83391" y="1331913"/>
            <a:ext cx="7177217" cy="3468687"/>
          </a:xfrm>
        </p:spPr>
      </p:pic>
      <p:sp>
        <p:nvSpPr>
          <p:cNvPr id="4" name="Date Placeholder 3">
            <a:extLst>
              <a:ext uri="{FF2B5EF4-FFF2-40B4-BE49-F238E27FC236}">
                <a16:creationId xmlns:a16="http://schemas.microsoft.com/office/drawing/2014/main" id="{D9AA4F8E-0C99-CA9B-E75C-7ED4E61C263E}"/>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smtClean="0">
                <a:ln>
                  <a:noFill/>
                </a:ln>
                <a:solidFill>
                  <a:schemeClr val="tx1">
                    <a:tint val="95000"/>
                  </a:schemeClr>
                </a:solidFill>
                <a:effectLst/>
                <a:uLnTx/>
                <a:uFillTx/>
                <a:latin typeface="Arial" panose="020B0604020202020204" pitchFamily="34" charset="0"/>
                <a:ea typeface="+mn-ea"/>
                <a:cs typeface="Arial" panose="020B0604020202020204" pitchFamily="34" charset="0"/>
              </a:rPr>
              <a:t>5/10/2024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CFDF4C38-204B-070B-BC86-FE998BA673B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rPr>
              <a:t>9</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pic>
        <p:nvPicPr>
          <p:cNvPr id="9" name="Picture 8">
            <a:extLst>
              <a:ext uri="{FF2B5EF4-FFF2-40B4-BE49-F238E27FC236}">
                <a16:creationId xmlns:a16="http://schemas.microsoft.com/office/drawing/2014/main" id="{73F3EA7F-BD99-6327-4C5D-F0B9780A6C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1" y="285749"/>
            <a:ext cx="710438" cy="558495"/>
          </a:xfrm>
          <a:prstGeom prst="rect">
            <a:avLst/>
          </a:prstGeom>
        </p:spPr>
      </p:pic>
    </p:spTree>
    <p:extLst>
      <p:ext uri="{BB962C8B-B14F-4D97-AF65-F5344CB8AC3E}">
        <p14:creationId xmlns:p14="http://schemas.microsoft.com/office/powerpoint/2010/main" val="2979141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264</TotalTime>
  <Words>1212</Words>
  <Application>Microsoft Office PowerPoint</Application>
  <PresentationFormat>On-screen Show (16:9)</PresentationFormat>
  <Paragraphs>122</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Corbel</vt:lpstr>
      <vt:lpstr>Google Sans</vt:lpstr>
      <vt:lpstr>Times New Roman</vt:lpstr>
      <vt:lpstr>Wingdings</vt:lpstr>
      <vt:lpstr>Wingdings 2</vt:lpstr>
      <vt:lpstr>Wingdings 3</vt:lpstr>
      <vt:lpstr>Module</vt:lpstr>
      <vt:lpstr>DHANALAKSHMI SRINIVASAN  COLLEGE OF ENGINEERING AND TECHNOLOGY</vt:lpstr>
      <vt:lpstr>DHANALAKSHMI SRINIVASAN  COLLEGE OF ENGINEERING AND TECHNOLOGY</vt:lpstr>
      <vt:lpstr>ABSTRACT</vt:lpstr>
      <vt:lpstr>OBJECTIVE</vt:lpstr>
      <vt:lpstr>EXISTING SYSTEM</vt:lpstr>
      <vt:lpstr>PROPOSED SYSTEM</vt:lpstr>
      <vt:lpstr>LITERATURE REVIEW</vt:lpstr>
      <vt:lpstr>ARCHITECTURE DIAGRAM - DFD</vt:lpstr>
      <vt:lpstr>        FACIAL EXPRESSION  ANALYSIS</vt:lpstr>
      <vt:lpstr>ALGORITHM</vt:lpstr>
      <vt:lpstr>MODULES (IF APPLICABLE)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DHANALAKSHMI SRINIVASAN  COLLEGE OF ENGINEERING AND TECHNOLOGY</dc:title>
  <dc:creator>Ammar Reza</dc:creator>
  <cp:lastModifiedBy>ramesh giri</cp:lastModifiedBy>
  <cp:revision>114</cp:revision>
  <dcterms:created xsi:type="dcterms:W3CDTF">2023-10-29T10:23:00Z</dcterms:created>
  <dcterms:modified xsi:type="dcterms:W3CDTF">2024-05-10T09:44:14Z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7F50AED285A445FFBD4D702DA3E076E0_13</vt:lpwstr>
  </property>
  <property fmtid="{D5CDD505-2E9C-101B-9397-08002B2CF9AE}" pid="3" name="KSOProductBuildVer">
    <vt:lpwstr>1033-12.2.0.13359</vt:lpwstr>
  </property>
</Properties>
</file>