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854pooja/TNSDC_GenAI_3532"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2080734"/>
            <a:ext cx="7167626" cy="1986441"/>
          </a:xfrm>
          <a:prstGeom prst="rect">
            <a:avLst/>
          </a:prstGeom>
        </p:spPr>
        <p:txBody>
          <a:bodyPr vert="horz" wrap="square" lIns="0" tIns="16510" rIns="0" bIns="0" rtlCol="0">
            <a:spAutoFit/>
          </a:bodyPr>
          <a:lstStyle/>
          <a:p>
            <a:pPr marL="3213735">
              <a:lnSpc>
                <a:spcPct val="100000"/>
              </a:lnSpc>
              <a:spcBef>
                <a:spcPts val="130"/>
              </a:spcBef>
            </a:pPr>
            <a:r>
              <a:rPr lang="en-US" spc="15" dirty="0"/>
              <a:t>Pooja M J</a:t>
            </a:r>
            <a:br>
              <a:rPr lang="en-US" spc="15" dirty="0"/>
            </a:br>
            <a:r>
              <a:rPr lang="en-US" spc="15" dirty="0"/>
              <a:t>2021503532</a:t>
            </a:r>
            <a:br>
              <a:rPr lang="en-US" spc="15" dirty="0"/>
            </a:br>
            <a:r>
              <a:rPr lang="en-US" spc="15" dirty="0"/>
              <a:t>CT Dept.</a:t>
            </a:r>
            <a:br>
              <a:rPr lang="en-US" spc="15" dirty="0"/>
            </a:br>
            <a:r>
              <a:rPr lang="en-US" spc="15" dirty="0"/>
              <a:t>MIT, Anna University</a:t>
            </a:r>
            <a:endParaRPr spc="15" dirty="0"/>
          </a:p>
        </p:txBody>
      </p:sp>
      <p:sp>
        <p:nvSpPr>
          <p:cNvPr id="8" name="object 8"/>
          <p:cNvSpPr txBox="1"/>
          <p:nvPr/>
        </p:nvSpPr>
        <p:spPr>
          <a:xfrm>
            <a:off x="6019800" y="4457122"/>
            <a:ext cx="32689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TNSDC-Gen AI-Project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7ED2-7A2B-F68C-5196-FF35ED01DDAC}"/>
              </a:ext>
            </a:extLst>
          </p:cNvPr>
          <p:cNvSpPr>
            <a:spLocks noGrp="1"/>
          </p:cNvSpPr>
          <p:nvPr>
            <p:ph type="title"/>
          </p:nvPr>
        </p:nvSpPr>
        <p:spPr/>
        <p:txBody>
          <a:bodyPr/>
          <a:lstStyle/>
          <a:p>
            <a:r>
              <a:rPr lang="en-US" dirty="0"/>
              <a:t>MODELLING- CONTD.</a:t>
            </a:r>
          </a:p>
        </p:txBody>
      </p:sp>
      <p:sp>
        <p:nvSpPr>
          <p:cNvPr id="3" name="Text Placeholder 2">
            <a:extLst>
              <a:ext uri="{FF2B5EF4-FFF2-40B4-BE49-F238E27FC236}">
                <a16:creationId xmlns:a16="http://schemas.microsoft.com/office/drawing/2014/main" id="{BF7FB49C-ACAB-BF47-B30A-0A620683F911}"/>
              </a:ext>
            </a:extLst>
          </p:cNvPr>
          <p:cNvSpPr>
            <a:spLocks noGrp="1"/>
          </p:cNvSpPr>
          <p:nvPr>
            <p:ph type="body" idx="1"/>
          </p:nvPr>
        </p:nvSpPr>
        <p:spPr>
          <a:xfrm>
            <a:off x="457200" y="1600200"/>
            <a:ext cx="9296400" cy="3818481"/>
          </a:xfrm>
        </p:spPr>
        <p:txBody>
          <a:bodyPr/>
          <a:lstStyle/>
          <a:p>
            <a:pPr>
              <a:lnSpc>
                <a:spcPct val="150000"/>
              </a:lnSpc>
            </a:pPr>
            <a:r>
              <a:rPr lang="en-US" sz="2400" kern="1200" spc="15" dirty="0">
                <a:solidFill>
                  <a:schemeClr val="tx1"/>
                </a:solidFill>
                <a:latin typeface="Trebuchet MS"/>
                <a:ea typeface="+mj-ea"/>
              </a:rPr>
              <a:t>Through adversarial training, both networks improve iteratively, resulting in a generator capable of producing high-quality anime faces. The model's architecture, loss functions, and optimization parameters are carefully designed to balance realism and diversity in the generated faces. Finally, the trained model is evaluated based on metrics such as image quality, diversity, and visual appeal.</a:t>
            </a:r>
            <a:endParaRPr lang="en-US" dirty="0"/>
          </a:p>
        </p:txBody>
      </p:sp>
    </p:spTree>
    <p:extLst>
      <p:ext uri="{BB962C8B-B14F-4D97-AF65-F5344CB8AC3E}">
        <p14:creationId xmlns:p14="http://schemas.microsoft.com/office/powerpoint/2010/main" val="2414208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2786" y="6472556"/>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13266" y="5971522"/>
            <a:ext cx="4117341" cy="324448"/>
          </a:xfrm>
          <a:prstGeom prst="rect">
            <a:avLst/>
          </a:prstGeom>
        </p:spPr>
        <p:txBody>
          <a:bodyPr vert="horz" wrap="square" lIns="0" tIns="16510" rIns="0" bIns="0" rtlCol="0">
            <a:spAutoFit/>
          </a:bodyPr>
          <a:lstStyle/>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hlinkClick r:id="rId2"/>
              </a:rPr>
              <a:t>Demo Link</a:t>
            </a:r>
            <a:endParaRPr sz="2000" dirty="0">
              <a:latin typeface="Trebuchet MS"/>
              <a:cs typeface="Trebuchet MS"/>
            </a:endParaRPr>
          </a:p>
        </p:txBody>
      </p:sp>
      <p:sp>
        <p:nvSpPr>
          <p:cNvPr id="16" name="TextBox 15">
            <a:extLst>
              <a:ext uri="{FF2B5EF4-FFF2-40B4-BE49-F238E27FC236}">
                <a16:creationId xmlns:a16="http://schemas.microsoft.com/office/drawing/2014/main" id="{BCA8E182-B91A-C6C9-168A-0D2411E84D6E}"/>
              </a:ext>
            </a:extLst>
          </p:cNvPr>
          <p:cNvSpPr txBox="1"/>
          <p:nvPr/>
        </p:nvSpPr>
        <p:spPr>
          <a:xfrm>
            <a:off x="582786" y="1247788"/>
            <a:ext cx="8198143" cy="830997"/>
          </a:xfrm>
          <a:prstGeom prst="rect">
            <a:avLst/>
          </a:prstGeom>
          <a:noFill/>
        </p:spPr>
        <p:txBody>
          <a:bodyPr wrap="square" rtlCol="0">
            <a:spAutoFit/>
          </a:bodyPr>
          <a:lstStyle/>
          <a:p>
            <a:r>
              <a:rPr lang="en-US" sz="2400" spc="15" dirty="0">
                <a:latin typeface="Trebuchet MS"/>
                <a:ea typeface="+mj-ea"/>
              </a:rPr>
              <a:t>The model was executed for 30 epochs using learning rate = 0.0001.</a:t>
            </a:r>
          </a:p>
        </p:txBody>
      </p:sp>
      <p:pic>
        <p:nvPicPr>
          <p:cNvPr id="11" name="Picture 10">
            <a:extLst>
              <a:ext uri="{FF2B5EF4-FFF2-40B4-BE49-F238E27FC236}">
                <a16:creationId xmlns:a16="http://schemas.microsoft.com/office/drawing/2014/main" id="{3B57136D-3650-175A-DAC8-A39065A60033}"/>
              </a:ext>
            </a:extLst>
          </p:cNvPr>
          <p:cNvPicPr>
            <a:picLocks noChangeAspect="1"/>
          </p:cNvPicPr>
          <p:nvPr/>
        </p:nvPicPr>
        <p:blipFill>
          <a:blip r:embed="rId3"/>
          <a:stretch>
            <a:fillRect/>
          </a:stretch>
        </p:blipFill>
        <p:spPr>
          <a:xfrm>
            <a:off x="1257542" y="2068625"/>
            <a:ext cx="7835023" cy="37938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EFD2-A254-A990-0EFB-A4C6C8CD7078}"/>
              </a:ext>
            </a:extLst>
          </p:cNvPr>
          <p:cNvSpPr>
            <a:spLocks noGrp="1"/>
          </p:cNvSpPr>
          <p:nvPr>
            <p:ph type="title"/>
          </p:nvPr>
        </p:nvSpPr>
        <p:spPr/>
        <p:txBody>
          <a:bodyPr/>
          <a:lstStyle/>
          <a:p>
            <a:r>
              <a:rPr lang="en-US" dirty="0"/>
              <a:t>GRAPHS</a:t>
            </a:r>
          </a:p>
        </p:txBody>
      </p:sp>
      <p:sp>
        <p:nvSpPr>
          <p:cNvPr id="9" name="TextBox 8">
            <a:extLst>
              <a:ext uri="{FF2B5EF4-FFF2-40B4-BE49-F238E27FC236}">
                <a16:creationId xmlns:a16="http://schemas.microsoft.com/office/drawing/2014/main" id="{0B8F4CB0-65C6-810E-7A4F-169AF646E512}"/>
              </a:ext>
            </a:extLst>
          </p:cNvPr>
          <p:cNvSpPr txBox="1"/>
          <p:nvPr/>
        </p:nvSpPr>
        <p:spPr>
          <a:xfrm>
            <a:off x="1447800" y="5215481"/>
            <a:ext cx="8165191" cy="830997"/>
          </a:xfrm>
          <a:prstGeom prst="rect">
            <a:avLst/>
          </a:prstGeom>
          <a:noFill/>
        </p:spPr>
        <p:txBody>
          <a:bodyPr wrap="square" rtlCol="0">
            <a:spAutoFit/>
          </a:bodyPr>
          <a:lstStyle/>
          <a:p>
            <a:r>
              <a:rPr lang="en-US" sz="2400" dirty="0">
                <a:latin typeface="Trebuchet MS" panose="020B0603020202020204" pitchFamily="34" charset="0"/>
              </a:rPr>
              <a:t>Experimenting with different values for learning rate and number of epochs can generate high quality images.</a:t>
            </a:r>
          </a:p>
        </p:txBody>
      </p:sp>
      <p:pic>
        <p:nvPicPr>
          <p:cNvPr id="4" name="Picture 3">
            <a:extLst>
              <a:ext uri="{FF2B5EF4-FFF2-40B4-BE49-F238E27FC236}">
                <a16:creationId xmlns:a16="http://schemas.microsoft.com/office/drawing/2014/main" id="{253AE056-EBB8-95E0-BAB6-A974A5FAC248}"/>
              </a:ext>
            </a:extLst>
          </p:cNvPr>
          <p:cNvPicPr>
            <a:picLocks noChangeAspect="1"/>
          </p:cNvPicPr>
          <p:nvPr/>
        </p:nvPicPr>
        <p:blipFill>
          <a:blip r:embed="rId2"/>
          <a:stretch>
            <a:fillRect/>
          </a:stretch>
        </p:blipFill>
        <p:spPr>
          <a:xfrm>
            <a:off x="2057400" y="985997"/>
            <a:ext cx="6400800" cy="4125094"/>
          </a:xfrm>
          <a:prstGeom prst="rect">
            <a:avLst/>
          </a:prstGeom>
        </p:spPr>
      </p:pic>
    </p:spTree>
    <p:extLst>
      <p:ext uri="{BB962C8B-B14F-4D97-AF65-F5344CB8AC3E}">
        <p14:creationId xmlns:p14="http://schemas.microsoft.com/office/powerpoint/2010/main" val="104067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3975AC02-A436-A976-D817-8E1A42B6D2CE}"/>
              </a:ext>
            </a:extLst>
          </p:cNvPr>
          <p:cNvSpPr txBox="1"/>
          <p:nvPr/>
        </p:nvSpPr>
        <p:spPr>
          <a:xfrm>
            <a:off x="1199982" y="3081558"/>
            <a:ext cx="9658350" cy="2062103"/>
          </a:xfrm>
          <a:prstGeom prst="rect">
            <a:avLst/>
          </a:prstGeom>
          <a:noFill/>
        </p:spPr>
        <p:txBody>
          <a:bodyPr wrap="square" rtlCol="0">
            <a:spAutoFit/>
          </a:bodyPr>
          <a:lstStyle/>
          <a:p>
            <a:r>
              <a:rPr lang="en-US" sz="3200" spc="15" dirty="0">
                <a:latin typeface="Trebuchet MS"/>
                <a:ea typeface="+mj-ea"/>
              </a:rPr>
              <a:t>Virtual Visions: The Art of Anime Faces</a:t>
            </a:r>
          </a:p>
          <a:p>
            <a:r>
              <a:rPr lang="en-US" sz="3200" spc="15" dirty="0">
                <a:latin typeface="Trebuchet MS"/>
                <a:ea typeface="+mj-ea"/>
              </a:rPr>
              <a:t>                       with DCGAN</a:t>
            </a:r>
          </a:p>
          <a:p>
            <a:r>
              <a:rPr lang="en-US" sz="3200" spc="15" dirty="0">
                <a:latin typeface="Trebuchet MS"/>
                <a:ea typeface="+mj-ea"/>
              </a:rPr>
              <a:t>       </a:t>
            </a:r>
          </a:p>
          <a:p>
            <a:r>
              <a:rPr lang="en-US" sz="3200" spc="15" dirty="0">
                <a:latin typeface="Trebuchet MS"/>
                <a:ea typeface="+mj-ea"/>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4648199"/>
            <a:ext cx="3152775" cy="21812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4D9928DF-B1B5-FCAC-7174-315D56D3D8BB}"/>
              </a:ext>
            </a:extLst>
          </p:cNvPr>
          <p:cNvSpPr txBox="1"/>
          <p:nvPr/>
        </p:nvSpPr>
        <p:spPr>
          <a:xfrm>
            <a:off x="601579" y="1811748"/>
            <a:ext cx="9206039" cy="334848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spc="15" dirty="0">
                <a:latin typeface="Trebuchet MS"/>
                <a:ea typeface="+mj-ea"/>
              </a:rPr>
              <a:t>The agenda of the project is to leverage Deep Convolutional Generative Adversarial Networks (DCGANs) for generating anime faces. </a:t>
            </a:r>
          </a:p>
          <a:p>
            <a:pPr marL="457200" indent="-457200">
              <a:lnSpc>
                <a:spcPct val="150000"/>
              </a:lnSpc>
              <a:buFont typeface="Arial" panose="020B0604020202020204" pitchFamily="34" charset="0"/>
              <a:buChar char="•"/>
            </a:pPr>
            <a:r>
              <a:rPr lang="en-US" sz="2400" spc="15" dirty="0">
                <a:latin typeface="Trebuchet MS"/>
                <a:ea typeface="+mj-ea"/>
              </a:rPr>
              <a:t>By training a DCGAN on a dataset of anime face images, the project aims to create a model capable of generating realistic and novel anime-style faces.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807618" y="4423410"/>
            <a:ext cx="1838325" cy="24574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E561104-6618-578D-C813-F99F931A1D5C}"/>
              </a:ext>
            </a:extLst>
          </p:cNvPr>
          <p:cNvSpPr txBox="1"/>
          <p:nvPr/>
        </p:nvSpPr>
        <p:spPr>
          <a:xfrm>
            <a:off x="538437" y="1857375"/>
            <a:ext cx="9206039" cy="3902479"/>
          </a:xfrm>
          <a:prstGeom prst="rect">
            <a:avLst/>
          </a:prstGeom>
          <a:noFill/>
        </p:spPr>
        <p:txBody>
          <a:bodyPr wrap="square" rtlCol="0">
            <a:spAutoFit/>
          </a:bodyPr>
          <a:lstStyle/>
          <a:p>
            <a:pPr>
              <a:lnSpc>
                <a:spcPct val="150000"/>
              </a:lnSpc>
            </a:pPr>
            <a:r>
              <a:rPr lang="en-US" sz="2400" spc="15" dirty="0">
                <a:latin typeface="Trebuchet MS"/>
                <a:ea typeface="+mj-ea"/>
              </a:rPr>
              <a:t>Generating high-quality anime faces manually can be time-consuming and requires artistic skills. Additionally, there may be a limited supply of diverse anime face images available. The problem statement revolves around automating the process of anime face generation to overcome these challenges and provide a scalable solution for generating a variety of anime faces on demand.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20407" y="58465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2B647DD-0809-09B2-1D9F-63D7A362C1F7}"/>
              </a:ext>
            </a:extLst>
          </p:cNvPr>
          <p:cNvSpPr txBox="1"/>
          <p:nvPr/>
        </p:nvSpPr>
        <p:spPr>
          <a:xfrm>
            <a:off x="720407" y="1262838"/>
            <a:ext cx="7924800" cy="5010474"/>
          </a:xfrm>
          <a:prstGeom prst="rect">
            <a:avLst/>
          </a:prstGeom>
          <a:noFill/>
        </p:spPr>
        <p:txBody>
          <a:bodyPr wrap="square" rtlCol="0">
            <a:spAutoFit/>
          </a:bodyPr>
          <a:lstStyle/>
          <a:p>
            <a:pPr>
              <a:lnSpc>
                <a:spcPct val="150000"/>
              </a:lnSpc>
            </a:pPr>
            <a:r>
              <a:rPr lang="en-US" sz="2400" spc="15" dirty="0">
                <a:latin typeface="Trebuchet MS"/>
                <a:ea typeface="+mj-ea"/>
              </a:rPr>
              <a:t>Virtual Vision involves training a DCGAN using a dataset of anime face images. The DCGAN consists of a generator network and a discriminator network that are trained simultaneously in an adversarial manner. The generator learns to generate realistic anime face images, while the discriminator learns to distinguish between real and generated images. Through iterative training, the generator improves its ability to generate high-quality anime faces.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89E7D039-7A7C-3154-CD8C-46A6B8583FA5}"/>
              </a:ext>
            </a:extLst>
          </p:cNvPr>
          <p:cNvSpPr txBox="1"/>
          <p:nvPr/>
        </p:nvSpPr>
        <p:spPr>
          <a:xfrm>
            <a:off x="679132" y="1421677"/>
            <a:ext cx="8454073" cy="5018810"/>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400" b="1" spc="15" dirty="0">
                <a:latin typeface="Trebuchet MS"/>
                <a:ea typeface="+mj-ea"/>
              </a:rPr>
              <a:t>Anime artists </a:t>
            </a:r>
            <a:r>
              <a:rPr lang="en-US" sz="2400" spc="15" dirty="0">
                <a:latin typeface="Trebuchet MS"/>
                <a:ea typeface="+mj-ea"/>
              </a:rPr>
              <a:t>and enthusiasts who want to create custom anime characters or artwork.</a:t>
            </a:r>
          </a:p>
          <a:p>
            <a:pPr marL="342900" indent="-342900" algn="l">
              <a:lnSpc>
                <a:spcPct val="150000"/>
              </a:lnSpc>
              <a:buFont typeface="Arial" panose="020B0604020202020204" pitchFamily="34" charset="0"/>
              <a:buChar char="•"/>
            </a:pPr>
            <a:r>
              <a:rPr lang="en-US" sz="2400" b="1" spc="15" dirty="0">
                <a:latin typeface="Trebuchet MS"/>
                <a:ea typeface="+mj-ea"/>
              </a:rPr>
              <a:t>Game developers </a:t>
            </a:r>
            <a:r>
              <a:rPr lang="en-US" sz="2400" spc="15" dirty="0">
                <a:latin typeface="Trebuchet MS"/>
                <a:ea typeface="+mj-ea"/>
              </a:rPr>
              <a:t>looking to incorporate anime-style characters or artwork into their games.</a:t>
            </a:r>
          </a:p>
          <a:p>
            <a:pPr marL="342900" indent="-342900" algn="l">
              <a:lnSpc>
                <a:spcPct val="150000"/>
              </a:lnSpc>
              <a:buFont typeface="Arial" panose="020B0604020202020204" pitchFamily="34" charset="0"/>
              <a:buChar char="•"/>
            </a:pPr>
            <a:r>
              <a:rPr lang="en-US" sz="2400" b="1" spc="15" dirty="0">
                <a:latin typeface="Trebuchet MS"/>
                <a:ea typeface="+mj-ea"/>
              </a:rPr>
              <a:t>Animation studios </a:t>
            </a:r>
            <a:r>
              <a:rPr lang="en-US" sz="2400" spc="15" dirty="0">
                <a:latin typeface="Trebuchet MS"/>
                <a:ea typeface="+mj-ea"/>
              </a:rPr>
              <a:t>seeking to automate or enhance the character design process for anime productions.</a:t>
            </a:r>
          </a:p>
          <a:p>
            <a:pPr marL="342900" indent="-342900" algn="l">
              <a:lnSpc>
                <a:spcPct val="150000"/>
              </a:lnSpc>
              <a:buFont typeface="Arial" panose="020B0604020202020204" pitchFamily="34" charset="0"/>
              <a:buChar char="•"/>
            </a:pPr>
            <a:r>
              <a:rPr lang="en-US" sz="2400" b="1" spc="15" dirty="0">
                <a:latin typeface="Trebuchet MS"/>
                <a:ea typeface="+mj-ea"/>
              </a:rPr>
              <a:t>Researchers and hobbyists </a:t>
            </a:r>
            <a:r>
              <a:rPr lang="en-US" sz="2400" spc="15" dirty="0">
                <a:latin typeface="Trebuchet MS"/>
                <a:ea typeface="+mj-ea"/>
              </a:rPr>
              <a:t>interested in exploring generative models and computer vision techniques applied to anime art.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524000" cy="2105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F6CA809E-4386-EC4B-4C69-022A070FD3CE}"/>
              </a:ext>
            </a:extLst>
          </p:cNvPr>
          <p:cNvSpPr txBox="1"/>
          <p:nvPr/>
        </p:nvSpPr>
        <p:spPr>
          <a:xfrm>
            <a:off x="1498600" y="1433195"/>
            <a:ext cx="8534400" cy="501047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spc="15" dirty="0">
                <a:latin typeface="Trebuchet MS"/>
                <a:ea typeface="+mj-ea"/>
              </a:rPr>
              <a:t>Anime artists and enthusiasts who want to create custom anime characters or artwork.</a:t>
            </a:r>
          </a:p>
          <a:p>
            <a:pPr marL="342900" indent="-342900">
              <a:lnSpc>
                <a:spcPct val="150000"/>
              </a:lnSpc>
              <a:buFont typeface="Arial" panose="020B0604020202020204" pitchFamily="34" charset="0"/>
              <a:buChar char="•"/>
            </a:pPr>
            <a:r>
              <a:rPr lang="en-US" sz="2400" spc="15" dirty="0">
                <a:latin typeface="Trebuchet MS"/>
                <a:ea typeface="+mj-ea"/>
              </a:rPr>
              <a:t>Game developers looking to incorporate anime-style characters or artwork into their games.</a:t>
            </a:r>
          </a:p>
          <a:p>
            <a:pPr marL="342900" indent="-342900">
              <a:lnSpc>
                <a:spcPct val="150000"/>
              </a:lnSpc>
              <a:buFont typeface="Arial" panose="020B0604020202020204" pitchFamily="34" charset="0"/>
              <a:buChar char="•"/>
            </a:pPr>
            <a:r>
              <a:rPr lang="en-US" sz="2400" spc="15" dirty="0">
                <a:latin typeface="Trebuchet MS"/>
                <a:ea typeface="+mj-ea"/>
              </a:rPr>
              <a:t>Animation studios seeking to automate or enhance the character design process for anime productions.</a:t>
            </a:r>
          </a:p>
          <a:p>
            <a:pPr marL="342900" indent="-342900">
              <a:lnSpc>
                <a:spcPct val="150000"/>
              </a:lnSpc>
              <a:buFont typeface="Arial" panose="020B0604020202020204" pitchFamily="34" charset="0"/>
              <a:buChar char="•"/>
            </a:pPr>
            <a:r>
              <a:rPr lang="en-US" sz="2400" spc="15" dirty="0">
                <a:latin typeface="Trebuchet MS"/>
                <a:ea typeface="+mj-ea"/>
              </a:rPr>
              <a:t>Researchers and hobbyists interested in exploring generative models and computer vision techniques applied to anime 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3350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14A5D07-6E78-5A4B-B242-471E836ADA99}"/>
              </a:ext>
            </a:extLst>
          </p:cNvPr>
          <p:cNvSpPr txBox="1"/>
          <p:nvPr/>
        </p:nvSpPr>
        <p:spPr>
          <a:xfrm>
            <a:off x="2343150" y="1406831"/>
            <a:ext cx="7467600" cy="5021055"/>
          </a:xfrm>
          <a:prstGeom prst="rect">
            <a:avLst/>
          </a:prstGeom>
          <a:noFill/>
        </p:spPr>
        <p:txBody>
          <a:bodyPr wrap="square" rtlCol="0">
            <a:spAutoFit/>
          </a:bodyPr>
          <a:lstStyle/>
          <a:p>
            <a:pPr>
              <a:lnSpc>
                <a:spcPct val="150000"/>
              </a:lnSpc>
            </a:pPr>
            <a:r>
              <a:rPr lang="en-US" sz="2400" b="0" i="0" dirty="0">
                <a:solidFill>
                  <a:srgbClr val="0D0D0D"/>
                </a:solidFill>
                <a:effectLst/>
                <a:highlight>
                  <a:srgbClr val="FFFFFF"/>
                </a:highlight>
                <a:latin typeface="Söhne"/>
              </a:rPr>
              <a:t>The wow factor in the solution lies in its ability to generate highly realistic and diverse anime faces that closely resemble those created by human artists. The generated faces exhibit intricate details, such as facial features, expressions, and hairstyles, making them indistinguishable from handcrafted artwork. Additionally, the solution offers unprecedented flexibility and control over the generated faces, allowing users to specify desired characteristics and styles.</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052460" y="49269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10455" y="2911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20400" y="54014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48D0F47-B207-B900-2A5C-D19D0D9B6CD6}"/>
              </a:ext>
            </a:extLst>
          </p:cNvPr>
          <p:cNvSpPr txBox="1"/>
          <p:nvPr/>
        </p:nvSpPr>
        <p:spPr>
          <a:xfrm>
            <a:off x="381000" y="1285192"/>
            <a:ext cx="9448800" cy="5572808"/>
          </a:xfrm>
          <a:prstGeom prst="rect">
            <a:avLst/>
          </a:prstGeom>
          <a:noFill/>
        </p:spPr>
        <p:txBody>
          <a:bodyPr wrap="square" rtlCol="0">
            <a:spAutoFit/>
          </a:bodyPr>
          <a:lstStyle>
            <a:defPPr>
              <a:defRPr lang="en-US"/>
            </a:defPPr>
            <a:lvl1pPr>
              <a:defRPr b="0" i="0">
                <a:solidFill>
                  <a:srgbClr val="242424"/>
                </a:solidFill>
                <a:effectLst/>
                <a:highlight>
                  <a:srgbClr val="FFFFFF"/>
                </a:highlight>
                <a:latin typeface="source-serif-pro"/>
              </a:defRPr>
            </a:lvl1pPr>
          </a:lstStyle>
          <a:p>
            <a:pPr>
              <a:lnSpc>
                <a:spcPct val="150000"/>
              </a:lnSpc>
            </a:pPr>
            <a:r>
              <a:rPr lang="en-US" sz="2400" spc="15" dirty="0">
                <a:solidFill>
                  <a:schemeClr val="tx1"/>
                </a:solidFill>
                <a:latin typeface="Trebuchet MS"/>
                <a:ea typeface="+mj-ea"/>
              </a:rPr>
              <a:t>We can make use of the </a:t>
            </a:r>
            <a:r>
              <a:rPr lang="en-US" sz="2400" spc="15" dirty="0" err="1">
                <a:solidFill>
                  <a:schemeClr val="tx1"/>
                </a:solidFill>
                <a:latin typeface="Trebuchet MS"/>
                <a:ea typeface="+mj-ea"/>
              </a:rPr>
              <a:t>opendatasets</a:t>
            </a:r>
            <a:r>
              <a:rPr lang="en-US" sz="2400" spc="15" dirty="0">
                <a:solidFill>
                  <a:schemeClr val="tx1"/>
                </a:solidFill>
                <a:latin typeface="Trebuchet MS"/>
                <a:ea typeface="+mj-ea"/>
              </a:rPr>
              <a:t> library to download the dataset from Kaggle. (‘https://www.kaggle.com/datasets/</a:t>
            </a:r>
            <a:r>
              <a:rPr lang="en-US" sz="2400" spc="15" dirty="0" err="1">
                <a:solidFill>
                  <a:schemeClr val="tx1"/>
                </a:solidFill>
                <a:latin typeface="Trebuchet MS"/>
                <a:ea typeface="+mj-ea"/>
              </a:rPr>
              <a:t>splcher</a:t>
            </a:r>
            <a:r>
              <a:rPr lang="en-US" sz="2400" spc="15" dirty="0">
                <a:solidFill>
                  <a:schemeClr val="tx1"/>
                </a:solidFill>
                <a:latin typeface="Trebuchet MS"/>
                <a:ea typeface="+mj-ea"/>
              </a:rPr>
              <a:t>/</a:t>
            </a:r>
            <a:r>
              <a:rPr lang="en-US" sz="2400" spc="15" dirty="0" err="1">
                <a:solidFill>
                  <a:schemeClr val="tx1"/>
                </a:solidFill>
                <a:latin typeface="Trebuchet MS"/>
                <a:ea typeface="+mj-ea"/>
              </a:rPr>
              <a:t>animefacedataset</a:t>
            </a:r>
            <a:r>
              <a:rPr lang="en-US" sz="2400" spc="15" dirty="0">
                <a:solidFill>
                  <a:schemeClr val="tx1"/>
                </a:solidFill>
                <a:latin typeface="Trebuchet MS"/>
                <a:ea typeface="+mj-ea"/>
              </a:rPr>
              <a:t>’).</a:t>
            </a:r>
            <a:br>
              <a:rPr lang="en-US" sz="2400" spc="15" dirty="0">
                <a:solidFill>
                  <a:schemeClr val="tx1"/>
                </a:solidFill>
                <a:latin typeface="Trebuchet MS"/>
                <a:ea typeface="+mj-ea"/>
              </a:rPr>
            </a:br>
            <a:endParaRPr lang="en-US" sz="2400" spc="15" dirty="0">
              <a:solidFill>
                <a:schemeClr val="tx1"/>
              </a:solidFill>
              <a:latin typeface="Trebuchet MS"/>
              <a:ea typeface="+mj-ea"/>
            </a:endParaRPr>
          </a:p>
          <a:p>
            <a:pPr>
              <a:lnSpc>
                <a:spcPct val="150000"/>
              </a:lnSpc>
            </a:pPr>
            <a:r>
              <a:rPr lang="en-US" sz="2400" spc="15" dirty="0">
                <a:solidFill>
                  <a:schemeClr val="tx1"/>
                </a:solidFill>
                <a:latin typeface="Trebuchet MS"/>
                <a:ea typeface="+mj-ea"/>
              </a:rPr>
              <a:t>The modeling part involves training a DCGAN using the provided code. The generator network learns to transform random noise vectors into realistic anime face images, while the discriminator network learns to differentiate between real and generated images.</a:t>
            </a:r>
          </a:p>
          <a:p>
            <a:pPr>
              <a:lnSpc>
                <a:spcPct val="150000"/>
              </a:lnSpc>
            </a:pPr>
            <a:r>
              <a:rPr lang="en-US" sz="2400" spc="15" dirty="0">
                <a:solidFill>
                  <a:schemeClr val="tx1"/>
                </a:solidFill>
                <a:latin typeface="Trebuchet MS"/>
                <a:ea typeface="+mj-ea"/>
              </a:rPr>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433</TotalTime>
  <Words>640</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Trebuchet MS</vt:lpstr>
      <vt:lpstr>Office Theme</vt:lpstr>
      <vt:lpstr>Pooja M J 2021503532 CT Dept. MIT, Anna University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MODELLING- CONTD.</vt:lpstr>
      <vt:lpstr>RESULTS</vt:lpstr>
      <vt:lpstr>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Pooja M J</cp:lastModifiedBy>
  <cp:revision>7</cp:revision>
  <dcterms:created xsi:type="dcterms:W3CDTF">2024-04-18T06:51:58Z</dcterms:created>
  <dcterms:modified xsi:type="dcterms:W3CDTF">2024-04-22T16:35:21Z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2024-04-18T00:00:00Z</vt:filetime>
  </property>
</Properties>
</file>