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Bungee"/>
      <p:regular r:id="rId26"/>
    </p:embeddedFont>
    <p:embeddedFont>
      <p:font typeface="ABeeZee"/>
      <p:regular r:id="rId27"/>
      <p: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ungee-regular.fntdata"/><Relationship Id="rId25" Type="http://schemas.openxmlformats.org/officeDocument/2006/relationships/slide" Target="slides/slide20.xml"/><Relationship Id="rId28" Type="http://schemas.openxmlformats.org/officeDocument/2006/relationships/font" Target="fonts/ABeeZee-italic.fntdata"/><Relationship Id="rId27" Type="http://schemas.openxmlformats.org/officeDocument/2006/relationships/font" Target="fonts/ABeeZe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033c8633a8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033c8633a8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1553a822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1553a822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033c8633a8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033c8633a8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033c8633a8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033c8633a8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033c8633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033c8633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Profit for Chocolate: CA, NY &amp; TX, have the highest profit in chocolate, with CA </a:t>
            </a:r>
            <a:r>
              <a:rPr lang="en"/>
              <a:t>dominating</a:t>
            </a:r>
            <a:r>
              <a:rPr lang="en"/>
              <a:t> in chocolate profit compared to all other states.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033c8633a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033c8633a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Sugar Profit: Florida has the highest profit made in sugar, but overall we can assume based off this graph that most states don’t make much profit off of sugary candies.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033c8633a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033c8633a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candy: based off this graph, we can see more states have a better profit in selling candies that are not sugar or chocolate base. CA &amp; NY make the highest profit, with CA still making the most.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Overall: most states would invest in chocolate based candy, due to more states being </a:t>
            </a:r>
            <a:r>
              <a:rPr lang="en"/>
              <a:t>involved</a:t>
            </a:r>
            <a:r>
              <a:rPr lang="en"/>
              <a:t> with chocolate sales. Second favorite type of candy that states would invest in is other candy types that are not chocolate or sugary, due to having the second most states invest in other candies, and lastly sugary candy would come in last to invest in having the least </a:t>
            </a:r>
            <a:r>
              <a:rPr lang="en"/>
              <a:t>amount</a:t>
            </a:r>
            <a:r>
              <a:rPr lang="en"/>
              <a:t> of states invest in sugary candies.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033c8633a8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033c8633a8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033c8633a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033c8633a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t>
            </a:r>
            <a:r>
              <a:rPr lang="en"/>
              <a:t>evidenced</a:t>
            </a:r>
            <a:r>
              <a:rPr lang="en"/>
              <a:t> by the chart, Chocolate type candies exponentially outperforms all other types of candy across the regions. It is clear that Marketing focused on Chocolate would deliver more bang for the buck.  However, there is a lot of opportunity for growth in the other areas that could bear results with correct marketing and targeting.</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033c8633a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033c8633a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previously highlighted in our state by state analysis, each state has some specific preferences for the type candy. However, overall, the Pacific region (California, Colorado, Idaho, Oregon, Utah, Washington and Wyoming) outpaces the other regions with almost 30% of profits generated. Canada brings up the rear, generating only 2.1% of total profits.  The remaining 69% of profits are evenly distributed across the opther 5 regions, randing from ~11% in MidAtlantic to 17% in the MidWest..  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1553a82274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1553a82274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1553a82274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1553a82274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033c8633a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033c8633a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033c8633a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033c8633a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033c8633a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033c8633a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33c8633a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33c8633a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scatter plot represents every sale of chocolate from 2021-2024. The slope of the trend line very small(4.72e-05) Although small, it does indicate that chocolate sales are </a:t>
            </a:r>
            <a:r>
              <a:rPr lang="en"/>
              <a:t>increasing</a:t>
            </a:r>
            <a:r>
              <a:rPr lang="en"/>
              <a:t> over these four years. The P-value is 0.803 which means this trend is not statistically significant. Unfortunately, this means we can’t necessarily identify why the sales are increasing over time. It could be random.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033c8633a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033c8633a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scatter plot showing sugar sales over the same time period. Again, the slope is small at 0.0021 but it is at least positive. The P-value is 0.649 which again means that the trend is not statistically significant.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033c8633a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033c8633a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last scatter plot shows the sales in the Other category. The slope is 0.0035 which is still small but at least positive. The P-value is 0.527 which is the smallest of the 3 but still tells us the trend is not statistically significant.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033c8633a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033c8633a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line graph shows the total sales of each category over the four years. It shows that chocolate is by far the best performer.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3.png"/><Relationship Id="rId11" Type="http://schemas.openxmlformats.org/officeDocument/2006/relationships/image" Target="../media/image15.png"/><Relationship Id="rId10" Type="http://schemas.openxmlformats.org/officeDocument/2006/relationships/image" Target="../media/image9.png"/><Relationship Id="rId9" Type="http://schemas.openxmlformats.org/officeDocument/2006/relationships/image" Target="../media/image11.png"/><Relationship Id="rId5" Type="http://schemas.openxmlformats.org/officeDocument/2006/relationships/image" Target="../media/image1.png"/><Relationship Id="rId6" Type="http://schemas.openxmlformats.org/officeDocument/2006/relationships/image" Target="../media/image8.png"/><Relationship Id="rId7" Type="http://schemas.openxmlformats.org/officeDocument/2006/relationships/image" Target="../media/image12.png"/><Relationship Id="rId8"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18.png"/><Relationship Id="rId6" Type="http://schemas.openxmlformats.org/officeDocument/2006/relationships/image" Target="../media/image1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17.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 Id="rId4" Type="http://schemas.openxmlformats.org/officeDocument/2006/relationships/image" Target="../media/image12.png"/><Relationship Id="rId11" Type="http://schemas.openxmlformats.org/officeDocument/2006/relationships/image" Target="../media/image9.png"/><Relationship Id="rId10" Type="http://schemas.openxmlformats.org/officeDocument/2006/relationships/image" Target="../media/image8.png"/><Relationship Id="rId9"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15.png"/><Relationship Id="rId7" Type="http://schemas.openxmlformats.org/officeDocument/2006/relationships/image" Target="../media/image18.png"/><Relationship Id="rId8"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731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0627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 name="Google Shape;13;p2"/>
          <p:cNvSpPr/>
          <p:nvPr/>
        </p:nvSpPr>
        <p:spPr>
          <a:xfrm rot="1547762">
            <a:off x="6985539" y="3736943"/>
            <a:ext cx="807684" cy="2056603"/>
          </a:xfrm>
          <a:custGeom>
            <a:rect b="b" l="l" r="r" t="t"/>
            <a:pathLst>
              <a:path extrusionOk="0" h="4114800" w="1615994">
                <a:moveTo>
                  <a:pt x="0" y="0"/>
                </a:moveTo>
                <a:lnTo>
                  <a:pt x="1615994" y="0"/>
                </a:lnTo>
                <a:lnTo>
                  <a:pt x="1615994" y="4114800"/>
                </a:lnTo>
                <a:lnTo>
                  <a:pt x="0" y="4114800"/>
                </a:lnTo>
                <a:lnTo>
                  <a:pt x="0" y="0"/>
                </a:lnTo>
                <a:close/>
              </a:path>
            </a:pathLst>
          </a:custGeom>
          <a:blipFill rotWithShape="1">
            <a:blip r:embed="rId2">
              <a:alphaModFix/>
            </a:blip>
            <a:stretch>
              <a:fillRect b="0" l="0" r="0" t="0"/>
            </a:stretch>
          </a:blipFill>
          <a:ln>
            <a:noFill/>
          </a:ln>
        </p:spPr>
      </p:sp>
      <p:sp>
        <p:nvSpPr>
          <p:cNvPr id="14" name="Google Shape;14;p2"/>
          <p:cNvSpPr/>
          <p:nvPr/>
        </p:nvSpPr>
        <p:spPr>
          <a:xfrm rot="-8759550">
            <a:off x="301723" y="-671098"/>
            <a:ext cx="809006" cy="2059970"/>
          </a:xfrm>
          <a:custGeom>
            <a:rect b="b" l="l" r="r" t="t"/>
            <a:pathLst>
              <a:path extrusionOk="0" h="4114800" w="1615994">
                <a:moveTo>
                  <a:pt x="0" y="0"/>
                </a:moveTo>
                <a:lnTo>
                  <a:pt x="1615995" y="0"/>
                </a:lnTo>
                <a:lnTo>
                  <a:pt x="1615995" y="4114800"/>
                </a:lnTo>
                <a:lnTo>
                  <a:pt x="0" y="4114800"/>
                </a:lnTo>
                <a:lnTo>
                  <a:pt x="0" y="0"/>
                </a:lnTo>
                <a:close/>
              </a:path>
            </a:pathLst>
          </a:custGeom>
          <a:blipFill rotWithShape="1">
            <a:blip r:embed="rId2">
              <a:alphaModFix/>
            </a:blip>
            <a:stretch>
              <a:fillRect b="0" l="0" r="0" t="0"/>
            </a:stretch>
          </a:blipFill>
          <a:ln>
            <a:noFill/>
          </a:ln>
        </p:spPr>
      </p:sp>
      <p:sp>
        <p:nvSpPr>
          <p:cNvPr id="15" name="Google Shape;15;p2"/>
          <p:cNvSpPr/>
          <p:nvPr/>
        </p:nvSpPr>
        <p:spPr>
          <a:xfrm rot="6397573">
            <a:off x="7643209" y="-803466"/>
            <a:ext cx="1456985" cy="2186206"/>
          </a:xfrm>
          <a:custGeom>
            <a:rect b="b" l="l" r="r" t="t"/>
            <a:pathLst>
              <a:path extrusionOk="0" h="5818901" w="3877976">
                <a:moveTo>
                  <a:pt x="0" y="0"/>
                </a:moveTo>
                <a:lnTo>
                  <a:pt x="3877976" y="0"/>
                </a:lnTo>
                <a:lnTo>
                  <a:pt x="3877976" y="5818901"/>
                </a:lnTo>
                <a:lnTo>
                  <a:pt x="0" y="5818901"/>
                </a:lnTo>
                <a:lnTo>
                  <a:pt x="0" y="0"/>
                </a:lnTo>
                <a:close/>
              </a:path>
            </a:pathLst>
          </a:custGeom>
          <a:blipFill rotWithShape="1">
            <a:blip r:embed="rId3">
              <a:alphaModFix/>
            </a:blip>
            <a:stretch>
              <a:fillRect b="-5429" l="-262529" r="0" t="0"/>
            </a:stretch>
          </a:blip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9" name="Google Shape;19;p3"/>
          <p:cNvSpPr/>
          <p:nvPr/>
        </p:nvSpPr>
        <p:spPr>
          <a:xfrm rot="-1285720">
            <a:off x="76714" y="284786"/>
            <a:ext cx="1699363" cy="741540"/>
          </a:xfrm>
          <a:custGeom>
            <a:rect b="b" l="l" r="r" t="t"/>
            <a:pathLst>
              <a:path extrusionOk="0" h="1484472" w="3401916">
                <a:moveTo>
                  <a:pt x="0" y="0"/>
                </a:moveTo>
                <a:lnTo>
                  <a:pt x="3401915" y="0"/>
                </a:lnTo>
                <a:lnTo>
                  <a:pt x="3401915" y="1484473"/>
                </a:lnTo>
                <a:lnTo>
                  <a:pt x="0" y="1484473"/>
                </a:lnTo>
                <a:lnTo>
                  <a:pt x="0" y="0"/>
                </a:lnTo>
                <a:close/>
              </a:path>
            </a:pathLst>
          </a:custGeom>
          <a:blipFill rotWithShape="1">
            <a:blip r:embed="rId2">
              <a:alphaModFix/>
            </a:blip>
            <a:stretch>
              <a:fillRect b="0" l="0" r="0" t="0"/>
            </a:stretch>
          </a:blipFill>
          <a:ln>
            <a:noFill/>
          </a:ln>
        </p:spPr>
      </p:sp>
      <p:sp>
        <p:nvSpPr>
          <p:cNvPr id="20" name="Google Shape;20;p3"/>
          <p:cNvSpPr/>
          <p:nvPr/>
        </p:nvSpPr>
        <p:spPr>
          <a:xfrm rot="-1301707">
            <a:off x="7869843" y="2670192"/>
            <a:ext cx="1240619" cy="2336781"/>
          </a:xfrm>
          <a:custGeom>
            <a:rect b="b" l="l" r="r" t="t"/>
            <a:pathLst>
              <a:path extrusionOk="0" h="4669362" w="2479007">
                <a:moveTo>
                  <a:pt x="0" y="0"/>
                </a:moveTo>
                <a:lnTo>
                  <a:pt x="2479007" y="0"/>
                </a:lnTo>
                <a:lnTo>
                  <a:pt x="2479007" y="4669361"/>
                </a:lnTo>
                <a:lnTo>
                  <a:pt x="0" y="4669361"/>
                </a:lnTo>
                <a:lnTo>
                  <a:pt x="0" y="0"/>
                </a:lnTo>
                <a:close/>
              </a:path>
            </a:pathLst>
          </a:custGeom>
          <a:blipFill rotWithShape="1">
            <a:blip r:embed="rId3">
              <a:alphaModFix/>
            </a:blip>
            <a:stretch>
              <a:fillRect b="0" l="0" r="0" t="0"/>
            </a:stretch>
          </a:blipFill>
          <a:ln>
            <a:noFill/>
          </a:ln>
        </p:spPr>
      </p:sp>
      <p:sp>
        <p:nvSpPr>
          <p:cNvPr id="21" name="Google Shape;21;p3"/>
          <p:cNvSpPr/>
          <p:nvPr/>
        </p:nvSpPr>
        <p:spPr>
          <a:xfrm rot="-1046363">
            <a:off x="6255395" y="408681"/>
            <a:ext cx="1080545" cy="589388"/>
          </a:xfrm>
          <a:custGeom>
            <a:rect b="b" l="l" r="r" t="t"/>
            <a:pathLst>
              <a:path extrusionOk="0" h="1177585" w="2158905">
                <a:moveTo>
                  <a:pt x="0" y="0"/>
                </a:moveTo>
                <a:lnTo>
                  <a:pt x="2158906" y="0"/>
                </a:lnTo>
                <a:lnTo>
                  <a:pt x="2158906" y="1177585"/>
                </a:lnTo>
                <a:lnTo>
                  <a:pt x="0" y="1177585"/>
                </a:lnTo>
                <a:lnTo>
                  <a:pt x="0" y="0"/>
                </a:lnTo>
                <a:close/>
              </a:path>
            </a:pathLst>
          </a:custGeom>
          <a:blipFill rotWithShape="1">
            <a:blip r:embed="rId4">
              <a:alphaModFix/>
            </a:blip>
            <a:stretch>
              <a:fillRect b="0" l="0" r="0" t="0"/>
            </a:stretch>
          </a:blipFill>
          <a:ln>
            <a:noFill/>
          </a:ln>
        </p:spPr>
      </p:sp>
      <p:sp>
        <p:nvSpPr>
          <p:cNvPr id="22" name="Google Shape;22;p3"/>
          <p:cNvSpPr/>
          <p:nvPr/>
        </p:nvSpPr>
        <p:spPr>
          <a:xfrm rot="850509">
            <a:off x="1304413" y="3027524"/>
            <a:ext cx="808371" cy="2058351"/>
          </a:xfrm>
          <a:custGeom>
            <a:rect b="b" l="l" r="r" t="t"/>
            <a:pathLst>
              <a:path extrusionOk="0" h="4114800" w="1615994">
                <a:moveTo>
                  <a:pt x="0" y="0"/>
                </a:moveTo>
                <a:lnTo>
                  <a:pt x="1615995" y="0"/>
                </a:lnTo>
                <a:lnTo>
                  <a:pt x="1615995" y="4114800"/>
                </a:lnTo>
                <a:lnTo>
                  <a:pt x="0" y="4114800"/>
                </a:lnTo>
                <a:lnTo>
                  <a:pt x="0" y="0"/>
                </a:lnTo>
                <a:close/>
              </a:path>
            </a:pathLst>
          </a:custGeom>
          <a:blipFill rotWithShape="1">
            <a:blip r:embed="rId5">
              <a:alphaModFix/>
            </a:blip>
            <a:stretch>
              <a:fillRect b="0" l="0" r="0" t="0"/>
            </a:stretch>
          </a:blipFill>
          <a:ln>
            <a:noFill/>
          </a:ln>
        </p:spPr>
      </p:sp>
      <p:sp>
        <p:nvSpPr>
          <p:cNvPr id="23" name="Google Shape;23;p3"/>
          <p:cNvSpPr/>
          <p:nvPr/>
        </p:nvSpPr>
        <p:spPr>
          <a:xfrm rot="-1247444">
            <a:off x="168964" y="2453536"/>
            <a:ext cx="1137323" cy="2057657"/>
          </a:xfrm>
          <a:custGeom>
            <a:rect b="b" l="l" r="r" t="t"/>
            <a:pathLst>
              <a:path extrusionOk="0" h="4114800" w="2274362">
                <a:moveTo>
                  <a:pt x="0" y="0"/>
                </a:moveTo>
                <a:lnTo>
                  <a:pt x="2274362" y="0"/>
                </a:lnTo>
                <a:lnTo>
                  <a:pt x="2274362" y="4114800"/>
                </a:lnTo>
                <a:lnTo>
                  <a:pt x="0" y="4114800"/>
                </a:lnTo>
                <a:lnTo>
                  <a:pt x="0" y="0"/>
                </a:lnTo>
                <a:close/>
              </a:path>
            </a:pathLst>
          </a:custGeom>
          <a:blipFill rotWithShape="1">
            <a:blip r:embed="rId6">
              <a:alphaModFix/>
            </a:blip>
            <a:stretch>
              <a:fillRect b="0" l="0" r="0" t="0"/>
            </a:stretch>
          </a:blipFill>
          <a:ln>
            <a:noFill/>
          </a:ln>
        </p:spPr>
      </p:sp>
      <p:sp>
        <p:nvSpPr>
          <p:cNvPr id="24" name="Google Shape;24;p3"/>
          <p:cNvSpPr/>
          <p:nvPr/>
        </p:nvSpPr>
        <p:spPr>
          <a:xfrm rot="-2064314">
            <a:off x="6576022" y="2729021"/>
            <a:ext cx="648447" cy="1188820"/>
          </a:xfrm>
          <a:custGeom>
            <a:rect b="b" l="l" r="r" t="t"/>
            <a:pathLst>
              <a:path extrusionOk="0" h="2377818" w="1296992">
                <a:moveTo>
                  <a:pt x="0" y="0"/>
                </a:moveTo>
                <a:lnTo>
                  <a:pt x="1296992" y="0"/>
                </a:lnTo>
                <a:lnTo>
                  <a:pt x="1296992" y="2377818"/>
                </a:lnTo>
                <a:lnTo>
                  <a:pt x="0" y="2377818"/>
                </a:lnTo>
                <a:lnTo>
                  <a:pt x="0" y="0"/>
                </a:lnTo>
                <a:close/>
              </a:path>
            </a:pathLst>
          </a:custGeom>
          <a:blipFill rotWithShape="1">
            <a:blip r:embed="rId7">
              <a:alphaModFix/>
            </a:blip>
            <a:stretch>
              <a:fillRect b="0" l="0" r="0" t="0"/>
            </a:stretch>
          </a:blipFill>
          <a:ln>
            <a:noFill/>
          </a:ln>
        </p:spPr>
      </p:sp>
      <p:sp>
        <p:nvSpPr>
          <p:cNvPr id="25" name="Google Shape;25;p3"/>
          <p:cNvSpPr/>
          <p:nvPr/>
        </p:nvSpPr>
        <p:spPr>
          <a:xfrm rot="-1013502">
            <a:off x="1732796" y="398822"/>
            <a:ext cx="1186261" cy="853007"/>
          </a:xfrm>
          <a:custGeom>
            <a:rect b="b" l="l" r="r" t="t"/>
            <a:pathLst>
              <a:path extrusionOk="0" h="1709329" w="2377132">
                <a:moveTo>
                  <a:pt x="0" y="0"/>
                </a:moveTo>
                <a:lnTo>
                  <a:pt x="2377131" y="0"/>
                </a:lnTo>
                <a:lnTo>
                  <a:pt x="2377131" y="1709329"/>
                </a:lnTo>
                <a:lnTo>
                  <a:pt x="0" y="1709329"/>
                </a:lnTo>
                <a:lnTo>
                  <a:pt x="0" y="0"/>
                </a:lnTo>
                <a:close/>
              </a:path>
            </a:pathLst>
          </a:custGeom>
          <a:blipFill rotWithShape="1">
            <a:blip r:embed="rId8">
              <a:alphaModFix/>
            </a:blip>
            <a:stretch>
              <a:fillRect b="-99687" l="-99167" r="0" t="-41027"/>
            </a:stretch>
          </a:blipFill>
          <a:ln>
            <a:noFill/>
          </a:ln>
        </p:spPr>
      </p:sp>
      <p:sp>
        <p:nvSpPr>
          <p:cNvPr id="26" name="Google Shape;26;p3"/>
          <p:cNvSpPr/>
          <p:nvPr/>
        </p:nvSpPr>
        <p:spPr>
          <a:xfrm rot="-10368226">
            <a:off x="7786391" y="791907"/>
            <a:ext cx="1186023" cy="852836"/>
          </a:xfrm>
          <a:custGeom>
            <a:rect b="b" l="l" r="r" t="t"/>
            <a:pathLst>
              <a:path extrusionOk="0" h="1709329" w="2377132">
                <a:moveTo>
                  <a:pt x="0" y="0"/>
                </a:moveTo>
                <a:lnTo>
                  <a:pt x="2377132" y="0"/>
                </a:lnTo>
                <a:lnTo>
                  <a:pt x="2377132" y="1709329"/>
                </a:lnTo>
                <a:lnTo>
                  <a:pt x="0" y="1709329"/>
                </a:lnTo>
                <a:lnTo>
                  <a:pt x="0" y="0"/>
                </a:lnTo>
                <a:close/>
              </a:path>
            </a:pathLst>
          </a:custGeom>
          <a:blipFill rotWithShape="1">
            <a:blip r:embed="rId9">
              <a:alphaModFix/>
            </a:blip>
            <a:stretch>
              <a:fillRect b="-99687" l="-99167" r="0" t="-41027"/>
            </a:stretch>
          </a:blipFill>
          <a:ln>
            <a:noFill/>
          </a:ln>
        </p:spPr>
      </p:sp>
      <p:sp>
        <p:nvSpPr>
          <p:cNvPr id="27" name="Google Shape;27;p3"/>
          <p:cNvSpPr/>
          <p:nvPr/>
        </p:nvSpPr>
        <p:spPr>
          <a:xfrm rot="-1013502">
            <a:off x="-425299" y="4502694"/>
            <a:ext cx="1186261" cy="853007"/>
          </a:xfrm>
          <a:custGeom>
            <a:rect b="b" l="l" r="r" t="t"/>
            <a:pathLst>
              <a:path extrusionOk="0" h="1709329" w="2377132">
                <a:moveTo>
                  <a:pt x="0" y="0"/>
                </a:moveTo>
                <a:lnTo>
                  <a:pt x="2377132" y="0"/>
                </a:lnTo>
                <a:lnTo>
                  <a:pt x="2377132" y="1709329"/>
                </a:lnTo>
                <a:lnTo>
                  <a:pt x="0" y="1709329"/>
                </a:lnTo>
                <a:lnTo>
                  <a:pt x="0" y="0"/>
                </a:lnTo>
                <a:close/>
              </a:path>
            </a:pathLst>
          </a:custGeom>
          <a:blipFill rotWithShape="1">
            <a:blip r:embed="rId10">
              <a:alphaModFix/>
            </a:blip>
            <a:stretch>
              <a:fillRect b="-99687" l="-99167" r="0" t="-41027"/>
            </a:stretch>
          </a:blipFill>
          <a:ln>
            <a:noFill/>
          </a:ln>
        </p:spPr>
      </p:sp>
      <p:sp>
        <p:nvSpPr>
          <p:cNvPr id="28" name="Google Shape;28;p3"/>
          <p:cNvSpPr/>
          <p:nvPr/>
        </p:nvSpPr>
        <p:spPr>
          <a:xfrm>
            <a:off x="6401444" y="4348760"/>
            <a:ext cx="997608" cy="1421462"/>
          </a:xfrm>
          <a:custGeom>
            <a:rect b="b" l="l" r="r" t="t"/>
            <a:pathLst>
              <a:path extrusionOk="0" h="2842924" w="1995216">
                <a:moveTo>
                  <a:pt x="0" y="0"/>
                </a:moveTo>
                <a:lnTo>
                  <a:pt x="1995216" y="0"/>
                </a:lnTo>
                <a:lnTo>
                  <a:pt x="1995216" y="2842923"/>
                </a:lnTo>
                <a:lnTo>
                  <a:pt x="0" y="2842923"/>
                </a:lnTo>
                <a:lnTo>
                  <a:pt x="0" y="0"/>
                </a:lnTo>
                <a:close/>
              </a:path>
            </a:pathLst>
          </a:custGeom>
          <a:blipFill rotWithShape="1">
            <a:blip r:embed="rId11">
              <a:alphaModFix/>
            </a:blip>
            <a:stretch>
              <a:fillRect b="0" l="0" r="0" t="0"/>
            </a:stretch>
          </a:blip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grpSp>
        <p:nvGrpSpPr>
          <p:cNvPr id="30" name="Google Shape;30;p4"/>
          <p:cNvGrpSpPr/>
          <p:nvPr/>
        </p:nvGrpSpPr>
        <p:grpSpPr>
          <a:xfrm rot="5400000">
            <a:off x="3250329" y="-1920933"/>
            <a:ext cx="2880464" cy="8757781"/>
            <a:chOff x="0" y="-28575"/>
            <a:chExt cx="287727" cy="733200"/>
          </a:xfrm>
        </p:grpSpPr>
        <p:sp>
          <p:nvSpPr>
            <p:cNvPr id="31" name="Google Shape;31;p4"/>
            <p:cNvSpPr/>
            <p:nvPr/>
          </p:nvSpPr>
          <p:spPr>
            <a:xfrm>
              <a:off x="0" y="0"/>
              <a:ext cx="287727" cy="704526"/>
            </a:xfrm>
            <a:custGeom>
              <a:rect b="b" l="l" r="r" t="t"/>
              <a:pathLst>
                <a:path extrusionOk="0" h="704526" w="287727">
                  <a:moveTo>
                    <a:pt x="44169" y="0"/>
                  </a:moveTo>
                  <a:lnTo>
                    <a:pt x="243558" y="0"/>
                  </a:lnTo>
                  <a:cubicBezTo>
                    <a:pt x="255272" y="0"/>
                    <a:pt x="266507" y="4654"/>
                    <a:pt x="274790" y="12937"/>
                  </a:cubicBezTo>
                  <a:cubicBezTo>
                    <a:pt x="283074" y="21220"/>
                    <a:pt x="287727" y="32455"/>
                    <a:pt x="287727" y="44169"/>
                  </a:cubicBezTo>
                  <a:lnTo>
                    <a:pt x="287727" y="660357"/>
                  </a:lnTo>
                  <a:cubicBezTo>
                    <a:pt x="287727" y="672072"/>
                    <a:pt x="283074" y="683306"/>
                    <a:pt x="274790" y="691590"/>
                  </a:cubicBezTo>
                  <a:cubicBezTo>
                    <a:pt x="266507" y="699873"/>
                    <a:pt x="255272" y="704526"/>
                    <a:pt x="243558" y="704526"/>
                  </a:cubicBezTo>
                  <a:lnTo>
                    <a:pt x="44169" y="704526"/>
                  </a:lnTo>
                  <a:cubicBezTo>
                    <a:pt x="32455" y="704526"/>
                    <a:pt x="21220" y="699873"/>
                    <a:pt x="12937" y="691590"/>
                  </a:cubicBezTo>
                  <a:cubicBezTo>
                    <a:pt x="4654" y="683306"/>
                    <a:pt x="0" y="672072"/>
                    <a:pt x="0" y="660357"/>
                  </a:cubicBezTo>
                  <a:lnTo>
                    <a:pt x="0" y="44169"/>
                  </a:lnTo>
                  <a:cubicBezTo>
                    <a:pt x="0" y="32455"/>
                    <a:pt x="4654" y="21220"/>
                    <a:pt x="12937" y="12937"/>
                  </a:cubicBezTo>
                  <a:cubicBezTo>
                    <a:pt x="21220" y="4654"/>
                    <a:pt x="32455" y="0"/>
                    <a:pt x="44169" y="0"/>
                  </a:cubicBezTo>
                  <a:close/>
                </a:path>
              </a:pathLst>
            </a:custGeom>
            <a:solidFill>
              <a:srgbClr val="FF66C4"/>
            </a:solidFill>
            <a:ln cap="sq" cmpd="sng" w="66675">
              <a:solidFill>
                <a:srgbClr val="FFF1A6"/>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2" name="Google Shape;32;p4"/>
            <p:cNvSpPr txBox="1"/>
            <p:nvPr/>
          </p:nvSpPr>
          <p:spPr>
            <a:xfrm>
              <a:off x="0" y="-28575"/>
              <a:ext cx="287700" cy="733200"/>
            </a:xfrm>
            <a:prstGeom prst="rect">
              <a:avLst/>
            </a:prstGeom>
            <a:noFill/>
            <a:ln>
              <a:noFill/>
            </a:ln>
          </p:spPr>
          <p:txBody>
            <a:bodyPr anchorCtr="0" anchor="ctr" bIns="42475" lIns="42475" spcFirstLastPara="1" rIns="42475" wrap="square" tIns="42475">
              <a:noAutofit/>
            </a:bodyPr>
            <a:lstStyle/>
            <a:p>
              <a:pPr indent="0" lvl="0" marL="0" marR="0" rtl="0" algn="ctr">
                <a:lnSpc>
                  <a:spcPct val="180500"/>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3" name="Google Shape;33;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4" name="Google Shape;34;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5" name="Google Shape;3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6" name="Google Shape;36;p4"/>
          <p:cNvSpPr txBox="1"/>
          <p:nvPr>
            <p:ph idx="2" type="sldNum"/>
          </p:nvPr>
        </p:nvSpPr>
        <p:spPr>
          <a:xfrm>
            <a:off x="8244708" y="4388192"/>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7" name="Google Shape;37;p4"/>
          <p:cNvSpPr/>
          <p:nvPr/>
        </p:nvSpPr>
        <p:spPr>
          <a:xfrm rot="-1046363">
            <a:off x="6631408" y="1062431"/>
            <a:ext cx="1080545" cy="589388"/>
          </a:xfrm>
          <a:custGeom>
            <a:rect b="b" l="l" r="r" t="t"/>
            <a:pathLst>
              <a:path extrusionOk="0" h="1177585" w="2158905">
                <a:moveTo>
                  <a:pt x="0" y="0"/>
                </a:moveTo>
                <a:lnTo>
                  <a:pt x="2158906" y="0"/>
                </a:lnTo>
                <a:lnTo>
                  <a:pt x="2158906" y="1177585"/>
                </a:lnTo>
                <a:lnTo>
                  <a:pt x="0" y="1177585"/>
                </a:lnTo>
                <a:lnTo>
                  <a:pt x="0" y="0"/>
                </a:lnTo>
                <a:close/>
              </a:path>
            </a:pathLst>
          </a:custGeom>
          <a:blipFill rotWithShape="1">
            <a:blip r:embed="rId2">
              <a:alphaModFix/>
            </a:blip>
            <a:stretch>
              <a:fillRect b="0" l="0" r="0" t="0"/>
            </a:stretch>
          </a:blipFill>
          <a:ln>
            <a:noFill/>
          </a:ln>
        </p:spPr>
      </p:sp>
      <p:sp>
        <p:nvSpPr>
          <p:cNvPr id="38" name="Google Shape;38;p4"/>
          <p:cNvSpPr/>
          <p:nvPr/>
        </p:nvSpPr>
        <p:spPr>
          <a:xfrm rot="-2064035">
            <a:off x="7549159" y="1935900"/>
            <a:ext cx="797742" cy="1188820"/>
          </a:xfrm>
          <a:custGeom>
            <a:rect b="b" l="l" r="r" t="t"/>
            <a:pathLst>
              <a:path extrusionOk="0" h="2377818" w="1296992">
                <a:moveTo>
                  <a:pt x="0" y="0"/>
                </a:moveTo>
                <a:lnTo>
                  <a:pt x="1296992" y="0"/>
                </a:lnTo>
                <a:lnTo>
                  <a:pt x="1296992" y="2377818"/>
                </a:lnTo>
                <a:lnTo>
                  <a:pt x="0" y="2377818"/>
                </a:lnTo>
                <a:lnTo>
                  <a:pt x="0" y="0"/>
                </a:lnTo>
                <a:close/>
              </a:path>
            </a:pathLst>
          </a:custGeom>
          <a:blipFill rotWithShape="1">
            <a:blip r:embed="rId3">
              <a:alphaModFix/>
            </a:blip>
            <a:stretch>
              <a:fillRect b="0" l="0" r="0" t="0"/>
            </a:stretch>
          </a:blipFill>
          <a:ln>
            <a:noFill/>
          </a:ln>
        </p:spPr>
      </p:sp>
      <p:sp>
        <p:nvSpPr>
          <p:cNvPr id="39" name="Google Shape;39;p4"/>
          <p:cNvSpPr/>
          <p:nvPr/>
        </p:nvSpPr>
        <p:spPr>
          <a:xfrm rot="-516939">
            <a:off x="7667349" y="4043670"/>
            <a:ext cx="1190110" cy="855775"/>
          </a:xfrm>
          <a:custGeom>
            <a:rect b="b" l="l" r="r" t="t"/>
            <a:pathLst>
              <a:path extrusionOk="0" h="1709329" w="2377132">
                <a:moveTo>
                  <a:pt x="0" y="0"/>
                </a:moveTo>
                <a:lnTo>
                  <a:pt x="2377132" y="0"/>
                </a:lnTo>
                <a:lnTo>
                  <a:pt x="2377132" y="1709329"/>
                </a:lnTo>
                <a:lnTo>
                  <a:pt x="0" y="1709329"/>
                </a:lnTo>
                <a:lnTo>
                  <a:pt x="0" y="0"/>
                </a:lnTo>
                <a:close/>
              </a:path>
            </a:pathLst>
          </a:custGeom>
          <a:blipFill rotWithShape="1">
            <a:blip r:embed="rId4">
              <a:alphaModFix/>
            </a:blip>
            <a:stretch>
              <a:fillRect b="-99687" l="-99167" r="0" t="-41027"/>
            </a:stretch>
          </a:blipFill>
          <a:ln>
            <a:noFill/>
          </a:ln>
        </p:spPr>
      </p:sp>
      <p:sp>
        <p:nvSpPr>
          <p:cNvPr id="40" name="Google Shape;40;p4"/>
          <p:cNvSpPr/>
          <p:nvPr/>
        </p:nvSpPr>
        <p:spPr>
          <a:xfrm rot="-8697667">
            <a:off x="5900335" y="2324340"/>
            <a:ext cx="999116" cy="1423610"/>
          </a:xfrm>
          <a:custGeom>
            <a:rect b="b" l="l" r="r" t="t"/>
            <a:pathLst>
              <a:path extrusionOk="0" h="2842924" w="1995216">
                <a:moveTo>
                  <a:pt x="0" y="0"/>
                </a:moveTo>
                <a:lnTo>
                  <a:pt x="1995215" y="0"/>
                </a:lnTo>
                <a:lnTo>
                  <a:pt x="1995215" y="2842923"/>
                </a:lnTo>
                <a:lnTo>
                  <a:pt x="0" y="2842923"/>
                </a:lnTo>
                <a:lnTo>
                  <a:pt x="0" y="0"/>
                </a:lnTo>
                <a:close/>
              </a:path>
            </a:pathLst>
          </a:custGeom>
          <a:blipFill rotWithShape="1">
            <a:blip r:embed="rId5">
              <a:alphaModFix/>
            </a:blip>
            <a:stretch>
              <a:fillRect b="0" l="0" r="0" t="0"/>
            </a:stretch>
          </a:blipFill>
          <a:ln>
            <a:noFill/>
          </a:ln>
        </p:spPr>
      </p:sp>
      <p:sp>
        <p:nvSpPr>
          <p:cNvPr id="41" name="Google Shape;41;p4"/>
          <p:cNvSpPr/>
          <p:nvPr/>
        </p:nvSpPr>
        <p:spPr>
          <a:xfrm>
            <a:off x="4869578" y="3246070"/>
            <a:ext cx="647146" cy="2057400"/>
          </a:xfrm>
          <a:custGeom>
            <a:rect b="b" l="l" r="r" t="t"/>
            <a:pathLst>
              <a:path extrusionOk="0" h="4114800" w="1294292">
                <a:moveTo>
                  <a:pt x="0" y="0"/>
                </a:moveTo>
                <a:lnTo>
                  <a:pt x="1294291" y="0"/>
                </a:lnTo>
                <a:lnTo>
                  <a:pt x="1294291" y="4114800"/>
                </a:lnTo>
                <a:lnTo>
                  <a:pt x="0" y="4114800"/>
                </a:lnTo>
                <a:lnTo>
                  <a:pt x="0" y="0"/>
                </a:lnTo>
                <a:close/>
              </a:path>
            </a:pathLst>
          </a:custGeom>
          <a:blipFill rotWithShape="1">
            <a:blip r:embed="rId6">
              <a:alphaModFix/>
            </a:blip>
            <a:stretch>
              <a:fillRect b="0" l="0" r="0" t="0"/>
            </a:stretch>
          </a:blip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2" name="Shape 42"/>
        <p:cNvGrpSpPr/>
        <p:nvPr/>
      </p:nvGrpSpPr>
      <p:grpSpPr>
        <a:xfrm>
          <a:off x="0" y="0"/>
          <a:ext cx="0" cy="0"/>
          <a:chOff x="0" y="0"/>
          <a:chExt cx="0" cy="0"/>
        </a:xfrm>
      </p:grpSpPr>
      <p:grpSp>
        <p:nvGrpSpPr>
          <p:cNvPr id="43" name="Google Shape;43;p5"/>
          <p:cNvGrpSpPr/>
          <p:nvPr/>
        </p:nvGrpSpPr>
        <p:grpSpPr>
          <a:xfrm rot="5400000">
            <a:off x="3044466" y="-1673848"/>
            <a:ext cx="3416413" cy="8882058"/>
            <a:chOff x="0" y="-28575"/>
            <a:chExt cx="287727" cy="733200"/>
          </a:xfrm>
        </p:grpSpPr>
        <p:sp>
          <p:nvSpPr>
            <p:cNvPr id="44" name="Google Shape;44;p5"/>
            <p:cNvSpPr/>
            <p:nvPr/>
          </p:nvSpPr>
          <p:spPr>
            <a:xfrm>
              <a:off x="0" y="0"/>
              <a:ext cx="287727" cy="704526"/>
            </a:xfrm>
            <a:custGeom>
              <a:rect b="b" l="l" r="r" t="t"/>
              <a:pathLst>
                <a:path extrusionOk="0" h="704526" w="287727">
                  <a:moveTo>
                    <a:pt x="44169" y="0"/>
                  </a:moveTo>
                  <a:lnTo>
                    <a:pt x="243558" y="0"/>
                  </a:lnTo>
                  <a:cubicBezTo>
                    <a:pt x="255272" y="0"/>
                    <a:pt x="266507" y="4654"/>
                    <a:pt x="274790" y="12937"/>
                  </a:cubicBezTo>
                  <a:cubicBezTo>
                    <a:pt x="283074" y="21220"/>
                    <a:pt x="287727" y="32455"/>
                    <a:pt x="287727" y="44169"/>
                  </a:cubicBezTo>
                  <a:lnTo>
                    <a:pt x="287727" y="660357"/>
                  </a:lnTo>
                  <a:cubicBezTo>
                    <a:pt x="287727" y="672072"/>
                    <a:pt x="283074" y="683306"/>
                    <a:pt x="274790" y="691590"/>
                  </a:cubicBezTo>
                  <a:cubicBezTo>
                    <a:pt x="266507" y="699873"/>
                    <a:pt x="255272" y="704526"/>
                    <a:pt x="243558" y="704526"/>
                  </a:cubicBezTo>
                  <a:lnTo>
                    <a:pt x="44169" y="704526"/>
                  </a:lnTo>
                  <a:cubicBezTo>
                    <a:pt x="32455" y="704526"/>
                    <a:pt x="21220" y="699873"/>
                    <a:pt x="12937" y="691590"/>
                  </a:cubicBezTo>
                  <a:cubicBezTo>
                    <a:pt x="4654" y="683306"/>
                    <a:pt x="0" y="672072"/>
                    <a:pt x="0" y="660357"/>
                  </a:cubicBezTo>
                  <a:lnTo>
                    <a:pt x="0" y="44169"/>
                  </a:lnTo>
                  <a:cubicBezTo>
                    <a:pt x="0" y="32455"/>
                    <a:pt x="4654" y="21220"/>
                    <a:pt x="12937" y="12937"/>
                  </a:cubicBezTo>
                  <a:cubicBezTo>
                    <a:pt x="21220" y="4654"/>
                    <a:pt x="32455" y="0"/>
                    <a:pt x="44169" y="0"/>
                  </a:cubicBezTo>
                  <a:close/>
                </a:path>
              </a:pathLst>
            </a:custGeom>
            <a:solidFill>
              <a:srgbClr val="FF66C4"/>
            </a:solidFill>
            <a:ln cap="sq" cmpd="sng" w="66675">
              <a:solidFill>
                <a:srgbClr val="FFF1A6"/>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5" name="Google Shape;45;p5"/>
            <p:cNvSpPr txBox="1"/>
            <p:nvPr/>
          </p:nvSpPr>
          <p:spPr>
            <a:xfrm>
              <a:off x="0" y="-28575"/>
              <a:ext cx="287700" cy="733200"/>
            </a:xfrm>
            <a:prstGeom prst="rect">
              <a:avLst/>
            </a:prstGeom>
            <a:noFill/>
            <a:ln>
              <a:noFill/>
            </a:ln>
          </p:spPr>
          <p:txBody>
            <a:bodyPr anchorCtr="0" anchor="ctr" bIns="42475" lIns="42475" spcFirstLastPara="1" rIns="42475" wrap="square" tIns="42475">
              <a:noAutofit/>
            </a:bodyPr>
            <a:lstStyle/>
            <a:p>
              <a:pPr indent="0" lvl="0" marL="0" marR="0" rtl="0" algn="ctr">
                <a:lnSpc>
                  <a:spcPct val="180500"/>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6" name="Google Shape;46;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7" name="Google Shape;47;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8" name="Google Shape;48;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0" name="Google Shape;50;p5"/>
          <p:cNvSpPr/>
          <p:nvPr/>
        </p:nvSpPr>
        <p:spPr>
          <a:xfrm rot="-8697667">
            <a:off x="4964185" y="3598940"/>
            <a:ext cx="999116" cy="1423610"/>
          </a:xfrm>
          <a:custGeom>
            <a:rect b="b" l="l" r="r" t="t"/>
            <a:pathLst>
              <a:path extrusionOk="0" h="2842924" w="1995216">
                <a:moveTo>
                  <a:pt x="0" y="0"/>
                </a:moveTo>
                <a:lnTo>
                  <a:pt x="1995215" y="0"/>
                </a:lnTo>
                <a:lnTo>
                  <a:pt x="1995215" y="2842923"/>
                </a:lnTo>
                <a:lnTo>
                  <a:pt x="0" y="2842923"/>
                </a:lnTo>
                <a:lnTo>
                  <a:pt x="0" y="0"/>
                </a:lnTo>
                <a:close/>
              </a:path>
            </a:pathLst>
          </a:custGeom>
          <a:blipFill rotWithShape="1">
            <a:blip r:embed="rId2">
              <a:alphaModFix/>
            </a:blip>
            <a:stretch>
              <a:fillRect b="0" l="0" r="0" t="0"/>
            </a:stretch>
          </a:blipFill>
          <a:ln>
            <a:noFill/>
          </a:ln>
        </p:spPr>
      </p:sp>
      <p:sp>
        <p:nvSpPr>
          <p:cNvPr id="51" name="Google Shape;51;p5"/>
          <p:cNvSpPr/>
          <p:nvPr/>
        </p:nvSpPr>
        <p:spPr>
          <a:xfrm>
            <a:off x="710928" y="3054082"/>
            <a:ext cx="647146" cy="2057400"/>
          </a:xfrm>
          <a:custGeom>
            <a:rect b="b" l="l" r="r" t="t"/>
            <a:pathLst>
              <a:path extrusionOk="0" h="4114800" w="1294292">
                <a:moveTo>
                  <a:pt x="0" y="0"/>
                </a:moveTo>
                <a:lnTo>
                  <a:pt x="1294291" y="0"/>
                </a:lnTo>
                <a:lnTo>
                  <a:pt x="1294291" y="4114800"/>
                </a:lnTo>
                <a:lnTo>
                  <a:pt x="0" y="4114800"/>
                </a:lnTo>
                <a:lnTo>
                  <a:pt x="0" y="0"/>
                </a:lnTo>
                <a:close/>
              </a:path>
            </a:pathLst>
          </a:custGeom>
          <a:blipFill rotWithShape="1">
            <a:blip r:embed="rId3">
              <a:alphaModFix/>
            </a:blip>
            <a:stretch>
              <a:fillRect b="0" l="0" r="0" t="0"/>
            </a:stretch>
          </a:blipFill>
          <a:ln>
            <a:noFill/>
          </a:ln>
        </p:spPr>
      </p:sp>
      <p:sp>
        <p:nvSpPr>
          <p:cNvPr id="52" name="Google Shape;52;p5"/>
          <p:cNvSpPr/>
          <p:nvPr/>
        </p:nvSpPr>
        <p:spPr>
          <a:xfrm rot="-1013502">
            <a:off x="4409948" y="2434175"/>
            <a:ext cx="1186261" cy="853007"/>
          </a:xfrm>
          <a:custGeom>
            <a:rect b="b" l="l" r="r" t="t"/>
            <a:pathLst>
              <a:path extrusionOk="0" h="1709329" w="2377132">
                <a:moveTo>
                  <a:pt x="0" y="0"/>
                </a:moveTo>
                <a:lnTo>
                  <a:pt x="2377132" y="0"/>
                </a:lnTo>
                <a:lnTo>
                  <a:pt x="2377132" y="1709329"/>
                </a:lnTo>
                <a:lnTo>
                  <a:pt x="0" y="1709329"/>
                </a:lnTo>
                <a:lnTo>
                  <a:pt x="0" y="0"/>
                </a:lnTo>
                <a:close/>
              </a:path>
            </a:pathLst>
          </a:custGeom>
          <a:blipFill rotWithShape="1">
            <a:blip r:embed="rId4">
              <a:alphaModFix/>
            </a:blip>
            <a:stretch>
              <a:fillRect b="-99687" l="-99167" r="0" t="-41027"/>
            </a:stretch>
          </a:blip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5" name="Google Shape;5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6"/>
          <p:cNvSpPr/>
          <p:nvPr/>
        </p:nvSpPr>
        <p:spPr>
          <a:xfrm rot="1193110">
            <a:off x="3129413" y="4266420"/>
            <a:ext cx="1965959" cy="1072341"/>
          </a:xfrm>
          <a:custGeom>
            <a:rect b="b" l="l" r="r" t="t"/>
            <a:pathLst>
              <a:path extrusionOk="0" h="2145540" w="3933491">
                <a:moveTo>
                  <a:pt x="0" y="0"/>
                </a:moveTo>
                <a:lnTo>
                  <a:pt x="3933490" y="0"/>
                </a:lnTo>
                <a:lnTo>
                  <a:pt x="3933490" y="2145540"/>
                </a:lnTo>
                <a:lnTo>
                  <a:pt x="0" y="2145540"/>
                </a:lnTo>
                <a:lnTo>
                  <a:pt x="0" y="0"/>
                </a:lnTo>
                <a:close/>
              </a:path>
            </a:pathLst>
          </a:custGeom>
          <a:blipFill rotWithShape="1">
            <a:blip r:embed="rId2">
              <a:alphaModFix/>
            </a:blip>
            <a:stretch>
              <a:fillRect b="0" l="0" r="0" t="0"/>
            </a:stretch>
          </a:blipFill>
          <a:ln>
            <a:noFill/>
          </a:ln>
        </p:spPr>
      </p:sp>
      <p:sp>
        <p:nvSpPr>
          <p:cNvPr id="57" name="Google Shape;57;p6"/>
          <p:cNvSpPr/>
          <p:nvPr/>
        </p:nvSpPr>
        <p:spPr>
          <a:xfrm rot="-1046363">
            <a:off x="-744344" y="1691650"/>
            <a:ext cx="3227023" cy="1760194"/>
          </a:xfrm>
          <a:custGeom>
            <a:rect b="b" l="l" r="r" t="t"/>
            <a:pathLst>
              <a:path extrusionOk="0" h="3516830" w="6447521">
                <a:moveTo>
                  <a:pt x="0" y="0"/>
                </a:moveTo>
                <a:lnTo>
                  <a:pt x="6447521" y="0"/>
                </a:lnTo>
                <a:lnTo>
                  <a:pt x="6447521" y="3516829"/>
                </a:lnTo>
                <a:lnTo>
                  <a:pt x="0" y="3516829"/>
                </a:lnTo>
                <a:lnTo>
                  <a:pt x="0" y="0"/>
                </a:lnTo>
                <a:close/>
              </a:path>
            </a:pathLst>
          </a:custGeom>
          <a:blipFill rotWithShape="1">
            <a:blip r:embed="rId2">
              <a:alphaModFix/>
            </a:blip>
            <a:stretch>
              <a:fillRect b="0" l="0" r="0" t="0"/>
            </a:stretch>
          </a:blipFill>
          <a:ln>
            <a:noFill/>
          </a:ln>
        </p:spPr>
      </p:sp>
      <p:sp>
        <p:nvSpPr>
          <p:cNvPr id="58" name="Google Shape;58;p6"/>
          <p:cNvSpPr/>
          <p:nvPr/>
        </p:nvSpPr>
        <p:spPr>
          <a:xfrm rot="-2809291">
            <a:off x="7501656" y="2282588"/>
            <a:ext cx="4442478" cy="2423170"/>
          </a:xfrm>
          <a:custGeom>
            <a:rect b="b" l="l" r="r" t="t"/>
            <a:pathLst>
              <a:path extrusionOk="0" h="4841198" w="8875530">
                <a:moveTo>
                  <a:pt x="0" y="0"/>
                </a:moveTo>
                <a:lnTo>
                  <a:pt x="8875530" y="0"/>
                </a:lnTo>
                <a:lnTo>
                  <a:pt x="8875530" y="4841198"/>
                </a:lnTo>
                <a:lnTo>
                  <a:pt x="0" y="4841198"/>
                </a:lnTo>
                <a:lnTo>
                  <a:pt x="0" y="0"/>
                </a:lnTo>
                <a:close/>
              </a:path>
            </a:pathLst>
          </a:custGeom>
          <a:blipFill rotWithShape="1">
            <a:blip r:embed="rId2">
              <a:alphaModFix/>
            </a:blip>
            <a:stretch>
              <a:fillRect b="0" l="0" r="0" t="0"/>
            </a:stretch>
          </a:blip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9" name="Shape 59"/>
        <p:cNvGrpSpPr/>
        <p:nvPr/>
      </p:nvGrpSpPr>
      <p:grpSpPr>
        <a:xfrm>
          <a:off x="0" y="0"/>
          <a:ext cx="0" cy="0"/>
          <a:chOff x="0" y="0"/>
          <a:chExt cx="0" cy="0"/>
        </a:xfrm>
      </p:grpSpPr>
      <p:sp>
        <p:nvSpPr>
          <p:cNvPr id="60" name="Google Shape;60;p7"/>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61" name="Google Shape;6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7"/>
          <p:cNvSpPr/>
          <p:nvPr/>
        </p:nvSpPr>
        <p:spPr>
          <a:xfrm rot="-1285720">
            <a:off x="6128861" y="814930"/>
            <a:ext cx="1699363" cy="741540"/>
          </a:xfrm>
          <a:custGeom>
            <a:rect b="b" l="l" r="r" t="t"/>
            <a:pathLst>
              <a:path extrusionOk="0" h="1484472" w="3401916">
                <a:moveTo>
                  <a:pt x="0" y="0"/>
                </a:moveTo>
                <a:lnTo>
                  <a:pt x="3401916" y="0"/>
                </a:lnTo>
                <a:lnTo>
                  <a:pt x="3401916" y="1484472"/>
                </a:lnTo>
                <a:lnTo>
                  <a:pt x="0" y="1484472"/>
                </a:lnTo>
                <a:lnTo>
                  <a:pt x="0" y="0"/>
                </a:lnTo>
                <a:close/>
              </a:path>
            </a:pathLst>
          </a:custGeom>
          <a:blipFill rotWithShape="1">
            <a:blip r:embed="rId2">
              <a:alphaModFix/>
            </a:blip>
            <a:stretch>
              <a:fillRect b="0" l="0" r="0" t="0"/>
            </a:stretch>
          </a:blipFill>
          <a:ln>
            <a:noFill/>
          </a:ln>
        </p:spPr>
      </p:sp>
      <p:sp>
        <p:nvSpPr>
          <p:cNvPr id="63" name="Google Shape;63;p7"/>
          <p:cNvSpPr/>
          <p:nvPr/>
        </p:nvSpPr>
        <p:spPr>
          <a:xfrm rot="850509">
            <a:off x="7304110" y="2581742"/>
            <a:ext cx="808371" cy="2058351"/>
          </a:xfrm>
          <a:custGeom>
            <a:rect b="b" l="l" r="r" t="t"/>
            <a:pathLst>
              <a:path extrusionOk="0" h="4114800" w="1615994">
                <a:moveTo>
                  <a:pt x="0" y="0"/>
                </a:moveTo>
                <a:lnTo>
                  <a:pt x="1615994" y="0"/>
                </a:lnTo>
                <a:lnTo>
                  <a:pt x="1615994" y="4114800"/>
                </a:lnTo>
                <a:lnTo>
                  <a:pt x="0" y="4114800"/>
                </a:lnTo>
                <a:lnTo>
                  <a:pt x="0" y="0"/>
                </a:lnTo>
                <a:close/>
              </a:path>
            </a:pathLst>
          </a:custGeom>
          <a:blipFill rotWithShape="1">
            <a:blip r:embed="rId3">
              <a:alphaModFix/>
            </a:blip>
            <a:stretch>
              <a:fillRect b="0" l="0" r="0" t="0"/>
            </a:stretch>
          </a:blipFill>
          <a:ln>
            <a:noFill/>
          </a:ln>
        </p:spPr>
      </p:sp>
      <p:sp>
        <p:nvSpPr>
          <p:cNvPr id="64" name="Google Shape;64;p7"/>
          <p:cNvSpPr/>
          <p:nvPr/>
        </p:nvSpPr>
        <p:spPr>
          <a:xfrm rot="-1247444">
            <a:off x="6168661" y="2007755"/>
            <a:ext cx="1137323" cy="2057657"/>
          </a:xfrm>
          <a:custGeom>
            <a:rect b="b" l="l" r="r" t="t"/>
            <a:pathLst>
              <a:path extrusionOk="0" h="4114800" w="2274362">
                <a:moveTo>
                  <a:pt x="0" y="0"/>
                </a:moveTo>
                <a:lnTo>
                  <a:pt x="2274362" y="0"/>
                </a:lnTo>
                <a:lnTo>
                  <a:pt x="2274362" y="4114800"/>
                </a:lnTo>
                <a:lnTo>
                  <a:pt x="0" y="4114800"/>
                </a:lnTo>
                <a:lnTo>
                  <a:pt x="0" y="0"/>
                </a:lnTo>
                <a:close/>
              </a:path>
            </a:pathLst>
          </a:custGeom>
          <a:blipFill rotWithShape="1">
            <a:blip r:embed="rId4">
              <a:alphaModFix/>
            </a:blip>
            <a:stretch>
              <a:fillRect b="0" l="0" r="0" t="0"/>
            </a:stretch>
          </a:blipFill>
          <a:ln>
            <a:noFill/>
          </a:ln>
        </p:spPr>
      </p:sp>
      <p:sp>
        <p:nvSpPr>
          <p:cNvPr id="65" name="Google Shape;65;p7"/>
          <p:cNvSpPr/>
          <p:nvPr/>
        </p:nvSpPr>
        <p:spPr>
          <a:xfrm rot="-1013502">
            <a:off x="7808317" y="1009090"/>
            <a:ext cx="1186261" cy="853007"/>
          </a:xfrm>
          <a:custGeom>
            <a:rect b="b" l="l" r="r" t="t"/>
            <a:pathLst>
              <a:path extrusionOk="0" h="1709329" w="2377132">
                <a:moveTo>
                  <a:pt x="0" y="0"/>
                </a:moveTo>
                <a:lnTo>
                  <a:pt x="2377132" y="0"/>
                </a:lnTo>
                <a:lnTo>
                  <a:pt x="2377132" y="1709329"/>
                </a:lnTo>
                <a:lnTo>
                  <a:pt x="0" y="1709329"/>
                </a:lnTo>
                <a:lnTo>
                  <a:pt x="0" y="0"/>
                </a:lnTo>
                <a:close/>
              </a:path>
            </a:pathLst>
          </a:custGeom>
          <a:blipFill rotWithShape="1">
            <a:blip r:embed="rId5">
              <a:alphaModFix/>
            </a:blip>
            <a:stretch>
              <a:fillRect b="-99687" l="-99167" r="0" t="-41027"/>
            </a:stretch>
          </a:blip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6" name="Shape 66"/>
        <p:cNvGrpSpPr/>
        <p:nvPr/>
      </p:nvGrpSpPr>
      <p:grpSpPr>
        <a:xfrm>
          <a:off x="0" y="0"/>
          <a:ext cx="0" cy="0"/>
          <a:chOff x="0" y="0"/>
          <a:chExt cx="0" cy="0"/>
        </a:xfrm>
      </p:grpSpPr>
      <p:sp>
        <p:nvSpPr>
          <p:cNvPr id="67" name="Google Shape;67;p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9" name="Google Shape;69;p8"/>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0" name="Google Shape;70;p8"/>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1" name="Google Shape;7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72" name="Google Shape;72;p8"/>
          <p:cNvGrpSpPr/>
          <p:nvPr/>
        </p:nvGrpSpPr>
        <p:grpSpPr>
          <a:xfrm rot="-420554">
            <a:off x="3446950" y="3629193"/>
            <a:ext cx="3250692" cy="1321481"/>
            <a:chOff x="0" y="0"/>
            <a:chExt cx="1063484" cy="446826"/>
          </a:xfrm>
        </p:grpSpPr>
        <p:sp>
          <p:nvSpPr>
            <p:cNvPr id="73" name="Google Shape;73;p8"/>
            <p:cNvSpPr/>
            <p:nvPr/>
          </p:nvSpPr>
          <p:spPr>
            <a:xfrm>
              <a:off x="0" y="0"/>
              <a:ext cx="1063484" cy="446826"/>
            </a:xfrm>
            <a:custGeom>
              <a:rect b="b" l="l" r="r" t="t"/>
              <a:pathLst>
                <a:path extrusionOk="0" h="446826" w="1063484">
                  <a:moveTo>
                    <a:pt x="531742" y="0"/>
                  </a:moveTo>
                  <a:cubicBezTo>
                    <a:pt x="238069" y="0"/>
                    <a:pt x="0" y="100025"/>
                    <a:pt x="0" y="223413"/>
                  </a:cubicBezTo>
                  <a:cubicBezTo>
                    <a:pt x="0" y="346800"/>
                    <a:pt x="238069" y="446826"/>
                    <a:pt x="531742" y="446826"/>
                  </a:cubicBezTo>
                  <a:cubicBezTo>
                    <a:pt x="825415" y="446826"/>
                    <a:pt x="1063484" y="346800"/>
                    <a:pt x="1063484" y="223413"/>
                  </a:cubicBezTo>
                  <a:cubicBezTo>
                    <a:pt x="1063484" y="100025"/>
                    <a:pt x="825415" y="0"/>
                    <a:pt x="531742" y="0"/>
                  </a:cubicBezTo>
                  <a:close/>
                </a:path>
              </a:pathLst>
            </a:custGeom>
            <a:solidFill>
              <a:srgbClr val="FFFDFC"/>
            </a:solidFill>
            <a:ln cap="sq" cmpd="sng" w="38100">
              <a:solidFill>
                <a:srgbClr val="FF66C4"/>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4" name="Google Shape;74;p8"/>
            <p:cNvSpPr txBox="1"/>
            <p:nvPr/>
          </p:nvSpPr>
          <p:spPr>
            <a:xfrm>
              <a:off x="99702" y="3790"/>
              <a:ext cx="864000" cy="401100"/>
            </a:xfrm>
            <a:prstGeom prst="rect">
              <a:avLst/>
            </a:prstGeom>
            <a:noFill/>
            <a:ln>
              <a:noFill/>
            </a:ln>
          </p:spPr>
          <p:txBody>
            <a:bodyPr anchorCtr="0" anchor="ctr" bIns="31650" lIns="31650" spcFirstLastPara="1" rIns="31650" wrap="square" tIns="3165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5" name="Shape 75"/>
        <p:cNvGrpSpPr/>
        <p:nvPr/>
      </p:nvGrpSpPr>
      <p:grpSpPr>
        <a:xfrm>
          <a:off x="0" y="0"/>
          <a:ext cx="0" cy="0"/>
          <a:chOff x="0" y="0"/>
          <a:chExt cx="0" cy="0"/>
        </a:xfrm>
      </p:grpSpPr>
      <p:sp>
        <p:nvSpPr>
          <p:cNvPr id="76" name="Google Shape;76;p9"/>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77" name="Google Shape;7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8" name="Google Shape;78;p9"/>
          <p:cNvSpPr/>
          <p:nvPr/>
        </p:nvSpPr>
        <p:spPr>
          <a:xfrm rot="-1301707">
            <a:off x="7899118" y="1733992"/>
            <a:ext cx="1240619" cy="2336781"/>
          </a:xfrm>
          <a:custGeom>
            <a:rect b="b" l="l" r="r" t="t"/>
            <a:pathLst>
              <a:path extrusionOk="0" h="4669362" w="2479007">
                <a:moveTo>
                  <a:pt x="0" y="0"/>
                </a:moveTo>
                <a:lnTo>
                  <a:pt x="2479007" y="0"/>
                </a:lnTo>
                <a:lnTo>
                  <a:pt x="2479007" y="4669361"/>
                </a:lnTo>
                <a:lnTo>
                  <a:pt x="0" y="4669361"/>
                </a:lnTo>
                <a:lnTo>
                  <a:pt x="0" y="0"/>
                </a:lnTo>
                <a:close/>
              </a:path>
            </a:pathLst>
          </a:custGeom>
          <a:blipFill rotWithShape="1">
            <a:blip r:embed="rId2">
              <a:alphaModFix/>
            </a:blip>
            <a:stretch>
              <a:fillRect b="0" l="0" r="0" t="0"/>
            </a:stretch>
          </a:blipFill>
          <a:ln>
            <a:noFill/>
          </a:ln>
        </p:spPr>
      </p:sp>
      <p:sp>
        <p:nvSpPr>
          <p:cNvPr id="79" name="Google Shape;79;p9"/>
          <p:cNvSpPr/>
          <p:nvPr/>
        </p:nvSpPr>
        <p:spPr>
          <a:xfrm rot="-1046363">
            <a:off x="8535933" y="736981"/>
            <a:ext cx="1080545" cy="589388"/>
          </a:xfrm>
          <a:custGeom>
            <a:rect b="b" l="l" r="r" t="t"/>
            <a:pathLst>
              <a:path extrusionOk="0" h="1177585" w="2158905">
                <a:moveTo>
                  <a:pt x="0" y="0"/>
                </a:moveTo>
                <a:lnTo>
                  <a:pt x="2158906" y="0"/>
                </a:lnTo>
                <a:lnTo>
                  <a:pt x="2158906" y="1177585"/>
                </a:lnTo>
                <a:lnTo>
                  <a:pt x="0" y="1177585"/>
                </a:lnTo>
                <a:lnTo>
                  <a:pt x="0" y="0"/>
                </a:lnTo>
                <a:close/>
              </a:path>
            </a:pathLst>
          </a:custGeom>
          <a:blipFill rotWithShape="1">
            <a:blip r:embed="rId3">
              <a:alphaModFix/>
            </a:blip>
            <a:stretch>
              <a:fillRect b="0" l="0" r="0" t="0"/>
            </a:stretch>
          </a:blipFill>
          <a:ln>
            <a:noFill/>
          </a:ln>
        </p:spPr>
      </p:sp>
      <p:sp>
        <p:nvSpPr>
          <p:cNvPr id="80" name="Google Shape;80;p9"/>
          <p:cNvSpPr/>
          <p:nvPr/>
        </p:nvSpPr>
        <p:spPr>
          <a:xfrm rot="-2064314">
            <a:off x="252809" y="-159654"/>
            <a:ext cx="648447" cy="1188820"/>
          </a:xfrm>
          <a:custGeom>
            <a:rect b="b" l="l" r="r" t="t"/>
            <a:pathLst>
              <a:path extrusionOk="0" h="2377818" w="1296992">
                <a:moveTo>
                  <a:pt x="0" y="0"/>
                </a:moveTo>
                <a:lnTo>
                  <a:pt x="1296992" y="0"/>
                </a:lnTo>
                <a:lnTo>
                  <a:pt x="1296992" y="2377818"/>
                </a:lnTo>
                <a:lnTo>
                  <a:pt x="0" y="2377818"/>
                </a:lnTo>
                <a:lnTo>
                  <a:pt x="0" y="0"/>
                </a:lnTo>
                <a:close/>
              </a:path>
            </a:pathLst>
          </a:custGeom>
          <a:blipFill rotWithShape="1">
            <a:blip r:embed="rId4">
              <a:alphaModFix/>
            </a:blip>
            <a:stretch>
              <a:fillRect b="0" l="0" r="0" t="0"/>
            </a:stretch>
          </a:blipFill>
          <a:ln>
            <a:noFill/>
          </a:ln>
        </p:spPr>
      </p:sp>
      <p:sp>
        <p:nvSpPr>
          <p:cNvPr id="81" name="Google Shape;81;p9"/>
          <p:cNvSpPr/>
          <p:nvPr/>
        </p:nvSpPr>
        <p:spPr>
          <a:xfrm rot="-516939">
            <a:off x="5760524" y="6870"/>
            <a:ext cx="1190110" cy="855775"/>
          </a:xfrm>
          <a:custGeom>
            <a:rect b="b" l="l" r="r" t="t"/>
            <a:pathLst>
              <a:path extrusionOk="0" h="1709329" w="2377132">
                <a:moveTo>
                  <a:pt x="0" y="0"/>
                </a:moveTo>
                <a:lnTo>
                  <a:pt x="2377132" y="0"/>
                </a:lnTo>
                <a:lnTo>
                  <a:pt x="2377132" y="1709329"/>
                </a:lnTo>
                <a:lnTo>
                  <a:pt x="0" y="1709329"/>
                </a:lnTo>
                <a:lnTo>
                  <a:pt x="0" y="0"/>
                </a:lnTo>
                <a:close/>
              </a:path>
            </a:pathLst>
          </a:custGeom>
          <a:blipFill rotWithShape="1">
            <a:blip r:embed="rId5">
              <a:alphaModFix/>
            </a:blip>
            <a:stretch>
              <a:fillRect b="-99687" l="-99167" r="0" t="-41027"/>
            </a:stretch>
          </a:blipFill>
          <a:ln>
            <a:noFill/>
          </a:ln>
        </p:spPr>
      </p:sp>
      <p:sp>
        <p:nvSpPr>
          <p:cNvPr id="82" name="Google Shape;82;p9"/>
          <p:cNvSpPr/>
          <p:nvPr/>
        </p:nvSpPr>
        <p:spPr>
          <a:xfrm>
            <a:off x="7704919" y="4198010"/>
            <a:ext cx="997608" cy="1421462"/>
          </a:xfrm>
          <a:custGeom>
            <a:rect b="b" l="l" r="r" t="t"/>
            <a:pathLst>
              <a:path extrusionOk="0" h="2842924" w="1995216">
                <a:moveTo>
                  <a:pt x="0" y="0"/>
                </a:moveTo>
                <a:lnTo>
                  <a:pt x="1995216" y="0"/>
                </a:lnTo>
                <a:lnTo>
                  <a:pt x="1995216" y="2842923"/>
                </a:lnTo>
                <a:lnTo>
                  <a:pt x="0" y="2842923"/>
                </a:lnTo>
                <a:lnTo>
                  <a:pt x="0" y="0"/>
                </a:lnTo>
                <a:close/>
              </a:path>
            </a:pathLst>
          </a:custGeom>
          <a:blipFill rotWithShape="1">
            <a:blip r:embed="rId6">
              <a:alphaModFix/>
            </a:blip>
            <a:stretch>
              <a:fillRect b="0" l="0" r="0" t="0"/>
            </a:stretch>
          </a:blipFill>
          <a:ln>
            <a:noFill/>
          </a:ln>
        </p:spPr>
      </p:sp>
      <p:sp>
        <p:nvSpPr>
          <p:cNvPr id="83" name="Google Shape;83;p9"/>
          <p:cNvSpPr/>
          <p:nvPr/>
        </p:nvSpPr>
        <p:spPr>
          <a:xfrm rot="-8697667">
            <a:off x="7300160" y="-152785"/>
            <a:ext cx="999116" cy="1423610"/>
          </a:xfrm>
          <a:custGeom>
            <a:rect b="b" l="l" r="r" t="t"/>
            <a:pathLst>
              <a:path extrusionOk="0" h="2842924" w="1995216">
                <a:moveTo>
                  <a:pt x="0" y="0"/>
                </a:moveTo>
                <a:lnTo>
                  <a:pt x="1995215" y="0"/>
                </a:lnTo>
                <a:lnTo>
                  <a:pt x="1995215" y="2842923"/>
                </a:lnTo>
                <a:lnTo>
                  <a:pt x="0" y="2842923"/>
                </a:lnTo>
                <a:lnTo>
                  <a:pt x="0" y="0"/>
                </a:lnTo>
                <a:close/>
              </a:path>
            </a:pathLst>
          </a:custGeom>
          <a:blipFill rotWithShape="1">
            <a:blip r:embed="rId7">
              <a:alphaModFix/>
            </a:blip>
            <a:stretch>
              <a:fillRect b="0" l="0" r="0" t="0"/>
            </a:stretch>
          </a:blipFill>
          <a:ln>
            <a:noFill/>
          </a:ln>
        </p:spPr>
      </p:sp>
      <p:sp>
        <p:nvSpPr>
          <p:cNvPr id="84" name="Google Shape;84;p9"/>
          <p:cNvSpPr/>
          <p:nvPr/>
        </p:nvSpPr>
        <p:spPr>
          <a:xfrm rot="-1285720">
            <a:off x="3158961" y="63992"/>
            <a:ext cx="1699363" cy="741540"/>
          </a:xfrm>
          <a:custGeom>
            <a:rect b="b" l="l" r="r" t="t"/>
            <a:pathLst>
              <a:path extrusionOk="0" h="1484472" w="3401916">
                <a:moveTo>
                  <a:pt x="0" y="0"/>
                </a:moveTo>
                <a:lnTo>
                  <a:pt x="3401916" y="0"/>
                </a:lnTo>
                <a:lnTo>
                  <a:pt x="3401916" y="1484472"/>
                </a:lnTo>
                <a:lnTo>
                  <a:pt x="0" y="1484472"/>
                </a:lnTo>
                <a:lnTo>
                  <a:pt x="0" y="0"/>
                </a:lnTo>
                <a:close/>
              </a:path>
            </a:pathLst>
          </a:custGeom>
          <a:blipFill rotWithShape="1">
            <a:blip r:embed="rId8">
              <a:alphaModFix/>
            </a:blip>
            <a:stretch>
              <a:fillRect b="0" l="0" r="0" t="0"/>
            </a:stretch>
          </a:blipFill>
          <a:ln>
            <a:noFill/>
          </a:ln>
        </p:spPr>
      </p:sp>
      <p:sp>
        <p:nvSpPr>
          <p:cNvPr id="85" name="Google Shape;85;p9"/>
          <p:cNvSpPr/>
          <p:nvPr/>
        </p:nvSpPr>
        <p:spPr>
          <a:xfrm rot="850509">
            <a:off x="172860" y="1873217"/>
            <a:ext cx="808371" cy="2058351"/>
          </a:xfrm>
          <a:custGeom>
            <a:rect b="b" l="l" r="r" t="t"/>
            <a:pathLst>
              <a:path extrusionOk="0" h="4114800" w="1615994">
                <a:moveTo>
                  <a:pt x="0" y="0"/>
                </a:moveTo>
                <a:lnTo>
                  <a:pt x="1615994" y="0"/>
                </a:lnTo>
                <a:lnTo>
                  <a:pt x="1615994" y="4114800"/>
                </a:lnTo>
                <a:lnTo>
                  <a:pt x="0" y="4114800"/>
                </a:lnTo>
                <a:lnTo>
                  <a:pt x="0" y="0"/>
                </a:lnTo>
                <a:close/>
              </a:path>
            </a:pathLst>
          </a:custGeom>
          <a:blipFill rotWithShape="1">
            <a:blip r:embed="rId9">
              <a:alphaModFix/>
            </a:blip>
            <a:stretch>
              <a:fillRect b="0" l="0" r="0" t="0"/>
            </a:stretch>
          </a:blipFill>
          <a:ln>
            <a:noFill/>
          </a:ln>
        </p:spPr>
      </p:sp>
      <p:sp>
        <p:nvSpPr>
          <p:cNvPr id="86" name="Google Shape;86;p9"/>
          <p:cNvSpPr/>
          <p:nvPr/>
        </p:nvSpPr>
        <p:spPr>
          <a:xfrm rot="-1247444">
            <a:off x="6031311" y="4006005"/>
            <a:ext cx="1137323" cy="2057657"/>
          </a:xfrm>
          <a:custGeom>
            <a:rect b="b" l="l" r="r" t="t"/>
            <a:pathLst>
              <a:path extrusionOk="0" h="4114800" w="2274362">
                <a:moveTo>
                  <a:pt x="0" y="0"/>
                </a:moveTo>
                <a:lnTo>
                  <a:pt x="2274362" y="0"/>
                </a:lnTo>
                <a:lnTo>
                  <a:pt x="2274362" y="4114800"/>
                </a:lnTo>
                <a:lnTo>
                  <a:pt x="0" y="4114800"/>
                </a:lnTo>
                <a:lnTo>
                  <a:pt x="0" y="0"/>
                </a:lnTo>
                <a:close/>
              </a:path>
            </a:pathLst>
          </a:custGeom>
          <a:blipFill rotWithShape="1">
            <a:blip r:embed="rId10">
              <a:alphaModFix/>
            </a:blip>
            <a:stretch>
              <a:fillRect b="0" l="0" r="0" t="0"/>
            </a:stretch>
          </a:blipFill>
          <a:ln>
            <a:noFill/>
          </a:ln>
        </p:spPr>
      </p:sp>
      <p:sp>
        <p:nvSpPr>
          <p:cNvPr id="87" name="Google Shape;87;p9"/>
          <p:cNvSpPr/>
          <p:nvPr/>
        </p:nvSpPr>
        <p:spPr>
          <a:xfrm rot="3077726">
            <a:off x="1434450" y="-156261"/>
            <a:ext cx="1187986" cy="854248"/>
          </a:xfrm>
          <a:custGeom>
            <a:rect b="b" l="l" r="r" t="t"/>
            <a:pathLst>
              <a:path extrusionOk="0" h="1709329" w="2377132">
                <a:moveTo>
                  <a:pt x="0" y="0"/>
                </a:moveTo>
                <a:lnTo>
                  <a:pt x="2377132" y="0"/>
                </a:lnTo>
                <a:lnTo>
                  <a:pt x="2377132" y="1709329"/>
                </a:lnTo>
                <a:lnTo>
                  <a:pt x="0" y="1709329"/>
                </a:lnTo>
                <a:lnTo>
                  <a:pt x="0" y="0"/>
                </a:lnTo>
                <a:close/>
              </a:path>
            </a:pathLst>
          </a:custGeom>
          <a:blipFill rotWithShape="1">
            <a:blip r:embed="rId11">
              <a:alphaModFix/>
            </a:blip>
            <a:stretch>
              <a:fillRect b="-99687" l="-99167" r="0" t="-41027"/>
            </a:stretch>
          </a:blip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sp>
        <p:nvSpPr>
          <p:cNvPr id="89" name="Google Shape;89;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Bungee"/>
              <a:buNone/>
              <a:defRPr b="1" sz="2800">
                <a:solidFill>
                  <a:schemeClr val="dk1"/>
                </a:solidFill>
                <a:latin typeface="Bungee"/>
                <a:ea typeface="Bungee"/>
                <a:cs typeface="Bungee"/>
                <a:sym typeface="Bunge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Bungee"/>
              <a:buChar char="●"/>
              <a:defRPr sz="1800">
                <a:solidFill>
                  <a:schemeClr val="dk2"/>
                </a:solidFill>
                <a:latin typeface="Bungee"/>
                <a:ea typeface="Bungee"/>
                <a:cs typeface="Bungee"/>
                <a:sym typeface="Bungee"/>
              </a:defRPr>
            </a:lvl1pPr>
            <a:lvl2pPr indent="-317500" lvl="1" marL="914400">
              <a:lnSpc>
                <a:spcPct val="115000"/>
              </a:lnSpc>
              <a:spcBef>
                <a:spcPts val="0"/>
              </a:spcBef>
              <a:spcAft>
                <a:spcPts val="0"/>
              </a:spcAft>
              <a:buClr>
                <a:schemeClr val="dk2"/>
              </a:buClr>
              <a:buSzPts val="1400"/>
              <a:buFont typeface="ABeeZee"/>
              <a:buChar char="○"/>
              <a:defRPr>
                <a:solidFill>
                  <a:schemeClr val="dk2"/>
                </a:solidFill>
                <a:latin typeface="ABeeZee"/>
                <a:ea typeface="ABeeZee"/>
                <a:cs typeface="ABeeZee"/>
                <a:sym typeface="ABeeZee"/>
              </a:defRPr>
            </a:lvl2pPr>
            <a:lvl3pPr indent="-317500" lvl="2" marL="1371600">
              <a:lnSpc>
                <a:spcPct val="115000"/>
              </a:lnSpc>
              <a:spcBef>
                <a:spcPts val="0"/>
              </a:spcBef>
              <a:spcAft>
                <a:spcPts val="0"/>
              </a:spcAft>
              <a:buClr>
                <a:schemeClr val="dk2"/>
              </a:buClr>
              <a:buSzPts val="1400"/>
              <a:buFont typeface="ABeeZee"/>
              <a:buChar char="■"/>
              <a:defRPr>
                <a:solidFill>
                  <a:schemeClr val="dk2"/>
                </a:solidFill>
                <a:latin typeface="ABeeZee"/>
                <a:ea typeface="ABeeZee"/>
                <a:cs typeface="ABeeZee"/>
                <a:sym typeface="ABeeZee"/>
              </a:defRPr>
            </a:lvl3pPr>
            <a:lvl4pPr indent="-317500" lvl="3" marL="1828800">
              <a:lnSpc>
                <a:spcPct val="115000"/>
              </a:lnSpc>
              <a:spcBef>
                <a:spcPts val="0"/>
              </a:spcBef>
              <a:spcAft>
                <a:spcPts val="0"/>
              </a:spcAft>
              <a:buClr>
                <a:schemeClr val="dk2"/>
              </a:buClr>
              <a:buSzPts val="1400"/>
              <a:buFont typeface="ABeeZee"/>
              <a:buChar char="●"/>
              <a:defRPr>
                <a:solidFill>
                  <a:schemeClr val="dk2"/>
                </a:solidFill>
                <a:latin typeface="ABeeZee"/>
                <a:ea typeface="ABeeZee"/>
                <a:cs typeface="ABeeZee"/>
                <a:sym typeface="ABeeZee"/>
              </a:defRPr>
            </a:lvl4pPr>
            <a:lvl5pPr indent="-317500" lvl="4" marL="2286000">
              <a:lnSpc>
                <a:spcPct val="115000"/>
              </a:lnSpc>
              <a:spcBef>
                <a:spcPts val="0"/>
              </a:spcBef>
              <a:spcAft>
                <a:spcPts val="0"/>
              </a:spcAft>
              <a:buClr>
                <a:schemeClr val="dk2"/>
              </a:buClr>
              <a:buSzPts val="1400"/>
              <a:buFont typeface="ABeeZee"/>
              <a:buChar char="○"/>
              <a:defRPr>
                <a:solidFill>
                  <a:schemeClr val="dk2"/>
                </a:solidFill>
                <a:latin typeface="ABeeZee"/>
                <a:ea typeface="ABeeZee"/>
                <a:cs typeface="ABeeZee"/>
                <a:sym typeface="ABeeZee"/>
              </a:defRPr>
            </a:lvl5pPr>
            <a:lvl6pPr indent="-317500" lvl="5" marL="2743200">
              <a:lnSpc>
                <a:spcPct val="115000"/>
              </a:lnSpc>
              <a:spcBef>
                <a:spcPts val="0"/>
              </a:spcBef>
              <a:spcAft>
                <a:spcPts val="0"/>
              </a:spcAft>
              <a:buClr>
                <a:schemeClr val="dk2"/>
              </a:buClr>
              <a:buSzPts val="1400"/>
              <a:buFont typeface="ABeeZee"/>
              <a:buChar char="■"/>
              <a:defRPr>
                <a:solidFill>
                  <a:schemeClr val="dk2"/>
                </a:solidFill>
                <a:latin typeface="ABeeZee"/>
                <a:ea typeface="ABeeZee"/>
                <a:cs typeface="ABeeZee"/>
                <a:sym typeface="ABeeZee"/>
              </a:defRPr>
            </a:lvl6pPr>
            <a:lvl7pPr indent="-317500" lvl="6" marL="3200400">
              <a:lnSpc>
                <a:spcPct val="115000"/>
              </a:lnSpc>
              <a:spcBef>
                <a:spcPts val="0"/>
              </a:spcBef>
              <a:spcAft>
                <a:spcPts val="0"/>
              </a:spcAft>
              <a:buClr>
                <a:schemeClr val="dk2"/>
              </a:buClr>
              <a:buSzPts val="1400"/>
              <a:buFont typeface="ABeeZee"/>
              <a:buChar char="●"/>
              <a:defRPr>
                <a:solidFill>
                  <a:schemeClr val="dk2"/>
                </a:solidFill>
                <a:latin typeface="ABeeZee"/>
                <a:ea typeface="ABeeZee"/>
                <a:cs typeface="ABeeZee"/>
                <a:sym typeface="ABeeZee"/>
              </a:defRPr>
            </a:lvl7pPr>
            <a:lvl8pPr indent="-317500" lvl="7" marL="3657600">
              <a:lnSpc>
                <a:spcPct val="115000"/>
              </a:lnSpc>
              <a:spcBef>
                <a:spcPts val="0"/>
              </a:spcBef>
              <a:spcAft>
                <a:spcPts val="0"/>
              </a:spcAft>
              <a:buClr>
                <a:schemeClr val="dk2"/>
              </a:buClr>
              <a:buSzPts val="1400"/>
              <a:buFont typeface="ABeeZee"/>
              <a:buChar char="○"/>
              <a:defRPr>
                <a:solidFill>
                  <a:schemeClr val="dk2"/>
                </a:solidFill>
                <a:latin typeface="ABeeZee"/>
                <a:ea typeface="ABeeZee"/>
                <a:cs typeface="ABeeZee"/>
                <a:sym typeface="ABeeZee"/>
              </a:defRPr>
            </a:lvl8pPr>
            <a:lvl9pPr indent="-317500" lvl="8" marL="4114800">
              <a:lnSpc>
                <a:spcPct val="115000"/>
              </a:lnSpc>
              <a:spcBef>
                <a:spcPts val="0"/>
              </a:spcBef>
              <a:spcAft>
                <a:spcPts val="0"/>
              </a:spcAft>
              <a:buClr>
                <a:schemeClr val="dk2"/>
              </a:buClr>
              <a:buSzPts val="1400"/>
              <a:buFont typeface="ABeeZee"/>
              <a:buChar char="■"/>
              <a:defRPr>
                <a:solidFill>
                  <a:schemeClr val="dk2"/>
                </a:solidFill>
                <a:latin typeface="ABeeZee"/>
                <a:ea typeface="ABeeZee"/>
                <a:cs typeface="ABeeZee"/>
                <a:sym typeface="ABeeZee"/>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1"/>
          <p:cNvSpPr txBox="1"/>
          <p:nvPr>
            <p:ph type="ctrTitle"/>
          </p:nvPr>
        </p:nvSpPr>
        <p:spPr>
          <a:xfrm>
            <a:off x="311708" y="9731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cANDY Sales Analysis</a:t>
            </a:r>
            <a:endParaRPr/>
          </a:p>
          <a:p>
            <a:pPr indent="0" lvl="0" marL="0" rtl="0" algn="ctr">
              <a:spcBef>
                <a:spcPts val="0"/>
              </a:spcBef>
              <a:spcAft>
                <a:spcPts val="0"/>
              </a:spcAft>
              <a:buNone/>
            </a:pPr>
            <a:r>
              <a:rPr lang="en"/>
              <a:t>Group #2 </a:t>
            </a:r>
            <a:endParaRPr/>
          </a:p>
          <a:p>
            <a:pPr indent="0" lvl="0" marL="0" rtl="0" algn="ctr">
              <a:spcBef>
                <a:spcPts val="0"/>
              </a:spcBef>
              <a:spcAft>
                <a:spcPts val="0"/>
              </a:spcAft>
              <a:buNone/>
            </a:pPr>
            <a:r>
              <a:t/>
            </a:r>
            <a:endParaRPr sz="3155"/>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0"/>
          <p:cNvSpPr txBox="1"/>
          <p:nvPr>
            <p:ph type="title"/>
          </p:nvPr>
        </p:nvSpPr>
        <p:spPr>
          <a:xfrm>
            <a:off x="311700" y="418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February Candy Type Preference? </a:t>
            </a:r>
            <a:endParaRPr/>
          </a:p>
        </p:txBody>
      </p:sp>
      <p:sp>
        <p:nvSpPr>
          <p:cNvPr id="169" name="Google Shape;169;p20"/>
          <p:cNvSpPr txBox="1"/>
          <p:nvPr>
            <p:ph idx="1" type="body"/>
          </p:nvPr>
        </p:nvSpPr>
        <p:spPr>
          <a:xfrm>
            <a:off x="311700" y="1431700"/>
            <a:ext cx="2843400" cy="243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u="sng"/>
              <a:t>T</a:t>
            </a:r>
            <a:r>
              <a:rPr lang="en" sz="1500" u="sng"/>
              <a:t>op 5 Candies:</a:t>
            </a:r>
            <a:endParaRPr sz="1500" u="sng"/>
          </a:p>
          <a:p>
            <a:pPr indent="-304800" lvl="0" marL="457200" rtl="0" algn="l">
              <a:spcBef>
                <a:spcPts val="1200"/>
              </a:spcBef>
              <a:spcAft>
                <a:spcPts val="0"/>
              </a:spcAft>
              <a:buSzPts val="1200"/>
              <a:buAutoNum type="arabicPeriod"/>
            </a:pPr>
            <a:r>
              <a:rPr lang="en" sz="1200"/>
              <a:t>Scrumdiddlyumptious</a:t>
            </a:r>
            <a:endParaRPr sz="1200"/>
          </a:p>
          <a:p>
            <a:pPr indent="-304800" lvl="0" marL="457200" rtl="0" algn="l">
              <a:spcBef>
                <a:spcPts val="0"/>
              </a:spcBef>
              <a:spcAft>
                <a:spcPts val="0"/>
              </a:spcAft>
              <a:buSzPts val="1200"/>
              <a:buAutoNum type="arabicPeriod"/>
            </a:pPr>
            <a:r>
              <a:rPr lang="en" sz="1200"/>
              <a:t>Milk chocolate</a:t>
            </a:r>
            <a:endParaRPr sz="1200"/>
          </a:p>
          <a:p>
            <a:pPr indent="-304800" lvl="0" marL="457200" rtl="0" algn="l">
              <a:spcBef>
                <a:spcPts val="0"/>
              </a:spcBef>
              <a:spcAft>
                <a:spcPts val="0"/>
              </a:spcAft>
              <a:buSzPts val="1200"/>
              <a:buAutoNum type="arabicPeriod"/>
            </a:pPr>
            <a:r>
              <a:rPr lang="en" sz="1200"/>
              <a:t>Nutty crunch surprise</a:t>
            </a:r>
            <a:endParaRPr sz="1200"/>
          </a:p>
          <a:p>
            <a:pPr indent="-304800" lvl="0" marL="457200" rtl="0" algn="l">
              <a:spcBef>
                <a:spcPts val="0"/>
              </a:spcBef>
              <a:spcAft>
                <a:spcPts val="0"/>
              </a:spcAft>
              <a:buSzPts val="1200"/>
              <a:buAutoNum type="arabicPeriod"/>
            </a:pPr>
            <a:r>
              <a:rPr lang="en" sz="1200"/>
              <a:t>Fudge mallows</a:t>
            </a:r>
            <a:endParaRPr sz="1200"/>
          </a:p>
          <a:p>
            <a:pPr indent="-304800" lvl="0" marL="457200" rtl="0" algn="l">
              <a:spcBef>
                <a:spcPts val="0"/>
              </a:spcBef>
              <a:spcAft>
                <a:spcPts val="0"/>
              </a:spcAft>
              <a:buSzPts val="1200"/>
              <a:buAutoNum type="arabicPeriod"/>
            </a:pPr>
            <a:r>
              <a:rPr lang="en" sz="1200"/>
              <a:t>Triple </a:t>
            </a:r>
            <a:r>
              <a:rPr lang="en" sz="1200"/>
              <a:t>dazzle</a:t>
            </a:r>
            <a:r>
              <a:rPr lang="en" sz="1200"/>
              <a:t> caramel</a:t>
            </a:r>
            <a:endParaRPr sz="1200"/>
          </a:p>
        </p:txBody>
      </p:sp>
      <p:pic>
        <p:nvPicPr>
          <p:cNvPr id="170" name="Google Shape;170;p20"/>
          <p:cNvPicPr preferRelativeResize="0"/>
          <p:nvPr/>
        </p:nvPicPr>
        <p:blipFill>
          <a:blip r:embed="rId3">
            <a:alphaModFix/>
          </a:blip>
          <a:stretch>
            <a:fillRect/>
          </a:stretch>
        </p:blipFill>
        <p:spPr>
          <a:xfrm>
            <a:off x="3526225" y="991200"/>
            <a:ext cx="5021426" cy="3639725"/>
          </a:xfrm>
          <a:prstGeom prst="rect">
            <a:avLst/>
          </a:prstGeom>
          <a:noFill/>
          <a:ln>
            <a:noFill/>
          </a:ln>
        </p:spPr>
      </p:pic>
      <p:sp>
        <p:nvSpPr>
          <p:cNvPr id="171" name="Google Shape;171;p20"/>
          <p:cNvSpPr txBox="1"/>
          <p:nvPr/>
        </p:nvSpPr>
        <p:spPr>
          <a:xfrm>
            <a:off x="142875" y="4586725"/>
            <a:ext cx="2481900" cy="45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Bungee"/>
                <a:ea typeface="Bungee"/>
                <a:cs typeface="Bungee"/>
                <a:sym typeface="Bungee"/>
              </a:rPr>
              <a:t>Eric dominguez</a:t>
            </a:r>
            <a:endParaRPr sz="1800">
              <a:solidFill>
                <a:schemeClr val="dk2"/>
              </a:solidFill>
              <a:latin typeface="Bungee"/>
              <a:ea typeface="Bungee"/>
              <a:cs typeface="Bungee"/>
              <a:sym typeface="Bunge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October </a:t>
            </a:r>
            <a:r>
              <a:rPr lang="en"/>
              <a:t>Candy Type Preference? </a:t>
            </a:r>
            <a:endParaRPr/>
          </a:p>
        </p:txBody>
      </p:sp>
      <p:pic>
        <p:nvPicPr>
          <p:cNvPr id="177" name="Google Shape;177;p21"/>
          <p:cNvPicPr preferRelativeResize="0"/>
          <p:nvPr/>
        </p:nvPicPr>
        <p:blipFill>
          <a:blip r:embed="rId3">
            <a:alphaModFix/>
          </a:blip>
          <a:stretch>
            <a:fillRect/>
          </a:stretch>
        </p:blipFill>
        <p:spPr>
          <a:xfrm>
            <a:off x="3543900" y="1017725"/>
            <a:ext cx="5043750" cy="3666224"/>
          </a:xfrm>
          <a:prstGeom prst="rect">
            <a:avLst/>
          </a:prstGeom>
          <a:noFill/>
          <a:ln>
            <a:noFill/>
          </a:ln>
        </p:spPr>
      </p:pic>
      <p:sp>
        <p:nvSpPr>
          <p:cNvPr id="178" name="Google Shape;178;p21"/>
          <p:cNvSpPr txBox="1"/>
          <p:nvPr>
            <p:ph idx="1" type="body"/>
          </p:nvPr>
        </p:nvSpPr>
        <p:spPr>
          <a:xfrm>
            <a:off x="232150" y="1307900"/>
            <a:ext cx="3205800" cy="243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u="sng"/>
              <a:t>T</a:t>
            </a:r>
            <a:r>
              <a:rPr lang="en" sz="1500" u="sng"/>
              <a:t>op 5 Candies:</a:t>
            </a:r>
            <a:endParaRPr sz="1500" u="sng"/>
          </a:p>
          <a:p>
            <a:pPr indent="-304800" lvl="0" marL="457200" rtl="0" algn="l">
              <a:spcBef>
                <a:spcPts val="1200"/>
              </a:spcBef>
              <a:spcAft>
                <a:spcPts val="0"/>
              </a:spcAft>
              <a:buSzPts val="1200"/>
              <a:buAutoNum type="arabicPeriod"/>
            </a:pPr>
            <a:r>
              <a:rPr lang="en" sz="1200"/>
              <a:t>Fudge mallows</a:t>
            </a:r>
            <a:endParaRPr sz="1200"/>
          </a:p>
          <a:p>
            <a:pPr indent="-304800" lvl="0" marL="457200" rtl="0" algn="l">
              <a:spcBef>
                <a:spcPts val="0"/>
              </a:spcBef>
              <a:spcAft>
                <a:spcPts val="0"/>
              </a:spcAft>
              <a:buSzPts val="1200"/>
              <a:buAutoNum type="arabicPeriod"/>
            </a:pPr>
            <a:r>
              <a:rPr lang="en" sz="1200"/>
              <a:t>Milk chocolate</a:t>
            </a:r>
            <a:endParaRPr sz="1200"/>
          </a:p>
          <a:p>
            <a:pPr indent="-304800" lvl="0" marL="457200" rtl="0" algn="l">
              <a:spcBef>
                <a:spcPts val="0"/>
              </a:spcBef>
              <a:spcAft>
                <a:spcPts val="0"/>
              </a:spcAft>
              <a:buSzPts val="1200"/>
              <a:buAutoNum type="arabicPeriod"/>
            </a:pPr>
            <a:r>
              <a:rPr lang="en" sz="1200"/>
              <a:t>Triple dazzle caramel</a:t>
            </a:r>
            <a:endParaRPr sz="1200"/>
          </a:p>
          <a:p>
            <a:pPr indent="-304800" lvl="0" marL="457200" rtl="0" algn="l">
              <a:spcBef>
                <a:spcPts val="0"/>
              </a:spcBef>
              <a:spcAft>
                <a:spcPts val="0"/>
              </a:spcAft>
              <a:buSzPts val="1200"/>
              <a:buAutoNum type="arabicPeriod"/>
            </a:pPr>
            <a:r>
              <a:rPr lang="en" sz="1200"/>
              <a:t>Scrumdiddlyumptious</a:t>
            </a:r>
            <a:endParaRPr sz="1200"/>
          </a:p>
          <a:p>
            <a:pPr indent="-304800" lvl="0" marL="457200" rtl="0" algn="l">
              <a:spcBef>
                <a:spcPts val="0"/>
              </a:spcBef>
              <a:spcAft>
                <a:spcPts val="0"/>
              </a:spcAft>
              <a:buSzPts val="1200"/>
              <a:buAutoNum type="arabicPeriod"/>
            </a:pPr>
            <a:r>
              <a:rPr lang="en" sz="1200"/>
              <a:t>Nutty crunch surprise</a:t>
            </a:r>
            <a:endParaRPr sz="1200"/>
          </a:p>
        </p:txBody>
      </p:sp>
      <p:sp>
        <p:nvSpPr>
          <p:cNvPr id="179" name="Google Shape;179;p21"/>
          <p:cNvSpPr txBox="1"/>
          <p:nvPr/>
        </p:nvSpPr>
        <p:spPr>
          <a:xfrm>
            <a:off x="142875" y="4586725"/>
            <a:ext cx="2481900" cy="45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Bungee"/>
                <a:ea typeface="Bungee"/>
                <a:cs typeface="Bungee"/>
                <a:sym typeface="Bungee"/>
              </a:rPr>
              <a:t>Eric dominguez</a:t>
            </a:r>
            <a:endParaRPr sz="1800">
              <a:solidFill>
                <a:schemeClr val="dk2"/>
              </a:solidFill>
              <a:latin typeface="Bungee"/>
              <a:ea typeface="Bungee"/>
              <a:cs typeface="Bungee"/>
              <a:sym typeface="Bunge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Volume Of Candy Sales</a:t>
            </a:r>
            <a:endParaRPr/>
          </a:p>
        </p:txBody>
      </p:sp>
      <p:sp>
        <p:nvSpPr>
          <p:cNvPr id="185" name="Google Shape;185;p22"/>
          <p:cNvSpPr txBox="1"/>
          <p:nvPr>
            <p:ph idx="1" type="body"/>
          </p:nvPr>
        </p:nvSpPr>
        <p:spPr>
          <a:xfrm>
            <a:off x="545525" y="1253400"/>
            <a:ext cx="2297400" cy="247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Over a 4 Year period </a:t>
            </a:r>
            <a:endParaRPr sz="1200"/>
          </a:p>
          <a:p>
            <a:pPr indent="0" lvl="0" marL="0" rtl="0" algn="l">
              <a:spcBef>
                <a:spcPts val="1200"/>
              </a:spcBef>
              <a:spcAft>
                <a:spcPts val="0"/>
              </a:spcAft>
              <a:buNone/>
            </a:pPr>
            <a:r>
              <a:rPr lang="en" sz="1200"/>
              <a:t>wonka bar (Milk Chocolate) had the </a:t>
            </a:r>
            <a:r>
              <a:rPr lang="en" sz="1200"/>
              <a:t>highest Volume of Candy sales Followed by the other versions of wonka bars</a:t>
            </a:r>
            <a:endParaRPr sz="1200"/>
          </a:p>
          <a:p>
            <a:pPr indent="0" lvl="0" marL="0" rtl="0" algn="l">
              <a:spcBef>
                <a:spcPts val="1200"/>
              </a:spcBef>
              <a:spcAft>
                <a:spcPts val="1200"/>
              </a:spcAft>
              <a:buNone/>
            </a:pPr>
            <a:r>
              <a:rPr lang="en" sz="1200"/>
              <a:t>Followed by the rest of the candy</a:t>
            </a:r>
            <a:endParaRPr sz="1200"/>
          </a:p>
        </p:txBody>
      </p:sp>
      <p:pic>
        <p:nvPicPr>
          <p:cNvPr id="186" name="Google Shape;186;p22"/>
          <p:cNvPicPr preferRelativeResize="0"/>
          <p:nvPr/>
        </p:nvPicPr>
        <p:blipFill>
          <a:blip r:embed="rId3">
            <a:alphaModFix/>
          </a:blip>
          <a:stretch>
            <a:fillRect/>
          </a:stretch>
        </p:blipFill>
        <p:spPr>
          <a:xfrm>
            <a:off x="3076700" y="1127450"/>
            <a:ext cx="5314704" cy="2600350"/>
          </a:xfrm>
          <a:prstGeom prst="rect">
            <a:avLst/>
          </a:prstGeom>
          <a:noFill/>
          <a:ln>
            <a:noFill/>
          </a:ln>
        </p:spPr>
      </p:pic>
      <p:sp>
        <p:nvSpPr>
          <p:cNvPr id="187" name="Google Shape;187;p22"/>
          <p:cNvSpPr txBox="1"/>
          <p:nvPr/>
        </p:nvSpPr>
        <p:spPr>
          <a:xfrm>
            <a:off x="142875" y="4468100"/>
            <a:ext cx="1831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Bungee"/>
                <a:ea typeface="Bungee"/>
                <a:cs typeface="Bungee"/>
                <a:sym typeface="Bungee"/>
              </a:rPr>
              <a:t>AIDAn LYne</a:t>
            </a:r>
            <a:endParaRPr sz="1800">
              <a:solidFill>
                <a:schemeClr val="dk2"/>
              </a:solidFill>
              <a:latin typeface="Bungee"/>
              <a:ea typeface="Bungee"/>
              <a:cs typeface="Bungee"/>
              <a:sym typeface="Bunge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457200" rtl="0" algn="l">
              <a:spcBef>
                <a:spcPts val="0"/>
              </a:spcBef>
              <a:spcAft>
                <a:spcPts val="0"/>
              </a:spcAft>
              <a:buNone/>
            </a:pPr>
            <a:r>
              <a:rPr lang="en"/>
              <a:t>Dollar Amount of candy sales</a:t>
            </a:r>
            <a:endParaRPr/>
          </a:p>
        </p:txBody>
      </p:sp>
      <p:sp>
        <p:nvSpPr>
          <p:cNvPr id="193" name="Google Shape;193;p23"/>
          <p:cNvSpPr txBox="1"/>
          <p:nvPr>
            <p:ph idx="1" type="body"/>
          </p:nvPr>
        </p:nvSpPr>
        <p:spPr>
          <a:xfrm>
            <a:off x="493575" y="1246900"/>
            <a:ext cx="2415000" cy="2506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000"/>
              <a:t>The Pie chart shows us that the market has been dominated by Wonka bars with over 99% of total market sales being within the one company. </a:t>
            </a:r>
            <a:endParaRPr sz="1000"/>
          </a:p>
          <a:p>
            <a:pPr indent="0" lvl="0" marL="0" rtl="0" algn="l">
              <a:spcBef>
                <a:spcPts val="1200"/>
              </a:spcBef>
              <a:spcAft>
                <a:spcPts val="1200"/>
              </a:spcAft>
              <a:buNone/>
            </a:pPr>
            <a:r>
              <a:rPr lang="en" sz="1000"/>
              <a:t>This shows us that the other candy companies in the market need to change their business strategies in order to have more competition within the candy market.</a:t>
            </a:r>
            <a:endParaRPr sz="1000"/>
          </a:p>
        </p:txBody>
      </p:sp>
      <p:pic>
        <p:nvPicPr>
          <p:cNvPr id="194" name="Google Shape;194;p23"/>
          <p:cNvPicPr preferRelativeResize="0"/>
          <p:nvPr/>
        </p:nvPicPr>
        <p:blipFill>
          <a:blip r:embed="rId3">
            <a:alphaModFix/>
          </a:blip>
          <a:stretch>
            <a:fillRect/>
          </a:stretch>
        </p:blipFill>
        <p:spPr>
          <a:xfrm>
            <a:off x="3207175" y="1132337"/>
            <a:ext cx="4817056" cy="2621375"/>
          </a:xfrm>
          <a:prstGeom prst="rect">
            <a:avLst/>
          </a:prstGeom>
          <a:noFill/>
          <a:ln>
            <a:noFill/>
          </a:ln>
        </p:spPr>
      </p:pic>
      <p:sp>
        <p:nvSpPr>
          <p:cNvPr id="195" name="Google Shape;195;p23"/>
          <p:cNvSpPr txBox="1"/>
          <p:nvPr/>
        </p:nvSpPr>
        <p:spPr>
          <a:xfrm>
            <a:off x="311700" y="4568875"/>
            <a:ext cx="1831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Bungee"/>
                <a:ea typeface="Bungee"/>
                <a:cs typeface="Bungee"/>
                <a:sym typeface="Bungee"/>
              </a:rPr>
              <a:t>AIDAn LYne</a:t>
            </a:r>
            <a:endParaRPr sz="1800">
              <a:solidFill>
                <a:schemeClr val="dk2"/>
              </a:solidFill>
              <a:latin typeface="Bungee"/>
              <a:ea typeface="Bungee"/>
              <a:cs typeface="Bungee"/>
              <a:sym typeface="Bunge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Findings Based ofF Profit</a:t>
            </a:r>
            <a:endParaRPr/>
          </a:p>
        </p:txBody>
      </p:sp>
      <p:sp>
        <p:nvSpPr>
          <p:cNvPr id="201" name="Google Shape;20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Chocolate Profit Per State/Province</a:t>
            </a:r>
            <a:endParaRPr/>
          </a:p>
        </p:txBody>
      </p:sp>
      <p:pic>
        <p:nvPicPr>
          <p:cNvPr id="202" name="Google Shape;202;p24"/>
          <p:cNvPicPr preferRelativeResize="0"/>
          <p:nvPr/>
        </p:nvPicPr>
        <p:blipFill>
          <a:blip r:embed="rId3">
            <a:alphaModFix/>
          </a:blip>
          <a:stretch>
            <a:fillRect/>
          </a:stretch>
        </p:blipFill>
        <p:spPr>
          <a:xfrm>
            <a:off x="167925" y="1946275"/>
            <a:ext cx="8819950" cy="1828800"/>
          </a:xfrm>
          <a:prstGeom prst="rect">
            <a:avLst/>
          </a:prstGeom>
          <a:noFill/>
          <a:ln>
            <a:noFill/>
          </a:ln>
        </p:spPr>
      </p:pic>
      <p:sp>
        <p:nvSpPr>
          <p:cNvPr id="203" name="Google Shape;203;p24"/>
          <p:cNvSpPr txBox="1"/>
          <p:nvPr/>
        </p:nvSpPr>
        <p:spPr>
          <a:xfrm>
            <a:off x="70700" y="4648600"/>
            <a:ext cx="3066600" cy="4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Bungee"/>
                <a:ea typeface="Bungee"/>
                <a:cs typeface="Bungee"/>
                <a:sym typeface="Bungee"/>
              </a:rPr>
              <a:t>Bianca Torres</a:t>
            </a:r>
            <a:endParaRPr sz="1800">
              <a:solidFill>
                <a:schemeClr val="dk2"/>
              </a:solidFill>
              <a:latin typeface="Bungee"/>
              <a:ea typeface="Bungee"/>
              <a:cs typeface="Bungee"/>
              <a:sym typeface="Bunge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Findings Based ofF Profit</a:t>
            </a:r>
            <a:endParaRPr/>
          </a:p>
          <a:p>
            <a:pPr indent="0" lvl="0" marL="0" rtl="0" algn="l">
              <a:spcBef>
                <a:spcPts val="0"/>
              </a:spcBef>
              <a:spcAft>
                <a:spcPts val="0"/>
              </a:spcAft>
              <a:buNone/>
            </a:pPr>
            <a:r>
              <a:t/>
            </a:r>
            <a:endParaRPr/>
          </a:p>
        </p:txBody>
      </p:sp>
      <p:sp>
        <p:nvSpPr>
          <p:cNvPr id="209" name="Google Shape;20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Sugar Profit Per State/Province</a:t>
            </a:r>
            <a:endParaRPr/>
          </a:p>
        </p:txBody>
      </p:sp>
      <p:pic>
        <p:nvPicPr>
          <p:cNvPr id="210" name="Google Shape;210;p25"/>
          <p:cNvPicPr preferRelativeResize="0"/>
          <p:nvPr/>
        </p:nvPicPr>
        <p:blipFill>
          <a:blip r:embed="rId3">
            <a:alphaModFix/>
          </a:blip>
          <a:stretch>
            <a:fillRect/>
          </a:stretch>
        </p:blipFill>
        <p:spPr>
          <a:xfrm>
            <a:off x="215050" y="1946275"/>
            <a:ext cx="8713900" cy="1828800"/>
          </a:xfrm>
          <a:prstGeom prst="rect">
            <a:avLst/>
          </a:prstGeom>
          <a:noFill/>
          <a:ln>
            <a:noFill/>
          </a:ln>
        </p:spPr>
      </p:pic>
      <p:sp>
        <p:nvSpPr>
          <p:cNvPr id="211" name="Google Shape;211;p25"/>
          <p:cNvSpPr txBox="1"/>
          <p:nvPr/>
        </p:nvSpPr>
        <p:spPr>
          <a:xfrm>
            <a:off x="70700" y="4703625"/>
            <a:ext cx="2527500" cy="3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Bungee"/>
                <a:ea typeface="Bungee"/>
                <a:cs typeface="Bungee"/>
                <a:sym typeface="Bungee"/>
              </a:rPr>
              <a:t>BIanca Torres</a:t>
            </a:r>
            <a:endParaRPr sz="1800">
              <a:solidFill>
                <a:schemeClr val="dk2"/>
              </a:solidFill>
              <a:latin typeface="Bungee"/>
              <a:ea typeface="Bungee"/>
              <a:cs typeface="Bungee"/>
              <a:sym typeface="Bunge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Findings Based ofF Profit</a:t>
            </a:r>
            <a:endParaRPr/>
          </a:p>
          <a:p>
            <a:pPr indent="0" lvl="0" marL="0" rtl="0" algn="l">
              <a:spcBef>
                <a:spcPts val="0"/>
              </a:spcBef>
              <a:spcAft>
                <a:spcPts val="0"/>
              </a:spcAft>
              <a:buNone/>
            </a:pPr>
            <a:r>
              <a:t/>
            </a:r>
            <a:endParaRPr/>
          </a:p>
        </p:txBody>
      </p:sp>
      <p:sp>
        <p:nvSpPr>
          <p:cNvPr id="217" name="Google Shape;21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Other Candy Profit Per sTATE/pROVINCE</a:t>
            </a:r>
            <a:endParaRPr/>
          </a:p>
        </p:txBody>
      </p:sp>
      <p:pic>
        <p:nvPicPr>
          <p:cNvPr id="218" name="Google Shape;218;p26"/>
          <p:cNvPicPr preferRelativeResize="0"/>
          <p:nvPr/>
        </p:nvPicPr>
        <p:blipFill>
          <a:blip r:embed="rId3">
            <a:alphaModFix/>
          </a:blip>
          <a:stretch>
            <a:fillRect/>
          </a:stretch>
        </p:blipFill>
        <p:spPr>
          <a:xfrm>
            <a:off x="144350" y="1946275"/>
            <a:ext cx="8855300" cy="1828800"/>
          </a:xfrm>
          <a:prstGeom prst="rect">
            <a:avLst/>
          </a:prstGeom>
          <a:noFill/>
          <a:ln>
            <a:noFill/>
          </a:ln>
        </p:spPr>
      </p:pic>
      <p:sp>
        <p:nvSpPr>
          <p:cNvPr id="219" name="Google Shape;219;p26"/>
          <p:cNvSpPr txBox="1"/>
          <p:nvPr/>
        </p:nvSpPr>
        <p:spPr>
          <a:xfrm>
            <a:off x="70700" y="4703625"/>
            <a:ext cx="2448000" cy="3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Bungee"/>
                <a:ea typeface="Bungee"/>
                <a:cs typeface="Bungee"/>
                <a:sym typeface="Bungee"/>
              </a:rPr>
              <a:t>Bianca Torres</a:t>
            </a:r>
            <a:endParaRPr sz="1800">
              <a:solidFill>
                <a:schemeClr val="dk2"/>
              </a:solidFill>
              <a:latin typeface="Bungee"/>
              <a:ea typeface="Bungee"/>
              <a:cs typeface="Bungee"/>
              <a:sym typeface="Bunge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rEGIONAL lEGEND</a:t>
            </a:r>
            <a:endParaRPr/>
          </a:p>
        </p:txBody>
      </p:sp>
      <p:sp>
        <p:nvSpPr>
          <p:cNvPr id="225" name="Google Shape;225;p27"/>
          <p:cNvSpPr txBox="1"/>
          <p:nvPr>
            <p:ph idx="1" type="body"/>
          </p:nvPr>
        </p:nvSpPr>
        <p:spPr>
          <a:xfrm>
            <a:off x="311700" y="1152475"/>
            <a:ext cx="8216700" cy="262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6" name="Google Shape;226;p27"/>
          <p:cNvPicPr preferRelativeResize="0"/>
          <p:nvPr/>
        </p:nvPicPr>
        <p:blipFill>
          <a:blip r:embed="rId3">
            <a:alphaModFix/>
          </a:blip>
          <a:stretch>
            <a:fillRect/>
          </a:stretch>
        </p:blipFill>
        <p:spPr>
          <a:xfrm>
            <a:off x="417000" y="1221175"/>
            <a:ext cx="8111401" cy="2551500"/>
          </a:xfrm>
          <a:prstGeom prst="rect">
            <a:avLst/>
          </a:prstGeom>
          <a:noFill/>
          <a:ln>
            <a:noFill/>
          </a:ln>
        </p:spPr>
      </p:pic>
      <p:sp>
        <p:nvSpPr>
          <p:cNvPr id="227" name="Google Shape;227;p27"/>
          <p:cNvSpPr txBox="1"/>
          <p:nvPr/>
        </p:nvSpPr>
        <p:spPr>
          <a:xfrm>
            <a:off x="70700" y="4703625"/>
            <a:ext cx="2448000" cy="38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Bungee"/>
                <a:ea typeface="Bungee"/>
                <a:cs typeface="Bungee"/>
                <a:sym typeface="Bungee"/>
              </a:rPr>
              <a:t>YVETTE SAUL</a:t>
            </a:r>
            <a:endParaRPr sz="1800">
              <a:solidFill>
                <a:schemeClr val="dk2"/>
              </a:solidFill>
              <a:latin typeface="Bungee"/>
              <a:ea typeface="Bungee"/>
              <a:cs typeface="Bungee"/>
              <a:sym typeface="Bunge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pROFITS PER TYPE OF CANDY BY REGION</a:t>
            </a:r>
            <a:endParaRPr/>
          </a:p>
        </p:txBody>
      </p:sp>
      <p:sp>
        <p:nvSpPr>
          <p:cNvPr id="233" name="Google Shape;23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4" name="Google Shape;234;p28"/>
          <p:cNvPicPr preferRelativeResize="0"/>
          <p:nvPr/>
        </p:nvPicPr>
        <p:blipFill>
          <a:blip r:embed="rId3">
            <a:alphaModFix/>
          </a:blip>
          <a:stretch>
            <a:fillRect/>
          </a:stretch>
        </p:blipFill>
        <p:spPr>
          <a:xfrm>
            <a:off x="1196362" y="1573275"/>
            <a:ext cx="6751273" cy="2116099"/>
          </a:xfrm>
          <a:prstGeom prst="rect">
            <a:avLst/>
          </a:prstGeom>
          <a:noFill/>
          <a:ln>
            <a:noFill/>
          </a:ln>
        </p:spPr>
      </p:pic>
      <p:sp>
        <p:nvSpPr>
          <p:cNvPr id="235" name="Google Shape;235;p28"/>
          <p:cNvSpPr txBox="1"/>
          <p:nvPr/>
        </p:nvSpPr>
        <p:spPr>
          <a:xfrm>
            <a:off x="70700" y="4703625"/>
            <a:ext cx="2448000" cy="38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Bungee"/>
                <a:ea typeface="Bungee"/>
                <a:cs typeface="Bungee"/>
                <a:sym typeface="Bungee"/>
              </a:rPr>
              <a:t>YVETTE SAUL</a:t>
            </a:r>
            <a:endParaRPr sz="1800">
              <a:solidFill>
                <a:schemeClr val="dk2"/>
              </a:solidFill>
              <a:latin typeface="Bungee"/>
              <a:ea typeface="Bungee"/>
              <a:cs typeface="Bungee"/>
              <a:sym typeface="Bunge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mOST pROFITABLE rEGIONS OVERALL</a:t>
            </a:r>
            <a:endParaRPr/>
          </a:p>
        </p:txBody>
      </p:sp>
      <p:sp>
        <p:nvSpPr>
          <p:cNvPr id="241" name="Google Shape;241;p29"/>
          <p:cNvSpPr txBox="1"/>
          <p:nvPr>
            <p:ph idx="1" type="body"/>
          </p:nvPr>
        </p:nvSpPr>
        <p:spPr>
          <a:xfrm>
            <a:off x="2158375"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42" name="Google Shape;242;p29"/>
          <p:cNvSpPr txBox="1"/>
          <p:nvPr/>
        </p:nvSpPr>
        <p:spPr>
          <a:xfrm>
            <a:off x="70700" y="4703625"/>
            <a:ext cx="2448000" cy="38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Bungee"/>
                <a:ea typeface="Bungee"/>
                <a:cs typeface="Bungee"/>
                <a:sym typeface="Bungee"/>
              </a:rPr>
              <a:t>yVETTE SAUL</a:t>
            </a:r>
            <a:endParaRPr sz="1800">
              <a:solidFill>
                <a:schemeClr val="dk2"/>
              </a:solidFill>
              <a:latin typeface="Bungee"/>
              <a:ea typeface="Bungee"/>
              <a:cs typeface="Bungee"/>
              <a:sym typeface="Bungee"/>
            </a:endParaRPr>
          </a:p>
        </p:txBody>
      </p:sp>
      <p:pic>
        <p:nvPicPr>
          <p:cNvPr id="243" name="Google Shape;243;p29"/>
          <p:cNvPicPr preferRelativeResize="0"/>
          <p:nvPr/>
        </p:nvPicPr>
        <p:blipFill>
          <a:blip r:embed="rId3">
            <a:alphaModFix/>
          </a:blip>
          <a:stretch>
            <a:fillRect/>
          </a:stretch>
        </p:blipFill>
        <p:spPr>
          <a:xfrm>
            <a:off x="2281400" y="1152475"/>
            <a:ext cx="5035800" cy="2731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100" name="Google Shape;100;p12"/>
          <p:cNvSpPr txBox="1"/>
          <p:nvPr>
            <p:ph idx="1" type="body"/>
          </p:nvPr>
        </p:nvSpPr>
        <p:spPr>
          <a:xfrm>
            <a:off x="311700" y="1152475"/>
            <a:ext cx="83571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lang="en" sz="1255"/>
              <a:t>Seasonal Sales Insights - Which season wins the candy sales battle?</a:t>
            </a:r>
            <a:endParaRPr sz="1255"/>
          </a:p>
          <a:p>
            <a:pPr indent="0" lvl="0" marL="0" rtl="0" algn="l">
              <a:lnSpc>
                <a:spcPct val="95000"/>
              </a:lnSpc>
              <a:spcBef>
                <a:spcPts val="1200"/>
              </a:spcBef>
              <a:spcAft>
                <a:spcPts val="0"/>
              </a:spcAft>
              <a:buSzPts val="523"/>
              <a:buNone/>
            </a:pPr>
            <a:r>
              <a:rPr lang="en" sz="1255"/>
              <a:t>Trends Over Time - Analyzing sales patterns from 2021 to 2024</a:t>
            </a:r>
            <a:endParaRPr sz="1255"/>
          </a:p>
          <a:p>
            <a:pPr indent="0" lvl="0" marL="0" rtl="0" algn="l">
              <a:lnSpc>
                <a:spcPct val="95000"/>
              </a:lnSpc>
              <a:spcBef>
                <a:spcPts val="1200"/>
              </a:spcBef>
              <a:spcAft>
                <a:spcPts val="0"/>
              </a:spcAft>
              <a:buSzPts val="523"/>
              <a:buNone/>
            </a:pPr>
            <a:r>
              <a:rPr lang="en" sz="1255"/>
              <a:t>Top-Selling Candy Types - Identifying dominant products</a:t>
            </a:r>
            <a:endParaRPr sz="1255"/>
          </a:p>
          <a:p>
            <a:pPr indent="0" lvl="0" marL="0" rtl="0" algn="l">
              <a:lnSpc>
                <a:spcPct val="95000"/>
              </a:lnSpc>
              <a:spcBef>
                <a:spcPts val="1200"/>
              </a:spcBef>
              <a:spcAft>
                <a:spcPts val="0"/>
              </a:spcAft>
              <a:buSzPts val="523"/>
              <a:buNone/>
            </a:pPr>
            <a:r>
              <a:rPr lang="en" sz="1255"/>
              <a:t>Volume vs. Cost Analysis -Understanding the relationship between pricing and demand</a:t>
            </a:r>
            <a:endParaRPr sz="1255"/>
          </a:p>
          <a:p>
            <a:pPr indent="0" lvl="0" marL="0" rtl="0" algn="l">
              <a:lnSpc>
                <a:spcPct val="95000"/>
              </a:lnSpc>
              <a:spcBef>
                <a:spcPts val="1200"/>
              </a:spcBef>
              <a:spcAft>
                <a:spcPts val="0"/>
              </a:spcAft>
              <a:buSzPts val="523"/>
              <a:buNone/>
            </a:pPr>
            <a:r>
              <a:rPr lang="en" sz="1255"/>
              <a:t>State by State Analysis</a:t>
            </a:r>
            <a:r>
              <a:rPr lang="en" sz="1255"/>
              <a:t> - Differences in sales and product by state</a:t>
            </a:r>
            <a:endParaRPr sz="1255"/>
          </a:p>
          <a:p>
            <a:pPr indent="0" lvl="0" marL="0" rtl="0" algn="l">
              <a:lnSpc>
                <a:spcPct val="95000"/>
              </a:lnSpc>
              <a:spcBef>
                <a:spcPts val="1200"/>
              </a:spcBef>
              <a:spcAft>
                <a:spcPts val="1200"/>
              </a:spcAft>
              <a:buSzPts val="523"/>
              <a:buNone/>
            </a:pPr>
            <a:r>
              <a:rPr lang="en" sz="1255"/>
              <a:t>Overall Regional </a:t>
            </a:r>
            <a:r>
              <a:rPr lang="en" sz="1255"/>
              <a:t>Analysis</a:t>
            </a:r>
            <a:endParaRPr sz="1255"/>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Candy Sales Summary 2021 - 2024</a:t>
            </a:r>
            <a:endParaRPr/>
          </a:p>
          <a:p>
            <a:pPr indent="0" lvl="0" marL="0" rtl="0" algn="l">
              <a:spcBef>
                <a:spcPts val="0"/>
              </a:spcBef>
              <a:spcAft>
                <a:spcPts val="0"/>
              </a:spcAft>
              <a:buNone/>
            </a:pPr>
            <a:r>
              <a:t/>
            </a:r>
            <a:endParaRPr/>
          </a:p>
        </p:txBody>
      </p:sp>
      <p:sp>
        <p:nvSpPr>
          <p:cNvPr id="249" name="Google Shape;24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000000"/>
              </a:buClr>
              <a:buSzPts val="1500"/>
              <a:buChar char="●"/>
            </a:pPr>
            <a:r>
              <a:rPr lang="en" sz="1500">
                <a:solidFill>
                  <a:srgbClr val="000000"/>
                </a:solidFill>
              </a:rPr>
              <a:t>February: the lowest candy sales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October: higher sales than February (not the highest)</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Season: Fall has the highest sales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Chocolate sales: trended up over time</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Scrumdiddlyumptious  = February winner!</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Fudge Mallows = October winner!</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California dominates in chocolate profit</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Florida dominates the sugar profit margin</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Chocolate has the most profit by Region</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Most profitable region: Pacific</a:t>
            </a:r>
            <a:endParaRPr sz="1500">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Season wins the Candy sales battle</a:t>
            </a:r>
            <a:endParaRPr/>
          </a:p>
        </p:txBody>
      </p:sp>
      <p:sp>
        <p:nvSpPr>
          <p:cNvPr id="106" name="Google Shape;106;p13"/>
          <p:cNvSpPr txBox="1"/>
          <p:nvPr>
            <p:ph idx="1" type="body"/>
          </p:nvPr>
        </p:nvSpPr>
        <p:spPr>
          <a:xfrm>
            <a:off x="387900" y="1118350"/>
            <a:ext cx="2672700" cy="38673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100"/>
              <a:t>Monthly Data Analysis</a:t>
            </a:r>
            <a:br>
              <a:rPr lang="en" sz="1100"/>
            </a:br>
            <a:r>
              <a:rPr lang="en" sz="1100"/>
              <a:t> (2021 - 2024)</a:t>
            </a:r>
            <a:endParaRPr sz="1100"/>
          </a:p>
          <a:p>
            <a:pPr indent="0" lvl="0" marL="0" rtl="0" algn="l">
              <a:spcBef>
                <a:spcPts val="1200"/>
              </a:spcBef>
              <a:spcAft>
                <a:spcPts val="0"/>
              </a:spcAft>
              <a:buNone/>
            </a:pPr>
            <a:r>
              <a:rPr lang="en" sz="1100"/>
              <a:t>The data reveals that February consistently records the lowest candy sales across four consecutive years.</a:t>
            </a:r>
            <a:endParaRPr sz="1100"/>
          </a:p>
          <a:p>
            <a:pPr indent="0" lvl="0" marL="0" rtl="0" algn="l">
              <a:spcBef>
                <a:spcPts val="1200"/>
              </a:spcBef>
              <a:spcAft>
                <a:spcPts val="0"/>
              </a:spcAft>
              <a:buNone/>
            </a:pPr>
            <a:r>
              <a:rPr lang="en" sz="1100"/>
              <a:t>Conversely, November and December are the peak sales months, likely influenced by:</a:t>
            </a:r>
            <a:endParaRPr sz="1100"/>
          </a:p>
          <a:p>
            <a:pPr indent="0" lvl="0" marL="0" rtl="0" algn="l">
              <a:spcBef>
                <a:spcPts val="1200"/>
              </a:spcBef>
              <a:spcAft>
                <a:spcPts val="0"/>
              </a:spcAft>
              <a:buNone/>
            </a:pPr>
            <a:r>
              <a:rPr lang="en" sz="1100"/>
              <a:t>Halloween (October 31), leading to increased sales as it precedes November.</a:t>
            </a:r>
            <a:endParaRPr sz="1100"/>
          </a:p>
          <a:p>
            <a:pPr indent="0" lvl="0" marL="0" rtl="0" algn="l">
              <a:spcBef>
                <a:spcPts val="1200"/>
              </a:spcBef>
              <a:spcAft>
                <a:spcPts val="0"/>
              </a:spcAft>
              <a:buNone/>
            </a:pPr>
            <a:r>
              <a:rPr lang="en" sz="1100"/>
              <a:t>The Christmas season, which drives consumer spending in December.</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1200"/>
              </a:spcAft>
              <a:buNone/>
            </a:pPr>
            <a:r>
              <a:t/>
            </a:r>
            <a:endParaRPr sz="1100"/>
          </a:p>
        </p:txBody>
      </p:sp>
      <p:pic>
        <p:nvPicPr>
          <p:cNvPr id="107" name="Google Shape;107;p13"/>
          <p:cNvPicPr preferRelativeResize="0"/>
          <p:nvPr/>
        </p:nvPicPr>
        <p:blipFill>
          <a:blip r:embed="rId3">
            <a:alphaModFix/>
          </a:blip>
          <a:stretch>
            <a:fillRect/>
          </a:stretch>
        </p:blipFill>
        <p:spPr>
          <a:xfrm>
            <a:off x="2977775" y="1122350"/>
            <a:ext cx="5252826" cy="2725700"/>
          </a:xfrm>
          <a:prstGeom prst="rect">
            <a:avLst/>
          </a:prstGeom>
          <a:noFill/>
          <a:ln>
            <a:noFill/>
          </a:ln>
        </p:spPr>
      </p:pic>
      <p:sp>
        <p:nvSpPr>
          <p:cNvPr id="108" name="Google Shape;108;p13"/>
          <p:cNvSpPr/>
          <p:nvPr/>
        </p:nvSpPr>
        <p:spPr>
          <a:xfrm>
            <a:off x="4354750" y="2096200"/>
            <a:ext cx="230100" cy="235200"/>
          </a:xfrm>
          <a:prstGeom prst="ellipse">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ungee"/>
              <a:ea typeface="Bungee"/>
              <a:cs typeface="Bungee"/>
              <a:sym typeface="Bungee"/>
            </a:endParaRPr>
          </a:p>
        </p:txBody>
      </p:sp>
      <p:sp>
        <p:nvSpPr>
          <p:cNvPr id="109" name="Google Shape;109;p13"/>
          <p:cNvSpPr/>
          <p:nvPr/>
        </p:nvSpPr>
        <p:spPr>
          <a:xfrm>
            <a:off x="3352750" y="3329600"/>
            <a:ext cx="230100" cy="2352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ungee"/>
              <a:ea typeface="Bungee"/>
              <a:cs typeface="Bungee"/>
              <a:sym typeface="Bungee"/>
            </a:endParaRPr>
          </a:p>
        </p:txBody>
      </p:sp>
      <p:sp>
        <p:nvSpPr>
          <p:cNvPr id="110" name="Google Shape;110;p13"/>
          <p:cNvSpPr/>
          <p:nvPr/>
        </p:nvSpPr>
        <p:spPr>
          <a:xfrm>
            <a:off x="4596100" y="3190675"/>
            <a:ext cx="230100" cy="2352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ungee"/>
              <a:ea typeface="Bungee"/>
              <a:cs typeface="Bungee"/>
              <a:sym typeface="Bungee"/>
            </a:endParaRPr>
          </a:p>
        </p:txBody>
      </p:sp>
      <p:sp>
        <p:nvSpPr>
          <p:cNvPr id="111" name="Google Shape;111;p13"/>
          <p:cNvSpPr/>
          <p:nvPr/>
        </p:nvSpPr>
        <p:spPr>
          <a:xfrm>
            <a:off x="5584450" y="1975675"/>
            <a:ext cx="230100" cy="235200"/>
          </a:xfrm>
          <a:prstGeom prst="ellipse">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ungee"/>
              <a:ea typeface="Bungee"/>
              <a:cs typeface="Bungee"/>
              <a:sym typeface="Bungee"/>
            </a:endParaRPr>
          </a:p>
        </p:txBody>
      </p:sp>
      <p:sp>
        <p:nvSpPr>
          <p:cNvPr id="112" name="Google Shape;112;p13"/>
          <p:cNvSpPr/>
          <p:nvPr/>
        </p:nvSpPr>
        <p:spPr>
          <a:xfrm>
            <a:off x="5757275" y="3168825"/>
            <a:ext cx="230100" cy="2352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ungee"/>
              <a:ea typeface="Bungee"/>
              <a:cs typeface="Bungee"/>
              <a:sym typeface="Bungee"/>
            </a:endParaRPr>
          </a:p>
        </p:txBody>
      </p:sp>
      <p:sp>
        <p:nvSpPr>
          <p:cNvPr id="113" name="Google Shape;113;p13"/>
          <p:cNvSpPr/>
          <p:nvPr/>
        </p:nvSpPr>
        <p:spPr>
          <a:xfrm>
            <a:off x="7071950" y="2964875"/>
            <a:ext cx="230100" cy="309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ungee"/>
              <a:ea typeface="Bungee"/>
              <a:cs typeface="Bungee"/>
              <a:sym typeface="Bungee"/>
            </a:endParaRPr>
          </a:p>
        </p:txBody>
      </p:sp>
      <p:sp>
        <p:nvSpPr>
          <p:cNvPr id="114" name="Google Shape;114;p13"/>
          <p:cNvSpPr/>
          <p:nvPr/>
        </p:nvSpPr>
        <p:spPr>
          <a:xfrm>
            <a:off x="7994100" y="1274350"/>
            <a:ext cx="230100" cy="235200"/>
          </a:xfrm>
          <a:prstGeom prst="ellipse">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ungee"/>
              <a:ea typeface="Bungee"/>
              <a:cs typeface="Bungee"/>
              <a:sym typeface="Bungee"/>
            </a:endParaRPr>
          </a:p>
        </p:txBody>
      </p:sp>
      <p:sp>
        <p:nvSpPr>
          <p:cNvPr id="115" name="Google Shape;115;p13"/>
          <p:cNvSpPr/>
          <p:nvPr/>
        </p:nvSpPr>
        <p:spPr>
          <a:xfrm rot="1619976">
            <a:off x="6751006" y="1613235"/>
            <a:ext cx="229964" cy="455636"/>
          </a:xfrm>
          <a:prstGeom prst="ellipse">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ungee"/>
              <a:ea typeface="Bungee"/>
              <a:cs typeface="Bungee"/>
              <a:sym typeface="Bungee"/>
            </a:endParaRPr>
          </a:p>
        </p:txBody>
      </p:sp>
      <p:sp>
        <p:nvSpPr>
          <p:cNvPr id="116" name="Google Shape;116;p13"/>
          <p:cNvSpPr txBox="1"/>
          <p:nvPr>
            <p:ph type="title"/>
          </p:nvPr>
        </p:nvSpPr>
        <p:spPr>
          <a:xfrm>
            <a:off x="0" y="4570800"/>
            <a:ext cx="306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2"/>
                </a:solidFill>
              </a:rPr>
              <a:t>Jose Moncada</a:t>
            </a:r>
            <a:endParaRPr>
              <a:solidFill>
                <a:schemeClr val="accen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Season wins the Candy sales battle</a:t>
            </a:r>
            <a:endParaRPr/>
          </a:p>
        </p:txBody>
      </p:sp>
      <p:sp>
        <p:nvSpPr>
          <p:cNvPr id="122" name="Google Shape;122;p14"/>
          <p:cNvSpPr txBox="1"/>
          <p:nvPr>
            <p:ph idx="1" type="body"/>
          </p:nvPr>
        </p:nvSpPr>
        <p:spPr>
          <a:xfrm>
            <a:off x="387900" y="1118350"/>
            <a:ext cx="2672700" cy="386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Average Total Monthly Sales</a:t>
            </a:r>
            <a:br>
              <a:rPr lang="en" sz="1100"/>
            </a:br>
            <a:r>
              <a:rPr lang="en" sz="1100"/>
              <a:t> (2021 - 2024)</a:t>
            </a:r>
            <a:endParaRPr sz="1100"/>
          </a:p>
          <a:p>
            <a:pPr indent="0" lvl="0" marL="0" rtl="0" algn="l">
              <a:spcBef>
                <a:spcPts val="1200"/>
              </a:spcBef>
              <a:spcAft>
                <a:spcPts val="0"/>
              </a:spcAft>
              <a:buNone/>
            </a:pPr>
            <a:r>
              <a:rPr lang="en" sz="1100"/>
              <a:t>By analyzing the average total monthly sales data, we can clearly see that February is the month with the lowest candy sales. In contrast, the majority of sales occur towards the end of the year, highlighting a significant seasonal trend</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1200"/>
              </a:spcAft>
              <a:buNone/>
            </a:pPr>
            <a:r>
              <a:t/>
            </a:r>
            <a:endParaRPr sz="1100"/>
          </a:p>
        </p:txBody>
      </p:sp>
      <p:pic>
        <p:nvPicPr>
          <p:cNvPr id="123" name="Google Shape;123;p14"/>
          <p:cNvPicPr preferRelativeResize="0"/>
          <p:nvPr/>
        </p:nvPicPr>
        <p:blipFill>
          <a:blip r:embed="rId3">
            <a:alphaModFix/>
          </a:blip>
          <a:stretch>
            <a:fillRect/>
          </a:stretch>
        </p:blipFill>
        <p:spPr>
          <a:xfrm>
            <a:off x="3213000" y="1374625"/>
            <a:ext cx="5778599" cy="2779949"/>
          </a:xfrm>
          <a:prstGeom prst="rect">
            <a:avLst/>
          </a:prstGeom>
          <a:noFill/>
          <a:ln>
            <a:noFill/>
          </a:ln>
        </p:spPr>
      </p:pic>
      <p:sp>
        <p:nvSpPr>
          <p:cNvPr id="124" name="Google Shape;124;p14"/>
          <p:cNvSpPr/>
          <p:nvPr/>
        </p:nvSpPr>
        <p:spPr>
          <a:xfrm>
            <a:off x="7156850" y="1533625"/>
            <a:ext cx="1761600" cy="25482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ungee"/>
              <a:ea typeface="Bungee"/>
              <a:cs typeface="Bungee"/>
              <a:sym typeface="Bungee"/>
            </a:endParaRPr>
          </a:p>
        </p:txBody>
      </p:sp>
      <p:sp>
        <p:nvSpPr>
          <p:cNvPr id="125" name="Google Shape;125;p14"/>
          <p:cNvSpPr/>
          <p:nvPr/>
        </p:nvSpPr>
        <p:spPr>
          <a:xfrm>
            <a:off x="4021825" y="3279575"/>
            <a:ext cx="456000" cy="802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ungee"/>
              <a:ea typeface="Bungee"/>
              <a:cs typeface="Bungee"/>
              <a:sym typeface="Bungee"/>
            </a:endParaRPr>
          </a:p>
        </p:txBody>
      </p:sp>
      <p:sp>
        <p:nvSpPr>
          <p:cNvPr id="126" name="Google Shape;126;p14"/>
          <p:cNvSpPr txBox="1"/>
          <p:nvPr>
            <p:ph type="title"/>
          </p:nvPr>
        </p:nvSpPr>
        <p:spPr>
          <a:xfrm>
            <a:off x="0" y="4570800"/>
            <a:ext cx="306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2"/>
                </a:solidFill>
              </a:rPr>
              <a:t>Jose Moncada</a:t>
            </a:r>
            <a:endParaRPr>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Season wins the Candy sales battle</a:t>
            </a:r>
            <a:endParaRPr/>
          </a:p>
          <a:p>
            <a:pPr indent="0" lvl="0" marL="0" rtl="0" algn="l">
              <a:spcBef>
                <a:spcPts val="0"/>
              </a:spcBef>
              <a:spcAft>
                <a:spcPts val="0"/>
              </a:spcAft>
              <a:buNone/>
            </a:pPr>
            <a:r>
              <a:t/>
            </a:r>
            <a:endParaRPr/>
          </a:p>
        </p:txBody>
      </p:sp>
      <p:sp>
        <p:nvSpPr>
          <p:cNvPr id="132" name="Google Shape;132;p15"/>
          <p:cNvSpPr txBox="1"/>
          <p:nvPr>
            <p:ph idx="1" type="body"/>
          </p:nvPr>
        </p:nvSpPr>
        <p:spPr>
          <a:xfrm>
            <a:off x="374625" y="1017725"/>
            <a:ext cx="27948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Seasonal Sales Overview</a:t>
            </a:r>
            <a:br>
              <a:rPr lang="en"/>
            </a:br>
            <a:r>
              <a:rPr lang="en" sz="1827"/>
              <a:t> (2021 - 2024)</a:t>
            </a:r>
            <a:endParaRPr sz="2527"/>
          </a:p>
          <a:p>
            <a:pPr indent="0" lvl="0" marL="0" rtl="0" algn="l">
              <a:spcBef>
                <a:spcPts val="1200"/>
              </a:spcBef>
              <a:spcAft>
                <a:spcPts val="0"/>
              </a:spcAft>
              <a:buNone/>
            </a:pPr>
            <a:r>
              <a:rPr lang="en"/>
              <a:t>Spring: March, April, May</a:t>
            </a:r>
            <a:endParaRPr/>
          </a:p>
          <a:p>
            <a:pPr indent="0" lvl="0" marL="0" rtl="0" algn="l">
              <a:spcBef>
                <a:spcPts val="1200"/>
              </a:spcBef>
              <a:spcAft>
                <a:spcPts val="0"/>
              </a:spcAft>
              <a:buNone/>
            </a:pPr>
            <a:r>
              <a:rPr lang="en"/>
              <a:t>Summer: June, July, August</a:t>
            </a:r>
            <a:endParaRPr/>
          </a:p>
          <a:p>
            <a:pPr indent="0" lvl="0" marL="0" rtl="0" algn="l">
              <a:spcBef>
                <a:spcPts val="1200"/>
              </a:spcBef>
              <a:spcAft>
                <a:spcPts val="0"/>
              </a:spcAft>
              <a:buNone/>
            </a:pPr>
            <a:r>
              <a:rPr lang="en"/>
              <a:t>Fall: September, October, November</a:t>
            </a:r>
            <a:endParaRPr/>
          </a:p>
          <a:p>
            <a:pPr indent="0" lvl="0" marL="0" rtl="0" algn="l">
              <a:spcBef>
                <a:spcPts val="1200"/>
              </a:spcBef>
              <a:spcAft>
                <a:spcPts val="0"/>
              </a:spcAft>
              <a:buNone/>
            </a:pPr>
            <a:r>
              <a:rPr lang="en"/>
              <a:t>Winter: December, January, February</a:t>
            </a:r>
            <a:endParaRPr/>
          </a:p>
          <a:p>
            <a:pPr indent="0" lvl="0" marL="0" rtl="0" algn="l">
              <a:spcBef>
                <a:spcPts val="1200"/>
              </a:spcBef>
              <a:spcAft>
                <a:spcPts val="1200"/>
              </a:spcAft>
              <a:buNone/>
            </a:pPr>
            <a:r>
              <a:rPr lang="en"/>
              <a:t>Our analysis reveals that Fall is the season with the highest sales, particularly from September to November, likely driven by Halloween. In contrast, the sales trends across the other seasons appear to be quite consistent.</a:t>
            </a:r>
            <a:endParaRPr/>
          </a:p>
        </p:txBody>
      </p:sp>
      <p:pic>
        <p:nvPicPr>
          <p:cNvPr id="133" name="Google Shape;133;p15"/>
          <p:cNvPicPr preferRelativeResize="0"/>
          <p:nvPr/>
        </p:nvPicPr>
        <p:blipFill>
          <a:blip r:embed="rId3">
            <a:alphaModFix/>
          </a:blip>
          <a:stretch>
            <a:fillRect/>
          </a:stretch>
        </p:blipFill>
        <p:spPr>
          <a:xfrm>
            <a:off x="3277053" y="1152475"/>
            <a:ext cx="5654601" cy="3334624"/>
          </a:xfrm>
          <a:prstGeom prst="rect">
            <a:avLst/>
          </a:prstGeom>
          <a:noFill/>
          <a:ln>
            <a:noFill/>
          </a:ln>
        </p:spPr>
      </p:pic>
      <p:sp>
        <p:nvSpPr>
          <p:cNvPr id="134" name="Google Shape;134;p15"/>
          <p:cNvSpPr txBox="1"/>
          <p:nvPr>
            <p:ph type="title"/>
          </p:nvPr>
        </p:nvSpPr>
        <p:spPr>
          <a:xfrm>
            <a:off x="0" y="4570800"/>
            <a:ext cx="306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2"/>
                </a:solidFill>
              </a:rPr>
              <a:t>Jose Moncada</a:t>
            </a:r>
            <a:endParaRPr>
              <a:solidFill>
                <a:schemeClr val="accent2"/>
              </a:solidFill>
            </a:endParaRPr>
          </a:p>
        </p:txBody>
      </p:sp>
      <p:sp>
        <p:nvSpPr>
          <p:cNvPr id="135" name="Google Shape;135;p15"/>
          <p:cNvSpPr/>
          <p:nvPr/>
        </p:nvSpPr>
        <p:spPr>
          <a:xfrm>
            <a:off x="6331050" y="1360600"/>
            <a:ext cx="1203300" cy="29730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ungee"/>
              <a:ea typeface="Bungee"/>
              <a:cs typeface="Bungee"/>
              <a:sym typeface="Bunge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Chocolate sales trend over time</a:t>
            </a:r>
            <a:endParaRPr/>
          </a:p>
        </p:txBody>
      </p:sp>
      <p:pic>
        <p:nvPicPr>
          <p:cNvPr id="141" name="Google Shape;141;p16"/>
          <p:cNvPicPr preferRelativeResize="0"/>
          <p:nvPr/>
        </p:nvPicPr>
        <p:blipFill rotWithShape="1">
          <a:blip r:embed="rId3">
            <a:alphaModFix/>
          </a:blip>
          <a:srcRect b="67711" l="0" r="1893" t="0"/>
          <a:stretch/>
        </p:blipFill>
        <p:spPr>
          <a:xfrm>
            <a:off x="356075" y="1068225"/>
            <a:ext cx="8319000" cy="2785800"/>
          </a:xfrm>
          <a:prstGeom prst="roundRect">
            <a:avLst>
              <a:gd fmla="val 16667" name="adj"/>
            </a:avLst>
          </a:prstGeom>
          <a:noFill/>
          <a:ln>
            <a:noFill/>
          </a:ln>
        </p:spPr>
      </p:pic>
      <p:sp>
        <p:nvSpPr>
          <p:cNvPr id="142" name="Google Shape;142;p16"/>
          <p:cNvSpPr txBox="1"/>
          <p:nvPr/>
        </p:nvSpPr>
        <p:spPr>
          <a:xfrm>
            <a:off x="70700" y="4703625"/>
            <a:ext cx="2448000" cy="3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Bungee"/>
                <a:ea typeface="Bungee"/>
                <a:cs typeface="Bungee"/>
                <a:sym typeface="Bungee"/>
              </a:rPr>
              <a:t>Nick Voltin</a:t>
            </a:r>
            <a:endParaRPr sz="1800">
              <a:solidFill>
                <a:schemeClr val="dk2"/>
              </a:solidFill>
              <a:latin typeface="Bungee"/>
              <a:ea typeface="Bungee"/>
              <a:cs typeface="Bungee"/>
              <a:sym typeface="Bunge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Sugar sales trend over time</a:t>
            </a:r>
            <a:endParaRPr/>
          </a:p>
        </p:txBody>
      </p:sp>
      <p:pic>
        <p:nvPicPr>
          <p:cNvPr id="148" name="Google Shape;148;p17"/>
          <p:cNvPicPr preferRelativeResize="0"/>
          <p:nvPr/>
        </p:nvPicPr>
        <p:blipFill>
          <a:blip r:embed="rId3">
            <a:alphaModFix/>
          </a:blip>
          <a:stretch>
            <a:fillRect/>
          </a:stretch>
        </p:blipFill>
        <p:spPr>
          <a:xfrm>
            <a:off x="368525" y="1076300"/>
            <a:ext cx="8304300" cy="2783700"/>
          </a:xfrm>
          <a:prstGeom prst="roundRect">
            <a:avLst>
              <a:gd fmla="val 16667" name="adj"/>
            </a:avLst>
          </a:prstGeom>
          <a:noFill/>
          <a:ln>
            <a:noFill/>
          </a:ln>
        </p:spPr>
      </p:pic>
      <p:sp>
        <p:nvSpPr>
          <p:cNvPr id="149" name="Google Shape;149;p17"/>
          <p:cNvSpPr txBox="1"/>
          <p:nvPr/>
        </p:nvSpPr>
        <p:spPr>
          <a:xfrm>
            <a:off x="70700" y="4703625"/>
            <a:ext cx="2448000" cy="3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Bungee"/>
                <a:ea typeface="Bungee"/>
                <a:cs typeface="Bungee"/>
                <a:sym typeface="Bungee"/>
              </a:rPr>
              <a:t>Nick Voltin</a:t>
            </a:r>
            <a:endParaRPr sz="1800">
              <a:solidFill>
                <a:schemeClr val="dk2"/>
              </a:solidFill>
              <a:latin typeface="Bungee"/>
              <a:ea typeface="Bungee"/>
              <a:cs typeface="Bungee"/>
              <a:sym typeface="Bunge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sales trend over time</a:t>
            </a:r>
            <a:endParaRPr/>
          </a:p>
        </p:txBody>
      </p:sp>
      <p:pic>
        <p:nvPicPr>
          <p:cNvPr id="155" name="Google Shape;155;p18"/>
          <p:cNvPicPr preferRelativeResize="0"/>
          <p:nvPr/>
        </p:nvPicPr>
        <p:blipFill rotWithShape="1">
          <a:blip r:embed="rId3">
            <a:alphaModFix/>
          </a:blip>
          <a:srcRect b="33761" l="0" r="0" t="32291"/>
          <a:stretch/>
        </p:blipFill>
        <p:spPr>
          <a:xfrm>
            <a:off x="379475" y="1085675"/>
            <a:ext cx="8283900" cy="2749500"/>
          </a:xfrm>
          <a:prstGeom prst="roundRect">
            <a:avLst>
              <a:gd fmla="val 16667" name="adj"/>
            </a:avLst>
          </a:prstGeom>
          <a:noFill/>
          <a:ln>
            <a:noFill/>
          </a:ln>
        </p:spPr>
      </p:pic>
      <p:sp>
        <p:nvSpPr>
          <p:cNvPr id="156" name="Google Shape;156;p18"/>
          <p:cNvSpPr txBox="1"/>
          <p:nvPr/>
        </p:nvSpPr>
        <p:spPr>
          <a:xfrm>
            <a:off x="70700" y="4703625"/>
            <a:ext cx="2448000" cy="3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Bungee"/>
                <a:ea typeface="Bungee"/>
                <a:cs typeface="Bungee"/>
                <a:sym typeface="Bungee"/>
              </a:rPr>
              <a:t>Nick Voltin</a:t>
            </a:r>
            <a:endParaRPr sz="1800">
              <a:solidFill>
                <a:schemeClr val="dk2"/>
              </a:solidFill>
              <a:latin typeface="Bungee"/>
              <a:ea typeface="Bungee"/>
              <a:cs typeface="Bungee"/>
              <a:sym typeface="Bunge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Sales trends by division over time</a:t>
            </a:r>
            <a:endParaRPr/>
          </a:p>
        </p:txBody>
      </p:sp>
      <p:pic>
        <p:nvPicPr>
          <p:cNvPr id="162" name="Google Shape;162;p19"/>
          <p:cNvPicPr preferRelativeResize="0"/>
          <p:nvPr/>
        </p:nvPicPr>
        <p:blipFill rotWithShape="1">
          <a:blip r:embed="rId3">
            <a:alphaModFix/>
          </a:blip>
          <a:srcRect b="13266" l="4726" r="3328" t="12538"/>
          <a:stretch/>
        </p:blipFill>
        <p:spPr>
          <a:xfrm>
            <a:off x="1642349" y="1017725"/>
            <a:ext cx="5859300" cy="2860500"/>
          </a:xfrm>
          <a:prstGeom prst="roundRect">
            <a:avLst>
              <a:gd fmla="val 16667" name="adj"/>
            </a:avLst>
          </a:prstGeom>
          <a:noFill/>
          <a:ln>
            <a:noFill/>
          </a:ln>
        </p:spPr>
      </p:pic>
      <p:sp>
        <p:nvSpPr>
          <p:cNvPr id="163" name="Google Shape;163;p19"/>
          <p:cNvSpPr txBox="1"/>
          <p:nvPr/>
        </p:nvSpPr>
        <p:spPr>
          <a:xfrm>
            <a:off x="70700" y="4703625"/>
            <a:ext cx="2448000" cy="3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Bungee"/>
                <a:ea typeface="Bungee"/>
                <a:cs typeface="Bungee"/>
                <a:sym typeface="Bungee"/>
              </a:rPr>
              <a:t>Nick Voltin</a:t>
            </a:r>
            <a:endParaRPr sz="1800">
              <a:solidFill>
                <a:schemeClr val="dk2"/>
              </a:solidFill>
              <a:latin typeface="Bungee"/>
              <a:ea typeface="Bungee"/>
              <a:cs typeface="Bungee"/>
              <a:sym typeface="Bunge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FF66C4"/>
      </a:dk1>
      <a:lt1>
        <a:srgbClr val="FFDAF3"/>
      </a:lt1>
      <a:dk2>
        <a:srgbClr val="FFFDFC"/>
      </a:dk2>
      <a:lt2>
        <a:srgbClr val="5CE1E6"/>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