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82" r:id="rId2"/>
    <p:sldId id="290" r:id="rId3"/>
    <p:sldId id="288" r:id="rId4"/>
    <p:sldId id="287" r:id="rId5"/>
    <p:sldId id="291" r:id="rId6"/>
    <p:sldId id="260" r:id="rId7"/>
    <p:sldId id="300" r:id="rId8"/>
    <p:sldId id="299" r:id="rId9"/>
    <p:sldId id="292" r:id="rId10"/>
    <p:sldId id="293" r:id="rId11"/>
    <p:sldId id="286" r:id="rId12"/>
    <p:sldId id="295" r:id="rId13"/>
    <p:sldId id="294" r:id="rId14"/>
    <p:sldId id="298" r:id="rId15"/>
    <p:sldId id="262" r:id="rId16"/>
    <p:sldId id="296" r:id="rId17"/>
    <p:sldId id="29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3" autoAdjust="0"/>
    <p:restoredTop sz="94717" autoAdjust="0"/>
  </p:normalViewPr>
  <p:slideViewPr>
    <p:cSldViewPr>
      <p:cViewPr varScale="1">
        <p:scale>
          <a:sx n="100" d="100"/>
          <a:sy n="100" d="100"/>
        </p:scale>
        <p:origin x="-27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A394-5BBE-456E-8CC6-5EBD5C2387A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D8476-DD9D-4DB2-82BB-404AF1BC5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D8476-DD9D-4DB2-82BB-404AF1BC59E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E4FC-3EC6-49D2-AB6D-8DED68572D38}" type="datetimeFigureOut">
              <a:rPr lang="zh-CN" altLang="en-US" smtClean="0"/>
              <a:pPr/>
              <a:t>2012-11-15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409B-01AE-431F-93E5-913D96F657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通用模拟器系列介绍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b="1" dirty="0" smtClean="0">
                <a:solidFill>
                  <a:schemeClr val="tx1"/>
                </a:solidFill>
              </a:rPr>
              <a:t>—— </a:t>
            </a:r>
            <a:r>
              <a:rPr lang="zh-CN" altLang="en-US" b="1" dirty="0" smtClean="0">
                <a:solidFill>
                  <a:schemeClr val="tx1"/>
                </a:solidFill>
              </a:rPr>
              <a:t>核心模块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界面指令类型（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消息）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执行一个案例</a:t>
            </a:r>
            <a:endParaRPr lang="en-US" altLang="zh-CN" dirty="0" smtClean="0"/>
          </a:p>
          <a:p>
            <a:r>
              <a:rPr lang="zh-CN" altLang="en-US" dirty="0" smtClean="0"/>
              <a:t>执行一个业务流</a:t>
            </a:r>
            <a:endParaRPr lang="en-US" altLang="zh-CN" dirty="0" smtClean="0"/>
          </a:p>
          <a:p>
            <a:r>
              <a:rPr lang="zh-CN" altLang="en-US" dirty="0" smtClean="0"/>
              <a:t>执行一个业务流的被中断的案例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42844" y="142852"/>
            <a:ext cx="54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核心接收到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UI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消息后的处理流程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158" y="1357298"/>
            <a:ext cx="121444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TESWEB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786050" y="2071678"/>
            <a:ext cx="121444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  <a:p>
            <a:pPr algn="ctr"/>
            <a:r>
              <a:rPr lang="zh-CN" altLang="en-US" dirty="0" smtClean="0"/>
              <a:t>侦听进程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60" idx="3"/>
            <a:endCxn id="61" idx="1"/>
          </p:cNvCxnSpPr>
          <p:nvPr/>
        </p:nvCxnSpPr>
        <p:spPr>
          <a:xfrm>
            <a:off x="1571604" y="1643050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多文档 64"/>
          <p:cNvSpPr/>
          <p:nvPr/>
        </p:nvSpPr>
        <p:spPr>
          <a:xfrm>
            <a:off x="2285984" y="3429000"/>
            <a:ext cx="1285884" cy="10001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通道列表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714348" y="5214950"/>
            <a:ext cx="178595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UIChannel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61" idx="2"/>
            <a:endCxn id="65" idx="0"/>
          </p:cNvCxnSpPr>
          <p:nvPr/>
        </p:nvCxnSpPr>
        <p:spPr>
          <a:xfrm rot="5400000">
            <a:off x="2955299" y="2991026"/>
            <a:ext cx="500066" cy="375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5" idx="2"/>
            <a:endCxn id="66" idx="0"/>
          </p:cNvCxnSpPr>
          <p:nvPr/>
        </p:nvCxnSpPr>
        <p:spPr>
          <a:xfrm rot="5400000">
            <a:off x="1811570" y="4187010"/>
            <a:ext cx="823693" cy="123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折角形 75"/>
          <p:cNvSpPr/>
          <p:nvPr/>
        </p:nvSpPr>
        <p:spPr>
          <a:xfrm>
            <a:off x="3428992" y="5214950"/>
            <a:ext cx="785818" cy="5715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拆包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66" idx="3"/>
            <a:endCxn id="76" idx="1"/>
          </p:cNvCxnSpPr>
          <p:nvPr/>
        </p:nvCxnSpPr>
        <p:spPr>
          <a:xfrm>
            <a:off x="2500298" y="550070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缺角矩形 89"/>
          <p:cNvSpPr/>
          <p:nvPr/>
        </p:nvSpPr>
        <p:spPr>
          <a:xfrm>
            <a:off x="4357686" y="3929066"/>
            <a:ext cx="914400" cy="771524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指令处理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endCxn id="90" idx="2"/>
          </p:cNvCxnSpPr>
          <p:nvPr/>
        </p:nvCxnSpPr>
        <p:spPr>
          <a:xfrm flipV="1">
            <a:off x="4000496" y="4700590"/>
            <a:ext cx="814390" cy="65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857752" y="1071546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发送适配器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(SendChannel1)</a:t>
            </a:r>
            <a:endParaRPr lang="zh-CN" altLang="en-US" dirty="0"/>
          </a:p>
        </p:txBody>
      </p:sp>
      <p:cxnSp>
        <p:nvCxnSpPr>
          <p:cNvPr id="96" name="直接箭头连接符 95"/>
          <p:cNvCxnSpPr>
            <a:stCxn id="90" idx="0"/>
            <a:endCxn id="105" idx="2"/>
          </p:cNvCxnSpPr>
          <p:nvPr/>
        </p:nvCxnSpPr>
        <p:spPr>
          <a:xfrm rot="5400000" flipH="1" flipV="1">
            <a:off x="4799739" y="3270977"/>
            <a:ext cx="67323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预定义过程 104"/>
          <p:cNvSpPr/>
          <p:nvPr/>
        </p:nvSpPr>
        <p:spPr>
          <a:xfrm>
            <a:off x="5000628" y="2643182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组包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5" idx="0"/>
            <a:endCxn id="95" idx="2"/>
          </p:cNvCxnSpPr>
          <p:nvPr/>
        </p:nvCxnSpPr>
        <p:spPr>
          <a:xfrm rot="5400000" flipH="1" flipV="1">
            <a:off x="5211368" y="2103824"/>
            <a:ext cx="785818" cy="292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43834" y="192880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AUT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5357818" y="4143380"/>
            <a:ext cx="1571636" cy="2857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SendChannel1</a:t>
            </a:r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6000760" y="2786058"/>
            <a:ext cx="1285884" cy="2857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组包组件</a:t>
            </a:r>
            <a:endParaRPr lang="zh-CN" altLang="en-US" dirty="0"/>
          </a:p>
        </p:txBody>
      </p:sp>
      <p:sp>
        <p:nvSpPr>
          <p:cNvPr id="127" name="圆角矩形 126"/>
          <p:cNvSpPr/>
          <p:nvPr/>
        </p:nvSpPr>
        <p:spPr>
          <a:xfrm>
            <a:off x="4286248" y="5357826"/>
            <a:ext cx="1285884" cy="2857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拆包组件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 rot="21160714">
            <a:off x="867367" y="2218822"/>
            <a:ext cx="280325" cy="2654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793069">
            <a:off x="6805522" y="1534067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核心接收到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Message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消息后的处理流程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6050" y="2071678"/>
            <a:ext cx="121444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  <a:p>
            <a:pPr algn="ctr"/>
            <a:r>
              <a:rPr lang="zh-CN" altLang="en-US" dirty="0" smtClean="0"/>
              <a:t>侦听进程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3500430" y="3429000"/>
            <a:ext cx="1285884" cy="10001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通道列表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857752" y="4500570"/>
            <a:ext cx="178595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ReceiveChanne1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16200000" flipH="1">
            <a:off x="3562521" y="2759685"/>
            <a:ext cx="500066" cy="838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7" idx="1"/>
          </p:cNvCxnSpPr>
          <p:nvPr/>
        </p:nvCxnSpPr>
        <p:spPr>
          <a:xfrm rot="16200000" flipH="1">
            <a:off x="4258321" y="4186890"/>
            <a:ext cx="395065" cy="80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3428992" y="5214950"/>
            <a:ext cx="785818" cy="5715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拆包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2"/>
            <a:endCxn id="10" idx="3"/>
          </p:cNvCxnSpPr>
          <p:nvPr/>
        </p:nvCxnSpPr>
        <p:spPr>
          <a:xfrm rot="5400000">
            <a:off x="4768455" y="4518430"/>
            <a:ext cx="428628" cy="153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缺角矩形 11"/>
          <p:cNvSpPr/>
          <p:nvPr/>
        </p:nvSpPr>
        <p:spPr>
          <a:xfrm>
            <a:off x="1928794" y="4572008"/>
            <a:ext cx="914400" cy="771524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指令处理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4" idx="1"/>
            <a:endCxn id="5" idx="0"/>
          </p:cNvCxnSpPr>
          <p:nvPr/>
        </p:nvCxnSpPr>
        <p:spPr>
          <a:xfrm rot="10800000" flipV="1">
            <a:off x="3393274" y="1464454"/>
            <a:ext cx="1250165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643438" y="1071546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接收适配器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 ReceiveChanne1 )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86644" y="2571744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AUT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8" name="直接箭头连接符 17"/>
          <p:cNvCxnSpPr>
            <a:stCxn id="10" idx="1"/>
            <a:endCxn id="12" idx="3"/>
          </p:cNvCxnSpPr>
          <p:nvPr/>
        </p:nvCxnSpPr>
        <p:spPr>
          <a:xfrm rot="10800000">
            <a:off x="2843194" y="4957770"/>
            <a:ext cx="585798" cy="542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资料带 18"/>
          <p:cNvSpPr/>
          <p:nvPr/>
        </p:nvSpPr>
        <p:spPr>
          <a:xfrm>
            <a:off x="500034" y="1643050"/>
            <a:ext cx="1571636" cy="80467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业务流处理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2" idx="0"/>
            <a:endCxn id="21" idx="3"/>
          </p:cNvCxnSpPr>
          <p:nvPr/>
        </p:nvCxnSpPr>
        <p:spPr>
          <a:xfrm rot="16200000" flipV="1">
            <a:off x="1743052" y="3929066"/>
            <a:ext cx="971560" cy="314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文框 20"/>
          <p:cNvSpPr/>
          <p:nvPr/>
        </p:nvSpPr>
        <p:spPr>
          <a:xfrm>
            <a:off x="785786" y="3143248"/>
            <a:ext cx="1285884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业务逻辑处理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19" idx="2"/>
          </p:cNvCxnSpPr>
          <p:nvPr/>
        </p:nvCxnSpPr>
        <p:spPr>
          <a:xfrm rot="16200000" flipV="1">
            <a:off x="969294" y="2683814"/>
            <a:ext cx="775993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磁盘 22"/>
          <p:cNvSpPr/>
          <p:nvPr/>
        </p:nvSpPr>
        <p:spPr>
          <a:xfrm>
            <a:off x="214282" y="5572140"/>
            <a:ext cx="1214446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1"/>
            <a:endCxn id="21" idx="2"/>
          </p:cNvCxnSpPr>
          <p:nvPr/>
        </p:nvCxnSpPr>
        <p:spPr>
          <a:xfrm rot="5400000" flipH="1" flipV="1">
            <a:off x="367870" y="4511283"/>
            <a:ext cx="1514492" cy="6072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286116" y="5857892"/>
            <a:ext cx="1285884" cy="2857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拆包组件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 rot="14113149">
            <a:off x="6878025" y="1832951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5572132" y="2071678"/>
            <a:ext cx="214314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核心业务逻辑处理流程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857232"/>
            <a:ext cx="50720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获取做过参数化的报文字段取值并写入数据库</a:t>
            </a:r>
            <a:endParaRPr lang="zh-CN" altLang="en-US" dirty="0"/>
          </a:p>
        </p:txBody>
      </p:sp>
      <p:sp>
        <p:nvSpPr>
          <p:cNvPr id="56" name="流程图: 资料带 55"/>
          <p:cNvSpPr/>
          <p:nvPr/>
        </p:nvSpPr>
        <p:spPr>
          <a:xfrm>
            <a:off x="6929454" y="3143248"/>
            <a:ext cx="1785950" cy="7143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下一案例的发起（如有）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285852" y="1714488"/>
            <a:ext cx="50720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获取当前交易的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1285852" y="2500306"/>
            <a:ext cx="50720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回溯获取业务流前几步案例的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参数值（如有）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1285852" y="3286124"/>
            <a:ext cx="50720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预期值与实际值的比对，当前案例结果的判断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285852" y="4214818"/>
            <a:ext cx="50720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业务流执行结果的判断（如为最后一条）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285852" y="5000636"/>
            <a:ext cx="50720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执行集执行结果的判断（如为最后一条）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6" idx="2"/>
            <a:endCxn id="99" idx="0"/>
          </p:cNvCxnSpPr>
          <p:nvPr/>
        </p:nvCxnSpPr>
        <p:spPr>
          <a:xfrm rot="5400000">
            <a:off x="3607587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9" idx="2"/>
            <a:endCxn id="101" idx="0"/>
          </p:cNvCxnSpPr>
          <p:nvPr/>
        </p:nvCxnSpPr>
        <p:spPr>
          <a:xfrm rot="5400000">
            <a:off x="3643306" y="232171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1" idx="2"/>
            <a:endCxn id="102" idx="0"/>
          </p:cNvCxnSpPr>
          <p:nvPr/>
        </p:nvCxnSpPr>
        <p:spPr>
          <a:xfrm rot="5400000">
            <a:off x="3643306" y="310752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2" idx="2"/>
            <a:endCxn id="103" idx="0"/>
          </p:cNvCxnSpPr>
          <p:nvPr/>
        </p:nvCxnSpPr>
        <p:spPr>
          <a:xfrm rot="5400000">
            <a:off x="3571868" y="396478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3" idx="2"/>
            <a:endCxn id="104" idx="0"/>
          </p:cNvCxnSpPr>
          <p:nvPr/>
        </p:nvCxnSpPr>
        <p:spPr>
          <a:xfrm rot="5400000">
            <a:off x="3643306" y="48220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02" idx="3"/>
            <a:endCxn id="56" idx="1"/>
          </p:cNvCxnSpPr>
          <p:nvPr/>
        </p:nvCxnSpPr>
        <p:spPr>
          <a:xfrm>
            <a:off x="6357950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7372376" y="5929330"/>
            <a:ext cx="91440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stCxn id="56" idx="2"/>
            <a:endCxn id="133" idx="0"/>
          </p:cNvCxnSpPr>
          <p:nvPr/>
        </p:nvCxnSpPr>
        <p:spPr>
          <a:xfrm rot="16200000" flipH="1">
            <a:off x="6754432" y="4854186"/>
            <a:ext cx="2143140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4" idx="3"/>
            <a:endCxn id="133" idx="1"/>
          </p:cNvCxnSpPr>
          <p:nvPr/>
        </p:nvCxnSpPr>
        <p:spPr>
          <a:xfrm>
            <a:off x="6357950" y="5214950"/>
            <a:ext cx="1014426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0"/>
            <a:ext cx="7134225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联系 2"/>
          <p:cNvSpPr/>
          <p:nvPr/>
        </p:nvSpPr>
        <p:spPr>
          <a:xfrm>
            <a:off x="3714744" y="2428868"/>
            <a:ext cx="928694" cy="857256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6050" y="2643182"/>
            <a:ext cx="642942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端口</a:t>
            </a:r>
          </a:p>
        </p:txBody>
      </p:sp>
      <p:cxnSp>
        <p:nvCxnSpPr>
          <p:cNvPr id="5" name="形状 4"/>
          <p:cNvCxnSpPr>
            <a:stCxn id="4" idx="0"/>
            <a:endCxn id="4" idx="2"/>
          </p:cNvCxnSpPr>
          <p:nvPr/>
        </p:nvCxnSpPr>
        <p:spPr>
          <a:xfrm rot="16200000" flipH="1">
            <a:off x="2893207" y="2857496"/>
            <a:ext cx="428628" cy="12700"/>
          </a:xfrm>
          <a:prstGeom prst="curvedConnector5">
            <a:avLst>
              <a:gd name="adj1" fmla="val -53333"/>
              <a:gd name="adj2" fmla="val 4331268"/>
              <a:gd name="adj3" fmla="val 15333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1406" y="857232"/>
            <a:ext cx="128588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TESWeb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572396" y="2428868"/>
            <a:ext cx="128588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29322" y="1643050"/>
            <a:ext cx="92869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86380" y="3857628"/>
            <a:ext cx="100013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Listener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  <a:endCxn id="8" idx="1"/>
          </p:cNvCxnSpPr>
          <p:nvPr/>
        </p:nvCxnSpPr>
        <p:spPr>
          <a:xfrm>
            <a:off x="6858016" y="1857364"/>
            <a:ext cx="714380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357950" y="3929066"/>
            <a:ext cx="500066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端口</a:t>
            </a:r>
          </a:p>
        </p:txBody>
      </p:sp>
      <p:cxnSp>
        <p:nvCxnSpPr>
          <p:cNvPr id="18" name="形状 17"/>
          <p:cNvCxnSpPr>
            <a:stCxn id="17" idx="0"/>
            <a:endCxn id="17" idx="2"/>
          </p:cNvCxnSpPr>
          <p:nvPr/>
        </p:nvCxnSpPr>
        <p:spPr>
          <a:xfrm rot="16200000" flipH="1">
            <a:off x="6465107" y="4071942"/>
            <a:ext cx="285752" cy="12700"/>
          </a:xfrm>
          <a:prstGeom prst="curvedConnector5">
            <a:avLst>
              <a:gd name="adj1" fmla="val -79999"/>
              <a:gd name="adj2" fmla="val 3768764"/>
              <a:gd name="adj3" fmla="val 1799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57818" y="1714488"/>
            <a:ext cx="500066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端口</a:t>
            </a:r>
          </a:p>
        </p:txBody>
      </p:sp>
      <p:cxnSp>
        <p:nvCxnSpPr>
          <p:cNvPr id="26" name="形状 25"/>
          <p:cNvCxnSpPr/>
          <p:nvPr/>
        </p:nvCxnSpPr>
        <p:spPr>
          <a:xfrm rot="16200000" flipH="1">
            <a:off x="5435606" y="1851014"/>
            <a:ext cx="285752" cy="12700"/>
          </a:xfrm>
          <a:prstGeom prst="curvedConnector5">
            <a:avLst>
              <a:gd name="adj1" fmla="val -79999"/>
              <a:gd name="adj2" fmla="val -3956237"/>
              <a:gd name="adj3" fmla="val 1799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4" idx="0"/>
          </p:cNvCxnSpPr>
          <p:nvPr/>
        </p:nvCxnSpPr>
        <p:spPr>
          <a:xfrm>
            <a:off x="1357290" y="1178703"/>
            <a:ext cx="1750231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2"/>
            <a:endCxn id="34" idx="0"/>
          </p:cNvCxnSpPr>
          <p:nvPr/>
        </p:nvCxnSpPr>
        <p:spPr>
          <a:xfrm flipH="1">
            <a:off x="1464447" y="3071810"/>
            <a:ext cx="164307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928662" y="4286256"/>
            <a:ext cx="1071570" cy="5000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/>
              <a:t>处理线程</a:t>
            </a:r>
            <a:endParaRPr lang="zh-CN" altLang="en-US" sz="1600" b="1"/>
          </a:p>
        </p:txBody>
      </p:sp>
      <p:sp>
        <p:nvSpPr>
          <p:cNvPr id="38" name="下箭头 37"/>
          <p:cNvSpPr/>
          <p:nvPr/>
        </p:nvSpPr>
        <p:spPr>
          <a:xfrm rot="21061050">
            <a:off x="541654" y="1721250"/>
            <a:ext cx="273945" cy="2384858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714348" y="1785926"/>
            <a:ext cx="100013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UI_UI</a:t>
            </a:r>
            <a:endParaRPr lang="zh-CN" altLang="en-US" dirty="0"/>
          </a:p>
        </p:txBody>
      </p:sp>
      <p:sp>
        <p:nvSpPr>
          <p:cNvPr id="40" name="平行四边形 39"/>
          <p:cNvSpPr/>
          <p:nvPr/>
        </p:nvSpPr>
        <p:spPr>
          <a:xfrm>
            <a:off x="2357422" y="3786190"/>
            <a:ext cx="1285884" cy="35719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通道列表</a:t>
            </a:r>
            <a:endParaRPr lang="zh-CN" altLang="en-US" sz="1600"/>
          </a:p>
        </p:txBody>
      </p:sp>
      <p:cxnSp>
        <p:nvCxnSpPr>
          <p:cNvPr id="42" name="直接箭头连接符 41"/>
          <p:cNvCxnSpPr>
            <a:stCxn id="34" idx="3"/>
            <a:endCxn id="40" idx="5"/>
          </p:cNvCxnSpPr>
          <p:nvPr/>
        </p:nvCxnSpPr>
        <p:spPr>
          <a:xfrm flipV="1">
            <a:off x="2000232" y="3964785"/>
            <a:ext cx="401839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85720" y="571501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UI</a:t>
            </a:r>
            <a:r>
              <a:rPr lang="zh-CN" altLang="en-US" smtClean="0"/>
              <a:t>通道</a:t>
            </a: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928926" y="5357826"/>
            <a:ext cx="107157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OUTMEG</a:t>
            </a:r>
            <a:endParaRPr lang="zh-CN" altLang="en-US"/>
          </a:p>
        </p:txBody>
      </p:sp>
      <p:cxnSp>
        <p:nvCxnSpPr>
          <p:cNvPr id="50" name="直接箭头连接符 49"/>
          <p:cNvCxnSpPr>
            <a:endCxn id="48" idx="1"/>
          </p:cNvCxnSpPr>
          <p:nvPr/>
        </p:nvCxnSpPr>
        <p:spPr>
          <a:xfrm>
            <a:off x="1785918" y="5500702"/>
            <a:ext cx="1143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 rot="1023230">
            <a:off x="1109914" y="4873483"/>
            <a:ext cx="158531" cy="772660"/>
          </a:xfrm>
          <a:prstGeom prst="downArrow">
            <a:avLst>
              <a:gd name="adj1" fmla="val 50000"/>
              <a:gd name="adj2" fmla="val 93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下箭头 66"/>
          <p:cNvSpPr/>
          <p:nvPr/>
        </p:nvSpPr>
        <p:spPr>
          <a:xfrm rot="11525875">
            <a:off x="3754434" y="3438039"/>
            <a:ext cx="273945" cy="1771218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曲线连接符 89"/>
          <p:cNvCxnSpPr>
            <a:stCxn id="3" idx="1"/>
            <a:endCxn id="3" idx="7"/>
          </p:cNvCxnSpPr>
          <p:nvPr/>
        </p:nvCxnSpPr>
        <p:spPr>
          <a:xfrm rot="5400000" flipH="1" flipV="1">
            <a:off x="4179091" y="2226067"/>
            <a:ext cx="12700" cy="656686"/>
          </a:xfrm>
          <a:prstGeom prst="curvedConnector3">
            <a:avLst>
              <a:gd name="adj1" fmla="val 833852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2928926" y="428604"/>
            <a:ext cx="85725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组包</a:t>
            </a:r>
            <a:endParaRPr lang="zh-CN" altLang="en-US" b="1"/>
          </a:p>
        </p:txBody>
      </p:sp>
      <p:sp>
        <p:nvSpPr>
          <p:cNvPr id="94" name="圆角矩形 93"/>
          <p:cNvSpPr/>
          <p:nvPr/>
        </p:nvSpPr>
        <p:spPr>
          <a:xfrm>
            <a:off x="4071934" y="428604"/>
            <a:ext cx="1428760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后台处理</a:t>
            </a:r>
            <a:endParaRPr lang="zh-CN" altLang="en-US" b="1" dirty="0"/>
          </a:p>
        </p:txBody>
      </p:sp>
      <p:sp>
        <p:nvSpPr>
          <p:cNvPr id="95" name="圆角矩形 94"/>
          <p:cNvSpPr/>
          <p:nvPr/>
        </p:nvSpPr>
        <p:spPr>
          <a:xfrm>
            <a:off x="3224202" y="938194"/>
            <a:ext cx="106204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跑脚本</a:t>
            </a:r>
            <a:endParaRPr lang="zh-CN" altLang="en-US" b="1" dirty="0"/>
          </a:p>
        </p:txBody>
      </p:sp>
      <p:sp>
        <p:nvSpPr>
          <p:cNvPr id="96" name="圆角矩形 95"/>
          <p:cNvSpPr/>
          <p:nvPr/>
        </p:nvSpPr>
        <p:spPr>
          <a:xfrm>
            <a:off x="7358082" y="642918"/>
            <a:ext cx="1071570" cy="5000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/>
              <a:t>处理线程</a:t>
            </a:r>
            <a:endParaRPr lang="zh-CN" altLang="en-US" sz="1600" b="1"/>
          </a:p>
        </p:txBody>
      </p:sp>
      <p:cxnSp>
        <p:nvCxnSpPr>
          <p:cNvPr id="98" name="直接箭头连接符 97"/>
          <p:cNvCxnSpPr>
            <a:stCxn id="3" idx="3"/>
            <a:endCxn id="40" idx="0"/>
          </p:cNvCxnSpPr>
          <p:nvPr/>
        </p:nvCxnSpPr>
        <p:spPr>
          <a:xfrm flipH="1">
            <a:off x="3000364" y="3160582"/>
            <a:ext cx="850384" cy="625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4643438" y="5572140"/>
            <a:ext cx="121444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发送通道</a:t>
            </a:r>
            <a:endParaRPr lang="zh-CN" altLang="en-US"/>
          </a:p>
        </p:txBody>
      </p:sp>
      <p:sp>
        <p:nvSpPr>
          <p:cNvPr id="100" name="下箭头 99"/>
          <p:cNvSpPr/>
          <p:nvPr/>
        </p:nvSpPr>
        <p:spPr>
          <a:xfrm rot="20566871">
            <a:off x="4578288" y="3500284"/>
            <a:ext cx="304684" cy="2019228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/>
          <p:cNvCxnSpPr>
            <a:stCxn id="99" idx="0"/>
            <a:endCxn id="24" idx="2"/>
          </p:cNvCxnSpPr>
          <p:nvPr/>
        </p:nvCxnSpPr>
        <p:spPr>
          <a:xfrm flipV="1">
            <a:off x="5250661" y="2000240"/>
            <a:ext cx="357190" cy="35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4" idx="0"/>
            <a:endCxn id="96" idx="1"/>
          </p:cNvCxnSpPr>
          <p:nvPr/>
        </p:nvCxnSpPr>
        <p:spPr>
          <a:xfrm flipV="1">
            <a:off x="5607851" y="892951"/>
            <a:ext cx="1750231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下箭头 111"/>
          <p:cNvSpPr/>
          <p:nvPr/>
        </p:nvSpPr>
        <p:spPr>
          <a:xfrm rot="12019017">
            <a:off x="6361227" y="976186"/>
            <a:ext cx="273945" cy="4594396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6215074" y="5214950"/>
            <a:ext cx="1000132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MEG</a:t>
            </a:r>
            <a:endParaRPr lang="zh-CN" altLang="en-US"/>
          </a:p>
        </p:txBody>
      </p:sp>
      <p:sp>
        <p:nvSpPr>
          <p:cNvPr id="114" name="下箭头 113"/>
          <p:cNvSpPr/>
          <p:nvPr/>
        </p:nvSpPr>
        <p:spPr>
          <a:xfrm>
            <a:off x="8072462" y="1267049"/>
            <a:ext cx="304684" cy="1018943"/>
          </a:xfrm>
          <a:prstGeom prst="downArrow">
            <a:avLst>
              <a:gd name="adj1" fmla="val 50000"/>
              <a:gd name="adj2" fmla="val 120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785918" y="5000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从新打包</a:t>
            </a:r>
            <a:endParaRPr lang="zh-CN" altLang="en-US"/>
          </a:p>
        </p:txBody>
      </p:sp>
      <p:cxnSp>
        <p:nvCxnSpPr>
          <p:cNvPr id="133" name="直接箭头连接符 132"/>
          <p:cNvCxnSpPr>
            <a:endCxn id="113" idx="1"/>
          </p:cNvCxnSpPr>
          <p:nvPr/>
        </p:nvCxnSpPr>
        <p:spPr>
          <a:xfrm>
            <a:off x="5214942" y="5357826"/>
            <a:ext cx="1000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8429652" y="1285860"/>
            <a:ext cx="714348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</a:t>
            </a:r>
            <a:endParaRPr lang="zh-CN" altLang="en-US"/>
          </a:p>
        </p:txBody>
      </p:sp>
      <p:cxnSp>
        <p:nvCxnSpPr>
          <p:cNvPr id="140" name="直接箭头连接符 139"/>
          <p:cNvCxnSpPr>
            <a:endCxn id="138" idx="1"/>
          </p:cNvCxnSpPr>
          <p:nvPr/>
        </p:nvCxnSpPr>
        <p:spPr>
          <a:xfrm>
            <a:off x="7929586" y="1428736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88 L 0.02865 0.2921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64 0.29213 L -0.03438 0.512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05417 -0.3546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7 -0.35463 L -0.09549 -0.6905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9 -0.69051 L -0.00104 -0.5856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58564 L 0.15642 -0.6486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-0.64861 L 0.1408 -0.0291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5 -0.56713 " pathEditMode="relative" ptsTypes="AA">
                                      <p:cBhvr>
                                        <p:cTn id="21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0.10509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7" grpId="0" animBg="1"/>
      <p:bldP spid="24" grpId="0" animBg="1"/>
      <p:bldP spid="34" grpId="0" animBg="1"/>
      <p:bldP spid="38" grpId="0" animBg="1"/>
      <p:bldP spid="39" grpId="0" animBg="1"/>
      <p:bldP spid="39" grpId="1" animBg="1"/>
      <p:bldP spid="39" grpId="2" animBg="1"/>
      <p:bldP spid="40" grpId="0" animBg="1"/>
      <p:bldP spid="45" grpId="0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66" grpId="0" animBg="1"/>
      <p:bldP spid="67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100" grpId="0" animBg="1"/>
      <p:bldP spid="112" grpId="0" animBg="1"/>
      <p:bldP spid="113" grpId="0" animBg="1"/>
      <p:bldP spid="113" grpId="1" animBg="1"/>
      <p:bldP spid="114" grpId="0" animBg="1"/>
      <p:bldP spid="131" grpId="0"/>
      <p:bldP spid="138" grpId="0" animBg="1"/>
      <p:bldP spid="13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实际操作演示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界面执行指令的发起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报文的传递和处理过程，及报文结构解析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业务逻辑的处理过程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业务流的处理过程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业务流中断功能演示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158" y="242886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zh-CN" altLang="en-US" sz="5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7554" y="571480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TESWeb</a:t>
            </a:r>
            <a:r>
              <a:rPr lang="zh-CN" altLang="en-US" smtClean="0"/>
              <a:t>界面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57554" y="2143116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 </a:t>
            </a:r>
            <a:r>
              <a:rPr lang="zh-CN" altLang="en-US" smtClean="0"/>
              <a:t>核心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57554" y="3714752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Adapter</a:t>
            </a:r>
            <a:r>
              <a:rPr lang="zh-CN" altLang="en-US" smtClean="0"/>
              <a:t>适配器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7554" y="5286388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AUT</a:t>
            </a:r>
            <a:r>
              <a:rPr lang="zh-CN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被测系统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4179091" y="1571612"/>
            <a:ext cx="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4810" y="17023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通讯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14744" y="4714884"/>
            <a:ext cx="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00364" y="4786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双工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72000" y="4714884"/>
            <a:ext cx="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86314" y="4714884"/>
            <a:ext cx="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058" y="478632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单工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3" idx="2"/>
            <a:endCxn id="4" idx="0"/>
          </p:cNvCxnSpPr>
          <p:nvPr/>
        </p:nvCxnSpPr>
        <p:spPr>
          <a:xfrm rot="5400000">
            <a:off x="3893339" y="3429000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0" y="478632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通讯协议可配置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321468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通讯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/>
      <p:bldP spid="9" grpId="0"/>
      <p:bldP spid="12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42860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各个模块的功能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2910" y="1214422"/>
            <a:ext cx="835824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界面：人机交互的接口，配置的入口；系统管理、用户管理，业务数据的维护（导入导出、增删改查），交易的发起和监控；系统部署；</a:t>
            </a:r>
            <a:endParaRPr lang="en-US" altLang="zh-CN" sz="22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CN" sz="22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核心：通讯的枢纽，报文的收发（多渠道），报文的拆包、组包，业务数据（如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As400</a:t>
            </a:r>
            <a:r>
              <a:rPr lang="zh-CN" altLang="en-US" sz="2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）的查询，业务逻辑的分析和处理，业务流程的控制；脚本的处理；</a:t>
            </a:r>
            <a:endParaRPr lang="en-US" altLang="zh-CN" sz="22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CN" sz="22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2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报文的转发、对通讯协议的适配（不同的通讯协议使用不同的适配器插件）</a:t>
            </a:r>
            <a:endParaRPr lang="en-US" altLang="zh-CN" sz="22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CN" sz="22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x_struc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685800"/>
            <a:ext cx="907732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42860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核心的功能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2910" y="1214422"/>
            <a:ext cx="83582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核心是一个可执行程序（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Java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Application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）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通讯的枢纽：接收从各个渠道传来的报文，并进行相应的处理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调用拆包、组包组件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业务逻辑处理（参数值的获取和替换，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SQL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语句的执行，参数结果的比对）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业务流程控制（业务流引擎）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脚本的解析和执行（脚本引擎）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3143240" y="2214554"/>
            <a:ext cx="1285884" cy="1285884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86380" y="357166"/>
            <a:ext cx="178595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读取基础配置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系统，端口号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86380" y="1357298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初始化数据链路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86380" y="235743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开启监听服务端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86380" y="450057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实例化安全组件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86380" y="557214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实例化拆组包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86380" y="3429000"/>
            <a:ext cx="178595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实例化所有通道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0"/>
            <a:endCxn id="3" idx="1"/>
          </p:cNvCxnSpPr>
          <p:nvPr/>
        </p:nvCxnSpPr>
        <p:spPr>
          <a:xfrm rot="5400000" flipH="1" flipV="1">
            <a:off x="3786182" y="714356"/>
            <a:ext cx="150019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 rot="5400000">
            <a:off x="6036479" y="12144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6179355" y="1928802"/>
            <a:ext cx="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179355" y="2928934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6" idx="0"/>
          </p:cNvCxnSpPr>
          <p:nvPr/>
        </p:nvCxnSpPr>
        <p:spPr>
          <a:xfrm>
            <a:off x="6179355" y="4000504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6179355" y="5072074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2" idx="4"/>
          </p:cNvCxnSpPr>
          <p:nvPr/>
        </p:nvCxnSpPr>
        <p:spPr>
          <a:xfrm rot="10800000">
            <a:off x="3786182" y="3500438"/>
            <a:ext cx="1500198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71472" y="1571612"/>
            <a:ext cx="2071702" cy="428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通道列表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71472" y="3071810"/>
            <a:ext cx="207170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拆组包的</a:t>
            </a:r>
            <a:r>
              <a:rPr lang="en-US" altLang="zh-CN" smtClean="0"/>
              <a:t>HashMap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1472" y="2285992"/>
            <a:ext cx="207170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访问数据库的实例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1472" y="3857628"/>
            <a:ext cx="207170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监听线程服务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3108" y="35716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核心的启动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F96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43C2A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0"/>
            <a:ext cx="7067550" cy="962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366713"/>
            <a:ext cx="879157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核心所接收的消息类型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</a:t>
            </a:r>
            <a:r>
              <a:rPr lang="zh-CN" altLang="en-US" dirty="0" smtClean="0"/>
              <a:t>：适配器注册消息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/>
              <a:t>	UNREG</a:t>
            </a:r>
            <a:r>
              <a:rPr lang="zh-CN" altLang="en-US" i="1" dirty="0" smtClean="0"/>
              <a:t>：</a:t>
            </a:r>
            <a:r>
              <a:rPr lang="zh-CN" altLang="en-US" dirty="0" smtClean="0"/>
              <a:t>适配器取消注册消息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：来自界面的消息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zh-CN" altLang="en-US" dirty="0" smtClean="0"/>
              <a:t>：来自适配器通道的消息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           </a:t>
            </a:r>
            <a:r>
              <a:rPr lang="zh-CN" altLang="en-US" sz="2800" dirty="0" smtClean="0"/>
              <a:t>（包括发送适配器、接收适配器）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</TotalTime>
  <Words>513</Words>
  <Application>Microsoft Office PowerPoint</Application>
  <PresentationFormat>全屏显示(4:3)</PresentationFormat>
  <Paragraphs>114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通用模拟器系列介绍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核心所接收的消息类型</vt:lpstr>
      <vt:lpstr>界面指令类型（UI消息）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卢锦双/274208</dc:creator>
  <cp:lastModifiedBy>ho074422</cp:lastModifiedBy>
  <cp:revision>228</cp:revision>
  <dcterms:created xsi:type="dcterms:W3CDTF">2012-10-24T00:56:28Z</dcterms:created>
  <dcterms:modified xsi:type="dcterms:W3CDTF">2012-11-15T01:06:33Z</dcterms:modified>
</cp:coreProperties>
</file>