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82" r:id="rId2"/>
    <p:sldId id="256" r:id="rId3"/>
    <p:sldId id="257" r:id="rId4"/>
    <p:sldId id="258" r:id="rId5"/>
    <p:sldId id="285" r:id="rId6"/>
    <p:sldId id="259" r:id="rId7"/>
    <p:sldId id="260" r:id="rId8"/>
    <p:sldId id="261" r:id="rId9"/>
    <p:sldId id="262" r:id="rId10"/>
    <p:sldId id="263" r:id="rId11"/>
    <p:sldId id="28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3" autoAdjust="0"/>
    <p:restoredTop sz="94717" autoAdjust="0"/>
  </p:normalViewPr>
  <p:slideViewPr>
    <p:cSldViewPr>
      <p:cViewPr varScale="1">
        <p:scale>
          <a:sx n="100" d="100"/>
          <a:sy n="100" d="100"/>
        </p:scale>
        <p:origin x="-2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A394-5BBE-456E-8CC6-5EBD5C2387A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D8476-DD9D-4DB2-82BB-404AF1BC5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D8476-DD9D-4DB2-82BB-404AF1BC59E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D8476-DD9D-4DB2-82BB-404AF1BC59E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ED555-3205-482A-8FBC-AB5910B151C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E4FC-3EC6-49D2-AB6D-8DED68572D38}" type="datetimeFigureOut">
              <a:rPr lang="zh-CN" altLang="en-US" smtClean="0"/>
              <a:pPr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通用模拟器系列介绍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			</a:t>
            </a:r>
            <a:r>
              <a:rPr lang="en-US" altLang="zh-CN" b="1" smtClean="0">
                <a:solidFill>
                  <a:schemeClr val="tx1"/>
                </a:solidFill>
              </a:rPr>
              <a:t>—— </a:t>
            </a:r>
            <a:r>
              <a:rPr lang="zh-CN" altLang="en-US" b="1" smtClean="0">
                <a:solidFill>
                  <a:schemeClr val="tx1"/>
                </a:solidFill>
              </a:rPr>
              <a:t>通讯模块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3714744" y="2428868"/>
            <a:ext cx="928694" cy="85725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6050" y="2643182"/>
            <a:ext cx="642942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端口</a:t>
            </a:r>
          </a:p>
        </p:txBody>
      </p:sp>
      <p:cxnSp>
        <p:nvCxnSpPr>
          <p:cNvPr id="4" name="形状 3"/>
          <p:cNvCxnSpPr>
            <a:stCxn id="3" idx="0"/>
            <a:endCxn id="3" idx="2"/>
          </p:cNvCxnSpPr>
          <p:nvPr/>
        </p:nvCxnSpPr>
        <p:spPr>
          <a:xfrm rot="16200000" flipH="1">
            <a:off x="2893207" y="2857496"/>
            <a:ext cx="428628" cy="12700"/>
          </a:xfrm>
          <a:prstGeom prst="curvedConnector5">
            <a:avLst>
              <a:gd name="adj1" fmla="val -53333"/>
              <a:gd name="adj2" fmla="val 4331268"/>
              <a:gd name="adj3" fmla="val 15333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1406" y="857232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72396" y="2428868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29322" y="1643050"/>
            <a:ext cx="92869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86380" y="3857628"/>
            <a:ext cx="100013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7950" y="3929066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10" name="形状 9"/>
          <p:cNvCxnSpPr>
            <a:stCxn id="9" idx="0"/>
            <a:endCxn id="9" idx="2"/>
          </p:cNvCxnSpPr>
          <p:nvPr/>
        </p:nvCxnSpPr>
        <p:spPr>
          <a:xfrm rot="16200000" flipH="1">
            <a:off x="6465107" y="4071942"/>
            <a:ext cx="285752" cy="12700"/>
          </a:xfrm>
          <a:prstGeom prst="curvedConnector5">
            <a:avLst>
              <a:gd name="adj1" fmla="val -79999"/>
              <a:gd name="adj2" fmla="val 3768764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57818" y="1714488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12" name="形状 11"/>
          <p:cNvCxnSpPr/>
          <p:nvPr/>
        </p:nvCxnSpPr>
        <p:spPr>
          <a:xfrm rot="16200000" flipH="1">
            <a:off x="5435606" y="1851014"/>
            <a:ext cx="285752" cy="12700"/>
          </a:xfrm>
          <a:prstGeom prst="curvedConnector5">
            <a:avLst>
              <a:gd name="adj1" fmla="val -79999"/>
              <a:gd name="adj2" fmla="val -3956237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12"/>
          <p:cNvSpPr/>
          <p:nvPr/>
        </p:nvSpPr>
        <p:spPr>
          <a:xfrm>
            <a:off x="2357422" y="3786190"/>
            <a:ext cx="1285884" cy="35719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通道列表</a:t>
            </a:r>
            <a:endParaRPr lang="zh-CN" altLang="en-US" sz="1600"/>
          </a:p>
        </p:txBody>
      </p: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 flipH="1">
            <a:off x="6607983" y="3071810"/>
            <a:ext cx="1607355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143636" y="5643578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cxnSp>
        <p:nvCxnSpPr>
          <p:cNvPr id="21" name="直接箭头连接符 20"/>
          <p:cNvCxnSpPr>
            <a:stCxn id="9" idx="2"/>
            <a:endCxn id="17" idx="0"/>
          </p:cNvCxnSpPr>
          <p:nvPr/>
        </p:nvCxnSpPr>
        <p:spPr>
          <a:xfrm>
            <a:off x="6607983" y="4214818"/>
            <a:ext cx="7143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 rot="1047351">
            <a:off x="7322263" y="3128903"/>
            <a:ext cx="285752" cy="2484328"/>
          </a:xfrm>
          <a:prstGeom prst="downArrow">
            <a:avLst>
              <a:gd name="adj1" fmla="val 50000"/>
              <a:gd name="adj2" fmla="val 116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29586" y="3214686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8" idx="1"/>
            <a:endCxn id="3" idx="0"/>
          </p:cNvCxnSpPr>
          <p:nvPr/>
        </p:nvCxnSpPr>
        <p:spPr>
          <a:xfrm flipH="1" flipV="1">
            <a:off x="3107521" y="2643182"/>
            <a:ext cx="2178859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5778063">
            <a:off x="3802007" y="3700702"/>
            <a:ext cx="285752" cy="3881390"/>
          </a:xfrm>
          <a:prstGeom prst="downArrow">
            <a:avLst>
              <a:gd name="adj1" fmla="val 50000"/>
              <a:gd name="adj2" fmla="val 116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" idx="2"/>
          </p:cNvCxnSpPr>
          <p:nvPr/>
        </p:nvCxnSpPr>
        <p:spPr>
          <a:xfrm flipH="1">
            <a:off x="1142976" y="3071810"/>
            <a:ext cx="1964545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42910" y="5143512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6215074" y="5357826"/>
            <a:ext cx="1214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143504" y="5214950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MEG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7" idx="0"/>
            <a:endCxn id="13" idx="3"/>
          </p:cNvCxnSpPr>
          <p:nvPr/>
        </p:nvCxnSpPr>
        <p:spPr>
          <a:xfrm flipV="1">
            <a:off x="1178695" y="4143380"/>
            <a:ext cx="177702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42844" y="385762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接收通道</a:t>
            </a:r>
            <a:endParaRPr lang="zh-CN" altLang="en-US"/>
          </a:p>
        </p:txBody>
      </p:sp>
      <p:cxnSp>
        <p:nvCxnSpPr>
          <p:cNvPr id="47" name="直接箭头连接符 46"/>
          <p:cNvCxnSpPr>
            <a:stCxn id="37" idx="0"/>
            <a:endCxn id="45" idx="2"/>
          </p:cNvCxnSpPr>
          <p:nvPr/>
        </p:nvCxnSpPr>
        <p:spPr>
          <a:xfrm flipH="1" flipV="1">
            <a:off x="821505" y="4286256"/>
            <a:ext cx="35719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71538" y="3500438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643042" y="3357562"/>
            <a:ext cx="107157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INMEG</a:t>
            </a:r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15216073">
            <a:off x="3097674" y="3017340"/>
            <a:ext cx="169431" cy="776431"/>
          </a:xfrm>
          <a:prstGeom prst="downArrow">
            <a:avLst>
              <a:gd name="adj1" fmla="val 50000"/>
              <a:gd name="adj2" fmla="val 116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曲线连接符 55"/>
          <p:cNvCxnSpPr/>
          <p:nvPr/>
        </p:nvCxnSpPr>
        <p:spPr>
          <a:xfrm rot="5400000" flipH="1" flipV="1">
            <a:off x="4179091" y="2226067"/>
            <a:ext cx="12700" cy="656686"/>
          </a:xfrm>
          <a:prstGeom prst="curvedConnector3">
            <a:avLst>
              <a:gd name="adj1" fmla="val 83385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928926" y="428604"/>
            <a:ext cx="85725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拆包</a:t>
            </a:r>
            <a:endParaRPr lang="zh-CN" altLang="en-US" b="1"/>
          </a:p>
        </p:txBody>
      </p:sp>
      <p:sp>
        <p:nvSpPr>
          <p:cNvPr id="58" name="圆角矩形 57"/>
          <p:cNvSpPr/>
          <p:nvPr/>
        </p:nvSpPr>
        <p:spPr>
          <a:xfrm>
            <a:off x="4071934" y="428604"/>
            <a:ext cx="1428760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后台处理</a:t>
            </a:r>
            <a:endParaRPr lang="zh-CN" altLang="en-US" b="1"/>
          </a:p>
        </p:txBody>
      </p:sp>
      <p:sp>
        <p:nvSpPr>
          <p:cNvPr id="59" name="圆角矩形 58"/>
          <p:cNvSpPr/>
          <p:nvPr/>
        </p:nvSpPr>
        <p:spPr>
          <a:xfrm>
            <a:off x="3224202" y="938194"/>
            <a:ext cx="106204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跑脚本</a:t>
            </a:r>
            <a:endParaRPr lang="zh-CN" altLang="en-US" b="1"/>
          </a:p>
        </p:txBody>
      </p:sp>
      <p:sp>
        <p:nvSpPr>
          <p:cNvPr id="60" name="圆角矩形 59"/>
          <p:cNvSpPr/>
          <p:nvPr/>
        </p:nvSpPr>
        <p:spPr>
          <a:xfrm>
            <a:off x="357158" y="2071678"/>
            <a:ext cx="114300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查看日志</a:t>
            </a:r>
            <a:endParaRPr lang="zh-CN" altLang="en-US"/>
          </a:p>
        </p:txBody>
      </p:sp>
      <p:cxnSp>
        <p:nvCxnSpPr>
          <p:cNvPr id="64" name="直接箭头连接符 63"/>
          <p:cNvCxnSpPr>
            <a:stCxn id="5" idx="2"/>
            <a:endCxn id="60" idx="0"/>
          </p:cNvCxnSpPr>
          <p:nvPr/>
        </p:nvCxnSpPr>
        <p:spPr>
          <a:xfrm>
            <a:off x="714348" y="1500174"/>
            <a:ext cx="21431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5173 0.2939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38577 -0.06296 " pathEditMode="relative" ptsTypes="AA"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77 -0.06296 L -0.55122 -0.2731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-0.24144 " pathEditMode="relative" ptsTypes="AA">
                                      <p:cBhvr>
                                        <p:cTn id="9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8" grpId="0" animBg="1"/>
      <p:bldP spid="28" grpId="1" animBg="1"/>
      <p:bldP spid="33" grpId="0" animBg="1"/>
      <p:bldP spid="37" grpId="0" animBg="1"/>
      <p:bldP spid="42" grpId="0" animBg="1"/>
      <p:bldP spid="42" grpId="1" animBg="1"/>
      <p:bldP spid="42" grpId="3" animBg="1"/>
      <p:bldP spid="45" grpId="0" animBg="1"/>
      <p:bldP spid="54" grpId="0" animBg="1"/>
      <p:bldP spid="54" grpId="1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通用模拟器系列介绍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			</a:t>
            </a:r>
            <a:r>
              <a:rPr lang="en-US" altLang="zh-CN" b="1" smtClean="0">
                <a:solidFill>
                  <a:schemeClr val="tx1"/>
                </a:solidFill>
              </a:rPr>
              <a:t>—— </a:t>
            </a:r>
            <a:r>
              <a:rPr lang="zh-CN" altLang="en-US" b="1">
                <a:solidFill>
                  <a:schemeClr val="tx1"/>
                </a:solidFill>
              </a:rPr>
              <a:t>拆组包</a:t>
            </a:r>
            <a:r>
              <a:rPr lang="zh-CN" altLang="en-US" b="1" smtClean="0">
                <a:solidFill>
                  <a:schemeClr val="tx1"/>
                </a:solidFill>
              </a:rPr>
              <a:t>模块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1350617494_b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0789"/>
            <a:ext cx="9144000" cy="625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O274208\Documents\My GK-Express\21474885597728\images\1350617664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9963150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7488" y="428604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对应的</a:t>
            </a:r>
            <a:r>
              <a:rPr lang="en-US" altLang="zh-CN" sz="3200" b="1" smtClean="0">
                <a:solidFill>
                  <a:srgbClr val="FF0000"/>
                </a:solidFill>
              </a:rPr>
              <a:t>XML</a:t>
            </a:r>
            <a:r>
              <a:rPr lang="zh-CN" altLang="en-US" sz="3200" b="1" smtClean="0">
                <a:solidFill>
                  <a:srgbClr val="FF0000"/>
                </a:solidFill>
              </a:rPr>
              <a:t>格式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2910" y="1214422"/>
            <a:ext cx="835824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"19"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"b7"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"10"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"b38"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"string"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&lt;struct name="b55" desc="IC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卡域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len="255" type="string" format="LLLVAR"&gt;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&lt;field name="9F26" desc="AC" len="8" type="string" format="9F26" 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defaultValue="1"&gt;XX&lt;/field&gt;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&lt;field name=“9F27” desc=“-” len=“1” type=“B” format=“DATA”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defaultValue="80"&gt;80&lt;/field&gt;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&lt;/struct&gt;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214290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</a:rPr>
              <a:t>8583</a:t>
            </a:r>
            <a:r>
              <a:rPr lang="zh-CN" altLang="en-US" sz="3200" b="1" smtClean="0">
                <a:solidFill>
                  <a:srgbClr val="FF0000"/>
                </a:solidFill>
              </a:rPr>
              <a:t>组包样式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85723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encoding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"gb2312"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cleanOptional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"true"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b%s%s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s.tranCode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s.BitMap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DATA;type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LLVAR;type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%[</a:t>
            </a:r>
            <a:r>
              <a:rPr kumimoji="0" lang="en-US" altLang="zh-CN" sz="1400" b="0" i="0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='2']s%[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ignoreLen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='true']s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BitMap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&gt;&lt;![CDATA[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return new Value(bytes);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]]&gt;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tranCode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&gt;&lt;![CDATA[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return new Value(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tranCode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]]&gt;&lt;/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示 1"/>
          <p:cNvPicPr>
            <a:picLocks noChangeArrowheads="1"/>
          </p:cNvPicPr>
          <p:nvPr/>
        </p:nvPicPr>
        <p:blipFill>
          <a:blip r:embed="rId2" cstate="print"/>
          <a:srcRect l="-19447" t="-5614" r="-19493" b="-13606"/>
          <a:stretch>
            <a:fillRect/>
          </a:stretch>
        </p:blipFill>
        <p:spPr bwMode="auto">
          <a:xfrm>
            <a:off x="3286116" y="1714488"/>
            <a:ext cx="26432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572132" y="428604"/>
            <a:ext cx="2928958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&lt;msg&gt;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9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"b2"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"19"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9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9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9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"b3"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lang="en-US" altLang="zh-CN" sz="9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9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9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9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9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&lt;/msg&gt;</a:t>
            </a:r>
            <a:endParaRPr lang="en-US" altLang="zh-CN" sz="9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57166"/>
            <a:ext cx="2357454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000" smtClean="0">
              <a:solidFill>
                <a:srgbClr val="00808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lang="en-US" altLang="zh-CN" sz="1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0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encoding</a:t>
            </a:r>
            <a:r>
              <a:rPr lang="en-US" altLang="zh-CN" sz="1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0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"gb2312"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%b%s%s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s.tranCode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s.BitMap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&gt;……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>
            <a:off x="2178827" y="1714488"/>
            <a:ext cx="1893107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</p:cNvCxnSpPr>
          <p:nvPr/>
        </p:nvCxnSpPr>
        <p:spPr>
          <a:xfrm flipH="1">
            <a:off x="5072066" y="1500174"/>
            <a:ext cx="1964545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2"/>
          </p:cNvCxnSpPr>
          <p:nvPr/>
        </p:nvCxnSpPr>
        <p:spPr>
          <a:xfrm flipH="1">
            <a:off x="4929190" y="1500174"/>
            <a:ext cx="2107421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43240" y="4572008"/>
            <a:ext cx="2857520" cy="121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 </a:t>
            </a:r>
            <a:r>
              <a:rPr lang="en-US" altLang="zh-CN" sz="1400" smtClean="0"/>
              <a:t>..06810308581000010000....00000000.000000200�F</a:t>
            </a:r>
            <a:r>
              <a:rPr lang="zh-CN" altLang="en-US" sz="1400" smtClean="0"/>
              <a:t>粮�</a:t>
            </a:r>
            <a:r>
              <a:rPr lang="en-US" altLang="zh-CN" sz="1400" smtClean="0"/>
              <a:t>........�662148365</a:t>
            </a:r>
          </a:p>
          <a:p>
            <a:r>
              <a:rPr lang="en-US" altLang="zh-CN" sz="1400" smtClean="0"/>
              <a:t>0000372000000000000001000101915361737597715361710190522531005100000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72000" y="4000504"/>
            <a:ext cx="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1714480" y="1857364"/>
            <a:ext cx="71438" cy="10001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28662" y="2928934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PackSpecification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7215206" y="1785926"/>
            <a:ext cx="71438" cy="9286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57950" y="2857496"/>
            <a:ext cx="15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MsgDocument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4" idx="2"/>
          </p:cNvCxnSpPr>
          <p:nvPr/>
        </p:nvCxnSpPr>
        <p:spPr>
          <a:xfrm flipH="1">
            <a:off x="1805912" y="3298266"/>
            <a:ext cx="25722" cy="98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2"/>
          </p:cNvCxnSpPr>
          <p:nvPr/>
        </p:nvCxnSpPr>
        <p:spPr>
          <a:xfrm flipH="1">
            <a:off x="1785919" y="3226828"/>
            <a:ext cx="5352598" cy="105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4282" y="4357694"/>
            <a:ext cx="2857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00B050"/>
                </a:solidFill>
              </a:rPr>
              <a:t>Pack</a:t>
            </a:r>
            <a:r>
              <a:rPr lang="en-US" altLang="zh-CN" smtClean="0"/>
              <a:t>(MsgDocument doc,</a:t>
            </a:r>
          </a:p>
          <a:p>
            <a:r>
              <a:rPr lang="en-US" altLang="zh-CN" smtClean="0"/>
              <a:t>          PackSpecification spec,</a:t>
            </a:r>
          </a:p>
          <a:p>
            <a:r>
              <a:rPr lang="en-US" altLang="zh-CN" smtClean="0"/>
              <a:t>          IContext context)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14546" y="3429000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交易码如</a:t>
            </a:r>
            <a:r>
              <a:rPr lang="en-US" altLang="zh-CN" sz="1600" b="1" smtClean="0"/>
              <a:t>0200</a:t>
            </a:r>
            <a:endParaRPr lang="zh-CN" altLang="en-US" sz="1600" b="1"/>
          </a:p>
        </p:txBody>
      </p:sp>
      <p:cxnSp>
        <p:nvCxnSpPr>
          <p:cNvPr id="45" name="直接箭头连接符 44"/>
          <p:cNvCxnSpPr>
            <a:stCxn id="43" idx="2"/>
          </p:cNvCxnSpPr>
          <p:nvPr/>
        </p:nvCxnSpPr>
        <p:spPr>
          <a:xfrm flipH="1">
            <a:off x="2214546" y="3767554"/>
            <a:ext cx="711092" cy="123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形状 50"/>
          <p:cNvCxnSpPr/>
          <p:nvPr/>
        </p:nvCxnSpPr>
        <p:spPr>
          <a:xfrm>
            <a:off x="1428728" y="5286388"/>
            <a:ext cx="714380" cy="500065"/>
          </a:xfrm>
          <a:prstGeom prst="bentConnector3">
            <a:avLst>
              <a:gd name="adj1" fmla="val -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43108" y="5643578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byte[]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9" grpId="0" animBg="1"/>
      <p:bldP spid="33" grpId="0" animBg="1"/>
      <p:bldP spid="34" grpId="0"/>
      <p:bldP spid="35" grpId="0" animBg="1"/>
      <p:bldP spid="36" grpId="0"/>
      <p:bldP spid="42" grpId="0"/>
      <p:bldP spid="43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报文样式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2698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根据对大量报文的观察，绝大部分报文中的元素都可以被抽象为以下几类：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根节点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 	 	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&lt;Format/&gt;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单独的域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	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&lt;Field/&gt;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数组中的域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	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&lt;FieldInArray/&gt;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结构中的域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	 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&lt;FieldInStru/&gt;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结构数据中的域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&lt;FieldInStruArray/&gt;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域的数组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	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&lt;Array/&gt;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结构的数组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	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&lt;ArrayOfStru/&gt;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结构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                	 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&lt;Stru/&gt;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在数组中的结构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	</a:t>
            </a:r>
            <a:r>
              <a:rPr lang="en-US" altLang="zh-CN" sz="2600" i="1" smtClean="0">
                <a:solidFill>
                  <a:srgbClr val="365F9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&lt;StruInArray/&gt;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2698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600" smtClean="0">
                <a:latin typeface="Calibri" pitchFamily="34" charset="0"/>
                <a:ea typeface="宋体" pitchFamily="2" charset="-122"/>
                <a:cs typeface="Calibri" pitchFamily="34" charset="0"/>
              </a:rPr>
              <a:t>通过对这几种元素分别设置相应的组包样式，理论上绝大部分的报文都可以通过这种方式生成。</a:t>
            </a:r>
            <a:endParaRPr lang="zh-CN" altLang="zh-CN" sz="26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报文样式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400" smtClean="0"/>
              <a:t>报文样式配置文件是一篇</a:t>
            </a:r>
            <a:r>
              <a:rPr lang="en-US" altLang="zh-CN" sz="2400" smtClean="0"/>
              <a:t>XML</a:t>
            </a:r>
            <a:r>
              <a:rPr lang="zh-CN" altLang="zh-CN" sz="2400" smtClean="0"/>
              <a:t>文档，编码必须指定为</a:t>
            </a:r>
            <a:r>
              <a:rPr lang="en-US" altLang="zh-CN" sz="2400" smtClean="0"/>
              <a:t>gb2312</a:t>
            </a:r>
            <a:r>
              <a:rPr lang="zh-CN" altLang="zh-CN" sz="2400" smtClean="0"/>
              <a:t>。</a:t>
            </a:r>
          </a:p>
          <a:p>
            <a:r>
              <a:rPr lang="zh-CN" altLang="zh-CN" sz="2400" smtClean="0"/>
              <a:t>文档的根节点是</a:t>
            </a:r>
            <a:r>
              <a:rPr lang="en-US" altLang="zh-CN" sz="2400" smtClean="0"/>
              <a:t>&lt;Format/&gt;</a:t>
            </a:r>
            <a:r>
              <a:rPr lang="zh-CN" altLang="zh-CN" sz="2400" smtClean="0"/>
              <a:t>。</a:t>
            </a:r>
          </a:p>
          <a:p>
            <a:r>
              <a:rPr lang="zh-CN" altLang="zh-CN" sz="2400" smtClean="0"/>
              <a:t>文档中有一个或零个</a:t>
            </a:r>
            <a:r>
              <a:rPr lang="en-US" altLang="zh-CN" sz="2400" smtClean="0"/>
              <a:t>&lt;Alias/&gt;</a:t>
            </a:r>
            <a:r>
              <a:rPr lang="zh-CN" altLang="zh-CN" sz="2400" smtClean="0"/>
              <a:t>节点，用以定义别名。</a:t>
            </a:r>
          </a:p>
          <a:p>
            <a:r>
              <a:rPr lang="zh-CN" altLang="zh-CN" sz="2400" smtClean="0"/>
              <a:t>文档中有零个或多个</a:t>
            </a:r>
            <a:r>
              <a:rPr lang="en-US" altLang="zh-CN" sz="2400" smtClean="0"/>
              <a:t>&lt;Special/&gt;</a:t>
            </a:r>
            <a:r>
              <a:rPr lang="zh-CN" altLang="zh-CN" sz="2400" smtClean="0"/>
              <a:t>节点，用以定义某些特殊位置的数据的样式。</a:t>
            </a:r>
          </a:p>
          <a:p>
            <a:r>
              <a:rPr lang="zh-CN" altLang="zh-CN" sz="2400" smtClean="0"/>
              <a:t>文档中有零个或多个</a:t>
            </a:r>
            <a:r>
              <a:rPr lang="en-US" altLang="zh-CN" sz="2400" smtClean="0"/>
              <a:t>&lt;Export/&gt;</a:t>
            </a:r>
            <a:r>
              <a:rPr lang="zh-CN" altLang="zh-CN" sz="2400" smtClean="0"/>
              <a:t>节点，用以定义导出域。</a:t>
            </a:r>
          </a:p>
          <a:p>
            <a:r>
              <a:rPr lang="zh-CN" altLang="zh-CN" sz="2400" smtClean="0"/>
              <a:t>文档中有零个或多个</a:t>
            </a:r>
            <a:r>
              <a:rPr lang="en-US" altLang="zh-CN" sz="2400" smtClean="0"/>
              <a:t>&lt;Script/&gt;</a:t>
            </a:r>
            <a:r>
              <a:rPr lang="zh-CN" altLang="zh-CN" sz="2400" smtClean="0"/>
              <a:t>节点，用以定义脚本。</a:t>
            </a:r>
          </a:p>
          <a:p>
            <a:r>
              <a:rPr lang="zh-CN" altLang="zh-CN" sz="2400" smtClean="0"/>
              <a:t>文档中必须有描述报文样式的节点，除了定义报文本身样式的</a:t>
            </a:r>
            <a:r>
              <a:rPr lang="en-US" altLang="zh-CN" sz="2400" smtClean="0"/>
              <a:t>&lt;Document/&gt;</a:t>
            </a:r>
            <a:r>
              <a:rPr lang="zh-CN" altLang="zh-CN" sz="2400" smtClean="0"/>
              <a:t>节点必须出现且只出现一次以外，其它的节点可以根据需要出现零次或多次。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214290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</a:rPr>
              <a:t>8583</a:t>
            </a:r>
            <a:r>
              <a:rPr lang="zh-CN" altLang="en-US" sz="3200" b="1" smtClean="0">
                <a:solidFill>
                  <a:srgbClr val="FF0000"/>
                </a:solidFill>
              </a:rPr>
              <a:t>组包样式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85723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encoding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"gb2312"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cleanOptional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"true"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b%s%s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s.tranCode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s.BitMap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DATA;type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LLVAR;type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%[</a:t>
            </a:r>
            <a:r>
              <a:rPr kumimoji="0" lang="en-US" altLang="zh-CN" sz="1400" b="0" i="0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='2']s%[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ignoreLen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='true']s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BitMap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&gt;&lt;![CDATA[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return new Value(bytes);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]]&gt;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1" u="none" strike="noStrike" cap="none" normalizeH="0" baseline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tranCode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&gt;&lt;![CDATA[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return new Value(</a:t>
            </a:r>
            <a:r>
              <a:rPr kumimoji="0" lang="en-US" altLang="zh-CN" sz="14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tranCode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]]&gt;&lt;/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7554" y="57148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r>
              <a:rPr lang="zh-CN" altLang="en-US" smtClean="0"/>
              <a:t>界面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7554" y="2143116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 </a:t>
            </a:r>
            <a:r>
              <a:rPr lang="zh-CN" altLang="en-US" smtClean="0"/>
              <a:t>核心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57554" y="3714752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Adapter</a:t>
            </a:r>
            <a:r>
              <a:rPr lang="zh-CN" altLang="en-US" smtClean="0"/>
              <a:t>适配器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57554" y="528638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</a:t>
            </a:r>
            <a:r>
              <a:rPr lang="zh-CN" altLang="en-US" smtClean="0"/>
              <a:t>被测系统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4179091" y="1571612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4810" y="17023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通讯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14744" y="4714884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0330" y="4857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双工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2000" y="4714884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786314" y="4714884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628" y="48577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单工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357950" y="2143116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拆组</a:t>
            </a:r>
            <a:r>
              <a:rPr lang="zh-CN" altLang="en-US" smtClean="0"/>
              <a:t>包组件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7" idx="3"/>
            <a:endCxn id="48" idx="1"/>
          </p:cNvCxnSpPr>
          <p:nvPr/>
        </p:nvCxnSpPr>
        <p:spPr>
          <a:xfrm>
            <a:off x="5000628" y="2643182"/>
            <a:ext cx="13573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9256" y="220241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14414" y="307181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Channel</a:t>
            </a:r>
            <a:r>
              <a:rPr lang="zh-CN" altLang="en-US" smtClean="0"/>
              <a:t>通道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7" idx="1"/>
            <a:endCxn id="18" idx="3"/>
          </p:cNvCxnSpPr>
          <p:nvPr/>
        </p:nvCxnSpPr>
        <p:spPr>
          <a:xfrm flipH="1">
            <a:off x="2786050" y="2643182"/>
            <a:ext cx="571504" cy="7500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9" idx="1"/>
          </p:cNvCxnSpPr>
          <p:nvPr/>
        </p:nvCxnSpPr>
        <p:spPr>
          <a:xfrm>
            <a:off x="2786050" y="3393281"/>
            <a:ext cx="571504" cy="82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728" y="2571744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API</a:t>
            </a:r>
            <a:r>
              <a:rPr lang="zh-CN" altLang="en-US" smtClean="0"/>
              <a:t>、</a:t>
            </a:r>
            <a:r>
              <a:rPr lang="en-US" altLang="zh-CN" smtClean="0"/>
              <a:t>TCP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/>
      <p:bldP spid="22" grpId="0"/>
      <p:bldP spid="29" grpId="0"/>
      <p:bldP spid="48" grpId="0" animBg="1"/>
      <p:bldP spid="51" grpId="0"/>
      <p:bldP spid="18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Document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785786" y="1703476"/>
            <a:ext cx="792961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encoding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"gb2312"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%s%b%s%s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&lt;</a:t>
            </a:r>
            <a:r>
              <a:rPr lang="en-US" altLang="zh-CN" sz="2000" b="1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2000" b="1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20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t.</a:t>
            </a: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xxxx</a:t>
            </a:r>
            <a:r>
              <a:rPr lang="en-US" altLang="zh-CN" sz="2000" b="1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2000" b="1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2000" b="1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s.tranCode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s.BitMap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531" name="Picture 3" descr="C:\Users\HO274208\Documents\My GK-Express\21474885597728\images\1350636477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429132"/>
            <a:ext cx="5591175" cy="49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脚本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    </a:t>
            </a:r>
            <a:r>
              <a:rPr lang="zh-CN" altLang="zh-CN" sz="2000" smtClean="0"/>
              <a:t>脚本是一段</a:t>
            </a:r>
            <a:r>
              <a:rPr lang="en-US" altLang="zh-CN" sz="2000" smtClean="0"/>
              <a:t>java</a:t>
            </a:r>
            <a:r>
              <a:rPr lang="zh-CN" altLang="zh-CN" sz="2000" smtClean="0"/>
              <a:t>代码，必须符合</a:t>
            </a:r>
            <a:r>
              <a:rPr lang="en-US" altLang="zh-CN" sz="2000" smtClean="0"/>
              <a:t>java1.5</a:t>
            </a:r>
            <a:r>
              <a:rPr lang="zh-CN" altLang="zh-CN" sz="2000" smtClean="0"/>
              <a:t>的语法</a:t>
            </a:r>
            <a:r>
              <a:rPr lang="zh-CN" altLang="en-US" sz="2000" smtClean="0"/>
              <a:t>规范，</a:t>
            </a:r>
            <a:r>
              <a:rPr lang="zh-CN" altLang="zh-CN" sz="2000" smtClean="0"/>
              <a:t>可以使整个组包过程不依赖于任何额外的代码，而只需要一份组包样式文件，易于修改和移植。</a:t>
            </a:r>
            <a:endParaRPr lang="en-US" altLang="zh-CN" sz="200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lang="en-US" altLang="zh-CN" sz="20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20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"tranCode"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&gt;&lt;![CDATA[</a:t>
            </a: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smtClean="0">
                <a:solidFill>
                  <a:srgbClr val="000000"/>
                </a:solidFill>
                <a:latin typeface="Arial"/>
                <a:ea typeface="宋体" pitchFamily="2" charset="-122"/>
                <a:cs typeface="Courier New" pitchFamily="49" charset="0"/>
              </a:rPr>
              <a:t>……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return new Value(tranCode);</a:t>
            </a: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]]&gt;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&lt;/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r>
              <a:rPr lang="zh-CN" altLang="zh-CN" sz="2000" smtClean="0"/>
              <a:t>使用</a:t>
            </a:r>
            <a:r>
              <a:rPr lang="en-US" altLang="zh-CN" sz="2000" smtClean="0"/>
              <a:t>Script</a:t>
            </a:r>
            <a:r>
              <a:rPr lang="zh-CN" altLang="zh-CN" sz="2000" smtClean="0"/>
              <a:t>标签来声明一段脚本，脚本的名称由</a:t>
            </a:r>
            <a:r>
              <a:rPr lang="en-US" altLang="zh-CN" sz="2000" smtClean="0"/>
              <a:t>name</a:t>
            </a:r>
            <a:r>
              <a:rPr lang="zh-CN" altLang="zh-CN" sz="2000" smtClean="0"/>
              <a:t>属性指定。</a:t>
            </a:r>
          </a:p>
          <a:p>
            <a:r>
              <a:rPr lang="zh-CN" altLang="zh-CN" sz="2000" smtClean="0"/>
              <a:t>脚本本质上是对于</a:t>
            </a:r>
            <a:r>
              <a:rPr lang="en-US" altLang="zh-CN" sz="2000" smtClean="0"/>
              <a:t>f</a:t>
            </a:r>
            <a:r>
              <a:rPr lang="zh-CN" altLang="zh-CN" sz="2000" smtClean="0"/>
              <a:t>参数的简化，在</a:t>
            </a:r>
            <a:r>
              <a:rPr lang="en-US" altLang="zh-CN" sz="2000" smtClean="0"/>
              <a:t>Script</a:t>
            </a:r>
            <a:r>
              <a:rPr lang="zh-CN" altLang="zh-CN" sz="2000" smtClean="0"/>
              <a:t>标签内书写的代码必须为一段函数的完整函数体，其函数签名为</a:t>
            </a:r>
            <a:endParaRPr lang="en-US" altLang="zh-CN" sz="2000" smtClean="0"/>
          </a:p>
          <a:p>
            <a:r>
              <a:rPr lang="en-US" altLang="zh-CN" sz="2000" smtClean="0"/>
              <a:t>public static Value func(MsgItem item, PackContext context)</a:t>
            </a:r>
            <a:r>
              <a:rPr lang="zh-CN" altLang="zh-CN" sz="2000" smtClean="0"/>
              <a:t>。</a:t>
            </a:r>
          </a:p>
          <a:p>
            <a:r>
              <a:rPr lang="zh-CN" altLang="zh-CN" sz="2000" smtClean="0"/>
              <a:t>如果脚本中存在编译错误，在装载组包样式文件时会向外抛出异常。如果脚本中存在逻辑错误，在组包时会向外抛出异常。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>
              <a:buNone/>
            </a:pPr>
            <a:endParaRPr lang="zh-CN" altLang="zh-CN" sz="2000"/>
          </a:p>
        </p:txBody>
      </p:sp>
      <p:sp>
        <p:nvSpPr>
          <p:cNvPr id="4" name="TextBox 3"/>
          <p:cNvSpPr txBox="1"/>
          <p:nvPr/>
        </p:nvSpPr>
        <p:spPr>
          <a:xfrm>
            <a:off x="785786" y="1643050"/>
            <a:ext cx="807249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public static Value tranCode(MsgItem item,PackContext context) {</a:t>
            </a:r>
          </a:p>
          <a:p>
            <a:endParaRPr lang="en-US" altLang="zh-CN" sz="3200" b="1" smtClean="0"/>
          </a:p>
          <a:p>
            <a:r>
              <a:rPr lang="en-US" altLang="zh-CN" sz="3200" b="1" smtClean="0"/>
              <a:t>	……return new Value(tranCode);</a:t>
            </a:r>
          </a:p>
          <a:p>
            <a:endParaRPr lang="en-US" altLang="zh-CN" sz="3200" b="1" smtClean="0"/>
          </a:p>
          <a:p>
            <a:r>
              <a:rPr lang="en-US" altLang="zh-CN" sz="3200" b="1" smtClean="0"/>
              <a:t>}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 </a:t>
            </a:r>
            <a:r>
              <a:rPr lang="en-US" altLang="zh-CN" sz="20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2000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"format=DATA;type=string"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  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%s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  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f.MAC.Exec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&lt;/</a:t>
            </a:r>
            <a:r>
              <a:rPr lang="en-US" altLang="zh-CN" sz="20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20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zh-CN" altLang="en-US" sz="2000" smtClean="0"/>
              <a:t>函数以</a:t>
            </a:r>
            <a:r>
              <a:rPr lang="en-US" altLang="zh-CN" sz="2000" smtClean="0"/>
              <a:t>f</a:t>
            </a:r>
            <a:r>
              <a:rPr lang="zh-CN" altLang="en-US" sz="2000" smtClean="0"/>
              <a:t>标记，后面依次是其类名和方法名，方法需要是静态方法。</a:t>
            </a:r>
            <a:endParaRPr lang="en-US" altLang="zh-CN" sz="2000" smtClean="0"/>
          </a:p>
          <a:p>
            <a:r>
              <a:rPr lang="zh-CN" altLang="en-US" sz="2000" smtClean="0"/>
              <a:t>函数功能与脚本一样，但是比脚本要强大。脚本适合于写简单的处理代码，脚本代码是直接写在样式文件中，因此代码不宜过多。脚本不能调试。函数是另外写在一个</a:t>
            </a:r>
            <a:r>
              <a:rPr lang="en-US" altLang="zh-CN" sz="2000" smtClean="0"/>
              <a:t>class</a:t>
            </a:r>
            <a:r>
              <a:rPr lang="zh-CN" altLang="en-US" sz="2000" smtClean="0"/>
              <a:t>文件中，只需要打包成</a:t>
            </a:r>
            <a:r>
              <a:rPr lang="en-US" altLang="zh-CN" sz="2000" smtClean="0"/>
              <a:t>jar</a:t>
            </a:r>
            <a:r>
              <a:rPr lang="zh-CN" altLang="en-US" sz="2000" smtClean="0"/>
              <a:t>包放在相应的目录下就可以调用。</a:t>
            </a:r>
            <a:endParaRPr lang="en-US" altLang="zh-CN" sz="2000" smtClean="0"/>
          </a:p>
          <a:p>
            <a:r>
              <a:rPr lang="zh-CN" altLang="en-US" sz="2000" smtClean="0"/>
              <a:t>函数的签名也为</a:t>
            </a:r>
            <a:endParaRPr lang="en-US" altLang="zh-CN" sz="2000" smtClean="0"/>
          </a:p>
          <a:p>
            <a:r>
              <a:rPr lang="en-US" altLang="zh-CN" sz="2000" smtClean="0"/>
              <a:t>public static Value func(MsgItem item, PackContext context)</a:t>
            </a:r>
            <a:r>
              <a:rPr lang="zh-CN" altLang="zh-CN" sz="2000" smtClean="0"/>
              <a:t>。</a:t>
            </a:r>
          </a:p>
          <a:p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034" y="1575989"/>
            <a:ext cx="8229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"format=LLVAR;type=string"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i="0" u="none" strike="noStrike" cap="none" normalizeH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8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%[len='2',fillingChar='0',align='right']s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[ignoreLen='true']s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lv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直接箭头连接符 10"/>
          <p:cNvCxnSpPr>
            <a:endCxn id="12" idx="2"/>
          </p:cNvCxnSpPr>
          <p:nvPr/>
        </p:nvCxnSpPr>
        <p:spPr>
          <a:xfrm flipH="1" flipV="1">
            <a:off x="2245167" y="1432125"/>
            <a:ext cx="1469577" cy="353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785794"/>
            <a:ext cx="391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相当于一个标签；</a:t>
            </a:r>
            <a:r>
              <a:rPr lang="en-US" altLang="zh-CN" smtClean="0"/>
              <a:t>format</a:t>
            </a:r>
            <a:r>
              <a:rPr lang="zh-CN" altLang="en-US" smtClean="0"/>
              <a:t>一般为</a:t>
            </a:r>
            <a:r>
              <a:rPr lang="en-US" altLang="zh-CN" smtClean="0"/>
              <a:t>DATA,</a:t>
            </a:r>
          </a:p>
          <a:p>
            <a:r>
              <a:rPr lang="en-US" altLang="zh-CN" smtClean="0"/>
              <a:t>LLVAR,LLLVAR;int </a:t>
            </a:r>
            <a:r>
              <a:rPr lang="zh-CN" altLang="en-US" smtClean="0"/>
              <a:t>一般为</a:t>
            </a:r>
            <a:r>
              <a:rPr lang="en-US" altLang="zh-CN" smtClean="0"/>
              <a:t>string,B</a:t>
            </a:r>
            <a:r>
              <a:rPr lang="zh-CN" altLang="en-US" smtClean="0"/>
              <a:t>等类型</a:t>
            </a:r>
            <a:endParaRPr lang="zh-CN" altLang="en-US"/>
          </a:p>
        </p:txBody>
      </p:sp>
      <p:cxnSp>
        <p:nvCxnSpPr>
          <p:cNvPr id="40" name="肘形连接符 39"/>
          <p:cNvCxnSpPr/>
          <p:nvPr/>
        </p:nvCxnSpPr>
        <p:spPr>
          <a:xfrm rot="10800000" flipV="1">
            <a:off x="3571868" y="2214554"/>
            <a:ext cx="4214842" cy="357190"/>
          </a:xfrm>
          <a:prstGeom prst="bentConnector3">
            <a:avLst>
              <a:gd name="adj1" fmla="val 28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0" y="40005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属性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715272" y="1357298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143108" y="3000372"/>
            <a:ext cx="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29388" y="92867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格式符，支持</a:t>
            </a:r>
            <a:r>
              <a:rPr lang="en-US" altLang="zh-CN" smtClean="0"/>
              <a:t>d,f,b,B,n</a:t>
            </a:r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85918" y="435769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参数，支持</a:t>
            </a:r>
            <a:r>
              <a:rPr lang="en-US" altLang="zh-CN" smtClean="0"/>
              <a:t>lv,n,m,r,f,s</a:t>
            </a:r>
            <a:r>
              <a:rPr lang="zh-CN" altLang="en-US" smtClean="0"/>
              <a:t>等</a:t>
            </a:r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857752" y="2143116"/>
            <a:ext cx="0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2214546" y="242886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500826" y="3286124"/>
            <a:ext cx="2298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为一个段，这里是</a:t>
            </a:r>
            <a:endParaRPr lang="en-US" altLang="zh-CN" smtClean="0"/>
          </a:p>
          <a:p>
            <a:r>
              <a:rPr lang="en-US" altLang="zh-CN" smtClean="0"/>
              <a:t>ParamSegment</a:t>
            </a:r>
            <a:r>
              <a:rPr lang="zh-CN" altLang="en-US" smtClean="0"/>
              <a:t>参数段</a:t>
            </a:r>
            <a:endParaRPr lang="zh-CN" altLang="en-US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7500958" y="2643182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14282" y="4786322"/>
            <a:ext cx="86973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类似于</a:t>
            </a:r>
            <a:r>
              <a:rPr lang="en-US" altLang="zh-CN" smtClean="0"/>
              <a:t>C</a:t>
            </a:r>
            <a:r>
              <a:rPr lang="zh-CN" altLang="zh-CN" smtClean="0"/>
              <a:t>语言的</a:t>
            </a:r>
            <a:r>
              <a:rPr lang="en-US" altLang="zh-CN" smtClean="0"/>
              <a:t>printf(“I am %s“,getName())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mtClean="0"/>
              <a:t>每个格式化字符前后都会有个</a:t>
            </a:r>
            <a:r>
              <a:rPr lang="zh-CN" altLang="en-US" smtClean="0"/>
              <a:t>文本</a:t>
            </a:r>
            <a:r>
              <a:rPr lang="zh-CN" altLang="zh-CN" smtClean="0"/>
              <a:t>段</a:t>
            </a:r>
            <a:r>
              <a:rPr lang="en-US" altLang="zh-CN" smtClean="0"/>
              <a:t>TextSegment</a:t>
            </a:r>
            <a:r>
              <a:rPr lang="zh-CN" altLang="zh-CN" smtClean="0"/>
              <a:t>，只是这里为空。</a:t>
            </a:r>
            <a:r>
              <a:rPr lang="zh-CN" altLang="en-US" smtClean="0"/>
              <a:t>例如</a:t>
            </a:r>
            <a:r>
              <a:rPr lang="zh-CN" altLang="zh-CN" smtClean="0"/>
              <a:t>格式为</a:t>
            </a:r>
          </a:p>
          <a:p>
            <a:r>
              <a:rPr lang="en-US" altLang="zh-CN" smtClean="0"/>
              <a:t>&lt;format&gt;apple%b%s%s&lt;/format&gt;</a:t>
            </a:r>
            <a:r>
              <a:rPr lang="zh-CN" altLang="zh-CN" smtClean="0"/>
              <a:t>，</a:t>
            </a:r>
            <a:r>
              <a:rPr lang="en-US" altLang="zh-CN" smtClean="0"/>
              <a:t>TextSegment</a:t>
            </a:r>
            <a:r>
              <a:rPr lang="zh-CN" altLang="zh-CN" smtClean="0"/>
              <a:t>就为“</a:t>
            </a:r>
            <a:r>
              <a:rPr lang="en-US" altLang="zh-CN" smtClean="0"/>
              <a:t>apple</a:t>
            </a:r>
            <a:r>
              <a:rPr lang="zh-CN" altLang="zh-CN" smtClean="0"/>
              <a:t>”了。就如上面的“</a:t>
            </a:r>
            <a:r>
              <a:rPr lang="en-US" altLang="zh-CN" smtClean="0"/>
              <a:t>I am</a:t>
            </a:r>
            <a:r>
              <a:rPr lang="zh-CN" altLang="zh-CN" smtClean="0"/>
              <a:t>”</a:t>
            </a:r>
            <a:endParaRPr lang="en-US" altLang="zh-CN" smtClean="0"/>
          </a:p>
          <a:p>
            <a:r>
              <a:rPr lang="zh-CN" altLang="zh-CN" smtClean="0"/>
              <a:t>一样。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" grpId="0"/>
      <p:bldP spid="65" grpId="0"/>
      <p:bldP spid="66" grpId="0"/>
      <p:bldP spid="95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999" y="1000108"/>
            <a:ext cx="86581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usage</a:t>
            </a:r>
            <a:r>
              <a:rPr lang="en-US" altLang="zh-CN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“format=LLVAR;type=string”</a:t>
            </a:r>
            <a:r>
              <a:rPr lang="zh-CN" altLang="en-US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相当于一个标签，用来标识这 类型的域</a:t>
            </a:r>
            <a:endParaRPr lang="en-US" altLang="zh-CN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zh-CN" altLang="en-US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应该使用该样式来组报文。</a:t>
            </a:r>
            <a:endParaRPr lang="en-US" altLang="zh-CN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zh-CN" altLang="en-US" smtClean="0"/>
          </a:p>
          <a:p>
            <a:endParaRPr lang="zh-CN" altLang="en-US"/>
          </a:p>
        </p:txBody>
      </p:sp>
      <p:pic>
        <p:nvPicPr>
          <p:cNvPr id="5" name="图片 4" descr="t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9144000" cy="2415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786182" y="1285860"/>
            <a:ext cx="200026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28860" y="1285860"/>
            <a:ext cx="44291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596" y="3000372"/>
            <a:ext cx="869436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     PackSpecification </a:t>
            </a:r>
            <a:r>
              <a:rPr lang="zh-CN" altLang="en-US" smtClean="0"/>
              <a:t>保存了解析好的组包样式，里面每个域样式都有保存好其</a:t>
            </a:r>
            <a:r>
              <a:rPr lang="en-US" altLang="zh-CN" smtClean="0"/>
              <a:t>usage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组包时就取出域的属性，然后遍历所有域样式的</a:t>
            </a:r>
            <a:r>
              <a:rPr lang="en-US" altLang="zh-CN" smtClean="0"/>
              <a:t>usage</a:t>
            </a:r>
            <a:r>
              <a:rPr lang="zh-CN" altLang="en-US" smtClean="0"/>
              <a:t>，匹配成功，就说明会</a:t>
            </a:r>
            <a:endParaRPr lang="en-US" altLang="zh-CN" smtClean="0"/>
          </a:p>
          <a:p>
            <a:r>
              <a:rPr lang="zh-CN" altLang="en-US" smtClean="0"/>
              <a:t>用该域样式来进行组包。</a:t>
            </a:r>
            <a:endParaRPr lang="en-US" altLang="zh-CN" smtClean="0"/>
          </a:p>
          <a:p>
            <a:r>
              <a:rPr lang="en-US" altLang="zh-CN" smtClean="0"/>
              <a:t>     </a:t>
            </a:r>
            <a:r>
              <a:rPr lang="zh-CN" altLang="zh-CN" smtClean="0"/>
              <a:t>如果某个元素可以与多条样式的</a:t>
            </a:r>
            <a:r>
              <a:rPr lang="en-US" altLang="zh-CN" smtClean="0"/>
              <a:t>usage</a:t>
            </a:r>
            <a:r>
              <a:rPr lang="zh-CN" altLang="zh-CN" smtClean="0"/>
              <a:t>属性中描述的条件相匹配，则将使用</a:t>
            </a:r>
            <a:r>
              <a:rPr lang="en-US" altLang="zh-CN" smtClean="0"/>
              <a:t>usage</a:t>
            </a:r>
            <a:r>
              <a:rPr lang="zh-CN" altLang="zh-CN" smtClean="0"/>
              <a:t>中</a:t>
            </a:r>
            <a:endParaRPr lang="en-US" altLang="zh-CN" smtClean="0"/>
          </a:p>
          <a:p>
            <a:r>
              <a:rPr lang="zh-CN" altLang="zh-CN" smtClean="0"/>
              <a:t>用来匹配的项最多的那条样式。如果仍然有多条样式满足条件，则将随机选择一条</a:t>
            </a:r>
            <a:endParaRPr lang="en-US" altLang="zh-CN" smtClean="0"/>
          </a:p>
          <a:p>
            <a:r>
              <a:rPr lang="zh-CN" altLang="zh-CN" smtClean="0"/>
              <a:t>样式进行组包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7488" y="428604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对应的</a:t>
            </a:r>
            <a:r>
              <a:rPr lang="en-US" altLang="zh-CN" sz="3200" b="1" smtClean="0">
                <a:solidFill>
                  <a:srgbClr val="FF0000"/>
                </a:solidFill>
              </a:rPr>
              <a:t>XML</a:t>
            </a:r>
            <a:r>
              <a:rPr lang="zh-CN" altLang="en-US" sz="3200" b="1" smtClean="0">
                <a:solidFill>
                  <a:srgbClr val="FF0000"/>
                </a:solidFill>
              </a:rPr>
              <a:t>格式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2910" y="1214422"/>
            <a:ext cx="835824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"19"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"b7"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"10"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"b14"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"4"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"b32"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"b33"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"b38"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"string"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7F00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&lt;struct name="b55" desc="IC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卡域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len="255" type="string" format="LLLVAR"&gt;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&lt;field name="9F26" desc="AC" len="8" type="string" format="9F26" 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defaultValue="1"&gt;XX&lt;/field&gt;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&lt;field name=“9F27” desc=“-” len=“1” type=“B” format=“DATA”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defaultValue="80"&gt;80&lt;/field&gt;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&lt;/struct&gt;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 descr="C:\Users\HO274208\Documents\My GK-Express\21474885597728\images\1350959211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-228601"/>
            <a:ext cx="7962900" cy="708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214290"/>
            <a:ext cx="657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"b2"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"19"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"b3"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"6"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""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msg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1643050"/>
            <a:ext cx="6357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"b2"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"int"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"LLVAR"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i="1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"19"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smtClean="0">
                <a:solidFill>
                  <a:srgbClr val="7F00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desc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field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25003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循环查找合适的域样式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00298" y="32146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循环处理样式中的每个段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43506" y="3143248"/>
            <a:ext cx="3500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%s             %b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format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200" smtClean="0">
                <a:solidFill>
                  <a:srgbClr val="3F7F7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param</a:t>
            </a:r>
            <a:r>
              <a:rPr lang="en-US" altLang="zh-CN" sz="120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3929066"/>
            <a:ext cx="66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根据不同的参数返回不同的值，例如</a:t>
            </a:r>
            <a:r>
              <a:rPr lang="en-US" altLang="zh-CN" smtClean="0"/>
              <a:t>v</a:t>
            </a:r>
            <a:r>
              <a:rPr lang="zh-CN" altLang="en-US" smtClean="0"/>
              <a:t>，则调用</a:t>
            </a:r>
            <a:r>
              <a:rPr lang="en-US" altLang="zh-CN" smtClean="0"/>
              <a:t>MsgField.value()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en-US" altLang="zh-CN" smtClean="0"/>
              <a:t>lv</a:t>
            </a:r>
            <a:r>
              <a:rPr lang="zh-CN" altLang="en-US" smtClean="0"/>
              <a:t>就返回</a:t>
            </a:r>
            <a:r>
              <a:rPr lang="en-US" altLang="zh-CN" smtClean="0"/>
              <a:t>MsgField.value().length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1538" y="50006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对得到的值进行格式化输出，需要有许多数据类型的转换处理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488" y="61436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保存到一个字节数组中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857620" y="1000108"/>
            <a:ext cx="21431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857620" y="3571876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857620" y="2857496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857620" y="1928802"/>
            <a:ext cx="21431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857620" y="5500702"/>
            <a:ext cx="21431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857620" y="457200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拆包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拆包处理比较简单，拆包实际上就是把一串字节序列，按长度截取每个域，然后赋给报文模板。因此关键是长度的处理，拆包组件中有一系列的长度获取过程，来保证长度的正确处理。</a:t>
            </a:r>
            <a:endParaRPr lang="en-US" altLang="zh-CN" sz="2000" smtClean="0"/>
          </a:p>
          <a:p>
            <a:r>
              <a:rPr lang="zh-CN" altLang="en-US" sz="2000" smtClean="0"/>
              <a:t>与组包时顺序相反的是拆包时首先是处理格式字符，先把值以正确的形式读取出来后，再根据参数字符来处理下一步，在交给参数处理时，同时传了处理后的值和其对应的那段字节流，字节流是提供给脚本和函数自行处理，因此格式字符对脚本和函数是没有用的，也因此脚本和函数的返回值是 </a:t>
            </a:r>
            <a:r>
              <a:rPr lang="en-US" altLang="zh-CN" sz="2000" smtClean="0"/>
              <a:t>boolean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因为每个交易返回的域不尽相同，所以我们应该像组包一样，拆包的模板也应该为每个交易提供一个模板。但是我们可以使用脚本来写段代码，根据返回的</a:t>
            </a:r>
            <a:r>
              <a:rPr lang="en-US" altLang="zh-CN" sz="2000" smtClean="0"/>
              <a:t>bitmap</a:t>
            </a:r>
            <a:r>
              <a:rPr lang="zh-CN" altLang="en-US" sz="2000" smtClean="0"/>
              <a:t>来把没有用到的域从模板中删除。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2285992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Channel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15140" y="1142984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UI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15140" y="1785926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140" y="2428868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发送通道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15140" y="3071810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接收通道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786446" y="1357298"/>
            <a:ext cx="0" cy="192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5786446" y="1357298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5786446" y="2000240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5786446" y="2643182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5786446" y="3286124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71802" y="2000240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远程通道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71802" y="3000372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本地通道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143108" y="2285992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43108" y="3286124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43108" y="2285992"/>
            <a:ext cx="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" idx="3"/>
          </p:cNvCxnSpPr>
          <p:nvPr/>
        </p:nvCxnSpPr>
        <p:spPr>
          <a:xfrm>
            <a:off x="1785918" y="2786058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4" idx="3"/>
          </p:cNvCxnSpPr>
          <p:nvPr/>
        </p:nvCxnSpPr>
        <p:spPr>
          <a:xfrm>
            <a:off x="5000628" y="2285992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5918" y="100010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r>
              <a:rPr lang="zh-CN" altLang="en-US" smtClean="0"/>
              <a:t>界面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85918" y="2571744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 </a:t>
            </a:r>
            <a:r>
              <a:rPr lang="zh-CN" altLang="en-US" smtClean="0"/>
              <a:t>核心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5918" y="414338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Adapter</a:t>
            </a:r>
            <a:r>
              <a:rPr lang="zh-CN" altLang="en-US" smtClean="0"/>
              <a:t>适配器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2607455" y="2000240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21309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通讯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4612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通讯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>
            <a:off x="2607455" y="3571876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6" y="1785926"/>
            <a:ext cx="192882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UI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72066" y="4643446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接收</a:t>
            </a:r>
            <a:r>
              <a:rPr lang="zh-CN" altLang="en-US" smtClean="0"/>
              <a:t>通道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" idx="3"/>
            <a:endCxn id="15" idx="1"/>
          </p:cNvCxnSpPr>
          <p:nvPr/>
        </p:nvCxnSpPr>
        <p:spPr>
          <a:xfrm>
            <a:off x="3428992" y="1500174"/>
            <a:ext cx="1643074" cy="53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1"/>
            <a:endCxn id="3" idx="3"/>
          </p:cNvCxnSpPr>
          <p:nvPr/>
        </p:nvCxnSpPr>
        <p:spPr>
          <a:xfrm flipH="1">
            <a:off x="3428992" y="2035959"/>
            <a:ext cx="1643074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72066" y="3429000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发送</a:t>
            </a:r>
            <a:r>
              <a:rPr lang="zh-CN" altLang="en-US" smtClean="0"/>
              <a:t>通道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3" idx="3"/>
            <a:endCxn id="38" idx="1"/>
          </p:cNvCxnSpPr>
          <p:nvPr/>
        </p:nvCxnSpPr>
        <p:spPr>
          <a:xfrm>
            <a:off x="3428992" y="3071810"/>
            <a:ext cx="1643074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1"/>
            <a:endCxn id="4" idx="3"/>
          </p:cNvCxnSpPr>
          <p:nvPr/>
        </p:nvCxnSpPr>
        <p:spPr>
          <a:xfrm flipH="1">
            <a:off x="3428992" y="3679033"/>
            <a:ext cx="1643074" cy="96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3"/>
            <a:endCxn id="21" idx="1"/>
          </p:cNvCxnSpPr>
          <p:nvPr/>
        </p:nvCxnSpPr>
        <p:spPr>
          <a:xfrm>
            <a:off x="3428992" y="4643446"/>
            <a:ext cx="1643074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1"/>
            <a:endCxn id="3" idx="3"/>
          </p:cNvCxnSpPr>
          <p:nvPr/>
        </p:nvCxnSpPr>
        <p:spPr>
          <a:xfrm flipH="1" flipV="1">
            <a:off x="3428992" y="3071810"/>
            <a:ext cx="1643074" cy="182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3438" y="392906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通讯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21" grpId="0" animBg="1"/>
      <p:bldP spid="3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678" y="271462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29388" y="1357298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AUT1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9388" y="271462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388" y="392906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AUT3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 flipV="1">
            <a:off x="4714876" y="1678769"/>
            <a:ext cx="1714512" cy="1357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3"/>
            <a:endCxn id="4" idx="1"/>
          </p:cNvCxnSpPr>
          <p:nvPr/>
        </p:nvCxnSpPr>
        <p:spPr>
          <a:xfrm>
            <a:off x="4714876" y="3036091"/>
            <a:ext cx="17145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3"/>
            <a:endCxn id="5" idx="1"/>
          </p:cNvCxnSpPr>
          <p:nvPr/>
        </p:nvCxnSpPr>
        <p:spPr>
          <a:xfrm>
            <a:off x="4714876" y="3036091"/>
            <a:ext cx="1714512" cy="1214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</p:cNvCxnSpPr>
          <p:nvPr/>
        </p:nvCxnSpPr>
        <p:spPr>
          <a:xfrm>
            <a:off x="4714876" y="3036091"/>
            <a:ext cx="1714512" cy="24646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7158" y="271462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AUT1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57356" y="2857496"/>
            <a:ext cx="1357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14876" y="2857496"/>
            <a:ext cx="1714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14876" y="3214686"/>
            <a:ext cx="1714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857356" y="3214686"/>
            <a:ext cx="1357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5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274208\Documents\My GK-Express\21474885597728\images\1351059407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42918"/>
            <a:ext cx="8048625" cy="1133476"/>
          </a:xfrm>
          <a:prstGeom prst="rect">
            <a:avLst/>
          </a:prstGeom>
          <a:noFill/>
        </p:spPr>
      </p:pic>
      <p:pic>
        <p:nvPicPr>
          <p:cNvPr id="1028" name="Picture 4" descr="C:\Users\HO274208\Documents\My GK-Express\21474885597728\images\1351059562.b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7581900" cy="2143126"/>
          </a:xfrm>
          <a:prstGeom prst="rect">
            <a:avLst/>
          </a:prstGeom>
          <a:noFill/>
        </p:spPr>
      </p:pic>
      <p:pic>
        <p:nvPicPr>
          <p:cNvPr id="1030" name="Picture 6" descr="C:\Users\HO274208\Documents\My GK-Express\21474885597728\images\1351059611.bm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714884"/>
            <a:ext cx="7810500" cy="1171576"/>
          </a:xfrm>
          <a:prstGeom prst="rect">
            <a:avLst/>
          </a:prstGeom>
          <a:noFill/>
        </p:spPr>
      </p:pic>
      <p:pic>
        <p:nvPicPr>
          <p:cNvPr id="7170" name="Picture 2" descr="C:\Users\HO274208\Documents\My GK-Express\21474885597728\images\1351672223.bm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071678"/>
            <a:ext cx="4848225" cy="2752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3214678" y="2571744"/>
            <a:ext cx="928694" cy="857256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86380" y="357166"/>
            <a:ext cx="178595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读取基础配置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86380" y="1357298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初始化数据链路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6380" y="235743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开启监听服务端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86380" y="450057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实例化安全组件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6380" y="557214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实例化拆组包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86380" y="342900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实例化所有通道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2" idx="0"/>
            <a:endCxn id="3" idx="1"/>
          </p:cNvCxnSpPr>
          <p:nvPr/>
        </p:nvCxnSpPr>
        <p:spPr>
          <a:xfrm flipV="1">
            <a:off x="3679025" y="607199"/>
            <a:ext cx="1607355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6179355" y="857232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6179355" y="1928802"/>
            <a:ext cx="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179355" y="292893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6" idx="0"/>
          </p:cNvCxnSpPr>
          <p:nvPr/>
        </p:nvCxnSpPr>
        <p:spPr>
          <a:xfrm>
            <a:off x="6179355" y="400050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6179355" y="507207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2" idx="4"/>
          </p:cNvCxnSpPr>
          <p:nvPr/>
        </p:nvCxnSpPr>
        <p:spPr>
          <a:xfrm flipH="1" flipV="1">
            <a:off x="3679025" y="3429000"/>
            <a:ext cx="1607355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71472" y="1571612"/>
            <a:ext cx="2071702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通道列表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1472" y="3071810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拆组包的</a:t>
            </a:r>
            <a:r>
              <a:rPr lang="en-US" altLang="zh-CN" smtClean="0"/>
              <a:t>HashMap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1472" y="2285992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访问数据库的实例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1472" y="3857628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监听线程服务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3108" y="3571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核心的启动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F96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3C2A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1357290" y="2143116"/>
            <a:ext cx="928694" cy="85725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8860" y="2357430"/>
            <a:ext cx="642942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端口</a:t>
            </a:r>
          </a:p>
        </p:txBody>
      </p:sp>
      <p:cxnSp>
        <p:nvCxnSpPr>
          <p:cNvPr id="8" name="形状 7"/>
          <p:cNvCxnSpPr>
            <a:stCxn id="6" idx="0"/>
            <a:endCxn id="6" idx="2"/>
          </p:cNvCxnSpPr>
          <p:nvPr/>
        </p:nvCxnSpPr>
        <p:spPr>
          <a:xfrm rot="16200000" flipH="1">
            <a:off x="2536017" y="2571744"/>
            <a:ext cx="428628" cy="12700"/>
          </a:xfrm>
          <a:prstGeom prst="curvedConnector5">
            <a:avLst>
              <a:gd name="adj1" fmla="val -108888"/>
              <a:gd name="adj2" fmla="val 5306269"/>
              <a:gd name="adj3" fmla="val 21111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57752" y="857232"/>
            <a:ext cx="1071570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适配器</a:t>
            </a:r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7316025">
            <a:off x="3961495" y="2231425"/>
            <a:ext cx="1610485" cy="303563"/>
          </a:xfrm>
          <a:prstGeom prst="leftArrow">
            <a:avLst>
              <a:gd name="adj1" fmla="val 53333"/>
              <a:gd name="adj2" fmla="val 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929058" y="2143116"/>
            <a:ext cx="64294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14876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通道实例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14744" y="4214818"/>
            <a:ext cx="64294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143372" y="3429000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处理线程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643306" y="1357298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28992" y="3000372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箭头 19"/>
          <p:cNvSpPr/>
          <p:nvPr/>
        </p:nvSpPr>
        <p:spPr>
          <a:xfrm rot="14738011">
            <a:off x="4388139" y="4227864"/>
            <a:ext cx="851655" cy="303563"/>
          </a:xfrm>
          <a:prstGeom prst="leftArrow">
            <a:avLst>
              <a:gd name="adj1" fmla="val 53333"/>
              <a:gd name="adj2" fmla="val 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3906369">
            <a:off x="5034603" y="4156001"/>
            <a:ext cx="851655" cy="303563"/>
          </a:xfrm>
          <a:prstGeom prst="leftArrow">
            <a:avLst>
              <a:gd name="adj1" fmla="val 53333"/>
              <a:gd name="adj2" fmla="val 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857884" y="4143380"/>
            <a:ext cx="107157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CONFIG</a:t>
            </a:r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5400000">
            <a:off x="4542905" y="2237503"/>
            <a:ext cx="1610485" cy="303563"/>
          </a:xfrm>
          <a:prstGeom prst="leftArrow">
            <a:avLst>
              <a:gd name="adj1" fmla="val 53333"/>
              <a:gd name="adj2" fmla="val 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643570" y="2285992"/>
            <a:ext cx="107157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CONFIG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4348" y="4929198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把该通道设置为可用，假如为发送端还需把适配器的</a:t>
            </a:r>
            <a:r>
              <a:rPr lang="en-US" altLang="zh-CN" smtClean="0"/>
              <a:t>IP,PORT</a:t>
            </a:r>
            <a:r>
              <a:rPr lang="zh-CN" altLang="en-US" smtClean="0"/>
              <a:t>保存起来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43636" y="1214422"/>
            <a:ext cx="250033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建立到被测系统的连接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43636" y="571480"/>
            <a:ext cx="250033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开启监听服务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8794" y="4286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适配器的启动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3" grpId="0" animBg="1"/>
      <p:bldP spid="16" grpId="0" animBg="1"/>
      <p:bldP spid="17" grpId="0" animBg="1"/>
      <p:bldP spid="18" grpId="0" animBg="1"/>
      <p:bldP spid="10" grpId="0" animBg="1"/>
      <p:bldP spid="11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联系 2"/>
          <p:cNvSpPr/>
          <p:nvPr/>
        </p:nvSpPr>
        <p:spPr>
          <a:xfrm>
            <a:off x="3714744" y="2428868"/>
            <a:ext cx="928694" cy="85725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6050" y="2643182"/>
            <a:ext cx="642942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端口</a:t>
            </a:r>
          </a:p>
        </p:txBody>
      </p:sp>
      <p:cxnSp>
        <p:nvCxnSpPr>
          <p:cNvPr id="5" name="形状 4"/>
          <p:cNvCxnSpPr>
            <a:stCxn id="4" idx="0"/>
            <a:endCxn id="4" idx="2"/>
          </p:cNvCxnSpPr>
          <p:nvPr/>
        </p:nvCxnSpPr>
        <p:spPr>
          <a:xfrm rot="16200000" flipH="1">
            <a:off x="2893207" y="2857496"/>
            <a:ext cx="428628" cy="12700"/>
          </a:xfrm>
          <a:prstGeom prst="curvedConnector5">
            <a:avLst>
              <a:gd name="adj1" fmla="val -53333"/>
              <a:gd name="adj2" fmla="val 4331268"/>
              <a:gd name="adj3" fmla="val 15333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1406" y="857232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572396" y="2428868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322" y="1643050"/>
            <a:ext cx="92869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6380" y="3857628"/>
            <a:ext cx="100013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Listener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6858016" y="1857364"/>
            <a:ext cx="714380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57950" y="3929066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18" name="形状 17"/>
          <p:cNvCxnSpPr>
            <a:stCxn id="17" idx="0"/>
            <a:endCxn id="17" idx="2"/>
          </p:cNvCxnSpPr>
          <p:nvPr/>
        </p:nvCxnSpPr>
        <p:spPr>
          <a:xfrm rot="16200000" flipH="1">
            <a:off x="6465107" y="4071942"/>
            <a:ext cx="285752" cy="12700"/>
          </a:xfrm>
          <a:prstGeom prst="curvedConnector5">
            <a:avLst>
              <a:gd name="adj1" fmla="val -79999"/>
              <a:gd name="adj2" fmla="val 3768764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57818" y="1714488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26" name="形状 25"/>
          <p:cNvCxnSpPr/>
          <p:nvPr/>
        </p:nvCxnSpPr>
        <p:spPr>
          <a:xfrm rot="16200000" flipH="1">
            <a:off x="5435606" y="1851014"/>
            <a:ext cx="285752" cy="12700"/>
          </a:xfrm>
          <a:prstGeom prst="curvedConnector5">
            <a:avLst>
              <a:gd name="adj1" fmla="val -79999"/>
              <a:gd name="adj2" fmla="val -3956237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4" idx="0"/>
          </p:cNvCxnSpPr>
          <p:nvPr/>
        </p:nvCxnSpPr>
        <p:spPr>
          <a:xfrm>
            <a:off x="1357290" y="1178703"/>
            <a:ext cx="1750231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  <a:endCxn id="34" idx="0"/>
          </p:cNvCxnSpPr>
          <p:nvPr/>
        </p:nvCxnSpPr>
        <p:spPr>
          <a:xfrm flipH="1">
            <a:off x="1464447" y="3071810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928662" y="4286256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sp>
        <p:nvSpPr>
          <p:cNvPr id="38" name="下箭头 37"/>
          <p:cNvSpPr/>
          <p:nvPr/>
        </p:nvSpPr>
        <p:spPr>
          <a:xfrm rot="21061050">
            <a:off x="541654" y="1721250"/>
            <a:ext cx="273945" cy="238485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14348" y="1785926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UI_UI</a:t>
            </a:r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2357422" y="3786190"/>
            <a:ext cx="1285884" cy="35719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通道列表</a:t>
            </a:r>
            <a:endParaRPr lang="zh-CN" altLang="en-US" sz="1600"/>
          </a:p>
        </p:txBody>
      </p:sp>
      <p:cxnSp>
        <p:nvCxnSpPr>
          <p:cNvPr id="42" name="直接箭头连接符 41"/>
          <p:cNvCxnSpPr>
            <a:stCxn id="34" idx="3"/>
            <a:endCxn id="40" idx="5"/>
          </p:cNvCxnSpPr>
          <p:nvPr/>
        </p:nvCxnSpPr>
        <p:spPr>
          <a:xfrm flipV="1">
            <a:off x="2000232" y="3964785"/>
            <a:ext cx="401839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85720" y="571501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UI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928926" y="5357826"/>
            <a:ext cx="107157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OUTMEG</a:t>
            </a:r>
            <a:endParaRPr lang="zh-CN" altLang="en-US"/>
          </a:p>
        </p:txBody>
      </p:sp>
      <p:cxnSp>
        <p:nvCxnSpPr>
          <p:cNvPr id="50" name="直接箭头连接符 49"/>
          <p:cNvCxnSpPr>
            <a:endCxn id="48" idx="1"/>
          </p:cNvCxnSpPr>
          <p:nvPr/>
        </p:nvCxnSpPr>
        <p:spPr>
          <a:xfrm>
            <a:off x="1785918" y="5500702"/>
            <a:ext cx="1143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 rot="1023230">
            <a:off x="1109914" y="4873483"/>
            <a:ext cx="158531" cy="772660"/>
          </a:xfrm>
          <a:prstGeom prst="downArrow">
            <a:avLst>
              <a:gd name="adj1" fmla="val 50000"/>
              <a:gd name="adj2" fmla="val 93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rot="11525875">
            <a:off x="3754434" y="3438039"/>
            <a:ext cx="273945" cy="177121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曲线连接符 89"/>
          <p:cNvCxnSpPr>
            <a:stCxn id="3" idx="1"/>
            <a:endCxn id="3" idx="7"/>
          </p:cNvCxnSpPr>
          <p:nvPr/>
        </p:nvCxnSpPr>
        <p:spPr>
          <a:xfrm rot="5400000" flipH="1" flipV="1">
            <a:off x="4179091" y="2226067"/>
            <a:ext cx="12700" cy="656686"/>
          </a:xfrm>
          <a:prstGeom prst="curvedConnector3">
            <a:avLst>
              <a:gd name="adj1" fmla="val 83385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928926" y="428604"/>
            <a:ext cx="85725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组包</a:t>
            </a:r>
            <a:endParaRPr lang="zh-CN" altLang="en-US" b="1"/>
          </a:p>
        </p:txBody>
      </p:sp>
      <p:sp>
        <p:nvSpPr>
          <p:cNvPr id="94" name="圆角矩形 93"/>
          <p:cNvSpPr/>
          <p:nvPr/>
        </p:nvSpPr>
        <p:spPr>
          <a:xfrm>
            <a:off x="4071934" y="428604"/>
            <a:ext cx="1428760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后台处理</a:t>
            </a:r>
            <a:endParaRPr lang="zh-CN" altLang="en-US" b="1"/>
          </a:p>
        </p:txBody>
      </p:sp>
      <p:sp>
        <p:nvSpPr>
          <p:cNvPr id="95" name="圆角矩形 94"/>
          <p:cNvSpPr/>
          <p:nvPr/>
        </p:nvSpPr>
        <p:spPr>
          <a:xfrm>
            <a:off x="3224202" y="938194"/>
            <a:ext cx="106204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跑脚本</a:t>
            </a:r>
            <a:endParaRPr lang="zh-CN" altLang="en-US" b="1"/>
          </a:p>
        </p:txBody>
      </p:sp>
      <p:sp>
        <p:nvSpPr>
          <p:cNvPr id="96" name="圆角矩形 95"/>
          <p:cNvSpPr/>
          <p:nvPr/>
        </p:nvSpPr>
        <p:spPr>
          <a:xfrm>
            <a:off x="7358082" y="642918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cxnSp>
        <p:nvCxnSpPr>
          <p:cNvPr id="98" name="直接箭头连接符 97"/>
          <p:cNvCxnSpPr>
            <a:stCxn id="3" idx="3"/>
            <a:endCxn id="40" idx="0"/>
          </p:cNvCxnSpPr>
          <p:nvPr/>
        </p:nvCxnSpPr>
        <p:spPr>
          <a:xfrm flipH="1">
            <a:off x="3000364" y="3160582"/>
            <a:ext cx="850384" cy="62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4643438" y="5572140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发送通道</a:t>
            </a:r>
            <a:endParaRPr lang="zh-CN" altLang="en-US"/>
          </a:p>
        </p:txBody>
      </p:sp>
      <p:sp>
        <p:nvSpPr>
          <p:cNvPr id="100" name="下箭头 99"/>
          <p:cNvSpPr/>
          <p:nvPr/>
        </p:nvSpPr>
        <p:spPr>
          <a:xfrm rot="20566871">
            <a:off x="4578288" y="3500284"/>
            <a:ext cx="304684" cy="201922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/>
          <p:cNvCxnSpPr>
            <a:stCxn id="99" idx="0"/>
            <a:endCxn id="24" idx="2"/>
          </p:cNvCxnSpPr>
          <p:nvPr/>
        </p:nvCxnSpPr>
        <p:spPr>
          <a:xfrm flipV="1">
            <a:off x="5250661" y="2000240"/>
            <a:ext cx="357190" cy="35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0"/>
            <a:endCxn id="96" idx="1"/>
          </p:cNvCxnSpPr>
          <p:nvPr/>
        </p:nvCxnSpPr>
        <p:spPr>
          <a:xfrm flipV="1">
            <a:off x="5607851" y="892951"/>
            <a:ext cx="1750231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下箭头 111"/>
          <p:cNvSpPr/>
          <p:nvPr/>
        </p:nvSpPr>
        <p:spPr>
          <a:xfrm rot="12019017">
            <a:off x="6361227" y="976186"/>
            <a:ext cx="273945" cy="4594396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6215074" y="5214950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MEG</a:t>
            </a:r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8072462" y="1267049"/>
            <a:ext cx="304684" cy="1018943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785918" y="5000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从新打包</a:t>
            </a:r>
            <a:endParaRPr lang="zh-CN" altLang="en-US"/>
          </a:p>
        </p:txBody>
      </p:sp>
      <p:cxnSp>
        <p:nvCxnSpPr>
          <p:cNvPr id="133" name="直接箭头连接符 132"/>
          <p:cNvCxnSpPr>
            <a:endCxn id="113" idx="1"/>
          </p:cNvCxnSpPr>
          <p:nvPr/>
        </p:nvCxnSpPr>
        <p:spPr>
          <a:xfrm>
            <a:off x="5214942" y="5357826"/>
            <a:ext cx="1000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8429652" y="1285860"/>
            <a:ext cx="714348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</a:t>
            </a:r>
            <a:endParaRPr lang="zh-CN" altLang="en-US"/>
          </a:p>
        </p:txBody>
      </p:sp>
      <p:cxnSp>
        <p:nvCxnSpPr>
          <p:cNvPr id="140" name="直接箭头连接符 139"/>
          <p:cNvCxnSpPr>
            <a:endCxn id="138" idx="1"/>
          </p:cNvCxnSpPr>
          <p:nvPr/>
        </p:nvCxnSpPr>
        <p:spPr>
          <a:xfrm>
            <a:off x="7929586" y="1428736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88 L 0.02865 0.2921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0.29213 L -0.03438 0.512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05417 -0.3546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7 -0.35463 L -0.09549 -0.6905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9 -0.69051 L -0.00104 -0.5856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58564 L 0.15642 -0.6486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-0.64861 L 0.1408 -0.0291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5 -0.56713 " pathEditMode="relative" ptsTypes="AA">
                                      <p:cBhvr>
                                        <p:cTn id="21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10509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7" grpId="0" animBg="1"/>
      <p:bldP spid="24" grpId="0" animBg="1"/>
      <p:bldP spid="34" grpId="0" animBg="1"/>
      <p:bldP spid="38" grpId="0" animBg="1"/>
      <p:bldP spid="39" grpId="0" animBg="1"/>
      <p:bldP spid="39" grpId="1" animBg="1"/>
      <p:bldP spid="39" grpId="2" animBg="1"/>
      <p:bldP spid="40" grpId="0" animBg="1"/>
      <p:bldP spid="45" grpId="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66" grpId="0" animBg="1"/>
      <p:bldP spid="67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0" grpId="0" animBg="1"/>
      <p:bldP spid="112" grpId="0" animBg="1"/>
      <p:bldP spid="113" grpId="0" animBg="1"/>
      <p:bldP spid="113" grpId="1" animBg="1"/>
      <p:bldP spid="114" grpId="0" animBg="1"/>
      <p:bldP spid="131" grpId="0"/>
      <p:bldP spid="138" grpId="0" animBg="1"/>
      <p:bldP spid="13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</TotalTime>
  <Words>1930</Words>
  <Application>Microsoft Office PowerPoint</Application>
  <PresentationFormat>全屏显示(4:3)</PresentationFormat>
  <Paragraphs>311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通用模拟器系列介绍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通用模拟器系列介绍</vt:lpstr>
      <vt:lpstr>幻灯片 12</vt:lpstr>
      <vt:lpstr>幻灯片 13</vt:lpstr>
      <vt:lpstr>幻灯片 14</vt:lpstr>
      <vt:lpstr>幻灯片 15</vt:lpstr>
      <vt:lpstr>幻灯片 16</vt:lpstr>
      <vt:lpstr>报文样式</vt:lpstr>
      <vt:lpstr>报文样式</vt:lpstr>
      <vt:lpstr>幻灯片 19</vt:lpstr>
      <vt:lpstr>Document </vt:lpstr>
      <vt:lpstr>脚本</vt:lpstr>
      <vt:lpstr>函数</vt:lpstr>
      <vt:lpstr>域</vt:lpstr>
      <vt:lpstr>幻灯片 24</vt:lpstr>
      <vt:lpstr>幻灯片 25</vt:lpstr>
      <vt:lpstr>幻灯片 26</vt:lpstr>
      <vt:lpstr>幻灯片 27</vt:lpstr>
      <vt:lpstr>拆包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卢锦双/274208</dc:creator>
  <cp:lastModifiedBy>卢锦双/274208</cp:lastModifiedBy>
  <cp:revision>164</cp:revision>
  <dcterms:created xsi:type="dcterms:W3CDTF">2012-10-24T00:56:28Z</dcterms:created>
  <dcterms:modified xsi:type="dcterms:W3CDTF">2012-11-08T00:44:44Z</dcterms:modified>
</cp:coreProperties>
</file>